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6" r:id="rId3"/>
    <p:sldId id="266" r:id="rId4"/>
    <p:sldId id="268" r:id="rId5"/>
    <p:sldId id="270" r:id="rId6"/>
    <p:sldId id="273" r:id="rId7"/>
    <p:sldId id="258" r:id="rId8"/>
    <p:sldId id="260" r:id="rId9"/>
    <p:sldId id="275"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43" d="100"/>
          <a:sy n="43" d="100"/>
        </p:scale>
        <p:origin x="-19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4AD8665-4FA4-4BC5-9250-29B887419C0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5442764C-2378-4BC0-93FA-3BCFC3C1E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AD5502FD-3DD2-4BEA-BE2D-275611C6E1AF}"/>
              </a:ext>
            </a:extLst>
          </p:cNvPr>
          <p:cNvSpPr>
            <a:spLocks noGrp="1"/>
          </p:cNvSpPr>
          <p:nvPr>
            <p:ph type="dt" sz="half" idx="10"/>
          </p:nvPr>
        </p:nvSpPr>
        <p:spPr/>
        <p:txBody>
          <a:bodyPr/>
          <a:lstStyle/>
          <a:p>
            <a:fld id="{066D0E64-3591-4E28-A62B-9C6FE76CAF86}" type="datetimeFigureOut">
              <a:rPr lang="it-IT" smtClean="0"/>
              <a:pPr/>
              <a:t>20/05/2021</a:t>
            </a:fld>
            <a:endParaRPr lang="it-IT" dirty="0"/>
          </a:p>
        </p:txBody>
      </p:sp>
      <p:sp>
        <p:nvSpPr>
          <p:cNvPr id="5" name="Segnaposto piè di pagina 4">
            <a:extLst>
              <a:ext uri="{FF2B5EF4-FFF2-40B4-BE49-F238E27FC236}">
                <a16:creationId xmlns:a16="http://schemas.microsoft.com/office/drawing/2014/main" xmlns="" id="{CE517315-03E8-4BCB-8F26-610534341C91}"/>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CEB812A2-CB76-493C-B5A9-A344F5D14CB1}"/>
              </a:ext>
            </a:extLst>
          </p:cNvPr>
          <p:cNvSpPr>
            <a:spLocks noGrp="1"/>
          </p:cNvSpPr>
          <p:nvPr>
            <p:ph type="sldNum" sz="quarter" idx="12"/>
          </p:nvPr>
        </p:nvSpPr>
        <p:spPr/>
        <p:txBody>
          <a:bodyPr/>
          <a:lstStyle/>
          <a:p>
            <a:fld id="{BEF17E30-706B-45A5-B1CD-DD23E235ABC8}" type="slidenum">
              <a:rPr lang="it-IT" smtClean="0"/>
              <a:pPr/>
              <a:t>‹N›</a:t>
            </a:fld>
            <a:endParaRPr lang="it-IT" dirty="0"/>
          </a:p>
        </p:txBody>
      </p:sp>
    </p:spTree>
    <p:extLst>
      <p:ext uri="{BB962C8B-B14F-4D97-AF65-F5344CB8AC3E}">
        <p14:creationId xmlns:p14="http://schemas.microsoft.com/office/powerpoint/2010/main" xmlns="" val="114835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3CAC6DB-3A8F-4C56-8BA6-9AC01DBDDBE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58728997-65BD-4559-BB5A-5BFD4D4B142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E29C5B5-D5AA-44D3-8607-CBC7F9CC3D3B}"/>
              </a:ext>
            </a:extLst>
          </p:cNvPr>
          <p:cNvSpPr>
            <a:spLocks noGrp="1"/>
          </p:cNvSpPr>
          <p:nvPr>
            <p:ph type="dt" sz="half" idx="10"/>
          </p:nvPr>
        </p:nvSpPr>
        <p:spPr/>
        <p:txBody>
          <a:bodyPr/>
          <a:lstStyle/>
          <a:p>
            <a:fld id="{066D0E64-3591-4E28-A62B-9C6FE76CAF86}" type="datetimeFigureOut">
              <a:rPr lang="it-IT" smtClean="0"/>
              <a:pPr/>
              <a:t>20/05/2021</a:t>
            </a:fld>
            <a:endParaRPr lang="it-IT" dirty="0"/>
          </a:p>
        </p:txBody>
      </p:sp>
      <p:sp>
        <p:nvSpPr>
          <p:cNvPr id="5" name="Segnaposto piè di pagina 4">
            <a:extLst>
              <a:ext uri="{FF2B5EF4-FFF2-40B4-BE49-F238E27FC236}">
                <a16:creationId xmlns:a16="http://schemas.microsoft.com/office/drawing/2014/main" xmlns="" id="{DFC07BA1-6FDD-4A00-8269-7A8A2C5317BA}"/>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F196047B-9B4B-42A8-998D-6B678D03AACB}"/>
              </a:ext>
            </a:extLst>
          </p:cNvPr>
          <p:cNvSpPr>
            <a:spLocks noGrp="1"/>
          </p:cNvSpPr>
          <p:nvPr>
            <p:ph type="sldNum" sz="quarter" idx="12"/>
          </p:nvPr>
        </p:nvSpPr>
        <p:spPr/>
        <p:txBody>
          <a:bodyPr/>
          <a:lstStyle/>
          <a:p>
            <a:fld id="{BEF17E30-706B-45A5-B1CD-DD23E235ABC8}" type="slidenum">
              <a:rPr lang="it-IT" smtClean="0"/>
              <a:pPr/>
              <a:t>‹N›</a:t>
            </a:fld>
            <a:endParaRPr lang="it-IT" dirty="0"/>
          </a:p>
        </p:txBody>
      </p:sp>
    </p:spTree>
    <p:extLst>
      <p:ext uri="{BB962C8B-B14F-4D97-AF65-F5344CB8AC3E}">
        <p14:creationId xmlns:p14="http://schemas.microsoft.com/office/powerpoint/2010/main" xmlns="" val="168342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3BEDFB66-E24F-4C91-8D05-48FA8C286B3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15B7A632-26CE-4421-A454-B74FB6228F3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485683A-4E4D-400D-97D3-208A1AA0AEEF}"/>
              </a:ext>
            </a:extLst>
          </p:cNvPr>
          <p:cNvSpPr>
            <a:spLocks noGrp="1"/>
          </p:cNvSpPr>
          <p:nvPr>
            <p:ph type="dt" sz="half" idx="10"/>
          </p:nvPr>
        </p:nvSpPr>
        <p:spPr/>
        <p:txBody>
          <a:bodyPr/>
          <a:lstStyle/>
          <a:p>
            <a:fld id="{066D0E64-3591-4E28-A62B-9C6FE76CAF86}" type="datetimeFigureOut">
              <a:rPr lang="it-IT" smtClean="0"/>
              <a:pPr/>
              <a:t>20/05/2021</a:t>
            </a:fld>
            <a:endParaRPr lang="it-IT" dirty="0"/>
          </a:p>
        </p:txBody>
      </p:sp>
      <p:sp>
        <p:nvSpPr>
          <p:cNvPr id="5" name="Segnaposto piè di pagina 4">
            <a:extLst>
              <a:ext uri="{FF2B5EF4-FFF2-40B4-BE49-F238E27FC236}">
                <a16:creationId xmlns:a16="http://schemas.microsoft.com/office/drawing/2014/main" xmlns="" id="{FDB40CB8-A906-4A88-9B20-F4232EC69D93}"/>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FCAA8D0D-09F9-452F-BD10-3791E20B69B3}"/>
              </a:ext>
            </a:extLst>
          </p:cNvPr>
          <p:cNvSpPr>
            <a:spLocks noGrp="1"/>
          </p:cNvSpPr>
          <p:nvPr>
            <p:ph type="sldNum" sz="quarter" idx="12"/>
          </p:nvPr>
        </p:nvSpPr>
        <p:spPr/>
        <p:txBody>
          <a:bodyPr/>
          <a:lstStyle/>
          <a:p>
            <a:fld id="{BEF17E30-706B-45A5-B1CD-DD23E235ABC8}" type="slidenum">
              <a:rPr lang="it-IT" smtClean="0"/>
              <a:pPr/>
              <a:t>‹N›</a:t>
            </a:fld>
            <a:endParaRPr lang="it-IT" dirty="0"/>
          </a:p>
        </p:txBody>
      </p:sp>
    </p:spTree>
    <p:extLst>
      <p:ext uri="{BB962C8B-B14F-4D97-AF65-F5344CB8AC3E}">
        <p14:creationId xmlns:p14="http://schemas.microsoft.com/office/powerpoint/2010/main" xmlns="" val="428273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D42DFE6-9B95-4B51-B460-E9439F8D9C5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E4E8FC6-34F2-440E-B8D3-33E4BD99455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75A4B0C7-C992-414D-AA98-17FF4CF566FE}"/>
              </a:ext>
            </a:extLst>
          </p:cNvPr>
          <p:cNvSpPr>
            <a:spLocks noGrp="1"/>
          </p:cNvSpPr>
          <p:nvPr>
            <p:ph type="dt" sz="half" idx="10"/>
          </p:nvPr>
        </p:nvSpPr>
        <p:spPr/>
        <p:txBody>
          <a:bodyPr/>
          <a:lstStyle/>
          <a:p>
            <a:fld id="{066D0E64-3591-4E28-A62B-9C6FE76CAF86}" type="datetimeFigureOut">
              <a:rPr lang="it-IT" smtClean="0"/>
              <a:pPr/>
              <a:t>20/05/2021</a:t>
            </a:fld>
            <a:endParaRPr lang="it-IT" dirty="0"/>
          </a:p>
        </p:txBody>
      </p:sp>
      <p:sp>
        <p:nvSpPr>
          <p:cNvPr id="5" name="Segnaposto piè di pagina 4">
            <a:extLst>
              <a:ext uri="{FF2B5EF4-FFF2-40B4-BE49-F238E27FC236}">
                <a16:creationId xmlns:a16="http://schemas.microsoft.com/office/drawing/2014/main" xmlns="" id="{0D98A128-FD7D-4270-AA72-47AE069A4E3E}"/>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4095B174-5572-4A15-A08F-4EA01E82115E}"/>
              </a:ext>
            </a:extLst>
          </p:cNvPr>
          <p:cNvSpPr>
            <a:spLocks noGrp="1"/>
          </p:cNvSpPr>
          <p:nvPr>
            <p:ph type="sldNum" sz="quarter" idx="12"/>
          </p:nvPr>
        </p:nvSpPr>
        <p:spPr/>
        <p:txBody>
          <a:bodyPr/>
          <a:lstStyle/>
          <a:p>
            <a:fld id="{BEF17E30-706B-45A5-B1CD-DD23E235ABC8}" type="slidenum">
              <a:rPr lang="it-IT" smtClean="0"/>
              <a:pPr/>
              <a:t>‹N›</a:t>
            </a:fld>
            <a:endParaRPr lang="it-IT" dirty="0"/>
          </a:p>
        </p:txBody>
      </p:sp>
    </p:spTree>
    <p:extLst>
      <p:ext uri="{BB962C8B-B14F-4D97-AF65-F5344CB8AC3E}">
        <p14:creationId xmlns:p14="http://schemas.microsoft.com/office/powerpoint/2010/main" xmlns="" val="29973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5F015AF-0AD6-4FD5-8E70-432D84B1D16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A2C5029-6B2B-4727-B54F-A33DAF6129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53BD2D0A-5A09-4DD2-BBDC-EC76467F6518}"/>
              </a:ext>
            </a:extLst>
          </p:cNvPr>
          <p:cNvSpPr>
            <a:spLocks noGrp="1"/>
          </p:cNvSpPr>
          <p:nvPr>
            <p:ph type="dt" sz="half" idx="10"/>
          </p:nvPr>
        </p:nvSpPr>
        <p:spPr/>
        <p:txBody>
          <a:bodyPr/>
          <a:lstStyle/>
          <a:p>
            <a:fld id="{066D0E64-3591-4E28-A62B-9C6FE76CAF86}" type="datetimeFigureOut">
              <a:rPr lang="it-IT" smtClean="0"/>
              <a:pPr/>
              <a:t>20/05/2021</a:t>
            </a:fld>
            <a:endParaRPr lang="it-IT" dirty="0"/>
          </a:p>
        </p:txBody>
      </p:sp>
      <p:sp>
        <p:nvSpPr>
          <p:cNvPr id="5" name="Segnaposto piè di pagina 4">
            <a:extLst>
              <a:ext uri="{FF2B5EF4-FFF2-40B4-BE49-F238E27FC236}">
                <a16:creationId xmlns:a16="http://schemas.microsoft.com/office/drawing/2014/main" xmlns="" id="{0363A352-CA22-4DE5-82E8-FF81F4F43185}"/>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6C2BCC80-7D3C-4928-B7BB-E0E80C3E93A5}"/>
              </a:ext>
            </a:extLst>
          </p:cNvPr>
          <p:cNvSpPr>
            <a:spLocks noGrp="1"/>
          </p:cNvSpPr>
          <p:nvPr>
            <p:ph type="sldNum" sz="quarter" idx="12"/>
          </p:nvPr>
        </p:nvSpPr>
        <p:spPr/>
        <p:txBody>
          <a:bodyPr/>
          <a:lstStyle/>
          <a:p>
            <a:fld id="{BEF17E30-706B-45A5-B1CD-DD23E235ABC8}" type="slidenum">
              <a:rPr lang="it-IT" smtClean="0"/>
              <a:pPr/>
              <a:t>‹N›</a:t>
            </a:fld>
            <a:endParaRPr lang="it-IT" dirty="0"/>
          </a:p>
        </p:txBody>
      </p:sp>
    </p:spTree>
    <p:extLst>
      <p:ext uri="{BB962C8B-B14F-4D97-AF65-F5344CB8AC3E}">
        <p14:creationId xmlns:p14="http://schemas.microsoft.com/office/powerpoint/2010/main" xmlns="" val="343813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AB02C77-1AA7-435F-96C5-68FFA7D05E6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FE8EB31-3C76-41EB-99D1-2D5321FAF4C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3703AE04-E7DD-4456-BEA9-F1586916778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3EF2F706-E006-43E6-A36E-1FE92895D58E}"/>
              </a:ext>
            </a:extLst>
          </p:cNvPr>
          <p:cNvSpPr>
            <a:spLocks noGrp="1"/>
          </p:cNvSpPr>
          <p:nvPr>
            <p:ph type="dt" sz="half" idx="10"/>
          </p:nvPr>
        </p:nvSpPr>
        <p:spPr/>
        <p:txBody>
          <a:bodyPr/>
          <a:lstStyle/>
          <a:p>
            <a:fld id="{066D0E64-3591-4E28-A62B-9C6FE76CAF86}" type="datetimeFigureOut">
              <a:rPr lang="it-IT" smtClean="0"/>
              <a:pPr/>
              <a:t>20/05/2021</a:t>
            </a:fld>
            <a:endParaRPr lang="it-IT" dirty="0"/>
          </a:p>
        </p:txBody>
      </p:sp>
      <p:sp>
        <p:nvSpPr>
          <p:cNvPr id="6" name="Segnaposto piè di pagina 5">
            <a:extLst>
              <a:ext uri="{FF2B5EF4-FFF2-40B4-BE49-F238E27FC236}">
                <a16:creationId xmlns:a16="http://schemas.microsoft.com/office/drawing/2014/main" xmlns="" id="{2673264B-B3A3-438F-B2B5-753932C139C5}"/>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xmlns="" id="{BA43DB39-DD79-4215-8BE8-596C08E0F15E}"/>
              </a:ext>
            </a:extLst>
          </p:cNvPr>
          <p:cNvSpPr>
            <a:spLocks noGrp="1"/>
          </p:cNvSpPr>
          <p:nvPr>
            <p:ph type="sldNum" sz="quarter" idx="12"/>
          </p:nvPr>
        </p:nvSpPr>
        <p:spPr/>
        <p:txBody>
          <a:bodyPr/>
          <a:lstStyle/>
          <a:p>
            <a:fld id="{BEF17E30-706B-45A5-B1CD-DD23E235ABC8}" type="slidenum">
              <a:rPr lang="it-IT" smtClean="0"/>
              <a:pPr/>
              <a:t>‹N›</a:t>
            </a:fld>
            <a:endParaRPr lang="it-IT" dirty="0"/>
          </a:p>
        </p:txBody>
      </p:sp>
    </p:spTree>
    <p:extLst>
      <p:ext uri="{BB962C8B-B14F-4D97-AF65-F5344CB8AC3E}">
        <p14:creationId xmlns:p14="http://schemas.microsoft.com/office/powerpoint/2010/main" xmlns="" val="352914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CA3DE03-61F6-4F4B-8220-865F3542A2B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7B52F20-3FB1-4448-B80A-F845F54F00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CD18E964-E72D-44FB-91AD-3E5A17C93B9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8E6E6ED9-8D62-4398-B0AE-2070FBD98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1F6029B-2BD7-42A9-B8AF-DDBC2D1E097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26A22619-083C-43DE-933C-A66C7ACB2466}"/>
              </a:ext>
            </a:extLst>
          </p:cNvPr>
          <p:cNvSpPr>
            <a:spLocks noGrp="1"/>
          </p:cNvSpPr>
          <p:nvPr>
            <p:ph type="dt" sz="half" idx="10"/>
          </p:nvPr>
        </p:nvSpPr>
        <p:spPr/>
        <p:txBody>
          <a:bodyPr/>
          <a:lstStyle/>
          <a:p>
            <a:fld id="{066D0E64-3591-4E28-A62B-9C6FE76CAF86}" type="datetimeFigureOut">
              <a:rPr lang="it-IT" smtClean="0"/>
              <a:pPr/>
              <a:t>20/05/2021</a:t>
            </a:fld>
            <a:endParaRPr lang="it-IT" dirty="0"/>
          </a:p>
        </p:txBody>
      </p:sp>
      <p:sp>
        <p:nvSpPr>
          <p:cNvPr id="8" name="Segnaposto piè di pagina 7">
            <a:extLst>
              <a:ext uri="{FF2B5EF4-FFF2-40B4-BE49-F238E27FC236}">
                <a16:creationId xmlns:a16="http://schemas.microsoft.com/office/drawing/2014/main" xmlns="" id="{F4EC5B84-0B99-4E4B-9E11-81A94B4C316E}"/>
              </a:ext>
            </a:extLst>
          </p:cNvPr>
          <p:cNvSpPr>
            <a:spLocks noGrp="1"/>
          </p:cNvSpPr>
          <p:nvPr>
            <p:ph type="ftr" sz="quarter" idx="11"/>
          </p:nvPr>
        </p:nvSpPr>
        <p:spPr/>
        <p:txBody>
          <a:bodyPr/>
          <a:lstStyle/>
          <a:p>
            <a:endParaRPr lang="it-IT" dirty="0"/>
          </a:p>
        </p:txBody>
      </p:sp>
      <p:sp>
        <p:nvSpPr>
          <p:cNvPr id="9" name="Segnaposto numero diapositiva 8">
            <a:extLst>
              <a:ext uri="{FF2B5EF4-FFF2-40B4-BE49-F238E27FC236}">
                <a16:creationId xmlns:a16="http://schemas.microsoft.com/office/drawing/2014/main" xmlns="" id="{D2938DCE-7C68-49A1-B0B7-1B1C7C589A76}"/>
              </a:ext>
            </a:extLst>
          </p:cNvPr>
          <p:cNvSpPr>
            <a:spLocks noGrp="1"/>
          </p:cNvSpPr>
          <p:nvPr>
            <p:ph type="sldNum" sz="quarter" idx="12"/>
          </p:nvPr>
        </p:nvSpPr>
        <p:spPr/>
        <p:txBody>
          <a:bodyPr/>
          <a:lstStyle/>
          <a:p>
            <a:fld id="{BEF17E30-706B-45A5-B1CD-DD23E235ABC8}" type="slidenum">
              <a:rPr lang="it-IT" smtClean="0"/>
              <a:pPr/>
              <a:t>‹N›</a:t>
            </a:fld>
            <a:endParaRPr lang="it-IT" dirty="0"/>
          </a:p>
        </p:txBody>
      </p:sp>
    </p:spTree>
    <p:extLst>
      <p:ext uri="{BB962C8B-B14F-4D97-AF65-F5344CB8AC3E}">
        <p14:creationId xmlns:p14="http://schemas.microsoft.com/office/powerpoint/2010/main" xmlns="" val="171956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DE04E22-0EE7-4225-BDAD-3C219FA62FC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99B25FBA-33B0-4132-9435-560A2C197111}"/>
              </a:ext>
            </a:extLst>
          </p:cNvPr>
          <p:cNvSpPr>
            <a:spLocks noGrp="1"/>
          </p:cNvSpPr>
          <p:nvPr>
            <p:ph type="dt" sz="half" idx="10"/>
          </p:nvPr>
        </p:nvSpPr>
        <p:spPr/>
        <p:txBody>
          <a:bodyPr/>
          <a:lstStyle/>
          <a:p>
            <a:fld id="{066D0E64-3591-4E28-A62B-9C6FE76CAF86}" type="datetimeFigureOut">
              <a:rPr lang="it-IT" smtClean="0"/>
              <a:pPr/>
              <a:t>20/05/2021</a:t>
            </a:fld>
            <a:endParaRPr lang="it-IT" dirty="0"/>
          </a:p>
        </p:txBody>
      </p:sp>
      <p:sp>
        <p:nvSpPr>
          <p:cNvPr id="4" name="Segnaposto piè di pagina 3">
            <a:extLst>
              <a:ext uri="{FF2B5EF4-FFF2-40B4-BE49-F238E27FC236}">
                <a16:creationId xmlns:a16="http://schemas.microsoft.com/office/drawing/2014/main" xmlns="" id="{08121304-89A8-4F11-87DA-172FEFA6AA67}"/>
              </a:ext>
            </a:extLst>
          </p:cNvPr>
          <p:cNvSpPr>
            <a:spLocks noGrp="1"/>
          </p:cNvSpPr>
          <p:nvPr>
            <p:ph type="ftr" sz="quarter" idx="11"/>
          </p:nvPr>
        </p:nvSpPr>
        <p:spPr/>
        <p:txBody>
          <a:bodyPr/>
          <a:lstStyle/>
          <a:p>
            <a:endParaRPr lang="it-IT" dirty="0"/>
          </a:p>
        </p:txBody>
      </p:sp>
      <p:sp>
        <p:nvSpPr>
          <p:cNvPr id="5" name="Segnaposto numero diapositiva 4">
            <a:extLst>
              <a:ext uri="{FF2B5EF4-FFF2-40B4-BE49-F238E27FC236}">
                <a16:creationId xmlns:a16="http://schemas.microsoft.com/office/drawing/2014/main" xmlns="" id="{58BD8B93-E513-4980-BB0F-C854A1574B48}"/>
              </a:ext>
            </a:extLst>
          </p:cNvPr>
          <p:cNvSpPr>
            <a:spLocks noGrp="1"/>
          </p:cNvSpPr>
          <p:nvPr>
            <p:ph type="sldNum" sz="quarter" idx="12"/>
          </p:nvPr>
        </p:nvSpPr>
        <p:spPr/>
        <p:txBody>
          <a:bodyPr/>
          <a:lstStyle/>
          <a:p>
            <a:fld id="{BEF17E30-706B-45A5-B1CD-DD23E235ABC8}" type="slidenum">
              <a:rPr lang="it-IT" smtClean="0"/>
              <a:pPr/>
              <a:t>‹N›</a:t>
            </a:fld>
            <a:endParaRPr lang="it-IT" dirty="0"/>
          </a:p>
        </p:txBody>
      </p:sp>
    </p:spTree>
    <p:extLst>
      <p:ext uri="{BB962C8B-B14F-4D97-AF65-F5344CB8AC3E}">
        <p14:creationId xmlns:p14="http://schemas.microsoft.com/office/powerpoint/2010/main" xmlns="" val="135630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5B88431E-E506-47E3-AC7B-9FF02B7C5548}"/>
              </a:ext>
            </a:extLst>
          </p:cNvPr>
          <p:cNvSpPr>
            <a:spLocks noGrp="1"/>
          </p:cNvSpPr>
          <p:nvPr>
            <p:ph type="dt" sz="half" idx="10"/>
          </p:nvPr>
        </p:nvSpPr>
        <p:spPr/>
        <p:txBody>
          <a:bodyPr/>
          <a:lstStyle/>
          <a:p>
            <a:fld id="{066D0E64-3591-4E28-A62B-9C6FE76CAF86}" type="datetimeFigureOut">
              <a:rPr lang="it-IT" smtClean="0"/>
              <a:pPr/>
              <a:t>20/05/2021</a:t>
            </a:fld>
            <a:endParaRPr lang="it-IT" dirty="0"/>
          </a:p>
        </p:txBody>
      </p:sp>
      <p:sp>
        <p:nvSpPr>
          <p:cNvPr id="3" name="Segnaposto piè di pagina 2">
            <a:extLst>
              <a:ext uri="{FF2B5EF4-FFF2-40B4-BE49-F238E27FC236}">
                <a16:creationId xmlns:a16="http://schemas.microsoft.com/office/drawing/2014/main" xmlns="" id="{AF8EEE9E-E82F-4998-8FFE-C614F4CAD9D9}"/>
              </a:ext>
            </a:extLst>
          </p:cNvPr>
          <p:cNvSpPr>
            <a:spLocks noGrp="1"/>
          </p:cNvSpPr>
          <p:nvPr>
            <p:ph type="ftr" sz="quarter" idx="11"/>
          </p:nvPr>
        </p:nvSpPr>
        <p:spPr/>
        <p:txBody>
          <a:bodyPr/>
          <a:lstStyle/>
          <a:p>
            <a:endParaRPr lang="it-IT" dirty="0"/>
          </a:p>
        </p:txBody>
      </p:sp>
      <p:sp>
        <p:nvSpPr>
          <p:cNvPr id="4" name="Segnaposto numero diapositiva 3">
            <a:extLst>
              <a:ext uri="{FF2B5EF4-FFF2-40B4-BE49-F238E27FC236}">
                <a16:creationId xmlns:a16="http://schemas.microsoft.com/office/drawing/2014/main" xmlns="" id="{D8569859-2E27-4BEF-AB9C-7D6A2C626EF9}"/>
              </a:ext>
            </a:extLst>
          </p:cNvPr>
          <p:cNvSpPr>
            <a:spLocks noGrp="1"/>
          </p:cNvSpPr>
          <p:nvPr>
            <p:ph type="sldNum" sz="quarter" idx="12"/>
          </p:nvPr>
        </p:nvSpPr>
        <p:spPr/>
        <p:txBody>
          <a:bodyPr/>
          <a:lstStyle/>
          <a:p>
            <a:fld id="{BEF17E30-706B-45A5-B1CD-DD23E235ABC8}" type="slidenum">
              <a:rPr lang="it-IT" smtClean="0"/>
              <a:pPr/>
              <a:t>‹N›</a:t>
            </a:fld>
            <a:endParaRPr lang="it-IT" dirty="0"/>
          </a:p>
        </p:txBody>
      </p:sp>
    </p:spTree>
    <p:extLst>
      <p:ext uri="{BB962C8B-B14F-4D97-AF65-F5344CB8AC3E}">
        <p14:creationId xmlns:p14="http://schemas.microsoft.com/office/powerpoint/2010/main" xmlns="" val="250820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35A3E0C-8803-4A6C-8029-C594D6BB625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7DB60EF-3097-450C-9969-29B1719600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1F46EB9C-A090-400B-8349-50E49E207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58DED149-F451-47A6-97B2-84DBC7E74238}"/>
              </a:ext>
            </a:extLst>
          </p:cNvPr>
          <p:cNvSpPr>
            <a:spLocks noGrp="1"/>
          </p:cNvSpPr>
          <p:nvPr>
            <p:ph type="dt" sz="half" idx="10"/>
          </p:nvPr>
        </p:nvSpPr>
        <p:spPr/>
        <p:txBody>
          <a:bodyPr/>
          <a:lstStyle/>
          <a:p>
            <a:fld id="{066D0E64-3591-4E28-A62B-9C6FE76CAF86}" type="datetimeFigureOut">
              <a:rPr lang="it-IT" smtClean="0"/>
              <a:pPr/>
              <a:t>20/05/2021</a:t>
            </a:fld>
            <a:endParaRPr lang="it-IT" dirty="0"/>
          </a:p>
        </p:txBody>
      </p:sp>
      <p:sp>
        <p:nvSpPr>
          <p:cNvPr id="6" name="Segnaposto piè di pagina 5">
            <a:extLst>
              <a:ext uri="{FF2B5EF4-FFF2-40B4-BE49-F238E27FC236}">
                <a16:creationId xmlns:a16="http://schemas.microsoft.com/office/drawing/2014/main" xmlns="" id="{3CF5996C-FE07-4B80-B1B4-89EF6E67D481}"/>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xmlns="" id="{34AE2C64-0577-4D75-97B3-4CC894754811}"/>
              </a:ext>
            </a:extLst>
          </p:cNvPr>
          <p:cNvSpPr>
            <a:spLocks noGrp="1"/>
          </p:cNvSpPr>
          <p:nvPr>
            <p:ph type="sldNum" sz="quarter" idx="12"/>
          </p:nvPr>
        </p:nvSpPr>
        <p:spPr/>
        <p:txBody>
          <a:bodyPr/>
          <a:lstStyle/>
          <a:p>
            <a:fld id="{BEF17E30-706B-45A5-B1CD-DD23E235ABC8}" type="slidenum">
              <a:rPr lang="it-IT" smtClean="0"/>
              <a:pPr/>
              <a:t>‹N›</a:t>
            </a:fld>
            <a:endParaRPr lang="it-IT" dirty="0"/>
          </a:p>
        </p:txBody>
      </p:sp>
    </p:spTree>
    <p:extLst>
      <p:ext uri="{BB962C8B-B14F-4D97-AF65-F5344CB8AC3E}">
        <p14:creationId xmlns:p14="http://schemas.microsoft.com/office/powerpoint/2010/main" xmlns="" val="55742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D55904A-95BD-43E3-8470-8C12C9C965F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76C59A08-0A35-4C69-8117-89AF15BFED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xmlns="" id="{8AE19C3C-5D1C-4287-B8D8-478A518FF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6DDC826-8F67-4EEC-B14F-F062F39A4691}"/>
              </a:ext>
            </a:extLst>
          </p:cNvPr>
          <p:cNvSpPr>
            <a:spLocks noGrp="1"/>
          </p:cNvSpPr>
          <p:nvPr>
            <p:ph type="dt" sz="half" idx="10"/>
          </p:nvPr>
        </p:nvSpPr>
        <p:spPr/>
        <p:txBody>
          <a:bodyPr/>
          <a:lstStyle/>
          <a:p>
            <a:fld id="{066D0E64-3591-4E28-A62B-9C6FE76CAF86}" type="datetimeFigureOut">
              <a:rPr lang="it-IT" smtClean="0"/>
              <a:pPr/>
              <a:t>20/05/2021</a:t>
            </a:fld>
            <a:endParaRPr lang="it-IT" dirty="0"/>
          </a:p>
        </p:txBody>
      </p:sp>
      <p:sp>
        <p:nvSpPr>
          <p:cNvPr id="6" name="Segnaposto piè di pagina 5">
            <a:extLst>
              <a:ext uri="{FF2B5EF4-FFF2-40B4-BE49-F238E27FC236}">
                <a16:creationId xmlns:a16="http://schemas.microsoft.com/office/drawing/2014/main" xmlns="" id="{2A0A5753-3E38-4C0B-8814-67AFD5F49ECE}"/>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xmlns="" id="{EB451599-5CD0-4327-965B-50AFAE6A7C33}"/>
              </a:ext>
            </a:extLst>
          </p:cNvPr>
          <p:cNvSpPr>
            <a:spLocks noGrp="1"/>
          </p:cNvSpPr>
          <p:nvPr>
            <p:ph type="sldNum" sz="quarter" idx="12"/>
          </p:nvPr>
        </p:nvSpPr>
        <p:spPr/>
        <p:txBody>
          <a:bodyPr/>
          <a:lstStyle/>
          <a:p>
            <a:fld id="{BEF17E30-706B-45A5-B1CD-DD23E235ABC8}" type="slidenum">
              <a:rPr lang="it-IT" smtClean="0"/>
              <a:pPr/>
              <a:t>‹N›</a:t>
            </a:fld>
            <a:endParaRPr lang="it-IT" dirty="0"/>
          </a:p>
        </p:txBody>
      </p:sp>
    </p:spTree>
    <p:extLst>
      <p:ext uri="{BB962C8B-B14F-4D97-AF65-F5344CB8AC3E}">
        <p14:creationId xmlns:p14="http://schemas.microsoft.com/office/powerpoint/2010/main" xmlns="" val="8248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1">
                <a:lumMod val="67000"/>
              </a:schemeClr>
            </a:gs>
            <a:gs pos="66000">
              <a:schemeClr val="accent1">
                <a:alpha val="82000"/>
                <a:lumMod val="75000"/>
                <a:lumOff val="25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33A508C8-AB83-4ACF-93E9-8F1CC8FF3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2CD16883-2830-4C7B-8DC8-19E89C291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68AFC25-3A85-426E-8FE3-FD4BC96264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D0E64-3591-4E28-A62B-9C6FE76CAF86}" type="datetimeFigureOut">
              <a:rPr lang="it-IT" smtClean="0"/>
              <a:pPr/>
              <a:t>20/05/2021</a:t>
            </a:fld>
            <a:endParaRPr lang="it-IT" dirty="0"/>
          </a:p>
        </p:txBody>
      </p:sp>
      <p:sp>
        <p:nvSpPr>
          <p:cNvPr id="5" name="Segnaposto piè di pagina 4">
            <a:extLst>
              <a:ext uri="{FF2B5EF4-FFF2-40B4-BE49-F238E27FC236}">
                <a16:creationId xmlns:a16="http://schemas.microsoft.com/office/drawing/2014/main" xmlns="" id="{BA49088F-F37B-4168-8672-8162D1ABA7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xmlns="" id="{99513D41-E24C-41A5-AB31-C9E3622E6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17E30-706B-45A5-B1CD-DD23E235ABC8}" type="slidenum">
              <a:rPr lang="it-IT" smtClean="0"/>
              <a:pPr/>
              <a:t>‹N›</a:t>
            </a:fld>
            <a:endParaRPr lang="it-IT" dirty="0"/>
          </a:p>
        </p:txBody>
      </p:sp>
    </p:spTree>
    <p:extLst>
      <p:ext uri="{BB962C8B-B14F-4D97-AF65-F5344CB8AC3E}">
        <p14:creationId xmlns:p14="http://schemas.microsoft.com/office/powerpoint/2010/main" xmlns="" val="2236034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7BD3CB-B4C8-48AD-B166-9ECEBC4A1ACD}"/>
              </a:ext>
            </a:extLst>
          </p:cNvPr>
          <p:cNvSpPr>
            <a:spLocks noGrp="1"/>
          </p:cNvSpPr>
          <p:nvPr>
            <p:ph type="ctrTitle"/>
          </p:nvPr>
        </p:nvSpPr>
        <p:spPr>
          <a:xfrm>
            <a:off x="1795668" y="937763"/>
            <a:ext cx="8600661" cy="4053302"/>
          </a:xfrm>
        </p:spPr>
        <p:txBody>
          <a:bodyPr>
            <a:normAutofit fontScale="90000"/>
          </a:bodyPr>
          <a:lstStyle/>
          <a:p>
            <a:r>
              <a:rPr lang="it-IT" sz="4400" dirty="0">
                <a:latin typeface="Times New Roman" panose="02020603050405020304" pitchFamily="18" charset="0"/>
                <a:cs typeface="Times New Roman" panose="02020603050405020304" pitchFamily="18" charset="0"/>
              </a:rPr>
              <a:t>Liceo E. Pascal Classe IV sez.: D</a:t>
            </a:r>
            <a:r>
              <a:rPr lang="it-IT" sz="4000" dirty="0">
                <a:latin typeface="Times New Roman" panose="02020603050405020304" pitchFamily="18" charset="0"/>
                <a:cs typeface="Times New Roman" panose="02020603050405020304" pitchFamily="18" charset="0"/>
              </a:rPr>
              <a:t/>
            </a:r>
            <a:br>
              <a:rPr lang="it-IT" sz="4000" dirty="0">
                <a:latin typeface="Times New Roman" panose="02020603050405020304" pitchFamily="18" charset="0"/>
                <a:cs typeface="Times New Roman" panose="02020603050405020304" pitchFamily="18" charset="0"/>
              </a:rPr>
            </a:br>
            <a:r>
              <a:rPr lang="it-IT" sz="3100" dirty="0">
                <a:latin typeface="Times New Roman" panose="02020603050405020304" pitchFamily="18" charset="0"/>
                <a:cs typeface="Times New Roman" panose="02020603050405020304" pitchFamily="18" charset="0"/>
              </a:rPr>
              <a:t>Alfano Anna, Cascone Laura, Castaldo Maria Chiara, Cesarano Lucia, Coppola Raffaele, Del Sorbo Palma, Di Massa Carolina, Di Nola Maria Grazia, Donnarumma Carolina, Donnarumma Gennaro, Donnarumma Lorena, Elefante Maria Emilia, Ferraro Anna, Gaeta Domenico, Merolla Carmine Michele, Paduano Pasquale, Palomba Ilaria, Santarpia Pietro, Scarico Carmine, Sorrentino Bianca Francesca, Veropalumbo Annunziata</a:t>
            </a:r>
            <a:r>
              <a:rPr lang="it-IT" sz="4000" dirty="0">
                <a:latin typeface="Times New Roman" panose="02020603050405020304" pitchFamily="18" charset="0"/>
                <a:cs typeface="Times New Roman" panose="02020603050405020304" pitchFamily="18" charset="0"/>
              </a:rPr>
              <a:t/>
            </a:r>
            <a:br>
              <a:rPr lang="it-IT" sz="4000" dirty="0">
                <a:latin typeface="Times New Roman" panose="02020603050405020304" pitchFamily="18" charset="0"/>
                <a:cs typeface="Times New Roman" panose="02020603050405020304" pitchFamily="18" charset="0"/>
              </a:rPr>
            </a:br>
            <a:endParaRPr lang="it-IT" sz="4000" dirty="0"/>
          </a:p>
        </p:txBody>
      </p:sp>
      <p:sp>
        <p:nvSpPr>
          <p:cNvPr id="3" name="Sottotitolo 2">
            <a:extLst>
              <a:ext uri="{FF2B5EF4-FFF2-40B4-BE49-F238E27FC236}">
                <a16:creationId xmlns:a16="http://schemas.microsoft.com/office/drawing/2014/main" xmlns="" id="{E559289C-9C00-4CD8-A87F-3E30384977C9}"/>
              </a:ext>
            </a:extLst>
          </p:cNvPr>
          <p:cNvSpPr>
            <a:spLocks noGrp="1"/>
          </p:cNvSpPr>
          <p:nvPr>
            <p:ph type="subTitle" idx="1"/>
          </p:nvPr>
        </p:nvSpPr>
        <p:spPr>
          <a:xfrm>
            <a:off x="1523998" y="4674521"/>
            <a:ext cx="9144000" cy="1655762"/>
          </a:xfrm>
        </p:spPr>
        <p:txBody>
          <a:bodyPr>
            <a:normAutofit/>
          </a:bodyPr>
          <a:lstStyle/>
          <a:p>
            <a:r>
              <a:rPr lang="it-IT" sz="3200" dirty="0">
                <a:latin typeface="Times New Roman" panose="02020603050405020304" pitchFamily="18" charset="0"/>
                <a:cs typeface="Times New Roman" panose="02020603050405020304" pitchFamily="18" charset="0"/>
              </a:rPr>
              <a:t>Tutor interni: </a:t>
            </a:r>
            <a:r>
              <a:rPr lang="it-IT" sz="3200" dirty="0" err="1">
                <a:latin typeface="Times New Roman" panose="02020603050405020304" pitchFamily="18" charset="0"/>
                <a:cs typeface="Times New Roman" panose="02020603050405020304" pitchFamily="18" charset="0"/>
              </a:rPr>
              <a:t>Scoppa</a:t>
            </a:r>
            <a:r>
              <a:rPr lang="it-IT" sz="3200">
                <a:latin typeface="Times New Roman" panose="02020603050405020304" pitchFamily="18" charset="0"/>
                <a:cs typeface="Times New Roman" panose="02020603050405020304" pitchFamily="18" charset="0"/>
              </a:rPr>
              <a:t> </a:t>
            </a:r>
            <a:r>
              <a:rPr lang="it-IT" sz="3200" smtClean="0">
                <a:latin typeface="Times New Roman" panose="02020603050405020304" pitchFamily="18" charset="0"/>
                <a:cs typeface="Times New Roman" panose="02020603050405020304" pitchFamily="18" charset="0"/>
              </a:rPr>
              <a:t>Maria</a:t>
            </a:r>
            <a:endParaRPr lang="it-IT" sz="3200" dirty="0">
              <a:latin typeface="Times New Roman" panose="02020603050405020304" pitchFamily="18" charset="0"/>
              <a:cs typeface="Times New Roman" panose="02020603050405020304" pitchFamily="18" charset="0"/>
            </a:endParaRPr>
          </a:p>
          <a:p>
            <a:r>
              <a:rPr lang="it-IT" sz="3200" dirty="0">
                <a:latin typeface="Times New Roman" panose="02020603050405020304" pitchFamily="18" charset="0"/>
                <a:cs typeface="Times New Roman" panose="02020603050405020304" pitchFamily="18" charset="0"/>
              </a:rPr>
              <a:t>Tutor esterni: Parascandolo Concetta</a:t>
            </a:r>
          </a:p>
        </p:txBody>
      </p:sp>
      <p:pic>
        <p:nvPicPr>
          <p:cNvPr id="4" name="Immagine 3">
            <a:extLst>
              <a:ext uri="{FF2B5EF4-FFF2-40B4-BE49-F238E27FC236}">
                <a16:creationId xmlns:a16="http://schemas.microsoft.com/office/drawing/2014/main" xmlns="" id="{D792D0B3-A893-4C33-B72B-41252730DA2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69132" y="5502402"/>
            <a:ext cx="1387342" cy="1193115"/>
          </a:xfrm>
          <a:prstGeom prst="rect">
            <a:avLst/>
          </a:prstGeom>
        </p:spPr>
      </p:pic>
    </p:spTree>
    <p:extLst>
      <p:ext uri="{BB962C8B-B14F-4D97-AF65-F5344CB8AC3E}">
        <p14:creationId xmlns:p14="http://schemas.microsoft.com/office/powerpoint/2010/main" xmlns="" val="420480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otic">
            <a:extLst>
              <a:ext uri="{FF2B5EF4-FFF2-40B4-BE49-F238E27FC236}">
                <a16:creationId xmlns:a16="http://schemas.microsoft.com/office/drawing/2014/main" xmlns="" id="{42924F42-46F5-41FF-8C7F-FDFBB6EA61D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7316" y="2093842"/>
            <a:ext cx="11436628" cy="28591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sellaDiTesto 1">
            <a:extLst>
              <a:ext uri="{FF2B5EF4-FFF2-40B4-BE49-F238E27FC236}">
                <a16:creationId xmlns:a16="http://schemas.microsoft.com/office/drawing/2014/main" xmlns="" id="{8B639309-C9CA-4117-9B42-54D92800D42C}"/>
              </a:ext>
            </a:extLst>
          </p:cNvPr>
          <p:cNvSpPr txBox="1"/>
          <p:nvPr/>
        </p:nvSpPr>
        <p:spPr>
          <a:xfrm>
            <a:off x="4992172" y="609599"/>
            <a:ext cx="2207656" cy="707886"/>
          </a:xfrm>
          <a:prstGeom prst="rect">
            <a:avLst/>
          </a:prstGeom>
          <a:noFill/>
        </p:spPr>
        <p:txBody>
          <a:bodyPr wrap="none" rtlCol="0">
            <a:spAutoFit/>
          </a:bodyPr>
          <a:lstStyle/>
          <a:p>
            <a:r>
              <a:rPr lang="it-IT" sz="4000" b="1" dirty="0">
                <a:latin typeface="Times New Roman" panose="02020603050405020304" pitchFamily="18" charset="0"/>
                <a:cs typeface="Times New Roman" panose="02020603050405020304" pitchFamily="18" charset="0"/>
              </a:rPr>
              <a:t>EXOTIC</a:t>
            </a:r>
          </a:p>
        </p:txBody>
      </p:sp>
    </p:spTree>
    <p:extLst>
      <p:ext uri="{BB962C8B-B14F-4D97-AF65-F5344CB8AC3E}">
        <p14:creationId xmlns:p14="http://schemas.microsoft.com/office/powerpoint/2010/main" xmlns="" val="3107983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61ED2DF-ECE1-A244-A307-BCC2D404BE1E}"/>
              </a:ext>
            </a:extLst>
          </p:cNvPr>
          <p:cNvSpPr>
            <a:spLocks noGrp="1"/>
          </p:cNvSpPr>
          <p:nvPr>
            <p:ph type="title"/>
          </p:nvPr>
        </p:nvSpPr>
        <p:spPr>
          <a:xfrm>
            <a:off x="838200" y="-9337"/>
            <a:ext cx="10515600" cy="1325563"/>
          </a:xfrm>
        </p:spPr>
        <p:txBody>
          <a:bodyPr>
            <a:normAutofit/>
          </a:bodyPr>
          <a:lstStyle/>
          <a:p>
            <a:pPr algn="ctr"/>
            <a:r>
              <a:rPr lang="it-IT" sz="4000" b="1" dirty="0">
                <a:effectLst/>
                <a:latin typeface="Times New Roman" panose="02020603050405020304" pitchFamily="18" charset="0"/>
                <a:ea typeface="Calibri" panose="020F0502020204030204" pitchFamily="34" charset="0"/>
                <a:cs typeface="Times New Roman" panose="02020603050405020304" pitchFamily="18" charset="0"/>
              </a:rPr>
              <a:t>Elementi di EXOTIC</a:t>
            </a:r>
            <a:endParaRPr lang="it-IT"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xmlns="" id="{FE9FB8C0-A687-8A43-AA1A-3BFED6995A9C}"/>
              </a:ext>
            </a:extLst>
          </p:cNvPr>
          <p:cNvSpPr>
            <a:spLocks noGrp="1"/>
          </p:cNvSpPr>
          <p:nvPr>
            <p:ph idx="1"/>
          </p:nvPr>
        </p:nvSpPr>
        <p:spPr>
          <a:xfrm>
            <a:off x="51765" y="946779"/>
            <a:ext cx="8456132" cy="5769040"/>
          </a:xfrm>
        </p:spPr>
        <p:txBody>
          <a:bodyPr>
            <a:noAutofit/>
          </a:bodyPr>
          <a:lstStyle/>
          <a:p>
            <a:pPr marL="0" indent="0">
              <a:buNone/>
            </a:pPr>
            <a:r>
              <a:rPr lang="it-IT" sz="1800" u="sng" dirty="0">
                <a:effectLst/>
                <a:latin typeface="Times New Roman" panose="02020603050405020304" pitchFamily="18" charset="0"/>
                <a:ea typeface="Calibri" panose="020F0502020204030204" pitchFamily="34" charset="0"/>
                <a:cs typeface="Times New Roman" panose="02020603050405020304" pitchFamily="18" charset="0"/>
              </a:rPr>
              <a:t>Bersaglio gassoso o Gas Target </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Un fascio primario proveniente dall'acceleratore Tandem LNL-XTU viene fatto incidere su un bersaglio gassoso che può essere posto a temperatura ambiente o a temperatura criogenica (⁸⁸K) e a pressione atmosferica (1 atm). I gas utilizzati di solito sono H₂ , ⁴He, ³He, D₂ Il target utilizzato è contenuto entro un cilindro di metallo lungo 5 cm. Il gas è isolato dall’alto vuoto della linea di fascio mediante due fogli sottili di Havar.</a:t>
            </a:r>
          </a:p>
          <a:p>
            <a:pPr marL="0" indent="0">
              <a:buNone/>
            </a:pPr>
            <a:r>
              <a:rPr lang="it-IT" sz="1800" u="sng" dirty="0">
                <a:effectLst/>
                <a:latin typeface="Times New Roman" panose="02020603050405020304" pitchFamily="18" charset="0"/>
                <a:ea typeface="Calibri" panose="020F0502020204030204" pitchFamily="34" charset="0"/>
                <a:cs typeface="Times New Roman" panose="02020603050405020304" pitchFamily="18" charset="0"/>
              </a:rPr>
              <a:t>Tripletti di Quadrupoli </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 quadrupoli sono dispositivi costituiti da quattro poli magnetici disposti secondo un quadrilatero che interagiscono con particelle cariche elettricamente tramite la Forza di Lorentz.</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Forza di Lorentz → q</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v</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x </a:t>
            </a: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B</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Sono utilizzati per focalizzare i fasci di particelle, come accade per una lente ottica</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Un primo tripletto di quadrupoli (Q1-Q3) ha la funzione di focalizzare il fascio secondario dopo il dipolo magnetico ed è collocato circa 200 mm dopo il gas target. La sua vicinanza al suddetto gas target permette di “raccogliere” quasi tutto il fascio secondario. Un secondo tripletto di quadrupoli (Q4-Q6) provvede poi alla focalizzazione del fascio secondario nel piano focale finale. In tale posizione viene tipicamente collocato un target secondario ed attorno ad esso dei rivelatori per studiare gli effetti dell’interazione del RIB con i nuclei del bersaglio.</a:t>
            </a:r>
          </a:p>
          <a:p>
            <a:pPr marL="0" indent="0">
              <a:buNone/>
            </a:pP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xmlns="" id="{6F90B055-5C7D-47BF-8BC8-16B289BF055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67364" y="5522704"/>
            <a:ext cx="1387342" cy="1193115"/>
          </a:xfrm>
          <a:prstGeom prst="rect">
            <a:avLst/>
          </a:prstGeom>
        </p:spPr>
      </p:pic>
      <p:pic>
        <p:nvPicPr>
          <p:cNvPr id="6" name="Immagine 5">
            <a:extLst>
              <a:ext uri="{FF2B5EF4-FFF2-40B4-BE49-F238E27FC236}">
                <a16:creationId xmlns:a16="http://schemas.microsoft.com/office/drawing/2014/main" xmlns="" id="{DE606D8C-3C1F-42C4-8D7D-C2D5481ADA50}"/>
              </a:ext>
            </a:extLst>
          </p:cNvPr>
          <p:cNvPicPr>
            <a:picLocks noChangeAspect="1"/>
          </p:cNvPicPr>
          <p:nvPr/>
        </p:nvPicPr>
        <p:blipFill>
          <a:blip r:embed="rId3"/>
          <a:stretch>
            <a:fillRect/>
          </a:stretch>
        </p:blipFill>
        <p:spPr>
          <a:xfrm>
            <a:off x="8130054" y="2380821"/>
            <a:ext cx="4010181" cy="2111666"/>
          </a:xfrm>
          <a:prstGeom prst="rect">
            <a:avLst/>
          </a:prstGeom>
        </p:spPr>
      </p:pic>
    </p:spTree>
    <p:extLst>
      <p:ext uri="{BB962C8B-B14F-4D97-AF65-F5344CB8AC3E}">
        <p14:creationId xmlns:p14="http://schemas.microsoft.com/office/powerpoint/2010/main" xmlns="" val="233492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93A3CC4-4BF8-9540-AC2E-BE30F097F511}"/>
              </a:ext>
            </a:extLst>
          </p:cNvPr>
          <p:cNvSpPr>
            <a:spLocks noGrp="1"/>
          </p:cNvSpPr>
          <p:nvPr>
            <p:ph type="title"/>
          </p:nvPr>
        </p:nvSpPr>
        <p:spPr>
          <a:xfrm>
            <a:off x="838200" y="-107193"/>
            <a:ext cx="10515600" cy="1325563"/>
          </a:xfrm>
        </p:spPr>
        <p:txBody>
          <a:bodyPr>
            <a:normAutofit/>
          </a:bodyPr>
          <a:lstStyle/>
          <a:p>
            <a:pPr algn="ctr"/>
            <a:r>
              <a:rPr lang="it-IT" sz="4000" b="1" dirty="0">
                <a:effectLst/>
                <a:latin typeface="Times New Roman" panose="02020603050405020304" pitchFamily="18" charset="0"/>
                <a:ea typeface="Calibri" panose="020F0502020204030204" pitchFamily="34" charset="0"/>
                <a:cs typeface="Times New Roman" panose="02020603050405020304" pitchFamily="18" charset="0"/>
              </a:rPr>
              <a:t>Elementi di EXOTIC</a:t>
            </a:r>
            <a:endParaRPr lang="it-IT" sz="4000" dirty="0"/>
          </a:p>
        </p:txBody>
      </p:sp>
      <p:sp>
        <p:nvSpPr>
          <p:cNvPr id="3" name="Segnaposto contenuto 2">
            <a:extLst>
              <a:ext uri="{FF2B5EF4-FFF2-40B4-BE49-F238E27FC236}">
                <a16:creationId xmlns:a16="http://schemas.microsoft.com/office/drawing/2014/main" xmlns="" id="{6E4CDD9D-1CDB-DD49-A943-ACF85DB612EF}"/>
              </a:ext>
            </a:extLst>
          </p:cNvPr>
          <p:cNvSpPr>
            <a:spLocks noGrp="1"/>
          </p:cNvSpPr>
          <p:nvPr>
            <p:ph idx="1"/>
          </p:nvPr>
        </p:nvSpPr>
        <p:spPr>
          <a:xfrm>
            <a:off x="1" y="731710"/>
            <a:ext cx="7846828" cy="6126289"/>
          </a:xfrm>
        </p:spPr>
        <p:txBody>
          <a:bodyPr>
            <a:normAutofit lnSpcReduction="10000"/>
          </a:bodyPr>
          <a:lstStyle/>
          <a:p>
            <a:pPr marL="0" indent="0">
              <a:buNone/>
            </a:pPr>
            <a:r>
              <a:rPr lang="it-IT" sz="1800" i="1" u="sng" dirty="0">
                <a:effectLst/>
                <a:latin typeface="Times New Roman" panose="02020603050405020304" pitchFamily="18" charset="0"/>
                <a:ea typeface="Calibri" panose="020F0502020204030204" pitchFamily="34" charset="0"/>
                <a:cs typeface="Times New Roman" panose="02020603050405020304" pitchFamily="18" charset="0"/>
              </a:rPr>
              <a:t>Dipolo Magnetico 30° </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Elemento magnetico che permette di curvare un fascio di particelle cariche. Il campo magnetico è perpendicolare al moto delle particelle stesse.</a:t>
            </a:r>
          </a:p>
          <a:p>
            <a:pPr marL="0" indent="0">
              <a:buNone/>
            </a:pPr>
            <a:r>
              <a:rPr lang="it-IT" sz="1800" i="1" u="sng" dirty="0">
                <a:effectLst/>
                <a:latin typeface="Times New Roman" panose="02020603050405020304" pitchFamily="18" charset="0"/>
                <a:ea typeface="Calibri" panose="020F0502020204030204" pitchFamily="34" charset="0"/>
                <a:cs typeface="Times New Roman" panose="02020603050405020304" pitchFamily="18" charset="0"/>
              </a:rPr>
              <a:t>Filtro di velocità o di Wien </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Separatore elettrostatico di massa dove sono sovrapposti un campo E </a:t>
            </a:r>
            <a:r>
              <a:rPr lang="it-IT" sz="1800" dirty="0" err="1">
                <a:effectLst/>
                <a:latin typeface="Times New Roman" panose="02020603050405020304" pitchFamily="18" charset="0"/>
                <a:ea typeface="Calibri" panose="020F0502020204030204" pitchFamily="34" charset="0"/>
                <a:cs typeface="Times New Roman" panose="02020603050405020304" pitchFamily="18" charset="0"/>
              </a:rPr>
              <a:t>e</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un campo B ortogonali tra loro e ortogonali alla direzione del fascio di ioni che si vuole analizzare in massa. Variando opportunamente la sovrapposizione del campo elettrico e di quello magnetico è possibile selezionare la velocità del RIB di interesse ed eliminare le componenti del fascio primario non soppresse dall’azione del dipolo magnetico.</a:t>
            </a:r>
          </a:p>
          <a:p>
            <a:pPr marL="0" indent="0">
              <a:buNone/>
            </a:pPr>
            <a:r>
              <a:rPr lang="it-IT" sz="1800" i="1" u="sng" dirty="0">
                <a:effectLst/>
                <a:latin typeface="Times New Roman" panose="02020603050405020304" pitchFamily="18" charset="0"/>
                <a:ea typeface="Calibri" panose="020F0502020204030204" pitchFamily="34" charset="0"/>
                <a:cs typeface="Times New Roman" panose="02020603050405020304" pitchFamily="18" charset="0"/>
              </a:rPr>
              <a:t>Rivelatori di tracciamento (tracking), PPAC (</a:t>
            </a:r>
            <a:r>
              <a:rPr lang="it-IT" sz="1800" i="1" u="sng" dirty="0" err="1">
                <a:effectLst/>
                <a:latin typeface="Times New Roman" panose="02020603050405020304" pitchFamily="18" charset="0"/>
                <a:ea typeface="Calibri" panose="020F0502020204030204" pitchFamily="34" charset="0"/>
                <a:cs typeface="Times New Roman" panose="02020603050405020304" pitchFamily="18" charset="0"/>
              </a:rPr>
              <a:t>Parallel</a:t>
            </a:r>
            <a:r>
              <a:rPr lang="it-IT" sz="1800" i="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800" i="1" u="sng" dirty="0" err="1">
                <a:effectLst/>
                <a:latin typeface="Times New Roman" panose="02020603050405020304" pitchFamily="18" charset="0"/>
                <a:ea typeface="Calibri" panose="020F0502020204030204" pitchFamily="34" charset="0"/>
                <a:cs typeface="Times New Roman" panose="02020603050405020304" pitchFamily="18" charset="0"/>
              </a:rPr>
              <a:t>Plate</a:t>
            </a:r>
            <a:r>
              <a:rPr lang="it-IT" sz="1800" i="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800" i="1" u="sng" dirty="0" err="1">
                <a:effectLst/>
                <a:latin typeface="Times New Roman" panose="02020603050405020304" pitchFamily="18" charset="0"/>
                <a:ea typeface="Calibri" panose="020F0502020204030204" pitchFamily="34" charset="0"/>
                <a:cs typeface="Times New Roman" panose="02020603050405020304" pitchFamily="18" charset="0"/>
              </a:rPr>
              <a:t>Avalanche</a:t>
            </a:r>
            <a:r>
              <a:rPr lang="it-IT" sz="1800" i="1" u="sng" dirty="0">
                <a:effectLst/>
                <a:latin typeface="Times New Roman" panose="02020603050405020304" pitchFamily="18" charset="0"/>
                <a:ea typeface="Calibri" panose="020F0502020204030204" pitchFamily="34" charset="0"/>
                <a:cs typeface="Times New Roman" panose="02020603050405020304" pitchFamily="18" charset="0"/>
              </a:rPr>
              <a:t> Counters) </a:t>
            </a:r>
            <a:endParaRPr lang="it-IT" sz="1800"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Questi dispositivi permettono di seguire la traiettoria del RIB lungo la parte finale della linea di fascio, fino alla posizione del bersaglio secondario. E’ costituito da tre elettrodi piani disposti parallelamente tra loro : due anodi ed un catodo centrale. L’insieme dei tre elettrodi è, quindi, posto all’interno di un contenitore nel quale viene fatto circolare del gas, nel nostro caso isobutano (C₄ H₁₀ ), a bassa pressione (15 mbar).</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Un frammento carico che attraversa il rivelatore ionizza il gas lasciando, lungo la sua traiettoria, una scia di elettroni e ioni positivi. Gli elettroni primari migrano verso l’anodo e, in virtù dell’elevato campo elettrico, acquistano energia sufficiente a ionizzare altri atomi di gas; si osserva così un fenomeno a valanga. Proprio per il principio di funzionamento, questo rivelatore fornisce informazioni molto rapidamente e permette di fare misure di tempo.</a:t>
            </a:r>
          </a:p>
          <a:p>
            <a:pPr marL="0" indent="0">
              <a:buNone/>
            </a:pP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xmlns="" id="{E820FA01-7B1E-4EC2-B151-95A7EAC696D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67364" y="5509452"/>
            <a:ext cx="1387342" cy="1193115"/>
          </a:xfrm>
          <a:prstGeom prst="rect">
            <a:avLst/>
          </a:prstGeom>
        </p:spPr>
      </p:pic>
      <p:pic>
        <p:nvPicPr>
          <p:cNvPr id="3074" name="Picture 2">
            <a:extLst>
              <a:ext uri="{FF2B5EF4-FFF2-40B4-BE49-F238E27FC236}">
                <a16:creationId xmlns:a16="http://schemas.microsoft.com/office/drawing/2014/main" xmlns="" id="{08348291-C7CF-4F20-B72F-D6B3928AAE1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9359" y="1886012"/>
            <a:ext cx="4114633" cy="3085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192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B5C0933-45C0-5641-8D4F-23EC4AAB50E6}"/>
              </a:ext>
            </a:extLst>
          </p:cNvPr>
          <p:cNvSpPr>
            <a:spLocks noGrp="1"/>
          </p:cNvSpPr>
          <p:nvPr>
            <p:ph type="title"/>
          </p:nvPr>
        </p:nvSpPr>
        <p:spPr/>
        <p:txBody>
          <a:bodyPr>
            <a:normAutofit/>
          </a:bodyPr>
          <a:lstStyle/>
          <a:p>
            <a:pPr algn="ctr"/>
            <a:r>
              <a:rPr lang="it-IT" sz="4000" b="1" dirty="0">
                <a:effectLst/>
                <a:latin typeface="Times New Roman" panose="02020603050405020304" pitchFamily="18" charset="0"/>
                <a:ea typeface="Calibri" panose="020F0502020204030204" pitchFamily="34" charset="0"/>
                <a:cs typeface="Times New Roman" panose="02020603050405020304" pitchFamily="18" charset="0"/>
              </a:rPr>
              <a:t>Rivelatori</a:t>
            </a:r>
            <a:endParaRPr lang="it-IT"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xmlns="" id="{8807D79E-7B9A-D841-85CF-65BB3BB68AF8}"/>
              </a:ext>
            </a:extLst>
          </p:cNvPr>
          <p:cNvSpPr>
            <a:spLocks noGrp="1"/>
          </p:cNvSpPr>
          <p:nvPr>
            <p:ph idx="1"/>
          </p:nvPr>
        </p:nvSpPr>
        <p:spPr>
          <a:xfrm>
            <a:off x="745435" y="1438860"/>
            <a:ext cx="10515600" cy="4723400"/>
          </a:xfrm>
        </p:spPr>
        <p:txBody>
          <a:bodyPr>
            <a:normAutofit/>
          </a:bodyPr>
          <a:lstStyle/>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In fisica sperimentale, un rivelatore di particelle o rivelatore di radiazione è uno strumento usato per rivelare, tracciare, identificare particelle come quelle prodotte da un decadimento nucleare.</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Quando la radiazione (particelle cariche o fotoni) passa attraverso la materia interagisce con : </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-L’intero atomo </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-Gli elettroni </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-Il nucleo </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I nucleoni (protoni, neutroni) </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 due processi principali sono: </a:t>
            </a:r>
          </a:p>
          <a:p>
            <a:pPr marL="342900" indent="-342900">
              <a:buAutoNum type="arabicPeriod"/>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Perdita di energia da parte della particella (assorbimento) </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2. Deflessione della particella incidente dalla traiettoria iniziale (scattering)</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Ogni particella ha un suo modo caratteristico di interagire con la materia che attraversa, e i rivelatori sfruttano queste caratteristiche per identificarli.</a:t>
            </a:r>
          </a:p>
        </p:txBody>
      </p:sp>
      <p:pic>
        <p:nvPicPr>
          <p:cNvPr id="4" name="Immagine 3">
            <a:extLst>
              <a:ext uri="{FF2B5EF4-FFF2-40B4-BE49-F238E27FC236}">
                <a16:creationId xmlns:a16="http://schemas.microsoft.com/office/drawing/2014/main" xmlns="" id="{C340CABC-9533-4148-A492-BBBC21287D4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67364" y="5429940"/>
            <a:ext cx="1387342" cy="1193115"/>
          </a:xfrm>
          <a:prstGeom prst="rect">
            <a:avLst/>
          </a:prstGeom>
        </p:spPr>
      </p:pic>
      <p:pic>
        <p:nvPicPr>
          <p:cNvPr id="7" name="Picture 2" descr="Rivelatori di particelle a LHC. Prima parte: cosa riveliamo? | Borborigmi di  un fisico renitente">
            <a:extLst>
              <a:ext uri="{FF2B5EF4-FFF2-40B4-BE49-F238E27FC236}">
                <a16:creationId xmlns:a16="http://schemas.microsoft.com/office/drawing/2014/main" xmlns="" id="{DCAC74B5-C2CB-449D-8CF3-49DE0A411F4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84742" y="2443695"/>
            <a:ext cx="3801036" cy="2525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308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6495551-D876-6547-B1FA-5D1417B73009}"/>
              </a:ext>
            </a:extLst>
          </p:cNvPr>
          <p:cNvSpPr>
            <a:spLocks noGrp="1"/>
          </p:cNvSpPr>
          <p:nvPr>
            <p:ph type="title"/>
          </p:nvPr>
        </p:nvSpPr>
        <p:spPr>
          <a:xfrm>
            <a:off x="838200" y="18627"/>
            <a:ext cx="10515600" cy="1325563"/>
          </a:xfrm>
        </p:spPr>
        <p:txBody>
          <a:bodyPr>
            <a:normAutofit/>
          </a:bodyPr>
          <a:lstStyle/>
          <a:p>
            <a:pPr algn="ctr"/>
            <a:r>
              <a:rPr lang="it-IT" sz="4000" b="1" dirty="0">
                <a:effectLst/>
                <a:latin typeface="Times New Roman" panose="02020603050405020304" pitchFamily="18" charset="0"/>
                <a:ea typeface="Calibri" panose="020F0502020204030204" pitchFamily="34" charset="0"/>
                <a:cs typeface="Times New Roman" panose="02020603050405020304" pitchFamily="18" charset="0"/>
              </a:rPr>
              <a:t>Rivelatori al Silicio</a:t>
            </a:r>
            <a:endParaRPr lang="it-IT"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xmlns="" id="{8739B731-5499-F14F-890F-B3EDC3940432}"/>
              </a:ext>
            </a:extLst>
          </p:cNvPr>
          <p:cNvSpPr>
            <a:spLocks noGrp="1"/>
          </p:cNvSpPr>
          <p:nvPr>
            <p:ph idx="1"/>
          </p:nvPr>
        </p:nvSpPr>
        <p:spPr>
          <a:xfrm>
            <a:off x="117765" y="1160354"/>
            <a:ext cx="7446818" cy="5517328"/>
          </a:xfrm>
        </p:spPr>
        <p:txBody>
          <a:bodyPr>
            <a:normAutofit/>
          </a:bodyPr>
          <a:lstStyle/>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Il silicio è un semiconduttore, ovvero un materiale con proprietà elettriche a metà strada fra isolanti e conduttori; essi presentano una conduttività (capacità di far passare corrente elettrica) intermedia fra quella dei conduttori e degli isolanti e che cresce all'aumentare della temperatura. Trovano impiego nella costruzione dei circuiti integrati digitali e analogici.</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Dosando opportunamente le concentrazioni di impurità di un tipo o di un altro (drogaggio), si possono realizzare due tipi di semiconduttori, nei quali la corrente elettrica è trasportata prevalentemente da due diversi tipi di portatori di carica: </a:t>
            </a:r>
          </a:p>
          <a:p>
            <a:r>
              <a:rPr lang="it-IT" sz="1800" dirty="0">
                <a:effectLst/>
                <a:latin typeface="Times New Roman" panose="02020603050405020304" pitchFamily="18" charset="0"/>
                <a:ea typeface="Calibri" panose="020F0502020204030204" pitchFamily="34" charset="0"/>
                <a:cs typeface="Times New Roman" panose="02020603050405020304" pitchFamily="18" charset="0"/>
              </a:rPr>
              <a:t>Tipo n: Elettroni, come in un conduttore</a:t>
            </a:r>
          </a:p>
          <a:p>
            <a:r>
              <a:rPr lang="it-IT" sz="1800" dirty="0">
                <a:effectLst/>
                <a:latin typeface="Times New Roman" panose="02020603050405020304" pitchFamily="18" charset="0"/>
                <a:ea typeface="Calibri" panose="020F0502020204030204" pitchFamily="34" charset="0"/>
                <a:cs typeface="Times New Roman" panose="02020603050405020304" pitchFamily="18" charset="0"/>
              </a:rPr>
              <a:t>Tipo p: Lacune, simili a elettroni ma con carica positiva.</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Una giunzione fra un pezzo di tipo p e uno di tipo n (diodo) sviluppa all’interfaccia una zona priva di portatori di carica. Con l’uso di un’opportuna tensione esterna si stabiliscono condizioni in cui attraverso la giunzione non passa corrente→ giunzione svuotata. Se nella giunzione svuotata passa una particella carica</a:t>
            </a:r>
            <a:r>
              <a:rPr lang="it-IT" sz="1800" dirty="0">
                <a:latin typeface="Times New Roman" panose="02020603050405020304" pitchFamily="18" charset="0"/>
                <a:ea typeface="Calibri" panose="020F0502020204030204" pitchFamily="34" charset="0"/>
                <a:cs typeface="Times New Roman" panose="02020603050405020304" pitchFamily="18" charset="0"/>
              </a:rPr>
              <a:t> si ha la </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‘Ionizzazione’, ossia liberazione momentanea di elettroni e lacune mobili →Moto di elettroni (verso l’anodo) e lacune (verso il catodo) nel campo elettrico della regione svuotata →Impulso di corrente.</a:t>
            </a:r>
          </a:p>
          <a:p>
            <a:pPr marL="0" indent="0">
              <a:buNone/>
            </a:pP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xmlns="" id="{96A0FB22-6B98-4B73-B593-C2210066DA9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67364" y="5535956"/>
            <a:ext cx="1387342" cy="1193115"/>
          </a:xfrm>
          <a:prstGeom prst="rect">
            <a:avLst/>
          </a:prstGeom>
        </p:spPr>
      </p:pic>
      <p:pic>
        <p:nvPicPr>
          <p:cNvPr id="1028" name="Picture 4">
            <a:extLst>
              <a:ext uri="{FF2B5EF4-FFF2-40B4-BE49-F238E27FC236}">
                <a16:creationId xmlns:a16="http://schemas.microsoft.com/office/drawing/2014/main" xmlns="" id="{F6E37B68-0FB9-42EB-8716-6D39519E672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2569" y="1160354"/>
            <a:ext cx="4411666" cy="27580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a:extLst>
              <a:ext uri="{FF2B5EF4-FFF2-40B4-BE49-F238E27FC236}">
                <a16:creationId xmlns:a16="http://schemas.microsoft.com/office/drawing/2014/main" xmlns="" id="{BC7705D4-0E0C-4EC9-9A19-3CE497083F81}"/>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951438" y="4083708"/>
            <a:ext cx="2441721" cy="24309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605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7FE5A2-A7F7-9B4D-89DF-8B55C6AA4304}"/>
              </a:ext>
            </a:extLst>
          </p:cNvPr>
          <p:cNvSpPr>
            <a:spLocks noGrp="1"/>
          </p:cNvSpPr>
          <p:nvPr>
            <p:ph type="title"/>
          </p:nvPr>
        </p:nvSpPr>
        <p:spPr/>
        <p:txBody>
          <a:bodyPr>
            <a:normAutofit/>
          </a:bodyPr>
          <a:lstStyle/>
          <a:p>
            <a:pPr algn="ctr"/>
            <a:r>
              <a:rPr lang="it-IT" sz="4000" b="1"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ESPERIMENTO</a:t>
            </a:r>
            <a:endParaRPr lang="it-IT"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xmlns="" id="{F2B42D20-4087-2A45-BEFB-2E3788195790}"/>
              </a:ext>
            </a:extLst>
          </p:cNvPr>
          <p:cNvSpPr>
            <a:spLocks noGrp="1"/>
          </p:cNvSpPr>
          <p:nvPr>
            <p:ph idx="1"/>
          </p:nvPr>
        </p:nvSpPr>
        <p:spPr>
          <a:xfrm>
            <a:off x="1393284" y="2261174"/>
            <a:ext cx="9405432" cy="2335652"/>
          </a:xfrm>
        </p:spPr>
        <p:txBody>
          <a:bodyPr>
            <a:normAutofit/>
          </a:bodyPr>
          <a:lstStyle/>
          <a:p>
            <a:pPr marL="0" indent="0" rtl="0">
              <a:spcBef>
                <a:spcPts val="0"/>
              </a:spcBef>
              <a:spcAft>
                <a:spcPts val="0"/>
              </a:spcAft>
              <a:buNone/>
            </a:pPr>
            <a:r>
              <a:rPr lang="it-IT" sz="1800" b="0" i="0" u="none" strike="noStrike" dirty="0">
                <a:solidFill>
                  <a:srgbClr val="202124"/>
                </a:solidFill>
                <a:effectLst/>
                <a:latin typeface="Times New Roman" panose="02020603050405020304" pitchFamily="18" charset="0"/>
              </a:rPr>
              <a:t>Presso la facility EXOTIC è stato realizzato un esperimento per la misura della sezione d’urto di reazione del fascio di </a:t>
            </a:r>
            <a:r>
              <a:rPr lang="it-IT" sz="1800" b="0" i="0" u="none" strike="noStrike" baseline="30000" dirty="0">
                <a:solidFill>
                  <a:srgbClr val="202124"/>
                </a:solidFill>
                <a:effectLst/>
                <a:latin typeface="Times New Roman" panose="02020603050405020304" pitchFamily="18" charset="0"/>
              </a:rPr>
              <a:t>8</a:t>
            </a:r>
            <a:r>
              <a:rPr lang="it-IT" sz="1800" b="0" i="0" u="none" strike="noStrike" dirty="0">
                <a:solidFill>
                  <a:srgbClr val="202124"/>
                </a:solidFill>
                <a:effectLst/>
                <a:latin typeface="Times New Roman" panose="02020603050405020304" pitchFamily="18" charset="0"/>
              </a:rPr>
              <a:t>B su un bersaglio di </a:t>
            </a:r>
            <a:r>
              <a:rPr lang="it-IT" sz="1800" b="0" i="0" u="none" strike="noStrike" baseline="30000" dirty="0">
                <a:solidFill>
                  <a:srgbClr val="202124"/>
                </a:solidFill>
                <a:effectLst/>
                <a:latin typeface="Times New Roman" panose="02020603050405020304" pitchFamily="18" charset="0"/>
              </a:rPr>
              <a:t>28</a:t>
            </a:r>
            <a:r>
              <a:rPr lang="it-IT" sz="1800" b="0" i="0" u="none" strike="noStrike" dirty="0">
                <a:solidFill>
                  <a:srgbClr val="202124"/>
                </a:solidFill>
                <a:effectLst/>
                <a:latin typeface="Times New Roman" panose="02020603050405020304" pitchFamily="18" charset="0"/>
              </a:rPr>
              <a:t>Si a diverse energie incidenti, vicine alla barriera coulombiana.</a:t>
            </a:r>
            <a:endParaRPr lang="it-IT" sz="1800" b="0" dirty="0">
              <a:effectLst/>
            </a:endParaRPr>
          </a:p>
          <a:p>
            <a:pPr marL="0" indent="0" rtl="0">
              <a:spcBef>
                <a:spcPts val="0"/>
              </a:spcBef>
              <a:spcAft>
                <a:spcPts val="0"/>
              </a:spcAft>
              <a:buNone/>
            </a:pPr>
            <a:r>
              <a:rPr lang="it-IT" sz="1800" b="0" i="0" u="none" strike="noStrike" dirty="0">
                <a:solidFill>
                  <a:srgbClr val="202124"/>
                </a:solidFill>
                <a:effectLst/>
                <a:latin typeface="Times New Roman" panose="02020603050405020304" pitchFamily="18" charset="0"/>
              </a:rPr>
              <a:t>E’ stata utilizzata la tecnica del bersaglio attivo, ovvero il bersaglio di Silicio è costituito da un rivelatore al Silicio, un Silicio attivo!</a:t>
            </a:r>
            <a:endParaRPr lang="it-IT" sz="1800" b="0" dirty="0">
              <a:effectLst/>
            </a:endParaRPr>
          </a:p>
          <a:p>
            <a:pPr marL="0" indent="0" rtl="0">
              <a:spcBef>
                <a:spcPts val="0"/>
              </a:spcBef>
              <a:spcAft>
                <a:spcPts val="0"/>
              </a:spcAft>
              <a:buNone/>
            </a:pPr>
            <a:r>
              <a:rPr lang="it-IT" sz="1800" b="0" i="0" u="none" strike="noStrike" dirty="0">
                <a:solidFill>
                  <a:srgbClr val="202124"/>
                </a:solidFill>
                <a:effectLst/>
                <a:latin typeface="Times New Roman" panose="02020603050405020304" pitchFamily="18" charset="0"/>
              </a:rPr>
              <a:t>Il ⁸B è un nucleo particolarmente interessante perché è l’unico nucleo ad avere una struttura ad alone di protone e ha un ruolo importante nella produzione di neutrini ad alta energia nel Sole.</a:t>
            </a:r>
            <a:r>
              <a:rPr lang="it-IT" sz="1200" dirty="0"/>
              <a:t/>
            </a:r>
            <a:br>
              <a:rPr lang="it-IT" sz="1200" dirty="0"/>
            </a:br>
            <a:endParaRPr lang="it-IT" sz="18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xmlns="" id="{99B44BBE-4C97-4863-9D3D-9638685BD00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69132" y="5502402"/>
            <a:ext cx="1387342" cy="1193115"/>
          </a:xfrm>
          <a:prstGeom prst="rect">
            <a:avLst/>
          </a:prstGeom>
        </p:spPr>
      </p:pic>
    </p:spTree>
    <p:extLst>
      <p:ext uri="{BB962C8B-B14F-4D97-AF65-F5344CB8AC3E}">
        <p14:creationId xmlns:p14="http://schemas.microsoft.com/office/powerpoint/2010/main" xmlns="" val="20165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63D342E-BDF2-BF44-BA14-CA098E562070}"/>
              </a:ext>
            </a:extLst>
          </p:cNvPr>
          <p:cNvSpPr>
            <a:spLocks noGrp="1"/>
          </p:cNvSpPr>
          <p:nvPr>
            <p:ph type="title"/>
          </p:nvPr>
        </p:nvSpPr>
        <p:spPr>
          <a:xfrm>
            <a:off x="838200" y="63795"/>
            <a:ext cx="10515600" cy="1325563"/>
          </a:xfrm>
        </p:spPr>
        <p:txBody>
          <a:bodyPr>
            <a:normAutofit/>
          </a:bodyPr>
          <a:lstStyle/>
          <a:p>
            <a:pPr algn="ctr"/>
            <a:r>
              <a:rPr lang="it-IT" sz="4000" b="1" dirty="0">
                <a:effectLst/>
                <a:latin typeface="Times New Roman" panose="02020603050405020304" pitchFamily="18" charset="0"/>
                <a:ea typeface="Calibri" panose="020F0502020204030204" pitchFamily="34" charset="0"/>
                <a:cs typeface="Times New Roman" panose="02020603050405020304" pitchFamily="18" charset="0"/>
              </a:rPr>
              <a:t>ESPERIMENTO</a:t>
            </a:r>
            <a:endParaRPr lang="it-IT"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xmlns="" id="{6DB88EDA-227F-4042-B119-75565F018FBE}"/>
              </a:ext>
            </a:extLst>
          </p:cNvPr>
          <p:cNvSpPr>
            <a:spLocks noGrp="1"/>
          </p:cNvSpPr>
          <p:nvPr>
            <p:ph idx="1"/>
          </p:nvPr>
        </p:nvSpPr>
        <p:spPr>
          <a:xfrm>
            <a:off x="838200" y="1276985"/>
            <a:ext cx="10992909" cy="2358099"/>
          </a:xfrm>
        </p:spPr>
        <p:txBody>
          <a:bodyPr>
            <a:normAutofit/>
          </a:bodyPr>
          <a:lstStyle/>
          <a:p>
            <a:pPr marL="0" indent="0" rtl="0">
              <a:spcBef>
                <a:spcPts val="0"/>
              </a:spcBef>
              <a:spcAft>
                <a:spcPts val="0"/>
              </a:spcAft>
              <a:buNone/>
            </a:pPr>
            <a:r>
              <a:rPr lang="it-IT" sz="1800" b="0" i="0" u="none" strike="noStrike" dirty="0">
                <a:solidFill>
                  <a:srgbClr val="202124"/>
                </a:solidFill>
                <a:effectLst/>
                <a:latin typeface="Times New Roman" panose="02020603050405020304" pitchFamily="18" charset="0"/>
              </a:rPr>
              <a:t>Il fascio di ⁸B viene prodotto con la tecnica in-</a:t>
            </a:r>
            <a:r>
              <a:rPr lang="it-IT" sz="1800" b="0" i="0" u="none" strike="noStrike" dirty="0" err="1">
                <a:solidFill>
                  <a:srgbClr val="202124"/>
                </a:solidFill>
                <a:effectLst/>
                <a:latin typeface="Times New Roman" panose="02020603050405020304" pitchFamily="18" charset="0"/>
              </a:rPr>
              <a:t>flight</a:t>
            </a:r>
            <a:r>
              <a:rPr lang="it-IT" sz="1800" b="0" i="0" u="none" strike="noStrike" dirty="0">
                <a:solidFill>
                  <a:srgbClr val="202124"/>
                </a:solidFill>
                <a:effectLst/>
                <a:latin typeface="Times New Roman" panose="02020603050405020304" pitchFamily="18" charset="0"/>
              </a:rPr>
              <a:t> partendo da un fascio di ⁶Li, erogato dall’ Acceleratore Tandem dei Laboratori Nazionali di Legnaro a diverse energie incidenti, 54 e 44 MeV, che colpisce un bersaglio gassoso di ³He  (pressione 1 bar, T criogenica, -183°C). </a:t>
            </a:r>
            <a:endParaRPr lang="it-IT" sz="1800" b="0" dirty="0">
              <a:effectLst/>
            </a:endParaRPr>
          </a:p>
          <a:p>
            <a:pPr marL="0" indent="0" rtl="0">
              <a:spcBef>
                <a:spcPts val="0"/>
              </a:spcBef>
              <a:spcAft>
                <a:spcPts val="0"/>
              </a:spcAft>
              <a:buNone/>
            </a:pPr>
            <a:r>
              <a:rPr lang="it-IT" sz="1800" b="0" i="0" u="none" strike="noStrike" dirty="0">
                <a:solidFill>
                  <a:srgbClr val="202124"/>
                </a:solidFill>
                <a:effectLst/>
                <a:latin typeface="Times New Roman" panose="02020603050405020304" pitchFamily="18" charset="0"/>
              </a:rPr>
              <a:t>In questo modo però viene prodotto un cocktail di fasci, ⁸B, ⁷Be, ⁶Li e ³He, e non solo il fascio radioattivo desiderato, ⁸B. </a:t>
            </a:r>
            <a:endParaRPr lang="it-IT" sz="1800" b="0" dirty="0">
              <a:effectLst/>
            </a:endParaRPr>
          </a:p>
        </p:txBody>
      </p:sp>
      <p:pic>
        <p:nvPicPr>
          <p:cNvPr id="4" name="Immagine 3">
            <a:extLst>
              <a:ext uri="{FF2B5EF4-FFF2-40B4-BE49-F238E27FC236}">
                <a16:creationId xmlns:a16="http://schemas.microsoft.com/office/drawing/2014/main" xmlns="" id="{5F94C442-FA7E-43D1-B4AC-7DEBE33EDC4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67364" y="5429940"/>
            <a:ext cx="1387342" cy="1193115"/>
          </a:xfrm>
          <a:prstGeom prst="rect">
            <a:avLst/>
          </a:prstGeom>
        </p:spPr>
      </p:pic>
      <p:pic>
        <p:nvPicPr>
          <p:cNvPr id="7" name="Picture 2">
            <a:extLst>
              <a:ext uri="{FF2B5EF4-FFF2-40B4-BE49-F238E27FC236}">
                <a16:creationId xmlns:a16="http://schemas.microsoft.com/office/drawing/2014/main" xmlns="" id="{884DEAED-9F3F-4259-BA31-8A7A9F1D003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36069" y="3036611"/>
            <a:ext cx="4719861" cy="318489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asellaDiTesto 7">
            <a:extLst>
              <a:ext uri="{FF2B5EF4-FFF2-40B4-BE49-F238E27FC236}">
                <a16:creationId xmlns:a16="http://schemas.microsoft.com/office/drawing/2014/main" xmlns="" id="{C01D1C4E-5679-49E0-A42E-21B65EF11463}"/>
              </a:ext>
            </a:extLst>
          </p:cNvPr>
          <p:cNvSpPr txBox="1"/>
          <p:nvPr/>
        </p:nvSpPr>
        <p:spPr>
          <a:xfrm>
            <a:off x="3339676" y="6163104"/>
            <a:ext cx="5512645" cy="923330"/>
          </a:xfrm>
          <a:prstGeom prst="rect">
            <a:avLst/>
          </a:prstGeom>
          <a:noFill/>
        </p:spPr>
        <p:txBody>
          <a:bodyPr wrap="square" rtlCol="0">
            <a:spAutoFit/>
          </a:bodyPr>
          <a:lstStyle/>
          <a:p>
            <a:pPr algn="ctr" rtl="0">
              <a:spcBef>
                <a:spcPts val="0"/>
              </a:spcBef>
              <a:spcAft>
                <a:spcPts val="0"/>
              </a:spcAft>
            </a:pPr>
            <a:r>
              <a:rPr lang="it-IT" sz="1800" b="1" i="0" u="none" strike="noStrike" dirty="0">
                <a:effectLst/>
                <a:latin typeface="Tahoma" panose="020B0604030504040204" pitchFamily="34" charset="0"/>
              </a:rPr>
              <a:t>Distribuzione (o Spettro) in energia del cocktail di fasci che arrivano sul bersaglio. </a:t>
            </a:r>
            <a:endParaRPr lang="it-IT" b="0" dirty="0">
              <a:effectLst/>
            </a:endParaRPr>
          </a:p>
          <a:p>
            <a:endParaRPr lang="it-IT" dirty="0"/>
          </a:p>
        </p:txBody>
      </p:sp>
    </p:spTree>
    <p:extLst>
      <p:ext uri="{BB962C8B-B14F-4D97-AF65-F5344CB8AC3E}">
        <p14:creationId xmlns:p14="http://schemas.microsoft.com/office/powerpoint/2010/main" xmlns="" val="313185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503B38-418D-A644-887F-3C5F7908A79C}"/>
              </a:ext>
            </a:extLst>
          </p:cNvPr>
          <p:cNvSpPr>
            <a:spLocks noGrp="1"/>
          </p:cNvSpPr>
          <p:nvPr>
            <p:ph type="title"/>
          </p:nvPr>
        </p:nvSpPr>
        <p:spPr/>
        <p:txBody>
          <a:bodyPr>
            <a:normAutofit/>
          </a:bodyPr>
          <a:lstStyle/>
          <a:p>
            <a:pPr algn="ctr"/>
            <a:r>
              <a:rPr lang="it-IT" sz="4000" b="1" dirty="0">
                <a:effectLst/>
                <a:latin typeface="Times New Roman" panose="02020603050405020304" pitchFamily="18" charset="0"/>
                <a:ea typeface="Calibri" panose="020F0502020204030204" pitchFamily="34" charset="0"/>
                <a:cs typeface="Times New Roman" panose="02020603050405020304" pitchFamily="18" charset="0"/>
              </a:rPr>
              <a:t>Tecniche di identificazione </a:t>
            </a:r>
            <a:endParaRPr lang="it-IT"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xmlns="" id="{0B95997D-8E58-054D-A365-90FE27B779F3}"/>
              </a:ext>
            </a:extLst>
          </p:cNvPr>
          <p:cNvSpPr>
            <a:spLocks noGrp="1"/>
          </p:cNvSpPr>
          <p:nvPr>
            <p:ph idx="1"/>
          </p:nvPr>
        </p:nvSpPr>
        <p:spPr>
          <a:xfrm>
            <a:off x="838200" y="1315696"/>
            <a:ext cx="10515600" cy="2057884"/>
          </a:xfrm>
        </p:spPr>
        <p:txBody>
          <a:bodyPr>
            <a:noAutofit/>
          </a:bodyPr>
          <a:lstStyle/>
          <a:p>
            <a:pPr marL="0" indent="0">
              <a:buNone/>
            </a:pPr>
            <a:r>
              <a:rPr lang="it-IT" sz="1800" b="0" i="0" u="none" strike="noStrike" dirty="0">
                <a:solidFill>
                  <a:srgbClr val="202124"/>
                </a:solidFill>
                <a:effectLst/>
                <a:latin typeface="Times New Roman" panose="02020603050405020304" pitchFamily="18" charset="0"/>
              </a:rPr>
              <a:t>L’identificazione dei diversi fasci è stato ottenuto nel grafico bidimensionale della perdita di energia ∆E – tempo, in un rivelatore sottile al silicio. Una volta selezionato il fascio desiderato, viene “seguito” nei rivelatori successivi per studiarne la sezione d’urto di reazione.  </a:t>
            </a:r>
            <a:endParaRPr lang="it-IT" sz="1800" i="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it-IT" sz="1800" i="1" u="sng" dirty="0">
                <a:effectLst/>
                <a:latin typeface="Times New Roman" panose="02020603050405020304" pitchFamily="18" charset="0"/>
                <a:ea typeface="Calibri" panose="020F0502020204030204" pitchFamily="34" charset="0"/>
                <a:cs typeface="Times New Roman" panose="02020603050405020304" pitchFamily="18" charset="0"/>
              </a:rPr>
              <a:t>Metodo ΔE-TOF</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La perdita di energia in un materiale è inversamente proporzionale all’Energia dello ione e quindi alla sua velocità (al quadrato). Quindi si possono effettuare misure di velocità piuttosto che di energia. Questo si può fare determinando il tempo di volo (TOF) degli ioni incidenti, definito come il tempo impiegato dalla particella per percorrere una distanza determinata, d, detta base di volo.</a:t>
            </a:r>
          </a:p>
        </p:txBody>
      </p:sp>
      <p:pic>
        <p:nvPicPr>
          <p:cNvPr id="4" name="Immagine 3">
            <a:extLst>
              <a:ext uri="{FF2B5EF4-FFF2-40B4-BE49-F238E27FC236}">
                <a16:creationId xmlns:a16="http://schemas.microsoft.com/office/drawing/2014/main" xmlns="" id="{4F2C0CAF-F7B2-4879-B1B5-8777691EB85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67364" y="5429940"/>
            <a:ext cx="1387342" cy="1193115"/>
          </a:xfrm>
          <a:prstGeom prst="rect">
            <a:avLst/>
          </a:prstGeom>
        </p:spPr>
      </p:pic>
      <p:pic>
        <p:nvPicPr>
          <p:cNvPr id="5122" name="Picture 2">
            <a:extLst>
              <a:ext uri="{FF2B5EF4-FFF2-40B4-BE49-F238E27FC236}">
                <a16:creationId xmlns:a16="http://schemas.microsoft.com/office/drawing/2014/main" xmlns="" id="{B68BF641-45F5-4EEB-92BA-D4D6789C9C1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58702" y="3645967"/>
            <a:ext cx="5468560" cy="30319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026704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1083</Words>
  <Application>Microsoft Office PowerPoint</Application>
  <PresentationFormat>Personalizzato</PresentationFormat>
  <Paragraphs>49</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Liceo E. Pascal Classe IV sez.: D Alfano Anna, Cascone Laura, Castaldo Maria Chiara, Cesarano Lucia, Coppola Raffaele, Del Sorbo Palma, Di Massa Carolina, Di Nola Maria Grazia, Donnarumma Carolina, Donnarumma Gennaro, Donnarumma Lorena, Elefante Maria Emilia, Ferraro Anna, Gaeta Domenico, Merolla Carmine Michele, Paduano Pasquale, Palomba Ilaria, Santarpia Pietro, Scarico Carmine, Sorrentino Bianca Francesca, Veropalumbo Annunziata </vt:lpstr>
      <vt:lpstr>Diapositiva 2</vt:lpstr>
      <vt:lpstr>Elementi di EXOTIC</vt:lpstr>
      <vt:lpstr>Elementi di EXOTIC</vt:lpstr>
      <vt:lpstr>Rivelatori</vt:lpstr>
      <vt:lpstr>Rivelatori al Silicio</vt:lpstr>
      <vt:lpstr>ESPERIMENTO</vt:lpstr>
      <vt:lpstr>ESPERIMENTO</vt:lpstr>
      <vt:lpstr>Tecniche di identificazione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(40)</dc:title>
  <dc:creator>UTENTE</dc:creator>
  <cp:lastModifiedBy>HP</cp:lastModifiedBy>
  <cp:revision>34</cp:revision>
  <dcterms:created xsi:type="dcterms:W3CDTF">2021-04-30T14:33:16Z</dcterms:created>
  <dcterms:modified xsi:type="dcterms:W3CDTF">2021-05-20T14:39:06Z</dcterms:modified>
</cp:coreProperties>
</file>