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32" autoAdjust="0"/>
    <p:restoredTop sz="94674"/>
  </p:normalViewPr>
  <p:slideViewPr>
    <p:cSldViewPr snapToGrid="0">
      <p:cViewPr varScale="1">
        <p:scale>
          <a:sx n="48" d="100"/>
          <a:sy n="48" d="100"/>
        </p:scale>
        <p:origin x="256"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70712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4668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1201340" y="118598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1206496" y="2574991"/>
            <a:ext cx="21971005" cy="4648203"/>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Immagin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magin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magin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Immagin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Corpo livello uno…"/>
          <p:cNvSpPr txBox="1">
            <a:spLocks noGrp="1"/>
          </p:cNvSpPr>
          <p:nvPr>
            <p:ph type="body" sz="quarter" idx="1" hasCustomPrompt="1"/>
          </p:nvPr>
        </p:nvSpPr>
        <p:spPr>
          <a:xfrm>
            <a:off x="1207690" y="1106137"/>
            <a:ext cx="21968621"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1206500" y="11609909"/>
            <a:ext cx="21971000" cy="1116954"/>
          </a:xfrm>
          <a:prstGeom prst="rect">
            <a:avLst/>
          </a:prstGeom>
        </p:spPr>
        <p:txBody>
          <a:bodyPr numCol="1" spcCol="38100"/>
          <a:lstStyle>
            <a:lvl1pPr marL="0" indent="0" defTabSz="825500">
              <a:lnSpc>
                <a:spcPct val="100000"/>
              </a:lnSpc>
              <a:spcBef>
                <a:spcPts val="0"/>
              </a:spcBef>
              <a:buSzTx/>
              <a:buNone/>
              <a:defRPr sz="550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1206500" y="1270000"/>
            <a:ext cx="9779000" cy="5882274"/>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xfrm>
            <a:off x="1206500" y="1079500"/>
            <a:ext cx="21971000" cy="1433164"/>
          </a:xfrm>
          <a:prstGeom prst="rect">
            <a:avLst/>
          </a:prstGeom>
        </p:spPr>
        <p:txBody>
          <a:bodyPr/>
          <a:lstStyle/>
          <a:p>
            <a:r>
              <a:t>Titolo</a:t>
            </a:r>
          </a:p>
        </p:txBody>
      </p:sp>
      <p:sp>
        <p:nvSpPr>
          <p:cNvPr id="43" name="Corpo livello uno…"/>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44" name="Corpo livello uno…"/>
          <p:cNvSpPr txBox="1">
            <a:spLocks noGrp="1"/>
          </p:cNvSpPr>
          <p:nvPr>
            <p:ph type="body" idx="21" hasCustomPrompt="1"/>
          </p:nvPr>
        </p:nvSpPr>
        <p:spPr>
          <a:prstGeom prst="rect">
            <a:avLst/>
          </a:prstGeom>
        </p:spPr>
        <p:txBody>
          <a:bodyPr numCol="1" spcCol="38100"/>
          <a:lstStyle/>
          <a:p>
            <a:r>
              <a:t>Testo elenco puntato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1206500" y="4248503"/>
            <a:ext cx="9779000" cy="8256631"/>
          </a:xfrm>
          <a:prstGeom prst="rect">
            <a:avLst/>
          </a:prstGeom>
        </p:spPr>
        <p:txBody>
          <a:bodyPr numCol="1" spcCol="38100"/>
          <a:lstStyle/>
          <a:p>
            <a:r>
              <a:t>Testo elenco puntato diapositiva</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51"/>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hueOff val="796897"/>
                <a:lumOff val="36487"/>
              </a:schemeClr>
            </a:gs>
            <a:gs pos="35000">
              <a:srgbClr val="CFE2FF"/>
            </a:gs>
            <a:gs pos="100000">
              <a:schemeClr val="accent1">
                <a:hueOff val="922619"/>
                <a:lumOff val="46439"/>
              </a:schemeClr>
            </a:gs>
          </a:gsLst>
          <a:lin ang="16200000" scaled="0"/>
          <a:tileRect/>
        </a:gra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Titolo Testo"/>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Titolo Testo</a:t>
            </a: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4"/><Relationship Id="rId7"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png"/><Relationship Id="rId5" Type="http://schemas.microsoft.com/office/2007/relationships/media" Target="../media/media3.mp4"/><Relationship Id="rId10" Type="http://schemas.openxmlformats.org/officeDocument/2006/relationships/image" Target="../media/image8.png"/><Relationship Id="rId4" Type="http://schemas.openxmlformats.org/officeDocument/2006/relationships/video" Target="../media/media2.mp4"/><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 SCUOLA DI ASTROPARTICELLE"/>
          <p:cNvSpPr txBox="1"/>
          <p:nvPr/>
        </p:nvSpPr>
        <p:spPr>
          <a:xfrm>
            <a:off x="6279757" y="4289472"/>
            <a:ext cx="12523734" cy="944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500" b="1">
                <a:solidFill>
                  <a:srgbClr val="000000"/>
                </a:solidFill>
              </a:defRPr>
            </a:lvl1pPr>
          </a:lstStyle>
          <a:p>
            <a:r>
              <a:rPr dirty="0"/>
              <a:t>A SCUOLA DI ASTROPARTICELLE</a:t>
            </a:r>
          </a:p>
        </p:txBody>
      </p:sp>
      <p:sp>
        <p:nvSpPr>
          <p:cNvPr id="153" name="STIMA DEL PERIODO DI ROTAZIONE SOLARE"/>
          <p:cNvSpPr txBox="1"/>
          <p:nvPr/>
        </p:nvSpPr>
        <p:spPr>
          <a:xfrm>
            <a:off x="9560459" y="6753450"/>
            <a:ext cx="11551423"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000">
                <a:solidFill>
                  <a:srgbClr val="000000"/>
                </a:solidFill>
                <a:latin typeface="Bodoni SvtyTwo SC ITC TT-Book"/>
                <a:ea typeface="Bodoni SvtyTwo SC ITC TT-Book"/>
                <a:cs typeface="Bodoni SvtyTwo SC ITC TT-Book"/>
                <a:sym typeface="Bodoni SvtyTwo SC ITC TT-Book"/>
              </a:defRPr>
            </a:lvl1pPr>
          </a:lstStyle>
          <a:p>
            <a:r>
              <a:rPr lang="it-IT" sz="8800" dirty="0"/>
              <a:t>DETERMINAZIONE DEI PARAMETRI SOLARI</a:t>
            </a:r>
            <a:endParaRPr sz="8800" dirty="0"/>
          </a:p>
        </p:txBody>
      </p:sp>
      <p:pic>
        <p:nvPicPr>
          <p:cNvPr id="154" name="1-0.jpg" descr="1-0.jpg"/>
          <p:cNvPicPr>
            <a:picLocks noChangeAspect="1"/>
          </p:cNvPicPr>
          <p:nvPr/>
        </p:nvPicPr>
        <p:blipFill>
          <a:blip r:embed="rId2">
            <a:extLst/>
          </a:blip>
          <a:stretch>
            <a:fillRect/>
          </a:stretch>
        </p:blipFill>
        <p:spPr>
          <a:xfrm>
            <a:off x="11079018" y="775493"/>
            <a:ext cx="2225966" cy="2235201"/>
          </a:xfrm>
          <a:prstGeom prst="rect">
            <a:avLst/>
          </a:prstGeom>
          <a:ln w="12700">
            <a:miter lim="400000"/>
          </a:ln>
        </p:spPr>
      </p:pic>
      <p:pic>
        <p:nvPicPr>
          <p:cNvPr id="155" name="photo5830160462573057452.jpg" descr="photo5830160462573057452.jpg"/>
          <p:cNvPicPr>
            <a:picLocks noChangeAspect="1"/>
          </p:cNvPicPr>
          <p:nvPr/>
        </p:nvPicPr>
        <p:blipFill>
          <a:blip r:embed="rId3">
            <a:extLst/>
          </a:blip>
          <a:stretch>
            <a:fillRect/>
          </a:stretch>
        </p:blipFill>
        <p:spPr>
          <a:xfrm>
            <a:off x="18565792" y="899591"/>
            <a:ext cx="4967517" cy="1987008"/>
          </a:xfrm>
          <a:prstGeom prst="rect">
            <a:avLst/>
          </a:prstGeom>
          <a:ln w="12700">
            <a:miter lim="400000"/>
          </a:ln>
        </p:spPr>
      </p:pic>
      <p:pic>
        <p:nvPicPr>
          <p:cNvPr id="156" name="photo5830160462573057454.jpg" descr="photo5830160462573057454.jpg"/>
          <p:cNvPicPr>
            <a:picLocks noChangeAspect="1"/>
          </p:cNvPicPr>
          <p:nvPr/>
        </p:nvPicPr>
        <p:blipFill>
          <a:blip r:embed="rId4">
            <a:extLst/>
          </a:blip>
          <a:stretch>
            <a:fillRect/>
          </a:stretch>
        </p:blipFill>
        <p:spPr>
          <a:xfrm>
            <a:off x="1150129" y="742808"/>
            <a:ext cx="4147513" cy="2300572"/>
          </a:xfrm>
          <a:prstGeom prst="rect">
            <a:avLst/>
          </a:prstGeom>
          <a:ln w="12700">
            <a:miter lim="400000"/>
          </a:ln>
        </p:spPr>
      </p:pic>
      <p:sp>
        <p:nvSpPr>
          <p:cNvPr id="157" name="LICEO SCIENTIFICO A. NOBEL, TORRE DEL GRECO, NAPOLI…"/>
          <p:cNvSpPr txBox="1"/>
          <p:nvPr/>
        </p:nvSpPr>
        <p:spPr>
          <a:xfrm>
            <a:off x="7309253" y="3366645"/>
            <a:ext cx="9765494" cy="902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solidFill>
                  <a:srgbClr val="000000"/>
                </a:solidFill>
              </a:defRPr>
            </a:pPr>
            <a:r>
              <a:rPr dirty="0"/>
              <a:t>LICEO SCIENTIFICO A. NOBEL, TORRE DEL GRECO, NAPOLI</a:t>
            </a:r>
          </a:p>
          <a:p>
            <a:pPr>
              <a:defRPr sz="2600">
                <a:solidFill>
                  <a:srgbClr val="000000"/>
                </a:solidFill>
              </a:defRPr>
            </a:pPr>
            <a:r>
              <a:rPr dirty="0"/>
              <a:t>CLASSE </a:t>
            </a:r>
            <a:r>
              <a:rPr lang="it-IT" dirty="0"/>
              <a:t>V </a:t>
            </a:r>
            <a:r>
              <a:rPr dirty="0"/>
              <a:t>A </a:t>
            </a:r>
          </a:p>
        </p:txBody>
      </p:sp>
      <p:sp>
        <p:nvSpPr>
          <p:cNvPr id="2" name="Rettangolo 1">
            <a:extLst>
              <a:ext uri="{FF2B5EF4-FFF2-40B4-BE49-F238E27FC236}">
                <a16:creationId xmlns:a16="http://schemas.microsoft.com/office/drawing/2014/main" id="{8032E7D4-9F76-E040-AB70-27C62C1453BF}"/>
              </a:ext>
            </a:extLst>
          </p:cNvPr>
          <p:cNvSpPr/>
          <p:nvPr/>
        </p:nvSpPr>
        <p:spPr>
          <a:xfrm>
            <a:off x="542260" y="5129034"/>
            <a:ext cx="12192000" cy="8586966"/>
          </a:xfrm>
          <a:prstGeom prst="rect">
            <a:avLst/>
          </a:prstGeom>
        </p:spPr>
        <p:txBody>
          <a:bodyPr>
            <a:spAutoFit/>
          </a:bodyPr>
          <a:lstStyle/>
          <a:p>
            <a:pPr algn="l"/>
            <a:r>
              <a:rPr lang="it-IT" b="1" dirty="0">
                <a:solidFill>
                  <a:srgbClr val="313131"/>
                </a:solidFill>
                <a:latin typeface="Arial" panose="020B0604020202020204" pitchFamily="34" charset="0"/>
              </a:rPr>
              <a:t>Altavilla Matteo</a:t>
            </a:r>
          </a:p>
          <a:p>
            <a:pPr algn="l"/>
            <a:r>
              <a:rPr lang="it-IT" b="1" dirty="0">
                <a:solidFill>
                  <a:srgbClr val="313131"/>
                </a:solidFill>
                <a:latin typeface="Arial" panose="020B0604020202020204" pitchFamily="34" charset="0"/>
              </a:rPr>
              <a:t>Aurino Luigi</a:t>
            </a:r>
          </a:p>
          <a:p>
            <a:pPr algn="l"/>
            <a:r>
              <a:rPr lang="it-IT" b="1" dirty="0">
                <a:solidFill>
                  <a:srgbClr val="313131"/>
                </a:solidFill>
                <a:latin typeface="Arial" panose="020B0604020202020204" pitchFamily="34" charset="0"/>
              </a:rPr>
              <a:t>Borriello Claudia</a:t>
            </a:r>
          </a:p>
          <a:p>
            <a:pPr algn="l"/>
            <a:r>
              <a:rPr lang="it-IT" b="1" dirty="0">
                <a:solidFill>
                  <a:srgbClr val="313131"/>
                </a:solidFill>
                <a:latin typeface="Arial" panose="020B0604020202020204" pitchFamily="34" charset="0"/>
              </a:rPr>
              <a:t>Brancaccio Giulia </a:t>
            </a:r>
          </a:p>
          <a:p>
            <a:pPr algn="l"/>
            <a:r>
              <a:rPr lang="it-IT" b="1" dirty="0" err="1">
                <a:solidFill>
                  <a:srgbClr val="313131"/>
                </a:solidFill>
                <a:latin typeface="Arial" panose="020B0604020202020204" pitchFamily="34" charset="0"/>
              </a:rPr>
              <a:t>Campaniello</a:t>
            </a:r>
            <a:r>
              <a:rPr lang="it-IT" b="1" dirty="0">
                <a:solidFill>
                  <a:srgbClr val="313131"/>
                </a:solidFill>
                <a:latin typeface="Arial" panose="020B0604020202020204" pitchFamily="34" charset="0"/>
              </a:rPr>
              <a:t> Francesco Paolo</a:t>
            </a:r>
          </a:p>
          <a:p>
            <a:pPr algn="l"/>
            <a:r>
              <a:rPr lang="it-IT" b="1" dirty="0">
                <a:solidFill>
                  <a:srgbClr val="313131"/>
                </a:solidFill>
                <a:latin typeface="Arial" panose="020B0604020202020204" pitchFamily="34" charset="0"/>
              </a:rPr>
              <a:t>Ciliberto Ciro</a:t>
            </a:r>
          </a:p>
          <a:p>
            <a:pPr algn="l"/>
            <a:r>
              <a:rPr lang="it-IT" b="1" dirty="0">
                <a:solidFill>
                  <a:srgbClr val="313131"/>
                </a:solidFill>
                <a:latin typeface="Arial" panose="020B0604020202020204" pitchFamily="34" charset="0"/>
              </a:rPr>
              <a:t>D’Orsi Noemi</a:t>
            </a:r>
          </a:p>
          <a:p>
            <a:pPr algn="l"/>
            <a:r>
              <a:rPr lang="it-IT" b="1" dirty="0">
                <a:solidFill>
                  <a:srgbClr val="313131"/>
                </a:solidFill>
                <a:latin typeface="Arial" panose="020B0604020202020204" pitchFamily="34" charset="0"/>
              </a:rPr>
              <a:t>D’Urso Antonio</a:t>
            </a:r>
          </a:p>
          <a:p>
            <a:pPr algn="l"/>
            <a:r>
              <a:rPr lang="it-IT" b="1" dirty="0">
                <a:solidFill>
                  <a:srgbClr val="313131"/>
                </a:solidFill>
                <a:latin typeface="Arial" panose="020B0604020202020204" pitchFamily="34" charset="0"/>
              </a:rPr>
              <a:t>Esposito Roberta</a:t>
            </a:r>
          </a:p>
          <a:p>
            <a:pPr algn="l"/>
            <a:r>
              <a:rPr lang="it-IT" b="1" dirty="0">
                <a:solidFill>
                  <a:srgbClr val="313131"/>
                </a:solidFill>
                <a:latin typeface="Arial" panose="020B0604020202020204" pitchFamily="34" charset="0"/>
              </a:rPr>
              <a:t>Finizio Federica</a:t>
            </a:r>
          </a:p>
          <a:p>
            <a:pPr algn="l"/>
            <a:r>
              <a:rPr lang="it-IT" b="1" dirty="0" err="1">
                <a:solidFill>
                  <a:srgbClr val="313131"/>
                </a:solidFill>
                <a:latin typeface="Arial" panose="020B0604020202020204" pitchFamily="34" charset="0"/>
              </a:rPr>
              <a:t>Gaglione</a:t>
            </a:r>
            <a:r>
              <a:rPr lang="it-IT" b="1" dirty="0">
                <a:solidFill>
                  <a:srgbClr val="313131"/>
                </a:solidFill>
                <a:latin typeface="Arial" panose="020B0604020202020204" pitchFamily="34" charset="0"/>
              </a:rPr>
              <a:t> Giorgia </a:t>
            </a:r>
          </a:p>
          <a:p>
            <a:pPr algn="l"/>
            <a:r>
              <a:rPr lang="it-IT" b="1" dirty="0" err="1">
                <a:solidFill>
                  <a:srgbClr val="313131"/>
                </a:solidFill>
                <a:latin typeface="Arial" panose="020B0604020202020204" pitchFamily="34" charset="0"/>
              </a:rPr>
              <a:t>Gravagno</a:t>
            </a:r>
            <a:r>
              <a:rPr lang="it-IT" b="1" dirty="0">
                <a:solidFill>
                  <a:srgbClr val="313131"/>
                </a:solidFill>
                <a:latin typeface="Arial" panose="020B0604020202020204" pitchFamily="34" charset="0"/>
              </a:rPr>
              <a:t> Gabriele</a:t>
            </a:r>
          </a:p>
          <a:p>
            <a:pPr algn="l"/>
            <a:r>
              <a:rPr lang="it-IT" b="1" dirty="0" err="1">
                <a:solidFill>
                  <a:srgbClr val="313131"/>
                </a:solidFill>
                <a:latin typeface="Arial" panose="020B0604020202020204" pitchFamily="34" charset="0"/>
              </a:rPr>
              <a:t>Iengo</a:t>
            </a:r>
            <a:r>
              <a:rPr lang="it-IT" b="1" dirty="0">
                <a:solidFill>
                  <a:srgbClr val="313131"/>
                </a:solidFill>
                <a:latin typeface="Arial" panose="020B0604020202020204" pitchFamily="34" charset="0"/>
              </a:rPr>
              <a:t> Mattia</a:t>
            </a:r>
          </a:p>
          <a:p>
            <a:pPr algn="l"/>
            <a:r>
              <a:rPr lang="it-IT" b="1" dirty="0" err="1">
                <a:solidFill>
                  <a:srgbClr val="313131"/>
                </a:solidFill>
                <a:latin typeface="Arial" panose="020B0604020202020204" pitchFamily="34" charset="0"/>
              </a:rPr>
              <a:t>Laborano</a:t>
            </a:r>
            <a:r>
              <a:rPr lang="it-IT" b="1" dirty="0">
                <a:solidFill>
                  <a:srgbClr val="313131"/>
                </a:solidFill>
                <a:latin typeface="Arial" panose="020B0604020202020204" pitchFamily="34" charset="0"/>
              </a:rPr>
              <a:t> Ciro</a:t>
            </a:r>
          </a:p>
          <a:p>
            <a:pPr algn="l"/>
            <a:r>
              <a:rPr lang="it-IT" b="1" dirty="0">
                <a:solidFill>
                  <a:srgbClr val="313131"/>
                </a:solidFill>
                <a:latin typeface="Arial" panose="020B0604020202020204" pitchFamily="34" charset="0"/>
              </a:rPr>
              <a:t>Magliulo Claudia</a:t>
            </a:r>
          </a:p>
          <a:p>
            <a:pPr algn="l"/>
            <a:r>
              <a:rPr lang="it-IT" b="1" dirty="0">
                <a:solidFill>
                  <a:srgbClr val="313131"/>
                </a:solidFill>
                <a:latin typeface="Arial" panose="020B0604020202020204" pitchFamily="34" charset="0"/>
              </a:rPr>
              <a:t>Milone Giovanna</a:t>
            </a:r>
          </a:p>
          <a:p>
            <a:pPr algn="l"/>
            <a:r>
              <a:rPr lang="it-IT" b="1" dirty="0" err="1">
                <a:solidFill>
                  <a:srgbClr val="313131"/>
                </a:solidFill>
                <a:latin typeface="Arial" panose="020B0604020202020204" pitchFamily="34" charset="0"/>
              </a:rPr>
              <a:t>Nocerino</a:t>
            </a:r>
            <a:r>
              <a:rPr lang="it-IT" b="1" dirty="0">
                <a:solidFill>
                  <a:srgbClr val="313131"/>
                </a:solidFill>
                <a:latin typeface="Arial" panose="020B0604020202020204" pitchFamily="34" charset="0"/>
              </a:rPr>
              <a:t> Francesco Pio</a:t>
            </a:r>
          </a:p>
          <a:p>
            <a:pPr algn="l"/>
            <a:r>
              <a:rPr lang="it-IT" b="1" dirty="0" err="1">
                <a:solidFill>
                  <a:srgbClr val="313131"/>
                </a:solidFill>
                <a:latin typeface="Arial" panose="020B0604020202020204" pitchFamily="34" charset="0"/>
              </a:rPr>
              <a:t>Pellecchia</a:t>
            </a:r>
            <a:r>
              <a:rPr lang="it-IT" b="1" dirty="0">
                <a:solidFill>
                  <a:srgbClr val="313131"/>
                </a:solidFill>
                <a:latin typeface="Arial" panose="020B0604020202020204" pitchFamily="34" charset="0"/>
              </a:rPr>
              <a:t> Umberto </a:t>
            </a:r>
            <a:r>
              <a:rPr lang="it-IT" b="1" dirty="0" err="1">
                <a:solidFill>
                  <a:srgbClr val="313131"/>
                </a:solidFill>
                <a:latin typeface="Arial" panose="020B0604020202020204" pitchFamily="34" charset="0"/>
              </a:rPr>
              <a:t>Adriel</a:t>
            </a:r>
            <a:endParaRPr lang="it-IT" b="1" dirty="0">
              <a:solidFill>
                <a:srgbClr val="313131"/>
              </a:solidFill>
              <a:latin typeface="Arial" panose="020B0604020202020204" pitchFamily="34" charset="0"/>
            </a:endParaRPr>
          </a:p>
          <a:p>
            <a:pPr algn="l"/>
            <a:r>
              <a:rPr lang="it-IT" b="1" dirty="0">
                <a:solidFill>
                  <a:srgbClr val="313131"/>
                </a:solidFill>
                <a:latin typeface="Arial" panose="020B0604020202020204" pitchFamily="34" charset="0"/>
              </a:rPr>
              <a:t>Russo Ciro</a:t>
            </a:r>
          </a:p>
          <a:p>
            <a:pPr algn="l"/>
            <a:r>
              <a:rPr lang="it-IT" b="1" dirty="0" err="1">
                <a:solidFill>
                  <a:srgbClr val="313131"/>
                </a:solidFill>
                <a:latin typeface="Arial" panose="020B0604020202020204" pitchFamily="34" charset="0"/>
              </a:rPr>
              <a:t>Sammarco</a:t>
            </a:r>
            <a:r>
              <a:rPr lang="it-IT" b="1" dirty="0">
                <a:solidFill>
                  <a:srgbClr val="313131"/>
                </a:solidFill>
                <a:latin typeface="Arial" panose="020B0604020202020204" pitchFamily="34" charset="0"/>
              </a:rPr>
              <a:t> Gennaro Luca</a:t>
            </a:r>
          </a:p>
          <a:p>
            <a:pPr algn="l"/>
            <a:r>
              <a:rPr lang="it-IT" b="1" dirty="0" err="1">
                <a:solidFill>
                  <a:srgbClr val="313131"/>
                </a:solidFill>
                <a:latin typeface="Arial" panose="020B0604020202020204" pitchFamily="34" charset="0"/>
              </a:rPr>
              <a:t>Schiano</a:t>
            </a:r>
            <a:r>
              <a:rPr lang="it-IT" b="1" dirty="0">
                <a:solidFill>
                  <a:srgbClr val="313131"/>
                </a:solidFill>
                <a:latin typeface="Arial" panose="020B0604020202020204" pitchFamily="34" charset="0"/>
              </a:rPr>
              <a:t> Giuseppe</a:t>
            </a:r>
          </a:p>
          <a:p>
            <a:pPr algn="l"/>
            <a:r>
              <a:rPr lang="it-IT" b="1" dirty="0">
                <a:solidFill>
                  <a:srgbClr val="313131"/>
                </a:solidFill>
                <a:latin typeface="Arial" panose="020B0604020202020204" pitchFamily="34" charset="0"/>
              </a:rPr>
              <a:t>Serpe Benedetta</a:t>
            </a:r>
          </a:p>
          <a:p>
            <a:pPr algn="l"/>
            <a:r>
              <a:rPr lang="it-IT" b="1" dirty="0" err="1">
                <a:solidFill>
                  <a:srgbClr val="313131"/>
                </a:solidFill>
                <a:latin typeface="Arial" panose="020B0604020202020204" pitchFamily="34" charset="0"/>
              </a:rPr>
              <a:t>Telonico</a:t>
            </a:r>
            <a:r>
              <a:rPr lang="it-IT" b="1" dirty="0">
                <a:solidFill>
                  <a:srgbClr val="313131"/>
                </a:solidFill>
                <a:latin typeface="Arial" panose="020B0604020202020204" pitchFamily="34" charset="0"/>
              </a:rPr>
              <a:t> Maria Roberta</a:t>
            </a:r>
          </a:p>
        </p:txBody>
      </p:sp>
      <p:sp>
        <p:nvSpPr>
          <p:cNvPr id="3" name="CasellaDiTesto 2">
            <a:extLst>
              <a:ext uri="{FF2B5EF4-FFF2-40B4-BE49-F238E27FC236}">
                <a16:creationId xmlns:a16="http://schemas.microsoft.com/office/drawing/2014/main" id="{EFEDF637-1CC2-7047-A248-3489B816478F}"/>
              </a:ext>
            </a:extLst>
          </p:cNvPr>
          <p:cNvSpPr txBox="1"/>
          <p:nvPr/>
        </p:nvSpPr>
        <p:spPr>
          <a:xfrm>
            <a:off x="10357883" y="12107688"/>
            <a:ext cx="816730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it-IT" sz="4000" b="1" i="0" u="none" strike="noStrike" cap="none" spc="0" normalizeH="0" baseline="0" dirty="0">
                <a:ln>
                  <a:noFill/>
                </a:ln>
                <a:solidFill>
                  <a:srgbClr val="5E5E5E"/>
                </a:solidFill>
                <a:effectLst/>
                <a:uFillTx/>
                <a:latin typeface="+mj-lt"/>
                <a:ea typeface="+mj-ea"/>
                <a:cs typeface="+mj-cs"/>
                <a:sym typeface="Helvetica Neue"/>
              </a:rPr>
              <a:t>Tutor interno: Roberto </a:t>
            </a:r>
            <a:r>
              <a:rPr kumimoji="0" lang="it-IT" sz="4000" b="1" i="0" u="none" strike="noStrike" cap="none" spc="0" normalizeH="0" baseline="0" dirty="0" err="1">
                <a:ln>
                  <a:noFill/>
                </a:ln>
                <a:solidFill>
                  <a:srgbClr val="5E5E5E"/>
                </a:solidFill>
                <a:effectLst/>
                <a:uFillTx/>
                <a:latin typeface="+mj-lt"/>
                <a:ea typeface="+mj-ea"/>
                <a:cs typeface="+mj-cs"/>
                <a:sym typeface="Helvetica Neue"/>
              </a:rPr>
              <a:t>Voccia</a:t>
            </a:r>
            <a:endParaRPr kumimoji="0" lang="it-IT" sz="4000" b="1" i="0" u="none" strike="noStrike" cap="none" spc="0" normalizeH="0" baseline="0" dirty="0">
              <a:ln>
                <a:noFill/>
              </a:ln>
              <a:solidFill>
                <a:srgbClr val="5E5E5E"/>
              </a:solidFill>
              <a:effectLst/>
              <a:uFillTx/>
              <a:latin typeface="+mj-lt"/>
              <a:ea typeface="+mj-ea"/>
              <a:cs typeface="+mj-cs"/>
              <a:sym typeface="Helvetica Neue"/>
            </a:endParaRPr>
          </a:p>
          <a:p>
            <a:pPr marL="0" marR="0" indent="0" algn="ctr" defTabSz="2438337" rtl="0" fontAlgn="auto" latinLnBrk="0" hangingPunct="0">
              <a:lnSpc>
                <a:spcPct val="100000"/>
              </a:lnSpc>
              <a:spcBef>
                <a:spcPts val="0"/>
              </a:spcBef>
              <a:spcAft>
                <a:spcPts val="0"/>
              </a:spcAft>
              <a:buClrTx/>
              <a:buSzTx/>
              <a:buFontTx/>
              <a:buNone/>
              <a:tabLst/>
            </a:pPr>
            <a:r>
              <a:rPr lang="it-IT" sz="4000" b="1" dirty="0"/>
              <a:t>Tutor Esterno: Clementina Sasso</a:t>
            </a:r>
            <a:endParaRPr kumimoji="0" lang="it-IT" sz="4000" b="1" i="0" u="none" strike="noStrike" cap="none" spc="0" normalizeH="0" baseline="0" dirty="0">
              <a:ln>
                <a:noFill/>
              </a:ln>
              <a:solidFill>
                <a:srgbClr val="5E5E5E"/>
              </a:solidFill>
              <a:effectLst/>
              <a:uFillTx/>
              <a:latin typeface="+mj-lt"/>
              <a:ea typeface="+mj-ea"/>
              <a:cs typeface="+mj-cs"/>
              <a:sym typeface="Helvetica Neu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ISULTATI E DISCUSSIONE"/>
          <p:cNvSpPr txBox="1"/>
          <p:nvPr/>
        </p:nvSpPr>
        <p:spPr>
          <a:xfrm>
            <a:off x="8392477" y="407214"/>
            <a:ext cx="759904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RISULTATI E DISCUSSIONE</a:t>
            </a:r>
          </a:p>
        </p:txBody>
      </p:sp>
      <p:sp>
        <p:nvSpPr>
          <p:cNvPr id="226" name="Ma la nostra ricerca presenta dei limiti, infatti lo stesso periodo del Sole che noi andiamo a misurare non è quello effettivo, detto sinodico, ma è quello impiegato dalle varie strutture sulla superficie viste dalla Terra per ritornare nella loro posizi"/>
          <p:cNvSpPr txBox="1"/>
          <p:nvPr/>
        </p:nvSpPr>
        <p:spPr>
          <a:xfrm>
            <a:off x="825856" y="1392973"/>
            <a:ext cx="22732288"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2600">
                <a:solidFill>
                  <a:srgbClr val="000000"/>
                </a:solidFill>
              </a:defRPr>
            </a:pPr>
            <a:r>
              <a:rPr sz="2800" dirty="0"/>
              <a:t>Ma la nostra </a:t>
            </a:r>
            <a:r>
              <a:rPr sz="2800" dirty="0" err="1"/>
              <a:t>ricerca</a:t>
            </a:r>
            <a:r>
              <a:rPr sz="2800" dirty="0"/>
              <a:t> </a:t>
            </a:r>
            <a:r>
              <a:rPr sz="2800" dirty="0" err="1"/>
              <a:t>presenta</a:t>
            </a:r>
            <a:r>
              <a:rPr sz="2800" dirty="0"/>
              <a:t> </a:t>
            </a:r>
            <a:r>
              <a:rPr sz="2800" dirty="0" err="1"/>
              <a:t>dei</a:t>
            </a:r>
            <a:r>
              <a:rPr sz="2800" dirty="0"/>
              <a:t> </a:t>
            </a:r>
            <a:r>
              <a:rPr sz="2800" dirty="0" err="1"/>
              <a:t>limiti</a:t>
            </a:r>
            <a:r>
              <a:rPr sz="2800" dirty="0"/>
              <a:t>, </a:t>
            </a:r>
            <a:r>
              <a:rPr sz="2800" dirty="0" err="1"/>
              <a:t>infatti</a:t>
            </a:r>
            <a:r>
              <a:rPr sz="2800" dirty="0"/>
              <a:t> lo </a:t>
            </a:r>
            <a:r>
              <a:rPr sz="2800" dirty="0" err="1"/>
              <a:t>stesso</a:t>
            </a:r>
            <a:r>
              <a:rPr sz="2800" dirty="0"/>
              <a:t> </a:t>
            </a:r>
            <a:r>
              <a:rPr sz="2800" dirty="0" err="1"/>
              <a:t>periodo</a:t>
            </a:r>
            <a:r>
              <a:rPr sz="2800" dirty="0"/>
              <a:t> del Sole </a:t>
            </a:r>
            <a:r>
              <a:rPr sz="2800" dirty="0" err="1"/>
              <a:t>che</a:t>
            </a:r>
            <a:r>
              <a:rPr sz="2800" dirty="0"/>
              <a:t> </a:t>
            </a:r>
            <a:r>
              <a:rPr sz="2800" dirty="0" err="1"/>
              <a:t>noi</a:t>
            </a:r>
            <a:r>
              <a:rPr sz="2800" dirty="0"/>
              <a:t> </a:t>
            </a:r>
            <a:r>
              <a:rPr sz="2800" dirty="0" err="1"/>
              <a:t>andiamo</a:t>
            </a:r>
            <a:r>
              <a:rPr sz="2800" dirty="0"/>
              <a:t> a </a:t>
            </a:r>
            <a:r>
              <a:rPr sz="2800" dirty="0" err="1"/>
              <a:t>misurare</a:t>
            </a:r>
            <a:r>
              <a:rPr sz="2800" dirty="0"/>
              <a:t> non è </a:t>
            </a:r>
            <a:r>
              <a:rPr sz="2800" dirty="0" err="1"/>
              <a:t>quello</a:t>
            </a:r>
            <a:r>
              <a:rPr sz="2800" dirty="0"/>
              <a:t> </a:t>
            </a:r>
            <a:r>
              <a:rPr sz="2800" dirty="0" err="1"/>
              <a:t>effettivo</a:t>
            </a:r>
            <a:r>
              <a:rPr sz="2800" dirty="0"/>
              <a:t>, </a:t>
            </a:r>
            <a:r>
              <a:rPr sz="2800" dirty="0" err="1"/>
              <a:t>detto</a:t>
            </a:r>
            <a:r>
              <a:rPr sz="2800" dirty="0"/>
              <a:t> </a:t>
            </a:r>
            <a:r>
              <a:rPr sz="2800" dirty="0" err="1"/>
              <a:t>sinodico</a:t>
            </a:r>
            <a:r>
              <a:rPr sz="2800" dirty="0"/>
              <a:t>, ma è </a:t>
            </a:r>
            <a:r>
              <a:rPr sz="2800" dirty="0" err="1"/>
              <a:t>quello</a:t>
            </a:r>
            <a:r>
              <a:rPr sz="2800" dirty="0"/>
              <a:t> </a:t>
            </a:r>
            <a:r>
              <a:rPr sz="2800" dirty="0" err="1"/>
              <a:t>impiegato</a:t>
            </a:r>
            <a:r>
              <a:rPr sz="2800" dirty="0"/>
              <a:t> </a:t>
            </a:r>
            <a:r>
              <a:rPr sz="2800" dirty="0" err="1"/>
              <a:t>dalle</a:t>
            </a:r>
            <a:r>
              <a:rPr sz="2800" dirty="0"/>
              <a:t> </a:t>
            </a:r>
            <a:r>
              <a:rPr sz="2800" dirty="0" err="1"/>
              <a:t>varie</a:t>
            </a:r>
            <a:r>
              <a:rPr sz="2800" dirty="0"/>
              <a:t> </a:t>
            </a:r>
            <a:r>
              <a:rPr sz="2800" dirty="0" err="1"/>
              <a:t>strutture</a:t>
            </a:r>
            <a:r>
              <a:rPr sz="2800" dirty="0"/>
              <a:t> </a:t>
            </a:r>
            <a:r>
              <a:rPr sz="2800" dirty="0" err="1"/>
              <a:t>sulla</a:t>
            </a:r>
            <a:r>
              <a:rPr sz="2800" dirty="0"/>
              <a:t> </a:t>
            </a:r>
            <a:r>
              <a:rPr sz="2800" dirty="0" err="1"/>
              <a:t>superficie</a:t>
            </a:r>
            <a:r>
              <a:rPr sz="2800" dirty="0"/>
              <a:t> </a:t>
            </a:r>
            <a:r>
              <a:rPr sz="2800" dirty="0" err="1"/>
              <a:t>viste</a:t>
            </a:r>
            <a:r>
              <a:rPr sz="2800" dirty="0"/>
              <a:t> </a:t>
            </a:r>
            <a:r>
              <a:rPr sz="2800" dirty="0" err="1"/>
              <a:t>dalla</a:t>
            </a:r>
            <a:r>
              <a:rPr sz="2800" dirty="0"/>
              <a:t> Terra per </a:t>
            </a:r>
            <a:r>
              <a:rPr sz="2800" dirty="0" err="1"/>
              <a:t>ritornare</a:t>
            </a:r>
            <a:r>
              <a:rPr sz="2800" dirty="0"/>
              <a:t> </a:t>
            </a:r>
            <a:r>
              <a:rPr sz="2800" dirty="0" err="1"/>
              <a:t>nella</a:t>
            </a:r>
            <a:r>
              <a:rPr sz="2800" dirty="0"/>
              <a:t> </a:t>
            </a:r>
            <a:r>
              <a:rPr sz="2800" dirty="0" err="1"/>
              <a:t>loro</a:t>
            </a:r>
            <a:r>
              <a:rPr sz="2800" dirty="0"/>
              <a:t> </a:t>
            </a:r>
            <a:r>
              <a:rPr sz="2800" dirty="0" err="1"/>
              <a:t>posizione</a:t>
            </a:r>
            <a:r>
              <a:rPr sz="2800" dirty="0"/>
              <a:t> </a:t>
            </a:r>
            <a:r>
              <a:rPr sz="2800" dirty="0" err="1"/>
              <a:t>apparente</a:t>
            </a:r>
            <a:r>
              <a:rPr sz="2800" dirty="0"/>
              <a:t>, la </a:t>
            </a:r>
            <a:r>
              <a:rPr sz="2800" dirty="0" err="1"/>
              <a:t>cosiddetta</a:t>
            </a:r>
            <a:r>
              <a:rPr sz="2800" dirty="0"/>
              <a:t> </a:t>
            </a:r>
            <a:r>
              <a:rPr sz="2800" dirty="0" err="1"/>
              <a:t>rotazione</a:t>
            </a:r>
            <a:r>
              <a:rPr sz="2800" dirty="0"/>
              <a:t> </a:t>
            </a:r>
            <a:r>
              <a:rPr sz="2800" dirty="0" err="1"/>
              <a:t>siderea</a:t>
            </a:r>
            <a:r>
              <a:rPr sz="2800" dirty="0"/>
              <a:t>, </a:t>
            </a:r>
            <a:r>
              <a:rPr sz="2800" dirty="0" err="1"/>
              <a:t>che</a:t>
            </a:r>
            <a:r>
              <a:rPr sz="2800" dirty="0"/>
              <a:t> </a:t>
            </a:r>
            <a:r>
              <a:rPr sz="2800" dirty="0" err="1"/>
              <a:t>tenendo</a:t>
            </a:r>
            <a:r>
              <a:rPr sz="2800" dirty="0"/>
              <a:t> </a:t>
            </a:r>
            <a:r>
              <a:rPr sz="2800" dirty="0" err="1"/>
              <a:t>conto</a:t>
            </a:r>
            <a:r>
              <a:rPr sz="2800" dirty="0"/>
              <a:t> </a:t>
            </a:r>
            <a:r>
              <a:rPr sz="2800" dirty="0" err="1"/>
              <a:t>anche</a:t>
            </a:r>
            <a:r>
              <a:rPr sz="2800" dirty="0"/>
              <a:t> del moto </a:t>
            </a:r>
            <a:r>
              <a:rPr sz="2800" dirty="0" err="1"/>
              <a:t>orbitale</a:t>
            </a:r>
            <a:r>
              <a:rPr sz="2800" dirty="0"/>
              <a:t> </a:t>
            </a:r>
            <a:r>
              <a:rPr sz="2800" dirty="0" err="1"/>
              <a:t>terrestre</a:t>
            </a:r>
            <a:r>
              <a:rPr sz="2800" dirty="0"/>
              <a:t> </a:t>
            </a:r>
            <a:r>
              <a:rPr sz="2800" dirty="0" err="1"/>
              <a:t>sarà</a:t>
            </a:r>
            <a:r>
              <a:rPr sz="2800" dirty="0"/>
              <a:t> </a:t>
            </a:r>
            <a:r>
              <a:rPr sz="2800" dirty="0" err="1"/>
              <a:t>leggermente</a:t>
            </a:r>
            <a:r>
              <a:rPr sz="2800" dirty="0"/>
              <a:t> </a:t>
            </a:r>
            <a:r>
              <a:rPr sz="2800" dirty="0" err="1"/>
              <a:t>più</a:t>
            </a:r>
            <a:r>
              <a:rPr sz="2800" dirty="0"/>
              <a:t> </a:t>
            </a:r>
            <a:r>
              <a:rPr sz="2800" dirty="0" err="1"/>
              <a:t>lunga</a:t>
            </a:r>
            <a:r>
              <a:rPr sz="2800" dirty="0"/>
              <a:t>.</a:t>
            </a:r>
          </a:p>
          <a:p>
            <a:pPr defTabSz="457200">
              <a:defRPr sz="2600" b="1">
                <a:solidFill>
                  <a:srgbClr val="000000"/>
                </a:solidFill>
              </a:defRPr>
            </a:pPr>
            <a:r>
              <a:rPr sz="2800" b="0" dirty="0"/>
              <a:t>Vista la </a:t>
            </a:r>
            <a:r>
              <a:rPr sz="2800" b="0" dirty="0" err="1"/>
              <a:t>semplicità</a:t>
            </a:r>
            <a:r>
              <a:rPr sz="2800" b="0" dirty="0"/>
              <a:t> </a:t>
            </a:r>
            <a:r>
              <a:rPr sz="2800" b="0" dirty="0" err="1"/>
              <a:t>dell’esperimento</a:t>
            </a:r>
            <a:r>
              <a:rPr sz="2800" b="0" dirty="0"/>
              <a:t> e </a:t>
            </a:r>
            <a:r>
              <a:rPr sz="2800" b="0" dirty="0" err="1"/>
              <a:t>i</a:t>
            </a:r>
            <a:r>
              <a:rPr sz="2800" b="0" dirty="0"/>
              <a:t> </a:t>
            </a:r>
            <a:r>
              <a:rPr sz="2800" b="0" dirty="0" err="1"/>
              <a:t>risultati</a:t>
            </a:r>
            <a:r>
              <a:rPr sz="2800" b="0" dirty="0"/>
              <a:t> </a:t>
            </a:r>
            <a:r>
              <a:rPr sz="2800" b="0" dirty="0" err="1"/>
              <a:t>soddisfacenti</a:t>
            </a:r>
            <a:r>
              <a:rPr sz="2800" b="0" dirty="0"/>
              <a:t> a cui </a:t>
            </a:r>
            <a:r>
              <a:rPr sz="2800" b="0" dirty="0" err="1"/>
              <a:t>siamo</a:t>
            </a:r>
            <a:r>
              <a:rPr sz="2800" b="0" dirty="0"/>
              <a:t> </a:t>
            </a:r>
            <a:r>
              <a:rPr sz="2800" b="0" dirty="0" err="1"/>
              <a:t>pervenuti</a:t>
            </a:r>
            <a:r>
              <a:rPr sz="2800" b="0" dirty="0"/>
              <a:t>, </a:t>
            </a:r>
            <a:r>
              <a:rPr sz="2800" b="0" dirty="0" err="1"/>
              <a:t>possiamo</a:t>
            </a:r>
            <a:r>
              <a:rPr sz="2800" b="0" dirty="0"/>
              <a:t> </a:t>
            </a:r>
            <a:r>
              <a:rPr sz="2800" b="0" dirty="0" err="1"/>
              <a:t>affermare</a:t>
            </a:r>
            <a:r>
              <a:rPr sz="2800" b="0" dirty="0"/>
              <a:t> </a:t>
            </a:r>
            <a:r>
              <a:rPr sz="2800" b="0" dirty="0" err="1"/>
              <a:t>che</a:t>
            </a:r>
            <a:r>
              <a:rPr sz="2800" b="0" dirty="0"/>
              <a:t> </a:t>
            </a:r>
            <a:r>
              <a:rPr sz="2800" b="0" dirty="0" err="1"/>
              <a:t>l’esperimento</a:t>
            </a:r>
            <a:r>
              <a:rPr sz="2800" b="0" dirty="0"/>
              <a:t>, </a:t>
            </a:r>
            <a:r>
              <a:rPr sz="2800" b="0" dirty="0" err="1"/>
              <a:t>tenendo</a:t>
            </a:r>
            <a:r>
              <a:rPr sz="2800" b="0" dirty="0"/>
              <a:t> </a:t>
            </a:r>
            <a:r>
              <a:rPr sz="2800" b="0" dirty="0" err="1"/>
              <a:t>conto</a:t>
            </a:r>
            <a:r>
              <a:rPr sz="2800" b="0" dirty="0"/>
              <a:t> </a:t>
            </a:r>
            <a:r>
              <a:rPr sz="2800" b="0" dirty="0" err="1"/>
              <a:t>dei</a:t>
            </a:r>
            <a:r>
              <a:rPr sz="2800" b="0" dirty="0"/>
              <a:t> </a:t>
            </a:r>
            <a:r>
              <a:rPr sz="2800" b="0" dirty="0" err="1"/>
              <a:t>suoi</a:t>
            </a:r>
            <a:r>
              <a:rPr sz="2800" b="0" dirty="0"/>
              <a:t> </a:t>
            </a:r>
            <a:r>
              <a:rPr sz="2800" b="0" dirty="0" err="1"/>
              <a:t>limiti</a:t>
            </a:r>
            <a:r>
              <a:rPr sz="2800" b="0" dirty="0"/>
              <a:t>, ha </a:t>
            </a:r>
            <a:r>
              <a:rPr sz="2800" b="0" dirty="0" err="1"/>
              <a:t>avuto</a:t>
            </a:r>
            <a:r>
              <a:rPr sz="2800" b="0" dirty="0"/>
              <a:t> </a:t>
            </a:r>
            <a:r>
              <a:rPr sz="2800" b="0" dirty="0" err="1"/>
              <a:t>successo</a:t>
            </a:r>
            <a:r>
              <a:rPr sz="2800" b="0" dirty="0"/>
              <a:t>. </a:t>
            </a:r>
          </a:p>
        </p:txBody>
      </p:sp>
      <p:sp>
        <p:nvSpPr>
          <p:cNvPr id="227" name="I NOSTRI ELABORATI"/>
          <p:cNvSpPr txBox="1"/>
          <p:nvPr/>
        </p:nvSpPr>
        <p:spPr>
          <a:xfrm>
            <a:off x="5637646" y="3707749"/>
            <a:ext cx="13108707"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rPr dirty="0"/>
              <a:t>I NOSTRI ELABORATI</a:t>
            </a:r>
          </a:p>
        </p:txBody>
      </p:sp>
      <p:pic>
        <p:nvPicPr>
          <p:cNvPr id="228" name="ALTERNANZA ITA -2.pdf" descr="ALTERNANZA ITA -2.pdf"/>
          <p:cNvPicPr>
            <a:picLocks noChangeAspect="1"/>
          </p:cNvPicPr>
          <p:nvPr/>
        </p:nvPicPr>
        <p:blipFill>
          <a:blip r:embed="rId2">
            <a:extLst/>
          </a:blip>
          <a:stretch>
            <a:fillRect/>
          </a:stretch>
        </p:blipFill>
        <p:spPr>
          <a:xfrm>
            <a:off x="3233335" y="4684613"/>
            <a:ext cx="5592133" cy="7910736"/>
          </a:xfrm>
          <a:prstGeom prst="rect">
            <a:avLst/>
          </a:prstGeom>
          <a:ln w="12700">
            <a:miter lim="400000"/>
          </a:ln>
        </p:spPr>
      </p:pic>
      <p:sp>
        <p:nvSpPr>
          <p:cNvPr id="229" name="POSTER SCIENTIFICO"/>
          <p:cNvSpPr txBox="1"/>
          <p:nvPr/>
        </p:nvSpPr>
        <p:spPr>
          <a:xfrm>
            <a:off x="4253805" y="12821875"/>
            <a:ext cx="325800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POSTER SCIENTIFICO</a:t>
            </a:r>
          </a:p>
        </p:txBody>
      </p:sp>
      <p:sp>
        <p:nvSpPr>
          <p:cNvPr id="230" name="ARTICOLO SCIENTIFICO"/>
          <p:cNvSpPr txBox="1"/>
          <p:nvPr/>
        </p:nvSpPr>
        <p:spPr>
          <a:xfrm>
            <a:off x="16646251" y="12816597"/>
            <a:ext cx="2939908"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lang="it-IT" dirty="0"/>
              <a:t>SCIENTIFIC PAPER</a:t>
            </a:r>
            <a:endParaRPr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6873" y="4684613"/>
            <a:ext cx="5636036" cy="791073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ICEO SCIENTIFICO A. NOBEL, TORRE DEL GRECO, NAPOLI…"/>
          <p:cNvSpPr txBox="1"/>
          <p:nvPr/>
        </p:nvSpPr>
        <p:spPr>
          <a:xfrm>
            <a:off x="12140670" y="3133909"/>
            <a:ext cx="102656" cy="502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solidFill>
                  <a:srgbClr val="000000"/>
                </a:solidFill>
              </a:defRPr>
            </a:pPr>
            <a:endParaRPr dirty="0"/>
          </a:p>
        </p:txBody>
      </p:sp>
      <p:pic>
        <p:nvPicPr>
          <p:cNvPr id="2" name="VID-20210519-WA00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58192" y="1592825"/>
            <a:ext cx="11764956" cy="6659409"/>
          </a:xfrm>
          <a:prstGeom prst="rect">
            <a:avLst/>
          </a:prstGeom>
        </p:spPr>
      </p:pic>
      <p:sp>
        <p:nvSpPr>
          <p:cNvPr id="3" name="Ovale 2"/>
          <p:cNvSpPr/>
          <p:nvPr/>
        </p:nvSpPr>
        <p:spPr>
          <a:xfrm rot="16200000">
            <a:off x="7734310" y="10488268"/>
            <a:ext cx="2401339" cy="212579"/>
          </a:xfrm>
          <a:prstGeom prst="ellipse">
            <a:avLst/>
          </a:prstGeom>
          <a:solidFill>
            <a:srgbClr val="FFFF00"/>
          </a:solidFill>
          <a:ln w="25400" cap="flat">
            <a:solidFill>
              <a:schemeClr val="bg2">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it-IT" sz="2400" b="0" i="0" u="none" strike="noStrike" cap="none" spc="0" normalizeH="0" baseline="0">
              <a:ln>
                <a:noFill/>
              </a:ln>
              <a:solidFill>
                <a:srgbClr val="5E5E5E"/>
              </a:solidFill>
              <a:effectLst/>
              <a:uFillTx/>
              <a:latin typeface="+mj-lt"/>
              <a:ea typeface="+mj-ea"/>
              <a:cs typeface="+mj-cs"/>
              <a:sym typeface="Helvetica Neue"/>
            </a:endParaRPr>
          </a:p>
        </p:txBody>
      </p:sp>
      <p:cxnSp>
        <p:nvCxnSpPr>
          <p:cNvPr id="5" name="Connettore diritto 4"/>
          <p:cNvCxnSpPr/>
          <p:nvPr/>
        </p:nvCxnSpPr>
        <p:spPr>
          <a:xfrm>
            <a:off x="1954924" y="10628447"/>
            <a:ext cx="11288110"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7" name="Connettore diritto 6"/>
          <p:cNvCxnSpPr/>
          <p:nvPr/>
        </p:nvCxnSpPr>
        <p:spPr>
          <a:xfrm flipV="1">
            <a:off x="1954924" y="9900745"/>
            <a:ext cx="11288110" cy="1928372"/>
          </a:xfrm>
          <a:prstGeom prst="line">
            <a:avLst/>
          </a:prstGeom>
          <a:ln w="12700"/>
        </p:spPr>
        <p:style>
          <a:lnRef idx="1">
            <a:schemeClr val="dk1"/>
          </a:lnRef>
          <a:fillRef idx="0">
            <a:schemeClr val="dk1"/>
          </a:fillRef>
          <a:effectRef idx="0">
            <a:schemeClr val="dk1"/>
          </a:effectRef>
          <a:fontRef idx="minor">
            <a:schemeClr val="tx1"/>
          </a:fontRef>
        </p:style>
      </p:cxnSp>
      <p:cxnSp>
        <p:nvCxnSpPr>
          <p:cNvPr id="10" name="Connettore diritto 9"/>
          <p:cNvCxnSpPr/>
          <p:nvPr/>
        </p:nvCxnSpPr>
        <p:spPr>
          <a:xfrm>
            <a:off x="1954924" y="9297455"/>
            <a:ext cx="11288110" cy="2179842"/>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Connettore diritto 11"/>
          <p:cNvCxnSpPr/>
          <p:nvPr/>
        </p:nvCxnSpPr>
        <p:spPr>
          <a:xfrm>
            <a:off x="1954924" y="9297455"/>
            <a:ext cx="0" cy="2531661"/>
          </a:xfrm>
          <a:prstGeom prst="line">
            <a:avLst/>
          </a:prstGeom>
          <a:ln w="50800"/>
        </p:spPr>
        <p:style>
          <a:lnRef idx="1">
            <a:schemeClr val="dk1"/>
          </a:lnRef>
          <a:fillRef idx="0">
            <a:schemeClr val="dk1"/>
          </a:fillRef>
          <a:effectRef idx="0">
            <a:schemeClr val="dk1"/>
          </a:effectRef>
          <a:fontRef idx="minor">
            <a:schemeClr val="tx1"/>
          </a:fontRef>
        </p:style>
      </p:cxnSp>
      <p:cxnSp>
        <p:nvCxnSpPr>
          <p:cNvPr id="15" name="Connettore diritto 14"/>
          <p:cNvCxnSpPr/>
          <p:nvPr/>
        </p:nvCxnSpPr>
        <p:spPr>
          <a:xfrm>
            <a:off x="13243034" y="9900745"/>
            <a:ext cx="0" cy="1576552"/>
          </a:xfrm>
          <a:prstGeom prst="line">
            <a:avLst/>
          </a:prstGeom>
          <a:ln w="50800"/>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a:off x="1545021" y="9297454"/>
            <a:ext cx="0" cy="2531661"/>
          </a:xfrm>
          <a:prstGeom prst="straightConnector1">
            <a:avLst/>
          </a:prstGeom>
          <a:noFill/>
          <a:ln w="25400" cap="flat">
            <a:solidFill>
              <a:srgbClr val="FF0000"/>
            </a:solidFill>
            <a:prstDash val="solid"/>
            <a:round/>
            <a:headEnd type="triangle"/>
            <a:tailEnd type="triangle"/>
          </a:ln>
          <a:effectLst/>
          <a:sp3d/>
        </p:spPr>
        <p:style>
          <a:lnRef idx="0">
            <a:scrgbClr r="0" g="0" b="0"/>
          </a:lnRef>
          <a:fillRef idx="0">
            <a:scrgbClr r="0" g="0" b="0"/>
          </a:fillRef>
          <a:effectRef idx="0">
            <a:scrgbClr r="0" g="0" b="0"/>
          </a:effectRef>
          <a:fontRef idx="none"/>
        </p:style>
      </p:cxnSp>
      <p:cxnSp>
        <p:nvCxnSpPr>
          <p:cNvPr id="21" name="Connettore 2 20"/>
          <p:cNvCxnSpPr/>
          <p:nvPr/>
        </p:nvCxnSpPr>
        <p:spPr>
          <a:xfrm>
            <a:off x="13558345" y="9900745"/>
            <a:ext cx="0" cy="1576552"/>
          </a:xfrm>
          <a:prstGeom prst="straightConnector1">
            <a:avLst/>
          </a:prstGeom>
          <a:noFill/>
          <a:ln w="25400" cap="flat">
            <a:solidFill>
              <a:srgbClr val="FF0000"/>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5" name="25 MAGGIO 2021"/>
          <p:cNvSpPr txBox="1"/>
          <p:nvPr/>
        </p:nvSpPr>
        <p:spPr>
          <a:xfrm>
            <a:off x="7120379" y="11854601"/>
            <a:ext cx="3629199"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r>
              <a:rPr lang="it-IT" sz="3200" dirty="0"/>
              <a:t>Specchietto piano</a:t>
            </a:r>
            <a:endParaRPr sz="3200" dirty="0"/>
          </a:p>
        </p:txBody>
      </p:sp>
      <p:sp>
        <p:nvSpPr>
          <p:cNvPr id="26" name="25 MAGGIO 2021"/>
          <p:cNvSpPr txBox="1"/>
          <p:nvPr/>
        </p:nvSpPr>
        <p:spPr>
          <a:xfrm>
            <a:off x="1470816" y="11973530"/>
            <a:ext cx="968215"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r>
              <a:rPr lang="it-IT" sz="3200" dirty="0"/>
              <a:t>Sole</a:t>
            </a:r>
            <a:endParaRPr sz="3200" dirty="0"/>
          </a:p>
        </p:txBody>
      </p:sp>
      <p:sp>
        <p:nvSpPr>
          <p:cNvPr id="27" name="25 MAGGIO 2021"/>
          <p:cNvSpPr txBox="1"/>
          <p:nvPr/>
        </p:nvSpPr>
        <p:spPr>
          <a:xfrm>
            <a:off x="11332296" y="11644833"/>
            <a:ext cx="3565080"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r>
              <a:rPr lang="it-IT" sz="3200" dirty="0"/>
              <a:t>Immagine riflessa</a:t>
            </a:r>
            <a:endParaRPr sz="3200" dirty="0"/>
          </a:p>
        </p:txBody>
      </p:sp>
      <p:cxnSp>
        <p:nvCxnSpPr>
          <p:cNvPr id="24" name="Connettore 2 23"/>
          <p:cNvCxnSpPr/>
          <p:nvPr/>
        </p:nvCxnSpPr>
        <p:spPr>
          <a:xfrm>
            <a:off x="2061214" y="13215988"/>
            <a:ext cx="6980055" cy="0"/>
          </a:xfrm>
          <a:prstGeom prst="straightConnector1">
            <a:avLst/>
          </a:prstGeom>
          <a:noFill/>
          <a:ln w="25400" cap="flat">
            <a:solidFill>
              <a:schemeClr val="accent3">
                <a:lumMod val="50000"/>
              </a:schemeClr>
            </a:solidFill>
            <a:prstDash val="solid"/>
            <a:round/>
            <a:headEnd type="triangle"/>
            <a:tailEnd type="triangle"/>
          </a:ln>
          <a:effectLst/>
          <a:sp3d/>
        </p:spPr>
        <p:style>
          <a:lnRef idx="0">
            <a:scrgbClr r="0" g="0" b="0"/>
          </a:lnRef>
          <a:fillRef idx="0">
            <a:scrgbClr r="0" g="0" b="0"/>
          </a:fillRef>
          <a:effectRef idx="0">
            <a:scrgbClr r="0" g="0" b="0"/>
          </a:effectRef>
          <a:fontRef idx="none"/>
        </p:style>
      </p:cxnSp>
      <p:cxnSp>
        <p:nvCxnSpPr>
          <p:cNvPr id="29" name="Connettore 2 28"/>
          <p:cNvCxnSpPr/>
          <p:nvPr/>
        </p:nvCxnSpPr>
        <p:spPr>
          <a:xfrm>
            <a:off x="9041269" y="13215988"/>
            <a:ext cx="4073567" cy="0"/>
          </a:xfrm>
          <a:prstGeom prst="straightConnector1">
            <a:avLst/>
          </a:prstGeom>
          <a:noFill/>
          <a:ln w="25400" cap="flat">
            <a:solidFill>
              <a:schemeClr val="accent6">
                <a:lumMod val="75000"/>
              </a:schemeClr>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33" name="25 MAGGIO 2021"/>
          <p:cNvSpPr txBox="1"/>
          <p:nvPr/>
        </p:nvSpPr>
        <p:spPr>
          <a:xfrm>
            <a:off x="3544549" y="12566650"/>
            <a:ext cx="4656723"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r>
              <a:rPr lang="it-IT" sz="3200" i="1" dirty="0"/>
              <a:t>D</a:t>
            </a:r>
            <a:r>
              <a:rPr lang="it-IT" sz="3200" dirty="0"/>
              <a:t>: distanza Terra - Sole</a:t>
            </a:r>
            <a:endParaRPr sz="3200" dirty="0"/>
          </a:p>
        </p:txBody>
      </p:sp>
      <p:sp>
        <p:nvSpPr>
          <p:cNvPr id="34" name="25 MAGGIO 2021"/>
          <p:cNvSpPr txBox="1"/>
          <p:nvPr/>
        </p:nvSpPr>
        <p:spPr>
          <a:xfrm>
            <a:off x="8817916" y="12530773"/>
            <a:ext cx="4655121"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r>
              <a:rPr lang="it-IT" sz="3200" i="1" dirty="0"/>
              <a:t>F</a:t>
            </a:r>
            <a:r>
              <a:rPr lang="it-IT" sz="3200" dirty="0"/>
              <a:t>: specchio - immagine</a:t>
            </a:r>
            <a:endParaRPr sz="3200" dirty="0"/>
          </a:p>
        </p:txBody>
      </p:sp>
      <mc:AlternateContent xmlns:mc="http://schemas.openxmlformats.org/markup-compatibility/2006" xmlns:a14="http://schemas.microsoft.com/office/drawing/2010/main">
        <mc:Choice Requires="a14">
          <p:sp>
            <p:nvSpPr>
              <p:cNvPr id="35" name="25 MAGGIO 2021"/>
              <p:cNvSpPr txBox="1"/>
              <p:nvPr/>
            </p:nvSpPr>
            <p:spPr>
              <a:xfrm>
                <a:off x="15458774" y="9834979"/>
                <a:ext cx="2671565" cy="5950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pPr/>
                <a14:m>
                  <m:oMathPara xmlns:m="http://schemas.openxmlformats.org/officeDocument/2006/math">
                    <m:oMathParaPr>
                      <m:jc m:val="centerGroup"/>
                    </m:oMathParaPr>
                    <m:oMath xmlns:m="http://schemas.openxmlformats.org/officeDocument/2006/math">
                      <m:r>
                        <a:rPr lang="it-IT" sz="3200" b="1" i="1" dirty="0" smtClean="0">
                          <a:latin typeface="Cambria Math" panose="02040503050406030204" pitchFamily="18" charset="0"/>
                        </a:rPr>
                        <m:t>𝟐</m:t>
                      </m:r>
                      <m:r>
                        <a:rPr lang="it-IT" sz="3200" b="1" i="1" dirty="0" smtClean="0">
                          <a:latin typeface="Cambria Math" panose="02040503050406030204" pitchFamily="18" charset="0"/>
                        </a:rPr>
                        <m:t>𝑹</m:t>
                      </m:r>
                      <m:r>
                        <a:rPr lang="it-IT" sz="3200" b="1" i="1" dirty="0" smtClean="0">
                          <a:latin typeface="Cambria Math" panose="02040503050406030204" pitchFamily="18" charset="0"/>
                        </a:rPr>
                        <m:t>:</m:t>
                      </m:r>
                      <m:r>
                        <a:rPr lang="it-IT" sz="3200" b="1" i="1" dirty="0" smtClean="0">
                          <a:latin typeface="Cambria Math" panose="02040503050406030204" pitchFamily="18" charset="0"/>
                        </a:rPr>
                        <m:t>𝑫</m:t>
                      </m:r>
                      <m:r>
                        <a:rPr lang="it-IT" sz="3200" b="1" i="1" dirty="0" smtClean="0">
                          <a:latin typeface="Cambria Math" panose="02040503050406030204" pitchFamily="18" charset="0"/>
                        </a:rPr>
                        <m:t>=</m:t>
                      </m:r>
                      <m:r>
                        <a:rPr lang="it-IT" sz="3200" b="1" i="1" dirty="0" smtClean="0">
                          <a:latin typeface="Cambria Math" panose="02040503050406030204" pitchFamily="18" charset="0"/>
                        </a:rPr>
                        <m:t>𝟐</m:t>
                      </m:r>
                      <m:r>
                        <a:rPr lang="it-IT" sz="3200" b="1" i="1" dirty="0" smtClean="0">
                          <a:latin typeface="Cambria Math" panose="02040503050406030204" pitchFamily="18" charset="0"/>
                        </a:rPr>
                        <m:t>𝒓</m:t>
                      </m:r>
                      <m:r>
                        <a:rPr lang="it-IT" sz="3200" b="1" i="1" dirty="0" smtClean="0">
                          <a:latin typeface="Cambria Math" panose="02040503050406030204" pitchFamily="18" charset="0"/>
                        </a:rPr>
                        <m:t>:</m:t>
                      </m:r>
                      <m:r>
                        <a:rPr lang="it-IT" sz="3200" b="1" i="1" dirty="0" smtClean="0">
                          <a:latin typeface="Cambria Math" panose="02040503050406030204" pitchFamily="18" charset="0"/>
                        </a:rPr>
                        <m:t>𝑭</m:t>
                      </m:r>
                    </m:oMath>
                  </m:oMathPara>
                </a14:m>
                <a:endParaRPr sz="3200" dirty="0"/>
              </a:p>
            </p:txBody>
          </p:sp>
        </mc:Choice>
        <mc:Fallback xmlns="">
          <p:sp>
            <p:nvSpPr>
              <p:cNvPr id="35" name="25 MAGGIO 2021"/>
              <p:cNvSpPr txBox="1">
                <a:spLocks noRot="1" noChangeAspect="1" noMove="1" noResize="1" noEditPoints="1" noAdjustHandles="1" noChangeArrowheads="1" noChangeShapeType="1" noTextEdit="1"/>
              </p:cNvSpPr>
              <p:nvPr/>
            </p:nvSpPr>
            <p:spPr>
              <a:xfrm>
                <a:off x="15458774" y="9834979"/>
                <a:ext cx="2671565" cy="595035"/>
              </a:xfrm>
              <a:prstGeom prst="rect">
                <a:avLst/>
              </a:prstGeom>
              <a:blipFill>
                <a:blip r:embed="rId5"/>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6" name="25 MAGGIO 2021"/>
              <p:cNvSpPr txBox="1"/>
              <p:nvPr/>
            </p:nvSpPr>
            <p:spPr>
              <a:xfrm>
                <a:off x="20030767" y="9667651"/>
                <a:ext cx="2351606" cy="102137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pPr/>
                <a14:m>
                  <m:oMathPara xmlns:m="http://schemas.openxmlformats.org/officeDocument/2006/math">
                    <m:oMathParaPr>
                      <m:jc m:val="centerGroup"/>
                    </m:oMathParaPr>
                    <m:oMath xmlns:m="http://schemas.openxmlformats.org/officeDocument/2006/math">
                      <m:r>
                        <a:rPr lang="it-IT" sz="3200" b="1" i="1" dirty="0" smtClean="0">
                          <a:latin typeface="Cambria Math" panose="02040503050406030204" pitchFamily="18" charset="0"/>
                        </a:rPr>
                        <m:t>𝟐</m:t>
                      </m:r>
                      <m:r>
                        <a:rPr lang="it-IT" sz="3200" b="1" i="1" dirty="0" smtClean="0">
                          <a:latin typeface="Cambria Math" panose="02040503050406030204" pitchFamily="18" charset="0"/>
                        </a:rPr>
                        <m:t>𝑹</m:t>
                      </m:r>
                      <m:r>
                        <a:rPr lang="it-IT" sz="3200" b="1" i="1" dirty="0" smtClean="0">
                          <a:latin typeface="Cambria Math" panose="02040503050406030204" pitchFamily="18" charset="0"/>
                        </a:rPr>
                        <m:t>=</m:t>
                      </m:r>
                      <m:r>
                        <a:rPr lang="it-IT" sz="3200" b="1" i="1" dirty="0" smtClean="0">
                          <a:latin typeface="Cambria Math" panose="02040503050406030204" pitchFamily="18" charset="0"/>
                        </a:rPr>
                        <m:t>𝟐</m:t>
                      </m:r>
                      <m:r>
                        <a:rPr lang="it-IT" sz="3200" b="1" i="1" dirty="0" smtClean="0">
                          <a:latin typeface="Cambria Math" panose="02040503050406030204" pitchFamily="18" charset="0"/>
                        </a:rPr>
                        <m:t>𝒓</m:t>
                      </m:r>
                      <m:r>
                        <a:rPr lang="it-IT" sz="3200" b="1" i="1" dirty="0" smtClean="0">
                          <a:latin typeface="Cambria Math" panose="02040503050406030204" pitchFamily="18" charset="0"/>
                          <a:ea typeface="Cambria Math" panose="02040503050406030204" pitchFamily="18" charset="0"/>
                        </a:rPr>
                        <m:t>∙</m:t>
                      </m:r>
                      <m:f>
                        <m:fPr>
                          <m:ctrlPr>
                            <a:rPr lang="it-IT" sz="3200" b="1" i="1" dirty="0" smtClean="0">
                              <a:latin typeface="Cambria Math" panose="02040503050406030204" pitchFamily="18" charset="0"/>
                              <a:ea typeface="Cambria Math" panose="02040503050406030204" pitchFamily="18" charset="0"/>
                            </a:rPr>
                          </m:ctrlPr>
                        </m:fPr>
                        <m:num>
                          <m:r>
                            <a:rPr lang="it-IT" sz="3200" b="1" i="1" dirty="0" smtClean="0">
                              <a:latin typeface="Cambria Math" panose="02040503050406030204" pitchFamily="18" charset="0"/>
                              <a:ea typeface="Cambria Math" panose="02040503050406030204" pitchFamily="18" charset="0"/>
                            </a:rPr>
                            <m:t>𝑫</m:t>
                          </m:r>
                        </m:num>
                        <m:den>
                          <m:r>
                            <a:rPr lang="it-IT" sz="3200" b="1" i="1" dirty="0" smtClean="0">
                              <a:latin typeface="Cambria Math" panose="02040503050406030204" pitchFamily="18" charset="0"/>
                              <a:ea typeface="Cambria Math" panose="02040503050406030204" pitchFamily="18" charset="0"/>
                            </a:rPr>
                            <m:t>𝑭</m:t>
                          </m:r>
                        </m:den>
                      </m:f>
                    </m:oMath>
                  </m:oMathPara>
                </a14:m>
                <a:endParaRPr sz="3200" dirty="0"/>
              </a:p>
            </p:txBody>
          </p:sp>
        </mc:Choice>
        <mc:Fallback xmlns="">
          <p:sp>
            <p:nvSpPr>
              <p:cNvPr id="36" name="25 MAGGIO 2021"/>
              <p:cNvSpPr txBox="1">
                <a:spLocks noRot="1" noChangeAspect="1" noMove="1" noResize="1" noEditPoints="1" noAdjustHandles="1" noChangeArrowheads="1" noChangeShapeType="1" noTextEdit="1"/>
              </p:cNvSpPr>
              <p:nvPr/>
            </p:nvSpPr>
            <p:spPr>
              <a:xfrm>
                <a:off x="20030767" y="9667651"/>
                <a:ext cx="2351606" cy="1021370"/>
              </a:xfrm>
              <a:prstGeom prst="rect">
                <a:avLst/>
              </a:prstGeom>
              <a:blipFill>
                <a:blip r:embed="rId6"/>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9" name="25 MAGGIO 2021"/>
              <p:cNvSpPr txBox="1"/>
              <p:nvPr/>
            </p:nvSpPr>
            <p:spPr>
              <a:xfrm>
                <a:off x="16364922" y="11531597"/>
                <a:ext cx="5434180" cy="5950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pPr/>
                <a14:m>
                  <m:oMathPara xmlns:m="http://schemas.openxmlformats.org/officeDocument/2006/math">
                    <m:oMathParaPr>
                      <m:jc m:val="centerGroup"/>
                    </m:oMathParaPr>
                    <m:oMath xmlns:m="http://schemas.openxmlformats.org/officeDocument/2006/math">
                      <m:r>
                        <a:rPr lang="it-IT" sz="3200" b="1" i="1" dirty="0" smtClean="0">
                          <a:latin typeface="Cambria Math" panose="02040503050406030204" pitchFamily="18" charset="0"/>
                        </a:rPr>
                        <m:t>𝟐</m:t>
                      </m:r>
                      <m:r>
                        <a:rPr lang="it-IT" sz="3200" b="1" i="1" dirty="0" smtClean="0">
                          <a:latin typeface="Cambria Math" panose="02040503050406030204" pitchFamily="18" charset="0"/>
                        </a:rPr>
                        <m:t>𝑹</m:t>
                      </m:r>
                      <m:r>
                        <a:rPr lang="it-IT" sz="3200" b="1" i="1" dirty="0" smtClean="0">
                          <a:latin typeface="Cambria Math" panose="02040503050406030204" pitchFamily="18" charset="0"/>
                        </a:rPr>
                        <m:t>=</m:t>
                      </m:r>
                      <m:r>
                        <a:rPr lang="it-IT" sz="3200" b="1" i="1" dirty="0" smtClean="0">
                          <a:latin typeface="Cambria Math" panose="02040503050406030204" pitchFamily="18" charset="0"/>
                        </a:rPr>
                        <m:t>𝟏𝟑𝟔𝟔𝟏𝟓𝟑</m:t>
                      </m:r>
                      <m:r>
                        <a:rPr lang="it-IT" sz="3200" b="1" i="1" dirty="0" smtClean="0">
                          <a:latin typeface="Cambria Math" panose="02040503050406030204" pitchFamily="18" charset="0"/>
                          <a:ea typeface="Cambria Math" panose="02040503050406030204" pitchFamily="18" charset="0"/>
                        </a:rPr>
                        <m:t>±</m:t>
                      </m:r>
                      <m:r>
                        <a:rPr lang="it-IT" sz="3200" b="1" i="1" dirty="0" smtClean="0">
                          <a:latin typeface="Cambria Math" panose="02040503050406030204" pitchFamily="18" charset="0"/>
                          <a:ea typeface="Cambria Math" panose="02040503050406030204" pitchFamily="18" charset="0"/>
                        </a:rPr>
                        <m:t>𝟑𝟏𝟔𝟒𝟑</m:t>
                      </m:r>
                      <m:r>
                        <a:rPr lang="it-IT" sz="3200" b="1" i="1" dirty="0" smtClean="0">
                          <a:latin typeface="Cambria Math" panose="02040503050406030204" pitchFamily="18" charset="0"/>
                          <a:ea typeface="Cambria Math" panose="02040503050406030204" pitchFamily="18" charset="0"/>
                        </a:rPr>
                        <m:t> </m:t>
                      </m:r>
                      <m:r>
                        <a:rPr lang="it-IT" sz="3200" b="1" i="1" dirty="0" smtClean="0">
                          <a:latin typeface="Cambria Math" panose="02040503050406030204" pitchFamily="18" charset="0"/>
                          <a:ea typeface="Cambria Math" panose="02040503050406030204" pitchFamily="18" charset="0"/>
                        </a:rPr>
                        <m:t>𝒌𝒎</m:t>
                      </m:r>
                    </m:oMath>
                  </m:oMathPara>
                </a14:m>
                <a:endParaRPr sz="3200" dirty="0"/>
              </a:p>
            </p:txBody>
          </p:sp>
        </mc:Choice>
        <mc:Fallback xmlns="">
          <p:sp>
            <p:nvSpPr>
              <p:cNvPr id="39" name="25 MAGGIO 2021"/>
              <p:cNvSpPr txBox="1">
                <a:spLocks noRot="1" noChangeAspect="1" noMove="1" noResize="1" noEditPoints="1" noAdjustHandles="1" noChangeArrowheads="1" noChangeShapeType="1" noTextEdit="1"/>
              </p:cNvSpPr>
              <p:nvPr/>
            </p:nvSpPr>
            <p:spPr>
              <a:xfrm>
                <a:off x="16364922" y="11531597"/>
                <a:ext cx="5434180" cy="595035"/>
              </a:xfrm>
              <a:prstGeom prst="rect">
                <a:avLst/>
              </a:prstGeom>
              <a:blipFill>
                <a:blip r:embed="rId7"/>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0" name="25 MAGGIO 2021"/>
              <p:cNvSpPr txBox="1"/>
              <p:nvPr/>
            </p:nvSpPr>
            <p:spPr>
              <a:xfrm>
                <a:off x="798022" y="10330928"/>
                <a:ext cx="746999" cy="5950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pPr/>
                <a14:m>
                  <m:oMathPara xmlns:m="http://schemas.openxmlformats.org/officeDocument/2006/math">
                    <m:oMathParaPr>
                      <m:jc m:val="centerGroup"/>
                    </m:oMathParaPr>
                    <m:oMath xmlns:m="http://schemas.openxmlformats.org/officeDocument/2006/math">
                      <m:r>
                        <a:rPr lang="it-IT" sz="3200" b="1" i="1" dirty="0" smtClean="0">
                          <a:latin typeface="Cambria Math" panose="02040503050406030204" pitchFamily="18" charset="0"/>
                        </a:rPr>
                        <m:t>𝟐</m:t>
                      </m:r>
                      <m:r>
                        <a:rPr lang="it-IT" sz="3200" b="1" i="1" dirty="0" smtClean="0">
                          <a:latin typeface="Cambria Math" panose="02040503050406030204" pitchFamily="18" charset="0"/>
                        </a:rPr>
                        <m:t>𝑹</m:t>
                      </m:r>
                    </m:oMath>
                  </m:oMathPara>
                </a14:m>
                <a:endParaRPr sz="3200" dirty="0"/>
              </a:p>
            </p:txBody>
          </p:sp>
        </mc:Choice>
        <mc:Fallback xmlns="">
          <p:sp>
            <p:nvSpPr>
              <p:cNvPr id="40" name="25 MAGGIO 2021"/>
              <p:cNvSpPr txBox="1">
                <a:spLocks noRot="1" noChangeAspect="1" noMove="1" noResize="1" noEditPoints="1" noAdjustHandles="1" noChangeArrowheads="1" noChangeShapeType="1" noTextEdit="1"/>
              </p:cNvSpPr>
              <p:nvPr/>
            </p:nvSpPr>
            <p:spPr>
              <a:xfrm>
                <a:off x="798022" y="10330928"/>
                <a:ext cx="746999" cy="595035"/>
              </a:xfrm>
              <a:prstGeom prst="rect">
                <a:avLst/>
              </a:prstGeom>
              <a:blipFill>
                <a:blip r:embed="rId8"/>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25 MAGGIO 2021"/>
              <p:cNvSpPr txBox="1"/>
              <p:nvPr/>
            </p:nvSpPr>
            <p:spPr>
              <a:xfrm>
                <a:off x="13677770" y="10330927"/>
                <a:ext cx="681277" cy="59503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5500" b="1">
                    <a:solidFill>
                      <a:srgbClr val="000000"/>
                    </a:solidFill>
                  </a:defRPr>
                </a:lvl1pPr>
              </a:lstStyle>
              <a:p>
                <a:pPr/>
                <a14:m>
                  <m:oMathPara xmlns:m="http://schemas.openxmlformats.org/officeDocument/2006/math">
                    <m:oMathParaPr>
                      <m:jc m:val="centerGroup"/>
                    </m:oMathParaPr>
                    <m:oMath xmlns:m="http://schemas.openxmlformats.org/officeDocument/2006/math">
                      <m:r>
                        <a:rPr lang="it-IT" sz="3200" b="1" i="1" dirty="0" smtClean="0">
                          <a:latin typeface="Cambria Math" panose="02040503050406030204" pitchFamily="18" charset="0"/>
                        </a:rPr>
                        <m:t>𝟐</m:t>
                      </m:r>
                      <m:r>
                        <a:rPr lang="it-IT" sz="3200" b="1" i="1" dirty="0" smtClean="0">
                          <a:latin typeface="Cambria Math" panose="02040503050406030204" pitchFamily="18" charset="0"/>
                        </a:rPr>
                        <m:t>𝒓</m:t>
                      </m:r>
                    </m:oMath>
                  </m:oMathPara>
                </a14:m>
                <a:endParaRPr sz="3200" dirty="0"/>
              </a:p>
            </p:txBody>
          </p:sp>
        </mc:Choice>
        <mc:Fallback xmlns="">
          <p:sp>
            <p:nvSpPr>
              <p:cNvPr id="41" name="25 MAGGIO 2021"/>
              <p:cNvSpPr txBox="1">
                <a:spLocks noRot="1" noChangeAspect="1" noMove="1" noResize="1" noEditPoints="1" noAdjustHandles="1" noChangeArrowheads="1" noChangeShapeType="1" noTextEdit="1"/>
              </p:cNvSpPr>
              <p:nvPr/>
            </p:nvSpPr>
            <p:spPr>
              <a:xfrm>
                <a:off x="13677770" y="10330927"/>
                <a:ext cx="681277" cy="595035"/>
              </a:xfrm>
              <a:prstGeom prst="rect">
                <a:avLst/>
              </a:prstGeom>
              <a:blipFill>
                <a:blip r:embed="rId9"/>
                <a:stretch>
                  <a:fillRect/>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it-IT">
                    <a:noFill/>
                  </a:rPr>
                  <a:t> </a:t>
                </a:r>
              </a:p>
            </p:txBody>
          </p:sp>
        </mc:Fallback>
      </mc:AlternateContent>
      <p:cxnSp>
        <p:nvCxnSpPr>
          <p:cNvPr id="38" name="Connettore 2 37"/>
          <p:cNvCxnSpPr/>
          <p:nvPr/>
        </p:nvCxnSpPr>
        <p:spPr>
          <a:xfrm flipV="1">
            <a:off x="18614784" y="10142377"/>
            <a:ext cx="934456" cy="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848162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3030" mute="1">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INGRAZIAMENTI"/>
          <p:cNvSpPr txBox="1"/>
          <p:nvPr/>
        </p:nvSpPr>
        <p:spPr>
          <a:xfrm>
            <a:off x="9663429" y="857453"/>
            <a:ext cx="505714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RINGRAZIAMENTI</a:t>
            </a:r>
          </a:p>
        </p:txBody>
      </p:sp>
      <p:sp>
        <p:nvSpPr>
          <p:cNvPr id="234" name="Ringraziamo calorosamente l'aiuto del professor ROBERTO VOCCIA e degli esperti CLEMENTINA SASSO e LUCIANO TERRANEGRA dell'INAF-Osservatorio Astronomico di Capodimonte, Napoli, Italia."/>
          <p:cNvSpPr txBox="1"/>
          <p:nvPr/>
        </p:nvSpPr>
        <p:spPr>
          <a:xfrm>
            <a:off x="893938" y="1950135"/>
            <a:ext cx="22596124"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sz="3600">
                <a:solidFill>
                  <a:srgbClr val="000000"/>
                </a:solidFill>
                <a:latin typeface="Times Roman"/>
                <a:ea typeface="Times Roman"/>
                <a:cs typeface="Times Roman"/>
                <a:sym typeface="Times Roman"/>
              </a:defRPr>
            </a:lvl1pPr>
          </a:lstStyle>
          <a:p>
            <a:r>
              <a:rPr dirty="0" err="1"/>
              <a:t>Ringraziamo</a:t>
            </a:r>
            <a:r>
              <a:rPr dirty="0"/>
              <a:t> </a:t>
            </a:r>
            <a:r>
              <a:rPr dirty="0" err="1"/>
              <a:t>calorosamente</a:t>
            </a:r>
            <a:r>
              <a:rPr dirty="0"/>
              <a:t> </a:t>
            </a:r>
            <a:r>
              <a:rPr lang="it-IT" dirty="0"/>
              <a:t>per </a:t>
            </a:r>
            <a:r>
              <a:rPr dirty="0" err="1"/>
              <a:t>l'aiuto</a:t>
            </a:r>
            <a:r>
              <a:rPr dirty="0"/>
              <a:t> </a:t>
            </a:r>
            <a:r>
              <a:rPr lang="it-IT" dirty="0"/>
              <a:t>il</a:t>
            </a:r>
            <a:r>
              <a:rPr dirty="0"/>
              <a:t> professor ROBERTO VOCCIA e </a:t>
            </a:r>
            <a:r>
              <a:rPr lang="it-IT" dirty="0"/>
              <a:t>i ricercatori </a:t>
            </a:r>
            <a:r>
              <a:rPr dirty="0"/>
              <a:t>CLEMENTINA SASSO e LUCIANO TERRANEGRA </a:t>
            </a:r>
            <a:r>
              <a:rPr dirty="0" err="1"/>
              <a:t>dell'INAF-Osservatorio</a:t>
            </a:r>
            <a:r>
              <a:rPr dirty="0"/>
              <a:t> </a:t>
            </a:r>
            <a:r>
              <a:rPr dirty="0" err="1"/>
              <a:t>Astronomico</a:t>
            </a:r>
            <a:r>
              <a:rPr dirty="0"/>
              <a:t> di </a:t>
            </a:r>
            <a:r>
              <a:rPr dirty="0" err="1"/>
              <a:t>Capodimonte</a:t>
            </a:r>
            <a:r>
              <a:rPr dirty="0"/>
              <a:t>, Napoli, Italia. </a:t>
            </a:r>
          </a:p>
        </p:txBody>
      </p:sp>
      <p:sp>
        <p:nvSpPr>
          <p:cNvPr id="235" name="BIBLIOGRAFIA"/>
          <p:cNvSpPr txBox="1"/>
          <p:nvPr/>
        </p:nvSpPr>
        <p:spPr>
          <a:xfrm>
            <a:off x="9773377" y="5025781"/>
            <a:ext cx="4157981"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BIBLIOGRAFIA</a:t>
            </a:r>
          </a:p>
        </p:txBody>
      </p:sp>
      <p:sp>
        <p:nvSpPr>
          <p:cNvPr id="236" name="Sito per il download del programma Jhelioviewer: https://www.jhelioviewer.org/"/>
          <p:cNvSpPr txBox="1"/>
          <p:nvPr/>
        </p:nvSpPr>
        <p:spPr>
          <a:xfrm>
            <a:off x="6303620" y="5850072"/>
            <a:ext cx="2196084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a:solidFill>
                  <a:srgbClr val="000000"/>
                </a:solidFill>
              </a:defRPr>
            </a:lvl1pPr>
          </a:lstStyle>
          <a:p>
            <a:r>
              <a:t>Sito per il download del programma Jhelioviewer: https://www.jhelioviewer.org/</a:t>
            </a:r>
          </a:p>
        </p:txBody>
      </p:sp>
      <p:sp>
        <p:nvSpPr>
          <p:cNvPr id="237" name="&quot;Istoria e dimostrazioni intorno alle macchie solari&quot; di Galileo Galilei: http://strangepaths.com/wp-content/uploads/2007/04/N0003355.pdf"/>
          <p:cNvSpPr txBox="1"/>
          <p:nvPr/>
        </p:nvSpPr>
        <p:spPr>
          <a:xfrm>
            <a:off x="3284467" y="6491040"/>
            <a:ext cx="1922266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a:solidFill>
                  <a:srgbClr val="000000"/>
                </a:solidFill>
              </a:defRPr>
            </a:lvl1pPr>
          </a:lstStyle>
          <a:p>
            <a:r>
              <a:t>"Istoria e dimostrazioni intorno alle macchie solari" di Galileo Galilei: http://strangepaths.com/wp-content/uploads/2007/04/N0003355.pdf</a:t>
            </a:r>
          </a:p>
        </p:txBody>
      </p:sp>
      <p:sp>
        <p:nvSpPr>
          <p:cNvPr id="238" name="Archivio delle immagini HMI Intensity di SDO: https://sdo.gsfc.nasa.gov/data/aiahmi/"/>
          <p:cNvSpPr txBox="1"/>
          <p:nvPr/>
        </p:nvSpPr>
        <p:spPr>
          <a:xfrm>
            <a:off x="6291645" y="7175303"/>
            <a:ext cx="1320830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a:solidFill>
                  <a:srgbClr val="000000"/>
                </a:solidFill>
              </a:defRPr>
            </a:lvl1pPr>
          </a:lstStyle>
          <a:p>
            <a:r>
              <a:t>Archivio delle immagini HMI Intensity di SDO: https://sdo.gsfc.nasa.gov/data/aiahmi/</a:t>
            </a:r>
          </a:p>
        </p:txBody>
      </p:sp>
      <p:sp>
        <p:nvSpPr>
          <p:cNvPr id="239" name="Poljančić Beljan, I. et al., Astronomy &amp; Astrophisycs 606, A72 ,2017"/>
          <p:cNvSpPr txBox="1"/>
          <p:nvPr/>
        </p:nvSpPr>
        <p:spPr>
          <a:xfrm>
            <a:off x="7031407" y="7706815"/>
            <a:ext cx="1068450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a:solidFill>
                  <a:srgbClr val="000000"/>
                </a:solidFill>
              </a:defRPr>
            </a:lvl1pPr>
          </a:lstStyle>
          <a:p>
            <a:r>
              <a:t>Poljančić Beljan, I. et al., Astronomy &amp; Astrophisycs 606, A72 ,2017</a:t>
            </a:r>
          </a:p>
        </p:txBody>
      </p:sp>
      <p:sp>
        <p:nvSpPr>
          <p:cNvPr id="240" name="&quot;The Spinning Sun” (sito dal quale abbiamo tratto spunto per il lavoro di ricerca): http://www.mso.anu.edu.au/~jerjen/researchprojects/spinningsun/spinningsun.html"/>
          <p:cNvSpPr txBox="1"/>
          <p:nvPr/>
        </p:nvSpPr>
        <p:spPr>
          <a:xfrm>
            <a:off x="958291" y="8392929"/>
            <a:ext cx="22467418" cy="303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14600"/>
              </a:lnSpc>
              <a:spcBef>
                <a:spcPts val="8400"/>
              </a:spcBef>
              <a:defRPr>
                <a:solidFill>
                  <a:srgbClr val="000000"/>
                </a:solidFill>
              </a:defRPr>
            </a:lvl1pPr>
          </a:lstStyle>
          <a:p>
            <a:r>
              <a:t>"The Spinning Sun” (sito dal quale abbiamo tratto spunto per il lavoro di ricerca): http://www.mso.anu.edu.au/~jerjen/researchprojects/spinningsun/spinningsun.html</a:t>
            </a:r>
          </a:p>
        </p:txBody>
      </p:sp>
      <p:sp>
        <p:nvSpPr>
          <p:cNvPr id="241" name="Convertitore on-line di data giuliana: http://www.onlineconversion.com/julian_date.htm"/>
          <p:cNvSpPr txBox="1"/>
          <p:nvPr/>
        </p:nvSpPr>
        <p:spPr>
          <a:xfrm>
            <a:off x="5913034" y="9009181"/>
            <a:ext cx="11878666"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a:solidFill>
                  <a:srgbClr val="000000"/>
                </a:solidFill>
              </a:defRPr>
            </a:lvl1pPr>
          </a:lstStyle>
          <a:p>
            <a:r>
              <a:t>Convertitore on-line di data giuliana: http://www.onlineconversion.com/julian_date.htm</a:t>
            </a:r>
          </a:p>
        </p:txBody>
      </p:sp>
      <p:sp>
        <p:nvSpPr>
          <p:cNvPr id="242" name="C. Isabel Ribeiro; Sunspots on a rotating Sun (articolo da cui abbiamo preso spunto per l’esperienza): https://www.scienceinschool.org/content/sunspots-rotating-sun"/>
          <p:cNvSpPr txBox="1"/>
          <p:nvPr/>
        </p:nvSpPr>
        <p:spPr>
          <a:xfrm>
            <a:off x="851611" y="9680112"/>
            <a:ext cx="2268077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a:solidFill>
                  <a:srgbClr val="000000"/>
                </a:solidFill>
              </a:defRPr>
            </a:lvl1pPr>
          </a:lstStyle>
          <a:p>
            <a:r>
              <a:t>C. Isabel Ribeiro; Sunspots on a rotating Sun (articolo da cui abbiamo preso spunto per l’esperienza): https://www.scienceinschool.org/content/sunspots-rotating-sun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GRAZIE PER L’ATTENZIONE !"/>
          <p:cNvSpPr txBox="1"/>
          <p:nvPr/>
        </p:nvSpPr>
        <p:spPr>
          <a:xfrm>
            <a:off x="3172857" y="6369050"/>
            <a:ext cx="18038286" cy="97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a:solidFill>
                  <a:srgbClr val="000000"/>
                </a:solidFill>
                <a:latin typeface="American Typewriter"/>
                <a:ea typeface="American Typewriter"/>
                <a:cs typeface="American Typewriter"/>
                <a:sym typeface="American Typewriter"/>
              </a:defRPr>
            </a:lvl1pPr>
          </a:lstStyle>
          <a:p>
            <a:r>
              <a:t>GRAZIE PER L’ATTENZIONE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LE MACCHIE SOLARI"/>
          <p:cNvSpPr txBox="1"/>
          <p:nvPr/>
        </p:nvSpPr>
        <p:spPr>
          <a:xfrm>
            <a:off x="677888" y="502001"/>
            <a:ext cx="23028224"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LE MACCHIE SOLARI</a:t>
            </a:r>
          </a:p>
        </p:txBody>
      </p:sp>
      <p:sp>
        <p:nvSpPr>
          <p:cNvPr id="160" name="Si illustra un esperimento attraverso il quale abbiamo stimato il periodo di rotazione del Sole, sfruttando il moto delle macchie solari.…"/>
          <p:cNvSpPr txBox="1"/>
          <p:nvPr/>
        </p:nvSpPr>
        <p:spPr>
          <a:xfrm>
            <a:off x="183033" y="1229832"/>
            <a:ext cx="24017934"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100">
                <a:solidFill>
                  <a:srgbClr val="333333"/>
                </a:solidFill>
                <a:latin typeface="+mn-lt"/>
                <a:ea typeface="+mn-ea"/>
                <a:cs typeface="+mn-cs"/>
                <a:sym typeface="Helvetica"/>
              </a:defRPr>
            </a:pPr>
            <a:r>
              <a:rPr sz="3200" dirty="0"/>
              <a:t>Si </a:t>
            </a:r>
            <a:r>
              <a:rPr sz="3200" dirty="0" err="1"/>
              <a:t>illustra</a:t>
            </a:r>
            <a:r>
              <a:rPr sz="3200" dirty="0"/>
              <a:t> un </a:t>
            </a:r>
            <a:r>
              <a:rPr sz="3200" dirty="0" err="1"/>
              <a:t>esperimento</a:t>
            </a:r>
            <a:r>
              <a:rPr sz="3200" dirty="0"/>
              <a:t> </a:t>
            </a:r>
            <a:r>
              <a:rPr sz="3200" dirty="0" err="1"/>
              <a:t>attraverso</a:t>
            </a:r>
            <a:r>
              <a:rPr sz="3200" dirty="0"/>
              <a:t> </a:t>
            </a:r>
            <a:r>
              <a:rPr sz="3200" dirty="0" err="1"/>
              <a:t>il</a:t>
            </a:r>
            <a:r>
              <a:rPr sz="3200" dirty="0"/>
              <a:t> quale </a:t>
            </a:r>
            <a:r>
              <a:rPr sz="3200" dirty="0" err="1"/>
              <a:t>abbiamo</a:t>
            </a:r>
            <a:r>
              <a:rPr sz="3200" dirty="0"/>
              <a:t> </a:t>
            </a:r>
            <a:r>
              <a:rPr sz="3200" dirty="0" err="1"/>
              <a:t>stimato</a:t>
            </a:r>
            <a:r>
              <a:rPr sz="3200" dirty="0"/>
              <a:t> </a:t>
            </a:r>
            <a:r>
              <a:rPr sz="3200" dirty="0" err="1"/>
              <a:t>il</a:t>
            </a:r>
            <a:r>
              <a:rPr sz="3200" dirty="0"/>
              <a:t> </a:t>
            </a:r>
            <a:r>
              <a:rPr sz="3200" dirty="0" err="1"/>
              <a:t>periodo</a:t>
            </a:r>
            <a:r>
              <a:rPr sz="3200" dirty="0"/>
              <a:t> di </a:t>
            </a:r>
            <a:r>
              <a:rPr sz="3200" dirty="0" err="1"/>
              <a:t>rotazione</a:t>
            </a:r>
            <a:r>
              <a:rPr sz="3200" dirty="0"/>
              <a:t> del Sole, </a:t>
            </a:r>
            <a:r>
              <a:rPr sz="3200" dirty="0" err="1"/>
              <a:t>sfruttando</a:t>
            </a:r>
            <a:r>
              <a:rPr sz="3200" dirty="0"/>
              <a:t> </a:t>
            </a:r>
            <a:r>
              <a:rPr sz="3200" dirty="0" err="1"/>
              <a:t>il</a:t>
            </a:r>
            <a:r>
              <a:rPr sz="3200" dirty="0"/>
              <a:t> moto </a:t>
            </a:r>
            <a:r>
              <a:rPr sz="3200" dirty="0" err="1"/>
              <a:t>delle</a:t>
            </a:r>
            <a:r>
              <a:rPr sz="3200" dirty="0"/>
              <a:t> </a:t>
            </a:r>
            <a:r>
              <a:rPr sz="3200" dirty="0" err="1"/>
              <a:t>macchie</a:t>
            </a:r>
            <a:r>
              <a:rPr sz="3200" dirty="0"/>
              <a:t> </a:t>
            </a:r>
            <a:r>
              <a:rPr sz="3200" dirty="0" err="1"/>
              <a:t>solari</a:t>
            </a:r>
            <a:r>
              <a:rPr sz="3200" dirty="0"/>
              <a:t>.</a:t>
            </a:r>
          </a:p>
          <a:p>
            <a:pPr defTabSz="457200">
              <a:defRPr sz="3100">
                <a:solidFill>
                  <a:srgbClr val="333333"/>
                </a:solidFill>
                <a:latin typeface="+mn-lt"/>
                <a:ea typeface="+mn-ea"/>
                <a:cs typeface="+mn-cs"/>
                <a:sym typeface="Helvetica"/>
              </a:defRPr>
            </a:pPr>
            <a:endParaRPr sz="3200" dirty="0">
              <a:solidFill>
                <a:srgbClr val="000000"/>
              </a:solidFill>
            </a:endParaRPr>
          </a:p>
          <a:p>
            <a:pPr defTabSz="457200">
              <a:defRPr sz="3100">
                <a:solidFill>
                  <a:srgbClr val="000000"/>
                </a:solidFill>
                <a:latin typeface="+mn-lt"/>
                <a:ea typeface="+mn-ea"/>
                <a:cs typeface="+mn-cs"/>
                <a:sym typeface="Helvetica"/>
              </a:defRPr>
            </a:pPr>
            <a:r>
              <a:rPr sz="3200" dirty="0"/>
              <a:t>Le </a:t>
            </a:r>
            <a:r>
              <a:rPr sz="3200" dirty="0" err="1"/>
              <a:t>macchie</a:t>
            </a:r>
            <a:r>
              <a:rPr sz="3200" dirty="0"/>
              <a:t> </a:t>
            </a:r>
            <a:r>
              <a:rPr sz="3200" dirty="0" err="1"/>
              <a:t>solari</a:t>
            </a:r>
            <a:r>
              <a:rPr sz="3200" dirty="0"/>
              <a:t> </a:t>
            </a:r>
            <a:r>
              <a:rPr sz="3200" dirty="0" err="1"/>
              <a:t>sono</a:t>
            </a:r>
            <a:r>
              <a:rPr sz="3200" dirty="0"/>
              <a:t> </a:t>
            </a:r>
            <a:r>
              <a:rPr sz="3200" dirty="0" err="1">
                <a:solidFill>
                  <a:srgbClr val="333333"/>
                </a:solidFill>
              </a:rPr>
              <a:t>caratterizzate</a:t>
            </a:r>
            <a:r>
              <a:rPr sz="3200" dirty="0">
                <a:solidFill>
                  <a:srgbClr val="333333"/>
                </a:solidFill>
              </a:rPr>
              <a:t> da </a:t>
            </a:r>
            <a:r>
              <a:rPr sz="3200" dirty="0" err="1">
                <a:solidFill>
                  <a:srgbClr val="333333"/>
                </a:solidFill>
              </a:rPr>
              <a:t>una</a:t>
            </a:r>
            <a:r>
              <a:rPr sz="3200" dirty="0">
                <a:solidFill>
                  <a:srgbClr val="333333"/>
                </a:solidFill>
              </a:rPr>
              <a:t> </a:t>
            </a:r>
            <a:r>
              <a:rPr sz="3200" dirty="0" err="1">
                <a:solidFill>
                  <a:srgbClr val="333333"/>
                </a:solidFill>
              </a:rPr>
              <a:t>temperatura</a:t>
            </a:r>
            <a:r>
              <a:rPr sz="3200" dirty="0">
                <a:solidFill>
                  <a:srgbClr val="333333"/>
                </a:solidFill>
              </a:rPr>
              <a:t> </a:t>
            </a:r>
            <a:r>
              <a:rPr sz="3200" dirty="0" err="1">
                <a:solidFill>
                  <a:srgbClr val="333333"/>
                </a:solidFill>
              </a:rPr>
              <a:t>minore</a:t>
            </a:r>
            <a:r>
              <a:rPr sz="3200" dirty="0">
                <a:solidFill>
                  <a:srgbClr val="333333"/>
                </a:solidFill>
              </a:rPr>
              <a:t> </a:t>
            </a:r>
            <a:r>
              <a:rPr sz="3200" dirty="0" err="1">
                <a:solidFill>
                  <a:srgbClr val="333333"/>
                </a:solidFill>
              </a:rPr>
              <a:t>rispetto</a:t>
            </a:r>
            <a:r>
              <a:rPr sz="3200" dirty="0">
                <a:solidFill>
                  <a:srgbClr val="333333"/>
                </a:solidFill>
              </a:rPr>
              <a:t> </a:t>
            </a:r>
            <a:r>
              <a:rPr sz="3200" dirty="0" err="1">
                <a:solidFill>
                  <a:srgbClr val="333333"/>
                </a:solidFill>
              </a:rPr>
              <a:t>alle</a:t>
            </a:r>
            <a:r>
              <a:rPr sz="3200" dirty="0">
                <a:solidFill>
                  <a:srgbClr val="333333"/>
                </a:solidFill>
              </a:rPr>
              <a:t> </a:t>
            </a:r>
            <a:r>
              <a:rPr sz="3200" dirty="0" err="1">
                <a:solidFill>
                  <a:srgbClr val="333333"/>
                </a:solidFill>
              </a:rPr>
              <a:t>aree</a:t>
            </a:r>
            <a:r>
              <a:rPr sz="3200" dirty="0">
                <a:solidFill>
                  <a:srgbClr val="333333"/>
                </a:solidFill>
              </a:rPr>
              <a:t> </a:t>
            </a:r>
            <a:r>
              <a:rPr sz="3200" dirty="0" err="1">
                <a:solidFill>
                  <a:srgbClr val="333333"/>
                </a:solidFill>
              </a:rPr>
              <a:t>circostanti</a:t>
            </a:r>
            <a:r>
              <a:rPr sz="3200" dirty="0">
                <a:solidFill>
                  <a:srgbClr val="333333"/>
                </a:solidFill>
              </a:rPr>
              <a:t> , </a:t>
            </a:r>
            <a:r>
              <a:rPr sz="3200" dirty="0" err="1">
                <a:solidFill>
                  <a:srgbClr val="333333"/>
                </a:solidFill>
              </a:rPr>
              <a:t>dovuta</a:t>
            </a:r>
            <a:r>
              <a:rPr sz="3200" dirty="0">
                <a:solidFill>
                  <a:srgbClr val="333333"/>
                </a:solidFill>
              </a:rPr>
              <a:t> </a:t>
            </a:r>
            <a:r>
              <a:rPr sz="3200" dirty="0" err="1">
                <a:solidFill>
                  <a:srgbClr val="333333"/>
                </a:solidFill>
              </a:rPr>
              <a:t>all'inibizione</a:t>
            </a:r>
            <a:r>
              <a:rPr sz="3200" dirty="0">
                <a:solidFill>
                  <a:srgbClr val="333333"/>
                </a:solidFill>
              </a:rPr>
              <a:t> del </a:t>
            </a:r>
            <a:r>
              <a:rPr sz="3200" dirty="0" err="1">
                <a:solidFill>
                  <a:srgbClr val="333333"/>
                </a:solidFill>
              </a:rPr>
              <a:t>trasporto</a:t>
            </a:r>
            <a:r>
              <a:rPr sz="3200" dirty="0">
                <a:solidFill>
                  <a:srgbClr val="333333"/>
                </a:solidFill>
              </a:rPr>
              <a:t> </a:t>
            </a:r>
            <a:r>
              <a:rPr sz="3200" dirty="0" err="1">
                <a:solidFill>
                  <a:srgbClr val="333333"/>
                </a:solidFill>
              </a:rPr>
              <a:t>dell'energia</a:t>
            </a:r>
            <a:r>
              <a:rPr sz="3200" dirty="0">
                <a:solidFill>
                  <a:srgbClr val="333333"/>
                </a:solidFill>
              </a:rPr>
              <a:t> verso la </a:t>
            </a:r>
            <a:r>
              <a:rPr sz="3200" dirty="0" err="1">
                <a:solidFill>
                  <a:srgbClr val="333333"/>
                </a:solidFill>
              </a:rPr>
              <a:t>fotosfera</a:t>
            </a:r>
            <a:r>
              <a:rPr sz="3200" dirty="0">
                <a:solidFill>
                  <a:srgbClr val="333333"/>
                </a:solidFill>
              </a:rPr>
              <a:t> per la </a:t>
            </a:r>
            <a:r>
              <a:rPr sz="3200" dirty="0" err="1">
                <a:solidFill>
                  <a:srgbClr val="333333"/>
                </a:solidFill>
              </a:rPr>
              <a:t>presenza</a:t>
            </a:r>
            <a:r>
              <a:rPr sz="3200" dirty="0">
                <a:solidFill>
                  <a:srgbClr val="333333"/>
                </a:solidFill>
              </a:rPr>
              <a:t> di </a:t>
            </a:r>
            <a:r>
              <a:rPr sz="3200" dirty="0" err="1">
                <a:solidFill>
                  <a:srgbClr val="333333"/>
                </a:solidFill>
              </a:rPr>
              <a:t>un'intensa</a:t>
            </a:r>
            <a:r>
              <a:rPr sz="3200" dirty="0">
                <a:solidFill>
                  <a:srgbClr val="333333"/>
                </a:solidFill>
              </a:rPr>
              <a:t> </a:t>
            </a:r>
            <a:r>
              <a:rPr sz="3200" dirty="0" err="1">
                <a:solidFill>
                  <a:srgbClr val="333333"/>
                </a:solidFill>
              </a:rPr>
              <a:t>attività</a:t>
            </a:r>
            <a:r>
              <a:rPr sz="3200" dirty="0">
                <a:solidFill>
                  <a:srgbClr val="333333"/>
                </a:solidFill>
              </a:rPr>
              <a:t> </a:t>
            </a:r>
            <a:r>
              <a:rPr sz="3200" dirty="0" err="1">
                <a:solidFill>
                  <a:srgbClr val="333333"/>
                </a:solidFill>
              </a:rPr>
              <a:t>magnetica</a:t>
            </a:r>
            <a:r>
              <a:rPr sz="3200" dirty="0">
                <a:solidFill>
                  <a:srgbClr val="333333"/>
                </a:solidFill>
              </a:rPr>
              <a:t>, </a:t>
            </a:r>
            <a:r>
              <a:rPr sz="3200" dirty="0" err="1">
                <a:solidFill>
                  <a:srgbClr val="333333"/>
                </a:solidFill>
              </a:rPr>
              <a:t>che</a:t>
            </a:r>
            <a:r>
              <a:rPr sz="3200" dirty="0">
                <a:solidFill>
                  <a:srgbClr val="333333"/>
                </a:solidFill>
              </a:rPr>
              <a:t> le </a:t>
            </a:r>
            <a:r>
              <a:rPr sz="3200" dirty="0" err="1"/>
              <a:t>rende</a:t>
            </a:r>
            <a:r>
              <a:rPr sz="3200" dirty="0">
                <a:solidFill>
                  <a:srgbClr val="333333"/>
                </a:solidFill>
              </a:rPr>
              <a:t> </a:t>
            </a:r>
            <a:r>
              <a:rPr sz="3200" dirty="0" err="1">
                <a:solidFill>
                  <a:srgbClr val="333333"/>
                </a:solidFill>
              </a:rPr>
              <a:t>più</a:t>
            </a:r>
            <a:r>
              <a:rPr sz="3200" dirty="0">
                <a:solidFill>
                  <a:srgbClr val="333333"/>
                </a:solidFill>
              </a:rPr>
              <a:t> </a:t>
            </a:r>
            <a:r>
              <a:rPr sz="3200" dirty="0" err="1">
                <a:solidFill>
                  <a:srgbClr val="333333"/>
                </a:solidFill>
              </a:rPr>
              <a:t>scure</a:t>
            </a:r>
            <a:r>
              <a:rPr sz="3200" dirty="0">
                <a:solidFill>
                  <a:srgbClr val="333333"/>
                </a:solidFill>
              </a:rPr>
              <a:t> </a:t>
            </a:r>
            <a:r>
              <a:rPr sz="3200" dirty="0" err="1">
                <a:solidFill>
                  <a:srgbClr val="333333"/>
                </a:solidFill>
              </a:rPr>
              <a:t>rispetto</a:t>
            </a:r>
            <a:r>
              <a:rPr sz="3200" dirty="0">
                <a:solidFill>
                  <a:srgbClr val="333333"/>
                </a:solidFill>
              </a:rPr>
              <a:t> al resto del </a:t>
            </a:r>
            <a:r>
              <a:rPr sz="3200" dirty="0" err="1">
                <a:solidFill>
                  <a:srgbClr val="333333"/>
                </a:solidFill>
              </a:rPr>
              <a:t>manto</a:t>
            </a:r>
            <a:r>
              <a:rPr sz="3200" dirty="0">
                <a:solidFill>
                  <a:srgbClr val="333333"/>
                </a:solidFill>
              </a:rPr>
              <a:t>, per </a:t>
            </a:r>
            <a:r>
              <a:rPr sz="3200" dirty="0" err="1">
                <a:solidFill>
                  <a:srgbClr val="333333"/>
                </a:solidFill>
              </a:rPr>
              <a:t>contrasto</a:t>
            </a:r>
            <a:r>
              <a:rPr sz="3200" dirty="0">
                <a:solidFill>
                  <a:srgbClr val="333333"/>
                </a:solidFill>
              </a:rPr>
              <a:t>. </a:t>
            </a:r>
          </a:p>
          <a:p>
            <a:pPr defTabSz="457200">
              <a:defRPr sz="3100">
                <a:solidFill>
                  <a:srgbClr val="333333"/>
                </a:solidFill>
                <a:latin typeface="+mn-lt"/>
                <a:ea typeface="+mn-ea"/>
                <a:cs typeface="+mn-cs"/>
                <a:sym typeface="Helvetica"/>
              </a:defRPr>
            </a:pPr>
            <a:r>
              <a:rPr sz="3200" dirty="0" err="1"/>
              <a:t>Queste</a:t>
            </a:r>
            <a:r>
              <a:rPr sz="3200" dirty="0"/>
              <a:t> </a:t>
            </a:r>
            <a:r>
              <a:rPr sz="3200" dirty="0" err="1"/>
              <a:t>ultime</a:t>
            </a:r>
            <a:r>
              <a:rPr sz="3200" dirty="0"/>
              <a:t> </a:t>
            </a:r>
            <a:r>
              <a:rPr sz="3200" dirty="0" err="1"/>
              <a:t>sono</a:t>
            </a:r>
            <a:r>
              <a:rPr sz="3200" dirty="0"/>
              <a:t> </a:t>
            </a:r>
            <a:r>
              <a:rPr sz="3200" dirty="0" err="1"/>
              <a:t>delle</a:t>
            </a:r>
            <a:r>
              <a:rPr sz="3200" dirty="0"/>
              <a:t> </a:t>
            </a:r>
            <a:r>
              <a:rPr sz="3200" dirty="0" err="1"/>
              <a:t>regioni</a:t>
            </a:r>
            <a:r>
              <a:rPr sz="3200" dirty="0"/>
              <a:t> </a:t>
            </a:r>
            <a:r>
              <a:rPr sz="3200" dirty="0" err="1"/>
              <a:t>visibili</a:t>
            </a:r>
            <a:r>
              <a:rPr sz="3200" dirty="0"/>
              <a:t> </a:t>
            </a:r>
            <a:r>
              <a:rPr sz="3200" dirty="0" err="1"/>
              <a:t>nella</a:t>
            </a:r>
            <a:r>
              <a:rPr sz="3200" dirty="0"/>
              <a:t> parte </a:t>
            </a:r>
            <a:r>
              <a:rPr sz="3200" dirty="0" err="1"/>
              <a:t>più</a:t>
            </a:r>
            <a:r>
              <a:rPr sz="3200" dirty="0"/>
              <a:t> </a:t>
            </a:r>
            <a:r>
              <a:rPr sz="3200" dirty="0" err="1"/>
              <a:t>bassa</a:t>
            </a:r>
            <a:r>
              <a:rPr sz="3200" dirty="0"/>
              <a:t> </a:t>
            </a:r>
            <a:r>
              <a:rPr sz="3200" dirty="0" err="1"/>
              <a:t>dell'atmosfera</a:t>
            </a:r>
            <a:r>
              <a:rPr sz="3200" dirty="0"/>
              <a:t> del</a:t>
            </a:r>
            <a:r>
              <a:rPr sz="3200" dirty="0">
                <a:solidFill>
                  <a:srgbClr val="000000"/>
                </a:solidFill>
              </a:rPr>
              <a:t> </a:t>
            </a:r>
            <a:r>
              <a:rPr sz="3200" dirty="0"/>
              <a:t>Sole.</a:t>
            </a:r>
          </a:p>
        </p:txBody>
      </p:sp>
      <p:sp>
        <p:nvSpPr>
          <p:cNvPr id="161" name="Il nostro obiettivo è quello di sfruttare il moto delle macchie solari per poter stimare il periodo di rotazione solare.…"/>
          <p:cNvSpPr txBox="1"/>
          <p:nvPr/>
        </p:nvSpPr>
        <p:spPr>
          <a:xfrm>
            <a:off x="374222" y="10958159"/>
            <a:ext cx="23635556"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400">
                <a:solidFill>
                  <a:srgbClr val="333333"/>
                </a:solidFill>
                <a:latin typeface="+mn-lt"/>
                <a:ea typeface="+mn-ea"/>
                <a:cs typeface="+mn-cs"/>
                <a:sym typeface="Helvetica"/>
              </a:defRPr>
            </a:pPr>
            <a:r>
              <a:rPr sz="4000" dirty="0"/>
              <a:t>Il </a:t>
            </a:r>
            <a:r>
              <a:rPr sz="4000" dirty="0" err="1"/>
              <a:t>nostro</a:t>
            </a:r>
            <a:r>
              <a:rPr sz="4000" dirty="0"/>
              <a:t> </a:t>
            </a:r>
            <a:r>
              <a:rPr sz="4000" b="1" dirty="0" err="1"/>
              <a:t>obiettivo</a:t>
            </a:r>
            <a:r>
              <a:rPr sz="4000" dirty="0"/>
              <a:t> è </a:t>
            </a:r>
            <a:r>
              <a:rPr sz="4000" dirty="0" err="1"/>
              <a:t>quello</a:t>
            </a:r>
            <a:r>
              <a:rPr sz="4000" dirty="0"/>
              <a:t> di </a:t>
            </a:r>
            <a:r>
              <a:rPr sz="4000" dirty="0" err="1"/>
              <a:t>sfruttare</a:t>
            </a:r>
            <a:r>
              <a:rPr sz="4000" dirty="0"/>
              <a:t> </a:t>
            </a:r>
            <a:r>
              <a:rPr sz="4000" dirty="0" err="1"/>
              <a:t>il</a:t>
            </a:r>
            <a:r>
              <a:rPr sz="4000" dirty="0"/>
              <a:t> moto </a:t>
            </a:r>
            <a:r>
              <a:rPr sz="4000" dirty="0" err="1"/>
              <a:t>delle</a:t>
            </a:r>
            <a:r>
              <a:rPr sz="4000" dirty="0"/>
              <a:t> </a:t>
            </a:r>
            <a:r>
              <a:rPr sz="4000" dirty="0" err="1"/>
              <a:t>macchie</a:t>
            </a:r>
            <a:r>
              <a:rPr sz="4000" dirty="0"/>
              <a:t> </a:t>
            </a:r>
            <a:r>
              <a:rPr sz="4000" dirty="0" err="1"/>
              <a:t>solari</a:t>
            </a:r>
            <a:r>
              <a:rPr sz="4000" dirty="0"/>
              <a:t> per </a:t>
            </a:r>
            <a:r>
              <a:rPr sz="4000" dirty="0" err="1"/>
              <a:t>poter</a:t>
            </a:r>
            <a:r>
              <a:rPr sz="4000" dirty="0"/>
              <a:t> </a:t>
            </a:r>
            <a:r>
              <a:rPr sz="4000" dirty="0" err="1"/>
              <a:t>stimare</a:t>
            </a:r>
            <a:r>
              <a:rPr sz="4000" dirty="0"/>
              <a:t> </a:t>
            </a:r>
            <a:r>
              <a:rPr sz="4000" dirty="0" err="1"/>
              <a:t>il</a:t>
            </a:r>
            <a:r>
              <a:rPr sz="4000" dirty="0"/>
              <a:t> </a:t>
            </a:r>
            <a:r>
              <a:rPr sz="4000" dirty="0" err="1"/>
              <a:t>periodo</a:t>
            </a:r>
            <a:r>
              <a:rPr sz="4000" dirty="0"/>
              <a:t> di </a:t>
            </a:r>
            <a:r>
              <a:rPr sz="4000" dirty="0" err="1"/>
              <a:t>rotazione</a:t>
            </a:r>
            <a:r>
              <a:rPr sz="4000" dirty="0"/>
              <a:t> </a:t>
            </a:r>
            <a:r>
              <a:rPr sz="4000" dirty="0" err="1"/>
              <a:t>solare</a:t>
            </a:r>
            <a:r>
              <a:rPr sz="4000" dirty="0"/>
              <a:t>.</a:t>
            </a:r>
            <a:endParaRPr sz="4000" dirty="0">
              <a:solidFill>
                <a:srgbClr val="000000"/>
              </a:solidFill>
            </a:endParaRPr>
          </a:p>
          <a:p>
            <a:pPr defTabSz="457200">
              <a:defRPr sz="3400">
                <a:solidFill>
                  <a:srgbClr val="333333"/>
                </a:solidFill>
                <a:latin typeface="+mn-lt"/>
                <a:ea typeface="+mn-ea"/>
                <a:cs typeface="+mn-cs"/>
                <a:sym typeface="Helvetica"/>
              </a:defRPr>
            </a:pPr>
            <a:r>
              <a:rPr sz="4000" dirty="0"/>
              <a:t>Come è </a:t>
            </a:r>
            <a:r>
              <a:rPr sz="4000" dirty="0" err="1"/>
              <a:t>ormai</a:t>
            </a:r>
            <a:r>
              <a:rPr sz="4000" dirty="0"/>
              <a:t> </a:t>
            </a:r>
            <a:r>
              <a:rPr sz="4000" dirty="0" err="1"/>
              <a:t>noto</a:t>
            </a:r>
            <a:r>
              <a:rPr sz="4000" dirty="0"/>
              <a:t> </a:t>
            </a:r>
            <a:r>
              <a:rPr sz="4000" dirty="0" err="1"/>
              <a:t>il</a:t>
            </a:r>
            <a:r>
              <a:rPr sz="4000" dirty="0"/>
              <a:t> </a:t>
            </a:r>
            <a:r>
              <a:rPr sz="4000" dirty="0" err="1"/>
              <a:t>corpo</a:t>
            </a:r>
            <a:r>
              <a:rPr sz="4000" dirty="0"/>
              <a:t> celeste </a:t>
            </a:r>
            <a:r>
              <a:rPr sz="4000" dirty="0" err="1"/>
              <a:t>compie</a:t>
            </a:r>
            <a:r>
              <a:rPr sz="4000" dirty="0"/>
              <a:t> un moto di </a:t>
            </a:r>
            <a:r>
              <a:rPr sz="4000" dirty="0" err="1"/>
              <a:t>rotazione</a:t>
            </a:r>
            <a:r>
              <a:rPr sz="4000" dirty="0"/>
              <a:t> </a:t>
            </a:r>
            <a:r>
              <a:rPr sz="4000" dirty="0" err="1"/>
              <a:t>intorno</a:t>
            </a:r>
            <a:r>
              <a:rPr sz="4000" dirty="0"/>
              <a:t> al </a:t>
            </a:r>
            <a:r>
              <a:rPr sz="4000" dirty="0" err="1"/>
              <a:t>proprio</a:t>
            </a:r>
            <a:r>
              <a:rPr sz="4000" dirty="0"/>
              <a:t> </a:t>
            </a:r>
            <a:r>
              <a:rPr sz="4000" dirty="0" err="1"/>
              <a:t>asse</a:t>
            </a:r>
            <a:r>
              <a:rPr sz="4000" dirty="0"/>
              <a:t> e, </a:t>
            </a:r>
            <a:r>
              <a:rPr sz="4000" dirty="0" err="1"/>
              <a:t>poiché</a:t>
            </a:r>
            <a:r>
              <a:rPr sz="4000" dirty="0"/>
              <a:t> le </a:t>
            </a:r>
            <a:r>
              <a:rPr sz="4000" dirty="0" err="1"/>
              <a:t>macchie</a:t>
            </a:r>
            <a:r>
              <a:rPr sz="4000" dirty="0"/>
              <a:t> </a:t>
            </a:r>
            <a:r>
              <a:rPr sz="4000" dirty="0" err="1"/>
              <a:t>si</a:t>
            </a:r>
            <a:r>
              <a:rPr sz="4000" dirty="0"/>
              <a:t> </a:t>
            </a:r>
            <a:r>
              <a:rPr sz="4000" dirty="0" err="1"/>
              <a:t>trovano</a:t>
            </a:r>
            <a:r>
              <a:rPr sz="4000" dirty="0"/>
              <a:t> </a:t>
            </a:r>
            <a:r>
              <a:rPr sz="4000" dirty="0" err="1"/>
              <a:t>sulla</a:t>
            </a:r>
            <a:r>
              <a:rPr sz="4000" dirty="0"/>
              <a:t> </a:t>
            </a:r>
            <a:r>
              <a:rPr sz="4000" dirty="0" err="1"/>
              <a:t>fotosfera</a:t>
            </a:r>
            <a:r>
              <a:rPr sz="4000" dirty="0"/>
              <a:t>, </a:t>
            </a:r>
            <a:r>
              <a:rPr sz="4000" dirty="0" err="1"/>
              <a:t>ruoteranno</a:t>
            </a:r>
            <a:r>
              <a:rPr sz="4000" dirty="0"/>
              <a:t> con </a:t>
            </a:r>
            <a:r>
              <a:rPr sz="4000" dirty="0" err="1"/>
              <a:t>essa</a:t>
            </a:r>
            <a:r>
              <a:rPr sz="4000" dirty="0"/>
              <a:t>. </a:t>
            </a:r>
          </a:p>
        </p:txBody>
      </p:sp>
      <p:pic>
        <p:nvPicPr>
          <p:cNvPr id="162" name="FB_IMG_1620988954421.jpg" descr="FB_IMG_1620988954421.jpg"/>
          <p:cNvPicPr>
            <a:picLocks noChangeAspect="1"/>
          </p:cNvPicPr>
          <p:nvPr/>
        </p:nvPicPr>
        <p:blipFill>
          <a:blip r:embed="rId2">
            <a:extLst/>
          </a:blip>
          <a:stretch>
            <a:fillRect/>
          </a:stretch>
        </p:blipFill>
        <p:spPr>
          <a:xfrm>
            <a:off x="3769844" y="4779247"/>
            <a:ext cx="7381211" cy="4885909"/>
          </a:xfrm>
          <a:prstGeom prst="rect">
            <a:avLst/>
          </a:prstGeom>
          <a:ln w="12700">
            <a:miter lim="400000"/>
          </a:ln>
        </p:spPr>
      </p:pic>
      <p:pic>
        <p:nvPicPr>
          <p:cNvPr id="163" name="FB_IMG_1620988956759.jpg" descr="FB_IMG_1620988956759.jpg"/>
          <p:cNvPicPr>
            <a:picLocks noChangeAspect="1"/>
          </p:cNvPicPr>
          <p:nvPr/>
        </p:nvPicPr>
        <p:blipFill>
          <a:blip r:embed="rId3">
            <a:extLst/>
          </a:blip>
          <a:stretch>
            <a:fillRect/>
          </a:stretch>
        </p:blipFill>
        <p:spPr>
          <a:xfrm>
            <a:off x="13096605" y="4663414"/>
            <a:ext cx="7723572" cy="5117575"/>
          </a:xfrm>
          <a:prstGeom prst="rect">
            <a:avLst/>
          </a:prstGeom>
          <a:ln w="12700">
            <a:miter lim="400000"/>
          </a:ln>
        </p:spPr>
      </p:pic>
      <p:sp>
        <p:nvSpPr>
          <p:cNvPr id="164" name="Foto di Clementina Sasso"/>
          <p:cNvSpPr txBox="1"/>
          <p:nvPr/>
        </p:nvSpPr>
        <p:spPr>
          <a:xfrm>
            <a:off x="10683972" y="10148505"/>
            <a:ext cx="11516855"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1800" i="1">
                <a:solidFill>
                  <a:srgbClr val="000000"/>
                </a:solidFill>
              </a:defRPr>
            </a:lvl1pPr>
          </a:lstStyle>
          <a:p>
            <a:r>
              <a:rPr sz="2800" dirty="0" err="1"/>
              <a:t>Foto</a:t>
            </a:r>
            <a:r>
              <a:rPr sz="2800" dirty="0"/>
              <a:t> di </a:t>
            </a:r>
            <a:r>
              <a:rPr lang="it-IT" sz="2800" dirty="0"/>
              <a:t>Tommaso Nicolò</a:t>
            </a:r>
            <a:endParaRPr sz="2800"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SPERIMENTO"/>
          <p:cNvSpPr txBox="1"/>
          <p:nvPr/>
        </p:nvSpPr>
        <p:spPr>
          <a:xfrm>
            <a:off x="573752" y="1127060"/>
            <a:ext cx="2323649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ESPERIMENTO</a:t>
            </a:r>
          </a:p>
        </p:txBody>
      </p:sp>
      <p:sp>
        <p:nvSpPr>
          <p:cNvPr id="167" name="Software Jhelioviewer…"/>
          <p:cNvSpPr txBox="1"/>
          <p:nvPr/>
        </p:nvSpPr>
        <p:spPr>
          <a:xfrm>
            <a:off x="443698" y="3513977"/>
            <a:ext cx="23137448"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solidFill>
                  <a:srgbClr val="000000"/>
                </a:solidFill>
              </a:defRPr>
            </a:pPr>
            <a:r>
              <a:rPr sz="4000" dirty="0"/>
              <a:t> Software </a:t>
            </a:r>
            <a:r>
              <a:rPr sz="4000" dirty="0" err="1"/>
              <a:t>Jhelioviewer</a:t>
            </a:r>
            <a:r>
              <a:rPr sz="4000" dirty="0"/>
              <a:t> </a:t>
            </a:r>
          </a:p>
          <a:p>
            <a:pPr>
              <a:defRPr sz="2800">
                <a:solidFill>
                  <a:srgbClr val="000000"/>
                </a:solidFill>
              </a:defRPr>
            </a:pPr>
            <a:r>
              <a:rPr sz="4000" dirty="0"/>
              <a:t> Software Excel</a:t>
            </a:r>
          </a:p>
          <a:p>
            <a:pPr>
              <a:defRPr sz="2800">
                <a:solidFill>
                  <a:srgbClr val="000000"/>
                </a:solidFill>
              </a:defRPr>
            </a:pPr>
            <a:r>
              <a:rPr sz="4000" dirty="0"/>
              <a:t> </a:t>
            </a:r>
            <a:r>
              <a:rPr sz="4000" dirty="0" err="1"/>
              <a:t>Immagini</a:t>
            </a:r>
            <a:r>
              <a:rPr sz="4000" dirty="0"/>
              <a:t> </a:t>
            </a:r>
            <a:r>
              <a:rPr sz="4000" dirty="0" err="1"/>
              <a:t>della</a:t>
            </a:r>
            <a:r>
              <a:rPr sz="4000" dirty="0"/>
              <a:t> </a:t>
            </a:r>
            <a:r>
              <a:rPr sz="4000" dirty="0" err="1"/>
              <a:t>stessa</a:t>
            </a:r>
            <a:r>
              <a:rPr sz="4000" dirty="0"/>
              <a:t> </a:t>
            </a:r>
            <a:r>
              <a:rPr sz="4000" dirty="0" err="1"/>
              <a:t>macchia</a:t>
            </a:r>
            <a:r>
              <a:rPr sz="4000" dirty="0"/>
              <a:t> </a:t>
            </a:r>
            <a:r>
              <a:rPr sz="4000" dirty="0" err="1"/>
              <a:t>solare</a:t>
            </a:r>
            <a:r>
              <a:rPr sz="4000" dirty="0"/>
              <a:t> </a:t>
            </a:r>
            <a:r>
              <a:rPr sz="4000" dirty="0" err="1"/>
              <a:t>ottenute</a:t>
            </a:r>
            <a:r>
              <a:rPr sz="4000" dirty="0"/>
              <a:t> </a:t>
            </a:r>
            <a:r>
              <a:rPr sz="4000" dirty="0" err="1"/>
              <a:t>nel</a:t>
            </a:r>
            <a:r>
              <a:rPr sz="4000" dirty="0"/>
              <a:t> continuo </a:t>
            </a:r>
            <a:r>
              <a:rPr sz="4000" dirty="0" err="1"/>
              <a:t>dallo</a:t>
            </a:r>
            <a:r>
              <a:rPr sz="4000" dirty="0"/>
              <a:t> </a:t>
            </a:r>
            <a:r>
              <a:rPr sz="4000" dirty="0" err="1"/>
              <a:t>strumento</a:t>
            </a:r>
            <a:r>
              <a:rPr sz="4000" dirty="0"/>
              <a:t> HMI a </a:t>
            </a:r>
            <a:r>
              <a:rPr sz="4000" dirty="0" err="1"/>
              <a:t>bordo</a:t>
            </a:r>
            <a:r>
              <a:rPr sz="4000" dirty="0"/>
              <a:t> del satellite SDO e </a:t>
            </a:r>
            <a:r>
              <a:rPr sz="4000" dirty="0" err="1"/>
              <a:t>prese</a:t>
            </a:r>
            <a:r>
              <a:rPr sz="4000" dirty="0"/>
              <a:t> a </a:t>
            </a:r>
            <a:r>
              <a:rPr sz="4000" dirty="0" err="1"/>
              <a:t>distanza</a:t>
            </a:r>
            <a:r>
              <a:rPr sz="4000" dirty="0"/>
              <a:t> di un </a:t>
            </a:r>
            <a:r>
              <a:rPr sz="4000" dirty="0" err="1"/>
              <a:t>giorno</a:t>
            </a:r>
            <a:r>
              <a:rPr sz="4000" dirty="0"/>
              <a:t> e per </a:t>
            </a:r>
            <a:r>
              <a:rPr sz="4000" dirty="0" err="1"/>
              <a:t>almeno</a:t>
            </a:r>
            <a:r>
              <a:rPr sz="4000" dirty="0"/>
              <a:t> 10 </a:t>
            </a:r>
            <a:r>
              <a:rPr sz="4000" dirty="0" err="1"/>
              <a:t>giorni</a:t>
            </a:r>
            <a:r>
              <a:rPr sz="4000" dirty="0"/>
              <a:t> </a:t>
            </a:r>
            <a:r>
              <a:rPr sz="4000" dirty="0" err="1"/>
              <a:t>consecutivi</a:t>
            </a:r>
            <a:r>
              <a:rPr sz="4000" dirty="0"/>
              <a:t>.</a:t>
            </a:r>
          </a:p>
        </p:txBody>
      </p:sp>
      <p:sp>
        <p:nvSpPr>
          <p:cNvPr id="168" name="Prendere immagini della macchia solare da Jhelioviewer…"/>
          <p:cNvSpPr txBox="1"/>
          <p:nvPr/>
        </p:nvSpPr>
        <p:spPr>
          <a:xfrm>
            <a:off x="443698" y="7291128"/>
            <a:ext cx="23137448"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a:solidFill>
                  <a:srgbClr val="000000"/>
                </a:solidFill>
              </a:defRPr>
            </a:pPr>
            <a:r>
              <a:rPr sz="3600" dirty="0" err="1"/>
              <a:t>Prendere</a:t>
            </a:r>
            <a:r>
              <a:rPr sz="3600" dirty="0"/>
              <a:t> </a:t>
            </a:r>
            <a:r>
              <a:rPr sz="3600" dirty="0" err="1"/>
              <a:t>immagini</a:t>
            </a:r>
            <a:r>
              <a:rPr sz="3600" dirty="0"/>
              <a:t> </a:t>
            </a:r>
            <a:r>
              <a:rPr sz="3600" dirty="0" err="1"/>
              <a:t>della</a:t>
            </a:r>
            <a:r>
              <a:rPr sz="3600" dirty="0"/>
              <a:t> </a:t>
            </a:r>
            <a:r>
              <a:rPr sz="3600" dirty="0" err="1"/>
              <a:t>macchia</a:t>
            </a:r>
            <a:r>
              <a:rPr sz="3600" dirty="0"/>
              <a:t> </a:t>
            </a:r>
            <a:r>
              <a:rPr sz="3600" dirty="0" err="1"/>
              <a:t>solare</a:t>
            </a:r>
            <a:r>
              <a:rPr sz="3600" dirty="0"/>
              <a:t> da </a:t>
            </a:r>
            <a:r>
              <a:rPr sz="3600" dirty="0" err="1"/>
              <a:t>Jhelioviewer</a:t>
            </a:r>
            <a:endParaRPr sz="3600" dirty="0"/>
          </a:p>
          <a:p>
            <a:pPr>
              <a:defRPr sz="2800">
                <a:solidFill>
                  <a:srgbClr val="000000"/>
                </a:solidFill>
              </a:defRPr>
            </a:pPr>
            <a:r>
              <a:rPr sz="3600" dirty="0"/>
              <a:t> </a:t>
            </a:r>
            <a:r>
              <a:rPr sz="3600" dirty="0" err="1"/>
              <a:t>Osservare</a:t>
            </a:r>
            <a:r>
              <a:rPr sz="3600" dirty="0"/>
              <a:t> </a:t>
            </a:r>
            <a:r>
              <a:rPr sz="3600" dirty="0" err="1"/>
              <a:t>il</a:t>
            </a:r>
            <a:r>
              <a:rPr sz="3600" dirty="0"/>
              <a:t> moto </a:t>
            </a:r>
            <a:r>
              <a:rPr sz="3600" dirty="0" err="1"/>
              <a:t>della</a:t>
            </a:r>
            <a:r>
              <a:rPr sz="3600" dirty="0"/>
              <a:t> </a:t>
            </a:r>
            <a:r>
              <a:rPr sz="3600" dirty="0" err="1"/>
              <a:t>macchia</a:t>
            </a:r>
            <a:r>
              <a:rPr sz="3600" dirty="0"/>
              <a:t> per </a:t>
            </a:r>
            <a:r>
              <a:rPr sz="3600" dirty="0" err="1"/>
              <a:t>almeno</a:t>
            </a:r>
            <a:r>
              <a:rPr sz="3600" dirty="0"/>
              <a:t> 10 </a:t>
            </a:r>
            <a:r>
              <a:rPr sz="3600" dirty="0" err="1"/>
              <a:t>giorni</a:t>
            </a:r>
            <a:r>
              <a:rPr sz="3600" dirty="0"/>
              <a:t> </a:t>
            </a:r>
          </a:p>
          <a:p>
            <a:pPr>
              <a:defRPr sz="2800">
                <a:solidFill>
                  <a:srgbClr val="000000"/>
                </a:solidFill>
              </a:defRPr>
            </a:pPr>
            <a:r>
              <a:rPr sz="3600" dirty="0"/>
              <a:t> </a:t>
            </a:r>
            <a:r>
              <a:rPr sz="3600" dirty="0" err="1"/>
              <a:t>Effettuare</a:t>
            </a:r>
            <a:r>
              <a:rPr sz="3600" dirty="0"/>
              <a:t> </a:t>
            </a:r>
            <a:r>
              <a:rPr sz="3600" dirty="0" err="1"/>
              <a:t>i</a:t>
            </a:r>
            <a:r>
              <a:rPr sz="3600" dirty="0"/>
              <a:t> </a:t>
            </a:r>
            <a:r>
              <a:rPr sz="3600" dirty="0" err="1"/>
              <a:t>calcoli</a:t>
            </a:r>
            <a:r>
              <a:rPr sz="3600" dirty="0"/>
              <a:t> e </a:t>
            </a:r>
            <a:r>
              <a:rPr sz="3600" dirty="0" err="1"/>
              <a:t>ricavare</a:t>
            </a:r>
            <a:r>
              <a:rPr sz="3600" dirty="0"/>
              <a:t> </a:t>
            </a:r>
            <a:r>
              <a:rPr sz="3600" dirty="0" err="1"/>
              <a:t>il</a:t>
            </a:r>
            <a:r>
              <a:rPr sz="3600" dirty="0"/>
              <a:t> </a:t>
            </a:r>
            <a:r>
              <a:rPr sz="3600" dirty="0" err="1"/>
              <a:t>periodo</a:t>
            </a:r>
            <a:r>
              <a:rPr sz="3600" dirty="0"/>
              <a:t> di </a:t>
            </a:r>
            <a:r>
              <a:rPr sz="3600" dirty="0" err="1"/>
              <a:t>rotazione</a:t>
            </a:r>
            <a:r>
              <a:rPr sz="3600" dirty="0"/>
              <a:t> </a:t>
            </a:r>
            <a:r>
              <a:rPr sz="3600" dirty="0" err="1"/>
              <a:t>solare</a:t>
            </a:r>
            <a:endParaRPr sz="3600" dirty="0"/>
          </a:p>
          <a:p>
            <a:pPr>
              <a:defRPr sz="2800">
                <a:solidFill>
                  <a:srgbClr val="000000"/>
                </a:solidFill>
              </a:defRPr>
            </a:pPr>
            <a:r>
              <a:rPr sz="3600" dirty="0"/>
              <a:t> </a:t>
            </a:r>
            <a:r>
              <a:rPr sz="3600" dirty="0" err="1"/>
              <a:t>Inserire</a:t>
            </a:r>
            <a:r>
              <a:rPr sz="3600" dirty="0"/>
              <a:t> </a:t>
            </a:r>
            <a:r>
              <a:rPr sz="3600" dirty="0" err="1"/>
              <a:t>i</a:t>
            </a:r>
            <a:r>
              <a:rPr sz="3600" dirty="0"/>
              <a:t> </a:t>
            </a:r>
            <a:r>
              <a:rPr sz="3600" dirty="0" err="1"/>
              <a:t>dati</a:t>
            </a:r>
            <a:r>
              <a:rPr sz="3600" dirty="0"/>
              <a:t> </a:t>
            </a:r>
            <a:r>
              <a:rPr sz="3600" dirty="0" err="1"/>
              <a:t>sul</a:t>
            </a:r>
            <a:r>
              <a:rPr sz="3600" dirty="0"/>
              <a:t> </a:t>
            </a:r>
            <a:r>
              <a:rPr sz="3600" dirty="0" err="1"/>
              <a:t>programma</a:t>
            </a:r>
            <a:r>
              <a:rPr sz="3600" dirty="0"/>
              <a:t> di </a:t>
            </a:r>
            <a:r>
              <a:rPr sz="3600" dirty="0" err="1"/>
              <a:t>elaborazione</a:t>
            </a:r>
            <a:r>
              <a:rPr sz="3600" dirty="0"/>
              <a:t> </a:t>
            </a:r>
            <a:r>
              <a:rPr sz="3600" dirty="0" err="1"/>
              <a:t>dati</a:t>
            </a:r>
            <a:r>
              <a:rPr sz="3600" dirty="0"/>
              <a:t> (Excel)</a:t>
            </a:r>
          </a:p>
          <a:p>
            <a:pPr>
              <a:defRPr sz="2800">
                <a:solidFill>
                  <a:srgbClr val="000000"/>
                </a:solidFill>
              </a:defRPr>
            </a:pPr>
            <a:r>
              <a:rPr sz="3600" dirty="0"/>
              <a:t> </a:t>
            </a:r>
            <a:r>
              <a:rPr sz="3600" dirty="0" err="1"/>
              <a:t>Ripetere</a:t>
            </a:r>
            <a:r>
              <a:rPr sz="3600" dirty="0"/>
              <a:t> </a:t>
            </a:r>
            <a:r>
              <a:rPr sz="3600" dirty="0" err="1"/>
              <a:t>il</a:t>
            </a:r>
            <a:r>
              <a:rPr sz="3600" dirty="0"/>
              <a:t> </a:t>
            </a:r>
            <a:r>
              <a:rPr sz="3600" dirty="0" err="1"/>
              <a:t>procedimento</a:t>
            </a:r>
            <a:r>
              <a:rPr sz="3600" dirty="0"/>
              <a:t> per </a:t>
            </a:r>
            <a:r>
              <a:rPr sz="3600" dirty="0" err="1"/>
              <a:t>più</a:t>
            </a:r>
            <a:r>
              <a:rPr sz="3600" dirty="0"/>
              <a:t> </a:t>
            </a:r>
            <a:r>
              <a:rPr sz="3600" dirty="0" err="1"/>
              <a:t>macchie</a:t>
            </a:r>
            <a:r>
              <a:rPr sz="3600" dirty="0"/>
              <a:t> a </a:t>
            </a:r>
            <a:r>
              <a:rPr sz="3600" dirty="0" err="1"/>
              <a:t>latitudini</a:t>
            </a:r>
            <a:r>
              <a:rPr sz="3600" dirty="0"/>
              <a:t> diverse </a:t>
            </a:r>
          </a:p>
        </p:txBody>
      </p:sp>
      <p:sp>
        <p:nvSpPr>
          <p:cNvPr id="169" name="STEP:"/>
          <p:cNvSpPr txBox="1"/>
          <p:nvPr/>
        </p:nvSpPr>
        <p:spPr>
          <a:xfrm>
            <a:off x="11581191" y="6553111"/>
            <a:ext cx="10738564"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400" b="1">
                <a:solidFill>
                  <a:srgbClr val="000000"/>
                </a:solidFill>
              </a:defRPr>
            </a:lvl1pPr>
          </a:lstStyle>
          <a:p>
            <a:r>
              <a:t>STEP:</a:t>
            </a:r>
          </a:p>
        </p:txBody>
      </p:sp>
      <p:sp>
        <p:nvSpPr>
          <p:cNvPr id="170" name="STRUMENTI:"/>
          <p:cNvSpPr txBox="1"/>
          <p:nvPr/>
        </p:nvSpPr>
        <p:spPr>
          <a:xfrm>
            <a:off x="10753254" y="2809018"/>
            <a:ext cx="2877491"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b="1">
                <a:solidFill>
                  <a:srgbClr val="000000"/>
                </a:solidFill>
              </a:defRPr>
            </a:pPr>
            <a:r>
              <a:t>STRUMENTI:</a:t>
            </a:r>
            <a:r>
              <a:rPr sz="2400" b="0">
                <a:solidFill>
                  <a:srgbClr val="5E5E5E"/>
                </a:solidFill>
              </a:rP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OFTWARE VISUALIZZAZIONE MACCHIE"/>
          <p:cNvSpPr txBox="1"/>
          <p:nvPr/>
        </p:nvSpPr>
        <p:spPr>
          <a:xfrm>
            <a:off x="530524" y="407214"/>
            <a:ext cx="2313985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SOFTWARE VISUALIZZAZIONE MACCHIE</a:t>
            </a:r>
          </a:p>
        </p:txBody>
      </p:sp>
      <p:sp>
        <p:nvSpPr>
          <p:cNvPr id="173" name="Abbiamo analizzato il moto delle macchie solari in un intervallo di tempo di 13 giorni utilizzando il programma di analisi di immagini JHelioviewer e, con i dati ottenuti, abbiamo costruito una rappresentazione euclidea bidimensionale da cui stimare la v"/>
          <p:cNvSpPr txBox="1"/>
          <p:nvPr/>
        </p:nvSpPr>
        <p:spPr>
          <a:xfrm>
            <a:off x="470633" y="1778921"/>
            <a:ext cx="23259638"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700">
                <a:solidFill>
                  <a:srgbClr val="000000"/>
                </a:solidFill>
              </a:defRPr>
            </a:lvl1pPr>
          </a:lstStyle>
          <a:p>
            <a:r>
              <a:rPr sz="3200" dirty="0" err="1"/>
              <a:t>Abbiamo</a:t>
            </a:r>
            <a:r>
              <a:rPr sz="3200" dirty="0"/>
              <a:t> </a:t>
            </a:r>
            <a:r>
              <a:rPr sz="3200" dirty="0" err="1"/>
              <a:t>analizzato</a:t>
            </a:r>
            <a:r>
              <a:rPr sz="3200" dirty="0"/>
              <a:t> </a:t>
            </a:r>
            <a:r>
              <a:rPr sz="3200" dirty="0" err="1"/>
              <a:t>il</a:t>
            </a:r>
            <a:r>
              <a:rPr sz="3200" dirty="0"/>
              <a:t> moto </a:t>
            </a:r>
            <a:r>
              <a:rPr sz="3200" dirty="0" err="1"/>
              <a:t>delle</a:t>
            </a:r>
            <a:r>
              <a:rPr sz="3200" dirty="0"/>
              <a:t> </a:t>
            </a:r>
            <a:r>
              <a:rPr sz="3200" dirty="0" err="1"/>
              <a:t>macchie</a:t>
            </a:r>
            <a:r>
              <a:rPr sz="3200" dirty="0"/>
              <a:t> </a:t>
            </a:r>
            <a:r>
              <a:rPr sz="3200" dirty="0" err="1"/>
              <a:t>solari</a:t>
            </a:r>
            <a:r>
              <a:rPr sz="3200" dirty="0"/>
              <a:t> in un </a:t>
            </a:r>
            <a:r>
              <a:rPr sz="3200" dirty="0" err="1"/>
              <a:t>intervallo</a:t>
            </a:r>
            <a:r>
              <a:rPr sz="3200" dirty="0"/>
              <a:t> di tempo di 13 </a:t>
            </a:r>
            <a:r>
              <a:rPr sz="3200" dirty="0" err="1"/>
              <a:t>giorni</a:t>
            </a:r>
            <a:r>
              <a:rPr sz="3200" dirty="0"/>
              <a:t> </a:t>
            </a:r>
            <a:r>
              <a:rPr sz="3200" dirty="0" err="1"/>
              <a:t>utilizzando</a:t>
            </a:r>
            <a:r>
              <a:rPr sz="3200" dirty="0"/>
              <a:t> </a:t>
            </a:r>
            <a:r>
              <a:rPr sz="3200" dirty="0" err="1"/>
              <a:t>il</a:t>
            </a:r>
            <a:r>
              <a:rPr sz="3200" dirty="0"/>
              <a:t> </a:t>
            </a:r>
            <a:r>
              <a:rPr sz="3200" dirty="0" err="1"/>
              <a:t>programma</a:t>
            </a:r>
            <a:r>
              <a:rPr sz="3200" dirty="0"/>
              <a:t> di </a:t>
            </a:r>
            <a:r>
              <a:rPr sz="3200" dirty="0" err="1"/>
              <a:t>analisi</a:t>
            </a:r>
            <a:r>
              <a:rPr sz="3200" dirty="0"/>
              <a:t> di </a:t>
            </a:r>
            <a:r>
              <a:rPr sz="3200" dirty="0" err="1"/>
              <a:t>immagini</a:t>
            </a:r>
            <a:r>
              <a:rPr sz="3200" dirty="0"/>
              <a:t> </a:t>
            </a:r>
            <a:r>
              <a:rPr sz="3200" dirty="0" err="1"/>
              <a:t>JHelioviewer</a:t>
            </a:r>
            <a:r>
              <a:rPr sz="3200" dirty="0"/>
              <a:t> e, con </a:t>
            </a:r>
            <a:r>
              <a:rPr sz="3200" dirty="0" err="1"/>
              <a:t>i</a:t>
            </a:r>
            <a:r>
              <a:rPr sz="3200" dirty="0"/>
              <a:t> </a:t>
            </a:r>
            <a:r>
              <a:rPr sz="3200" dirty="0" err="1"/>
              <a:t>dati</a:t>
            </a:r>
            <a:r>
              <a:rPr sz="3200" dirty="0"/>
              <a:t> </a:t>
            </a:r>
            <a:r>
              <a:rPr sz="3200" dirty="0" err="1"/>
              <a:t>ottenuti</a:t>
            </a:r>
            <a:r>
              <a:rPr sz="3200" dirty="0"/>
              <a:t>, </a:t>
            </a:r>
            <a:r>
              <a:rPr sz="3200" dirty="0" err="1"/>
              <a:t>abbiamo</a:t>
            </a:r>
            <a:r>
              <a:rPr sz="3200" dirty="0"/>
              <a:t> </a:t>
            </a:r>
            <a:r>
              <a:rPr sz="3200" dirty="0" err="1"/>
              <a:t>costruito</a:t>
            </a:r>
            <a:r>
              <a:rPr sz="3200" dirty="0"/>
              <a:t> </a:t>
            </a:r>
            <a:r>
              <a:rPr sz="3200" dirty="0" err="1"/>
              <a:t>una</a:t>
            </a:r>
            <a:r>
              <a:rPr sz="3200" dirty="0"/>
              <a:t> </a:t>
            </a:r>
            <a:r>
              <a:rPr sz="3200" dirty="0" err="1"/>
              <a:t>rappresentazione</a:t>
            </a:r>
            <a:r>
              <a:rPr sz="3200" dirty="0"/>
              <a:t> </a:t>
            </a:r>
            <a:r>
              <a:rPr sz="3200" dirty="0" err="1"/>
              <a:t>euclidea</a:t>
            </a:r>
            <a:r>
              <a:rPr sz="3200" dirty="0"/>
              <a:t> </a:t>
            </a:r>
            <a:r>
              <a:rPr sz="3200" dirty="0" err="1"/>
              <a:t>bidimensionale</a:t>
            </a:r>
            <a:r>
              <a:rPr sz="3200" dirty="0"/>
              <a:t> da cui </a:t>
            </a:r>
            <a:r>
              <a:rPr sz="3200" dirty="0" err="1"/>
              <a:t>stimare</a:t>
            </a:r>
            <a:r>
              <a:rPr sz="3200" dirty="0"/>
              <a:t> la </a:t>
            </a:r>
            <a:r>
              <a:rPr sz="3200" dirty="0" err="1"/>
              <a:t>velocità</a:t>
            </a:r>
            <a:r>
              <a:rPr sz="3200" dirty="0"/>
              <a:t> </a:t>
            </a:r>
            <a:r>
              <a:rPr sz="3200" dirty="0" err="1"/>
              <a:t>angolare</a:t>
            </a:r>
            <a:r>
              <a:rPr sz="3200" dirty="0"/>
              <a:t> ω e, </a:t>
            </a:r>
            <a:r>
              <a:rPr sz="3200" dirty="0" err="1"/>
              <a:t>quindi</a:t>
            </a:r>
            <a:r>
              <a:rPr sz="3200" dirty="0"/>
              <a:t>, </a:t>
            </a:r>
            <a:r>
              <a:rPr sz="3200" dirty="0" err="1"/>
              <a:t>il</a:t>
            </a:r>
            <a:r>
              <a:rPr sz="3200" dirty="0"/>
              <a:t> </a:t>
            </a:r>
            <a:r>
              <a:rPr sz="3200" dirty="0" err="1"/>
              <a:t>periodo</a:t>
            </a:r>
            <a:r>
              <a:rPr sz="3200" dirty="0"/>
              <a:t> di </a:t>
            </a:r>
            <a:r>
              <a:rPr sz="3200" dirty="0" err="1"/>
              <a:t>rotazione</a:t>
            </a:r>
            <a:r>
              <a:rPr sz="3200" dirty="0"/>
              <a:t>.</a:t>
            </a:r>
          </a:p>
        </p:txBody>
      </p:sp>
      <p:sp>
        <p:nvSpPr>
          <p:cNvPr id="174" name="JHelioviewer è un avanzato programma prodotto dall’ESA JHELIOVIEWER TEAM, basato sullo standard di compressione JPEG 2000 e utilizzato a livello globale. Esso consente l’accesso ai dati di alcuni telescopi spaziali, tra cui SDO di proprietà della NASA, s"/>
          <p:cNvSpPr txBox="1"/>
          <p:nvPr/>
        </p:nvSpPr>
        <p:spPr>
          <a:xfrm>
            <a:off x="470633" y="3371856"/>
            <a:ext cx="2331351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600">
                <a:solidFill>
                  <a:srgbClr val="000000"/>
                </a:solidFill>
              </a:defRPr>
            </a:lvl1pPr>
          </a:lstStyle>
          <a:p>
            <a:r>
              <a:rPr sz="3200" dirty="0" err="1"/>
              <a:t>JHelioviewer</a:t>
            </a:r>
            <a:r>
              <a:rPr sz="3200" dirty="0"/>
              <a:t> è un </a:t>
            </a:r>
            <a:r>
              <a:rPr sz="3200" dirty="0" err="1"/>
              <a:t>avanzato</a:t>
            </a:r>
            <a:r>
              <a:rPr sz="3200" dirty="0"/>
              <a:t> </a:t>
            </a:r>
            <a:r>
              <a:rPr sz="3200" dirty="0" err="1"/>
              <a:t>programma</a:t>
            </a:r>
            <a:r>
              <a:rPr sz="3200" dirty="0"/>
              <a:t> </a:t>
            </a:r>
            <a:r>
              <a:rPr sz="3200" dirty="0" err="1"/>
              <a:t>prodotto</a:t>
            </a:r>
            <a:r>
              <a:rPr sz="3200" dirty="0"/>
              <a:t> </a:t>
            </a:r>
            <a:r>
              <a:rPr sz="3200" dirty="0" err="1"/>
              <a:t>dall’ESA</a:t>
            </a:r>
            <a:r>
              <a:rPr sz="3200" dirty="0"/>
              <a:t> JHELIOVIEWER TEAM, </a:t>
            </a:r>
            <a:r>
              <a:rPr sz="3200" dirty="0" err="1"/>
              <a:t>basato</a:t>
            </a:r>
            <a:r>
              <a:rPr sz="3200" dirty="0"/>
              <a:t> </a:t>
            </a:r>
            <a:r>
              <a:rPr sz="3200" dirty="0" err="1"/>
              <a:t>sullo</a:t>
            </a:r>
            <a:r>
              <a:rPr sz="3200" dirty="0"/>
              <a:t> standard di </a:t>
            </a:r>
            <a:r>
              <a:rPr sz="3200" dirty="0" err="1"/>
              <a:t>compressione</a:t>
            </a:r>
            <a:r>
              <a:rPr sz="3200" dirty="0"/>
              <a:t> JPEG 2000 e </a:t>
            </a:r>
            <a:r>
              <a:rPr sz="3200" dirty="0" err="1"/>
              <a:t>utilizzato</a:t>
            </a:r>
            <a:r>
              <a:rPr sz="3200" dirty="0"/>
              <a:t> a </a:t>
            </a:r>
            <a:r>
              <a:rPr sz="3200" dirty="0" err="1"/>
              <a:t>livello</a:t>
            </a:r>
            <a:r>
              <a:rPr sz="3200" dirty="0"/>
              <a:t> </a:t>
            </a:r>
            <a:r>
              <a:rPr sz="3200" dirty="0" err="1"/>
              <a:t>globale</a:t>
            </a:r>
            <a:r>
              <a:rPr sz="3200" dirty="0"/>
              <a:t>. Esso </a:t>
            </a:r>
            <a:r>
              <a:rPr sz="3200" dirty="0" err="1"/>
              <a:t>consente</a:t>
            </a:r>
            <a:r>
              <a:rPr sz="3200" dirty="0"/>
              <a:t> </a:t>
            </a:r>
            <a:r>
              <a:rPr sz="3200" dirty="0" err="1"/>
              <a:t>l’accesso</a:t>
            </a:r>
            <a:r>
              <a:rPr sz="3200" dirty="0"/>
              <a:t> </a:t>
            </a:r>
            <a:r>
              <a:rPr sz="3200" dirty="0" err="1"/>
              <a:t>ai</a:t>
            </a:r>
            <a:r>
              <a:rPr sz="3200" dirty="0"/>
              <a:t> </a:t>
            </a:r>
            <a:r>
              <a:rPr sz="3200" dirty="0" err="1"/>
              <a:t>dati</a:t>
            </a:r>
            <a:r>
              <a:rPr sz="3200" dirty="0"/>
              <a:t> di </a:t>
            </a:r>
            <a:r>
              <a:rPr sz="3200" dirty="0" err="1"/>
              <a:t>alcuni</a:t>
            </a:r>
            <a:r>
              <a:rPr sz="3200" dirty="0"/>
              <a:t> </a:t>
            </a:r>
            <a:r>
              <a:rPr sz="3200" dirty="0" err="1"/>
              <a:t>telescopi</a:t>
            </a:r>
            <a:r>
              <a:rPr sz="3200" dirty="0"/>
              <a:t> </a:t>
            </a:r>
            <a:r>
              <a:rPr sz="3200" dirty="0" err="1"/>
              <a:t>spaziali</a:t>
            </a:r>
            <a:r>
              <a:rPr sz="3200" dirty="0"/>
              <a:t>, </a:t>
            </a:r>
            <a:r>
              <a:rPr sz="3200" dirty="0" err="1"/>
              <a:t>tra</a:t>
            </a:r>
            <a:r>
              <a:rPr sz="3200" dirty="0"/>
              <a:t> cui SDO di </a:t>
            </a:r>
            <a:r>
              <a:rPr sz="3200" dirty="0" err="1"/>
              <a:t>proprietà</a:t>
            </a:r>
            <a:r>
              <a:rPr sz="3200" dirty="0"/>
              <a:t> </a:t>
            </a:r>
            <a:r>
              <a:rPr sz="3200" dirty="0" err="1"/>
              <a:t>della</a:t>
            </a:r>
            <a:r>
              <a:rPr sz="3200" dirty="0"/>
              <a:t> NASA, </a:t>
            </a:r>
            <a:r>
              <a:rPr sz="3200" dirty="0" err="1"/>
              <a:t>selezionato</a:t>
            </a:r>
            <a:r>
              <a:rPr sz="3200" dirty="0"/>
              <a:t> per </a:t>
            </a:r>
            <a:r>
              <a:rPr sz="3200" dirty="0" err="1"/>
              <a:t>condurre</a:t>
            </a:r>
            <a:r>
              <a:rPr sz="3200" dirty="0"/>
              <a:t> </a:t>
            </a:r>
            <a:r>
              <a:rPr sz="3200" dirty="0" err="1"/>
              <a:t>il</a:t>
            </a:r>
            <a:r>
              <a:rPr sz="3200" dirty="0"/>
              <a:t> </a:t>
            </a:r>
            <a:r>
              <a:rPr sz="3200" dirty="0" err="1"/>
              <a:t>nostro</a:t>
            </a:r>
            <a:r>
              <a:rPr sz="3200" dirty="0"/>
              <a:t> </a:t>
            </a:r>
            <a:r>
              <a:rPr sz="3200" dirty="0" err="1"/>
              <a:t>esperimento</a:t>
            </a:r>
            <a:r>
              <a:rPr sz="3200" dirty="0"/>
              <a:t>.</a:t>
            </a:r>
          </a:p>
        </p:txBody>
      </p:sp>
      <p:pic>
        <p:nvPicPr>
          <p:cNvPr id="175" name="2021-05-13.png" descr="2021-05-13.png"/>
          <p:cNvPicPr>
            <a:picLocks noChangeAspect="1"/>
          </p:cNvPicPr>
          <p:nvPr/>
        </p:nvPicPr>
        <p:blipFill>
          <a:blip r:embed="rId2">
            <a:extLst/>
          </a:blip>
          <a:stretch>
            <a:fillRect/>
          </a:stretch>
        </p:blipFill>
        <p:spPr>
          <a:xfrm>
            <a:off x="4727882" y="4951776"/>
            <a:ext cx="14745139" cy="829414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ATI E ANALISI"/>
          <p:cNvSpPr txBox="1"/>
          <p:nvPr/>
        </p:nvSpPr>
        <p:spPr>
          <a:xfrm>
            <a:off x="545521" y="762666"/>
            <a:ext cx="23292958"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DATI E ANALISI</a:t>
            </a:r>
          </a:p>
        </p:txBody>
      </p:sp>
      <p:sp>
        <p:nvSpPr>
          <p:cNvPr id="178" name="Abbiamo scelto di studiare il periodo per una tripletta di macchie a latitudini diverse tra i 15° ed i 30°. Le macchie osservate sono le seguenti:"/>
          <p:cNvSpPr txBox="1"/>
          <p:nvPr/>
        </p:nvSpPr>
        <p:spPr>
          <a:xfrm>
            <a:off x="491093" y="1966124"/>
            <a:ext cx="2279986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a:defRPr sz="3200">
                <a:solidFill>
                  <a:srgbClr val="000000"/>
                </a:solidFill>
              </a:defRPr>
            </a:pPr>
            <a:r>
              <a:rPr sz="4000" dirty="0" err="1"/>
              <a:t>Abbiamo</a:t>
            </a:r>
            <a:r>
              <a:rPr sz="4000" dirty="0"/>
              <a:t> </a:t>
            </a:r>
            <a:r>
              <a:rPr sz="4000" dirty="0" err="1"/>
              <a:t>scelto</a:t>
            </a:r>
            <a:r>
              <a:rPr sz="4000" dirty="0"/>
              <a:t> di </a:t>
            </a:r>
            <a:r>
              <a:rPr sz="4000" dirty="0" err="1"/>
              <a:t>studiare</a:t>
            </a:r>
            <a:r>
              <a:rPr sz="4000" dirty="0"/>
              <a:t> </a:t>
            </a:r>
            <a:r>
              <a:rPr sz="4000" dirty="0" err="1"/>
              <a:t>il</a:t>
            </a:r>
            <a:r>
              <a:rPr sz="4000" dirty="0"/>
              <a:t> </a:t>
            </a:r>
            <a:r>
              <a:rPr sz="4000" dirty="0" err="1"/>
              <a:t>periodo</a:t>
            </a:r>
            <a:r>
              <a:rPr sz="4000" dirty="0"/>
              <a:t> per </a:t>
            </a:r>
            <a:r>
              <a:rPr sz="4000" dirty="0" err="1"/>
              <a:t>una</a:t>
            </a:r>
            <a:r>
              <a:rPr sz="4000" dirty="0"/>
              <a:t> </a:t>
            </a:r>
            <a:r>
              <a:rPr sz="4000" dirty="0" err="1"/>
              <a:t>tripletta</a:t>
            </a:r>
            <a:r>
              <a:rPr sz="4000" dirty="0"/>
              <a:t> di </a:t>
            </a:r>
            <a:r>
              <a:rPr sz="4000" dirty="0" err="1"/>
              <a:t>macchie</a:t>
            </a:r>
            <a:r>
              <a:rPr sz="4000" dirty="0"/>
              <a:t> a </a:t>
            </a:r>
            <a:r>
              <a:rPr sz="4000" dirty="0" err="1"/>
              <a:t>latitudini</a:t>
            </a:r>
            <a:r>
              <a:rPr sz="4000" dirty="0"/>
              <a:t> diverse </a:t>
            </a:r>
            <a:r>
              <a:rPr sz="4000" dirty="0" err="1"/>
              <a:t>tra</a:t>
            </a:r>
            <a:r>
              <a:rPr sz="4000" dirty="0"/>
              <a:t> </a:t>
            </a:r>
            <a:r>
              <a:rPr sz="4000" dirty="0" err="1"/>
              <a:t>i</a:t>
            </a:r>
            <a:r>
              <a:rPr sz="4000" dirty="0"/>
              <a:t> 15° </a:t>
            </a:r>
            <a:r>
              <a:rPr sz="4000" dirty="0" err="1"/>
              <a:t>ed</a:t>
            </a:r>
            <a:r>
              <a:rPr sz="4000" dirty="0"/>
              <a:t> </a:t>
            </a:r>
            <a:r>
              <a:rPr sz="4000" dirty="0" err="1"/>
              <a:t>i</a:t>
            </a:r>
            <a:r>
              <a:rPr sz="4000" dirty="0"/>
              <a:t> 30°. Le </a:t>
            </a:r>
            <a:r>
              <a:rPr sz="4000" dirty="0" err="1"/>
              <a:t>macchie</a:t>
            </a:r>
            <a:r>
              <a:rPr sz="4000" dirty="0"/>
              <a:t> </a:t>
            </a:r>
            <a:r>
              <a:rPr sz="4000" dirty="0" err="1"/>
              <a:t>osservate</a:t>
            </a:r>
            <a:r>
              <a:rPr sz="4000" dirty="0"/>
              <a:t> </a:t>
            </a:r>
            <a:r>
              <a:rPr sz="4000" dirty="0" err="1"/>
              <a:t>sono</a:t>
            </a:r>
            <a:r>
              <a:rPr sz="4000" dirty="0"/>
              <a:t> le </a:t>
            </a:r>
            <a:r>
              <a:rPr sz="4000" dirty="0" err="1"/>
              <a:t>seguenti</a:t>
            </a:r>
            <a:r>
              <a:rPr sz="4000" dirty="0"/>
              <a:t>:</a:t>
            </a:r>
          </a:p>
        </p:txBody>
      </p:sp>
      <p:sp>
        <p:nvSpPr>
          <p:cNvPr id="182" name="LATITUDINE 15°…"/>
          <p:cNvSpPr txBox="1"/>
          <p:nvPr/>
        </p:nvSpPr>
        <p:spPr>
          <a:xfrm>
            <a:off x="2655132" y="10560133"/>
            <a:ext cx="4587210"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000000"/>
                </a:solidFill>
              </a:defRPr>
            </a:pPr>
            <a:r>
              <a:rPr sz="3600" dirty="0"/>
              <a:t>LATITUDINE 15°</a:t>
            </a:r>
          </a:p>
          <a:p>
            <a:pPr>
              <a:defRPr>
                <a:solidFill>
                  <a:srgbClr val="000000"/>
                </a:solidFill>
              </a:defRPr>
            </a:pPr>
            <a:r>
              <a:rPr sz="3600" dirty="0"/>
              <a:t>Data Giuliana: 2456320.81255-2456322.81255 </a:t>
            </a:r>
          </a:p>
        </p:txBody>
      </p:sp>
      <p:sp>
        <p:nvSpPr>
          <p:cNvPr id="183" name="LATITUDINE 23.5° Data Giuliana:…"/>
          <p:cNvSpPr txBox="1"/>
          <p:nvPr/>
        </p:nvSpPr>
        <p:spPr>
          <a:xfrm>
            <a:off x="10081073" y="10560133"/>
            <a:ext cx="4697734"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000000"/>
                </a:solidFill>
              </a:defRPr>
            </a:pPr>
            <a:r>
              <a:rPr sz="3600" dirty="0"/>
              <a:t>LATITUDINE 23.5°</a:t>
            </a:r>
            <a:br>
              <a:rPr sz="3600" dirty="0"/>
            </a:br>
            <a:r>
              <a:rPr sz="3600" dirty="0"/>
              <a:t>Data Giuliana:</a:t>
            </a:r>
          </a:p>
          <a:p>
            <a:pPr>
              <a:defRPr>
                <a:solidFill>
                  <a:srgbClr val="000000"/>
                </a:solidFill>
              </a:defRPr>
            </a:pPr>
            <a:r>
              <a:rPr sz="3600" dirty="0"/>
              <a:t>2457098.81255-2457109.81255</a:t>
            </a:r>
          </a:p>
        </p:txBody>
      </p:sp>
      <p:sp>
        <p:nvSpPr>
          <p:cNvPr id="184" name="LATITUDINE 30°:…"/>
          <p:cNvSpPr txBox="1"/>
          <p:nvPr/>
        </p:nvSpPr>
        <p:spPr>
          <a:xfrm>
            <a:off x="17617538" y="10560133"/>
            <a:ext cx="4933313"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a:solidFill>
                  <a:srgbClr val="000000"/>
                </a:solidFill>
              </a:defRPr>
            </a:pPr>
            <a:r>
              <a:rPr sz="3600" dirty="0"/>
              <a:t>LATITUDINE 30°:</a:t>
            </a:r>
          </a:p>
          <a:p>
            <a:pPr>
              <a:defRPr>
                <a:solidFill>
                  <a:srgbClr val="000000"/>
                </a:solidFill>
              </a:defRPr>
            </a:pPr>
            <a:r>
              <a:rPr sz="3600" dirty="0"/>
              <a:t>Data Giuliana:</a:t>
            </a:r>
          </a:p>
          <a:p>
            <a:pPr>
              <a:defRPr>
                <a:solidFill>
                  <a:srgbClr val="000000"/>
                </a:solidFill>
              </a:defRPr>
            </a:pPr>
            <a:r>
              <a:rPr sz="3600" dirty="0"/>
              <a:t>2457002.81255-2457014.81255</a:t>
            </a:r>
          </a:p>
        </p:txBody>
      </p:sp>
      <p:pic>
        <p:nvPicPr>
          <p:cNvPr id="2" name="VID-20210521-WA0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250225" y="3365056"/>
            <a:ext cx="6359429" cy="7110999"/>
          </a:xfrm>
          <a:prstGeom prst="rect">
            <a:avLst/>
          </a:prstGeom>
        </p:spPr>
      </p:pic>
      <p:pic>
        <p:nvPicPr>
          <p:cNvPr id="3" name="VID-20210521-WA00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6703815" y="3365056"/>
            <a:ext cx="6367233" cy="7119725"/>
          </a:xfrm>
          <a:prstGeom prst="rect">
            <a:avLst/>
          </a:prstGeom>
        </p:spPr>
      </p:pic>
      <p:pic>
        <p:nvPicPr>
          <p:cNvPr id="4" name="VID-20210521-WA0011 (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741409" y="3299822"/>
            <a:ext cx="6414655" cy="7172751"/>
          </a:xfrm>
          <a:prstGeom prst="rect">
            <a:avLst/>
          </a:prstGeom>
        </p:spPr>
      </p:pic>
    </p:spTree>
  </p:cSld>
  <p:clrMapOvr>
    <a:masterClrMapping/>
  </p:clrMapOvr>
  <p:transition spd="med"/>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DATI E ANALISI"/>
          <p:cNvSpPr txBox="1"/>
          <p:nvPr/>
        </p:nvSpPr>
        <p:spPr>
          <a:xfrm>
            <a:off x="5401605" y="738969"/>
            <a:ext cx="13580790"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DATI E ANALISI</a:t>
            </a:r>
          </a:p>
        </p:txBody>
      </p:sp>
      <p:sp>
        <p:nvSpPr>
          <p:cNvPr id="187" name="Una volta misurate le macchie sorge un problema circa l'utilizzo dei dati, in quanto il Sole può essere approssimato ad una sfera che, però, noi osserviamo come un disco. Questa proiezione fa sì che le macchie più vicine al bordo del disco sembreranno co"/>
          <p:cNvSpPr txBox="1"/>
          <p:nvPr/>
        </p:nvSpPr>
        <p:spPr>
          <a:xfrm>
            <a:off x="230425" y="1631372"/>
            <a:ext cx="23923146"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200">
                <a:solidFill>
                  <a:srgbClr val="333333"/>
                </a:solidFill>
                <a:latin typeface="+mn-lt"/>
                <a:ea typeface="+mn-ea"/>
                <a:cs typeface="+mn-cs"/>
                <a:sym typeface="Helvetica"/>
              </a:defRPr>
            </a:pPr>
            <a:r>
              <a:rPr sz="4000" dirty="0"/>
              <a:t>Una </a:t>
            </a:r>
            <a:r>
              <a:rPr sz="4000" dirty="0" err="1"/>
              <a:t>volta</a:t>
            </a:r>
            <a:r>
              <a:rPr sz="4000" dirty="0"/>
              <a:t> </a:t>
            </a:r>
            <a:r>
              <a:rPr sz="4000" dirty="0" err="1"/>
              <a:t>misurate</a:t>
            </a:r>
            <a:r>
              <a:rPr sz="4000" dirty="0"/>
              <a:t> le </a:t>
            </a:r>
            <a:r>
              <a:rPr sz="4000" dirty="0" err="1"/>
              <a:t>macchie</a:t>
            </a:r>
            <a:r>
              <a:rPr sz="4000" dirty="0"/>
              <a:t> </a:t>
            </a:r>
            <a:r>
              <a:rPr sz="4000" dirty="0" err="1"/>
              <a:t>sorge</a:t>
            </a:r>
            <a:r>
              <a:rPr sz="4000" dirty="0"/>
              <a:t> un </a:t>
            </a:r>
            <a:r>
              <a:rPr sz="4000" dirty="0" err="1"/>
              <a:t>problema</a:t>
            </a:r>
            <a:r>
              <a:rPr sz="4000" dirty="0"/>
              <a:t> circa </a:t>
            </a:r>
            <a:r>
              <a:rPr sz="4000" dirty="0" err="1"/>
              <a:t>l'utilizzo</a:t>
            </a:r>
            <a:r>
              <a:rPr sz="4000" dirty="0"/>
              <a:t> </a:t>
            </a:r>
            <a:r>
              <a:rPr sz="4000" dirty="0" err="1"/>
              <a:t>dei</a:t>
            </a:r>
            <a:r>
              <a:rPr sz="4000" dirty="0"/>
              <a:t> </a:t>
            </a:r>
            <a:r>
              <a:rPr sz="4000" dirty="0" err="1"/>
              <a:t>dati</a:t>
            </a:r>
            <a:r>
              <a:rPr sz="4000" dirty="0"/>
              <a:t>, in </a:t>
            </a:r>
            <a:r>
              <a:rPr sz="4000" dirty="0" err="1"/>
              <a:t>quanto</a:t>
            </a:r>
            <a:r>
              <a:rPr sz="4000" dirty="0"/>
              <a:t> </a:t>
            </a:r>
            <a:r>
              <a:rPr sz="4000" dirty="0" err="1"/>
              <a:t>il</a:t>
            </a:r>
            <a:r>
              <a:rPr sz="4000" dirty="0"/>
              <a:t> Sole </a:t>
            </a:r>
            <a:r>
              <a:rPr sz="4000" dirty="0" err="1"/>
              <a:t>può</a:t>
            </a:r>
            <a:r>
              <a:rPr sz="4000" dirty="0"/>
              <a:t> </a:t>
            </a:r>
            <a:r>
              <a:rPr sz="4000" dirty="0" err="1"/>
              <a:t>essere</a:t>
            </a:r>
            <a:r>
              <a:rPr sz="4000" dirty="0"/>
              <a:t> </a:t>
            </a:r>
            <a:r>
              <a:rPr sz="4000" dirty="0" err="1"/>
              <a:t>approssimato</a:t>
            </a:r>
            <a:r>
              <a:rPr sz="4000" dirty="0"/>
              <a:t> ad </a:t>
            </a:r>
            <a:r>
              <a:rPr sz="4000" dirty="0" err="1"/>
              <a:t>una</a:t>
            </a:r>
            <a:r>
              <a:rPr sz="4000" dirty="0"/>
              <a:t> </a:t>
            </a:r>
            <a:r>
              <a:rPr sz="4000" dirty="0" err="1"/>
              <a:t>sfera</a:t>
            </a:r>
            <a:r>
              <a:rPr sz="4000" dirty="0"/>
              <a:t> </a:t>
            </a:r>
            <a:r>
              <a:rPr sz="4000" dirty="0" err="1"/>
              <a:t>che</a:t>
            </a:r>
            <a:r>
              <a:rPr sz="4000" dirty="0"/>
              <a:t>, </a:t>
            </a:r>
            <a:r>
              <a:rPr sz="4000" dirty="0" err="1"/>
              <a:t>però</a:t>
            </a:r>
            <a:r>
              <a:rPr sz="4000" dirty="0"/>
              <a:t>, </a:t>
            </a:r>
            <a:r>
              <a:rPr sz="4000" dirty="0" err="1"/>
              <a:t>noi</a:t>
            </a:r>
            <a:r>
              <a:rPr sz="4000" dirty="0"/>
              <a:t> </a:t>
            </a:r>
            <a:r>
              <a:rPr sz="4000" dirty="0" err="1"/>
              <a:t>osserviamo</a:t>
            </a:r>
            <a:r>
              <a:rPr sz="4000" dirty="0"/>
              <a:t> come un disco. Questa </a:t>
            </a:r>
            <a:r>
              <a:rPr sz="4000" dirty="0" err="1"/>
              <a:t>proiezione</a:t>
            </a:r>
            <a:r>
              <a:rPr sz="4000" dirty="0"/>
              <a:t> fa </a:t>
            </a:r>
            <a:r>
              <a:rPr sz="4000" dirty="0" err="1"/>
              <a:t>sì</a:t>
            </a:r>
            <a:r>
              <a:rPr sz="4000" dirty="0"/>
              <a:t> </a:t>
            </a:r>
            <a:r>
              <a:rPr sz="4000" dirty="0" err="1"/>
              <a:t>che</a:t>
            </a:r>
            <a:r>
              <a:rPr sz="4000" dirty="0"/>
              <a:t> le </a:t>
            </a:r>
            <a:r>
              <a:rPr sz="4000" dirty="0" err="1"/>
              <a:t>macchie</a:t>
            </a:r>
            <a:r>
              <a:rPr sz="4000" dirty="0"/>
              <a:t> </a:t>
            </a:r>
            <a:r>
              <a:rPr sz="4000" dirty="0" err="1"/>
              <a:t>più</a:t>
            </a:r>
            <a:r>
              <a:rPr sz="4000" dirty="0"/>
              <a:t> </a:t>
            </a:r>
            <a:r>
              <a:rPr sz="4000" dirty="0" err="1"/>
              <a:t>vicine</a:t>
            </a:r>
            <a:r>
              <a:rPr sz="4000" dirty="0"/>
              <a:t> al </a:t>
            </a:r>
            <a:r>
              <a:rPr sz="4000" dirty="0" err="1"/>
              <a:t>bordo</a:t>
            </a:r>
            <a:r>
              <a:rPr sz="4000" dirty="0"/>
              <a:t> del disco </a:t>
            </a:r>
            <a:r>
              <a:rPr sz="4000" dirty="0" err="1"/>
              <a:t>sembreranno</a:t>
            </a:r>
            <a:r>
              <a:rPr sz="4000" dirty="0"/>
              <a:t> </a:t>
            </a:r>
            <a:r>
              <a:rPr sz="4000" dirty="0" err="1"/>
              <a:t>compiere</a:t>
            </a:r>
            <a:r>
              <a:rPr sz="4000" dirty="0"/>
              <a:t> un </a:t>
            </a:r>
            <a:r>
              <a:rPr sz="4000" dirty="0" err="1"/>
              <a:t>percorso</a:t>
            </a:r>
            <a:r>
              <a:rPr sz="4000" dirty="0"/>
              <a:t> molto </a:t>
            </a:r>
            <a:r>
              <a:rPr sz="4000" dirty="0" err="1"/>
              <a:t>più</a:t>
            </a:r>
            <a:r>
              <a:rPr sz="4000" dirty="0"/>
              <a:t> breve </a:t>
            </a:r>
            <a:r>
              <a:rPr sz="4000" dirty="0" err="1"/>
              <a:t>rispetto</a:t>
            </a:r>
            <a:r>
              <a:rPr sz="4000" dirty="0"/>
              <a:t> </a:t>
            </a:r>
            <a:r>
              <a:rPr sz="4000" dirty="0" err="1"/>
              <a:t>alle</a:t>
            </a:r>
            <a:r>
              <a:rPr sz="4000" dirty="0"/>
              <a:t> </a:t>
            </a:r>
            <a:r>
              <a:rPr sz="4000" dirty="0" err="1"/>
              <a:t>stesse</a:t>
            </a:r>
            <a:r>
              <a:rPr sz="4000" dirty="0"/>
              <a:t> </a:t>
            </a:r>
            <a:r>
              <a:rPr sz="4000" dirty="0" err="1"/>
              <a:t>macchie</a:t>
            </a:r>
            <a:r>
              <a:rPr sz="4000" dirty="0"/>
              <a:t> in </a:t>
            </a:r>
            <a:r>
              <a:rPr sz="4000" dirty="0" err="1"/>
              <a:t>prossimità</a:t>
            </a:r>
            <a:r>
              <a:rPr sz="4000" dirty="0"/>
              <a:t> del </a:t>
            </a:r>
            <a:r>
              <a:rPr sz="4000" dirty="0" err="1"/>
              <a:t>centro</a:t>
            </a:r>
            <a:r>
              <a:rPr sz="4000" dirty="0"/>
              <a:t> del disco. (Fig.1)</a:t>
            </a:r>
            <a:endParaRPr sz="4000" dirty="0">
              <a:solidFill>
                <a:srgbClr val="000000"/>
              </a:solidFill>
            </a:endParaRPr>
          </a:p>
          <a:p>
            <a:pPr defTabSz="457200">
              <a:defRPr sz="3200">
                <a:solidFill>
                  <a:srgbClr val="333333"/>
                </a:solidFill>
                <a:latin typeface="+mn-lt"/>
                <a:ea typeface="+mn-ea"/>
                <a:cs typeface="+mn-cs"/>
                <a:sym typeface="Helvetica"/>
              </a:defRPr>
            </a:pPr>
            <a:r>
              <a:rPr sz="4000" dirty="0" err="1"/>
              <a:t>Ricordiamo</a:t>
            </a:r>
            <a:r>
              <a:rPr sz="4000" dirty="0"/>
              <a:t> </a:t>
            </a:r>
            <a:r>
              <a:rPr sz="4000" dirty="0" err="1"/>
              <a:t>che</a:t>
            </a:r>
            <a:r>
              <a:rPr sz="4000" dirty="0"/>
              <a:t> </a:t>
            </a:r>
            <a:r>
              <a:rPr sz="4000" dirty="0" err="1"/>
              <a:t>il</a:t>
            </a:r>
            <a:r>
              <a:rPr sz="4000" dirty="0"/>
              <a:t> </a:t>
            </a:r>
            <a:r>
              <a:rPr sz="4000" dirty="0" err="1"/>
              <a:t>procedimento</a:t>
            </a:r>
            <a:r>
              <a:rPr sz="4000" dirty="0"/>
              <a:t> </a:t>
            </a:r>
            <a:r>
              <a:rPr sz="4000" dirty="0" err="1"/>
              <a:t>che</a:t>
            </a:r>
            <a:r>
              <a:rPr sz="4000" dirty="0"/>
              <a:t> da qui in </a:t>
            </a:r>
            <a:r>
              <a:rPr sz="4000" dirty="0" err="1"/>
              <a:t>seguito</a:t>
            </a:r>
            <a:r>
              <a:rPr sz="4000" dirty="0"/>
              <a:t> </a:t>
            </a:r>
            <a:r>
              <a:rPr sz="4000" dirty="0" err="1"/>
              <a:t>descriveremo</a:t>
            </a:r>
            <a:r>
              <a:rPr sz="4000" dirty="0"/>
              <a:t> </a:t>
            </a:r>
            <a:r>
              <a:rPr sz="4000" dirty="0" err="1"/>
              <a:t>andrà</a:t>
            </a:r>
            <a:r>
              <a:rPr sz="4000" dirty="0"/>
              <a:t> </a:t>
            </a:r>
            <a:r>
              <a:rPr sz="4000" dirty="0" err="1"/>
              <a:t>replicato</a:t>
            </a:r>
            <a:r>
              <a:rPr sz="4000" dirty="0"/>
              <a:t> per </a:t>
            </a:r>
            <a:r>
              <a:rPr sz="4000" dirty="0" err="1"/>
              <a:t>ogni</a:t>
            </a:r>
            <a:r>
              <a:rPr sz="4000" dirty="0"/>
              <a:t> </a:t>
            </a:r>
            <a:r>
              <a:rPr sz="4000" dirty="0" err="1"/>
              <a:t>macchia</a:t>
            </a:r>
            <a:r>
              <a:rPr sz="4000" dirty="0"/>
              <a:t>. </a:t>
            </a:r>
          </a:p>
        </p:txBody>
      </p:sp>
      <p:sp>
        <p:nvSpPr>
          <p:cNvPr id="188" name="Quando eseguiamo le misure con JHelioviewer stiamo osservando la proiezione del moto circolare lungo il diametro solare, ottenendo i valori della nostra x cioè la longitudine. Definiamo AB il diametro, l’angolo al centro e R il raggio."/>
          <p:cNvSpPr txBox="1"/>
          <p:nvPr/>
        </p:nvSpPr>
        <p:spPr>
          <a:xfrm>
            <a:off x="491922" y="4879492"/>
            <a:ext cx="23400151"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200">
                <a:solidFill>
                  <a:srgbClr val="333333"/>
                </a:solidFill>
                <a:latin typeface="+mn-lt"/>
                <a:ea typeface="+mn-ea"/>
                <a:cs typeface="+mn-cs"/>
                <a:sym typeface="Helvetica"/>
              </a:defRPr>
            </a:pPr>
            <a:r>
              <a:rPr sz="4000" dirty="0" err="1"/>
              <a:t>Quando</a:t>
            </a:r>
            <a:r>
              <a:rPr sz="4000" dirty="0"/>
              <a:t> </a:t>
            </a:r>
            <a:r>
              <a:rPr sz="4000" dirty="0" err="1"/>
              <a:t>eseguiamo</a:t>
            </a:r>
            <a:r>
              <a:rPr sz="4000" dirty="0"/>
              <a:t> le </a:t>
            </a:r>
            <a:r>
              <a:rPr sz="4000" dirty="0" err="1"/>
              <a:t>misure</a:t>
            </a:r>
            <a:r>
              <a:rPr sz="4000" dirty="0"/>
              <a:t> con </a:t>
            </a:r>
            <a:r>
              <a:rPr sz="4000" dirty="0" err="1"/>
              <a:t>JHelioviewer</a:t>
            </a:r>
            <a:r>
              <a:rPr sz="4000" dirty="0"/>
              <a:t> </a:t>
            </a:r>
            <a:r>
              <a:rPr sz="4000" dirty="0" err="1"/>
              <a:t>stiamo</a:t>
            </a:r>
            <a:r>
              <a:rPr sz="4000" dirty="0"/>
              <a:t> </a:t>
            </a:r>
            <a:r>
              <a:rPr sz="4000" dirty="0" err="1"/>
              <a:t>osservando</a:t>
            </a:r>
            <a:r>
              <a:rPr sz="4000" dirty="0"/>
              <a:t> la </a:t>
            </a:r>
            <a:r>
              <a:rPr sz="4000" dirty="0" err="1"/>
              <a:t>proiezione</a:t>
            </a:r>
            <a:r>
              <a:rPr sz="4000" dirty="0"/>
              <a:t> del moto </a:t>
            </a:r>
            <a:r>
              <a:rPr sz="4000" dirty="0" err="1"/>
              <a:t>circolare</a:t>
            </a:r>
            <a:r>
              <a:rPr sz="4000" dirty="0"/>
              <a:t> </a:t>
            </a:r>
            <a:r>
              <a:rPr sz="4000" dirty="0" err="1"/>
              <a:t>lungo</a:t>
            </a:r>
            <a:r>
              <a:rPr sz="4000" dirty="0"/>
              <a:t> </a:t>
            </a:r>
            <a:r>
              <a:rPr sz="4000" dirty="0" err="1"/>
              <a:t>il</a:t>
            </a:r>
            <a:r>
              <a:rPr sz="4000" dirty="0"/>
              <a:t> </a:t>
            </a:r>
            <a:r>
              <a:rPr sz="4000" dirty="0" err="1"/>
              <a:t>diametro</a:t>
            </a:r>
            <a:r>
              <a:rPr sz="4000" dirty="0"/>
              <a:t> </a:t>
            </a:r>
            <a:r>
              <a:rPr sz="4000" dirty="0" err="1"/>
              <a:t>solare</a:t>
            </a:r>
            <a:r>
              <a:rPr sz="4000" dirty="0">
                <a:latin typeface="Arial"/>
                <a:ea typeface="Arial"/>
                <a:cs typeface="Arial"/>
                <a:sym typeface="Arial"/>
              </a:rPr>
              <a:t>,</a:t>
            </a:r>
            <a:r>
              <a:rPr sz="4000" dirty="0"/>
              <a:t> </a:t>
            </a:r>
            <a:r>
              <a:rPr sz="4000" dirty="0" err="1"/>
              <a:t>ottenendo</a:t>
            </a:r>
            <a:r>
              <a:rPr sz="4000" dirty="0"/>
              <a:t> </a:t>
            </a:r>
            <a:r>
              <a:rPr sz="4000" dirty="0" err="1"/>
              <a:t>i</a:t>
            </a:r>
            <a:r>
              <a:rPr sz="4000" dirty="0"/>
              <a:t> </a:t>
            </a:r>
            <a:r>
              <a:rPr sz="4000" dirty="0" err="1"/>
              <a:t>valori</a:t>
            </a:r>
            <a:r>
              <a:rPr sz="4000" dirty="0"/>
              <a:t> </a:t>
            </a:r>
            <a:r>
              <a:rPr sz="4000" dirty="0" err="1"/>
              <a:t>della</a:t>
            </a:r>
            <a:r>
              <a:rPr sz="4000" dirty="0"/>
              <a:t> nostra </a:t>
            </a:r>
            <a:r>
              <a:rPr sz="4000" i="1" dirty="0"/>
              <a:t>x</a:t>
            </a:r>
            <a:r>
              <a:rPr sz="4000" dirty="0"/>
              <a:t> </a:t>
            </a:r>
            <a:r>
              <a:rPr sz="4000" dirty="0" err="1"/>
              <a:t>cioè</a:t>
            </a:r>
            <a:r>
              <a:rPr sz="4000" dirty="0"/>
              <a:t> la </a:t>
            </a:r>
            <a:r>
              <a:rPr sz="4000" dirty="0" err="1"/>
              <a:t>longitudine</a:t>
            </a:r>
            <a:r>
              <a:rPr sz="4000" dirty="0">
                <a:latin typeface="Arial"/>
                <a:ea typeface="Arial"/>
                <a:cs typeface="Arial"/>
                <a:sym typeface="Arial"/>
              </a:rPr>
              <a:t>.</a:t>
            </a:r>
            <a:r>
              <a:rPr sz="4000" dirty="0"/>
              <a:t> </a:t>
            </a:r>
            <a:r>
              <a:rPr sz="4000" dirty="0" err="1"/>
              <a:t>Definiamo</a:t>
            </a:r>
            <a:r>
              <a:rPr sz="4000" dirty="0"/>
              <a:t> AB </a:t>
            </a:r>
            <a:r>
              <a:rPr sz="4000" dirty="0" err="1"/>
              <a:t>il</a:t>
            </a:r>
            <a:r>
              <a:rPr sz="4000" dirty="0"/>
              <a:t> </a:t>
            </a:r>
            <a:r>
              <a:rPr sz="4000" dirty="0" err="1"/>
              <a:t>diametro</a:t>
            </a:r>
            <a:r>
              <a:rPr sz="4000" dirty="0">
                <a:latin typeface="Arial"/>
                <a:ea typeface="Arial"/>
                <a:cs typeface="Arial"/>
                <a:sym typeface="Arial"/>
              </a:rPr>
              <a:t>,</a:t>
            </a:r>
            <a:r>
              <a:rPr sz="4000" dirty="0"/>
              <a:t> </a:t>
            </a:r>
            <a:r>
              <a:rPr sz="4000" dirty="0" err="1"/>
              <a:t>l’angolo</a:t>
            </a:r>
            <a:r>
              <a:rPr sz="4000" dirty="0"/>
              <a:t> al </a:t>
            </a:r>
            <a:r>
              <a:rPr sz="4000" dirty="0" err="1"/>
              <a:t>centro</a:t>
            </a:r>
            <a:r>
              <a:rPr sz="4000" dirty="0"/>
              <a:t> e </a:t>
            </a:r>
            <a:r>
              <a:rPr sz="4000" i="1" dirty="0"/>
              <a:t>R</a:t>
            </a:r>
            <a:r>
              <a:rPr sz="4000" dirty="0"/>
              <a:t> </a:t>
            </a:r>
            <a:r>
              <a:rPr sz="4000" dirty="0" err="1"/>
              <a:t>il</a:t>
            </a:r>
            <a:r>
              <a:rPr sz="4000" dirty="0"/>
              <a:t> </a:t>
            </a:r>
            <a:r>
              <a:rPr sz="4000" dirty="0" err="1"/>
              <a:t>raggio</a:t>
            </a:r>
            <a:r>
              <a:rPr sz="4000" dirty="0"/>
              <a:t>. (Fig.2</a:t>
            </a:r>
            <a:r>
              <a:rPr lang="it-IT" sz="4000" dirty="0"/>
              <a:t>,3</a:t>
            </a:r>
            <a:r>
              <a:rPr sz="4000" dirty="0"/>
              <a:t>)</a:t>
            </a:r>
          </a:p>
        </p:txBody>
      </p:sp>
      <p:pic>
        <p:nvPicPr>
          <p:cNvPr id="189" name="WhatsApp Image 2021-05-12 at 17.13.54.jpeg" descr="WhatsApp Image 2021-05-12 at 17.13.54.jpeg"/>
          <p:cNvPicPr>
            <a:picLocks noChangeAspect="1"/>
          </p:cNvPicPr>
          <p:nvPr/>
        </p:nvPicPr>
        <p:blipFill>
          <a:blip r:embed="rId2">
            <a:extLst/>
          </a:blip>
          <a:stretch>
            <a:fillRect/>
          </a:stretch>
        </p:blipFill>
        <p:spPr>
          <a:xfrm>
            <a:off x="15220558" y="7079425"/>
            <a:ext cx="5412127" cy="5412127"/>
          </a:xfrm>
          <a:prstGeom prst="rect">
            <a:avLst/>
          </a:prstGeom>
          <a:ln w="12700">
            <a:miter lim="400000"/>
          </a:ln>
        </p:spPr>
      </p:pic>
      <p:sp>
        <p:nvSpPr>
          <p:cNvPr id="190" name="Fig.2"/>
          <p:cNvSpPr txBox="1"/>
          <p:nvPr/>
        </p:nvSpPr>
        <p:spPr>
          <a:xfrm>
            <a:off x="17533085" y="12486274"/>
            <a:ext cx="78707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dirty="0"/>
              <a:t>Fig.</a:t>
            </a:r>
            <a:r>
              <a:rPr lang="it-IT" dirty="0"/>
              <a:t>3</a:t>
            </a:r>
            <a:endParaRPr dirty="0"/>
          </a:p>
        </p:txBody>
      </p:sp>
      <p:sp>
        <p:nvSpPr>
          <p:cNvPr id="191" name="Fig.1"/>
          <p:cNvSpPr txBox="1"/>
          <p:nvPr/>
        </p:nvSpPr>
        <p:spPr>
          <a:xfrm>
            <a:off x="6122030" y="12514013"/>
            <a:ext cx="78608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dirty="0"/>
              <a:t>Fig.1</a:t>
            </a:r>
          </a:p>
        </p:txBody>
      </p:sp>
      <p:pic>
        <p:nvPicPr>
          <p:cNvPr id="192" name="imagine1.png" descr="imagine1.png"/>
          <p:cNvPicPr>
            <a:picLocks noChangeAspect="1"/>
          </p:cNvPicPr>
          <p:nvPr/>
        </p:nvPicPr>
        <p:blipFill>
          <a:blip r:embed="rId3">
            <a:extLst/>
          </a:blip>
          <a:stretch>
            <a:fillRect/>
          </a:stretch>
        </p:blipFill>
        <p:spPr>
          <a:xfrm>
            <a:off x="4230834" y="7079426"/>
            <a:ext cx="4568471" cy="5412126"/>
          </a:xfrm>
          <a:prstGeom prst="rect">
            <a:avLst/>
          </a:prstGeom>
          <a:ln w="12700">
            <a:miter lim="400000"/>
          </a:ln>
        </p:spPr>
      </p:pic>
      <p:pic>
        <p:nvPicPr>
          <p:cNvPr id="9" name="Immagine 8"/>
          <p:cNvPicPr/>
          <p:nvPr/>
        </p:nvPicPr>
        <p:blipFill>
          <a:blip r:embed="rId4">
            <a:extLst>
              <a:ext uri="{28A0092B-C50C-407E-A947-70E740481C1C}">
                <a14:useLocalDpi xmlns:a14="http://schemas.microsoft.com/office/drawing/2010/main" val="0"/>
              </a:ext>
            </a:extLst>
          </a:blip>
          <a:srcRect/>
          <a:stretch>
            <a:fillRect/>
          </a:stretch>
        </p:blipFill>
        <p:spPr bwMode="auto">
          <a:xfrm>
            <a:off x="10339334" y="7079425"/>
            <a:ext cx="3341194" cy="5434588"/>
          </a:xfrm>
          <a:prstGeom prst="rect">
            <a:avLst/>
          </a:prstGeom>
          <a:noFill/>
          <a:ln>
            <a:noFill/>
          </a:ln>
        </p:spPr>
      </p:pic>
      <p:sp>
        <p:nvSpPr>
          <p:cNvPr id="2" name="Rettangolo 1"/>
          <p:cNvSpPr/>
          <p:nvPr/>
        </p:nvSpPr>
        <p:spPr>
          <a:xfrm>
            <a:off x="11757422" y="12491403"/>
            <a:ext cx="869149" cy="461665"/>
          </a:xfrm>
          <a:prstGeom prst="rect">
            <a:avLst/>
          </a:prstGeom>
        </p:spPr>
        <p:txBody>
          <a:bodyPr wrap="none">
            <a:spAutoFit/>
          </a:bodyPr>
          <a:lstStyle/>
          <a:p>
            <a:r>
              <a:rPr lang="it-IT" dirty="0"/>
              <a:t>Fig.2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ALCOLI"/>
          <p:cNvSpPr txBox="1"/>
          <p:nvPr/>
        </p:nvSpPr>
        <p:spPr>
          <a:xfrm>
            <a:off x="779203" y="430910"/>
            <a:ext cx="22825595"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CALCOLI</a:t>
            </a:r>
          </a:p>
        </p:txBody>
      </p:sp>
      <p:sp>
        <p:nvSpPr>
          <p:cNvPr id="195" name="Dalla trigonometria sappiamo che:"/>
          <p:cNvSpPr txBox="1"/>
          <p:nvPr/>
        </p:nvSpPr>
        <p:spPr>
          <a:xfrm>
            <a:off x="8144533" y="1520785"/>
            <a:ext cx="8605433"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000">
                <a:solidFill>
                  <a:srgbClr val="000000"/>
                </a:solidFill>
              </a:defRPr>
            </a:lvl1pPr>
          </a:lstStyle>
          <a:p>
            <a:r>
              <a:rPr sz="4000" dirty="0" err="1"/>
              <a:t>Dalla</a:t>
            </a:r>
            <a:r>
              <a:rPr sz="4000" dirty="0"/>
              <a:t> </a:t>
            </a:r>
            <a:r>
              <a:rPr sz="4000" dirty="0" err="1"/>
              <a:t>trigonometria</a:t>
            </a:r>
            <a:r>
              <a:rPr sz="4000" dirty="0"/>
              <a:t> </a:t>
            </a:r>
            <a:r>
              <a:rPr sz="4000" dirty="0" err="1"/>
              <a:t>sappiamo</a:t>
            </a:r>
            <a:r>
              <a:rPr sz="4000" dirty="0"/>
              <a:t> </a:t>
            </a:r>
            <a:r>
              <a:rPr sz="4000" dirty="0" err="1"/>
              <a:t>che</a:t>
            </a:r>
            <a:r>
              <a:rPr sz="4000" dirty="0"/>
              <a:t>: </a:t>
            </a:r>
          </a:p>
        </p:txBody>
      </p:sp>
      <p:sp>
        <p:nvSpPr>
          <p:cNvPr id="196" name="x = R cosβ"/>
          <p:cNvSpPr txBox="1"/>
          <p:nvPr/>
        </p:nvSpPr>
        <p:spPr>
          <a:xfrm>
            <a:off x="10784270" y="2383684"/>
            <a:ext cx="3325958"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3000" i="1">
                <a:solidFill>
                  <a:srgbClr val="000000"/>
                </a:solidFill>
              </a:defRPr>
            </a:lvl1pPr>
          </a:lstStyle>
          <a:p>
            <a:r>
              <a:rPr sz="4000" dirty="0"/>
              <a:t>x = R cosβ</a:t>
            </a:r>
          </a:p>
        </p:txBody>
      </p:sp>
      <p:sp>
        <p:nvSpPr>
          <p:cNvPr id="197" name="x/R = cos(ωt+α)"/>
          <p:cNvSpPr txBox="1"/>
          <p:nvPr/>
        </p:nvSpPr>
        <p:spPr>
          <a:xfrm>
            <a:off x="10243063" y="4583228"/>
            <a:ext cx="389787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457200">
              <a:defRPr sz="3000" i="1">
                <a:solidFill>
                  <a:srgbClr val="000000"/>
                </a:solidFill>
              </a:defRPr>
            </a:lvl1pPr>
          </a:lstStyle>
          <a:p>
            <a:r>
              <a:rPr sz="4000" dirty="0"/>
              <a:t>x/R = cos(</a:t>
            </a:r>
            <a:r>
              <a:rPr sz="4000" dirty="0" err="1"/>
              <a:t>ωt</a:t>
            </a:r>
            <a:r>
              <a:rPr sz="4000" dirty="0"/>
              <a:t>+α)</a:t>
            </a:r>
          </a:p>
        </p:txBody>
      </p:sp>
      <p:sp>
        <p:nvSpPr>
          <p:cNvPr id="198" name="arccos(x/R) = ωt+α"/>
          <p:cNvSpPr txBox="1"/>
          <p:nvPr/>
        </p:nvSpPr>
        <p:spPr>
          <a:xfrm>
            <a:off x="9968635" y="5329819"/>
            <a:ext cx="444673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3000" i="1">
                <a:solidFill>
                  <a:srgbClr val="000000"/>
                </a:solidFill>
              </a:defRPr>
            </a:lvl1pPr>
          </a:lstStyle>
          <a:p>
            <a:r>
              <a:rPr sz="4000" dirty="0" err="1"/>
              <a:t>arccos</a:t>
            </a:r>
            <a:r>
              <a:rPr sz="4000" dirty="0"/>
              <a:t>(x/R) = </a:t>
            </a:r>
            <a:r>
              <a:rPr sz="4000" dirty="0" err="1"/>
              <a:t>ωt</a:t>
            </a:r>
            <a:r>
              <a:rPr sz="4000" dirty="0"/>
              <a:t>+α</a:t>
            </a:r>
          </a:p>
        </p:txBody>
      </p:sp>
      <p:sp>
        <p:nvSpPr>
          <p:cNvPr id="199" name="Detto:  y = arccos(x/R)…"/>
          <p:cNvSpPr txBox="1"/>
          <p:nvPr/>
        </p:nvSpPr>
        <p:spPr>
          <a:xfrm>
            <a:off x="3429184" y="6373025"/>
            <a:ext cx="1752563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3000">
                <a:solidFill>
                  <a:srgbClr val="000000"/>
                </a:solidFill>
              </a:defRPr>
            </a:pPr>
            <a:r>
              <a:rPr sz="4000" dirty="0" err="1"/>
              <a:t>Detto</a:t>
            </a:r>
            <a:r>
              <a:rPr sz="4000" dirty="0"/>
              <a:t>:  </a:t>
            </a:r>
            <a:r>
              <a:rPr sz="4000" i="1" dirty="0"/>
              <a:t>y =</a:t>
            </a:r>
            <a:r>
              <a:rPr sz="4000" dirty="0"/>
              <a:t> </a:t>
            </a:r>
            <a:r>
              <a:rPr sz="4000" i="1" dirty="0" err="1"/>
              <a:t>arccos</a:t>
            </a:r>
            <a:r>
              <a:rPr sz="4000" i="1" dirty="0"/>
              <a:t>(x/R) </a:t>
            </a:r>
          </a:p>
          <a:p>
            <a:pPr defTabSz="457200">
              <a:defRPr sz="3000">
                <a:solidFill>
                  <a:srgbClr val="000000"/>
                </a:solidFill>
              </a:defRPr>
            </a:pPr>
            <a:r>
              <a:rPr sz="4000" dirty="0" err="1"/>
              <a:t>otteniamo</a:t>
            </a:r>
            <a:r>
              <a:rPr sz="4000" dirty="0"/>
              <a:t> </a:t>
            </a:r>
            <a:r>
              <a:rPr sz="4000" dirty="0" err="1"/>
              <a:t>che</a:t>
            </a:r>
            <a:r>
              <a:rPr sz="4000" dirty="0"/>
              <a:t>: </a:t>
            </a:r>
            <a:r>
              <a:rPr sz="4000" i="1" dirty="0"/>
              <a:t>y = </a:t>
            </a:r>
            <a:r>
              <a:rPr sz="4000" i="1" dirty="0" err="1"/>
              <a:t>ωt</a:t>
            </a:r>
            <a:r>
              <a:rPr sz="4000" i="1" dirty="0"/>
              <a:t>+ α </a:t>
            </a:r>
            <a:r>
              <a:rPr sz="4000" dirty="0" err="1"/>
              <a:t>che</a:t>
            </a:r>
            <a:r>
              <a:rPr sz="4000" dirty="0"/>
              <a:t> è </a:t>
            </a:r>
            <a:r>
              <a:rPr sz="4000" dirty="0" err="1"/>
              <a:t>una</a:t>
            </a:r>
            <a:r>
              <a:rPr sz="4000" dirty="0"/>
              <a:t> </a:t>
            </a:r>
            <a:r>
              <a:rPr sz="4000" dirty="0" err="1"/>
              <a:t>funzione</a:t>
            </a:r>
            <a:r>
              <a:rPr sz="4000" dirty="0"/>
              <a:t> </a:t>
            </a:r>
            <a:r>
              <a:rPr lang="it-IT" sz="4000" dirty="0"/>
              <a:t>lineare con</a:t>
            </a:r>
            <a:r>
              <a:rPr sz="4000" dirty="0"/>
              <a:t> </a:t>
            </a:r>
            <a:r>
              <a:rPr sz="4000" dirty="0" err="1"/>
              <a:t>pendenza</a:t>
            </a:r>
            <a:r>
              <a:rPr sz="4000" dirty="0"/>
              <a:t> </a:t>
            </a:r>
            <a:r>
              <a:rPr sz="4000" i="1" dirty="0"/>
              <a:t>ω</a:t>
            </a:r>
            <a:r>
              <a:rPr sz="4000" dirty="0"/>
              <a:t>. (Fig.</a:t>
            </a:r>
            <a:r>
              <a:rPr lang="it-IT" sz="4000" dirty="0"/>
              <a:t>4</a:t>
            </a:r>
            <a:r>
              <a:rPr dirty="0"/>
              <a:t>)</a:t>
            </a:r>
          </a:p>
        </p:txBody>
      </p:sp>
      <p:sp>
        <p:nvSpPr>
          <p:cNvPr id="200" name="Fig.3"/>
          <p:cNvSpPr txBox="1"/>
          <p:nvPr/>
        </p:nvSpPr>
        <p:spPr>
          <a:xfrm>
            <a:off x="11798462" y="12764919"/>
            <a:ext cx="78707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dirty="0"/>
              <a:t>Fig.</a:t>
            </a:r>
            <a:r>
              <a:rPr lang="it-IT" dirty="0"/>
              <a:t>4</a:t>
            </a:r>
            <a:endParaRPr dirty="0"/>
          </a:p>
        </p:txBody>
      </p:sp>
      <p:sp>
        <p:nvSpPr>
          <p:cNvPr id="201" name="x = Rcos(ωt+α)  dove ω =β/t è la velocità angolare e α la fase iniziale del moto circolare"/>
          <p:cNvSpPr txBox="1"/>
          <p:nvPr/>
        </p:nvSpPr>
        <p:spPr>
          <a:xfrm>
            <a:off x="6304166" y="3214636"/>
            <a:ext cx="11775668"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defRPr sz="3000">
                <a:solidFill>
                  <a:srgbClr val="000000"/>
                </a:solidFill>
              </a:defRPr>
            </a:pPr>
            <a:r>
              <a:rPr sz="4000" i="1" dirty="0"/>
              <a:t>x = </a:t>
            </a:r>
            <a:r>
              <a:rPr sz="4000" i="1" dirty="0" err="1"/>
              <a:t>Rcos</a:t>
            </a:r>
            <a:r>
              <a:rPr sz="4000" i="1" dirty="0"/>
              <a:t>(</a:t>
            </a:r>
            <a:r>
              <a:rPr sz="4000" i="1" dirty="0" err="1"/>
              <a:t>ωt</a:t>
            </a:r>
            <a:r>
              <a:rPr sz="4000" i="1" dirty="0"/>
              <a:t>+α)  </a:t>
            </a:r>
            <a:r>
              <a:rPr sz="4000" dirty="0"/>
              <a:t>dove </a:t>
            </a:r>
            <a:r>
              <a:rPr sz="4000" i="1" dirty="0"/>
              <a:t>ω </a:t>
            </a:r>
            <a:r>
              <a:rPr sz="4000" dirty="0"/>
              <a:t>è la </a:t>
            </a:r>
            <a:r>
              <a:rPr sz="4000" dirty="0" err="1"/>
              <a:t>velocità</a:t>
            </a:r>
            <a:r>
              <a:rPr sz="4000" dirty="0"/>
              <a:t> </a:t>
            </a:r>
            <a:r>
              <a:rPr sz="4000" dirty="0" err="1"/>
              <a:t>angolare</a:t>
            </a:r>
            <a:r>
              <a:rPr sz="4000" dirty="0"/>
              <a:t> e </a:t>
            </a:r>
            <a:r>
              <a:rPr sz="4000" i="1" dirty="0"/>
              <a:t>α</a:t>
            </a:r>
            <a:r>
              <a:rPr sz="4000" dirty="0"/>
              <a:t> l</a:t>
            </a:r>
            <a:r>
              <a:rPr lang="it-IT" sz="4000" dirty="0"/>
              <a:t>a longitudine</a:t>
            </a:r>
            <a:r>
              <a:rPr sz="4000" dirty="0"/>
              <a:t> </a:t>
            </a:r>
            <a:r>
              <a:rPr sz="4000" dirty="0" err="1"/>
              <a:t>iniziale</a:t>
            </a:r>
            <a:r>
              <a:rPr sz="4000" dirty="0"/>
              <a:t> del moto </a:t>
            </a:r>
            <a:r>
              <a:rPr sz="4000" dirty="0" err="1"/>
              <a:t>circolare</a:t>
            </a:r>
            <a:endParaRPr sz="4000" dirty="0"/>
          </a:p>
        </p:txBody>
      </p:sp>
      <p:pic>
        <p:nvPicPr>
          <p:cNvPr id="202" name="immagine2.png" descr="immagine2.png"/>
          <p:cNvPicPr>
            <a:picLocks noChangeAspect="1"/>
          </p:cNvPicPr>
          <p:nvPr/>
        </p:nvPicPr>
        <p:blipFill>
          <a:blip r:embed="rId2">
            <a:extLst/>
          </a:blip>
          <a:stretch>
            <a:fillRect/>
          </a:stretch>
        </p:blipFill>
        <p:spPr>
          <a:xfrm>
            <a:off x="8756322" y="8318537"/>
            <a:ext cx="6871356" cy="41266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GRAFICI"/>
          <p:cNvSpPr txBox="1"/>
          <p:nvPr/>
        </p:nvSpPr>
        <p:spPr>
          <a:xfrm>
            <a:off x="7717966" y="596788"/>
            <a:ext cx="8948068"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GRAFICI</a:t>
            </a:r>
          </a:p>
        </p:txBody>
      </p:sp>
      <p:sp>
        <p:nvSpPr>
          <p:cNvPr id="205" name="MACCHIA 1:"/>
          <p:cNvSpPr txBox="1"/>
          <p:nvPr/>
        </p:nvSpPr>
        <p:spPr>
          <a:xfrm>
            <a:off x="1770719" y="1574895"/>
            <a:ext cx="5058368"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000000"/>
                </a:solidFill>
              </a:defRPr>
            </a:lvl1pPr>
          </a:lstStyle>
          <a:p>
            <a:r>
              <a:rPr sz="3600" dirty="0"/>
              <a:t>MACCHIA 1: </a:t>
            </a:r>
          </a:p>
        </p:txBody>
      </p:sp>
      <p:pic>
        <p:nvPicPr>
          <p:cNvPr id="206" name="WhatsApp Image 2021-05-03 at 21.56.42-4.jpeg" descr="WhatsApp Image 2021-05-03 at 21.56.42-4.jpeg"/>
          <p:cNvPicPr>
            <a:picLocks noChangeAspect="1"/>
          </p:cNvPicPr>
          <p:nvPr/>
        </p:nvPicPr>
        <p:blipFill>
          <a:blip r:embed="rId2">
            <a:extLst/>
          </a:blip>
          <a:stretch>
            <a:fillRect/>
          </a:stretch>
        </p:blipFill>
        <p:spPr>
          <a:xfrm>
            <a:off x="1798049" y="2335081"/>
            <a:ext cx="8528100" cy="4885553"/>
          </a:xfrm>
          <a:prstGeom prst="rect">
            <a:avLst/>
          </a:prstGeom>
          <a:ln w="12700">
            <a:miter lim="400000"/>
          </a:ln>
        </p:spPr>
      </p:pic>
      <p:sp>
        <p:nvSpPr>
          <p:cNvPr id="207" name="MACCHIA 2:"/>
          <p:cNvSpPr txBox="1"/>
          <p:nvPr/>
        </p:nvSpPr>
        <p:spPr>
          <a:xfrm>
            <a:off x="13263663" y="1574895"/>
            <a:ext cx="5229985"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000000"/>
                </a:solidFill>
              </a:defRPr>
            </a:lvl1pPr>
          </a:lstStyle>
          <a:p>
            <a:r>
              <a:rPr sz="3600" dirty="0"/>
              <a:t>MACCHIA 2: </a:t>
            </a:r>
          </a:p>
        </p:txBody>
      </p:sp>
      <p:pic>
        <p:nvPicPr>
          <p:cNvPr id="208" name="WhatsApp Image 2021-05-03 at 21.56.42-5.jpeg" descr="WhatsApp Image 2021-05-03 at 21.56.42-5.jpeg"/>
          <p:cNvPicPr>
            <a:picLocks noChangeAspect="1"/>
          </p:cNvPicPr>
          <p:nvPr/>
        </p:nvPicPr>
        <p:blipFill>
          <a:blip r:embed="rId3">
            <a:extLst/>
          </a:blip>
          <a:stretch>
            <a:fillRect/>
          </a:stretch>
        </p:blipFill>
        <p:spPr>
          <a:xfrm>
            <a:off x="13218311" y="2326807"/>
            <a:ext cx="8578678" cy="4902102"/>
          </a:xfrm>
          <a:prstGeom prst="rect">
            <a:avLst/>
          </a:prstGeom>
          <a:ln w="12700">
            <a:miter lim="400000"/>
          </a:ln>
        </p:spPr>
      </p:pic>
      <p:sp>
        <p:nvSpPr>
          <p:cNvPr id="209" name="MACCHIA 3:"/>
          <p:cNvSpPr txBox="1"/>
          <p:nvPr/>
        </p:nvSpPr>
        <p:spPr>
          <a:xfrm>
            <a:off x="7228981" y="7342097"/>
            <a:ext cx="2814874"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sz="3600" dirty="0"/>
              <a:t>MACCHIA 3</a:t>
            </a:r>
            <a:r>
              <a:rPr lang="it-IT" sz="3200" dirty="0"/>
              <a:t>:</a:t>
            </a:r>
            <a:r>
              <a:rPr lang="it-IT" dirty="0"/>
              <a:t> </a:t>
            </a:r>
            <a:endParaRPr dirty="0"/>
          </a:p>
        </p:txBody>
      </p:sp>
      <p:pic>
        <p:nvPicPr>
          <p:cNvPr id="210" name="WhatsApp Image 2021-05-03 at 21.59.03.jpeg" descr="WhatsApp Image 2021-05-03 at 21.59.03.jpeg"/>
          <p:cNvPicPr>
            <a:picLocks noChangeAspect="1"/>
          </p:cNvPicPr>
          <p:nvPr/>
        </p:nvPicPr>
        <p:blipFill>
          <a:blip r:embed="rId4">
            <a:extLst/>
          </a:blip>
          <a:stretch>
            <a:fillRect/>
          </a:stretch>
        </p:blipFill>
        <p:spPr>
          <a:xfrm>
            <a:off x="7717966" y="8111875"/>
            <a:ext cx="8948068" cy="513950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ISULTATI E DISCUSSIONE"/>
          <p:cNvSpPr txBox="1"/>
          <p:nvPr/>
        </p:nvSpPr>
        <p:spPr>
          <a:xfrm>
            <a:off x="8392477" y="359821"/>
            <a:ext cx="759904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000000"/>
                </a:solidFill>
                <a:latin typeface="Bodoni SvtyTwo SC ITC TT-Book"/>
                <a:ea typeface="Bodoni SvtyTwo SC ITC TT-Book"/>
                <a:cs typeface="Bodoni SvtyTwo SC ITC TT-Book"/>
                <a:sym typeface="Bodoni SvtyTwo SC ITC TT-Book"/>
              </a:defRPr>
            </a:lvl1pPr>
          </a:lstStyle>
          <a:p>
            <a:r>
              <a:t>RISULTATI E DISCUSSIONE</a:t>
            </a:r>
          </a:p>
        </p:txBody>
      </p:sp>
      <p:graphicFrame>
        <p:nvGraphicFramePr>
          <p:cNvPr id="213" name="Tabella"/>
          <p:cNvGraphicFramePr/>
          <p:nvPr/>
        </p:nvGraphicFramePr>
        <p:xfrm>
          <a:off x="17350113" y="1639447"/>
          <a:ext cx="4768850" cy="3804123"/>
        </p:xfrm>
        <a:graphic>
          <a:graphicData uri="http://schemas.openxmlformats.org/drawingml/2006/table">
            <a:tbl>
              <a:tblPr firstRow="1" bandRow="1">
                <a:tableStyleId>{4C3C2611-4C71-4FC5-86AE-919BDF0F9419}</a:tableStyleId>
              </a:tblPr>
              <a:tblGrid>
                <a:gridCol w="2384425">
                  <a:extLst>
                    <a:ext uri="{9D8B030D-6E8A-4147-A177-3AD203B41FA5}">
                      <a16:colId xmlns:a16="http://schemas.microsoft.com/office/drawing/2014/main" val="20000"/>
                    </a:ext>
                  </a:extLst>
                </a:gridCol>
                <a:gridCol w="2384425">
                  <a:extLst>
                    <a:ext uri="{9D8B030D-6E8A-4147-A177-3AD203B41FA5}">
                      <a16:colId xmlns:a16="http://schemas.microsoft.com/office/drawing/2014/main" val="20001"/>
                    </a:ext>
                  </a:extLst>
                </a:gridCol>
              </a:tblGrid>
              <a:tr h="1137123">
                <a:tc>
                  <a:txBody>
                    <a:bodyPr/>
                    <a:lstStyle/>
                    <a:p>
                      <a:pPr>
                        <a:defRPr b="0">
                          <a:solidFill>
                            <a:srgbClr val="000000"/>
                          </a:solidFill>
                        </a:defRPr>
                      </a:pPr>
                      <a:r>
                        <a:rPr b="1">
                          <a:solidFill>
                            <a:srgbClr val="FFFFFF"/>
                          </a:solidFill>
                        </a:rPr>
                        <a:t>LATITUDINE 
(°)</a:t>
                      </a:r>
                    </a:p>
                  </a:txBody>
                  <a:tcPr marL="0" marR="0" marT="0" marB="0" horzOverflow="overflow"/>
                </a:tc>
                <a:tc>
                  <a:txBody>
                    <a:bodyPr/>
                    <a:lstStyle/>
                    <a:p>
                      <a:pPr>
                        <a:defRPr b="0">
                          <a:solidFill>
                            <a:srgbClr val="000000"/>
                          </a:solidFill>
                        </a:defRPr>
                      </a:pPr>
                      <a:r>
                        <a:rPr b="1">
                          <a:solidFill>
                            <a:srgbClr val="FFFFFF"/>
                          </a:solidFill>
                        </a:rPr>
                        <a:t>PERIODO DI ROTAZIONE SOLARE</a:t>
                      </a:r>
                    </a:p>
                  </a:txBody>
                  <a:tcPr marL="0" marR="0" marT="0" marB="0" horzOverflow="overflow"/>
                </a:tc>
                <a:extLst>
                  <a:ext uri="{0D108BD9-81ED-4DB2-BD59-A6C34878D82A}">
                    <a16:rowId xmlns:a16="http://schemas.microsoft.com/office/drawing/2014/main" val="10000"/>
                  </a:ext>
                </a:extLst>
              </a:tr>
              <a:tr h="889000">
                <a:tc>
                  <a:txBody>
                    <a:bodyPr/>
                    <a:lstStyle/>
                    <a:p>
                      <a:pPr>
                        <a:defRPr>
                          <a:solidFill>
                            <a:srgbClr val="000000"/>
                          </a:solidFill>
                        </a:defRPr>
                      </a:pPr>
                      <a:r>
                        <a:rPr sz="3000">
                          <a:solidFill>
                            <a:srgbClr val="5E5E5E"/>
                          </a:solidFill>
                        </a:rPr>
                        <a:t>15</a:t>
                      </a:r>
                    </a:p>
                  </a:txBody>
                  <a:tcPr marL="0" marR="0" marT="0" marB="0" horzOverflow="overflow"/>
                </a:tc>
                <a:tc>
                  <a:txBody>
                    <a:bodyPr/>
                    <a:lstStyle/>
                    <a:p>
                      <a:pPr>
                        <a:defRPr>
                          <a:solidFill>
                            <a:srgbClr val="000000"/>
                          </a:solidFill>
                        </a:defRPr>
                      </a:pPr>
                      <a:r>
                        <a:rPr sz="3000">
                          <a:solidFill>
                            <a:srgbClr val="5E5E5E"/>
                          </a:solidFill>
                        </a:rPr>
                        <a:t>25.59342</a:t>
                      </a:r>
                    </a:p>
                  </a:txBody>
                  <a:tcPr marL="0" marR="0" marT="0" marB="0" horzOverflow="overflow"/>
                </a:tc>
                <a:extLst>
                  <a:ext uri="{0D108BD9-81ED-4DB2-BD59-A6C34878D82A}">
                    <a16:rowId xmlns:a16="http://schemas.microsoft.com/office/drawing/2014/main" val="10001"/>
                  </a:ext>
                </a:extLst>
              </a:tr>
              <a:tr h="889000">
                <a:tc>
                  <a:txBody>
                    <a:bodyPr/>
                    <a:lstStyle/>
                    <a:p>
                      <a:pPr>
                        <a:defRPr>
                          <a:solidFill>
                            <a:srgbClr val="000000"/>
                          </a:solidFill>
                        </a:defRPr>
                      </a:pPr>
                      <a:r>
                        <a:rPr sz="3000">
                          <a:solidFill>
                            <a:srgbClr val="5E5E5E"/>
                          </a:solidFill>
                        </a:rPr>
                        <a:t>23.5</a:t>
                      </a:r>
                    </a:p>
                  </a:txBody>
                  <a:tcPr marL="0" marR="0" marT="0" marB="0" horzOverflow="overflow"/>
                </a:tc>
                <a:tc>
                  <a:txBody>
                    <a:bodyPr/>
                    <a:lstStyle/>
                    <a:p>
                      <a:pPr>
                        <a:defRPr>
                          <a:solidFill>
                            <a:srgbClr val="000000"/>
                          </a:solidFill>
                        </a:defRPr>
                      </a:pPr>
                      <a:r>
                        <a:rPr sz="3000">
                          <a:solidFill>
                            <a:srgbClr val="5E5E5E"/>
                          </a:solidFill>
                        </a:rPr>
                        <a:t>25.97431</a:t>
                      </a:r>
                    </a:p>
                  </a:txBody>
                  <a:tcPr marL="0" marR="0" marT="0" marB="0" horzOverflow="overflow"/>
                </a:tc>
                <a:extLst>
                  <a:ext uri="{0D108BD9-81ED-4DB2-BD59-A6C34878D82A}">
                    <a16:rowId xmlns:a16="http://schemas.microsoft.com/office/drawing/2014/main" val="10002"/>
                  </a:ext>
                </a:extLst>
              </a:tr>
              <a:tr h="889000">
                <a:tc>
                  <a:txBody>
                    <a:bodyPr/>
                    <a:lstStyle/>
                    <a:p>
                      <a:pPr>
                        <a:defRPr>
                          <a:solidFill>
                            <a:srgbClr val="000000"/>
                          </a:solidFill>
                        </a:defRPr>
                      </a:pPr>
                      <a:r>
                        <a:rPr sz="3000">
                          <a:solidFill>
                            <a:srgbClr val="5E5E5E"/>
                          </a:solidFill>
                        </a:rPr>
                        <a:t>30</a:t>
                      </a:r>
                    </a:p>
                  </a:txBody>
                  <a:tcPr marL="0" marR="0" marT="0" marB="0" horzOverflow="overflow"/>
                </a:tc>
                <a:tc>
                  <a:txBody>
                    <a:bodyPr/>
                    <a:lstStyle/>
                    <a:p>
                      <a:pPr>
                        <a:defRPr>
                          <a:solidFill>
                            <a:srgbClr val="000000"/>
                          </a:solidFill>
                        </a:defRPr>
                      </a:pPr>
                      <a:r>
                        <a:rPr sz="3000">
                          <a:solidFill>
                            <a:srgbClr val="5E5E5E"/>
                          </a:solidFill>
                        </a:rPr>
                        <a:t>27.01283</a:t>
                      </a:r>
                    </a:p>
                  </a:txBody>
                  <a:tcPr marL="0" marR="0" marT="0" marB="0" horzOverflow="overflow"/>
                </a:tc>
                <a:extLst>
                  <a:ext uri="{0D108BD9-81ED-4DB2-BD59-A6C34878D82A}">
                    <a16:rowId xmlns:a16="http://schemas.microsoft.com/office/drawing/2014/main" val="10003"/>
                  </a:ext>
                </a:extLst>
              </a:tr>
            </a:tbl>
          </a:graphicData>
        </a:graphic>
      </p:graphicFrame>
      <p:sp>
        <p:nvSpPr>
          <p:cNvPr id="214" name="Quello che risulta dal nostro esperimento è che il periodo di rotazione non è costante ma  differenziale, infatti aumenta all’aumentare della latitudine. (Fig.4)"/>
          <p:cNvSpPr txBox="1"/>
          <p:nvPr/>
        </p:nvSpPr>
        <p:spPr>
          <a:xfrm>
            <a:off x="1032011" y="1406392"/>
            <a:ext cx="1220119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2">
              <a:defRPr>
                <a:solidFill>
                  <a:srgbClr val="000000"/>
                </a:solidFill>
              </a:defRPr>
            </a:pPr>
            <a:r>
              <a:rPr sz="3200" dirty="0" err="1"/>
              <a:t>Quello</a:t>
            </a:r>
            <a:r>
              <a:rPr sz="3200" dirty="0"/>
              <a:t> </a:t>
            </a:r>
            <a:r>
              <a:rPr sz="3200" dirty="0" err="1"/>
              <a:t>che</a:t>
            </a:r>
            <a:r>
              <a:rPr sz="3200" dirty="0"/>
              <a:t> </a:t>
            </a:r>
            <a:r>
              <a:rPr sz="3200" dirty="0" err="1"/>
              <a:t>risulta</a:t>
            </a:r>
            <a:r>
              <a:rPr sz="3200" dirty="0"/>
              <a:t> dal </a:t>
            </a:r>
            <a:r>
              <a:rPr sz="3200" dirty="0" err="1"/>
              <a:t>nostro</a:t>
            </a:r>
            <a:r>
              <a:rPr sz="3200" dirty="0"/>
              <a:t> </a:t>
            </a:r>
            <a:r>
              <a:rPr sz="3200" dirty="0" err="1"/>
              <a:t>esperimento</a:t>
            </a:r>
            <a:r>
              <a:rPr sz="3200" dirty="0"/>
              <a:t> è </a:t>
            </a:r>
            <a:r>
              <a:rPr sz="3200" dirty="0" err="1"/>
              <a:t>che</a:t>
            </a:r>
            <a:r>
              <a:rPr sz="3200" dirty="0"/>
              <a:t> </a:t>
            </a:r>
            <a:r>
              <a:rPr sz="3200" dirty="0" err="1"/>
              <a:t>il</a:t>
            </a:r>
            <a:r>
              <a:rPr sz="3200" dirty="0"/>
              <a:t> </a:t>
            </a:r>
            <a:r>
              <a:rPr sz="3200" dirty="0" err="1"/>
              <a:t>periodo</a:t>
            </a:r>
            <a:r>
              <a:rPr sz="3200" dirty="0"/>
              <a:t> di </a:t>
            </a:r>
            <a:r>
              <a:rPr sz="3200" dirty="0" err="1"/>
              <a:t>rotazione</a:t>
            </a:r>
            <a:r>
              <a:rPr sz="3200" dirty="0"/>
              <a:t> non è </a:t>
            </a:r>
            <a:r>
              <a:rPr sz="3200" dirty="0" err="1"/>
              <a:t>costante</a:t>
            </a:r>
            <a:r>
              <a:rPr sz="3200" dirty="0"/>
              <a:t> ma  </a:t>
            </a:r>
            <a:r>
              <a:rPr sz="3200" dirty="0" err="1"/>
              <a:t>differenziale</a:t>
            </a:r>
            <a:r>
              <a:rPr sz="3200" dirty="0"/>
              <a:t>, </a:t>
            </a:r>
            <a:r>
              <a:rPr sz="3200" dirty="0" err="1"/>
              <a:t>infatti</a:t>
            </a:r>
            <a:r>
              <a:rPr sz="3200" dirty="0"/>
              <a:t> </a:t>
            </a:r>
            <a:r>
              <a:rPr sz="3200" dirty="0" err="1"/>
              <a:t>aumenta</a:t>
            </a:r>
            <a:r>
              <a:rPr sz="3200" dirty="0"/>
              <a:t> </a:t>
            </a:r>
            <a:r>
              <a:rPr sz="3200" dirty="0" err="1"/>
              <a:t>all’aumentare</a:t>
            </a:r>
            <a:r>
              <a:rPr sz="3200" dirty="0"/>
              <a:t> </a:t>
            </a:r>
            <a:r>
              <a:rPr sz="3200" dirty="0" err="1"/>
              <a:t>della</a:t>
            </a:r>
            <a:r>
              <a:rPr sz="3200" dirty="0"/>
              <a:t> </a:t>
            </a:r>
            <a:r>
              <a:rPr sz="3200" dirty="0" err="1"/>
              <a:t>latitudine</a:t>
            </a:r>
            <a:r>
              <a:rPr sz="3200" dirty="0"/>
              <a:t>. (Fig.</a:t>
            </a:r>
            <a:r>
              <a:rPr lang="it-IT" sz="3200" dirty="0"/>
              <a:t>5</a:t>
            </a:r>
            <a:r>
              <a:rPr sz="3200" dirty="0"/>
              <a:t>)</a:t>
            </a:r>
          </a:p>
        </p:txBody>
      </p:sp>
      <p:sp>
        <p:nvSpPr>
          <p:cNvPr id="215" name="Le misure della velocità angolare possono essere utilizzate per ricavare la variazione della stessa alle differenti latitudini solari, nota come legge di rotazione differenziale. L’espressione comunemente utilizzata per esprimere questa legge è (Poljanči"/>
          <p:cNvSpPr txBox="1"/>
          <p:nvPr/>
        </p:nvSpPr>
        <p:spPr>
          <a:xfrm>
            <a:off x="674811" y="3009297"/>
            <a:ext cx="13464806" cy="2072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defRPr>
                <a:solidFill>
                  <a:srgbClr val="000000"/>
                </a:solidFill>
              </a:defRPr>
            </a:lvl1pPr>
          </a:lstStyle>
          <a:p>
            <a:r>
              <a:rPr sz="3200" dirty="0"/>
              <a:t>Le </a:t>
            </a:r>
            <a:r>
              <a:rPr sz="3200" dirty="0" err="1"/>
              <a:t>misure</a:t>
            </a:r>
            <a:r>
              <a:rPr sz="3200" dirty="0"/>
              <a:t> </a:t>
            </a:r>
            <a:r>
              <a:rPr sz="3200" dirty="0" err="1"/>
              <a:t>della</a:t>
            </a:r>
            <a:r>
              <a:rPr sz="3200" dirty="0"/>
              <a:t> </a:t>
            </a:r>
            <a:r>
              <a:rPr sz="3200" dirty="0" err="1"/>
              <a:t>velocità</a:t>
            </a:r>
            <a:r>
              <a:rPr sz="3200" dirty="0"/>
              <a:t> </a:t>
            </a:r>
            <a:r>
              <a:rPr sz="3200" dirty="0" err="1"/>
              <a:t>angolare</a:t>
            </a:r>
            <a:r>
              <a:rPr sz="3200" dirty="0"/>
              <a:t> </a:t>
            </a:r>
            <a:r>
              <a:rPr sz="3200" dirty="0" err="1"/>
              <a:t>possono</a:t>
            </a:r>
            <a:r>
              <a:rPr sz="3200" dirty="0"/>
              <a:t> </a:t>
            </a:r>
            <a:r>
              <a:rPr sz="3200" dirty="0" err="1"/>
              <a:t>essere</a:t>
            </a:r>
            <a:r>
              <a:rPr sz="3200" dirty="0"/>
              <a:t> </a:t>
            </a:r>
            <a:r>
              <a:rPr sz="3200" dirty="0" err="1"/>
              <a:t>utilizzate</a:t>
            </a:r>
            <a:r>
              <a:rPr sz="3200" dirty="0"/>
              <a:t> per </a:t>
            </a:r>
            <a:r>
              <a:rPr sz="3200" dirty="0" err="1"/>
              <a:t>ricavare</a:t>
            </a:r>
            <a:r>
              <a:rPr sz="3200" dirty="0"/>
              <a:t> la </a:t>
            </a:r>
            <a:r>
              <a:rPr sz="3200" dirty="0" err="1"/>
              <a:t>variazione</a:t>
            </a:r>
            <a:r>
              <a:rPr sz="3200" dirty="0"/>
              <a:t> </a:t>
            </a:r>
            <a:r>
              <a:rPr sz="3200" dirty="0" err="1"/>
              <a:t>della</a:t>
            </a:r>
            <a:r>
              <a:rPr sz="3200" dirty="0"/>
              <a:t> </a:t>
            </a:r>
            <a:r>
              <a:rPr sz="3200" dirty="0" err="1"/>
              <a:t>stessa</a:t>
            </a:r>
            <a:r>
              <a:rPr sz="3200" dirty="0"/>
              <a:t> </a:t>
            </a:r>
            <a:r>
              <a:rPr sz="3200" dirty="0" err="1"/>
              <a:t>alle</a:t>
            </a:r>
            <a:r>
              <a:rPr sz="3200" dirty="0"/>
              <a:t> </a:t>
            </a:r>
            <a:r>
              <a:rPr sz="3200" dirty="0" err="1"/>
              <a:t>differenti</a:t>
            </a:r>
            <a:r>
              <a:rPr sz="3200" dirty="0"/>
              <a:t> </a:t>
            </a:r>
            <a:r>
              <a:rPr sz="3200" dirty="0" err="1"/>
              <a:t>latitudini</a:t>
            </a:r>
            <a:r>
              <a:rPr sz="3200" dirty="0"/>
              <a:t> </a:t>
            </a:r>
            <a:r>
              <a:rPr sz="3200" dirty="0" err="1"/>
              <a:t>solari</a:t>
            </a:r>
            <a:r>
              <a:rPr sz="3200" dirty="0"/>
              <a:t>, nota come </a:t>
            </a:r>
            <a:r>
              <a:rPr sz="3200" dirty="0" err="1"/>
              <a:t>legge</a:t>
            </a:r>
            <a:r>
              <a:rPr sz="3200" dirty="0"/>
              <a:t> di </a:t>
            </a:r>
            <a:r>
              <a:rPr sz="3200" dirty="0" err="1"/>
              <a:t>rotazione</a:t>
            </a:r>
            <a:r>
              <a:rPr sz="3200" dirty="0"/>
              <a:t> </a:t>
            </a:r>
            <a:r>
              <a:rPr sz="3200" dirty="0" err="1"/>
              <a:t>differenziale</a:t>
            </a:r>
            <a:r>
              <a:rPr sz="3200" dirty="0"/>
              <a:t>. </a:t>
            </a:r>
            <a:r>
              <a:rPr lang="it-IT" sz="3200" dirty="0"/>
              <a:t>La correlazione empirica </a:t>
            </a:r>
            <a:r>
              <a:rPr sz="3200" dirty="0" err="1"/>
              <a:t>comunemente</a:t>
            </a:r>
            <a:r>
              <a:rPr sz="3200" dirty="0"/>
              <a:t> </a:t>
            </a:r>
            <a:r>
              <a:rPr sz="3200" dirty="0" err="1"/>
              <a:t>utilizzata</a:t>
            </a:r>
            <a:r>
              <a:rPr sz="3200" dirty="0"/>
              <a:t> per </a:t>
            </a:r>
            <a:r>
              <a:rPr sz="3200" dirty="0" err="1"/>
              <a:t>esprimere</a:t>
            </a:r>
            <a:r>
              <a:rPr sz="3200" dirty="0"/>
              <a:t> </a:t>
            </a:r>
            <a:r>
              <a:rPr sz="3200" dirty="0" err="1"/>
              <a:t>questa</a:t>
            </a:r>
            <a:r>
              <a:rPr sz="3200" dirty="0"/>
              <a:t> </a:t>
            </a:r>
            <a:r>
              <a:rPr sz="3200" dirty="0" err="1"/>
              <a:t>legge</a:t>
            </a:r>
            <a:r>
              <a:rPr sz="3200" dirty="0"/>
              <a:t> è (</a:t>
            </a:r>
            <a:r>
              <a:rPr sz="3200" dirty="0" err="1"/>
              <a:t>Poljančić</a:t>
            </a:r>
            <a:r>
              <a:rPr sz="3200" dirty="0"/>
              <a:t>):</a:t>
            </a:r>
          </a:p>
        </p:txBody>
      </p:sp>
      <p:sp>
        <p:nvSpPr>
          <p:cNvPr id="216" name="ω(φ) =  A + B sen²φ"/>
          <p:cNvSpPr txBox="1"/>
          <p:nvPr/>
        </p:nvSpPr>
        <p:spPr>
          <a:xfrm>
            <a:off x="5378090" y="5215068"/>
            <a:ext cx="3738203"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i="1">
                <a:solidFill>
                  <a:srgbClr val="000000"/>
                </a:solidFill>
              </a:defRPr>
            </a:lvl1pPr>
          </a:lstStyle>
          <a:p>
            <a:r>
              <a:rPr sz="3200" dirty="0"/>
              <a:t>ω(φ) =  A + B sen²φ</a:t>
            </a:r>
          </a:p>
        </p:txBody>
      </p:sp>
      <p:sp>
        <p:nvSpPr>
          <p:cNvPr id="217" name="dove φ è la latitudine eliografica, e A, B sono parametri della rotazione differenziale solare. In particolare per φ= 0°, A è la velocità angolare equatoriale solare.…"/>
          <p:cNvSpPr txBox="1"/>
          <p:nvPr/>
        </p:nvSpPr>
        <p:spPr>
          <a:xfrm>
            <a:off x="1099202" y="5852484"/>
            <a:ext cx="12295981" cy="5103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ts val="4700"/>
              </a:lnSpc>
              <a:spcBef>
                <a:spcPts val="1400"/>
              </a:spcBef>
              <a:defRPr>
                <a:solidFill>
                  <a:srgbClr val="000000"/>
                </a:solidFill>
              </a:defRPr>
            </a:pPr>
            <a:r>
              <a:rPr sz="3600" dirty="0"/>
              <a:t>dove </a:t>
            </a:r>
            <a:r>
              <a:rPr sz="3600" i="1" dirty="0"/>
              <a:t>φ</a:t>
            </a:r>
            <a:r>
              <a:rPr sz="3600" dirty="0"/>
              <a:t> è la </a:t>
            </a:r>
            <a:r>
              <a:rPr sz="3600" dirty="0" err="1"/>
              <a:t>latitudine</a:t>
            </a:r>
            <a:r>
              <a:rPr sz="3600" dirty="0"/>
              <a:t> </a:t>
            </a:r>
            <a:r>
              <a:rPr sz="3600" dirty="0" err="1"/>
              <a:t>eliografica</a:t>
            </a:r>
            <a:r>
              <a:rPr sz="3600" dirty="0"/>
              <a:t>, e </a:t>
            </a:r>
            <a:r>
              <a:rPr sz="3600" i="1" dirty="0"/>
              <a:t>A</a:t>
            </a:r>
            <a:r>
              <a:rPr sz="3600" dirty="0"/>
              <a:t>, </a:t>
            </a:r>
            <a:r>
              <a:rPr sz="3600" i="1" dirty="0"/>
              <a:t>B</a:t>
            </a:r>
            <a:r>
              <a:rPr sz="3600" dirty="0"/>
              <a:t> </a:t>
            </a:r>
            <a:r>
              <a:rPr sz="3600" dirty="0" err="1"/>
              <a:t>sono</a:t>
            </a:r>
            <a:r>
              <a:rPr sz="3600" dirty="0"/>
              <a:t> </a:t>
            </a:r>
            <a:r>
              <a:rPr sz="3600" dirty="0" err="1"/>
              <a:t>parametri</a:t>
            </a:r>
            <a:r>
              <a:rPr sz="3600" dirty="0"/>
              <a:t> </a:t>
            </a:r>
            <a:r>
              <a:rPr sz="3600" dirty="0" err="1"/>
              <a:t>della</a:t>
            </a:r>
            <a:r>
              <a:rPr sz="3600" dirty="0"/>
              <a:t> </a:t>
            </a:r>
            <a:r>
              <a:rPr sz="3600" dirty="0" err="1"/>
              <a:t>rotazione</a:t>
            </a:r>
            <a:r>
              <a:rPr sz="3600" dirty="0"/>
              <a:t> </a:t>
            </a:r>
            <a:r>
              <a:rPr sz="3600" dirty="0" err="1"/>
              <a:t>differenziale</a:t>
            </a:r>
            <a:r>
              <a:rPr sz="3600" dirty="0"/>
              <a:t> </a:t>
            </a:r>
            <a:r>
              <a:rPr sz="3600" dirty="0" err="1"/>
              <a:t>solare</a:t>
            </a:r>
            <a:r>
              <a:rPr sz="3600" dirty="0"/>
              <a:t>. In </a:t>
            </a:r>
            <a:r>
              <a:rPr sz="3600" dirty="0" err="1"/>
              <a:t>particolare</a:t>
            </a:r>
            <a:r>
              <a:rPr sz="3600" dirty="0"/>
              <a:t> per </a:t>
            </a:r>
            <a:r>
              <a:rPr sz="3600" i="1" dirty="0"/>
              <a:t>φ= 0°</a:t>
            </a:r>
            <a:r>
              <a:rPr sz="3600" dirty="0"/>
              <a:t>, </a:t>
            </a:r>
            <a:r>
              <a:rPr sz="3600" i="1" dirty="0"/>
              <a:t>A</a:t>
            </a:r>
            <a:r>
              <a:rPr sz="3600" dirty="0"/>
              <a:t> è la </a:t>
            </a:r>
            <a:r>
              <a:rPr sz="3600" dirty="0" err="1"/>
              <a:t>velocità</a:t>
            </a:r>
            <a:r>
              <a:rPr sz="3600" dirty="0"/>
              <a:t> </a:t>
            </a:r>
            <a:r>
              <a:rPr sz="3600" dirty="0" err="1"/>
              <a:t>angolare</a:t>
            </a:r>
            <a:r>
              <a:rPr sz="3600" dirty="0"/>
              <a:t> </a:t>
            </a:r>
            <a:r>
              <a:rPr sz="3600" dirty="0" err="1"/>
              <a:t>equatoriale</a:t>
            </a:r>
            <a:r>
              <a:rPr sz="3600" dirty="0"/>
              <a:t> </a:t>
            </a:r>
            <a:r>
              <a:rPr sz="3600" dirty="0" err="1"/>
              <a:t>solare</a:t>
            </a:r>
            <a:r>
              <a:rPr sz="3600" dirty="0"/>
              <a:t>.</a:t>
            </a:r>
          </a:p>
          <a:p>
            <a:pPr defTabSz="457200">
              <a:lnSpc>
                <a:spcPts val="4700"/>
              </a:lnSpc>
              <a:spcBef>
                <a:spcPts val="1400"/>
              </a:spcBef>
              <a:defRPr>
                <a:solidFill>
                  <a:srgbClr val="000000"/>
                </a:solidFill>
              </a:defRPr>
            </a:pPr>
            <a:r>
              <a:rPr sz="3600" dirty="0" err="1"/>
              <a:t>Sempre</a:t>
            </a:r>
            <a:r>
              <a:rPr sz="3600" dirty="0"/>
              <a:t> </a:t>
            </a:r>
            <a:r>
              <a:rPr sz="3600" dirty="0" err="1"/>
              <a:t>tramite</a:t>
            </a:r>
            <a:r>
              <a:rPr sz="3600" dirty="0"/>
              <a:t> </a:t>
            </a:r>
            <a:r>
              <a:rPr sz="3600" dirty="0" err="1"/>
              <a:t>il</a:t>
            </a:r>
            <a:r>
              <a:rPr sz="3600" dirty="0"/>
              <a:t> </a:t>
            </a:r>
            <a:r>
              <a:rPr sz="3600" dirty="0" err="1"/>
              <a:t>programma</a:t>
            </a:r>
            <a:r>
              <a:rPr sz="3600" dirty="0"/>
              <a:t> di </a:t>
            </a:r>
            <a:r>
              <a:rPr sz="3600" dirty="0" err="1"/>
              <a:t>elaborazione</a:t>
            </a:r>
            <a:r>
              <a:rPr sz="3600" dirty="0"/>
              <a:t> </a:t>
            </a:r>
            <a:r>
              <a:rPr sz="3600" dirty="0" err="1"/>
              <a:t>dati</a:t>
            </a:r>
            <a:r>
              <a:rPr sz="3600" dirty="0"/>
              <a:t> </a:t>
            </a:r>
            <a:r>
              <a:rPr sz="3600" dirty="0" err="1"/>
              <a:t>andiamo</a:t>
            </a:r>
            <a:r>
              <a:rPr sz="3600" dirty="0"/>
              <a:t> a </a:t>
            </a:r>
            <a:r>
              <a:rPr sz="3600" dirty="0" err="1"/>
              <a:t>ricavare</a:t>
            </a:r>
            <a:r>
              <a:rPr sz="3600" dirty="0"/>
              <a:t> </a:t>
            </a:r>
            <a:r>
              <a:rPr sz="3600" dirty="0" err="1"/>
              <a:t>un’equazione</a:t>
            </a:r>
            <a:r>
              <a:rPr sz="3600" dirty="0"/>
              <a:t> </a:t>
            </a:r>
            <a:r>
              <a:rPr sz="3600" dirty="0" err="1"/>
              <a:t>interpolante</a:t>
            </a:r>
            <a:r>
              <a:rPr sz="3600" dirty="0"/>
              <a:t> </a:t>
            </a:r>
            <a:r>
              <a:rPr sz="3600" dirty="0" err="1"/>
              <a:t>che</a:t>
            </a:r>
            <a:r>
              <a:rPr sz="3600" dirty="0"/>
              <a:t> </a:t>
            </a:r>
            <a:r>
              <a:rPr sz="3600" dirty="0" err="1"/>
              <a:t>descrive</a:t>
            </a:r>
            <a:r>
              <a:rPr sz="3600" dirty="0"/>
              <a:t> la </a:t>
            </a:r>
            <a:r>
              <a:rPr sz="3600" dirty="0" err="1"/>
              <a:t>variazione</a:t>
            </a:r>
            <a:r>
              <a:rPr sz="3600" dirty="0"/>
              <a:t> </a:t>
            </a:r>
            <a:r>
              <a:rPr sz="3600" dirty="0" err="1"/>
              <a:t>della</a:t>
            </a:r>
            <a:r>
              <a:rPr sz="3600" dirty="0"/>
              <a:t> </a:t>
            </a:r>
            <a:r>
              <a:rPr sz="3600" dirty="0" err="1"/>
              <a:t>velocità</a:t>
            </a:r>
            <a:r>
              <a:rPr sz="3600" dirty="0"/>
              <a:t> </a:t>
            </a:r>
            <a:r>
              <a:rPr sz="3600" dirty="0" err="1"/>
              <a:t>angolare</a:t>
            </a:r>
            <a:r>
              <a:rPr sz="3600" dirty="0"/>
              <a:t> (e </a:t>
            </a:r>
            <a:r>
              <a:rPr sz="3600" dirty="0" err="1"/>
              <a:t>quindi</a:t>
            </a:r>
            <a:r>
              <a:rPr sz="3600" dirty="0"/>
              <a:t> del </a:t>
            </a:r>
            <a:r>
              <a:rPr sz="3600" dirty="0" err="1"/>
              <a:t>periodo</a:t>
            </a:r>
            <a:r>
              <a:rPr sz="3600" dirty="0"/>
              <a:t>) </a:t>
            </a:r>
            <a:r>
              <a:rPr sz="3600" dirty="0" err="1"/>
              <a:t>alle</a:t>
            </a:r>
            <a:r>
              <a:rPr sz="3600" dirty="0"/>
              <a:t> </a:t>
            </a:r>
            <a:r>
              <a:rPr sz="3600" dirty="0" err="1"/>
              <a:t>varie</a:t>
            </a:r>
            <a:r>
              <a:rPr sz="3600" dirty="0"/>
              <a:t> </a:t>
            </a:r>
            <a:r>
              <a:rPr sz="3600" dirty="0" err="1"/>
              <a:t>latitudini</a:t>
            </a:r>
            <a:r>
              <a:rPr sz="3600" dirty="0"/>
              <a:t>. Si </a:t>
            </a:r>
            <a:r>
              <a:rPr sz="3600" dirty="0" err="1"/>
              <a:t>lega</a:t>
            </a:r>
            <a:r>
              <a:rPr sz="3600" dirty="0"/>
              <a:t> </a:t>
            </a:r>
            <a:r>
              <a:rPr sz="3600" dirty="0" err="1"/>
              <a:t>empiricamente</a:t>
            </a:r>
            <a:r>
              <a:rPr sz="3600" dirty="0"/>
              <a:t> </a:t>
            </a:r>
            <a:r>
              <a:rPr sz="3600" i="1" dirty="0"/>
              <a:t>ω</a:t>
            </a:r>
            <a:r>
              <a:rPr sz="3600" dirty="0"/>
              <a:t> al </a:t>
            </a:r>
            <a:r>
              <a:rPr sz="3600" i="1" dirty="0"/>
              <a:t>sen²φ</a:t>
            </a:r>
            <a:r>
              <a:rPr sz="3600" dirty="0"/>
              <a:t> dove </a:t>
            </a:r>
            <a:r>
              <a:rPr sz="3600" i="1" dirty="0"/>
              <a:t>φ</a:t>
            </a:r>
            <a:r>
              <a:rPr sz="3600" dirty="0"/>
              <a:t> è la </a:t>
            </a:r>
            <a:r>
              <a:rPr sz="3600" dirty="0" err="1"/>
              <a:t>latitudine</a:t>
            </a:r>
            <a:r>
              <a:rPr sz="3600" dirty="0"/>
              <a:t> media </a:t>
            </a:r>
            <a:r>
              <a:rPr sz="3600" dirty="0" err="1"/>
              <a:t>alla</a:t>
            </a:r>
            <a:r>
              <a:rPr sz="3600" dirty="0"/>
              <a:t> quale </a:t>
            </a:r>
            <a:r>
              <a:rPr sz="3600" dirty="0" err="1"/>
              <a:t>ruota</a:t>
            </a:r>
            <a:r>
              <a:rPr sz="3600" dirty="0"/>
              <a:t> la </a:t>
            </a:r>
            <a:r>
              <a:rPr sz="3600" dirty="0" err="1"/>
              <a:t>macchia</a:t>
            </a:r>
            <a:r>
              <a:rPr sz="3600" dirty="0"/>
              <a:t> </a:t>
            </a:r>
            <a:r>
              <a:rPr sz="3600" dirty="0" err="1"/>
              <a:t>solare</a:t>
            </a:r>
            <a:r>
              <a:rPr sz="3600" dirty="0"/>
              <a:t>. </a:t>
            </a:r>
          </a:p>
        </p:txBody>
      </p:sp>
      <p:sp>
        <p:nvSpPr>
          <p:cNvPr id="218" name="Da questa equazione andiamo ad effettuare un fit lineare: (Fig.5)"/>
          <p:cNvSpPr txBox="1"/>
          <p:nvPr/>
        </p:nvSpPr>
        <p:spPr>
          <a:xfrm>
            <a:off x="858648" y="11226821"/>
            <a:ext cx="11940769" cy="595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defRPr>
                <a:solidFill>
                  <a:srgbClr val="000000"/>
                </a:solidFill>
              </a:defRPr>
            </a:lvl1pPr>
          </a:lstStyle>
          <a:p>
            <a:r>
              <a:rPr sz="3200" dirty="0"/>
              <a:t>Da </a:t>
            </a:r>
            <a:r>
              <a:rPr sz="3200" dirty="0" err="1"/>
              <a:t>questa</a:t>
            </a:r>
            <a:r>
              <a:rPr sz="3200" dirty="0"/>
              <a:t> </a:t>
            </a:r>
            <a:r>
              <a:rPr sz="3200" dirty="0" err="1"/>
              <a:t>equazione</a:t>
            </a:r>
            <a:r>
              <a:rPr sz="3200" dirty="0"/>
              <a:t> </a:t>
            </a:r>
            <a:r>
              <a:rPr sz="3200" dirty="0" err="1"/>
              <a:t>andiamo</a:t>
            </a:r>
            <a:r>
              <a:rPr sz="3200" dirty="0"/>
              <a:t> ad </a:t>
            </a:r>
            <a:r>
              <a:rPr sz="3200" dirty="0" err="1"/>
              <a:t>effettuare</a:t>
            </a:r>
            <a:r>
              <a:rPr sz="3200" dirty="0"/>
              <a:t> un fit </a:t>
            </a:r>
            <a:r>
              <a:rPr sz="3200" dirty="0" err="1"/>
              <a:t>lineare</a:t>
            </a:r>
            <a:r>
              <a:rPr sz="3200" dirty="0"/>
              <a:t>: (Fig.</a:t>
            </a:r>
            <a:r>
              <a:rPr lang="it-IT" sz="3200" dirty="0"/>
              <a:t>6</a:t>
            </a:r>
            <a:r>
              <a:rPr sz="3200" dirty="0"/>
              <a:t>) </a:t>
            </a:r>
          </a:p>
        </p:txBody>
      </p:sp>
      <p:pic>
        <p:nvPicPr>
          <p:cNvPr id="220" name="WhatsApp Image 2021-05-01 at 23.57.27.jpeg" descr="WhatsApp Image 2021-05-01 at 23.57.27.jpeg"/>
          <p:cNvPicPr>
            <a:picLocks noChangeAspect="1"/>
          </p:cNvPicPr>
          <p:nvPr/>
        </p:nvPicPr>
        <p:blipFill>
          <a:blip r:embed="rId2">
            <a:extLst/>
          </a:blip>
          <a:stretch>
            <a:fillRect/>
          </a:stretch>
        </p:blipFill>
        <p:spPr>
          <a:xfrm>
            <a:off x="15381234" y="6391976"/>
            <a:ext cx="7364985" cy="4456126"/>
          </a:xfrm>
          <a:prstGeom prst="rect">
            <a:avLst/>
          </a:prstGeom>
          <a:ln w="12700">
            <a:miter lim="400000"/>
          </a:ln>
        </p:spPr>
      </p:pic>
      <p:pic>
        <p:nvPicPr>
          <p:cNvPr id="221" name="WhatsApp Image 2021-05-02 at 00.08.49.jpeg" descr="WhatsApp Image 2021-05-02 at 00.08.49.jpeg"/>
          <p:cNvPicPr>
            <a:picLocks noChangeAspect="1"/>
          </p:cNvPicPr>
          <p:nvPr/>
        </p:nvPicPr>
        <p:blipFill>
          <a:blip r:embed="rId3">
            <a:extLst/>
          </a:blip>
          <a:stretch>
            <a:fillRect/>
          </a:stretch>
        </p:blipFill>
        <p:spPr>
          <a:xfrm>
            <a:off x="14139617" y="10991820"/>
            <a:ext cx="9848220" cy="1526402"/>
          </a:xfrm>
          <a:prstGeom prst="rect">
            <a:avLst/>
          </a:prstGeom>
          <a:ln w="12700">
            <a:miter lim="400000"/>
          </a:ln>
        </p:spPr>
      </p:pic>
      <p:sp>
        <p:nvSpPr>
          <p:cNvPr id="222" name="Fig.4"/>
          <p:cNvSpPr txBox="1"/>
          <p:nvPr/>
        </p:nvSpPr>
        <p:spPr>
          <a:xfrm>
            <a:off x="19341000" y="5544646"/>
            <a:ext cx="78707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dirty="0"/>
              <a:t>Fig.</a:t>
            </a:r>
            <a:r>
              <a:rPr lang="it-IT" dirty="0"/>
              <a:t>5</a:t>
            </a:r>
            <a:endParaRPr dirty="0"/>
          </a:p>
        </p:txBody>
      </p:sp>
      <p:sp>
        <p:nvSpPr>
          <p:cNvPr id="223" name="Fig.5"/>
          <p:cNvSpPr txBox="1"/>
          <p:nvPr/>
        </p:nvSpPr>
        <p:spPr>
          <a:xfrm>
            <a:off x="18670188" y="12656661"/>
            <a:ext cx="78707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rPr dirty="0"/>
              <a:t>Fig.</a:t>
            </a:r>
            <a:r>
              <a:rPr lang="it-IT" dirty="0"/>
              <a:t>6</a:t>
            </a: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158</TotalTime>
  <Words>1250</Words>
  <Application>Microsoft Macintosh PowerPoint</Application>
  <PresentationFormat>Personalizzato</PresentationFormat>
  <Paragraphs>124</Paragraphs>
  <Slides>13</Slides>
  <Notes>1</Notes>
  <HiddenSlides>0</HiddenSlides>
  <MMClips>4</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American Typewriter</vt:lpstr>
      <vt:lpstr>Arial</vt:lpstr>
      <vt:lpstr>Bodoni SvtyTwo SC ITC TT-Book</vt:lpstr>
      <vt:lpstr>Cambria Math</vt:lpstr>
      <vt:lpstr>Helvetica</vt:lpstr>
      <vt:lpstr>Helvetica Neue</vt:lpstr>
      <vt:lpstr>Helvetica Neue Medium</vt:lpstr>
      <vt:lpstr>Times Roman</vt:lpstr>
      <vt:lpstr>21_BasicWhite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Microsoft Office User</cp:lastModifiedBy>
  <cp:revision>19</cp:revision>
  <dcterms:modified xsi:type="dcterms:W3CDTF">2021-05-22T17:37:47Z</dcterms:modified>
</cp:coreProperties>
</file>