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</p:embeddedFont>
    <p:embeddedFont>
      <p:font typeface="Roboto Bold" panose="020000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7" autoAdjust="0"/>
  </p:normalViewPr>
  <p:slideViewPr>
    <p:cSldViewPr>
      <p:cViewPr varScale="1">
        <p:scale>
          <a:sx n="82" d="100"/>
          <a:sy n="82" d="100"/>
        </p:scale>
        <p:origin x="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zP8r6rPgML5y-TKD6_Gg6ZjxckRed5tjGWrb_fhc8w4/edit" TargetMode="External"/><Relationship Id="rId7" Type="http://schemas.openxmlformats.org/officeDocument/2006/relationships/hyperlink" Target="https://sites.google.com/liceomangino.it/pcto-mangino-infn-cosmic-rays/hom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rms.gle/EiWtUD2LARamuVdb7" TargetMode="External"/><Relationship Id="rId5" Type="http://schemas.openxmlformats.org/officeDocument/2006/relationships/hyperlink" Target="https://drive.google.com/file/d/1A2TMG_aReAOAHEGpft2_Wn4-KovfsvjG/view?usp=sharing" TargetMode="External"/><Relationship Id="rId4" Type="http://schemas.openxmlformats.org/officeDocument/2006/relationships/hyperlink" Target="https://drive.google.com/file/d/1mgf6FSUkPS-lh-3X96WwQ0G58Xw7GBnK/vie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docs.google.com/presentation/d/12b3oeghE_JVeJP4lU0evTwTY2y5VWuBUIg4vbXPAy8I/present?slide=id.p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cta-observatory.org/wp-content/uploads/2020/06/cherenkov-telescope-array-observatory_brochure_june-2017.pdf" TargetMode="External"/><Relationship Id="rId7" Type="http://schemas.openxmlformats.org/officeDocument/2006/relationships/hyperlink" Target="https://drive.google.com/file/d/1ULCdfIK-v-uPmR9TTXbSXKeUbwVZ4rhX/view" TargetMode="External"/><Relationship Id="rId2" Type="http://schemas.openxmlformats.org/officeDocument/2006/relationships/hyperlink" Target="https://www.flipbookpdf.net/web/site/92884d86f924c4a41b1cea3e7dc07cff374803da202105.pdf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ta-observatory.org/outreach-education/cta-for-educators/" TargetMode="External"/><Relationship Id="rId5" Type="http://schemas.openxmlformats.org/officeDocument/2006/relationships/hyperlink" Target="https://sites.google.com/liceomangino.it/pcto-mangino-infn-cosmic-rays/il-nostro-percorso/lavoro-degli-studenti#h.rhncjnq2l9x4" TargetMode="External"/><Relationship Id="rId4" Type="http://schemas.openxmlformats.org/officeDocument/2006/relationships/hyperlink" Target="https://www.flipbookpdf.net/web/site/5b313e703f58c0725ec9db1484d5b60e15f5d9ee202105.pdf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92158" y="-73665"/>
            <a:ext cx="9134588" cy="10287000"/>
          </a:xfrm>
          <a:prstGeom prst="rect">
            <a:avLst/>
          </a:prstGeom>
          <a:solidFill>
            <a:srgbClr val="627FB8"/>
          </a:solidFill>
        </p:spPr>
      </p:sp>
      <p:grpSp>
        <p:nvGrpSpPr>
          <p:cNvPr id="3" name="Group 3"/>
          <p:cNvGrpSpPr/>
          <p:nvPr/>
        </p:nvGrpSpPr>
        <p:grpSpPr>
          <a:xfrm>
            <a:off x="15920945" y="8455649"/>
            <a:ext cx="1338355" cy="802651"/>
            <a:chOff x="0" y="0"/>
            <a:chExt cx="1784474" cy="107020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4110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1295399" y="526410"/>
            <a:ext cx="7896757" cy="2420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4800" spc="-168" dirty="0">
                <a:solidFill>
                  <a:srgbClr val="14110F"/>
                </a:solidFill>
                <a:latin typeface="Roboto Bold"/>
              </a:rPr>
              <a:t>Cosmic rays &amp; </a:t>
            </a:r>
          </a:p>
          <a:p>
            <a:pPr>
              <a:lnSpc>
                <a:spcPts val="10080"/>
              </a:lnSpc>
            </a:pPr>
            <a:r>
              <a:rPr lang="en-US" sz="4800" spc="-168" dirty="0">
                <a:solidFill>
                  <a:srgbClr val="14110F"/>
                </a:solidFill>
                <a:latin typeface="Roboto Bold"/>
              </a:rPr>
              <a:t>Cherenkov Telescope Array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59604" y="8372470"/>
            <a:ext cx="5661340" cy="184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800">
                <a:solidFill>
                  <a:srgbClr val="14110F"/>
                </a:solidFill>
                <a:latin typeface="Roboto"/>
              </a:rPr>
              <a:t>Liceo Scientifico</a:t>
            </a:r>
          </a:p>
          <a:p>
            <a:pPr>
              <a:lnSpc>
                <a:spcPts val="3639"/>
              </a:lnSpc>
            </a:pPr>
            <a:r>
              <a:rPr lang="en-US" sz="2800">
                <a:solidFill>
                  <a:srgbClr val="14110F"/>
                </a:solidFill>
                <a:latin typeface="Roboto"/>
              </a:rPr>
              <a:t>"Mons. B. Mangino" - Pagani (Sa)</a:t>
            </a:r>
          </a:p>
          <a:p>
            <a:pPr>
              <a:lnSpc>
                <a:spcPts val="3639"/>
              </a:lnSpc>
            </a:pPr>
            <a:r>
              <a:rPr lang="en-US" sz="2799">
                <a:solidFill>
                  <a:srgbClr val="14110F"/>
                </a:solidFill>
                <a:latin typeface="Roboto"/>
              </a:rPr>
              <a:t>INFN Napoli</a:t>
            </a:r>
          </a:p>
          <a:p>
            <a:pPr>
              <a:lnSpc>
                <a:spcPts val="3640"/>
              </a:lnSpc>
            </a:pPr>
            <a:endParaRPr lang="en-US" sz="2799">
              <a:solidFill>
                <a:srgbClr val="14110F"/>
              </a:solidFill>
              <a:latin typeface="Roboto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259604" y="1028700"/>
            <a:ext cx="6999696" cy="6999696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52848" r="-52848" b="-20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289024" y="3161537"/>
            <a:ext cx="8049291" cy="3925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  <a:spcBef>
                <a:spcPct val="0"/>
              </a:spcBef>
            </a:pPr>
            <a:r>
              <a:rPr lang="en-US" sz="2399" spc="47" dirty="0">
                <a:solidFill>
                  <a:srgbClr val="627FB8"/>
                </a:solidFill>
                <a:latin typeface="Roboto Bold"/>
              </a:rPr>
              <a:t>Gruppo di </a:t>
            </a:r>
            <a:r>
              <a:rPr lang="en-US" sz="2399" spc="47" dirty="0" err="1">
                <a:solidFill>
                  <a:srgbClr val="627FB8"/>
                </a:solidFill>
                <a:latin typeface="Roboto Bold"/>
              </a:rPr>
              <a:t>lavoro</a:t>
            </a:r>
            <a:r>
              <a:rPr lang="en-US" sz="2399" spc="47" dirty="0">
                <a:solidFill>
                  <a:srgbClr val="627FB8"/>
                </a:solidFill>
                <a:latin typeface="Roboto Bold"/>
              </a:rPr>
              <a:t>:</a:t>
            </a:r>
          </a:p>
          <a:p>
            <a:pPr algn="ctr">
              <a:lnSpc>
                <a:spcPts val="3119"/>
              </a:lnSpc>
              <a:spcBef>
                <a:spcPct val="0"/>
              </a:spcBef>
            </a:pPr>
            <a:r>
              <a:rPr lang="en-US" sz="2399" spc="47" dirty="0">
                <a:solidFill>
                  <a:srgbClr val="000000"/>
                </a:solidFill>
                <a:latin typeface="Roboto"/>
              </a:rPr>
              <a:t>Alfonso </a:t>
            </a:r>
            <a:r>
              <a:rPr lang="en-US" sz="2399" spc="47" dirty="0" err="1">
                <a:solidFill>
                  <a:srgbClr val="000000"/>
                </a:solidFill>
                <a:latin typeface="Roboto"/>
              </a:rPr>
              <a:t>Marrazzo</a:t>
            </a:r>
            <a:r>
              <a:rPr lang="en-US" sz="2399" spc="47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2399" spc="47" dirty="0" err="1">
                <a:solidFill>
                  <a:srgbClr val="000000"/>
                </a:solidFill>
                <a:latin typeface="Roboto"/>
              </a:rPr>
              <a:t>Annarita</a:t>
            </a:r>
            <a:r>
              <a:rPr lang="en-US" sz="2399" spc="47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399" spc="47" dirty="0" err="1">
                <a:solidFill>
                  <a:srgbClr val="000000"/>
                </a:solidFill>
                <a:latin typeface="Roboto"/>
              </a:rPr>
              <a:t>Francese</a:t>
            </a:r>
            <a:r>
              <a:rPr lang="en-US" sz="2399" spc="47" dirty="0">
                <a:solidFill>
                  <a:srgbClr val="000000"/>
                </a:solidFill>
                <a:latin typeface="Roboto"/>
              </a:rPr>
              <a:t>, Antonia Di </a:t>
            </a:r>
            <a:r>
              <a:rPr lang="en-US" sz="2399" spc="47" dirty="0" err="1">
                <a:solidFill>
                  <a:srgbClr val="000000"/>
                </a:solidFill>
                <a:latin typeface="Roboto"/>
              </a:rPr>
              <a:t>Guida</a:t>
            </a:r>
            <a:r>
              <a:rPr lang="en-US" sz="2399" spc="47" dirty="0">
                <a:solidFill>
                  <a:srgbClr val="000000"/>
                </a:solidFill>
                <a:latin typeface="Roboto"/>
              </a:rPr>
              <a:t>, Antonio Pergolesi, Christian Amendola, Fabiano Amendola, Federica Mancuso, Fortuna De </a:t>
            </a:r>
            <a:r>
              <a:rPr lang="en-US" sz="2399" spc="47" dirty="0" err="1">
                <a:solidFill>
                  <a:srgbClr val="000000"/>
                </a:solidFill>
                <a:latin typeface="Roboto"/>
              </a:rPr>
              <a:t>Maio</a:t>
            </a:r>
            <a:r>
              <a:rPr lang="en-US" sz="2399" spc="47" dirty="0">
                <a:solidFill>
                  <a:srgbClr val="000000"/>
                </a:solidFill>
                <a:latin typeface="Roboto"/>
              </a:rPr>
              <a:t>,</a:t>
            </a:r>
          </a:p>
          <a:p>
            <a:pPr algn="ctr">
              <a:lnSpc>
                <a:spcPts val="3119"/>
              </a:lnSpc>
              <a:spcBef>
                <a:spcPct val="0"/>
              </a:spcBef>
            </a:pPr>
            <a:r>
              <a:rPr lang="en-US" sz="2399" spc="47" dirty="0">
                <a:solidFill>
                  <a:srgbClr val="000000"/>
                </a:solidFill>
                <a:latin typeface="Roboto"/>
              </a:rPr>
              <a:t> Francesco </a:t>
            </a:r>
            <a:r>
              <a:rPr lang="en-US" sz="2399" spc="47" dirty="0" err="1">
                <a:solidFill>
                  <a:srgbClr val="000000"/>
                </a:solidFill>
                <a:latin typeface="Roboto"/>
              </a:rPr>
              <a:t>Liberti</a:t>
            </a:r>
            <a:r>
              <a:rPr lang="en-US" sz="2399" spc="47" dirty="0">
                <a:solidFill>
                  <a:srgbClr val="000000"/>
                </a:solidFill>
                <a:latin typeface="Roboto"/>
              </a:rPr>
              <a:t>, Francesco </a:t>
            </a:r>
            <a:r>
              <a:rPr lang="en-US" sz="2399" spc="47" dirty="0" err="1">
                <a:solidFill>
                  <a:srgbClr val="000000"/>
                </a:solidFill>
                <a:latin typeface="Roboto"/>
              </a:rPr>
              <a:t>Avallone</a:t>
            </a:r>
            <a:r>
              <a:rPr lang="en-US" sz="2399" spc="47" dirty="0">
                <a:solidFill>
                  <a:srgbClr val="000000"/>
                </a:solidFill>
                <a:latin typeface="Roboto"/>
              </a:rPr>
              <a:t>, Francesco Capuano, Gianluca </a:t>
            </a:r>
            <a:r>
              <a:rPr lang="en-US" sz="2399" spc="47" dirty="0" err="1">
                <a:solidFill>
                  <a:srgbClr val="000000"/>
                </a:solidFill>
                <a:latin typeface="Roboto"/>
              </a:rPr>
              <a:t>Nacchia</a:t>
            </a:r>
            <a:r>
              <a:rPr lang="en-US" sz="2399" spc="47" dirty="0">
                <a:solidFill>
                  <a:srgbClr val="000000"/>
                </a:solidFill>
                <a:latin typeface="Roboto"/>
              </a:rPr>
              <a:t>, Giorgio Maria Chirico, Giuseppina </a:t>
            </a:r>
            <a:r>
              <a:rPr lang="en-US" sz="2399" spc="47" dirty="0" err="1">
                <a:solidFill>
                  <a:srgbClr val="000000"/>
                </a:solidFill>
                <a:latin typeface="Roboto"/>
              </a:rPr>
              <a:t>Rosolia</a:t>
            </a:r>
            <a:r>
              <a:rPr lang="en-US" sz="2399" spc="47" dirty="0">
                <a:solidFill>
                  <a:srgbClr val="000000"/>
                </a:solidFill>
                <a:latin typeface="Roboto"/>
              </a:rPr>
              <a:t>, Luigi </a:t>
            </a:r>
            <a:r>
              <a:rPr lang="en-US" sz="2399" spc="47" dirty="0" err="1">
                <a:solidFill>
                  <a:srgbClr val="000000"/>
                </a:solidFill>
                <a:latin typeface="Roboto"/>
              </a:rPr>
              <a:t>Contaldo</a:t>
            </a:r>
            <a:r>
              <a:rPr lang="en-US" sz="2399" spc="47" dirty="0">
                <a:solidFill>
                  <a:srgbClr val="000000"/>
                </a:solidFill>
                <a:latin typeface="Roboto"/>
              </a:rPr>
              <a:t>, Luigi Russo, Michele </a:t>
            </a:r>
            <a:r>
              <a:rPr lang="en-US" sz="2399" spc="47" dirty="0" err="1">
                <a:solidFill>
                  <a:srgbClr val="000000"/>
                </a:solidFill>
                <a:latin typeface="Roboto"/>
              </a:rPr>
              <a:t>Salzano</a:t>
            </a:r>
            <a:r>
              <a:rPr lang="en-US" sz="2399" spc="47" dirty="0">
                <a:solidFill>
                  <a:srgbClr val="000000"/>
                </a:solidFill>
                <a:latin typeface="Roboto"/>
              </a:rPr>
              <a:t>, Pietro Ferrara, Zuleika De Felice</a:t>
            </a:r>
          </a:p>
          <a:p>
            <a:pPr algn="ctr">
              <a:lnSpc>
                <a:spcPts val="3119"/>
              </a:lnSpc>
              <a:spcBef>
                <a:spcPct val="0"/>
              </a:spcBef>
            </a:pPr>
            <a:r>
              <a:rPr lang="en-US" sz="2399" spc="47" dirty="0">
                <a:solidFill>
                  <a:srgbClr val="627FB8"/>
                </a:solidFill>
                <a:latin typeface="Roboto Bold"/>
              </a:rPr>
              <a:t>Tutor </a:t>
            </a:r>
            <a:r>
              <a:rPr lang="en-US" sz="2399" spc="47" dirty="0" err="1">
                <a:solidFill>
                  <a:srgbClr val="627FB8"/>
                </a:solidFill>
                <a:latin typeface="Roboto Bold"/>
              </a:rPr>
              <a:t>esterno</a:t>
            </a:r>
            <a:r>
              <a:rPr lang="en-US" sz="2399" spc="47" dirty="0">
                <a:solidFill>
                  <a:srgbClr val="627FB8"/>
                </a:solidFill>
                <a:latin typeface="Roboto Bold"/>
              </a:rPr>
              <a:t>:</a:t>
            </a:r>
            <a:r>
              <a:rPr lang="en-US" sz="2399" spc="47" dirty="0">
                <a:solidFill>
                  <a:srgbClr val="000000"/>
                </a:solidFill>
                <a:latin typeface="Roboto"/>
              </a:rPr>
              <a:t> Carla </a:t>
            </a:r>
            <a:r>
              <a:rPr lang="en-US" sz="2399" spc="47" dirty="0" err="1">
                <a:solidFill>
                  <a:srgbClr val="000000"/>
                </a:solidFill>
                <a:latin typeface="Roboto"/>
              </a:rPr>
              <a:t>Aramo</a:t>
            </a:r>
            <a:endParaRPr lang="en-US" sz="2399" spc="47" dirty="0">
              <a:solidFill>
                <a:srgbClr val="000000"/>
              </a:solidFill>
              <a:latin typeface="Roboto"/>
            </a:endParaRPr>
          </a:p>
          <a:p>
            <a:pPr algn="ctr">
              <a:lnSpc>
                <a:spcPts val="3119"/>
              </a:lnSpc>
              <a:spcBef>
                <a:spcPct val="0"/>
              </a:spcBef>
            </a:pPr>
            <a:r>
              <a:rPr lang="en-US" sz="2399" spc="47" dirty="0">
                <a:solidFill>
                  <a:srgbClr val="627FB8"/>
                </a:solidFill>
                <a:latin typeface="Roboto Bold"/>
              </a:rPr>
              <a:t>  Tutor </a:t>
            </a:r>
            <a:r>
              <a:rPr lang="en-US" sz="2399" spc="47" dirty="0" err="1">
                <a:solidFill>
                  <a:srgbClr val="627FB8"/>
                </a:solidFill>
                <a:latin typeface="Roboto Bold"/>
              </a:rPr>
              <a:t>interno</a:t>
            </a:r>
            <a:r>
              <a:rPr lang="en-US" sz="2399" spc="47" dirty="0">
                <a:solidFill>
                  <a:srgbClr val="627FB8"/>
                </a:solidFill>
                <a:latin typeface="Roboto Bold"/>
              </a:rPr>
              <a:t>:</a:t>
            </a:r>
            <a:r>
              <a:rPr lang="en-US" sz="2399" spc="47" dirty="0">
                <a:solidFill>
                  <a:srgbClr val="000000"/>
                </a:solidFill>
                <a:latin typeface="Roboto"/>
              </a:rPr>
              <a:t> Piera Romano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470426"/>
            <a:ext cx="7309616" cy="138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800" spc="56">
                <a:solidFill>
                  <a:srgbClr val="627FB8"/>
                </a:solidFill>
                <a:latin typeface="Roboto"/>
              </a:rPr>
              <a:t>Il percorso formativo si è attuato in presenza, a via Toledo e a Monte S.Angelo, e poi online, tramite Google Classroom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990" y="-240438"/>
            <a:ext cx="7691381" cy="10287000"/>
          </a:xfrm>
          <a:prstGeom prst="rect">
            <a:avLst/>
          </a:prstGeom>
          <a:solidFill>
            <a:srgbClr val="627FB8"/>
          </a:solidFill>
        </p:spPr>
        <p:txBody>
          <a:bodyPr/>
          <a:lstStyle/>
          <a:p>
            <a:endParaRPr lang="it-IT" dirty="0"/>
          </a:p>
        </p:txBody>
      </p:sp>
      <p:grpSp>
        <p:nvGrpSpPr>
          <p:cNvPr id="3" name="Group 3"/>
          <p:cNvGrpSpPr/>
          <p:nvPr/>
        </p:nvGrpSpPr>
        <p:grpSpPr>
          <a:xfrm>
            <a:off x="-710717" y="502041"/>
            <a:ext cx="7917859" cy="2351341"/>
            <a:chOff x="0" y="0"/>
            <a:chExt cx="2678387" cy="795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725957" y="3727392"/>
            <a:ext cx="7917859" cy="2351341"/>
            <a:chOff x="0" y="0"/>
            <a:chExt cx="2678387" cy="795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792653" y="6777533"/>
            <a:ext cx="7917859" cy="2351341"/>
            <a:chOff x="0" y="-14775"/>
            <a:chExt cx="2678387" cy="795392"/>
          </a:xfrm>
        </p:grpSpPr>
        <p:sp>
          <p:nvSpPr>
            <p:cNvPr id="8" name="Freeform 8"/>
            <p:cNvSpPr/>
            <p:nvPr/>
          </p:nvSpPr>
          <p:spPr>
            <a:xfrm>
              <a:off x="0" y="-14775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8085335" y="4008552"/>
            <a:ext cx="9845390" cy="5537962"/>
            <a:chOff x="0" y="0"/>
            <a:chExt cx="1128903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-5556" r="-5545" b="19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9019564" y="633930"/>
            <a:ext cx="8577665" cy="2668544"/>
            <a:chOff x="0" y="-76200"/>
            <a:chExt cx="11436887" cy="355805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76200"/>
              <a:ext cx="11436887" cy="1537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360"/>
                </a:lnSpc>
                <a:spcBef>
                  <a:spcPct val="0"/>
                </a:spcBef>
              </a:pPr>
              <a:r>
                <a:rPr lang="en-US" sz="7200" spc="-72" dirty="0">
                  <a:solidFill>
                    <a:srgbClr val="14110F"/>
                  </a:solidFill>
                  <a:latin typeface="Roboto"/>
                </a:rPr>
                <a:t>La </a:t>
              </a:r>
              <a:r>
                <a:rPr lang="en-US" sz="7200" spc="-72" dirty="0" err="1">
                  <a:solidFill>
                    <a:srgbClr val="14110F"/>
                  </a:solidFill>
                  <a:latin typeface="Roboto"/>
                </a:rPr>
                <a:t>documentazione</a:t>
              </a:r>
              <a:endParaRPr lang="en-US" sz="7200" spc="-72" dirty="0">
                <a:solidFill>
                  <a:srgbClr val="14110F"/>
                </a:solidFill>
                <a:latin typeface="Roboto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780539"/>
              <a:ext cx="11436887" cy="1701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48" dirty="0" err="1">
                  <a:solidFill>
                    <a:srgbClr val="14110F"/>
                  </a:solidFill>
                  <a:latin typeface="Roboto"/>
                </a:rPr>
                <a:t>Alla</a:t>
              </a:r>
              <a:r>
                <a:rPr lang="en-US" sz="2400" spc="48" dirty="0">
                  <a:solidFill>
                    <a:srgbClr val="14110F"/>
                  </a:solidFill>
                  <a:latin typeface="Roboto"/>
                </a:rPr>
                <a:t> </a:t>
              </a:r>
              <a:r>
                <a:rPr lang="en-US" sz="2400" spc="48" dirty="0" err="1">
                  <a:solidFill>
                    <a:srgbClr val="14110F"/>
                  </a:solidFill>
                  <a:latin typeface="Roboto"/>
                </a:rPr>
                <a:t>fase</a:t>
              </a:r>
              <a:r>
                <a:rPr lang="en-US" sz="2400" spc="48" dirty="0">
                  <a:solidFill>
                    <a:srgbClr val="14110F"/>
                  </a:solidFill>
                  <a:latin typeface="Roboto"/>
                </a:rPr>
                <a:t> di </a:t>
              </a:r>
              <a:r>
                <a:rPr lang="en-US" sz="2400" spc="48" dirty="0" err="1">
                  <a:solidFill>
                    <a:srgbClr val="14110F"/>
                  </a:solidFill>
                  <a:latin typeface="Roboto"/>
                </a:rPr>
                <a:t>formazione</a:t>
              </a:r>
              <a:r>
                <a:rPr lang="en-US" sz="2400" spc="48" dirty="0">
                  <a:solidFill>
                    <a:srgbClr val="14110F"/>
                  </a:solidFill>
                  <a:latin typeface="Roboto"/>
                </a:rPr>
                <a:t>, ha in gran </a:t>
              </a:r>
              <a:r>
                <a:rPr lang="en-US" sz="2400" spc="48" dirty="0" err="1">
                  <a:solidFill>
                    <a:srgbClr val="14110F"/>
                  </a:solidFill>
                  <a:latin typeface="Roboto"/>
                </a:rPr>
                <a:t>parte</a:t>
              </a:r>
              <a:r>
                <a:rPr lang="en-US" sz="2400" spc="48" dirty="0">
                  <a:solidFill>
                    <a:srgbClr val="14110F"/>
                  </a:solidFill>
                  <a:latin typeface="Roboto"/>
                </a:rPr>
                <a:t> </a:t>
              </a:r>
              <a:r>
                <a:rPr lang="en-US" sz="2400" spc="48" dirty="0" err="1">
                  <a:solidFill>
                    <a:srgbClr val="14110F"/>
                  </a:solidFill>
                  <a:latin typeface="Roboto"/>
                </a:rPr>
                <a:t>contribuito</a:t>
              </a:r>
              <a:r>
                <a:rPr lang="en-US" sz="2400" spc="48" dirty="0">
                  <a:solidFill>
                    <a:srgbClr val="14110F"/>
                  </a:solidFill>
                  <a:latin typeface="Roboto"/>
                </a:rPr>
                <a:t> </a:t>
              </a:r>
              <a:r>
                <a:rPr lang="en-US" sz="2400" spc="48" dirty="0" err="1">
                  <a:solidFill>
                    <a:srgbClr val="14110F"/>
                  </a:solidFill>
                  <a:latin typeface="Roboto"/>
                </a:rPr>
                <a:t>l'obiettivo</a:t>
              </a:r>
              <a:r>
                <a:rPr lang="en-US" sz="2400" spc="48" dirty="0">
                  <a:solidFill>
                    <a:srgbClr val="14110F"/>
                  </a:solidFill>
                  <a:latin typeface="Roboto"/>
                </a:rPr>
                <a:t> di </a:t>
              </a:r>
              <a:r>
                <a:rPr lang="en-US" sz="2400" spc="48" dirty="0" err="1">
                  <a:solidFill>
                    <a:srgbClr val="14110F"/>
                  </a:solidFill>
                  <a:latin typeface="Roboto"/>
                </a:rPr>
                <a:t>raccontare</a:t>
              </a:r>
              <a:r>
                <a:rPr lang="en-US" sz="2400" spc="48" dirty="0">
                  <a:solidFill>
                    <a:srgbClr val="14110F"/>
                  </a:solidFill>
                  <a:latin typeface="Roboto"/>
                </a:rPr>
                <a:t> </a:t>
              </a:r>
              <a:r>
                <a:rPr lang="en-US" sz="2400" spc="48" dirty="0" err="1">
                  <a:solidFill>
                    <a:srgbClr val="14110F"/>
                  </a:solidFill>
                  <a:latin typeface="Roboto"/>
                </a:rPr>
                <a:t>quanto</a:t>
              </a:r>
              <a:r>
                <a:rPr lang="en-US" sz="2400" spc="48" dirty="0">
                  <a:solidFill>
                    <a:srgbClr val="14110F"/>
                  </a:solidFill>
                  <a:latin typeface="Roboto"/>
                </a:rPr>
                <a:t> </a:t>
              </a:r>
              <a:r>
                <a:rPr lang="en-US" sz="2400" spc="48" dirty="0" err="1">
                  <a:solidFill>
                    <a:srgbClr val="14110F"/>
                  </a:solidFill>
                  <a:latin typeface="Roboto"/>
                </a:rPr>
                <a:t>imparato</a:t>
              </a:r>
              <a:r>
                <a:rPr lang="en-US" sz="2400" spc="48" dirty="0">
                  <a:solidFill>
                    <a:srgbClr val="14110F"/>
                  </a:solidFill>
                  <a:latin typeface="Roboto"/>
                </a:rPr>
                <a:t> a </a:t>
              </a:r>
              <a:r>
                <a:rPr lang="en-US" sz="2400" spc="48" dirty="0" err="1">
                  <a:solidFill>
                    <a:srgbClr val="14110F"/>
                  </a:solidFill>
                  <a:latin typeface="Roboto"/>
                </a:rPr>
                <a:t>studenti</a:t>
              </a:r>
              <a:r>
                <a:rPr lang="en-US" sz="2400" spc="48" dirty="0">
                  <a:solidFill>
                    <a:srgbClr val="14110F"/>
                  </a:solidFill>
                  <a:latin typeface="Roboto"/>
                </a:rPr>
                <a:t> di </a:t>
              </a:r>
              <a:r>
                <a:rPr lang="en-US" sz="2400" spc="48" dirty="0" err="1">
                  <a:solidFill>
                    <a:srgbClr val="14110F"/>
                  </a:solidFill>
                  <a:latin typeface="Roboto"/>
                </a:rPr>
                <a:t>cicli</a:t>
              </a:r>
              <a:r>
                <a:rPr lang="en-US" sz="2400" spc="48" dirty="0">
                  <a:solidFill>
                    <a:srgbClr val="14110F"/>
                  </a:solidFill>
                  <a:latin typeface="Roboto"/>
                </a:rPr>
                <a:t> </a:t>
              </a:r>
              <a:r>
                <a:rPr lang="en-US" sz="2400" spc="48" dirty="0" err="1">
                  <a:solidFill>
                    <a:srgbClr val="14110F"/>
                  </a:solidFill>
                  <a:latin typeface="Roboto"/>
                </a:rPr>
                <a:t>inferiori</a:t>
              </a:r>
              <a:r>
                <a:rPr lang="en-US" sz="2400" spc="48" dirty="0">
                  <a:solidFill>
                    <a:srgbClr val="14110F"/>
                  </a:solidFill>
                  <a:latin typeface="Roboto"/>
                </a:rPr>
                <a:t> al nostro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65915" y="773098"/>
            <a:ext cx="93196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5915" y="4219559"/>
            <a:ext cx="93196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545454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85574" y="4226210"/>
            <a:ext cx="715723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800" spc="56" dirty="0">
                <a:solidFill>
                  <a:srgbClr val="14110F"/>
                </a:solidFill>
                <a:latin typeface="Roboto"/>
                <a:hlinkClick r:id="rId3"/>
              </a:rPr>
              <a:t>-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  <a:hlinkClick r:id="rId3"/>
              </a:rPr>
              <a:t>Cruciverba</a:t>
            </a:r>
            <a:r>
              <a:rPr lang="en-US" sz="2800" spc="56" dirty="0">
                <a:solidFill>
                  <a:srgbClr val="14110F"/>
                </a:solidFill>
                <a:latin typeface="Roboto"/>
                <a:hlinkClick r:id="rId3"/>
              </a:rPr>
              <a:t>  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-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  <a:hlinkClick r:id="rId4"/>
              </a:rPr>
              <a:t>Anche</a:t>
            </a:r>
            <a:r>
              <a:rPr lang="en-US" sz="2800" spc="56" dirty="0">
                <a:solidFill>
                  <a:srgbClr val="14110F"/>
                </a:solidFill>
                <a:latin typeface="Roboto"/>
                <a:hlinkClick r:id="rId4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  <a:hlinkClick r:id="rId4"/>
              </a:rPr>
              <a:t>scaricabile</a:t>
            </a:r>
            <a:r>
              <a:rPr lang="en-US" sz="2800" spc="56" dirty="0">
                <a:solidFill>
                  <a:srgbClr val="14110F"/>
                </a:solidFill>
                <a:latin typeface="Roboto"/>
                <a:hlinkClick r:id="rId4"/>
              </a:rPr>
              <a:t> </a:t>
            </a:r>
            <a:r>
              <a:rPr lang="en-US" sz="1199" spc="23" dirty="0">
                <a:solidFill>
                  <a:srgbClr val="14110F"/>
                </a:solidFill>
                <a:latin typeface="Arimo"/>
                <a:hlinkClick r:id="rId4"/>
              </a:rPr>
              <a:t> </a:t>
            </a:r>
            <a:endParaRPr lang="en-US" sz="1199" spc="23" dirty="0">
              <a:solidFill>
                <a:srgbClr val="14110F"/>
              </a:solidFill>
              <a:latin typeface="Arimo"/>
            </a:endParaRPr>
          </a:p>
        </p:txBody>
      </p:sp>
      <p:sp>
        <p:nvSpPr>
          <p:cNvPr id="22" name="TextBox 22">
            <a:hlinkClick r:id="rId5"/>
          </p:cNvPr>
          <p:cNvSpPr txBox="1"/>
          <p:nvPr/>
        </p:nvSpPr>
        <p:spPr>
          <a:xfrm>
            <a:off x="1898534" y="998204"/>
            <a:ext cx="526426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800" spc="56" dirty="0" err="1">
                <a:solidFill>
                  <a:srgbClr val="14110F"/>
                </a:solidFill>
                <a:latin typeface="Roboto"/>
                <a:hlinkClick r:id="rId5"/>
              </a:rPr>
              <a:t>Presentazione</a:t>
            </a:r>
            <a:r>
              <a:rPr lang="en-US" sz="2800" spc="56" dirty="0">
                <a:solidFill>
                  <a:srgbClr val="14110F"/>
                </a:solidFill>
                <a:latin typeface="Roboto"/>
                <a:hlinkClick r:id="rId5"/>
              </a:rPr>
              <a:t> PPT</a:t>
            </a:r>
            <a:endParaRPr lang="en-US" sz="2800" spc="56" dirty="0">
              <a:solidFill>
                <a:srgbClr val="14110F"/>
              </a:solidFill>
              <a:latin typeface="Roboto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46763" y="5021630"/>
            <a:ext cx="4439026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800" spc="56" dirty="0">
                <a:solidFill>
                  <a:srgbClr val="000000"/>
                </a:solidFill>
                <a:latin typeface="Roboto"/>
              </a:rPr>
              <a:t>       </a:t>
            </a:r>
            <a:r>
              <a:rPr lang="en-US" sz="2800" spc="56" dirty="0">
                <a:solidFill>
                  <a:srgbClr val="000000"/>
                </a:solidFill>
                <a:latin typeface="Roboto"/>
                <a:hlinkClick r:id="rId6"/>
              </a:rPr>
              <a:t>Quiz online, per chi ama le sfide </a:t>
            </a:r>
            <a:endParaRPr lang="en-US" sz="2800" spc="56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85574" y="7652337"/>
            <a:ext cx="159533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800" spc="56" dirty="0" err="1">
                <a:solidFill>
                  <a:srgbClr val="000000"/>
                </a:solidFill>
                <a:latin typeface="Roboto"/>
                <a:hlinkClick r:id="rId7"/>
              </a:rPr>
              <a:t>Sito</a:t>
            </a:r>
            <a:r>
              <a:rPr lang="en-US" sz="2800" spc="56" dirty="0">
                <a:solidFill>
                  <a:srgbClr val="000000"/>
                </a:solidFill>
                <a:latin typeface="Roboto"/>
                <a:hlinkClick r:id="rId7"/>
              </a:rPr>
              <a:t> WEB </a:t>
            </a:r>
            <a:endParaRPr lang="en-US" sz="2800" spc="56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-2930229" y="7417704"/>
            <a:ext cx="7917859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600" spc="112">
                <a:solidFill>
                  <a:srgbClr val="A6A6A6"/>
                </a:solidFill>
                <a:latin typeface="Roboto"/>
              </a:rPr>
              <a:t>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31896" y="8567094"/>
            <a:ext cx="5529875" cy="33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4"/>
              </a:lnSpc>
            </a:pPr>
            <a:endParaRPr lang="en-US" sz="2164" spc="-21" dirty="0">
              <a:solidFill>
                <a:srgbClr val="00000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32412" y="0"/>
            <a:ext cx="7691381" cy="10287000"/>
          </a:xfrm>
          <a:prstGeom prst="rect">
            <a:avLst/>
          </a:prstGeom>
          <a:solidFill>
            <a:srgbClr val="627FB8"/>
          </a:solidFill>
        </p:spPr>
      </p:sp>
      <p:grpSp>
        <p:nvGrpSpPr>
          <p:cNvPr id="3" name="Group 3"/>
          <p:cNvGrpSpPr/>
          <p:nvPr/>
        </p:nvGrpSpPr>
        <p:grpSpPr>
          <a:xfrm>
            <a:off x="10370141" y="1028700"/>
            <a:ext cx="7917859" cy="8229600"/>
            <a:chOff x="0" y="0"/>
            <a:chExt cx="2678387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78387" cy="2783840"/>
            </a:xfrm>
            <a:custGeom>
              <a:avLst/>
              <a:gdLst/>
              <a:ahLst/>
              <a:cxnLst/>
              <a:rect l="l" t="t" r="r" b="b"/>
              <a:pathLst>
                <a:path w="2678387" h="2783840">
                  <a:moveTo>
                    <a:pt x="2553927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2659380"/>
                  </a:lnTo>
                  <a:cubicBezTo>
                    <a:pt x="2678387" y="2727960"/>
                    <a:pt x="2622507" y="2783840"/>
                    <a:pt x="2553927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157195"/>
            <a:ext cx="946844" cy="946844"/>
            <a:chOff x="0" y="0"/>
            <a:chExt cx="1262459" cy="126245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0" y="0"/>
              <a:ext cx="1262459" cy="1262459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84093" y="229910"/>
              <a:ext cx="894274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7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FFFFFF"/>
                  </a:solidFill>
                  <a:latin typeface="Roboto"/>
                </a:rPr>
                <a:t>1</a:t>
              </a:r>
            </a:p>
          </p:txBody>
        </p:sp>
      </p:grpSp>
      <p:pic>
        <p:nvPicPr>
          <p:cNvPr id="8" name="Picture 8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515290" y="1028700"/>
            <a:ext cx="5744010" cy="82296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35392" y="2840386"/>
            <a:ext cx="7242523" cy="182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>
              <a:lnSpc>
                <a:spcPts val="3639"/>
              </a:lnSpc>
              <a:buFont typeface="Arial"/>
              <a:buChar char="•"/>
            </a:pP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Giornata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di studio con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i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ricercatori</a:t>
            </a:r>
            <a:endParaRPr lang="en-US" sz="2800" spc="56" dirty="0">
              <a:solidFill>
                <a:srgbClr val="14110F"/>
              </a:solidFill>
              <a:latin typeface="Roboto"/>
            </a:endParaRPr>
          </a:p>
          <a:p>
            <a:pPr marL="604519" lvl="1" indent="-302260">
              <a:lnSpc>
                <a:spcPts val="3639"/>
              </a:lnSpc>
              <a:buFont typeface="Arial"/>
              <a:buChar char="•"/>
            </a:pP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Raccolta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ed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analisi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dei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dati</a:t>
            </a:r>
            <a:endParaRPr lang="en-US" sz="2799" spc="55" dirty="0">
              <a:solidFill>
                <a:srgbClr val="14110F"/>
              </a:solidFill>
              <a:latin typeface="Roboto"/>
            </a:endParaRPr>
          </a:p>
          <a:p>
            <a:pPr marL="604520" lvl="1" indent="-302260" algn="l">
              <a:lnSpc>
                <a:spcPts val="3640"/>
              </a:lnSpc>
              <a:buFont typeface="Arial"/>
              <a:buChar char="•"/>
            </a:pP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Produzione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contributo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per il Booklet ICD 2020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14979" y="700342"/>
            <a:ext cx="6929021" cy="177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150"/>
              </a:lnSpc>
              <a:spcBef>
                <a:spcPct val="0"/>
              </a:spcBef>
            </a:pPr>
            <a:r>
              <a:rPr lang="en-US" sz="5500" spc="-55">
                <a:solidFill>
                  <a:srgbClr val="14110F"/>
                </a:solidFill>
                <a:latin typeface="Roboto"/>
              </a:rPr>
              <a:t>Partecipazione all' ICD 2020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14979" y="5550835"/>
            <a:ext cx="6483350" cy="177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5500" spc="110">
                <a:solidFill>
                  <a:srgbClr val="000000"/>
                </a:solidFill>
                <a:latin typeface="Roboto"/>
              </a:rPr>
              <a:t>Notte europea </a:t>
            </a:r>
          </a:p>
          <a:p>
            <a:pPr>
              <a:lnSpc>
                <a:spcPts val="7150"/>
              </a:lnSpc>
              <a:spcBef>
                <a:spcPct val="0"/>
              </a:spcBef>
            </a:pPr>
            <a:r>
              <a:rPr lang="en-US" sz="5500" spc="110">
                <a:solidFill>
                  <a:srgbClr val="000000"/>
                </a:solidFill>
                <a:latin typeface="Roboto"/>
              </a:rPr>
              <a:t>dei ricercatori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5842028"/>
            <a:ext cx="946844" cy="946844"/>
            <a:chOff x="0" y="0"/>
            <a:chExt cx="1262459" cy="126245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0" y="0"/>
              <a:ext cx="1262459" cy="1262459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184093" y="229910"/>
              <a:ext cx="894274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79"/>
                </a:lnSpc>
                <a:spcBef>
                  <a:spcPct val="0"/>
                </a:spcBef>
              </a:pPr>
              <a:r>
                <a:rPr lang="en-US" sz="3599" spc="-35">
                  <a:solidFill>
                    <a:srgbClr val="FFFFFF"/>
                  </a:solidFill>
                  <a:latin typeface="Roboto"/>
                </a:rPr>
                <a:t>2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975544" y="7726226"/>
            <a:ext cx="8029819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800" spc="56" dirty="0">
                <a:solidFill>
                  <a:srgbClr val="000000"/>
                </a:solidFill>
                <a:latin typeface="Roboto"/>
              </a:rPr>
              <a:t>Il </a:t>
            </a:r>
            <a:r>
              <a:rPr lang="en-US" sz="2800" spc="56" dirty="0" err="1">
                <a:solidFill>
                  <a:srgbClr val="000000"/>
                </a:solidFill>
                <a:latin typeface="Roboto"/>
              </a:rPr>
              <a:t>nostro</a:t>
            </a:r>
            <a:r>
              <a:rPr lang="en-US" sz="2800" spc="56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000000"/>
                </a:solidFill>
                <a:latin typeface="Roboto"/>
              </a:rPr>
              <a:t>intervento</a:t>
            </a:r>
            <a:r>
              <a:rPr lang="en-US" sz="2800" spc="56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000000"/>
                </a:solidFill>
                <a:latin typeface="Roboto"/>
              </a:rPr>
              <a:t>è</a:t>
            </a:r>
            <a:r>
              <a:rPr lang="en-US" sz="2800" spc="56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000000"/>
                </a:solidFill>
                <a:latin typeface="Roboto"/>
              </a:rPr>
              <a:t>stato</a:t>
            </a:r>
            <a:r>
              <a:rPr lang="en-US" sz="2800" spc="56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000000"/>
                </a:solidFill>
                <a:latin typeface="Roboto"/>
              </a:rPr>
              <a:t>inserito</a:t>
            </a:r>
            <a:r>
              <a:rPr lang="en-US" sz="2800" spc="56" dirty="0">
                <a:solidFill>
                  <a:srgbClr val="000000"/>
                </a:solidFill>
                <a:latin typeface="Roboto"/>
              </a:rPr>
              <a:t>  </a:t>
            </a:r>
            <a:r>
              <a:rPr lang="en-US" sz="2800" spc="56" dirty="0" err="1">
                <a:solidFill>
                  <a:srgbClr val="000000"/>
                </a:solidFill>
                <a:latin typeface="Roboto"/>
              </a:rPr>
              <a:t>tra</a:t>
            </a:r>
            <a:r>
              <a:rPr lang="en-US" sz="2800" spc="56" dirty="0">
                <a:solidFill>
                  <a:srgbClr val="000000"/>
                </a:solidFill>
                <a:latin typeface="Roboto"/>
              </a:rPr>
              <a:t> le </a:t>
            </a:r>
            <a:r>
              <a:rPr lang="en-US" sz="2800" spc="56" dirty="0" err="1">
                <a:solidFill>
                  <a:srgbClr val="000000"/>
                </a:solidFill>
                <a:latin typeface="Roboto"/>
              </a:rPr>
              <a:t>iniziative</a:t>
            </a:r>
            <a:r>
              <a:rPr lang="en-US" sz="2800" spc="56" dirty="0">
                <a:solidFill>
                  <a:srgbClr val="000000"/>
                </a:solidFill>
                <a:latin typeface="Roboto"/>
              </a:rPr>
              <a:t> di </a:t>
            </a:r>
            <a:r>
              <a:rPr lang="en-US" sz="2800" spc="56" dirty="0" err="1">
                <a:solidFill>
                  <a:srgbClr val="000000"/>
                </a:solidFill>
                <a:latin typeface="Roboto"/>
              </a:rPr>
              <a:t>divulgazione</a:t>
            </a:r>
            <a:r>
              <a:rPr lang="en-US" sz="2800" spc="56" dirty="0">
                <a:solidFill>
                  <a:srgbClr val="000000"/>
                </a:solidFill>
                <a:latin typeface="Roboto"/>
              </a:rPr>
              <a:t> da </a:t>
            </a:r>
            <a:r>
              <a:rPr lang="en-US" sz="2800" spc="56" dirty="0" err="1">
                <a:solidFill>
                  <a:srgbClr val="000000"/>
                </a:solidFill>
                <a:latin typeface="Roboto"/>
              </a:rPr>
              <a:t>parte</a:t>
            </a:r>
            <a:r>
              <a:rPr lang="en-US" sz="2800" spc="56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000000"/>
                </a:solidFill>
                <a:latin typeface="Roboto"/>
              </a:rPr>
              <a:t>delle</a:t>
            </a:r>
            <a:r>
              <a:rPr lang="en-US" sz="2800" spc="56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000000"/>
                </a:solidFill>
                <a:latin typeface="Roboto"/>
              </a:rPr>
              <a:t>scuole</a:t>
            </a:r>
            <a:r>
              <a:rPr lang="en-US" sz="2800" spc="56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000000"/>
                </a:solidFill>
                <a:latin typeface="Roboto"/>
              </a:rPr>
              <a:t>proposte</a:t>
            </a:r>
            <a:r>
              <a:rPr lang="en-US" sz="2800" spc="56" dirty="0">
                <a:solidFill>
                  <a:srgbClr val="000000"/>
                </a:solidFill>
                <a:latin typeface="Roboto"/>
              </a:rPr>
              <a:t> a Napoli e coordinate </a:t>
            </a:r>
            <a:r>
              <a:rPr lang="en-US" sz="2800" spc="56" dirty="0" err="1">
                <a:solidFill>
                  <a:srgbClr val="000000"/>
                </a:solidFill>
                <a:latin typeface="Roboto"/>
              </a:rPr>
              <a:t>dall’INFN</a:t>
            </a:r>
            <a:r>
              <a:rPr lang="en-US" sz="2800" spc="56" dirty="0">
                <a:solidFill>
                  <a:srgbClr val="000000"/>
                </a:solidFill>
                <a:latin typeface="Roboto"/>
              </a:rPr>
              <a:t> – </a:t>
            </a:r>
            <a:r>
              <a:rPr lang="en-US" sz="2800" spc="56" dirty="0" err="1">
                <a:solidFill>
                  <a:srgbClr val="000000"/>
                </a:solidFill>
                <a:latin typeface="Roboto"/>
              </a:rPr>
              <a:t>Sezione</a:t>
            </a:r>
            <a:r>
              <a:rPr lang="en-US" sz="2800" spc="56" dirty="0">
                <a:solidFill>
                  <a:srgbClr val="000000"/>
                </a:solidFill>
                <a:latin typeface="Roboto"/>
              </a:rPr>
              <a:t> di Napoli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32412" y="0"/>
            <a:ext cx="7691381" cy="10287000"/>
          </a:xfrm>
          <a:prstGeom prst="rect">
            <a:avLst/>
          </a:prstGeom>
          <a:solidFill>
            <a:srgbClr val="627FB8"/>
          </a:solidFill>
        </p:spPr>
      </p:sp>
      <p:grpSp>
        <p:nvGrpSpPr>
          <p:cNvPr id="3" name="Group 3"/>
          <p:cNvGrpSpPr/>
          <p:nvPr/>
        </p:nvGrpSpPr>
        <p:grpSpPr>
          <a:xfrm>
            <a:off x="9341441" y="1028700"/>
            <a:ext cx="7917859" cy="2351341"/>
            <a:chOff x="0" y="0"/>
            <a:chExt cx="2678387" cy="795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531941" y="3757009"/>
            <a:ext cx="7917859" cy="2351341"/>
            <a:chOff x="0" y="0"/>
            <a:chExt cx="2678387" cy="795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41441" y="6615491"/>
            <a:ext cx="7917859" cy="3311470"/>
            <a:chOff x="0" y="0"/>
            <a:chExt cx="2678387" cy="11201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78387" cy="1120176"/>
            </a:xfrm>
            <a:custGeom>
              <a:avLst/>
              <a:gdLst/>
              <a:ahLst/>
              <a:cxnLst/>
              <a:rect l="l" t="t" r="r" b="b"/>
              <a:pathLst>
                <a:path w="2678387" h="1120176">
                  <a:moveTo>
                    <a:pt x="2553927" y="1120176"/>
                  </a:moveTo>
                  <a:lnTo>
                    <a:pt x="124460" y="1120176"/>
                  </a:lnTo>
                  <a:cubicBezTo>
                    <a:pt x="55880" y="1120176"/>
                    <a:pt x="0" y="1064296"/>
                    <a:pt x="0" y="9957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995716"/>
                  </a:lnTo>
                  <a:cubicBezTo>
                    <a:pt x="2678387" y="1064296"/>
                    <a:pt x="2622507" y="1120176"/>
                    <a:pt x="2553927" y="11201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28700" y="4315459"/>
            <a:ext cx="7455333" cy="4193572"/>
            <a:chOff x="0" y="0"/>
            <a:chExt cx="1128903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028700" y="890361"/>
            <a:ext cx="7455333" cy="2629216"/>
            <a:chOff x="0" y="0"/>
            <a:chExt cx="9940444" cy="350562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76200"/>
              <a:ext cx="9940444" cy="1537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360"/>
                </a:lnSpc>
                <a:spcBef>
                  <a:spcPct val="0"/>
                </a:spcBef>
              </a:pPr>
              <a:r>
                <a:rPr lang="en-US" sz="7200" spc="-72">
                  <a:solidFill>
                    <a:srgbClr val="14110F"/>
                  </a:solidFill>
                  <a:latin typeface="Roboto"/>
                </a:rPr>
                <a:t>Il nostro lavoro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780538"/>
              <a:ext cx="9940444" cy="1725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0"/>
                </a:lnSpc>
                <a:spcBef>
                  <a:spcPct val="0"/>
                </a:spcBef>
              </a:pPr>
              <a:r>
                <a:rPr lang="en-US" sz="2500" spc="50" dirty="0" err="1">
                  <a:solidFill>
                    <a:srgbClr val="14110F"/>
                  </a:solidFill>
                  <a:latin typeface="Roboto"/>
                </a:rPr>
                <a:t>Alla</a:t>
              </a:r>
              <a:r>
                <a:rPr lang="en-US" sz="2500" spc="50" dirty="0">
                  <a:solidFill>
                    <a:srgbClr val="14110F"/>
                  </a:solidFill>
                  <a:latin typeface="Roboto"/>
                </a:rPr>
                <a:t> </a:t>
              </a:r>
              <a:r>
                <a:rPr lang="en-US" sz="2500" spc="50" dirty="0" err="1">
                  <a:solidFill>
                    <a:srgbClr val="14110F"/>
                  </a:solidFill>
                  <a:latin typeface="Roboto"/>
                </a:rPr>
                <a:t>fase</a:t>
              </a:r>
              <a:r>
                <a:rPr lang="en-US" sz="2500" spc="50" dirty="0">
                  <a:solidFill>
                    <a:srgbClr val="14110F"/>
                  </a:solidFill>
                  <a:latin typeface="Roboto"/>
                </a:rPr>
                <a:t> di </a:t>
              </a:r>
              <a:r>
                <a:rPr lang="en-US" sz="2500" spc="50" dirty="0" err="1">
                  <a:solidFill>
                    <a:srgbClr val="14110F"/>
                  </a:solidFill>
                  <a:latin typeface="Roboto"/>
                </a:rPr>
                <a:t>formazione</a:t>
              </a:r>
              <a:r>
                <a:rPr lang="en-US" sz="2500" spc="50" dirty="0">
                  <a:solidFill>
                    <a:srgbClr val="14110F"/>
                  </a:solidFill>
                  <a:latin typeface="Roboto"/>
                </a:rPr>
                <a:t>, ha in gran </a:t>
              </a:r>
              <a:r>
                <a:rPr lang="en-US" sz="2500" spc="50" dirty="0" err="1">
                  <a:solidFill>
                    <a:srgbClr val="14110F"/>
                  </a:solidFill>
                  <a:latin typeface="Roboto"/>
                </a:rPr>
                <a:t>parte</a:t>
              </a:r>
              <a:r>
                <a:rPr lang="en-US" sz="2500" spc="50" dirty="0">
                  <a:solidFill>
                    <a:srgbClr val="14110F"/>
                  </a:solidFill>
                  <a:latin typeface="Roboto"/>
                </a:rPr>
                <a:t> </a:t>
              </a:r>
              <a:r>
                <a:rPr lang="en-US" sz="2500" spc="50" dirty="0" err="1">
                  <a:solidFill>
                    <a:srgbClr val="14110F"/>
                  </a:solidFill>
                  <a:latin typeface="Roboto"/>
                </a:rPr>
                <a:t>contribuito</a:t>
              </a:r>
              <a:r>
                <a:rPr lang="en-US" sz="2500" spc="50" dirty="0">
                  <a:solidFill>
                    <a:srgbClr val="14110F"/>
                  </a:solidFill>
                  <a:latin typeface="Roboto"/>
                </a:rPr>
                <a:t> </a:t>
              </a:r>
              <a:r>
                <a:rPr lang="en-US" sz="2500" spc="50" dirty="0" err="1">
                  <a:solidFill>
                    <a:srgbClr val="14110F"/>
                  </a:solidFill>
                  <a:latin typeface="Roboto"/>
                </a:rPr>
                <a:t>l'obiettivo</a:t>
              </a:r>
              <a:r>
                <a:rPr lang="en-US" sz="2500" spc="50" dirty="0">
                  <a:solidFill>
                    <a:srgbClr val="14110F"/>
                  </a:solidFill>
                  <a:latin typeface="Roboto"/>
                </a:rPr>
                <a:t> di </a:t>
              </a:r>
              <a:r>
                <a:rPr lang="en-US" sz="2500" spc="50" dirty="0" err="1">
                  <a:solidFill>
                    <a:srgbClr val="14110F"/>
                  </a:solidFill>
                  <a:latin typeface="Roboto"/>
                </a:rPr>
                <a:t>raccontare</a:t>
              </a:r>
              <a:r>
                <a:rPr lang="en-US" sz="2500" spc="50" dirty="0">
                  <a:solidFill>
                    <a:srgbClr val="14110F"/>
                  </a:solidFill>
                  <a:latin typeface="Roboto"/>
                </a:rPr>
                <a:t> </a:t>
              </a:r>
              <a:r>
                <a:rPr lang="en-US" sz="2500" spc="50" dirty="0" err="1">
                  <a:solidFill>
                    <a:srgbClr val="14110F"/>
                  </a:solidFill>
                  <a:latin typeface="Roboto"/>
                </a:rPr>
                <a:t>quanto</a:t>
              </a:r>
              <a:r>
                <a:rPr lang="en-US" sz="2500" spc="50" dirty="0">
                  <a:solidFill>
                    <a:srgbClr val="14110F"/>
                  </a:solidFill>
                  <a:latin typeface="Roboto"/>
                </a:rPr>
                <a:t> </a:t>
              </a:r>
              <a:r>
                <a:rPr lang="en-US" sz="2500" spc="50" dirty="0" err="1">
                  <a:solidFill>
                    <a:srgbClr val="14110F"/>
                  </a:solidFill>
                  <a:latin typeface="Roboto"/>
                </a:rPr>
                <a:t>imparato</a:t>
              </a:r>
              <a:r>
                <a:rPr lang="en-US" sz="2500" spc="50" dirty="0">
                  <a:solidFill>
                    <a:srgbClr val="14110F"/>
                  </a:solidFill>
                  <a:latin typeface="Roboto"/>
                </a:rPr>
                <a:t> </a:t>
              </a:r>
              <a:r>
                <a:rPr lang="en-US" sz="2500" spc="50" dirty="0" err="1">
                  <a:solidFill>
                    <a:srgbClr val="14110F"/>
                  </a:solidFill>
                  <a:latin typeface="Roboto"/>
                </a:rPr>
                <a:t>agli</a:t>
              </a:r>
              <a:r>
                <a:rPr lang="en-US" sz="2500" spc="50" dirty="0">
                  <a:solidFill>
                    <a:srgbClr val="14110F"/>
                  </a:solidFill>
                  <a:latin typeface="Roboto"/>
                </a:rPr>
                <a:t> </a:t>
              </a:r>
              <a:r>
                <a:rPr lang="en-US" sz="2500" spc="50" dirty="0" err="1">
                  <a:solidFill>
                    <a:srgbClr val="14110F"/>
                  </a:solidFill>
                  <a:latin typeface="Roboto"/>
                </a:rPr>
                <a:t>studenti</a:t>
              </a:r>
              <a:r>
                <a:rPr lang="en-US" sz="2500" spc="50" dirty="0">
                  <a:solidFill>
                    <a:srgbClr val="14110F"/>
                  </a:solidFill>
                  <a:latin typeface="Roboto"/>
                </a:rPr>
                <a:t> di </a:t>
              </a:r>
              <a:r>
                <a:rPr lang="en-US" sz="2500" spc="50" dirty="0" err="1">
                  <a:solidFill>
                    <a:srgbClr val="14110F"/>
                  </a:solidFill>
                  <a:latin typeface="Roboto"/>
                </a:rPr>
                <a:t>cicli</a:t>
              </a:r>
              <a:r>
                <a:rPr lang="en-US" sz="2500" spc="50" dirty="0">
                  <a:solidFill>
                    <a:srgbClr val="14110F"/>
                  </a:solidFill>
                  <a:latin typeface="Roboto"/>
                </a:rPr>
                <a:t> </a:t>
              </a:r>
              <a:r>
                <a:rPr lang="en-US" sz="2500" spc="50" dirty="0" err="1">
                  <a:solidFill>
                    <a:srgbClr val="14110F"/>
                  </a:solidFill>
                  <a:latin typeface="Roboto"/>
                </a:rPr>
                <a:t>inferiori</a:t>
              </a:r>
              <a:r>
                <a:rPr lang="en-US" sz="2500" spc="50" dirty="0">
                  <a:solidFill>
                    <a:srgbClr val="14110F"/>
                  </a:solidFill>
                  <a:latin typeface="Roboto"/>
                </a:rPr>
                <a:t> al nostro.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997891" y="1711293"/>
            <a:ext cx="93196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97891" y="4224020"/>
            <a:ext cx="93196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22352" y="7802914"/>
            <a:ext cx="93196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311787" y="990600"/>
            <a:ext cx="5264266" cy="27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800" u="sng" spc="56" dirty="0" err="1">
                <a:solidFill>
                  <a:srgbClr val="14110F"/>
                </a:solidFill>
                <a:latin typeface="Roboto"/>
                <a:hlinkClick r:id="rId2"/>
              </a:rPr>
              <a:t>Traduzione</a:t>
            </a:r>
            <a:r>
              <a:rPr lang="en-US" sz="2800" u="sng" spc="56" dirty="0">
                <a:solidFill>
                  <a:srgbClr val="14110F"/>
                </a:solidFill>
                <a:latin typeface="Roboto"/>
                <a:hlinkClick r:id="rId2"/>
              </a:rPr>
              <a:t> </a:t>
            </a:r>
            <a:r>
              <a:rPr lang="en-US" sz="2800" u="sng" spc="56" dirty="0" err="1">
                <a:solidFill>
                  <a:srgbClr val="14110F"/>
                </a:solidFill>
                <a:latin typeface="Roboto"/>
                <a:hlinkClick r:id="rId2"/>
              </a:rPr>
              <a:t>opuscolo</a:t>
            </a:r>
            <a:endParaRPr lang="en-US" sz="2800" u="sng" spc="56" dirty="0">
              <a:solidFill>
                <a:srgbClr val="14110F"/>
              </a:solidFill>
              <a:latin typeface="Roboto"/>
            </a:endParaRPr>
          </a:p>
          <a:p>
            <a:pPr>
              <a:lnSpc>
                <a:spcPts val="3639"/>
              </a:lnSpc>
            </a:pPr>
            <a:r>
              <a:rPr lang="en-US" sz="2799" spc="55" dirty="0">
                <a:solidFill>
                  <a:srgbClr val="14110F"/>
                </a:solidFill>
                <a:latin typeface="Roboto"/>
              </a:rPr>
              <a:t>A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partire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da una </a:t>
            </a:r>
            <a:r>
              <a:rPr lang="en-US" sz="2799" spc="55" dirty="0">
                <a:solidFill>
                  <a:srgbClr val="14110F"/>
                </a:solidFill>
                <a:latin typeface="Roboto"/>
                <a:hlinkClick r:id="rId3"/>
              </a:rPr>
              <a:t>pubblicazione dell’osservatorio CTA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abbiamo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iniziato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a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studiare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l'argomento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a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noi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assegnato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.</a:t>
            </a:r>
          </a:p>
          <a:p>
            <a:pPr marL="0" lvl="0" indent="0" algn="l">
              <a:lnSpc>
                <a:spcPts val="3640"/>
              </a:lnSpc>
            </a:pPr>
            <a:endParaRPr lang="en-US" sz="2799" spc="55" dirty="0">
              <a:solidFill>
                <a:srgbClr val="14110F"/>
              </a:solidFill>
              <a:latin typeface="Roboto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311787" y="4011230"/>
            <a:ext cx="5542891" cy="144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2"/>
              </a:lnSpc>
            </a:pPr>
            <a:r>
              <a:rPr lang="en-US" sz="2948" u="sng" spc="58" dirty="0" err="1">
                <a:solidFill>
                  <a:srgbClr val="14110F"/>
                </a:solidFill>
                <a:latin typeface="Roboto"/>
                <a:hlinkClick r:id="rId4"/>
              </a:rPr>
              <a:t>Traduzione</a:t>
            </a:r>
            <a:r>
              <a:rPr lang="en-US" sz="2948" u="sng" spc="58" dirty="0">
                <a:solidFill>
                  <a:srgbClr val="14110F"/>
                </a:solidFill>
                <a:latin typeface="Roboto"/>
                <a:hlinkClick r:id="rId4"/>
              </a:rPr>
              <a:t> del </a:t>
            </a:r>
            <a:r>
              <a:rPr lang="en-US" sz="2948" u="sng" spc="58" dirty="0" err="1">
                <a:solidFill>
                  <a:srgbClr val="14110F"/>
                </a:solidFill>
                <a:latin typeface="Roboto"/>
                <a:hlinkClick r:id="rId4"/>
              </a:rPr>
              <a:t>Glossario</a:t>
            </a:r>
            <a:endParaRPr lang="en-US" sz="2948" u="sng" spc="58" dirty="0">
              <a:solidFill>
                <a:srgbClr val="14110F"/>
              </a:solidFill>
              <a:latin typeface="Roboto"/>
            </a:endParaRPr>
          </a:p>
          <a:p>
            <a:pPr marL="0" lvl="0" indent="0" algn="l">
              <a:lnSpc>
                <a:spcPts val="3832"/>
              </a:lnSpc>
            </a:pPr>
            <a:r>
              <a:rPr lang="en-US" sz="2948" spc="58" dirty="0">
                <a:solidFill>
                  <a:srgbClr val="14110F"/>
                </a:solidFill>
                <a:latin typeface="Roboto"/>
              </a:rPr>
              <a:t>Una </a:t>
            </a:r>
            <a:r>
              <a:rPr lang="en-US" sz="2948" spc="58" dirty="0" err="1">
                <a:solidFill>
                  <a:srgbClr val="14110F"/>
                </a:solidFill>
                <a:latin typeface="Roboto"/>
              </a:rPr>
              <a:t>lista</a:t>
            </a:r>
            <a:r>
              <a:rPr lang="en-US" sz="2948" spc="58" dirty="0">
                <a:solidFill>
                  <a:srgbClr val="14110F"/>
                </a:solidFill>
                <a:latin typeface="Roboto"/>
              </a:rPr>
              <a:t> di parole </a:t>
            </a:r>
            <a:r>
              <a:rPr lang="en-US" sz="2948" spc="58" dirty="0" err="1">
                <a:solidFill>
                  <a:srgbClr val="14110F"/>
                </a:solidFill>
                <a:latin typeface="Roboto"/>
              </a:rPr>
              <a:t>chiave</a:t>
            </a:r>
            <a:r>
              <a:rPr lang="en-US" sz="2948" spc="58" dirty="0">
                <a:solidFill>
                  <a:srgbClr val="14110F"/>
                </a:solidFill>
                <a:latin typeface="Roboto"/>
              </a:rPr>
              <a:t>, prese  dal </a:t>
            </a:r>
            <a:r>
              <a:rPr lang="en-US" sz="2948" spc="58" dirty="0" err="1">
                <a:solidFill>
                  <a:srgbClr val="14110F"/>
                </a:solidFill>
                <a:latin typeface="Roboto"/>
              </a:rPr>
              <a:t>sito</a:t>
            </a:r>
            <a:r>
              <a:rPr lang="en-US" sz="2948" spc="58" dirty="0">
                <a:solidFill>
                  <a:srgbClr val="14110F"/>
                </a:solidFill>
                <a:latin typeface="Roboto"/>
              </a:rPr>
              <a:t> di CTA.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887830" y="6592631"/>
            <a:ext cx="6112181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800" u="sng" spc="56" dirty="0" err="1">
                <a:solidFill>
                  <a:srgbClr val="14110F"/>
                </a:solidFill>
                <a:latin typeface="Roboto"/>
                <a:hlinkClick r:id="rId5"/>
              </a:rPr>
              <a:t>Modellino</a:t>
            </a:r>
            <a:r>
              <a:rPr lang="en-US" sz="2800" u="sng" spc="56" dirty="0">
                <a:solidFill>
                  <a:srgbClr val="14110F"/>
                </a:solidFill>
                <a:latin typeface="Roboto"/>
                <a:hlinkClick r:id="rId5"/>
              </a:rPr>
              <a:t> LST</a:t>
            </a:r>
            <a:r>
              <a:rPr lang="en-US" sz="2800" spc="56" dirty="0">
                <a:solidFill>
                  <a:srgbClr val="14110F"/>
                </a:solidFill>
                <a:latin typeface="Roboto"/>
                <a:hlinkClick r:id="rId5"/>
              </a:rPr>
              <a:t> </a:t>
            </a:r>
            <a:endParaRPr lang="en-US" sz="2800" spc="56" dirty="0">
              <a:solidFill>
                <a:srgbClr val="14110F"/>
              </a:solidFill>
              <a:latin typeface="Roboto"/>
            </a:endParaRPr>
          </a:p>
          <a:p>
            <a:pPr>
              <a:lnSpc>
                <a:spcPts val="3640"/>
              </a:lnSpc>
            </a:pP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Abbiamo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costruito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un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modellino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di LST,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che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abbiamo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mostrato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in un video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pubblicato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sul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799" spc="55" dirty="0" err="1">
                <a:solidFill>
                  <a:srgbClr val="14110F"/>
                </a:solidFill>
                <a:latin typeface="Roboto"/>
              </a:rPr>
              <a:t>sito</a:t>
            </a:r>
            <a:r>
              <a:rPr lang="en-US" sz="2799" spc="55" dirty="0">
                <a:solidFill>
                  <a:srgbClr val="14110F"/>
                </a:solidFill>
                <a:latin typeface="Roboto"/>
              </a:rPr>
              <a:t> di CTA:</a:t>
            </a:r>
          </a:p>
          <a:p>
            <a:pPr>
              <a:lnSpc>
                <a:spcPts val="3640"/>
              </a:lnSpc>
            </a:pPr>
            <a:r>
              <a:rPr lang="en-US" sz="2799" spc="55" dirty="0">
                <a:solidFill>
                  <a:srgbClr val="14110F"/>
                </a:solidFill>
                <a:latin typeface="Roboto"/>
                <a:hlinkClick r:id="rId6"/>
              </a:rPr>
              <a:t>https://www.cta-observatory.org/outreach-education/cta-for-educators/</a:t>
            </a:r>
            <a:endParaRPr lang="en-US" sz="2799" spc="55" dirty="0">
              <a:solidFill>
                <a:srgbClr val="14110F"/>
              </a:solidFill>
              <a:latin typeface="Roboto"/>
            </a:endParaRPr>
          </a:p>
        </p:txBody>
      </p:sp>
      <p:pic>
        <p:nvPicPr>
          <p:cNvPr id="26" name="Immagine 25">
            <a:hlinkClick r:id="rId7"/>
            <a:extLst>
              <a:ext uri="{FF2B5EF4-FFF2-40B4-BE49-F238E27FC236}">
                <a16:creationId xmlns:a16="http://schemas.microsoft.com/office/drawing/2014/main" id="{A46842F6-F97E-4EA7-8EBF-69F76577E6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310" y="4315459"/>
            <a:ext cx="7675273" cy="42850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14110F"/>
          </a:solidFill>
        </p:spPr>
      </p:sp>
      <p:grpSp>
        <p:nvGrpSpPr>
          <p:cNvPr id="3" name="Group 3"/>
          <p:cNvGrpSpPr/>
          <p:nvPr/>
        </p:nvGrpSpPr>
        <p:grpSpPr>
          <a:xfrm>
            <a:off x="733154" y="1828673"/>
            <a:ext cx="4621105" cy="6860044"/>
            <a:chOff x="0" y="0"/>
            <a:chExt cx="1563189" cy="23205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63189" cy="2320558"/>
            </a:xfrm>
            <a:custGeom>
              <a:avLst/>
              <a:gdLst/>
              <a:ahLst/>
              <a:cxnLst/>
              <a:rect l="l" t="t" r="r" b="b"/>
              <a:pathLst>
                <a:path w="1563189" h="2320558">
                  <a:moveTo>
                    <a:pt x="1438729" y="2320558"/>
                  </a:moveTo>
                  <a:lnTo>
                    <a:pt x="124460" y="2320558"/>
                  </a:lnTo>
                  <a:cubicBezTo>
                    <a:pt x="55880" y="2320558"/>
                    <a:pt x="0" y="2264678"/>
                    <a:pt x="0" y="21960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2196098"/>
                  </a:lnTo>
                  <a:cubicBezTo>
                    <a:pt x="1563189" y="2264678"/>
                    <a:pt x="1507309" y="2320558"/>
                    <a:pt x="1438729" y="2320558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566845" y="1647143"/>
            <a:ext cx="4621105" cy="7041574"/>
            <a:chOff x="0" y="0"/>
            <a:chExt cx="1563189" cy="23819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63189" cy="2381965"/>
            </a:xfrm>
            <a:custGeom>
              <a:avLst/>
              <a:gdLst/>
              <a:ahLst/>
              <a:cxnLst/>
              <a:rect l="l" t="t" r="r" b="b"/>
              <a:pathLst>
                <a:path w="1563189" h="2381965">
                  <a:moveTo>
                    <a:pt x="1438729" y="2381964"/>
                  </a:moveTo>
                  <a:lnTo>
                    <a:pt x="124460" y="2381964"/>
                  </a:lnTo>
                  <a:cubicBezTo>
                    <a:pt x="55880" y="2381964"/>
                    <a:pt x="0" y="2326085"/>
                    <a:pt x="0" y="22575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2257505"/>
                  </a:lnTo>
                  <a:cubicBezTo>
                    <a:pt x="1563189" y="2326085"/>
                    <a:pt x="1507309" y="2381965"/>
                    <a:pt x="1438729" y="238196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298199" y="1599631"/>
            <a:ext cx="4621105" cy="7041574"/>
            <a:chOff x="0" y="0"/>
            <a:chExt cx="1563189" cy="23819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63189" cy="2381965"/>
            </a:xfrm>
            <a:custGeom>
              <a:avLst/>
              <a:gdLst/>
              <a:ahLst/>
              <a:cxnLst/>
              <a:rect l="l" t="t" r="r" b="b"/>
              <a:pathLst>
                <a:path w="1563189" h="2381965">
                  <a:moveTo>
                    <a:pt x="1438729" y="2381964"/>
                  </a:moveTo>
                  <a:lnTo>
                    <a:pt x="124460" y="2381964"/>
                  </a:lnTo>
                  <a:cubicBezTo>
                    <a:pt x="55880" y="2381964"/>
                    <a:pt x="0" y="2326085"/>
                    <a:pt x="0" y="22575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2257505"/>
                  </a:lnTo>
                  <a:cubicBezTo>
                    <a:pt x="1563189" y="2326085"/>
                    <a:pt x="1507309" y="2381965"/>
                    <a:pt x="1438729" y="238196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111838" y="95727"/>
            <a:ext cx="14073737" cy="1865946"/>
            <a:chOff x="0" y="0"/>
            <a:chExt cx="18764982" cy="248792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85725"/>
              <a:ext cx="18764982" cy="1711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400"/>
                </a:lnSpc>
                <a:spcBef>
                  <a:spcPct val="0"/>
                </a:spcBef>
              </a:pPr>
              <a:r>
                <a:rPr lang="en-US" sz="8000" spc="-80">
                  <a:solidFill>
                    <a:srgbClr val="FFFFFF"/>
                  </a:solidFill>
                  <a:latin typeface="Roboto Bold"/>
                </a:rPr>
                <a:t>I raggi cosmici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44791"/>
              <a:ext cx="18764982" cy="543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80927" y="1790573"/>
            <a:ext cx="4224473" cy="451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Composizione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:</a:t>
            </a:r>
          </a:p>
          <a:p>
            <a:pPr>
              <a:lnSpc>
                <a:spcPts val="2600"/>
              </a:lnSpc>
            </a:pPr>
            <a:r>
              <a:rPr lang="en-US" sz="2000" spc="40" dirty="0">
                <a:solidFill>
                  <a:srgbClr val="14110F"/>
                </a:solidFill>
                <a:latin typeface="Roboto"/>
              </a:rPr>
              <a:t>- 90% di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protoni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000" spc="40" dirty="0">
                <a:solidFill>
                  <a:srgbClr val="14110F"/>
                </a:solidFill>
                <a:latin typeface="Roboto"/>
              </a:rPr>
              <a:t>- 10% di nuclei di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elio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. </a:t>
            </a:r>
          </a:p>
          <a:p>
            <a:pPr>
              <a:lnSpc>
                <a:spcPts val="2600"/>
              </a:lnSpc>
            </a:pPr>
            <a:r>
              <a:rPr lang="en-US" sz="2000" spc="40" dirty="0">
                <a:solidFill>
                  <a:srgbClr val="14110F"/>
                </a:solidFill>
                <a:latin typeface="Roboto"/>
              </a:rPr>
              <a:t>In minima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parte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ci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sono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elettroni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,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altri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nuclei e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particelle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di anti-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materia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.</a:t>
            </a:r>
          </a:p>
          <a:p>
            <a:pPr>
              <a:lnSpc>
                <a:spcPts val="2600"/>
              </a:lnSpc>
            </a:pPr>
            <a:r>
              <a:rPr lang="en-US" sz="2000" spc="40" dirty="0">
                <a:solidFill>
                  <a:srgbClr val="14110F"/>
                </a:solidFill>
                <a:latin typeface="Roboto"/>
              </a:rPr>
              <a:t> La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loro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energia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si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esprime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in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elettronvolt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(eV),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va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da circa 10^8 eV (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ovvero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100 MeV)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fino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a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più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di 10^20 eV. </a:t>
            </a:r>
          </a:p>
          <a:p>
            <a:pPr>
              <a:lnSpc>
                <a:spcPts val="2600"/>
              </a:lnSpc>
            </a:pPr>
            <a:r>
              <a:rPr lang="en-US" sz="2000" spc="40" dirty="0">
                <a:solidFill>
                  <a:srgbClr val="14110F"/>
                </a:solidFill>
                <a:latin typeface="Roboto"/>
              </a:rPr>
              <a:t>Il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loro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numero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diminuisce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all’aumentare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000" spc="40" dirty="0" err="1">
                <a:solidFill>
                  <a:srgbClr val="14110F"/>
                </a:solidFill>
                <a:latin typeface="Roboto"/>
              </a:rPr>
              <a:t>dell’energia</a:t>
            </a:r>
            <a:r>
              <a:rPr lang="en-US" sz="2000" spc="40" dirty="0">
                <a:solidFill>
                  <a:srgbClr val="14110F"/>
                </a:solidFill>
                <a:latin typeface="Roboto"/>
              </a:rPr>
              <a:t>. </a:t>
            </a:r>
          </a:p>
          <a:p>
            <a:pPr marL="0" lvl="0" indent="0" algn="l">
              <a:lnSpc>
                <a:spcPts val="3962"/>
              </a:lnSpc>
            </a:pPr>
            <a:endParaRPr lang="en-US" sz="2000" spc="40" dirty="0">
              <a:solidFill>
                <a:srgbClr val="14110F"/>
              </a:solidFill>
              <a:latin typeface="Roboto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l="995" r="9157"/>
          <a:stretch>
            <a:fillRect/>
          </a:stretch>
        </p:blipFill>
        <p:spPr>
          <a:xfrm>
            <a:off x="1252269" y="5800879"/>
            <a:ext cx="3582876" cy="284032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11136" r="11136"/>
          <a:stretch>
            <a:fillRect/>
          </a:stretch>
        </p:blipFill>
        <p:spPr>
          <a:xfrm>
            <a:off x="12784943" y="5143500"/>
            <a:ext cx="3647618" cy="3299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 l="17609" r="17609"/>
          <a:stretch>
            <a:fillRect/>
          </a:stretch>
        </p:blipFill>
        <p:spPr>
          <a:xfrm>
            <a:off x="6960850" y="5143500"/>
            <a:ext cx="3833096" cy="329907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856640" y="1894998"/>
            <a:ext cx="4041515" cy="3922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spc="40">
                <a:solidFill>
                  <a:srgbClr val="14110F"/>
                </a:solidFill>
                <a:latin typeface="Roboto"/>
              </a:rPr>
              <a:t> I RC sono deviati dai  campi magnetici galattici ed extragalattici, oltre che dal campo magnetico terreste.</a:t>
            </a:r>
          </a:p>
          <a:p>
            <a:pPr>
              <a:lnSpc>
                <a:spcPts val="2600"/>
              </a:lnSpc>
            </a:pPr>
            <a:r>
              <a:rPr lang="en-US" sz="2000" spc="40">
                <a:solidFill>
                  <a:srgbClr val="14110F"/>
                </a:solidFill>
                <a:latin typeface="Roboto"/>
              </a:rPr>
              <a:t> A bassa energia isotopi, ad altissime energie  sembrano provenire da direzioni privilegiate, corrispondenti alle sorgenti di emissione.</a:t>
            </a:r>
          </a:p>
          <a:p>
            <a:pPr>
              <a:lnSpc>
                <a:spcPts val="3639"/>
              </a:lnSpc>
            </a:pPr>
            <a:endParaRPr lang="en-US" sz="2000" spc="40">
              <a:solidFill>
                <a:srgbClr val="14110F"/>
              </a:solidFill>
              <a:latin typeface="Roboto"/>
            </a:endParaRP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endParaRPr lang="en-US" sz="2000" spc="40">
              <a:solidFill>
                <a:srgbClr val="14110F"/>
              </a:solidFill>
              <a:latin typeface="Robot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604690" y="1891823"/>
            <a:ext cx="3701958" cy="334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spc="40">
                <a:solidFill>
                  <a:srgbClr val="14110F"/>
                </a:solidFill>
                <a:latin typeface="Roboto"/>
              </a:rPr>
              <a:t>I RC ad </a:t>
            </a:r>
            <a:r>
              <a:rPr lang="en-US" sz="2000" spc="40">
                <a:solidFill>
                  <a:srgbClr val="14110F"/>
                </a:solidFill>
                <a:latin typeface="Arimo"/>
              </a:rPr>
              <a:t>altissima energia provengono non solo dalla nostra galassia ,ma anche da galassie molto lontane.</a:t>
            </a:r>
          </a:p>
          <a:p>
            <a:pPr>
              <a:lnSpc>
                <a:spcPts val="2600"/>
              </a:lnSpc>
            </a:pPr>
            <a:r>
              <a:rPr lang="en-US" sz="2000" spc="40">
                <a:solidFill>
                  <a:srgbClr val="14110F"/>
                </a:solidFill>
                <a:latin typeface="Roboto"/>
              </a:rPr>
              <a:t>Almeno quelli con energie fino a 10^17 eV, vengano accelerati in seguito alle esplosioni di Supernova.</a:t>
            </a:r>
          </a:p>
          <a:p>
            <a:pPr>
              <a:lnSpc>
                <a:spcPts val="2600"/>
              </a:lnSpc>
            </a:pPr>
            <a:endParaRPr lang="en-US" sz="2000" spc="40">
              <a:solidFill>
                <a:srgbClr val="14110F"/>
              </a:solidFill>
              <a:latin typeface="Roboto"/>
            </a:endParaRPr>
          </a:p>
          <a:p>
            <a:pPr marL="0" lvl="0" indent="0" algn="l">
              <a:lnSpc>
                <a:spcPts val="2600"/>
              </a:lnSpc>
              <a:spcBef>
                <a:spcPct val="0"/>
              </a:spcBef>
            </a:pPr>
            <a:endParaRPr lang="en-US" sz="2000" spc="40">
              <a:solidFill>
                <a:srgbClr val="14110F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14110F"/>
          </a:solidFill>
        </p:spPr>
      </p:sp>
      <p:grpSp>
        <p:nvGrpSpPr>
          <p:cNvPr id="3" name="Group 3"/>
          <p:cNvGrpSpPr/>
          <p:nvPr/>
        </p:nvGrpSpPr>
        <p:grpSpPr>
          <a:xfrm>
            <a:off x="933361" y="1622713"/>
            <a:ext cx="7225453" cy="7041574"/>
            <a:chOff x="0" y="0"/>
            <a:chExt cx="2444165" cy="23819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44166" cy="2381965"/>
            </a:xfrm>
            <a:custGeom>
              <a:avLst/>
              <a:gdLst/>
              <a:ahLst/>
              <a:cxnLst/>
              <a:rect l="l" t="t" r="r" b="b"/>
              <a:pathLst>
                <a:path w="2444166" h="2381965">
                  <a:moveTo>
                    <a:pt x="2319706" y="2381964"/>
                  </a:moveTo>
                  <a:lnTo>
                    <a:pt x="124460" y="2381964"/>
                  </a:lnTo>
                  <a:cubicBezTo>
                    <a:pt x="55880" y="2381964"/>
                    <a:pt x="0" y="2326085"/>
                    <a:pt x="0" y="22575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19706" y="0"/>
                  </a:lnTo>
                  <a:cubicBezTo>
                    <a:pt x="2388286" y="0"/>
                    <a:pt x="2444166" y="55880"/>
                    <a:pt x="2444166" y="124460"/>
                  </a:cubicBezTo>
                  <a:lnTo>
                    <a:pt x="2444166" y="2257505"/>
                  </a:lnTo>
                  <a:cubicBezTo>
                    <a:pt x="2444166" y="2326085"/>
                    <a:pt x="2388286" y="2381965"/>
                    <a:pt x="2319706" y="238196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554999" y="1379068"/>
            <a:ext cx="7364305" cy="7247534"/>
            <a:chOff x="0" y="0"/>
            <a:chExt cx="2491135" cy="24516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91136" cy="2451635"/>
            </a:xfrm>
            <a:custGeom>
              <a:avLst/>
              <a:gdLst/>
              <a:ahLst/>
              <a:cxnLst/>
              <a:rect l="l" t="t" r="r" b="b"/>
              <a:pathLst>
                <a:path w="2491136" h="2451635">
                  <a:moveTo>
                    <a:pt x="2366675" y="2451635"/>
                  </a:moveTo>
                  <a:lnTo>
                    <a:pt x="124460" y="2451635"/>
                  </a:lnTo>
                  <a:cubicBezTo>
                    <a:pt x="55880" y="2451635"/>
                    <a:pt x="0" y="2395755"/>
                    <a:pt x="0" y="23271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66676" y="0"/>
                  </a:lnTo>
                  <a:cubicBezTo>
                    <a:pt x="2435255" y="0"/>
                    <a:pt x="2491136" y="55880"/>
                    <a:pt x="2491136" y="124460"/>
                  </a:cubicBezTo>
                  <a:lnTo>
                    <a:pt x="2491136" y="2327175"/>
                  </a:lnTo>
                  <a:cubicBezTo>
                    <a:pt x="2491136" y="2395755"/>
                    <a:pt x="2435255" y="2451635"/>
                    <a:pt x="2366676" y="245163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25330" y="5031071"/>
            <a:ext cx="4448625" cy="34831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60237" y="5255929"/>
            <a:ext cx="4753831" cy="3258243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2287226" y="343727"/>
            <a:ext cx="14073737" cy="1484946"/>
            <a:chOff x="0" y="0"/>
            <a:chExt cx="18764982" cy="197992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0"/>
              <a:ext cx="18764982" cy="1174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150"/>
                </a:lnSpc>
                <a:spcBef>
                  <a:spcPct val="0"/>
                </a:spcBef>
              </a:pPr>
              <a:r>
                <a:rPr lang="en-US" sz="5500" spc="-55">
                  <a:solidFill>
                    <a:srgbClr val="FFFFFF"/>
                  </a:solidFill>
                  <a:latin typeface="Roboto Bold"/>
                </a:rPr>
                <a:t>EAS Sciami cosmici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436791"/>
              <a:ext cx="18764982" cy="543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64688" y="1790573"/>
            <a:ext cx="6381799" cy="406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en-US" sz="2399" spc="47">
                <a:solidFill>
                  <a:srgbClr val="14110F"/>
                </a:solidFill>
                <a:latin typeface="Roboto"/>
              </a:rPr>
              <a:t>Interazione tra RC primario e atmosfera: si genera, con un processo a cascata uno sciame di RC secondary costituito da nuove particelle.</a:t>
            </a:r>
          </a:p>
          <a:p>
            <a:pPr>
              <a:lnSpc>
                <a:spcPts val="3119"/>
              </a:lnSpc>
            </a:pPr>
            <a:r>
              <a:rPr lang="en-US" sz="2399" spc="47">
                <a:solidFill>
                  <a:srgbClr val="14110F"/>
                </a:solidFill>
                <a:latin typeface="Roboto"/>
              </a:rPr>
              <a:t>componente elettromagnetica: circa il 90% ;</a:t>
            </a:r>
          </a:p>
          <a:p>
            <a:pPr>
              <a:lnSpc>
                <a:spcPts val="3119"/>
              </a:lnSpc>
            </a:pPr>
            <a:r>
              <a:rPr lang="en-US" sz="2399" spc="47">
                <a:solidFill>
                  <a:srgbClr val="14110F"/>
                </a:solidFill>
                <a:latin typeface="Arimo"/>
              </a:rPr>
              <a:t>-componente muonica: la più penetrante, circa il 10% </a:t>
            </a:r>
          </a:p>
          <a:p>
            <a:pPr>
              <a:lnSpc>
                <a:spcPts val="3119"/>
              </a:lnSpc>
            </a:pPr>
            <a:r>
              <a:rPr lang="en-US" sz="2399" spc="47">
                <a:solidFill>
                  <a:srgbClr val="14110F"/>
                </a:solidFill>
                <a:latin typeface="Arimo"/>
              </a:rPr>
              <a:t>-componente adronica: circa 1%</a:t>
            </a:r>
          </a:p>
          <a:p>
            <a:pPr>
              <a:lnSpc>
                <a:spcPts val="3639"/>
              </a:lnSpc>
            </a:pPr>
            <a:endParaRPr lang="en-US" sz="2399" spc="47">
              <a:solidFill>
                <a:srgbClr val="14110F"/>
              </a:solidFill>
              <a:latin typeface="Arimo"/>
            </a:endParaRP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endParaRPr lang="en-US" sz="2399" spc="47">
              <a:solidFill>
                <a:srgbClr val="14110F"/>
              </a:solidFill>
              <a:latin typeface="Arim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861327" y="1790573"/>
            <a:ext cx="6751649" cy="3756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 spc="48">
                <a:solidFill>
                  <a:srgbClr val="14110F"/>
                </a:solidFill>
                <a:latin typeface="Roboto"/>
              </a:rPr>
              <a:t>La luce di Cherenkov si genera tutte le volte che una particella carica si muove in un mezzo con una velocità maggiore di quella della luce nello stesso mezzo. </a:t>
            </a:r>
            <a:r>
              <a:rPr lang="en-US" sz="2400" spc="48">
                <a:solidFill>
                  <a:srgbClr val="14110F"/>
                </a:solidFill>
                <a:latin typeface="Arimo"/>
              </a:rPr>
              <a:t>La particella carica, passando vicino agli atomi del materiale, li polarizza.  Il ritorno alla situazione normale produce l’emissione luminosa, che è direzionale.</a:t>
            </a:r>
          </a:p>
          <a:p>
            <a:pPr>
              <a:lnSpc>
                <a:spcPts val="2600"/>
              </a:lnSpc>
            </a:pPr>
            <a:endParaRPr lang="en-US" sz="2400" spc="48">
              <a:solidFill>
                <a:srgbClr val="14110F"/>
              </a:solidFill>
              <a:latin typeface="Arimo"/>
            </a:endParaRPr>
          </a:p>
          <a:p>
            <a:pPr>
              <a:lnSpc>
                <a:spcPts val="2600"/>
              </a:lnSpc>
            </a:pPr>
            <a:endParaRPr lang="en-US" sz="2400" spc="48">
              <a:solidFill>
                <a:srgbClr val="14110F"/>
              </a:solidFill>
              <a:latin typeface="Arimo"/>
            </a:endParaRPr>
          </a:p>
          <a:p>
            <a:pPr marL="0" lvl="0" indent="0" algn="l">
              <a:lnSpc>
                <a:spcPts val="2600"/>
              </a:lnSpc>
              <a:spcBef>
                <a:spcPct val="0"/>
              </a:spcBef>
            </a:pPr>
            <a:endParaRPr lang="en-US" sz="2400" spc="48">
              <a:solidFill>
                <a:srgbClr val="14110F"/>
              </a:solidFill>
              <a:latin typeface="Arim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611873" y="286577"/>
            <a:ext cx="5250557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  <a:spcBef>
                <a:spcPct val="0"/>
              </a:spcBef>
            </a:pPr>
            <a:r>
              <a:rPr lang="en-US" sz="5500" spc="110">
                <a:solidFill>
                  <a:srgbClr val="FFFFFF"/>
                </a:solidFill>
                <a:latin typeface="Roboto Bold"/>
              </a:rPr>
              <a:t>Luce Cherenkov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32412" y="0"/>
            <a:ext cx="7691381" cy="10287000"/>
          </a:xfrm>
          <a:prstGeom prst="rect">
            <a:avLst/>
          </a:prstGeom>
          <a:solidFill>
            <a:srgbClr val="627FB8"/>
          </a:solidFill>
        </p:spPr>
      </p:sp>
      <p:grpSp>
        <p:nvGrpSpPr>
          <p:cNvPr id="3" name="Group 3"/>
          <p:cNvGrpSpPr/>
          <p:nvPr/>
        </p:nvGrpSpPr>
        <p:grpSpPr>
          <a:xfrm>
            <a:off x="9341441" y="1028700"/>
            <a:ext cx="7917859" cy="2351341"/>
            <a:chOff x="0" y="0"/>
            <a:chExt cx="2678387" cy="795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341441" y="3967829"/>
            <a:ext cx="7917859" cy="2351341"/>
            <a:chOff x="0" y="0"/>
            <a:chExt cx="2678387" cy="795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8455649"/>
            <a:ext cx="1338355" cy="802651"/>
            <a:chOff x="0" y="0"/>
            <a:chExt cx="1784474" cy="107020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4110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028700" y="3641299"/>
            <a:ext cx="8312741" cy="4675858"/>
            <a:chOff x="0" y="0"/>
            <a:chExt cx="1128903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-2494" r="-2483" b="19"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68769" y="6741193"/>
            <a:ext cx="4618668" cy="315192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28700" y="296636"/>
            <a:ext cx="7455333" cy="3355656"/>
            <a:chOff x="0" y="0"/>
            <a:chExt cx="9940444" cy="447420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76200"/>
              <a:ext cx="9940444" cy="31208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360"/>
                </a:lnSpc>
                <a:spcBef>
                  <a:spcPct val="0"/>
                </a:spcBef>
              </a:pPr>
              <a:r>
                <a:rPr lang="en-US" sz="7200" spc="-72">
                  <a:solidFill>
                    <a:srgbClr val="14110F"/>
                  </a:solidFill>
                  <a:latin typeface="Roboto"/>
                </a:rPr>
                <a:t>Tecniche di rivelazione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363805"/>
              <a:ext cx="9940444" cy="111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48">
                  <a:solidFill>
                    <a:srgbClr val="14110F"/>
                  </a:solidFill>
                  <a:latin typeface="Roboto"/>
                </a:rPr>
                <a:t>Si differenziano per i raggi cosmici primari e/o per gli sciami estesi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997891" y="1691640"/>
            <a:ext cx="93196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997891" y="4650423"/>
            <a:ext cx="93196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32412" y="1319950"/>
            <a:ext cx="6290818" cy="2544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 spc="48">
                <a:solidFill>
                  <a:srgbClr val="14110F"/>
                </a:solidFill>
                <a:latin typeface="Roboto"/>
              </a:rPr>
              <a:t>Per raggi cosmici fino ad energie non troppo elevate, esperimenti su satelliti in orbita, per “catturarli”  prima che interagiscano con l’atmosfera. </a:t>
            </a:r>
          </a:p>
          <a:p>
            <a:pPr>
              <a:lnSpc>
                <a:spcPts val="3811"/>
              </a:lnSpc>
            </a:pPr>
            <a:endParaRPr lang="en-US" sz="2400" spc="48">
              <a:solidFill>
                <a:srgbClr val="14110F"/>
              </a:solidFill>
              <a:latin typeface="Roboto"/>
            </a:endParaRPr>
          </a:p>
          <a:p>
            <a:pPr marL="0" lvl="0" indent="0" algn="l">
              <a:lnSpc>
                <a:spcPts val="3811"/>
              </a:lnSpc>
            </a:pPr>
            <a:endParaRPr lang="en-US" sz="2400" spc="48">
              <a:solidFill>
                <a:srgbClr val="14110F"/>
              </a:solidFill>
              <a:latin typeface="Robot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929853" y="4087209"/>
            <a:ext cx="7691381" cy="243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 spc="48">
                <a:solidFill>
                  <a:srgbClr val="14110F"/>
                </a:solidFill>
                <a:latin typeface="Roboto"/>
              </a:rPr>
              <a:t>Sulla superficie terrestre rivelatori </a:t>
            </a:r>
          </a:p>
          <a:p>
            <a:pPr>
              <a:lnSpc>
                <a:spcPts val="3120"/>
              </a:lnSpc>
            </a:pPr>
            <a:r>
              <a:rPr lang="en-US" sz="2400" spc="48">
                <a:solidFill>
                  <a:srgbClr val="14110F"/>
                </a:solidFill>
                <a:latin typeface="Roboto"/>
              </a:rPr>
              <a:t>traccianti o telescopi:</a:t>
            </a:r>
          </a:p>
          <a:p>
            <a:pPr>
              <a:lnSpc>
                <a:spcPts val="3120"/>
              </a:lnSpc>
            </a:pPr>
            <a:r>
              <a:rPr lang="en-US" sz="2400" spc="48">
                <a:solidFill>
                  <a:srgbClr val="14110F"/>
                </a:solidFill>
                <a:latin typeface="Roboto"/>
              </a:rPr>
              <a:t> sciame esteso, luce Cherenkov o</a:t>
            </a:r>
          </a:p>
          <a:p>
            <a:pPr>
              <a:lnSpc>
                <a:spcPts val="3120"/>
              </a:lnSpc>
            </a:pPr>
            <a:r>
              <a:rPr lang="en-US" sz="2400" spc="48">
                <a:solidFill>
                  <a:srgbClr val="14110F"/>
                </a:solidFill>
                <a:latin typeface="Roboto"/>
              </a:rPr>
              <a:t> particelle secondarie a quote</a:t>
            </a:r>
          </a:p>
          <a:p>
            <a:pPr>
              <a:lnSpc>
                <a:spcPts val="3120"/>
              </a:lnSpc>
            </a:pPr>
            <a:r>
              <a:rPr lang="en-US" sz="2400" spc="48">
                <a:solidFill>
                  <a:srgbClr val="14110F"/>
                </a:solidFill>
                <a:latin typeface="Roboto"/>
              </a:rPr>
              <a:t> di osservazione.</a:t>
            </a:r>
          </a:p>
          <a:p>
            <a:pPr marL="0" lvl="0" indent="0" algn="l">
              <a:lnSpc>
                <a:spcPts val="3640"/>
              </a:lnSpc>
            </a:pPr>
            <a:endParaRPr lang="en-US" sz="2400" spc="48">
              <a:solidFill>
                <a:srgbClr val="14110F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32412" y="0"/>
            <a:ext cx="7691381" cy="10287000"/>
          </a:xfrm>
          <a:prstGeom prst="rect">
            <a:avLst/>
          </a:prstGeom>
          <a:solidFill>
            <a:srgbClr val="627FB8"/>
          </a:solidFill>
        </p:spPr>
      </p:sp>
      <p:grpSp>
        <p:nvGrpSpPr>
          <p:cNvPr id="3" name="Group 3"/>
          <p:cNvGrpSpPr/>
          <p:nvPr/>
        </p:nvGrpSpPr>
        <p:grpSpPr>
          <a:xfrm>
            <a:off x="9341441" y="1028700"/>
            <a:ext cx="7917859" cy="2351341"/>
            <a:chOff x="0" y="0"/>
            <a:chExt cx="2678387" cy="795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341441" y="3967829"/>
            <a:ext cx="7917859" cy="2351341"/>
            <a:chOff x="0" y="0"/>
            <a:chExt cx="2678387" cy="795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41441" y="6906959"/>
            <a:ext cx="7917859" cy="2351341"/>
            <a:chOff x="0" y="0"/>
            <a:chExt cx="2678387" cy="7953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9258300"/>
            <a:ext cx="1338355" cy="802651"/>
            <a:chOff x="0" y="0"/>
            <a:chExt cx="1784474" cy="107020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4110F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77495" y="3643226"/>
            <a:ext cx="8615221" cy="4846001"/>
            <a:chOff x="0" y="0"/>
            <a:chExt cx="1128903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1329" r="11" b="-1309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028700" y="357633"/>
            <a:ext cx="7455333" cy="2972116"/>
            <a:chOff x="0" y="0"/>
            <a:chExt cx="9940444" cy="396282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9940444" cy="2427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280"/>
                </a:lnSpc>
                <a:spcBef>
                  <a:spcPct val="0"/>
                </a:spcBef>
              </a:pPr>
              <a:r>
                <a:rPr lang="en-US" sz="5600" spc="-56" dirty="0">
                  <a:solidFill>
                    <a:srgbClr val="14110F"/>
                  </a:solidFill>
                  <a:latin typeface="Roboto"/>
                </a:rPr>
                <a:t>CTA (Cherenkov Telescope Array)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660648"/>
              <a:ext cx="9940444" cy="1302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20"/>
                </a:lnSpc>
                <a:spcBef>
                  <a:spcPct val="0"/>
                </a:spcBef>
              </a:pPr>
              <a:r>
                <a:rPr lang="en-US" sz="2800" spc="56">
                  <a:solidFill>
                    <a:srgbClr val="14110F"/>
                  </a:solidFill>
                  <a:latin typeface="Roboto"/>
                </a:rPr>
                <a:t>P</a:t>
              </a:r>
              <a:r>
                <a:rPr lang="en-US" sz="2800" u="none" spc="56">
                  <a:solidFill>
                    <a:srgbClr val="14110F"/>
                  </a:solidFill>
                  <a:latin typeface="Roboto"/>
                </a:rPr>
                <a:t>aesi e ricercatori di tutto il mondo per la realizzazione di due grandi osservatori 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997891" y="1711293"/>
            <a:ext cx="93196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97891" y="4650423"/>
            <a:ext cx="93196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97891" y="7589552"/>
            <a:ext cx="93196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970164" y="6909784"/>
            <a:ext cx="5947513" cy="2298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56">
                <a:solidFill>
                  <a:srgbClr val="14110F"/>
                </a:solidFill>
                <a:latin typeface="Roboto"/>
              </a:rPr>
              <a:t>I telescopi registrano le immagini Cherenkov di una cascata.</a:t>
            </a:r>
          </a:p>
          <a:p>
            <a:pPr marL="0" lvl="0" indent="0" algn="l">
              <a:lnSpc>
                <a:spcPts val="3640"/>
              </a:lnSpc>
            </a:pPr>
            <a:r>
              <a:rPr lang="en-US" sz="2800" spc="56">
                <a:solidFill>
                  <a:srgbClr val="14110F"/>
                </a:solidFill>
                <a:latin typeface="Roboto"/>
              </a:rPr>
              <a:t>In seguito, vengono generati avvisi per adattare il programma di osservazione CTA.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70164" y="1247108"/>
            <a:ext cx="5264266" cy="138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Trovare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raggi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gamma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formatisi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da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esplosioni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di supernova, pulsar, o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altre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stelle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"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normali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”.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970164" y="4021106"/>
            <a:ext cx="5947513" cy="2298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800" spc="56">
                <a:solidFill>
                  <a:srgbClr val="14110F"/>
                </a:solidFill>
                <a:latin typeface="Roboto"/>
              </a:rPr>
              <a:t>Conoscere altre galassie con buchi neri super massicci al centro, definire la materia oscura presente nello spazio.</a:t>
            </a:r>
          </a:p>
          <a:p>
            <a:pPr marL="0" lvl="0" indent="0" algn="l">
              <a:lnSpc>
                <a:spcPts val="3640"/>
              </a:lnSpc>
            </a:pPr>
            <a:endParaRPr lang="en-US" sz="2800" spc="56">
              <a:solidFill>
                <a:srgbClr val="14110F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14110F"/>
          </a:solidFill>
        </p:spPr>
      </p:sp>
      <p:grpSp>
        <p:nvGrpSpPr>
          <p:cNvPr id="3" name="Group 3"/>
          <p:cNvGrpSpPr/>
          <p:nvPr/>
        </p:nvGrpSpPr>
        <p:grpSpPr>
          <a:xfrm>
            <a:off x="326344" y="1474415"/>
            <a:ext cx="6116207" cy="6573260"/>
            <a:chOff x="0" y="0"/>
            <a:chExt cx="1349118" cy="14499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9118" cy="1449935"/>
            </a:xfrm>
            <a:custGeom>
              <a:avLst/>
              <a:gdLst/>
              <a:ahLst/>
              <a:cxnLst/>
              <a:rect l="l" t="t" r="r" b="b"/>
              <a:pathLst>
                <a:path w="1349118" h="1449935">
                  <a:moveTo>
                    <a:pt x="1224658" y="1449935"/>
                  </a:moveTo>
                  <a:lnTo>
                    <a:pt x="124460" y="1449935"/>
                  </a:lnTo>
                  <a:cubicBezTo>
                    <a:pt x="55880" y="1449935"/>
                    <a:pt x="0" y="1394055"/>
                    <a:pt x="0" y="13254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24658" y="0"/>
                  </a:lnTo>
                  <a:cubicBezTo>
                    <a:pt x="1293238" y="0"/>
                    <a:pt x="1349118" y="55880"/>
                    <a:pt x="1349118" y="124460"/>
                  </a:cubicBezTo>
                  <a:lnTo>
                    <a:pt x="1349118" y="1325475"/>
                  </a:lnTo>
                  <a:cubicBezTo>
                    <a:pt x="1349118" y="1394055"/>
                    <a:pt x="1293238" y="1449935"/>
                    <a:pt x="1224658" y="144993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768819" y="1474415"/>
            <a:ext cx="5997451" cy="6573260"/>
            <a:chOff x="0" y="0"/>
            <a:chExt cx="1572499" cy="1723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72499" cy="1723473"/>
            </a:xfrm>
            <a:custGeom>
              <a:avLst/>
              <a:gdLst/>
              <a:ahLst/>
              <a:cxnLst/>
              <a:rect l="l" t="t" r="r" b="b"/>
              <a:pathLst>
                <a:path w="1572499" h="1723473">
                  <a:moveTo>
                    <a:pt x="1448039" y="1723473"/>
                  </a:moveTo>
                  <a:lnTo>
                    <a:pt x="124460" y="1723473"/>
                  </a:lnTo>
                  <a:cubicBezTo>
                    <a:pt x="55880" y="1723473"/>
                    <a:pt x="0" y="1667592"/>
                    <a:pt x="0" y="15990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8039" y="0"/>
                  </a:lnTo>
                  <a:cubicBezTo>
                    <a:pt x="1516619" y="0"/>
                    <a:pt x="1572499" y="55880"/>
                    <a:pt x="1572499" y="124460"/>
                  </a:cubicBezTo>
                  <a:lnTo>
                    <a:pt x="1572499" y="1599013"/>
                  </a:lnTo>
                  <a:cubicBezTo>
                    <a:pt x="1572499" y="1667593"/>
                    <a:pt x="1516619" y="1723473"/>
                    <a:pt x="1448039" y="1723473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020172" y="1474415"/>
            <a:ext cx="5121597" cy="6573260"/>
            <a:chOff x="0" y="0"/>
            <a:chExt cx="1793290" cy="23015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93290" cy="2301579"/>
            </a:xfrm>
            <a:custGeom>
              <a:avLst/>
              <a:gdLst/>
              <a:ahLst/>
              <a:cxnLst/>
              <a:rect l="l" t="t" r="r" b="b"/>
              <a:pathLst>
                <a:path w="1793290" h="2301579">
                  <a:moveTo>
                    <a:pt x="1668830" y="2301579"/>
                  </a:moveTo>
                  <a:lnTo>
                    <a:pt x="124460" y="2301579"/>
                  </a:lnTo>
                  <a:cubicBezTo>
                    <a:pt x="55880" y="2301579"/>
                    <a:pt x="0" y="2245699"/>
                    <a:pt x="0" y="21771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68830" y="0"/>
                  </a:lnTo>
                  <a:cubicBezTo>
                    <a:pt x="1737410" y="0"/>
                    <a:pt x="1793290" y="55880"/>
                    <a:pt x="1793290" y="124460"/>
                  </a:cubicBezTo>
                  <a:lnTo>
                    <a:pt x="1793290" y="2177119"/>
                  </a:lnTo>
                  <a:cubicBezTo>
                    <a:pt x="1793290" y="2245699"/>
                    <a:pt x="1737410" y="2301579"/>
                    <a:pt x="1668830" y="2301579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3255" r="21417"/>
          <a:stretch>
            <a:fillRect/>
          </a:stretch>
        </p:blipFill>
        <p:spPr>
          <a:xfrm>
            <a:off x="1578787" y="2740136"/>
            <a:ext cx="3611323" cy="34358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13038" y="2740136"/>
            <a:ext cx="4041515" cy="32712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11818" r="11818"/>
          <a:stretch>
            <a:fillRect/>
          </a:stretch>
        </p:blipFill>
        <p:spPr>
          <a:xfrm>
            <a:off x="13548362" y="2740136"/>
            <a:ext cx="4357679" cy="320927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396927" y="95727"/>
            <a:ext cx="14073737" cy="1865946"/>
            <a:chOff x="0" y="0"/>
            <a:chExt cx="18764982" cy="248792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85725"/>
              <a:ext cx="18764982" cy="1711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400"/>
                </a:lnSpc>
                <a:spcBef>
                  <a:spcPct val="0"/>
                </a:spcBef>
              </a:pPr>
              <a:r>
                <a:rPr lang="en-US" sz="8000" spc="-80">
                  <a:solidFill>
                    <a:srgbClr val="FFFFFF"/>
                  </a:solidFill>
                  <a:latin typeface="Roboto Bold"/>
                </a:rPr>
                <a:t>I telescopi CTA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44791"/>
              <a:ext cx="18764982" cy="543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1899396"/>
            <a:ext cx="5543972" cy="4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800" spc="56">
                <a:solidFill>
                  <a:srgbClr val="000000"/>
                </a:solidFill>
                <a:latin typeface="Roboto Bold"/>
              </a:rPr>
              <a:t>SST - di piccole dimensioni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13038" y="1670796"/>
            <a:ext cx="4041515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800" spc="56">
                <a:solidFill>
                  <a:srgbClr val="14110F"/>
                </a:solidFill>
                <a:latin typeface="Roboto Bold"/>
              </a:rPr>
              <a:t>MST/SCT </a:t>
            </a:r>
            <a:r>
              <a:rPr lang="en-US" sz="2799" spc="55">
                <a:solidFill>
                  <a:srgbClr val="14110F"/>
                </a:solidFill>
                <a:latin typeface="Roboto Bold"/>
              </a:rPr>
              <a:t>d</a:t>
            </a:r>
            <a:r>
              <a:rPr lang="en-US" sz="2800" spc="56">
                <a:solidFill>
                  <a:srgbClr val="14110F"/>
                </a:solidFill>
                <a:latin typeface="Roboto Bold"/>
              </a:rPr>
              <a:t>i medie dimensioni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04772" y="1670796"/>
            <a:ext cx="3701958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800" spc="56">
                <a:solidFill>
                  <a:srgbClr val="14110F"/>
                </a:solidFill>
                <a:latin typeface="Roboto Bold"/>
              </a:rPr>
              <a:t>LST </a:t>
            </a:r>
            <a:r>
              <a:rPr lang="en-US" sz="2799" spc="55">
                <a:solidFill>
                  <a:srgbClr val="14110F"/>
                </a:solidFill>
                <a:latin typeface="Roboto Bold"/>
              </a:rPr>
              <a:t>d</a:t>
            </a:r>
            <a:r>
              <a:rPr lang="en-US" sz="2800" spc="56">
                <a:solidFill>
                  <a:srgbClr val="14110F"/>
                </a:solidFill>
                <a:latin typeface="Roboto Bold"/>
              </a:rPr>
              <a:t>i grandi dimensioni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19200" y="6312219"/>
            <a:ext cx="5985605" cy="158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  <a:spcBef>
                <a:spcPct val="0"/>
              </a:spcBef>
            </a:pP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Sensibili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ai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raggi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 gamma di </a:t>
            </a: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energia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maggiore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>
              <a:lnSpc>
                <a:spcPts val="3120"/>
              </a:lnSpc>
              <a:spcBef>
                <a:spcPct val="0"/>
              </a:spcBef>
            </a:pPr>
            <a:r>
              <a:rPr lang="en-US" sz="2400" spc="-24" dirty="0">
                <a:solidFill>
                  <a:srgbClr val="000000"/>
                </a:solidFill>
                <a:latin typeface="Roboto"/>
              </a:rPr>
              <a:t>Doppio </a:t>
            </a: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specchio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 e camera a </a:t>
            </a:r>
          </a:p>
          <a:p>
            <a:pPr>
              <a:lnSpc>
                <a:spcPts val="3120"/>
              </a:lnSpc>
              <a:spcBef>
                <a:spcPct val="0"/>
              </a:spcBef>
            </a:pP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sensori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 di </a:t>
            </a: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silicio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 (</a:t>
            </a: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SiPM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).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42684" y="6312219"/>
            <a:ext cx="5640041" cy="1581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7"/>
              </a:lnSpc>
              <a:spcBef>
                <a:spcPct val="0"/>
              </a:spcBef>
            </a:pPr>
            <a:r>
              <a:rPr lang="en-US" sz="2359" spc="-23">
                <a:solidFill>
                  <a:srgbClr val="000000"/>
                </a:solidFill>
                <a:latin typeface="Roboto"/>
              </a:rPr>
              <a:t>Sensibili ai raggi gamma di  energia media.</a:t>
            </a:r>
          </a:p>
          <a:p>
            <a:pPr>
              <a:lnSpc>
                <a:spcPts val="3067"/>
              </a:lnSpc>
              <a:spcBef>
                <a:spcPct val="0"/>
              </a:spcBef>
            </a:pPr>
            <a:r>
              <a:rPr lang="en-US" sz="2359" spc="-23">
                <a:solidFill>
                  <a:srgbClr val="000000"/>
                </a:solidFill>
                <a:latin typeface="Roboto"/>
              </a:rPr>
              <a:t>Gli specchi hanno un diametro di 12 metri.</a:t>
            </a:r>
          </a:p>
          <a:p>
            <a:pPr>
              <a:lnSpc>
                <a:spcPts val="3067"/>
              </a:lnSpc>
              <a:spcBef>
                <a:spcPct val="0"/>
              </a:spcBef>
            </a:pPr>
            <a:r>
              <a:rPr lang="en-US" sz="2359" spc="-23">
                <a:solidFill>
                  <a:srgbClr val="000000"/>
                </a:solidFill>
                <a:latin typeface="Roboto"/>
              </a:rPr>
              <a:t>Inoltre, c'è  una versione chiamata SCT </a:t>
            </a:r>
          </a:p>
          <a:p>
            <a:pPr>
              <a:lnSpc>
                <a:spcPts val="3067"/>
              </a:lnSpc>
              <a:spcBef>
                <a:spcPct val="0"/>
              </a:spcBef>
            </a:pPr>
            <a:r>
              <a:rPr lang="en-US" sz="2359" spc="-23">
                <a:solidFill>
                  <a:srgbClr val="000000"/>
                </a:solidFill>
                <a:latin typeface="Roboto"/>
              </a:rPr>
              <a:t>con 2 specchi.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467916" y="6011386"/>
            <a:ext cx="4791670" cy="158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  <a:spcBef>
                <a:spcPct val="0"/>
              </a:spcBef>
            </a:pP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Sensibili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ai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raggi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 gamma di </a:t>
            </a:r>
          </a:p>
          <a:p>
            <a:pPr>
              <a:lnSpc>
                <a:spcPts val="3120"/>
              </a:lnSpc>
              <a:spcBef>
                <a:spcPct val="0"/>
              </a:spcBef>
            </a:pP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energia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minore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>
              <a:lnSpc>
                <a:spcPts val="3120"/>
              </a:lnSpc>
              <a:spcBef>
                <a:spcPct val="0"/>
              </a:spcBef>
            </a:pPr>
            <a:r>
              <a:rPr lang="en-US" sz="2400" spc="-24" dirty="0">
                <a:solidFill>
                  <a:srgbClr val="000000"/>
                </a:solidFill>
                <a:latin typeface="Roboto"/>
              </a:rPr>
              <a:t>Hanno un </a:t>
            </a: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singolo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specchio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 </a:t>
            </a:r>
          </a:p>
          <a:p>
            <a:pPr>
              <a:lnSpc>
                <a:spcPts val="3120"/>
              </a:lnSpc>
              <a:spcBef>
                <a:spcPct val="0"/>
              </a:spcBef>
            </a:pPr>
            <a:r>
              <a:rPr lang="en-US" sz="2400" spc="-24" dirty="0">
                <a:solidFill>
                  <a:srgbClr val="000000"/>
                </a:solidFill>
                <a:latin typeface="Roboto"/>
              </a:rPr>
              <a:t>di 23 </a:t>
            </a: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metri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ed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una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 forma </a:t>
            </a:r>
            <a:r>
              <a:rPr lang="en-US" sz="2400" spc="-24" dirty="0" err="1">
                <a:solidFill>
                  <a:srgbClr val="000000"/>
                </a:solidFill>
                <a:latin typeface="Roboto"/>
              </a:rPr>
              <a:t>parabolica</a:t>
            </a:r>
            <a:r>
              <a:rPr lang="en-US" sz="2400" spc="-24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19722"/>
            <a:ext cx="10276250" cy="10287000"/>
          </a:xfrm>
          <a:prstGeom prst="rect">
            <a:avLst/>
          </a:prstGeom>
          <a:solidFill>
            <a:srgbClr val="627FB8"/>
          </a:solidFill>
        </p:spPr>
      </p:sp>
      <p:grpSp>
        <p:nvGrpSpPr>
          <p:cNvPr id="3" name="Group 3"/>
          <p:cNvGrpSpPr/>
          <p:nvPr/>
        </p:nvGrpSpPr>
        <p:grpSpPr>
          <a:xfrm>
            <a:off x="-591479" y="1028700"/>
            <a:ext cx="10638521" cy="2351341"/>
            <a:chOff x="0" y="0"/>
            <a:chExt cx="3598710" cy="795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591479" y="4565745"/>
            <a:ext cx="10638521" cy="2351341"/>
            <a:chOff x="0" y="0"/>
            <a:chExt cx="3598710" cy="795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647117" y="7656227"/>
            <a:ext cx="10638521" cy="2351341"/>
            <a:chOff x="0" y="0"/>
            <a:chExt cx="3598710" cy="7953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86483" y="1495393"/>
            <a:ext cx="6088598" cy="603923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789649" y="243522"/>
            <a:ext cx="5185432" cy="117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60"/>
              </a:lnSpc>
              <a:spcBef>
                <a:spcPct val="0"/>
              </a:spcBef>
            </a:pPr>
            <a:r>
              <a:rPr lang="en-US" sz="7200" spc="-72">
                <a:solidFill>
                  <a:srgbClr val="14110F"/>
                </a:solidFill>
                <a:latin typeface="Roboto"/>
              </a:rPr>
              <a:t>CTA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1563" y="1260126"/>
            <a:ext cx="9365837" cy="182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Gli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specchi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del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telescopio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CTA 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catturano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la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luche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cherenkov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che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dura solo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pochi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miliardesimi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di secondo, le camera di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sensori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ne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misurano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l’intensità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e la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durata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.</a:t>
            </a:r>
          </a:p>
          <a:p>
            <a:pPr marL="0" lvl="0" indent="0" algn="l">
              <a:lnSpc>
                <a:spcPts val="3640"/>
              </a:lnSpc>
            </a:pPr>
            <a:endParaRPr lang="en-US" sz="2800" spc="56" dirty="0">
              <a:solidFill>
                <a:srgbClr val="14110F"/>
              </a:solidFill>
              <a:latin typeface="Robo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35362" y="4918598"/>
            <a:ext cx="9518237" cy="182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800" spc="56" dirty="0">
                <a:solidFill>
                  <a:srgbClr val="14110F"/>
                </a:solidFill>
                <a:latin typeface="Roboto"/>
              </a:rPr>
              <a:t>I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tubi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fotomoltiplicatori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(PMT) o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i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sensori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al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silicio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(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SiPM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)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convertono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la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luce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in un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segnale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elettrico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che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,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registrato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,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consente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di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ricostruire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l'immagine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della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cascata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.</a:t>
            </a:r>
          </a:p>
          <a:p>
            <a:pPr marL="0" lvl="0" indent="0" algn="l">
              <a:lnSpc>
                <a:spcPts val="3640"/>
              </a:lnSpc>
            </a:pPr>
            <a:endParaRPr lang="en-US" sz="2800" spc="56" dirty="0">
              <a:solidFill>
                <a:srgbClr val="14110F"/>
              </a:solidFill>
              <a:latin typeface="Robot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0" y="7991841"/>
            <a:ext cx="9679842" cy="184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Qualsiasi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rumore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indesiderato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nell’immagine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viene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ridotto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per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ricostruire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al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meglio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il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rapporto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segnale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/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rumoree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 </a:t>
            </a:r>
            <a:r>
              <a:rPr lang="en-US" sz="2800" spc="56" dirty="0" err="1">
                <a:solidFill>
                  <a:srgbClr val="14110F"/>
                </a:solidFill>
                <a:latin typeface="Roboto"/>
              </a:rPr>
              <a:t>analizzato</a:t>
            </a:r>
            <a:r>
              <a:rPr lang="en-US" sz="2800" spc="56" dirty="0">
                <a:solidFill>
                  <a:srgbClr val="14110F"/>
                </a:solidFill>
                <a:latin typeface="Roboto"/>
              </a:rPr>
              <a:t>.</a:t>
            </a:r>
          </a:p>
          <a:p>
            <a:pPr marL="0" lvl="0" indent="0" algn="l">
              <a:lnSpc>
                <a:spcPts val="3640"/>
              </a:lnSpc>
            </a:pPr>
            <a:endParaRPr lang="en-US" sz="2800" spc="56" dirty="0">
              <a:solidFill>
                <a:srgbClr val="14110F"/>
              </a:solidFill>
              <a:latin typeface="Robot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638521" y="8101298"/>
            <a:ext cx="7435653" cy="1920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70"/>
              </a:lnSpc>
              <a:spcBef>
                <a:spcPct val="0"/>
              </a:spcBef>
            </a:pPr>
            <a:r>
              <a:rPr lang="en-US" sz="2899" spc="-28" dirty="0" err="1">
                <a:solidFill>
                  <a:srgbClr val="000000"/>
                </a:solidFill>
                <a:latin typeface="Roboto"/>
              </a:rPr>
              <a:t>L’energia</a:t>
            </a:r>
            <a:r>
              <a:rPr lang="en-US" sz="2899" spc="-28" dirty="0">
                <a:solidFill>
                  <a:srgbClr val="000000"/>
                </a:solidFill>
                <a:latin typeface="Roboto"/>
              </a:rPr>
              <a:t> e la </a:t>
            </a:r>
            <a:r>
              <a:rPr lang="en-US" sz="2899" spc="-28" dirty="0" err="1">
                <a:solidFill>
                  <a:srgbClr val="000000"/>
                </a:solidFill>
                <a:latin typeface="Roboto"/>
              </a:rPr>
              <a:t>direzione</a:t>
            </a:r>
            <a:r>
              <a:rPr lang="en-US" sz="2899" spc="-28" dirty="0">
                <a:solidFill>
                  <a:srgbClr val="000000"/>
                </a:solidFill>
                <a:latin typeface="Roboto"/>
              </a:rPr>
              <a:t> di </a:t>
            </a:r>
            <a:r>
              <a:rPr lang="en-US" sz="2899" spc="-28" dirty="0" err="1">
                <a:solidFill>
                  <a:srgbClr val="000000"/>
                </a:solidFill>
                <a:latin typeface="Roboto"/>
              </a:rPr>
              <a:t>arrivo</a:t>
            </a:r>
            <a:r>
              <a:rPr lang="en-US" sz="2899" spc="-28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99" spc="-28" dirty="0" err="1">
                <a:solidFill>
                  <a:srgbClr val="000000"/>
                </a:solidFill>
                <a:latin typeface="Roboto"/>
              </a:rPr>
              <a:t>dei</a:t>
            </a:r>
            <a:r>
              <a:rPr lang="en-US" sz="2899" spc="-28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99" spc="-28" dirty="0" err="1">
                <a:solidFill>
                  <a:srgbClr val="000000"/>
                </a:solidFill>
                <a:latin typeface="Roboto"/>
              </a:rPr>
              <a:t>raggi</a:t>
            </a:r>
            <a:r>
              <a:rPr lang="en-US" sz="2899" spc="-28" dirty="0">
                <a:solidFill>
                  <a:srgbClr val="000000"/>
                </a:solidFill>
                <a:latin typeface="Roboto"/>
              </a:rPr>
              <a:t> </a:t>
            </a:r>
          </a:p>
          <a:p>
            <a:pPr algn="just">
              <a:lnSpc>
                <a:spcPts val="3770"/>
              </a:lnSpc>
              <a:spcBef>
                <a:spcPct val="0"/>
              </a:spcBef>
            </a:pPr>
            <a:r>
              <a:rPr lang="en-US" sz="2899" spc="-28" dirty="0">
                <a:solidFill>
                  <a:srgbClr val="000000"/>
                </a:solidFill>
                <a:latin typeface="Roboto"/>
              </a:rPr>
              <a:t>gamma </a:t>
            </a:r>
            <a:r>
              <a:rPr lang="en-US" sz="2899" spc="-28" dirty="0" err="1">
                <a:solidFill>
                  <a:srgbClr val="000000"/>
                </a:solidFill>
                <a:latin typeface="Roboto"/>
              </a:rPr>
              <a:t>saranno</a:t>
            </a:r>
            <a:r>
              <a:rPr lang="en-US" sz="2899" spc="-28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99" spc="-28" dirty="0" err="1">
                <a:solidFill>
                  <a:srgbClr val="000000"/>
                </a:solidFill>
                <a:latin typeface="Roboto"/>
              </a:rPr>
              <a:t>utilizzate</a:t>
            </a:r>
            <a:r>
              <a:rPr lang="en-US" sz="2899" spc="-28" dirty="0">
                <a:solidFill>
                  <a:srgbClr val="000000"/>
                </a:solidFill>
                <a:latin typeface="Roboto"/>
              </a:rPr>
              <a:t> per  </a:t>
            </a:r>
            <a:r>
              <a:rPr lang="en-US" sz="2899" spc="-28" dirty="0" err="1">
                <a:solidFill>
                  <a:srgbClr val="000000"/>
                </a:solidFill>
                <a:latin typeface="Roboto"/>
              </a:rPr>
              <a:t>caratterizzare</a:t>
            </a:r>
            <a:endParaRPr lang="en-US" sz="2899" spc="-28" dirty="0">
              <a:solidFill>
                <a:srgbClr val="000000"/>
              </a:solidFill>
              <a:latin typeface="Roboto"/>
            </a:endParaRPr>
          </a:p>
          <a:p>
            <a:pPr algn="just">
              <a:lnSpc>
                <a:spcPts val="3770"/>
              </a:lnSpc>
              <a:spcBef>
                <a:spcPct val="0"/>
              </a:spcBef>
            </a:pPr>
            <a:r>
              <a:rPr lang="en-US" sz="2899" spc="-28" dirty="0">
                <a:solidFill>
                  <a:srgbClr val="000000"/>
                </a:solidFill>
                <a:latin typeface="Roboto"/>
              </a:rPr>
              <a:t> le </a:t>
            </a:r>
            <a:r>
              <a:rPr lang="en-US" sz="2899" spc="-28" dirty="0" err="1">
                <a:solidFill>
                  <a:srgbClr val="000000"/>
                </a:solidFill>
                <a:latin typeface="Roboto"/>
              </a:rPr>
              <a:t>sorgenti</a:t>
            </a:r>
            <a:r>
              <a:rPr lang="en-US" sz="2899" spc="-28" dirty="0">
                <a:solidFill>
                  <a:srgbClr val="000000"/>
                </a:solidFill>
                <a:latin typeface="Roboto"/>
              </a:rPr>
              <a:t> di </a:t>
            </a:r>
            <a:r>
              <a:rPr lang="en-US" sz="2899" spc="-28" dirty="0" err="1">
                <a:solidFill>
                  <a:srgbClr val="000000"/>
                </a:solidFill>
                <a:latin typeface="Roboto"/>
              </a:rPr>
              <a:t>produzione</a:t>
            </a:r>
            <a:r>
              <a:rPr lang="en-US" sz="2899" spc="-28" dirty="0">
                <a:solidFill>
                  <a:srgbClr val="000000"/>
                </a:solidFill>
                <a:latin typeface="Roboto"/>
              </a:rPr>
              <a:t> per lo studio </a:t>
            </a:r>
          </a:p>
          <a:p>
            <a:pPr algn="just">
              <a:lnSpc>
                <a:spcPts val="3769"/>
              </a:lnSpc>
              <a:spcBef>
                <a:spcPct val="0"/>
              </a:spcBef>
            </a:pPr>
            <a:r>
              <a:rPr lang="en-US" sz="2899" spc="-28" dirty="0" err="1">
                <a:solidFill>
                  <a:srgbClr val="000000"/>
                </a:solidFill>
                <a:latin typeface="Roboto"/>
              </a:rPr>
              <a:t>degli</a:t>
            </a:r>
            <a:r>
              <a:rPr lang="en-US" sz="2899" spc="-28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99" spc="-28" dirty="0" err="1">
                <a:solidFill>
                  <a:srgbClr val="000000"/>
                </a:solidFill>
                <a:latin typeface="Roboto"/>
              </a:rPr>
              <a:t>oggetti</a:t>
            </a:r>
            <a:r>
              <a:rPr lang="en-US" sz="2899" spc="-28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99" spc="-28" dirty="0" err="1">
                <a:solidFill>
                  <a:srgbClr val="000000"/>
                </a:solidFill>
                <a:latin typeface="Roboto"/>
              </a:rPr>
              <a:t>astrofisici</a:t>
            </a:r>
            <a:r>
              <a:rPr lang="en-US" sz="2899" spc="-28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916</Words>
  <Application>Microsoft Macintosh PowerPoint</Application>
  <PresentationFormat>Personalizzato</PresentationFormat>
  <Paragraphs>102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Roboto Bold</vt:lpstr>
      <vt:lpstr>Roboto</vt:lpstr>
      <vt:lpstr>Calibri</vt:lpstr>
      <vt:lpstr>Arimo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of March 17, 2025</dc:title>
  <cp:lastModifiedBy>Microsoft Office User</cp:lastModifiedBy>
  <cp:revision>6</cp:revision>
  <dcterms:created xsi:type="dcterms:W3CDTF">2006-08-16T00:00:00Z</dcterms:created>
  <dcterms:modified xsi:type="dcterms:W3CDTF">2021-05-24T00:15:06Z</dcterms:modified>
  <dc:identifier>DAEfTkLV248</dc:identifier>
</cp:coreProperties>
</file>