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68" r:id="rId5"/>
    <p:sldId id="260" r:id="rId6"/>
    <p:sldId id="261" r:id="rId7"/>
    <p:sldId id="262" r:id="rId8"/>
    <p:sldId id="264" r:id="rId9"/>
    <p:sldId id="270" r:id="rId10"/>
    <p:sldId id="267" r:id="rId11"/>
    <p:sldId id="269" r:id="rId12"/>
    <p:sldId id="272" r:id="rId13"/>
    <p:sldId id="26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" initials="M" lastIdx="1" clrIdx="0">
    <p:extLst>
      <p:ext uri="{19B8F6BF-5375-455C-9EA6-DF929625EA0E}">
        <p15:presenceInfo xmlns:p15="http://schemas.microsoft.com/office/powerpoint/2012/main" userId="MICHE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EB8"/>
    <a:srgbClr val="0CA8D2"/>
    <a:srgbClr val="1828BE"/>
    <a:srgbClr val="FFF2E9"/>
    <a:srgbClr val="010812"/>
    <a:srgbClr val="381E43"/>
    <a:srgbClr val="541246"/>
    <a:srgbClr val="CDE0E0"/>
    <a:srgbClr val="000066"/>
    <a:srgbClr val="404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6D678-7500-4642-B5FD-2D85D1CEC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96976-70A9-404B-B031-D0809B251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182ECA-B200-4A0A-9084-4A117C79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9EA451-B726-4D01-8109-1E2FC564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5CD645-FA26-4A94-9005-94B9B4C6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64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C7DF1-56CD-4D41-A739-0D4A62C8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E8662C-F900-4C93-BAB1-705ADC910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F0687C-534A-4942-81AC-3A9C5C80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2A740C-068E-40FD-800D-899BB97A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BC92B0-D310-4107-A98A-223125E4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50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863C69-802D-41AE-A941-1AB8A5EA2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917D1D-BF73-43DF-AF1E-DE30FA7BB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671C37-F231-4054-B77B-980A82B9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7F1B21-C564-4E73-ADF0-CD24EB2E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B92D13-8EC4-494B-8DA6-6C67092D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67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CA48E-3D71-4EB9-96A3-749E1C93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0463CE-873D-45F8-BF55-A8BBBF10D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A7D01A-6DB3-45E4-8106-8B863A52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6C4897-3605-4940-9A21-2006C0FB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9A07B4-B117-4496-8B3D-3B3DFFD2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60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C980F-02A2-4759-8AC1-94745A371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389A7E-543B-4032-9E7E-CB920C603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49160A-8DAE-448B-8F50-07BA40DB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C81EB0-91D3-44CC-AF5A-C9646A30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23C13-FB66-4EE0-93B2-DEB8B110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11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06C4C-FB15-44D8-A354-129B8A6E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2C823E-D2BA-4ABE-9425-547863DCA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3AF9DD-B181-4FCA-A5C5-20A533A08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A11AB7-197D-4EED-8459-8F829491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F082E6-2E56-46D3-B4FE-00932267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092B90-2162-4D4B-A957-3610A64D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52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69764A-8590-4759-9073-530AE859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C92ADE-571B-4667-94AF-4548809F8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F518FA-28CE-4C0C-9A73-7D75D45E4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DAB24B4-C8B3-414E-905B-202803ADA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0F158A-60EA-4D5F-9A9C-BD1731145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A52BE-1B47-4B19-8187-C9710B6E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48EBA5-FE1A-4F0A-9A73-F4AC86A5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FFCE2D-70FD-46F0-BE11-61FE7BF0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7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C4EBC3-7EE7-419D-949C-BCF6C00E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3184C6-FC73-4672-8140-15C70199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13FD7C-0A31-42AF-AEE8-EBD98BEF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2C86D-ED14-4FAB-9F46-882CDE9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0D8C1E-6FAB-43A5-A64A-053F701B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BC0106-EE6B-4C44-ADDD-3159EFEF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53DEE2-CCB0-44A0-95CC-E0166612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65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EF2DA-6887-4BBC-921B-BF41CC6C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8BCC3E-0B40-453D-96E0-327BDFE07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6322E-F774-470A-9DCA-6B2287825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DF9471-C30A-4349-87AE-62D30CCC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E524A4-6D8E-4040-A5A1-1B7D7E6D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7AF3B-F958-40E9-BDC9-80CA87EC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18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3721BF-668C-41A7-8BA3-BE32EC45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75897DB-26A3-408F-9E2E-CFE075484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92459E-48C6-4197-A84C-F8E87BC9A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16A1F5-4389-4266-9C74-209497C3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E0B622-FDA5-46D7-A104-AA535B8B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0228CE-2226-40CE-8E81-1935BD0A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37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0A9316-E095-4333-9A57-758D0579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166E82-88CF-4C8C-98DB-A69EEE6BA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317058-CE80-482E-9C45-FB0F736BD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0A2F-7769-4C86-9444-8CC437764654}" type="datetimeFigureOut">
              <a:rPr lang="it-IT" smtClean="0"/>
              <a:t>22/05/21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B7B791-C7BB-4EE7-8D58-3D7D4B080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C53793-D503-4A80-8347-51871B0B2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7A9F-980C-4B50-A472-CDC40DDAD8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25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8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BC9CD9-E4C6-492B-8E7B-FEB455356BA3}"/>
              </a:ext>
            </a:extLst>
          </p:cNvPr>
          <p:cNvSpPr txBox="1"/>
          <p:nvPr/>
        </p:nvSpPr>
        <p:spPr>
          <a:xfrm>
            <a:off x="8865063" y="1270419"/>
            <a:ext cx="2956559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Ascolese Guido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Buono Ivan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Coticelli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Fabrizio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Epifanio Lorenzo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Fariello Francesca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Lubrano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Scorpaniello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Lubrano Lobianco Benedetta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Lucci Luca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Maglione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Desiree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Polito Aurora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Polivchak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Andrii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Russo Gabriele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Schiano Raffaele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Schiano Di Cola Alessandro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Schiano Di Cola Amalia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Schiano Di Cola Thomas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Vicidomini Maria Pia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C5A992-A91D-4030-883A-BD0ADEA10C3D}"/>
              </a:ext>
            </a:extLst>
          </p:cNvPr>
          <p:cNvSpPr txBox="1"/>
          <p:nvPr/>
        </p:nvSpPr>
        <p:spPr>
          <a:xfrm>
            <a:off x="370375" y="1408919"/>
            <a:ext cx="2956560" cy="45243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Bentivoglio Emanuele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Carannante Miriana</a:t>
            </a:r>
          </a:p>
          <a:p>
            <a:pPr algn="ctr"/>
            <a:r>
              <a:rPr lang="it-IT" dirty="0" err="1">
                <a:solidFill>
                  <a:schemeClr val="bg1"/>
                </a:solidFill>
              </a:rPr>
              <a:t>Cimmarotta</a:t>
            </a:r>
            <a:r>
              <a:rPr lang="it-IT" dirty="0">
                <a:solidFill>
                  <a:schemeClr val="bg1"/>
                </a:solidFill>
              </a:rPr>
              <a:t> Michele</a:t>
            </a:r>
          </a:p>
          <a:p>
            <a:pPr algn="ctr"/>
            <a:r>
              <a:rPr lang="it-IT" dirty="0" err="1">
                <a:solidFill>
                  <a:schemeClr val="bg1"/>
                </a:solidFill>
              </a:rPr>
              <a:t>Colandrea</a:t>
            </a:r>
            <a:r>
              <a:rPr lang="it-IT" dirty="0">
                <a:solidFill>
                  <a:schemeClr val="bg1"/>
                </a:solidFill>
              </a:rPr>
              <a:t> Rosanna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Della Ragione Antonio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De Lorenzo Daria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Gelsomino Giada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Guarino Gaetano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Guitto Maria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Petrone </a:t>
            </a:r>
            <a:r>
              <a:rPr lang="it-IT" dirty="0" err="1">
                <a:solidFill>
                  <a:schemeClr val="bg1"/>
                </a:solidFill>
              </a:rPr>
              <a:t>Giasmine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Rodriguez Antonio Emanuele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Russo Francesca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Sberna Micaela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Schiano Vincenzo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Scotto Lavina Sara Maureen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Sonante Milena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BD33F7E-7EC6-41D4-B26B-45C01074E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97" y="0"/>
            <a:ext cx="4744805" cy="6858000"/>
          </a:xfrm>
          <a:prstGeom prst="rect">
            <a:avLst/>
          </a:prstGeom>
          <a:solidFill>
            <a:srgbClr val="4B8EB8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85666B-9DAE-45DA-BF2B-8B4537841B3F}"/>
              </a:ext>
            </a:extLst>
          </p:cNvPr>
          <p:cNvSpPr txBox="1"/>
          <p:nvPr/>
        </p:nvSpPr>
        <p:spPr>
          <a:xfrm>
            <a:off x="3723597" y="4822986"/>
            <a:ext cx="4744805" cy="193899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Classi: 3B e 3D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Insegnanti: Savina Stella Losacco, Loredana Garofalo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Tutor e coordinatori: Valentina Di Sarno, Pietro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Malara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Simona Mosca, Maria Parisi, Alessandra Rocco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46B02F-069F-470E-AF2A-AB6AE750D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13" y="2479040"/>
            <a:ext cx="1767847" cy="72799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3D1468-0A4A-46DB-8DF2-A4B5B2350039}"/>
              </a:ext>
            </a:extLst>
          </p:cNvPr>
          <p:cNvSpPr txBox="1"/>
          <p:nvPr/>
        </p:nvSpPr>
        <p:spPr>
          <a:xfrm>
            <a:off x="1177574" y="191070"/>
            <a:ext cx="1342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3B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290D37D-FB2E-46EA-BEB6-B9CE8FC7B8C1}"/>
              </a:ext>
            </a:extLst>
          </p:cNvPr>
          <p:cNvSpPr txBox="1"/>
          <p:nvPr/>
        </p:nvSpPr>
        <p:spPr>
          <a:xfrm>
            <a:off x="9631180" y="191070"/>
            <a:ext cx="1424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3D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68F3844-F9CC-4D30-B8E2-970673E98FC3}"/>
              </a:ext>
            </a:extLst>
          </p:cNvPr>
          <p:cNvSpPr txBox="1"/>
          <p:nvPr/>
        </p:nvSpPr>
        <p:spPr>
          <a:xfrm>
            <a:off x="3421167" y="3392263"/>
            <a:ext cx="53496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400" b="1" i="0" u="none" strike="noStrike" kern="1200" normalizeH="0" baseline="0" noProof="0" dirty="0">
                <a:ln w="13462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ea typeface="+mj-ea"/>
                <a:cs typeface="+mj-cs"/>
              </a:rPr>
              <a:t>Comunicazioni in fibra ottica</a:t>
            </a:r>
            <a:endParaRPr lang="it-IT" sz="3400" b="1" dirty="0">
              <a:ln w="13462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5A616EC8-5681-43E2-8C17-5EEE8C266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55"/>
          <a:stretch/>
        </p:blipFill>
        <p:spPr>
          <a:xfrm>
            <a:off x="4817047" y="4003234"/>
            <a:ext cx="853590" cy="70125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F8E7929-980E-43B1-AB9E-F81CEE1CC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63" y="4003697"/>
            <a:ext cx="1702499" cy="7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5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575CCC-8A1B-46C2-A09D-42CFB734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A90B117-BFF4-4627-98CA-D371A8FCB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741"/>
          <a:stretch/>
        </p:blipFill>
        <p:spPr>
          <a:xfrm>
            <a:off x="1054633" y="1"/>
            <a:ext cx="10082733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04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CEOSENECABACOLI-3B-3D.mp4">
            <a:hlinkClick r:id="" action="ppaction://media"/>
            <a:extLst>
              <a:ext uri="{FF2B5EF4-FFF2-40B4-BE49-F238E27FC236}">
                <a16:creationId xmlns:a16="http://schemas.microsoft.com/office/drawing/2014/main" id="{35B7EB3D-8FE4-3E4A-A691-A57F44E51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105" y="194554"/>
            <a:ext cx="11449456" cy="64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C659D3-83F7-4813-8F0F-6A14DE410084}"/>
              </a:ext>
            </a:extLst>
          </p:cNvPr>
          <p:cNvSpPr txBox="1"/>
          <p:nvPr/>
        </p:nvSpPr>
        <p:spPr>
          <a:xfrm>
            <a:off x="1630197" y="2558071"/>
            <a:ext cx="42939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80FDD2"/>
                </a:solidFill>
                <a:latin typeface="Agency FB" panose="020B0503020202020204" pitchFamily="34" charset="0"/>
              </a:rPr>
              <a:t>Grazie per l’attenzione!</a:t>
            </a:r>
          </a:p>
          <a:p>
            <a:r>
              <a:rPr lang="it-IT" sz="2800" dirty="0">
                <a:solidFill>
                  <a:srgbClr val="80FDD2"/>
                </a:solidFill>
                <a:latin typeface="Agency FB" panose="020B0503020202020204" pitchFamily="34" charset="0"/>
              </a:rPr>
              <a:t>Questo PowerPoint è stato realizzato dalla IIIB e IIID del </a:t>
            </a:r>
          </a:p>
          <a:p>
            <a:r>
              <a:rPr lang="it-IT" sz="2800" dirty="0">
                <a:solidFill>
                  <a:srgbClr val="80FDD2"/>
                </a:solidFill>
                <a:latin typeface="Agency FB" panose="020B0503020202020204" pitchFamily="34" charset="0"/>
              </a:rPr>
              <a:t>Liceo Lucio </a:t>
            </a:r>
            <a:r>
              <a:rPr lang="it-IT" sz="2800" dirty="0" err="1">
                <a:solidFill>
                  <a:srgbClr val="80FDD2"/>
                </a:solidFill>
                <a:latin typeface="Agency FB" panose="020B0503020202020204" pitchFamily="34" charset="0"/>
              </a:rPr>
              <a:t>Anneo</a:t>
            </a:r>
            <a:r>
              <a:rPr lang="it-IT" sz="2800" dirty="0">
                <a:solidFill>
                  <a:srgbClr val="80FDD2"/>
                </a:solidFill>
                <a:latin typeface="Agency FB" panose="020B0503020202020204" pitchFamily="34" charset="0"/>
              </a:rPr>
              <a:t> Seneca.</a:t>
            </a:r>
          </a:p>
        </p:txBody>
      </p:sp>
    </p:spTree>
    <p:extLst>
      <p:ext uri="{BB962C8B-B14F-4D97-AF65-F5344CB8AC3E}">
        <p14:creationId xmlns:p14="http://schemas.microsoft.com/office/powerpoint/2010/main" val="11581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551FDC-6F34-46E0-8C1F-7FCE21332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30091"/>
            <a:ext cx="7377404" cy="1446309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La fibra ottica è entrata nel mondo delle telecomunicazioni grazie all’ingegnere Charles Kao che pensò di sfruttare la sua capacità di inviare impulsi luminosi per la trasmissione di informazioni.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4ACC5C-25C4-4DA7-A339-68E4A277BF9E}"/>
              </a:ext>
            </a:extLst>
          </p:cNvPr>
          <p:cNvSpPr txBox="1"/>
          <p:nvPr/>
        </p:nvSpPr>
        <p:spPr>
          <a:xfrm>
            <a:off x="244463" y="4935138"/>
            <a:ext cx="9326258" cy="156966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La composizione dei cavi in fibra ottica permette l’invio del segnale senza subire perdite anche sulle lunghe distanze. All’interno dei cavi, transita il segnale: una serie di impulsi luminosi che si muovono lungo tutto il percorso del cavo grazie al fenomeno della riflessione totale.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8974D7-E363-461C-90EC-B6979197310C}"/>
              </a:ext>
            </a:extLst>
          </p:cNvPr>
          <p:cNvSpPr txBox="1"/>
          <p:nvPr/>
        </p:nvSpPr>
        <p:spPr>
          <a:xfrm>
            <a:off x="217158" y="182880"/>
            <a:ext cx="3328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gency FB" panose="020B0503020202020204" pitchFamily="34" charset="0"/>
              </a:rPr>
              <a:t>-La fibra ottica</a:t>
            </a:r>
          </a:p>
        </p:txBody>
      </p:sp>
    </p:spTree>
    <p:extLst>
      <p:ext uri="{BB962C8B-B14F-4D97-AF65-F5344CB8AC3E}">
        <p14:creationId xmlns:p14="http://schemas.microsoft.com/office/powerpoint/2010/main" val="220432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597AB4"/>
            </a:gs>
            <a:gs pos="84000">
              <a:srgbClr val="1C2462"/>
            </a:gs>
            <a:gs pos="25000">
              <a:srgbClr val="CDE0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322246-791F-49F0-A405-33E78FB28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06" y="617398"/>
            <a:ext cx="6471795" cy="336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0B36E9-BFFA-4A87-B2FE-F96CDD93AE97}"/>
              </a:ext>
            </a:extLst>
          </p:cNvPr>
          <p:cNvSpPr txBox="1"/>
          <p:nvPr/>
        </p:nvSpPr>
        <p:spPr>
          <a:xfrm>
            <a:off x="423549" y="965058"/>
            <a:ext cx="4670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0066"/>
                </a:solidFill>
              </a:rPr>
              <a:t>La riflessione totale è un fenomeno che avviene quando, considerati due diversi mezzi di propagazione della luce, l’indice di rifrazione del primo mezzo è maggiore del secondo.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25008B-B19C-47E2-8B2F-1BBE64024E11}"/>
              </a:ext>
            </a:extLst>
          </p:cNvPr>
          <p:cNvSpPr txBox="1"/>
          <p:nvPr/>
        </p:nvSpPr>
        <p:spPr>
          <a:xfrm>
            <a:off x="5377240" y="4383934"/>
            <a:ext cx="6577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Quando la luce passa da un mezzo più denso ad uno meno denso, all'aumentare dell'angolo di incidenza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aumenta anche l'angolo di rifrazione</a:t>
            </a:r>
            <a:r>
              <a:rPr lang="el-GR" sz="1800" i="1" dirty="0">
                <a:latin typeface="Bookman Old Style" panose="02050604050505020204" pitchFamily="18" charset="0"/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θ</a:t>
            </a:r>
            <a:r>
              <a:rPr lang="it-IT" sz="18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</a:t>
            </a:r>
            <a:r>
              <a:rPr lang="it-IT" dirty="0">
                <a:solidFill>
                  <a:schemeClr val="bg1"/>
                </a:solidFill>
              </a:rPr>
              <a:t>Il raggio rifratto si allontanerà progressivamente dalla normale fino ad arrivare a formare con essa un angolo di 90° (angolo limite); successivamente avremo solo il fenomeno della riflessione.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522B89-EFE1-400B-9DC2-E7296CA69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" t="3876" r="7073" b="9046"/>
          <a:stretch/>
        </p:blipFill>
        <p:spPr>
          <a:xfrm>
            <a:off x="423549" y="2408213"/>
            <a:ext cx="4670618" cy="376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023169-70C5-4E2A-A3A7-D3541EF511CC}"/>
              </a:ext>
            </a:extLst>
          </p:cNvPr>
          <p:cNvSpPr txBox="1"/>
          <p:nvPr/>
        </p:nvSpPr>
        <p:spPr>
          <a:xfrm>
            <a:off x="642612" y="325167"/>
            <a:ext cx="4232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LA RIFLESSIONE TOTALE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C47690-3A11-466B-9A5E-50CE84C84F66}"/>
              </a:ext>
            </a:extLst>
          </p:cNvPr>
          <p:cNvSpPr txBox="1"/>
          <p:nvPr/>
        </p:nvSpPr>
        <p:spPr>
          <a:xfrm>
            <a:off x="423549" y="5769045"/>
            <a:ext cx="2329176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Bookman Old Style" panose="02050604050505020204" pitchFamily="18" charset="0"/>
              </a:rPr>
              <a:t>n</a:t>
            </a:r>
            <a:r>
              <a:rPr lang="it-IT" sz="2000" i="1" baseline="-25000" dirty="0">
                <a:latin typeface="Bookman Old Style" panose="02050604050505020204" pitchFamily="18" charset="0"/>
              </a:rPr>
              <a:t>1</a:t>
            </a:r>
            <a:r>
              <a:rPr lang="it-IT" sz="2000" i="1" dirty="0">
                <a:latin typeface="Bookman Old Style" panose="02050604050505020204" pitchFamily="18" charset="0"/>
              </a:rPr>
              <a:t>sen</a:t>
            </a:r>
            <a:r>
              <a:rPr lang="el-GR" sz="2000" i="1" dirty="0">
                <a:latin typeface="Bookman Old Style" panose="02050604050505020204" pitchFamily="18" charset="0"/>
              </a:rPr>
              <a:t>θ</a:t>
            </a:r>
            <a:r>
              <a:rPr lang="it-IT" sz="2000" i="1" baseline="-25000" dirty="0">
                <a:latin typeface="Bookman Old Style" panose="02050604050505020204" pitchFamily="18" charset="0"/>
              </a:rPr>
              <a:t>1</a:t>
            </a:r>
            <a:r>
              <a:rPr lang="it-IT" sz="2000" i="1" dirty="0">
                <a:latin typeface="Bookman Old Style" panose="02050604050505020204" pitchFamily="18" charset="0"/>
              </a:rPr>
              <a:t>= n</a:t>
            </a:r>
            <a:r>
              <a:rPr lang="it-IT" sz="2000" i="1" baseline="-25000" dirty="0">
                <a:latin typeface="Bookman Old Style" panose="02050604050505020204" pitchFamily="18" charset="0"/>
              </a:rPr>
              <a:t>2</a:t>
            </a:r>
            <a:r>
              <a:rPr lang="it-IT" sz="2000" i="1" dirty="0">
                <a:latin typeface="Bookman Old Style" panose="02050604050505020204" pitchFamily="18" charset="0"/>
              </a:rPr>
              <a:t>sen</a:t>
            </a:r>
            <a:r>
              <a:rPr lang="el-GR" sz="2000" i="1" dirty="0">
                <a:latin typeface="Bookman Old Style" panose="02050604050505020204" pitchFamily="18" charset="0"/>
              </a:rPr>
              <a:t>θ</a:t>
            </a:r>
            <a:r>
              <a:rPr lang="it-IT" sz="2000" i="1" baseline="-25000" dirty="0">
                <a:latin typeface="Bookman Old Style" panose="02050604050505020204" pitchFamily="18" charset="0"/>
              </a:rPr>
              <a:t>2</a:t>
            </a:r>
            <a:r>
              <a:rPr lang="el-GR" sz="2000" i="1" dirty="0">
                <a:latin typeface="Bookman Old Style" panose="02050604050505020204" pitchFamily="18" charset="0"/>
              </a:rPr>
              <a:t> </a:t>
            </a:r>
            <a:endParaRPr lang="it-IT" sz="2000" i="1" baseline="-25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9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695F404-BF00-4EC6-A08D-9E4F5BA9778A}"/>
              </a:ext>
            </a:extLst>
          </p:cNvPr>
          <p:cNvSpPr/>
          <p:nvPr/>
        </p:nvSpPr>
        <p:spPr>
          <a:xfrm>
            <a:off x="9382125" y="4400550"/>
            <a:ext cx="2295525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AED124-CBC3-42EC-ABB9-F9CEB8B1651A}"/>
              </a:ext>
            </a:extLst>
          </p:cNvPr>
          <p:cNvSpPr txBox="1"/>
          <p:nvPr/>
        </p:nvSpPr>
        <p:spPr>
          <a:xfrm>
            <a:off x="463549" y="514350"/>
            <a:ext cx="558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cs typeface="Arial" panose="020B0604020202020204" pitchFamily="34" charset="0"/>
              </a:rPr>
              <a:t>-La struttura della fibra ottica</a:t>
            </a:r>
          </a:p>
        </p:txBody>
      </p:sp>
    </p:spTree>
    <p:extLst>
      <p:ext uri="{BB962C8B-B14F-4D97-AF65-F5344CB8AC3E}">
        <p14:creationId xmlns:p14="http://schemas.microsoft.com/office/powerpoint/2010/main" val="22021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F699183-EEAB-4AEB-83F9-AC143D36665D}"/>
              </a:ext>
            </a:extLst>
          </p:cNvPr>
          <p:cNvSpPr/>
          <p:nvPr/>
        </p:nvSpPr>
        <p:spPr>
          <a:xfrm>
            <a:off x="809625" y="3190875"/>
            <a:ext cx="4267200" cy="2705100"/>
          </a:xfrm>
          <a:prstGeom prst="rect">
            <a:avLst/>
          </a:prstGeom>
          <a:solidFill>
            <a:srgbClr val="01081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099030-3026-4F02-90BF-A3D58FCF7EFB}"/>
              </a:ext>
            </a:extLst>
          </p:cNvPr>
          <p:cNvSpPr txBox="1"/>
          <p:nvPr/>
        </p:nvSpPr>
        <p:spPr>
          <a:xfrm>
            <a:off x="273115" y="2958375"/>
            <a:ext cx="53402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1AD89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Uno dei vantaggi della fibra ottica è il suo essere a basso impatto ambientale. Il materiale che la compone è generalmente sintetizzato a partire dal silicio, e non richiede l’estrazione in miniera con tecnologie inquinanti.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1AD89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 In secondo luogo, le dimensioni ridotte dei cavi ne permettono la posa attraverso l’utilizzo di tecniche che riducono al minimo gli interventi di scavo e le esalazioni in atmosfera.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41AD89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2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3E8A277-C370-4B98-B9AB-53A4B1C5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78" y="1299788"/>
            <a:ext cx="4058851" cy="2351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9D19A7-4775-4035-A29F-3430FC8BF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78" y="3848372"/>
            <a:ext cx="4036342" cy="25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2418544-9827-4486-8D85-FDF0D38E5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155" y="3848371"/>
            <a:ext cx="3665066" cy="25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B410D3-09FC-4142-A2EE-438C83E8EB58}"/>
              </a:ext>
            </a:extLst>
          </p:cNvPr>
          <p:cNvSpPr txBox="1"/>
          <p:nvPr/>
        </p:nvSpPr>
        <p:spPr>
          <a:xfrm>
            <a:off x="4395918" y="1921811"/>
            <a:ext cx="348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Internet, telefono e reti informatiche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49C118-3DC1-43A3-9A60-FC4D9FCE9B7B}"/>
              </a:ext>
            </a:extLst>
          </p:cNvPr>
          <p:cNvSpPr txBox="1"/>
          <p:nvPr/>
        </p:nvSpPr>
        <p:spPr>
          <a:xfrm>
            <a:off x="5423860" y="4621451"/>
            <a:ext cx="143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Uso medico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102B2A-4BA3-459B-BC0D-A4A31C0F87E0}"/>
              </a:ext>
            </a:extLst>
          </p:cNvPr>
          <p:cNvSpPr txBox="1"/>
          <p:nvPr/>
        </p:nvSpPr>
        <p:spPr>
          <a:xfrm>
            <a:off x="4707942" y="5289738"/>
            <a:ext cx="3147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Illuminazione e decorazione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A26A39-C9D0-4312-9EA2-D6595C377809}"/>
              </a:ext>
            </a:extLst>
          </p:cNvPr>
          <p:cNvSpPr txBox="1"/>
          <p:nvPr/>
        </p:nvSpPr>
        <p:spPr>
          <a:xfrm>
            <a:off x="1518194" y="130855"/>
            <a:ext cx="9245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rgbClr val="6D72D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6000" b="1" cap="none" spc="0" dirty="0">
                <a:ln w="13462">
                  <a:solidFill>
                    <a:srgbClr val="6D72D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VARI USI DELLA</a:t>
            </a:r>
            <a:r>
              <a:rPr lang="it-IT" sz="6000" b="1" dirty="0">
                <a:ln w="13462">
                  <a:solidFill>
                    <a:srgbClr val="6D72D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6000" b="1" cap="none" spc="0" dirty="0">
                <a:ln w="13462">
                  <a:solidFill>
                    <a:srgbClr val="6D72D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FIBRA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8CEFF1-FA89-4A63-9768-87A5F58C730E}"/>
              </a:ext>
            </a:extLst>
          </p:cNvPr>
          <p:cNvSpPr txBox="1"/>
          <p:nvPr/>
        </p:nvSpPr>
        <p:spPr>
          <a:xfrm>
            <a:off x="4836255" y="2897874"/>
            <a:ext cx="260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           </a:t>
            </a:r>
            <a:r>
              <a:rPr lang="it-IT" sz="2000" dirty="0">
                <a:solidFill>
                  <a:schemeClr val="bg1"/>
                </a:solidFill>
              </a:rPr>
              <a:t>Televisione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06950B3-CD05-4B72-AED3-92077F8C3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154" y="1245153"/>
            <a:ext cx="3665067" cy="24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936F94-CDE2-41A1-A2D2-5FC30C2C15B9}"/>
              </a:ext>
            </a:extLst>
          </p:cNvPr>
          <p:cNvSpPr txBox="1"/>
          <p:nvPr/>
        </p:nvSpPr>
        <p:spPr>
          <a:xfrm>
            <a:off x="130628" y="3638938"/>
            <a:ext cx="510384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DD0240"/>
                </a:solidFill>
                <a:latin typeface="Arial Black" panose="020B0A04020102020204" pitchFamily="34" charset="0"/>
              </a:rPr>
              <a:t>ADSL</a:t>
            </a:r>
            <a:r>
              <a:rPr lang="it-IT" sz="1600" dirty="0"/>
              <a:t>, sigla dell'inglese (Asymmetric Digital Subscriber Line), sfrutta il doppino telefonico per la trasmissione dei dati che avviene attraverso i cavi in rame</a:t>
            </a:r>
            <a:r>
              <a:rPr lang="it-IT" dirty="0"/>
              <a:t>.</a:t>
            </a:r>
          </a:p>
          <a:p>
            <a:r>
              <a:rPr lang="it-IT" dirty="0"/>
              <a:t> </a:t>
            </a:r>
            <a:r>
              <a:rPr lang="it-IT" sz="1600" dirty="0">
                <a:solidFill>
                  <a:srgbClr val="EFA003"/>
                </a:solidFill>
                <a:latin typeface="Arial Black" panose="020B0A04020102020204" pitchFamily="34" charset="0"/>
              </a:rPr>
              <a:t>FTTC</a:t>
            </a:r>
            <a:r>
              <a:rPr lang="it-IT" dirty="0"/>
              <a:t> </a:t>
            </a:r>
            <a:r>
              <a:rPr lang="it-IT" sz="1600" dirty="0"/>
              <a:t>indica una tipologia di connessione costituita da due diversi tipi di cavi: la prima in fibra ottica; la seconda in rame.</a:t>
            </a:r>
          </a:p>
          <a:p>
            <a:r>
              <a:rPr lang="it-IT" sz="1600" dirty="0"/>
              <a:t> </a:t>
            </a:r>
            <a:r>
              <a:rPr lang="it-IT" sz="1600" dirty="0">
                <a:solidFill>
                  <a:srgbClr val="35AC2E"/>
                </a:solidFill>
                <a:latin typeface="Arial Black" panose="020B0A04020102020204" pitchFamily="34" charset="0"/>
              </a:rPr>
              <a:t>FTTH </a:t>
            </a:r>
            <a:r>
              <a:rPr lang="it-IT" sz="1600" dirty="0"/>
              <a:t>(fiber to the home) indica una tipologia di connessione che collega la centrale alla casa con un cavo in fibra ottica.</a:t>
            </a:r>
          </a:p>
        </p:txBody>
      </p:sp>
    </p:spTree>
    <p:extLst>
      <p:ext uri="{BB962C8B-B14F-4D97-AF65-F5344CB8AC3E}">
        <p14:creationId xmlns:p14="http://schemas.microsoft.com/office/powerpoint/2010/main" val="320184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o di moltiplicazione 3">
            <a:extLst>
              <a:ext uri="{FF2B5EF4-FFF2-40B4-BE49-F238E27FC236}">
                <a16:creationId xmlns:a16="http://schemas.microsoft.com/office/drawing/2014/main" id="{6E8D4E57-A674-4767-9A67-BE6221145D93}"/>
              </a:ext>
            </a:extLst>
          </p:cNvPr>
          <p:cNvSpPr/>
          <p:nvPr/>
        </p:nvSpPr>
        <p:spPr>
          <a:xfrm>
            <a:off x="597158" y="4012163"/>
            <a:ext cx="1660849" cy="1296955"/>
          </a:xfrm>
          <a:prstGeom prst="mathMultiply">
            <a:avLst/>
          </a:prstGeom>
          <a:solidFill>
            <a:srgbClr val="DD02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orma a L 5">
            <a:extLst>
              <a:ext uri="{FF2B5EF4-FFF2-40B4-BE49-F238E27FC236}">
                <a16:creationId xmlns:a16="http://schemas.microsoft.com/office/drawing/2014/main" id="{B2BDE161-DE4D-4549-856C-1EE917EEEDE3}"/>
              </a:ext>
            </a:extLst>
          </p:cNvPr>
          <p:cNvSpPr/>
          <p:nvPr/>
        </p:nvSpPr>
        <p:spPr>
          <a:xfrm rot="18786139">
            <a:off x="9937102" y="1908871"/>
            <a:ext cx="1539551" cy="578498"/>
          </a:xfrm>
          <a:prstGeom prst="corner">
            <a:avLst/>
          </a:prstGeom>
          <a:solidFill>
            <a:srgbClr val="35AC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803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8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CE6901-A56E-4055-9D3A-DE89D933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" y="483553"/>
            <a:ext cx="5359400" cy="367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376B4EF-E9F9-4240-8FDF-F3ED601B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14" y="2854960"/>
            <a:ext cx="5761865" cy="362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2E421F-6253-4245-B4B1-2FEEFA16686A}"/>
              </a:ext>
            </a:extLst>
          </p:cNvPr>
          <p:cNvSpPr txBox="1"/>
          <p:nvPr/>
        </p:nvSpPr>
        <p:spPr>
          <a:xfrm>
            <a:off x="5978014" y="759778"/>
            <a:ext cx="56329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Un'importante svolta nelle comunicazioni è stata il telegrafo, inventato nella prima metà del XIX secolo. Era in grado di trasmettere messaggi, scritti in tempo reale, codificati attraverso l'alfabeto morse del professore Samuel Morse.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6A780D-A0F0-4AB3-94EC-9553A0CBEC8B}"/>
              </a:ext>
            </a:extLst>
          </p:cNvPr>
          <p:cNvSpPr txBox="1"/>
          <p:nvPr/>
        </p:nvSpPr>
        <p:spPr>
          <a:xfrm>
            <a:off x="452120" y="4478020"/>
            <a:ext cx="5359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Nel 1857 Antonio Meucci costruì il primo telefono. Nel 1866 venne realizzato il primo cavo telegrafico transoceanico, che collegava Europa e Stati Uniti. La gestione delle linee e degli uffici telegrafici fu assegnata allo stato. </a:t>
            </a:r>
          </a:p>
        </p:txBody>
      </p:sp>
    </p:spTree>
    <p:extLst>
      <p:ext uri="{BB962C8B-B14F-4D97-AF65-F5344CB8AC3E}">
        <p14:creationId xmlns:p14="http://schemas.microsoft.com/office/powerpoint/2010/main" val="1177534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573</Words>
  <Application>Microsoft Macintosh PowerPoint</Application>
  <PresentationFormat>Widescreen</PresentationFormat>
  <Paragraphs>62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Agency FB</vt:lpstr>
      <vt:lpstr>Arial</vt:lpstr>
      <vt:lpstr>Arial Black</vt:lpstr>
      <vt:lpstr>Bahnschrift Light SemiCondensed</vt:lpstr>
      <vt:lpstr>Bookman Old Style</vt:lpstr>
      <vt:lpstr>Calibri</vt:lpstr>
      <vt:lpstr>Calibri Light</vt:lpstr>
      <vt:lpstr>Elephant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fibra ottica</dc:title>
  <dc:creator>MICHELE</dc:creator>
  <cp:lastModifiedBy>Microsoft Office User</cp:lastModifiedBy>
  <cp:revision>63</cp:revision>
  <dcterms:created xsi:type="dcterms:W3CDTF">2021-05-03T08:18:51Z</dcterms:created>
  <dcterms:modified xsi:type="dcterms:W3CDTF">2021-05-22T16:58:33Z</dcterms:modified>
</cp:coreProperties>
</file>