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3"/>
  </p:notesMasterIdLst>
  <p:sldIdLst>
    <p:sldId id="716" r:id="rId3"/>
    <p:sldId id="738" r:id="rId4"/>
    <p:sldId id="737" r:id="rId5"/>
    <p:sldId id="739" r:id="rId6"/>
    <p:sldId id="754" r:id="rId7"/>
    <p:sldId id="755" r:id="rId8"/>
    <p:sldId id="782" r:id="rId9"/>
    <p:sldId id="785" r:id="rId10"/>
    <p:sldId id="786" r:id="rId11"/>
    <p:sldId id="789" r:id="rId12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7322E"/>
    <a:srgbClr val="A0E61C"/>
    <a:srgbClr val="FFE73B"/>
    <a:srgbClr val="FFA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71020" autoAdjust="0"/>
  </p:normalViewPr>
  <p:slideViewPr>
    <p:cSldViewPr snapToGrid="0" snapToObjects="1">
      <p:cViewPr varScale="1">
        <p:scale>
          <a:sx n="73" d="100"/>
          <a:sy n="73" d="100"/>
        </p:scale>
        <p:origin x="2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8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7B3125-DDF9-49A9-94E6-36A3501EC2F8}" type="datetimeFigureOut">
              <a:rPr lang="it-IT"/>
              <a:pPr/>
              <a:t>12/05/21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0F0C42-7400-4CB9-920A-A9DFEB7E371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316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atin typeface="Calibri" charset="0"/>
                <a:ea typeface="Times New Roman" charset="0"/>
                <a:cs typeface="Calibri" charset="0"/>
              </a:rPr>
              <a:t>Parla: Emanuele </a:t>
            </a:r>
            <a:r>
              <a:rPr lang="it-IT" b="1" dirty="0" err="1" smtClean="0">
                <a:latin typeface="Calibri" charset="0"/>
                <a:ea typeface="Times New Roman" charset="0"/>
                <a:cs typeface="Calibri" charset="0"/>
              </a:rPr>
              <a:t>Schiavulli</a:t>
            </a:r>
            <a:endParaRPr lang="it-IT" b="1" dirty="0" smtClean="0">
              <a:latin typeface="Calibri" charset="0"/>
              <a:ea typeface="Times New Roman" charset="0"/>
              <a:cs typeface="Calibri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>
              <a:latin typeface="Calibri" charset="0"/>
              <a:ea typeface="Times New Roman" charset="0"/>
              <a:cs typeface="Calibri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Calibri" charset="0"/>
                <a:ea typeface="Times New Roman" charset="0"/>
                <a:cs typeface="Calibri" charset="0"/>
              </a:rPr>
              <a:t>La scienza può</a:t>
            </a:r>
            <a:r>
              <a:rPr lang="it-IT" baseline="0" dirty="0" smtClean="0">
                <a:latin typeface="Calibri" charset="0"/>
                <a:ea typeface="Times New Roman" charset="0"/>
                <a:cs typeface="Calibri" charset="0"/>
              </a:rPr>
              <a:t> essere divulgata attraverso molti mezzi di comunicazione. Come la radio, la televisione, i giornali. Oggi giorno il mezzo di comunicazione più gettonato cono comprensibilmente i social media.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>
                <a:latin typeface="Calibri" charset="0"/>
                <a:ea typeface="Times New Roman" charset="0"/>
                <a:cs typeface="Calibri" charset="0"/>
              </a:rPr>
              <a:t> Anche per il nostro progetto di divulgazione abbiamo scelto un social media, ovvero Instagram, come vedremo più avanti.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aseline="0" dirty="0" smtClean="0">
                <a:latin typeface="Calibri" charset="0"/>
                <a:ea typeface="Times New Roman" charset="0"/>
                <a:cs typeface="Calibri" charset="0"/>
              </a:rPr>
              <a:t>Cerchiamo allora di capire cosa sono.</a:t>
            </a:r>
            <a:endParaRPr lang="it-IT" sz="1400" dirty="0" smtClean="0">
              <a:latin typeface="Times New Roman" charset="0"/>
              <a:ea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1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Così è nato il nostro progetto di divulgazione</a:t>
            </a:r>
            <a:r>
              <a:rPr lang="it-IT" baseline="0" dirty="0" smtClean="0"/>
              <a:t> scientifica Scienza @ Casa.</a:t>
            </a:r>
          </a:p>
          <a:p>
            <a:r>
              <a:rPr lang="it-IT" baseline="0" dirty="0" smtClean="0"/>
              <a:t>Durante i mesi in DAD, ognuno di noi ha fotografato dei fenomeni scientifici in casa, dall’acqua che bolle alla levitazione dell’impasto per le pizze. Tutti gli studenti delle 3 classi hanno presentato una foto, corredata di un testo che spiegava il fenomeno da un punto di vista scientifico. Sia in italiano che in inglese.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Abbiamo poi dovuto scegliere il titolo per il progetto, produrre un logo, definire gli hashtag, stabilire dei social media manager (uno per classe).</a:t>
            </a:r>
          </a:p>
          <a:p>
            <a:endParaRPr lang="it-IT" baseline="0" dirty="0" smtClean="0"/>
          </a:p>
          <a:p>
            <a:r>
              <a:rPr lang="it-IT" baseline="0" dirty="0" smtClean="0"/>
              <a:t>Per entrare nel dettaglio del progetto, lascio la parola alla IVG.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8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social media sono uno strumento per condividere contenuti testuali, immagini, audio e video, consentendo la creazione e lo scambio di contenuti generati dagli utenti.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9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social media rappresentano fondamentalmente un cambiamento nel modo in cui la gente legge, apprende e condivide informazioni e contenuti.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 i social media cambia radicalmente il modello di comunicazione tipico dei media tradizionali (radio, stampa, televisione): il messaggio non è più del tipo "da uno a molti" (cioè prevalentemente monodirezionale), ma di tipo "</a:t>
            </a:r>
            <a:r>
              <a:rPr lang="it-IT" dirty="0" err="1" smtClean="0"/>
              <a:t>peer</a:t>
            </a:r>
            <a:r>
              <a:rPr lang="it-IT" dirty="0" smtClean="0"/>
              <a:t>": più emittenti, alto livello di interazione.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Questo cambio di modello comunicativo può portare a una democratizzazione dell'informazione, trasformando le persone da "mere" fruitrici di contenuti, ad editori esse stesse.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78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E’ importante</a:t>
            </a:r>
            <a:r>
              <a:rPr lang="it-IT" baseline="0" dirty="0" smtClean="0"/>
              <a:t> comprendere che i social media sono anche un contesto.</a:t>
            </a:r>
          </a:p>
          <a:p>
            <a:r>
              <a:rPr lang="it-IT" baseline="0" dirty="0" smtClean="0"/>
              <a:t>E’ quindi importante comprenderne le caratteristiche per poterli utilizzare al meglio. Per comprendere i vantaggi e gli svantaggi di ciascun social media.</a:t>
            </a:r>
          </a:p>
          <a:p>
            <a:r>
              <a:rPr lang="it-IT" baseline="0" dirty="0" smtClean="0"/>
              <a:t>Soprattutto ogni social media ha il suo contesto.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Proprio per questo abbiamo, ad esempio, scelto Instagram come social media per la nostra divulgazione. Perché ha un pubblico giovane, un tipo di comunicazione informale, e soprattutto visiva poiché legata alle immagini.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6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società di comunicazione “</a:t>
            </a:r>
            <a:r>
              <a:rPr lang="it-IT" dirty="0" err="1" smtClean="0"/>
              <a:t>We</a:t>
            </a:r>
            <a:r>
              <a:rPr lang="it-IT" baseline="0" dirty="0" smtClean="0"/>
              <a:t> are Social” e “</a:t>
            </a:r>
            <a:r>
              <a:rPr lang="it-IT" baseline="0" dirty="0" err="1" smtClean="0"/>
              <a:t>Hootsuite</a:t>
            </a:r>
            <a:r>
              <a:rPr lang="it-IT" baseline="0" dirty="0" smtClean="0"/>
              <a:t>” stilano ogni anno un report sul mondo digitale. Analizzano i dati su scala globale, ma pubblicano un report anche per ogni nazioni.</a:t>
            </a:r>
          </a:p>
          <a:p>
            <a:r>
              <a:rPr lang="it-IT" baseline="0" dirty="0" smtClean="0"/>
              <a:t>Vediamo qualche dato sull’Italia, per capire l’importanza dei social media.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5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L’Italia</a:t>
            </a:r>
            <a:r>
              <a:rPr lang="it-IT" baseline="0" dirty="0" smtClean="0"/>
              <a:t> ha 60 milioni di abitanti, di cui il 70% vive in città.</a:t>
            </a:r>
          </a:p>
          <a:p>
            <a:r>
              <a:rPr lang="it-IT" baseline="0" dirty="0" smtClean="0"/>
              <a:t>Ci sono 80 milioni di telefonini, il che vuol dure che ne in media ne possediamo più di uno a testa.</a:t>
            </a:r>
          </a:p>
          <a:p>
            <a:r>
              <a:rPr lang="it-IT" baseline="0" dirty="0" smtClean="0"/>
              <a:t>L’82% della popolazione usa </a:t>
            </a:r>
            <a:r>
              <a:rPr lang="it-IT" baseline="0" dirty="0" err="1" smtClean="0"/>
              <a:t>intenet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Quasi il 60% utilizzano i social media.</a:t>
            </a:r>
          </a:p>
          <a:p>
            <a:endParaRPr lang="it-IT" baseline="0" dirty="0" smtClean="0"/>
          </a:p>
          <a:p>
            <a:r>
              <a:rPr lang="it-IT" baseline="0" dirty="0" smtClean="0"/>
              <a:t>Questi sono i dati relativi all’anno 2019, pubblicati nel 2020.</a:t>
            </a:r>
          </a:p>
          <a:p>
            <a:r>
              <a:rPr lang="it-IT" baseline="0" dirty="0" smtClean="0"/>
              <a:t>Sarà interessante vedere i dati del 2020, non ancora pubblicati, perché sicuramente la pandemia, e tutto lo </a:t>
            </a:r>
            <a:r>
              <a:rPr lang="it-IT" baseline="0" dirty="0" err="1" smtClean="0"/>
              <a:t>smart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, la DAD, che ci sono stati avranno modificato questi dati.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9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social media che abbiamo scelto per il nostro progetto è Instagram.</a:t>
            </a:r>
          </a:p>
          <a:p>
            <a:endParaRPr lang="it-IT" dirty="0" smtClean="0"/>
          </a:p>
          <a:p>
            <a:r>
              <a:rPr lang="it-IT" dirty="0" smtClean="0"/>
              <a:t>Instagram viene lanciato nel 2010. </a:t>
            </a:r>
          </a:p>
          <a:p>
            <a:r>
              <a:rPr lang="it-IT" dirty="0" smtClean="0"/>
              <a:t>All’inizio si trattava solo di un’applicazione per telefoni cellulari, dove pubblicare le proprie foto, originariamente solo in formato 1:1. </a:t>
            </a:r>
          </a:p>
          <a:p>
            <a:r>
              <a:rPr lang="it-IT" dirty="0" smtClean="0"/>
              <a:t>Negli anni subisce una profonda trasformazione: la piattaforma diviene fruibile anche via web, viene aggiunta la funzionalità di messaggistica, la possibilità di includere più immagini o video in un singolo post, nonché “storie” ovvero foto e video su un </a:t>
            </a:r>
            <a:r>
              <a:rPr lang="it-IT" dirty="0" err="1" smtClean="0"/>
              <a:t>feed</a:t>
            </a:r>
            <a:r>
              <a:rPr lang="it-IT" dirty="0" smtClean="0"/>
              <a:t> sequenziale accessibile da altri per sole 24 ore.  Grazie alla facilità di utilizzo, Instagram oggi è il social di maggior successo. Da quando l’azienda di Mark </a:t>
            </a:r>
            <a:r>
              <a:rPr lang="it-IT" dirty="0" err="1" smtClean="0"/>
              <a:t>Zuckerberg</a:t>
            </a:r>
            <a:r>
              <a:rPr lang="it-IT" dirty="0" smtClean="0"/>
              <a:t> ha acquisito nel 2012 WhatsApp e Instagram, grazie alle costanti modifiche e alle continue aggiunte di nuove funzionalità, Instagram è diventata la piattaforma più efficace e di maggior successo per le strategie di comunicazione delle aziende. </a:t>
            </a:r>
          </a:p>
          <a:p>
            <a:endParaRPr lang="it-IT" dirty="0" smtClean="0"/>
          </a:p>
          <a:p>
            <a:r>
              <a:rPr lang="it-IT" dirty="0" smtClean="0"/>
              <a:t>Se Facebook continua ad essere il social network più amato dagli italiani, Instagram sta rapidamente guadagnando terreno ed è diventato il social con più alto tasso di crescita, anche nel nostro paese. Se Facebook è usato soprattutto per informarsi, condividere momenti e leggere recensioni, Instagram è al primo posto per seguire vip e influencer, oltre che per condividere momenti importanti. Per influencer non bisogna immaginare solo Chiara </a:t>
            </a:r>
            <a:r>
              <a:rPr lang="it-IT" dirty="0" err="1" smtClean="0"/>
              <a:t>Ferragni</a:t>
            </a:r>
            <a:r>
              <a:rPr lang="it-IT" dirty="0" smtClean="0"/>
              <a:t>, bensì anche istituzioni che vengono considerate eccellenze nel campo della scienza, come l’Istituto Nazionale</a:t>
            </a:r>
            <a:r>
              <a:rPr lang="it-IT" baseline="0" dirty="0" smtClean="0"/>
              <a:t> di </a:t>
            </a:r>
            <a:r>
              <a:rPr lang="it-IT" dirty="0" smtClean="0"/>
              <a:t>Fisica Nucleare o il</a:t>
            </a:r>
            <a:r>
              <a:rPr lang="it-IT" baseline="0" dirty="0" smtClean="0"/>
              <a:t> Consiglio Nazionale delle Ricerche, o anche enti di comunicazione e divulgazione, con la rivista Focus o il National </a:t>
            </a:r>
            <a:r>
              <a:rPr lang="it-IT" baseline="0" dirty="0" err="1" smtClean="0"/>
              <a:t>Geographic</a:t>
            </a:r>
            <a:r>
              <a:rPr lang="it-IT" baseline="0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Instagram conta, alla fine del 2020, più di 1 miliardo di utenti.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62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successo di Instagram</a:t>
            </a:r>
            <a:r>
              <a:rPr lang="it-IT" baseline="0" dirty="0" smtClean="0"/>
              <a:t> sta nel fatto che è un po' macchina  </a:t>
            </a:r>
            <a:r>
              <a:rPr lang="it-IT" baseline="0" dirty="0" err="1" smtClean="0"/>
              <a:t>fotograﬁca</a:t>
            </a:r>
            <a:r>
              <a:rPr lang="it-IT" baseline="0" dirty="0" smtClean="0"/>
              <a:t>, un po' social  network: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baseline="0" dirty="0" smtClean="0"/>
              <a:t>Macchina </a:t>
            </a:r>
            <a:r>
              <a:rPr lang="it-IT" baseline="0" dirty="0" err="1" smtClean="0"/>
              <a:t>fotograﬁca</a:t>
            </a:r>
            <a:r>
              <a:rPr lang="it-IT" baseline="0" dirty="0" smtClean="0"/>
              <a:t>: si  fanno le foto e si applicano  </a:t>
            </a:r>
            <a:r>
              <a:rPr lang="it-IT" baseline="0" dirty="0" err="1" smtClean="0"/>
              <a:t>ﬁltri</a:t>
            </a:r>
            <a:r>
              <a:rPr lang="it-IT" baseline="0" dirty="0" smtClean="0"/>
              <a:t> che le rendono  </a:t>
            </a:r>
            <a:r>
              <a:rPr lang="it-IT" baseline="0" dirty="0" err="1" smtClean="0"/>
              <a:t>eﬀettivamente</a:t>
            </a:r>
            <a:r>
              <a:rPr lang="it-IT" baseline="0" dirty="0" smtClean="0"/>
              <a:t> molto più  belle;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baseline="0" dirty="0" smtClean="0"/>
              <a:t>Social Network: si seguono  altri utenti, si mette il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 sulle foto, si commentano le  foto, si condividono le foto  con gli hashtag.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9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punto di forza principale di Instagram è lo </a:t>
            </a:r>
            <a:r>
              <a:rPr lang="it-IT" dirty="0" err="1" smtClean="0"/>
              <a:t>storytelling</a:t>
            </a:r>
            <a:r>
              <a:rPr lang="it-IT" baseline="0" dirty="0" smtClean="0"/>
              <a:t> basato sulla fotografia.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 story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telling</a:t>
            </a:r>
            <a:r>
              <a:rPr lang="it-IT" baseline="0" dirty="0" smtClean="0"/>
              <a:t> è l</a:t>
            </a:r>
            <a:r>
              <a:rPr lang="it-IT" dirty="0" smtClean="0"/>
              <a:t>'arte del raccontare storie impiegata come strategia di comunicazione persuasiva. Instagram utilizza</a:t>
            </a:r>
            <a:r>
              <a:rPr lang="it-IT" baseline="0" dirty="0" smtClean="0"/>
              <a:t> come strumento per farlo la fotografia.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La </a:t>
            </a:r>
            <a:r>
              <a:rPr lang="it-IT" dirty="0" err="1" smtClean="0"/>
              <a:t>fotograﬁa</a:t>
            </a:r>
            <a:r>
              <a:rPr lang="it-IT" dirty="0" smtClean="0"/>
              <a:t> è uno  strumento di  comunicazione  emozionale e la foto è  inoltre un linguaggio  internazionale che non  ha bisogno di traduzione.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 Instagram mi permette  di condividere emozioni  in modo semplice e  costruire uno </a:t>
            </a:r>
            <a:r>
              <a:rPr lang="it-IT" dirty="0" err="1" smtClean="0"/>
              <a:t>storytelling</a:t>
            </a:r>
            <a:r>
              <a:rPr lang="it-IT" dirty="0" smtClean="0"/>
              <a:t>  personale in modo  semplice.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F0C42-7400-4CB9-920A-A9DFEB7E371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04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30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7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8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56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6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30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2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41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4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5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9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0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45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7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57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61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04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Interferenza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E05E-E558-4123-AF6C-9CDC0CA47CC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4150-F5E2-4B75-9A10-070862A4551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1529-0DEC-43D2-AB62-5AB94AB9299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1D8D60-50FD-4752-9654-7163034E436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1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21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5875439-1BF5-934A-A1AC-726BDA9982E8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FCD08E1-EB8A-234E-9BA7-57F2AF6DBE4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50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>
            <a:cxnSpLocks noChangeShapeType="1"/>
          </p:cNvCxnSpPr>
          <p:nvPr userDrawn="1"/>
        </p:nvCxnSpPr>
        <p:spPr bwMode="auto">
          <a:xfrm>
            <a:off x="-25400" y="646113"/>
            <a:ext cx="7850188" cy="38100"/>
          </a:xfrm>
          <a:prstGeom prst="line">
            <a:avLst/>
          </a:prstGeom>
          <a:noFill/>
          <a:ln w="25400">
            <a:solidFill>
              <a:srgbClr val="FFC73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44" y="0"/>
            <a:ext cx="1033153" cy="1033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2" r:id="rId4"/>
    <p:sldLayoutId id="2147483663" r:id="rId5"/>
    <p:sldLayoutId id="2147483666" r:id="rId6"/>
    <p:sldLayoutId id="2147483667" r:id="rId7"/>
    <p:sldLayoutId id="2147483682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5" r:id="rId12"/>
    <p:sldLayoutId id="2147483686" r:id="rId13"/>
    <p:sldLayoutId id="2147483690" r:id="rId14"/>
    <p:sldLayoutId id="2147483691" r:id="rId15"/>
    <p:sldLayoutId id="2147483693" r:id="rId16"/>
    <p:sldLayoutId id="2147483694" r:id="rId17"/>
    <p:sldLayoutId id="21474837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17" y="126609"/>
            <a:ext cx="4107766" cy="41077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476894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Media</a:t>
            </a:r>
            <a:endParaRPr lang="it-IT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5673" y="5649255"/>
            <a:ext cx="803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 cura della classe IVD</a:t>
            </a:r>
          </a:p>
          <a:p>
            <a:pPr algn="ctr"/>
            <a:r>
              <a:rPr lang="it-IT" dirty="0" smtClean="0"/>
              <a:t>del Liceo Scientifico </a:t>
            </a:r>
            <a:r>
              <a:rPr lang="it-IT" dirty="0"/>
              <a:t>Statale </a:t>
            </a:r>
            <a:r>
              <a:rPr lang="it-IT" dirty="0" smtClean="0"/>
              <a:t>“Giuseppe </a:t>
            </a:r>
            <a:r>
              <a:rPr lang="it-IT" dirty="0" err="1" smtClean="0"/>
              <a:t>Mercalli</a:t>
            </a:r>
            <a:r>
              <a:rPr lang="it-IT" dirty="0" smtClean="0"/>
              <a:t>” di Napoli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29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6311" y="1504298"/>
            <a:ext cx="8391378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TITOLO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LOGO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HASTAG COLLETTIVI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MANAGER DEL PROFILO (uno per classe)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DATI DI OGNI FOTO: Descrizioni e Autore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LIBERATORIA FOTOGRAFICA AUTORI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it-IT" dirty="0">
                <a:latin typeface="Calibri" charset="0"/>
                <a:ea typeface="Times New Roman" charset="0"/>
                <a:cs typeface="Calibri" charset="0"/>
              </a:rPr>
              <a:t>DATI ISTAGRAM AUTORE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it-IT" dirty="0">
              <a:latin typeface="Calibri" charset="0"/>
              <a:ea typeface="Times New Roman" charset="0"/>
              <a:cs typeface="Calibri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871ECA1E-81FC-D245-A83A-221061643D42}"/>
              </a:ext>
            </a:extLst>
          </p:cNvPr>
          <p:cNvSpPr/>
          <p:nvPr/>
        </p:nvSpPr>
        <p:spPr>
          <a:xfrm>
            <a:off x="-355917" y="-166382"/>
            <a:ext cx="8439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SCIENZA @ CASA</a:t>
            </a:r>
          </a:p>
        </p:txBody>
      </p:sp>
    </p:spTree>
    <p:extLst>
      <p:ext uri="{BB962C8B-B14F-4D97-AF65-F5344CB8AC3E}">
        <p14:creationId xmlns:p14="http://schemas.microsoft.com/office/powerpoint/2010/main" val="6186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6062"/>
            <a:ext cx="9144000" cy="4486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0"/>
            <a:ext cx="9144000" cy="33338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222250">
              <a:lnSpc>
                <a:spcPts val="8293"/>
              </a:lnSpc>
            </a:pPr>
            <a:r>
              <a:rPr lang="it-IT" sz="5400" spc="-250" dirty="0">
                <a:latin typeface="Arial"/>
                <a:cs typeface="Arial"/>
              </a:rPr>
              <a:t>I social media sono uno </a:t>
            </a:r>
            <a:r>
              <a:rPr lang="it-IT" sz="9600" b="1" spc="-130" dirty="0">
                <a:latin typeface="Arial"/>
                <a:cs typeface="Arial"/>
              </a:rPr>
              <a:t>STRUMENTO</a:t>
            </a:r>
            <a:endParaRPr sz="8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9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er to peer, è davvero l'anima di Internet? - Panda Security Media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2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48" y="492591"/>
            <a:ext cx="8972104" cy="20899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5973"/>
              </a:lnSpc>
            </a:pPr>
            <a:r>
              <a:rPr lang="it-IT" sz="5344" spc="-183" dirty="0">
                <a:latin typeface="Arial"/>
                <a:cs typeface="Arial"/>
              </a:rPr>
              <a:t>I social media </a:t>
            </a:r>
          </a:p>
          <a:p>
            <a:pPr marL="8929">
              <a:lnSpc>
                <a:spcPts val="5973"/>
              </a:lnSpc>
            </a:pPr>
            <a:r>
              <a:rPr lang="it-IT" sz="5344" spc="-183" dirty="0">
                <a:latin typeface="Arial"/>
                <a:cs typeface="Arial"/>
              </a:rPr>
              <a:t>sono anche un </a:t>
            </a:r>
            <a:endParaRPr sz="5344" dirty="0">
              <a:latin typeface="Arial"/>
              <a:cs typeface="Arial"/>
            </a:endParaRPr>
          </a:p>
          <a:p>
            <a:pPr marL="8929">
              <a:lnSpc>
                <a:spcPts val="6106"/>
              </a:lnSpc>
            </a:pPr>
            <a:endParaRPr lang="it-IT" sz="5344" spc="-214" dirty="0">
              <a:latin typeface="Arial"/>
              <a:cs typeface="Arial"/>
            </a:endParaRPr>
          </a:p>
          <a:p>
            <a:pPr marL="8929" algn="r">
              <a:lnSpc>
                <a:spcPts val="6106"/>
              </a:lnSpc>
            </a:pPr>
            <a:r>
              <a:rPr lang="it-IT" sz="4800" spc="-214" dirty="0">
                <a:latin typeface="Arial"/>
                <a:cs typeface="Arial"/>
              </a:rPr>
              <a:t> </a:t>
            </a:r>
            <a:r>
              <a:rPr lang="it-IT" sz="13500" b="1" spc="-100" baseline="-23000" dirty="0">
                <a:solidFill>
                  <a:srgbClr val="FFFFFF"/>
                </a:solidFill>
                <a:latin typeface="Arial"/>
                <a:cs typeface="Arial"/>
              </a:rPr>
              <a:t>CONTESTO</a:t>
            </a:r>
            <a:endParaRPr sz="13500" spc="-100" baseline="-2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2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gital Report 2020 Italia, crescono i Social con 35 milioni di utenti  online">
            <a:extLst>
              <a:ext uri="{FF2B5EF4-FFF2-40B4-BE49-F238E27FC236}">
                <a16:creationId xmlns="" xmlns:a16="http://schemas.microsoft.com/office/drawing/2014/main" id="{17E9010B-C57B-6D40-901C-2164EA3E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6200"/>
            <a:ext cx="9144001" cy="68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7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DR-20200207-Digital-2020-Italy-002SK-1024x576 - Emergenza 2.0">
            <a:extLst>
              <a:ext uri="{FF2B5EF4-FFF2-40B4-BE49-F238E27FC236}">
                <a16:creationId xmlns="" xmlns:a16="http://schemas.microsoft.com/office/drawing/2014/main" id="{839D339D-5E07-6343-946F-48996B91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2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="" xmlns:a16="http://schemas.microsoft.com/office/drawing/2014/main" id="{74C5A691-A37B-1B4D-8C3B-E7BF53F080DA}"/>
              </a:ext>
            </a:extLst>
          </p:cNvPr>
          <p:cNvSpPr/>
          <p:nvPr/>
        </p:nvSpPr>
        <p:spPr>
          <a:xfrm>
            <a:off x="2160000" y="180000"/>
            <a:ext cx="4644000" cy="4644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57A1CC23-1D98-8E40-A228-868AAC2847B0}"/>
              </a:ext>
            </a:extLst>
          </p:cNvPr>
          <p:cNvSpPr txBox="1"/>
          <p:nvPr/>
        </p:nvSpPr>
        <p:spPr>
          <a:xfrm>
            <a:off x="2294929" y="4964906"/>
            <a:ext cx="4555927" cy="15466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 algn="ctr"/>
            <a:r>
              <a:rPr lang="it-IT" sz="9843" b="1" spc="-593" dirty="0">
                <a:latin typeface="+mj-lt"/>
                <a:cs typeface="Arial"/>
              </a:rPr>
              <a:t>Instagram</a:t>
            </a:r>
            <a:endParaRPr sz="9843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6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35FE49A2-A42C-5A48-832F-D303800C17F3}"/>
              </a:ext>
            </a:extLst>
          </p:cNvPr>
          <p:cNvSpPr txBox="1">
            <a:spLocks/>
          </p:cNvSpPr>
          <p:nvPr/>
        </p:nvSpPr>
        <p:spPr>
          <a:xfrm>
            <a:off x="130825" y="0"/>
            <a:ext cx="4959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it-IT" spc="-5" dirty="0"/>
              <a:t>Instagram:</a:t>
            </a:r>
            <a:r>
              <a:rPr lang="it-IT" spc="-25" dirty="0"/>
              <a:t> </a:t>
            </a:r>
            <a:r>
              <a:rPr lang="it-IT" dirty="0"/>
              <a:t>il</a:t>
            </a:r>
            <a:r>
              <a:rPr lang="it-IT" spc="-20" dirty="0"/>
              <a:t> </a:t>
            </a:r>
            <a:r>
              <a:rPr lang="it-IT" spc="-5" dirty="0"/>
              <a:t>successo</a:t>
            </a:r>
            <a:endParaRPr lang="it-IT" dirty="0"/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664A084C-A072-6C47-A6F8-4A1874C279E3}"/>
              </a:ext>
            </a:extLst>
          </p:cNvPr>
          <p:cNvSpPr txBox="1"/>
          <p:nvPr/>
        </p:nvSpPr>
        <p:spPr>
          <a:xfrm>
            <a:off x="248867" y="985369"/>
            <a:ext cx="8304823" cy="2255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41910" indent="-342900">
              <a:lnSpc>
                <a:spcPct val="99000"/>
              </a:lnSpc>
              <a:spcBef>
                <a:spcPts val="125"/>
              </a:spcBef>
            </a:pPr>
            <a:r>
              <a:rPr sz="2400" dirty="0">
                <a:latin typeface="Calibri"/>
                <a:cs typeface="Calibri"/>
              </a:rPr>
              <a:t>Insta</a:t>
            </a:r>
            <a:r>
              <a:rPr sz="2400" spc="-5" dirty="0">
                <a:latin typeface="Calibri"/>
                <a:cs typeface="Calibri"/>
              </a:rPr>
              <a:t>gr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un 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lang="it-IT" sz="2400" spc="-5" dirty="0">
                <a:latin typeface="Calibri"/>
                <a:cs typeface="Calibri"/>
              </a:rPr>
              <a:t>'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china  </a:t>
            </a:r>
            <a:r>
              <a:rPr sz="2400" spc="-5" dirty="0">
                <a:latin typeface="Calibri"/>
                <a:cs typeface="Calibri"/>
              </a:rPr>
              <a:t>fotograﬁca, </a:t>
            </a:r>
            <a:r>
              <a:rPr sz="2400" dirty="0">
                <a:latin typeface="Calibri"/>
                <a:cs typeface="Calibri"/>
              </a:rPr>
              <a:t>un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lang="it-IT" sz="2400" spc="-5" dirty="0">
                <a:latin typeface="Calibri"/>
                <a:cs typeface="Calibri"/>
              </a:rPr>
              <a:t>'</a:t>
            </a:r>
            <a:r>
              <a:rPr sz="2400" spc="-5" dirty="0">
                <a:latin typeface="Calibri"/>
                <a:cs typeface="Calibri"/>
              </a:rPr>
              <a:t> social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network</a:t>
            </a:r>
            <a:r>
              <a:rPr lang="it-IT" sz="2400" spc="-5" dirty="0">
                <a:latin typeface="Calibri"/>
                <a:cs typeface="Calibri"/>
              </a:rPr>
              <a:t>:</a:t>
            </a:r>
          </a:p>
          <a:p>
            <a:pPr marL="355600" marR="41910" indent="-342900">
              <a:lnSpc>
                <a:spcPct val="99000"/>
              </a:lnSpc>
              <a:spcBef>
                <a:spcPts val="125"/>
              </a:spcBef>
            </a:pPr>
            <a:endParaRPr sz="2400" dirty="0">
              <a:latin typeface="Calibri"/>
              <a:cs typeface="Calibri"/>
            </a:endParaRPr>
          </a:p>
          <a:p>
            <a:pPr marL="749300" marR="152400" indent="-279400">
              <a:lnSpc>
                <a:spcPct val="100099"/>
              </a:lnSpc>
              <a:spcBef>
                <a:spcPts val="55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b="1" spc="-5" dirty="0">
                <a:latin typeface="Calibri"/>
                <a:cs typeface="Calibri"/>
              </a:rPr>
              <a:t>Macchina fotograﬁca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dirty="0">
                <a:latin typeface="Calibri"/>
                <a:cs typeface="Calibri"/>
              </a:rPr>
              <a:t>si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fanno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applicano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ﬁltri </a:t>
            </a:r>
            <a:r>
              <a:rPr sz="2200" dirty="0">
                <a:latin typeface="Calibri"/>
                <a:cs typeface="Calibri"/>
              </a:rPr>
              <a:t>che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5" dirty="0" err="1">
                <a:latin typeface="Calibri"/>
                <a:cs typeface="Calibri"/>
              </a:rPr>
              <a:t>rendono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65" dirty="0" err="1">
                <a:latin typeface="Calibri"/>
                <a:cs typeface="Calibri"/>
              </a:rPr>
              <a:t>eﬀe</a:t>
            </a:r>
            <a:r>
              <a:rPr lang="it-IT" sz="2200" spc="65" dirty="0" err="1">
                <a:latin typeface="Calibri"/>
                <a:cs typeface="Calibri"/>
              </a:rPr>
              <a:t>tti</a:t>
            </a:r>
            <a:r>
              <a:rPr sz="2200" spc="65" dirty="0" err="1">
                <a:latin typeface="Calibri"/>
                <a:cs typeface="Calibri"/>
              </a:rPr>
              <a:t>vamente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molto </a:t>
            </a:r>
            <a:r>
              <a:rPr sz="2200" dirty="0">
                <a:latin typeface="Calibri"/>
                <a:cs typeface="Calibri"/>
              </a:rPr>
              <a:t>più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belle;</a:t>
            </a:r>
            <a:endParaRPr sz="2200" dirty="0">
              <a:latin typeface="Calibri"/>
              <a:cs typeface="Calibri"/>
            </a:endParaRPr>
          </a:p>
          <a:p>
            <a:pPr marL="749300" marR="5080" indent="-279400">
              <a:lnSpc>
                <a:spcPct val="100099"/>
              </a:lnSpc>
              <a:spcBef>
                <a:spcPts val="484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b="1" dirty="0">
                <a:latin typeface="Calibri"/>
                <a:cs typeface="Calibri"/>
              </a:rPr>
              <a:t>Social </a:t>
            </a:r>
            <a:r>
              <a:rPr sz="2200" b="1" spc="-5" dirty="0">
                <a:latin typeface="Calibri"/>
                <a:cs typeface="Calibri"/>
              </a:rPr>
              <a:t>Network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dirty="0">
                <a:latin typeface="Calibri"/>
                <a:cs typeface="Calibri"/>
              </a:rPr>
              <a:t>si </a:t>
            </a:r>
            <a:r>
              <a:rPr sz="2200" spc="-5" dirty="0">
                <a:latin typeface="Calibri"/>
                <a:cs typeface="Calibri"/>
              </a:rPr>
              <a:t>seguono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altri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15" dirty="0" err="1">
                <a:latin typeface="Calibri"/>
                <a:cs typeface="Calibri"/>
              </a:rPr>
              <a:t>uten</a:t>
            </a:r>
            <a:r>
              <a:rPr lang="it-IT" sz="2200" spc="15" dirty="0">
                <a:latin typeface="Calibri"/>
                <a:cs typeface="Calibri"/>
              </a:rPr>
              <a:t>ti</a:t>
            </a:r>
            <a:r>
              <a:rPr sz="2200" spc="15" dirty="0">
                <a:latin typeface="Calibri"/>
                <a:cs typeface="Calibri"/>
              </a:rPr>
              <a:t>, </a:t>
            </a:r>
            <a:r>
              <a:rPr sz="2200" dirty="0" err="1">
                <a:latin typeface="Calibri"/>
                <a:cs typeface="Calibri"/>
              </a:rPr>
              <a:t>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70" dirty="0">
                <a:latin typeface="Calibri"/>
                <a:cs typeface="Calibri"/>
              </a:rPr>
              <a:t>me</a:t>
            </a:r>
            <a:r>
              <a:rPr lang="it-IT" sz="2200" spc="70" dirty="0" err="1">
                <a:latin typeface="Calibri"/>
                <a:cs typeface="Calibri"/>
              </a:rPr>
              <a:t>tt</a:t>
            </a:r>
            <a:r>
              <a:rPr sz="2200" spc="70" dirty="0">
                <a:latin typeface="Calibri"/>
                <a:cs typeface="Calibri"/>
              </a:rPr>
              <a:t>e </a:t>
            </a:r>
            <a:r>
              <a:rPr sz="2200" dirty="0">
                <a:latin typeface="Calibri"/>
                <a:cs typeface="Calibri"/>
              </a:rPr>
              <a:t>il </a:t>
            </a:r>
            <a:r>
              <a:rPr sz="2200" spc="-5" dirty="0">
                <a:latin typeface="Calibri"/>
                <a:cs typeface="Calibri"/>
              </a:rPr>
              <a:t>like </a:t>
            </a:r>
            <a:r>
              <a:rPr sz="2200" dirty="0">
                <a:latin typeface="Calibri"/>
                <a:cs typeface="Calibri"/>
              </a:rPr>
              <a:t> sulle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foto,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commentano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foto, </a:t>
            </a:r>
            <a:r>
              <a:rPr sz="2200" dirty="0">
                <a:latin typeface="Calibri"/>
                <a:cs typeface="Calibri"/>
              </a:rPr>
              <a:t>si </a:t>
            </a:r>
            <a:r>
              <a:rPr sz="2200" spc="-5" dirty="0">
                <a:latin typeface="Calibri"/>
                <a:cs typeface="Calibri"/>
              </a:rPr>
              <a:t>condividono le foto </a:t>
            </a:r>
            <a:r>
              <a:rPr sz="2200" dirty="0">
                <a:latin typeface="Calibri"/>
                <a:cs typeface="Calibri"/>
              </a:rPr>
              <a:t> con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hashtag.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="" xmlns:a16="http://schemas.microsoft.com/office/drawing/2014/main" id="{F986216A-E9D6-6D49-BCDF-F9F97B4550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1057" y="3855665"/>
            <a:ext cx="4264075" cy="29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35FE49A2-A42C-5A48-832F-D303800C17F3}"/>
              </a:ext>
            </a:extLst>
          </p:cNvPr>
          <p:cNvSpPr txBox="1">
            <a:spLocks/>
          </p:cNvSpPr>
          <p:nvPr/>
        </p:nvSpPr>
        <p:spPr>
          <a:xfrm>
            <a:off x="130825" y="0"/>
            <a:ext cx="4959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it-IT" spc="-5" dirty="0" err="1"/>
              <a:t>Storytelling</a:t>
            </a:r>
            <a:endParaRPr lang="it-IT" dirty="0"/>
          </a:p>
        </p:txBody>
      </p:sp>
      <p:sp>
        <p:nvSpPr>
          <p:cNvPr id="5" name="object 3">
            <a:extLst>
              <a:ext uri="{FF2B5EF4-FFF2-40B4-BE49-F238E27FC236}">
                <a16:creationId xmlns="" xmlns:a16="http://schemas.microsoft.com/office/drawing/2014/main" id="{1F2A39A6-877E-0B48-853A-1EE173A74D99}"/>
              </a:ext>
            </a:extLst>
          </p:cNvPr>
          <p:cNvSpPr txBox="1"/>
          <p:nvPr/>
        </p:nvSpPr>
        <p:spPr>
          <a:xfrm>
            <a:off x="311698" y="1402927"/>
            <a:ext cx="3879850" cy="417409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1113" marR="5080" indent="1588">
              <a:lnSpc>
                <a:spcPct val="80000"/>
              </a:lnSpc>
              <a:spcBef>
                <a:spcPts val="745"/>
              </a:spcBef>
            </a:pPr>
            <a:r>
              <a:rPr sz="2700" i="1" dirty="0" smtClean="0">
                <a:latin typeface="Calibri"/>
                <a:cs typeface="Calibri"/>
              </a:rPr>
              <a:t>La </a:t>
            </a:r>
            <a:r>
              <a:rPr sz="2700" i="1" dirty="0">
                <a:latin typeface="Calibri"/>
                <a:cs typeface="Calibri"/>
              </a:rPr>
              <a:t>fotograﬁa è uno  </a:t>
            </a:r>
            <a:r>
              <a:rPr sz="2700" i="1" spc="-5" dirty="0">
                <a:latin typeface="Calibri"/>
                <a:cs typeface="Calibri"/>
              </a:rPr>
              <a:t>strumento </a:t>
            </a:r>
            <a:r>
              <a:rPr sz="2700" i="1" dirty="0">
                <a:latin typeface="Calibri"/>
                <a:cs typeface="Calibri"/>
              </a:rPr>
              <a:t>di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comunicazione </a:t>
            </a:r>
            <a:r>
              <a:rPr sz="2700" i="1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emozionale </a:t>
            </a:r>
            <a:r>
              <a:rPr sz="2700" i="1" dirty="0">
                <a:latin typeface="Calibri"/>
                <a:cs typeface="Calibri"/>
              </a:rPr>
              <a:t>e la foto è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inoltre </a:t>
            </a:r>
            <a:r>
              <a:rPr sz="2700" i="1" dirty="0">
                <a:latin typeface="Calibri"/>
                <a:cs typeface="Calibri"/>
              </a:rPr>
              <a:t>un linguaggio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internazionale</a:t>
            </a:r>
            <a:r>
              <a:rPr sz="2700" i="1" spc="5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che</a:t>
            </a:r>
            <a:r>
              <a:rPr sz="2700" i="1" spc="5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non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ha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bisogno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di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traduzione. </a:t>
            </a:r>
            <a:endParaRPr lang="it-IT" sz="2700" i="1" spc="-5" dirty="0" smtClean="0">
              <a:latin typeface="Calibri"/>
              <a:cs typeface="Calibri"/>
            </a:endParaRPr>
          </a:p>
          <a:p>
            <a:pPr marL="11113" marR="5080" indent="1588">
              <a:lnSpc>
                <a:spcPct val="80000"/>
              </a:lnSpc>
              <a:spcBef>
                <a:spcPts val="745"/>
              </a:spcBef>
            </a:pPr>
            <a:r>
              <a:rPr sz="2700" i="1" spc="-595" dirty="0" smtClean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Instagram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mi</a:t>
            </a:r>
            <a:r>
              <a:rPr sz="2700" i="1" spc="610" dirty="0">
                <a:latin typeface="Calibri"/>
                <a:cs typeface="Calibri"/>
              </a:rPr>
              <a:t> </a:t>
            </a:r>
            <a:r>
              <a:rPr sz="2700" i="1" spc="140" dirty="0" smtClean="0">
                <a:latin typeface="Calibri"/>
                <a:cs typeface="Calibri"/>
              </a:rPr>
              <a:t>perme</a:t>
            </a:r>
            <a:r>
              <a:rPr lang="it-IT" sz="2700" i="1" spc="140" dirty="0" err="1" smtClean="0">
                <a:latin typeface="Calibri"/>
                <a:cs typeface="Calibri"/>
              </a:rPr>
              <a:t>tte</a:t>
            </a:r>
            <a:r>
              <a:rPr sz="2700" i="1" spc="140" dirty="0" smtClean="0">
                <a:latin typeface="Calibri"/>
                <a:cs typeface="Calibri"/>
              </a:rPr>
              <a:t> </a:t>
            </a:r>
            <a:r>
              <a:rPr sz="2700" i="1" spc="145" dirty="0" smtClean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di </a:t>
            </a:r>
            <a:r>
              <a:rPr sz="2700" i="1" spc="-5" dirty="0">
                <a:latin typeface="Calibri"/>
                <a:cs typeface="Calibri"/>
              </a:rPr>
              <a:t>condividere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emozioni </a:t>
            </a:r>
            <a:r>
              <a:rPr sz="2700" i="1" dirty="0">
                <a:latin typeface="Calibri"/>
                <a:cs typeface="Calibri"/>
              </a:rPr>
              <a:t> in modo </a:t>
            </a:r>
            <a:r>
              <a:rPr sz="2700" i="1" spc="-5" dirty="0">
                <a:latin typeface="Calibri"/>
                <a:cs typeface="Calibri"/>
              </a:rPr>
              <a:t>semplice </a:t>
            </a:r>
            <a:r>
              <a:rPr sz="2700" i="1" dirty="0">
                <a:latin typeface="Calibri"/>
                <a:cs typeface="Calibri"/>
              </a:rPr>
              <a:t>e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costruire </a:t>
            </a:r>
            <a:r>
              <a:rPr sz="2700" i="1" dirty="0">
                <a:latin typeface="Calibri"/>
                <a:cs typeface="Calibri"/>
              </a:rPr>
              <a:t>uno </a:t>
            </a:r>
            <a:r>
              <a:rPr sz="2700" i="1" spc="-5" dirty="0">
                <a:latin typeface="Calibri"/>
                <a:cs typeface="Calibri"/>
              </a:rPr>
              <a:t>storytelling </a:t>
            </a:r>
            <a:r>
              <a:rPr sz="2700" i="1" spc="-600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personale </a:t>
            </a:r>
            <a:r>
              <a:rPr sz="2700" i="1" dirty="0">
                <a:latin typeface="Calibri"/>
                <a:cs typeface="Calibri"/>
              </a:rPr>
              <a:t>in modo </a:t>
            </a:r>
            <a:r>
              <a:rPr sz="2700" i="1" spc="5" dirty="0">
                <a:latin typeface="Calibri"/>
                <a:cs typeface="Calibri"/>
              </a:rPr>
              <a:t> </a:t>
            </a:r>
            <a:r>
              <a:rPr sz="2700" i="1" spc="-5" dirty="0">
                <a:latin typeface="Calibri"/>
                <a:cs typeface="Calibri"/>
              </a:rPr>
              <a:t>semplice</a:t>
            </a:r>
            <a:r>
              <a:rPr sz="2700" i="1" spc="-5" dirty="0" smtClean="0">
                <a:latin typeface="Calibri"/>
                <a:cs typeface="Calibri"/>
              </a:rPr>
              <a:t>.</a:t>
            </a:r>
            <a:endParaRPr lang="it-IT" sz="2700" spc="-5" dirty="0">
              <a:latin typeface="Calibri"/>
              <a:cs typeface="Calibri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="" xmlns:a16="http://schemas.microsoft.com/office/drawing/2014/main" id="{64A59A9F-F276-FF49-A19A-E362E135648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00808"/>
            <a:ext cx="4260302" cy="33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8557"/>
      </p:ext>
    </p:extLst>
  </p:cSld>
  <p:clrMapOvr>
    <a:masterClrMapping/>
  </p:clrMapOvr>
</p:sld>
</file>

<file path=ppt/theme/theme1.xml><?xml version="1.0" encoding="utf-8"?>
<a:theme xmlns:a="http://schemas.openxmlformats.org/drawingml/2006/main" name="Antig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A_India_LC_2016" id="{221A6FB0-17B9-3A4A-920D-ABE2F61F9C92}" vid="{137514AF-BD47-B548-928F-4959694D19F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OSA_India_LC_2016</Template>
  <TotalTime>1936</TotalTime>
  <Words>1086</Words>
  <Application>Microsoft Macintosh PowerPoint</Application>
  <PresentationFormat>Presentazione su schermo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MS PGothic</vt:lpstr>
      <vt:lpstr>ＭＳ Ｐゴシック</vt:lpstr>
      <vt:lpstr>Times New Roman</vt:lpstr>
      <vt:lpstr>Wingdings</vt:lpstr>
      <vt:lpstr>Arial</vt:lpstr>
      <vt:lpstr>Antigone</vt:lpstr>
      <vt:lpstr>Personalizza struttura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Antigone Marino</cp:lastModifiedBy>
  <cp:revision>176</cp:revision>
  <cp:lastPrinted>2016-08-27T21:34:53Z</cp:lastPrinted>
  <dcterms:created xsi:type="dcterms:W3CDTF">2016-08-27T21:45:26Z</dcterms:created>
  <dcterms:modified xsi:type="dcterms:W3CDTF">2021-05-12T16:10:52Z</dcterms:modified>
</cp:coreProperties>
</file>