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434" r:id="rId2"/>
    <p:sldId id="495" r:id="rId3"/>
    <p:sldId id="478" r:id="rId4"/>
    <p:sldId id="493" r:id="rId5"/>
    <p:sldId id="483" r:id="rId6"/>
    <p:sldId id="494" r:id="rId7"/>
    <p:sldId id="473" r:id="rId8"/>
    <p:sldId id="496" r:id="rId9"/>
    <p:sldId id="492" r:id="rId10"/>
    <p:sldId id="457" r:id="rId11"/>
    <p:sldId id="45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ECFBB8F-723F-1041-9FBA-C664B7429A18}">
          <p14:sldIdLst>
            <p14:sldId id="434"/>
            <p14:sldId id="495"/>
            <p14:sldId id="478"/>
            <p14:sldId id="493"/>
            <p14:sldId id="483"/>
            <p14:sldId id="494"/>
            <p14:sldId id="473"/>
            <p14:sldId id="496"/>
            <p14:sldId id="492"/>
            <p14:sldId id="457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906"/>
    <a:srgbClr val="0F7F11"/>
    <a:srgbClr val="EFEFEF"/>
    <a:srgbClr val="E6E6E6"/>
    <a:srgbClr val="53F178"/>
    <a:srgbClr val="13F91C"/>
    <a:srgbClr val="2FF9FF"/>
    <a:srgbClr val="0033CC"/>
    <a:srgbClr val="FF99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768" autoAdjust="0"/>
    <p:restoredTop sz="99647" autoAdjust="0"/>
  </p:normalViewPr>
  <p:slideViewPr>
    <p:cSldViewPr>
      <p:cViewPr varScale="1">
        <p:scale>
          <a:sx n="108" d="100"/>
          <a:sy n="108" d="100"/>
        </p:scale>
        <p:origin x="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2443-7D2A-A64E-81E3-20ABF60EF877}" type="datetime1">
              <a:rPr lang="it-IT" smtClean="0"/>
              <a:t>03/05/21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3626B-3D9E-1D41-A399-39BE35768FC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753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A4C1-5694-2046-AF6B-8D3868F64B95}" type="datetime1">
              <a:rPr lang="it-IT" smtClean="0"/>
              <a:t>03/05/21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1D24-F4E0-467E-BDF4-DE8B3B3F6AB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5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4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9876-332A-D34F-8256-656F26983D84}" type="datetime1">
              <a:rPr lang="it-IT" smtClean="0"/>
              <a:t>03/05/21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7BB3-1C87-DA4A-AA03-1C38A64DC4BA}" type="datetime1">
              <a:rPr lang="it-IT" smtClean="0"/>
              <a:t>03/05/21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E4FA-8F0B-7D41-9972-24E2E392FA6C}" type="datetime1">
              <a:rPr lang="it-IT" smtClean="0"/>
              <a:t>03/05/21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CE3F-7F39-6D48-ACA2-B53CF55DC0FD}" type="datetime1">
              <a:rPr lang="it-IT" smtClean="0"/>
              <a:t>03/05/21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83D2-6C06-024B-A2FC-70507FB2E204}" type="datetime1">
              <a:rPr lang="it-IT" smtClean="0"/>
              <a:t>03/05/21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52FA-3134-A747-B6A8-31C44F0B107A}" type="datetime1">
              <a:rPr lang="it-IT" smtClean="0"/>
              <a:t>03/05/21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C10-6077-8347-8785-35E03EF68AFE}" type="datetime1">
              <a:rPr lang="it-IT" smtClean="0"/>
              <a:t>03/05/21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2C58-584D-D64D-BBBD-BA81EBE80247}" type="datetime1">
              <a:rPr lang="it-IT" smtClean="0"/>
              <a:t>03/05/21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9550-100F-3E41-B3D0-3CA0EF84C716}" type="datetime1">
              <a:rPr lang="it-IT" smtClean="0"/>
              <a:t>03/05/21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ED32-0CCD-A549-8EAB-BDABB8ABF894}" type="datetime1">
              <a:rPr lang="it-IT" smtClean="0"/>
              <a:t>03/05/21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AEA-74EB-7242-9720-9EED7D99AEBC}" type="datetime1">
              <a:rPr lang="it-IT" smtClean="0"/>
              <a:t>03/05/21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520259"/>
            <a:ext cx="484094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G. Pugliese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44624"/>
            <a:ext cx="8042276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B9D6DC-D377-2D49-9341-2EFAD130BA79}" type="datetime1">
              <a:rPr lang="it-IT" smtClean="0"/>
              <a:t>03/05/21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5896" y="637624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fld id="{6BB56F27-1915-4037-976A-7F8E0BFC7CC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ttangolo 8"/>
          <p:cNvSpPr/>
          <p:nvPr userDrawn="1"/>
        </p:nvSpPr>
        <p:spPr>
          <a:xfrm>
            <a:off x="-42333" y="952507"/>
            <a:ext cx="1043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G.</a:t>
            </a:r>
            <a:r>
              <a:rPr lang="en-US" sz="1200" b="1" baseline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Pugliese</a:t>
            </a:r>
          </a:p>
        </p:txBody>
      </p:sp>
      <p:pic>
        <p:nvPicPr>
          <p:cNvPr id="10" name="CMS logo.jpg" descr="CMS 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935207" cy="936000"/>
          </a:xfrm>
          <a:prstGeom prst="rect">
            <a:avLst/>
          </a:prstGeom>
          <a:ln w="12700">
            <a:miter lim="400000"/>
          </a:ln>
          <a:effectLst>
            <a:outerShdw blurRad="152400" dist="25400" dir="5400000" rotWithShape="0">
              <a:srgbClr val="00000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document/2398834" TargetMode="External"/><Relationship Id="rId13" Type="http://schemas.openxmlformats.org/officeDocument/2006/relationships/hyperlink" Target="https://edms.cern.ch/document/2376368" TargetMode="External"/><Relationship Id="rId3" Type="http://schemas.openxmlformats.org/officeDocument/2006/relationships/hyperlink" Target="https://hse.cern/content/faq-covid-19" TargetMode="External"/><Relationship Id="rId7" Type="http://schemas.openxmlformats.org/officeDocument/2006/relationships/hyperlink" Target="https://edms.cern.ch/document/2389839" TargetMode="External"/><Relationship Id="rId12" Type="http://schemas.openxmlformats.org/officeDocument/2006/relationships/hyperlink" Target="https://lms.cern.ch/ekp/servlet/ekp?PX=N&amp;TEACHREVIEW=N&amp;CID=EKP000043435&amp;TX=FORMAT1&amp;LANGUAGE_TAG=*ALL*&amp;DECORATEPAGE=Y" TargetMode="External"/><Relationship Id="rId2" Type="http://schemas.openxmlformats.org/officeDocument/2006/relationships/hyperlink" Target="https://hse.cern/news-article/coronavirus-information-measures-and-recommendati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ms.cern.ch/document/2373120" TargetMode="External"/><Relationship Id="rId11" Type="http://schemas.openxmlformats.org/officeDocument/2006/relationships/hyperlink" Target="https://edms.cern.ch/document/2366534" TargetMode="External"/><Relationship Id="rId5" Type="http://schemas.openxmlformats.org/officeDocument/2006/relationships/hyperlink" Target="https://edms.cern.ch/document/2370903" TargetMode="External"/><Relationship Id="rId15" Type="http://schemas.openxmlformats.org/officeDocument/2006/relationships/hyperlink" Target="https://smb-dep.web.cern.ch/en/content/services-availability-covid-19" TargetMode="External"/><Relationship Id="rId10" Type="http://schemas.openxmlformats.org/officeDocument/2006/relationships/hyperlink" Target="https://edms.cern.ch/document/2366490" TargetMode="External"/><Relationship Id="rId4" Type="http://schemas.openxmlformats.org/officeDocument/2006/relationships/hyperlink" Target="https://edms.cern.ch/document/2370902" TargetMode="External"/><Relationship Id="rId9" Type="http://schemas.openxmlformats.org/officeDocument/2006/relationships/hyperlink" Target="https://cmssafety.web.cern.ch/faq" TargetMode="External"/><Relationship Id="rId14" Type="http://schemas.openxmlformats.org/officeDocument/2006/relationships/hyperlink" Target="https://indico.cern.ch/event/92228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genda.infn.it/event/23790/contributions/120123/attachments/75815/97484/CMS_pres_referee_Sett2020_v1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23790/contributions/120123/attachments/75815/97484/CMS_pres_referee_Sett2020_v1.pdf" TargetMode="External"/><Relationship Id="rId2" Type="http://schemas.openxmlformats.org/officeDocument/2006/relationships/hyperlink" Target="https://www.ac.infn.it/preventivi/2021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esign, R&amp;D, and installation of the…"/>
          <p:cNvSpPr txBox="1">
            <a:spLocks noGrp="1"/>
          </p:cNvSpPr>
          <p:nvPr>
            <p:ph type="ctrTitle" idx="4294967295"/>
          </p:nvPr>
        </p:nvSpPr>
        <p:spPr>
          <a:xfrm>
            <a:off x="251520" y="1268760"/>
            <a:ext cx="8604448" cy="3960440"/>
          </a:xfrm>
          <a:prstGeom prst="rect">
            <a:avLst/>
          </a:prstGeom>
        </p:spPr>
        <p:txBody>
          <a:bodyPr/>
          <a:lstStyle/>
          <a:p>
            <a:pPr>
              <a:defRPr sz="8000" b="1"/>
            </a:pPr>
            <a:r>
              <a:rPr lang="x-none" sz="4000" b="1">
                <a:solidFill>
                  <a:srgbClr val="FF0000"/>
                </a:solidFill>
              </a:rPr>
              <a:t>CMS – Bari </a:t>
            </a:r>
            <a:br>
              <a:rPr lang="x-none" sz="4000" b="1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rgbClr val="FF0000"/>
                </a:solidFill>
              </a:rPr>
              <a:t>3th</a:t>
            </a:r>
            <a:r>
              <a:rPr lang="x-none" sz="4000" b="1">
                <a:solidFill>
                  <a:srgbClr val="FF0000"/>
                </a:solidFill>
              </a:rPr>
              <a:t> meeting 2021</a:t>
            </a:r>
            <a:br>
              <a:rPr lang="x-none" sz="4000" b="1">
                <a:solidFill>
                  <a:srgbClr val="FF0000"/>
                </a:solidFill>
              </a:rPr>
            </a:br>
            <a:r>
              <a:rPr lang="x-none" sz="2400" b="1"/>
              <a:t>G. Pugliese</a:t>
            </a:r>
            <a:br>
              <a:rPr lang="x-none" sz="2400" b="1"/>
            </a:br>
            <a:r>
              <a:rPr lang="it-IT" sz="2000" b="1" dirty="0"/>
              <a:t>4 maggio </a:t>
            </a:r>
            <a:r>
              <a:rPr lang="x-none" sz="2000" b="1"/>
              <a:t>2021</a:t>
            </a:r>
            <a:br>
              <a:rPr lang="x-none" sz="2000" b="1"/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47080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042276" cy="1008112"/>
          </a:xfrm>
        </p:spPr>
        <p:txBody>
          <a:bodyPr/>
          <a:lstStyle/>
          <a:p>
            <a:r>
              <a:rPr lang="en-US"/>
              <a:t>SPARES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91"/>
            <a:ext cx="8042276" cy="1008112"/>
          </a:xfrm>
        </p:spPr>
        <p:txBody>
          <a:bodyPr/>
          <a:lstStyle/>
          <a:p>
            <a:r>
              <a:rPr lang="en-US"/>
              <a:t>CMS  Restarting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/>
              <a:t>Il CERN entra nella fase 3. Per poter entrare al CERN non è più necessario essere inserito nella lista di accessi ma è sempre necessario avere il corso COVID CERN (sono sempre esclusi i soggetti a rischio).  </a:t>
            </a:r>
          </a:p>
          <a:p>
            <a:pPr algn="just"/>
            <a:endParaRPr lang="it-IT"/>
          </a:p>
          <a:p>
            <a:pPr algn="just"/>
            <a:endParaRPr lang="it-IT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65D15E-E6C2-4349-A343-8956B61FD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89709"/>
              </p:ext>
            </p:extLst>
          </p:nvPr>
        </p:nvGraphicFramePr>
        <p:xfrm>
          <a:off x="251520" y="2393432"/>
          <a:ext cx="8293241" cy="441994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967331">
                  <a:extLst>
                    <a:ext uri="{9D8B030D-6E8A-4147-A177-3AD203B41FA5}">
                      <a16:colId xmlns:a16="http://schemas.microsoft.com/office/drawing/2014/main" val="2446026635"/>
                    </a:ext>
                  </a:extLst>
                </a:gridCol>
                <a:gridCol w="2325910">
                  <a:extLst>
                    <a:ext uri="{9D8B030D-6E8A-4147-A177-3AD203B41FA5}">
                      <a16:colId xmlns:a16="http://schemas.microsoft.com/office/drawing/2014/main" val="267821719"/>
                    </a:ext>
                  </a:extLst>
                </a:gridCol>
              </a:tblGrid>
              <a:tr h="28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CERN HSE COVID-19 info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Main Page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797380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r>
                        <a:rPr lang="en-GB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HSE CERN COVID-19 FAQ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FAQ COVID-19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20095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Memorandum COVID-19-related health and safety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EDMS 2370902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665594"/>
                  </a:ext>
                </a:extLst>
              </a:tr>
              <a:tr h="3356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CERN Instruction on COVID-19 Health and Safety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sng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EDMS 2370903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350140"/>
                  </a:ext>
                </a:extLst>
              </a:tr>
              <a:tr h="39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CERN Instruction on COVID-19 Health and Safety Measures for contractors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EDMS 2373120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1762"/>
                  </a:ext>
                </a:extLst>
              </a:tr>
              <a:tr h="39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CERN instructions on COVID-19 related health and safety measures - addendum to Annex 1 (HVAC)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EDMS 2389839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016767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COVID-19 related instructions on office work 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EDMS 2398834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6999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CMS Safety Website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FAQ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034831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CMS Work Safety procedure - Interventions in the context of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EDMS 2366490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6584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CMS Work Safety procedure - Covid-19 briefing check-list and 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EDMS 2366534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909758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TRAINING: COVID-19 - Health &amp; Safety Measures at 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12"/>
                        </a:rPr>
                        <a:t>LMS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41369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CMS Training pills vs Covid-19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13"/>
                        </a:rPr>
                        <a:t>EDMS 2376368</a:t>
                      </a: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14"/>
                        </a:rPr>
                        <a:t>INDICO</a:t>
                      </a: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050538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SMB Services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>
                          <a:latin typeface="Arial" panose="020B0604020202020204" pitchFamily="34" charset="0"/>
                          <a:cs typeface="Arial" panose="020B0604020202020204" pitchFamily="34" charset="0"/>
                          <a:hlinkClick r:id="rId15"/>
                        </a:rPr>
                        <a:t>Link</a:t>
                      </a:r>
                      <a:endParaRPr lang="en-GB" sz="1400" b="1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0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28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4888E-E4E0-8F44-AEC9-D6754FDF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</a:t>
            </a:r>
            <a:r>
              <a:rPr lang="en-GB" dirty="0" err="1"/>
              <a:t>oggi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10C6D6E-2036-F549-A5AD-4B441BC7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B645B0-8992-C846-83BD-9B0E17C3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7" y="1290973"/>
            <a:ext cx="7380312" cy="52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0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of CMS CB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4408" y="1628800"/>
            <a:ext cx="7681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Claudia-Elisabeth </a:t>
            </a:r>
            <a:r>
              <a:rPr lang="en-GB" sz="1600" dirty="0" err="1"/>
              <a:t>Wulz</a:t>
            </a:r>
            <a:r>
              <a:rPr lang="en-GB" sz="1600"/>
              <a:t> (HEPHY, Austria) elected </a:t>
            </a:r>
            <a:r>
              <a:rPr lang="en-GB" sz="1600" err="1"/>
              <a:t>alla</a:t>
            </a:r>
            <a:r>
              <a:rPr lang="en-GB" sz="1600"/>
              <a:t> </a:t>
            </a:r>
            <a:r>
              <a:rPr lang="en-GB" sz="1600" err="1"/>
              <a:t>seconda</a:t>
            </a:r>
            <a:r>
              <a:rPr lang="en-GB" sz="1600"/>
              <a:t> </a:t>
            </a:r>
            <a:r>
              <a:rPr lang="en-GB" sz="1600" err="1"/>
              <a:t>elezione</a:t>
            </a:r>
            <a:r>
              <a:rPr lang="en-GB" sz="1600"/>
              <a:t>. </a:t>
            </a:r>
          </a:p>
          <a:p>
            <a:r>
              <a:rPr lang="en-GB" sz="1600"/>
              <a:t> </a:t>
            </a: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46770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905A7-5F57-1243-B808-7C10A756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LHC schedule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9DBE6C-C1C5-DF40-98EF-8E0C1E87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BD6771-6193-B546-95E9-DDD3C9ACB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9" y="4119795"/>
            <a:ext cx="4854557" cy="2505448"/>
          </a:xfrm>
          <a:prstGeom prst="rect">
            <a:avLst/>
          </a:prstGeom>
        </p:spPr>
      </p:pic>
      <p:pic>
        <p:nvPicPr>
          <p:cNvPr id="6" name="Picture 3" descr="Schermata 2021-01-18 alle 15.08.25.png">
            <a:extLst>
              <a:ext uri="{FF2B5EF4-FFF2-40B4-BE49-F238E27FC236}">
                <a16:creationId xmlns:a16="http://schemas.microsoft.com/office/drawing/2014/main" id="{F212F2DE-32C6-F548-8342-C8CF1E7C7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1"/>
          <a:stretch/>
        </p:blipFill>
        <p:spPr>
          <a:xfrm>
            <a:off x="4211960" y="1052736"/>
            <a:ext cx="4680520" cy="25958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E9DB35-ABF0-4847-B56B-F7D18D10DF59}"/>
              </a:ext>
            </a:extLst>
          </p:cNvPr>
          <p:cNvSpPr txBox="1"/>
          <p:nvPr/>
        </p:nvSpPr>
        <p:spPr>
          <a:xfrm>
            <a:off x="6012160" y="362898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7 June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ECB964-72DC-904C-9439-32CA19AC7A20}"/>
              </a:ext>
            </a:extLst>
          </p:cNvPr>
          <p:cNvSpPr txBox="1"/>
          <p:nvPr/>
        </p:nvSpPr>
        <p:spPr>
          <a:xfrm>
            <a:off x="251520" y="1847601"/>
            <a:ext cx="3662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Starting from July: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CMS will start CRUZET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Several test beam planned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b="1">
                <a:solidFill>
                  <a:srgbClr val="00B050"/>
                </a:solidFill>
                <a:sym typeface="Wingdings" pitchFamily="2" charset="2"/>
              </a:rPr>
              <a:t>shifters online-offline.. Please contact the coordinator (EPR!)  </a:t>
            </a:r>
          </a:p>
        </p:txBody>
      </p:sp>
    </p:spTree>
    <p:extLst>
      <p:ext uri="{BB962C8B-B14F-4D97-AF65-F5344CB8AC3E}">
        <p14:creationId xmlns:p14="http://schemas.microsoft.com/office/powerpoint/2010/main" val="134877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CERN- </a:t>
            </a:r>
            <a:r>
              <a:rPr lang="en-US" err="1"/>
              <a:t>Semil</a:t>
            </a:r>
            <a:r>
              <a:rPr lang="en-US"/>
              <a:t> - Fellow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527" y="1556792"/>
            <a:ext cx="627106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3 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richieste</a:t>
            </a:r>
            <a:r>
              <a:rPr lang="en-US" dirty="0"/>
              <a:t> da Bari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err="1"/>
              <a:t>Inizio</a:t>
            </a:r>
            <a:r>
              <a:rPr lang="en-US" dirty="0"/>
              <a:t> </a:t>
            </a:r>
            <a:r>
              <a:rPr lang="en-US" dirty="0" err="1"/>
              <a:t>previsto</a:t>
            </a:r>
            <a:r>
              <a:rPr lang="en-US" dirty="0"/>
              <a:t> a </a:t>
            </a:r>
            <a:r>
              <a:rPr lang="en-US" dirty="0" err="1"/>
              <a:t>luglio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it-IT" sz="1400" dirty="0" err="1"/>
              <a:t>Commissioning</a:t>
            </a:r>
            <a:r>
              <a:rPr lang="it-IT" sz="1400" dirty="0"/>
              <a:t> of GE1/1 detector and of the GEM/CSC </a:t>
            </a:r>
            <a:r>
              <a:rPr lang="it-IT" sz="1400" dirty="0" err="1"/>
              <a:t>combined</a:t>
            </a:r>
            <a:r>
              <a:rPr lang="it-IT" sz="1400" dirty="0"/>
              <a:t> trigger </a:t>
            </a:r>
            <a:r>
              <a:rPr lang="it-IT" sz="1400" dirty="0" err="1"/>
              <a:t>during</a:t>
            </a:r>
            <a:r>
              <a:rPr lang="it-IT" sz="1400" dirty="0"/>
              <a:t> </a:t>
            </a:r>
            <a:r>
              <a:rPr lang="it-IT" sz="1400" dirty="0" err="1"/>
              <a:t>cosmic</a:t>
            </a:r>
            <a:r>
              <a:rPr lang="it-IT" sz="1400" dirty="0"/>
              <a:t> </a:t>
            </a:r>
            <a:r>
              <a:rPr lang="it-IT" sz="1400" dirty="0" err="1"/>
              <a:t>muon</a:t>
            </a:r>
            <a:r>
              <a:rPr lang="it-IT" sz="1400" dirty="0"/>
              <a:t> data </a:t>
            </a:r>
            <a:r>
              <a:rPr lang="it-IT" sz="1400" dirty="0" err="1"/>
              <a:t>taking</a:t>
            </a:r>
            <a:r>
              <a:rPr lang="it-IT" sz="1400" dirty="0"/>
              <a:t>. Trigger </a:t>
            </a:r>
            <a:r>
              <a:rPr lang="it-IT" sz="1400" dirty="0" err="1"/>
              <a:t>development</a:t>
            </a:r>
            <a:r>
              <a:rPr lang="it-IT" sz="1400" dirty="0"/>
              <a:t> for </a:t>
            </a:r>
            <a:r>
              <a:rPr lang="el-GR" sz="1400" dirty="0"/>
              <a:t>τ → 3μ </a:t>
            </a:r>
            <a:r>
              <a:rPr lang="it-IT" sz="1400" dirty="0" err="1"/>
              <a:t>search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the CMS </a:t>
            </a:r>
            <a:r>
              <a:rPr lang="it-IT" sz="1400" dirty="0" err="1"/>
              <a:t>experiment</a:t>
            </a:r>
            <a:r>
              <a:rPr lang="it-IT" sz="1400" dirty="0"/>
              <a:t> in </a:t>
            </a:r>
            <a:r>
              <a:rPr lang="it-IT" sz="1400" dirty="0" err="1"/>
              <a:t>view</a:t>
            </a:r>
            <a:r>
              <a:rPr lang="it-IT" sz="1400" dirty="0"/>
              <a:t> of Run3.</a:t>
            </a:r>
          </a:p>
          <a:p>
            <a:pPr marL="285750" indent="-285750">
              <a:buFont typeface="Wingdings" charset="2"/>
              <a:buChar char="Ø"/>
            </a:pPr>
            <a:endParaRPr lang="it-IT" sz="1400" dirty="0"/>
          </a:p>
          <a:p>
            <a:pPr marL="285750" indent="-285750">
              <a:buFont typeface="Wingdings" charset="2"/>
              <a:buChar char="Ø"/>
            </a:pPr>
            <a:r>
              <a:rPr lang="it-IT" sz="1400" dirty="0" err="1"/>
              <a:t>Exotic</a:t>
            </a:r>
            <a:r>
              <a:rPr lang="it-IT" sz="1400" dirty="0"/>
              <a:t> and </a:t>
            </a:r>
            <a:r>
              <a:rPr lang="it-IT" sz="1400" dirty="0" err="1"/>
              <a:t>conventional</a:t>
            </a:r>
            <a:r>
              <a:rPr lang="it-IT" sz="1400" dirty="0"/>
              <a:t> </a:t>
            </a:r>
            <a:r>
              <a:rPr lang="it-IT" sz="1400" dirty="0" err="1"/>
              <a:t>spectroscopy</a:t>
            </a:r>
            <a:r>
              <a:rPr lang="it-IT" sz="1400" dirty="0"/>
              <a:t> in the (</a:t>
            </a:r>
            <a:r>
              <a:rPr lang="it-IT" sz="1400" dirty="0" err="1"/>
              <a:t>bc</a:t>
            </a:r>
            <a:r>
              <a:rPr lang="it-IT" sz="1400" dirty="0"/>
              <a:t>) </a:t>
            </a:r>
            <a:r>
              <a:rPr lang="it-IT" sz="1400" dirty="0" err="1"/>
              <a:t>meson</a:t>
            </a:r>
            <a:r>
              <a:rPr lang="it-IT" sz="1400" dirty="0"/>
              <a:t> </a:t>
            </a:r>
            <a:r>
              <a:rPr lang="it-IT" sz="1400" dirty="0" err="1"/>
              <a:t>system</a:t>
            </a:r>
            <a:r>
              <a:rPr lang="it-IT" sz="1400" dirty="0"/>
              <a:t> and B-</a:t>
            </a:r>
            <a:r>
              <a:rPr lang="it-IT" sz="1400" dirty="0" err="1"/>
              <a:t>physics</a:t>
            </a:r>
            <a:r>
              <a:rPr lang="it-IT" sz="1400" dirty="0"/>
              <a:t> trigger </a:t>
            </a:r>
            <a:r>
              <a:rPr lang="it-IT" sz="1400" dirty="0" err="1"/>
              <a:t>developments</a:t>
            </a:r>
            <a:r>
              <a:rPr lang="it-IT" sz="1400" dirty="0"/>
              <a:t>' </a:t>
            </a:r>
            <a:r>
              <a:rPr lang="it-IT" sz="1400" dirty="0" err="1"/>
              <a:t>program</a:t>
            </a:r>
            <a:r>
              <a:rPr lang="it-IT" sz="1400" dirty="0"/>
              <a:t> for Run3</a:t>
            </a:r>
          </a:p>
          <a:p>
            <a:pPr marL="285750" indent="-285750">
              <a:buFont typeface="Wingdings" charset="2"/>
              <a:buChar char="Ø"/>
            </a:pPr>
            <a:endParaRPr lang="it-IT" sz="1400" dirty="0"/>
          </a:p>
          <a:p>
            <a:pPr marL="285750" indent="-285750">
              <a:buFont typeface="Wingdings" charset="2"/>
              <a:buChar char="Ø"/>
            </a:pPr>
            <a:r>
              <a:rPr lang="it-IT" sz="1400" dirty="0"/>
              <a:t>Online Full Pixel </a:t>
            </a:r>
            <a:r>
              <a:rPr lang="it-IT" sz="1400" dirty="0" err="1"/>
              <a:t>Tracker</a:t>
            </a:r>
            <a:r>
              <a:rPr lang="it-IT" sz="1400" dirty="0"/>
              <a:t> </a:t>
            </a:r>
            <a:r>
              <a:rPr lang="it-IT" sz="1400" dirty="0" err="1"/>
              <a:t>Reconstruction</a:t>
            </a:r>
            <a:r>
              <a:rPr lang="it-IT" sz="1400" dirty="0"/>
              <a:t> on </a:t>
            </a:r>
            <a:r>
              <a:rPr lang="it-IT" sz="1400" dirty="0" err="1"/>
              <a:t>Heterogenous</a:t>
            </a:r>
            <a:r>
              <a:rPr lang="it-IT" sz="1400" dirty="0"/>
              <a:t> </a:t>
            </a:r>
            <a:r>
              <a:rPr lang="it-IT" sz="1400" dirty="0" err="1"/>
              <a:t>Architectures</a:t>
            </a:r>
            <a:r>
              <a:rPr lang="it-IT" sz="1400" dirty="0"/>
              <a:t> for Phase2 and </a:t>
            </a:r>
            <a:r>
              <a:rPr lang="it-IT" sz="1400" dirty="0" err="1"/>
              <a:t>Particle</a:t>
            </a:r>
            <a:r>
              <a:rPr lang="it-IT" sz="1400" dirty="0"/>
              <a:t> Flow </a:t>
            </a:r>
            <a:r>
              <a:rPr lang="it-IT" sz="1400" dirty="0" err="1"/>
              <a:t>Scouting</a:t>
            </a:r>
            <a:r>
              <a:rPr lang="it-IT" sz="1400" dirty="0"/>
              <a:t> with Macchine Learning </a:t>
            </a:r>
            <a:r>
              <a:rPr lang="it-IT" sz="1400" dirty="0" err="1"/>
              <a:t>Based</a:t>
            </a:r>
            <a:r>
              <a:rPr lang="it-IT" sz="1400" dirty="0"/>
              <a:t> </a:t>
            </a:r>
            <a:r>
              <a:rPr lang="it-IT" sz="1400" dirty="0" err="1"/>
              <a:t>Techniques</a:t>
            </a:r>
            <a:r>
              <a:rPr lang="it-IT" sz="1400" dirty="0"/>
              <a:t> for </a:t>
            </a:r>
            <a:r>
              <a:rPr lang="it-IT" sz="1400" dirty="0" err="1"/>
              <a:t>Run</a:t>
            </a:r>
            <a:r>
              <a:rPr lang="it-IT" sz="1400" dirty="0"/>
              <a:t> 3 </a:t>
            </a:r>
            <a:r>
              <a:rPr lang="it-IT" sz="1400" dirty="0" err="1"/>
              <a:t>at</a:t>
            </a:r>
            <a:r>
              <a:rPr lang="it-IT" sz="1400" dirty="0"/>
              <a:t> the CMS Experiment</a:t>
            </a:r>
            <a:br>
              <a:rPr lang="it-IT" sz="1400" dirty="0"/>
            </a:br>
            <a:endParaRPr lang="en-US" sz="1400" dirty="0"/>
          </a:p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5661248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hlinkClick r:id="rId2"/>
              </a:rPr>
              <a:t>https://agenda.infn.it/event/23790/contributions/120123/attachments/75815/97484/CMS_pres_referee_Sett2020_v1.pdf</a:t>
            </a:r>
            <a:endParaRPr lang="en-US" sz="1400"/>
          </a:p>
          <a:p>
            <a:endParaRPr lang="en-US" sz="1400"/>
          </a:p>
        </p:txBody>
      </p:sp>
      <p:pic>
        <p:nvPicPr>
          <p:cNvPr id="7" name="Picture 6" descr="Schermata 2021-01-18 alle 17.3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89" y="1052736"/>
            <a:ext cx="2081859" cy="56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7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5B233-A841-AE4E-ACB1-491598C3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EPR 2020 -21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CD7F422-5493-BA4E-9B17-8EB26C24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39A81F-24B6-3848-9569-E1F45CD92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" y="1412776"/>
            <a:ext cx="4358422" cy="43395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364096-5697-5442-A1B4-D1220C282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8"/>
          <a:stretch/>
        </p:blipFill>
        <p:spPr>
          <a:xfrm>
            <a:off x="3245835" y="3799969"/>
            <a:ext cx="5868144" cy="293745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A5BED7-0247-8A46-A771-E321FCBA5A4E}"/>
              </a:ext>
            </a:extLst>
          </p:cNvPr>
          <p:cNvSpPr txBox="1"/>
          <p:nvPr/>
        </p:nvSpPr>
        <p:spPr>
          <a:xfrm>
            <a:off x="5148064" y="18448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EPR 2021 </a:t>
            </a:r>
            <a:r>
              <a:rPr lang="en-GB" b="1" dirty="0" err="1"/>
              <a:t>sono</a:t>
            </a:r>
            <a:r>
              <a:rPr lang="en-GB" b="1" dirty="0"/>
              <a:t> </a:t>
            </a:r>
            <a:r>
              <a:rPr lang="en-GB" b="1" dirty="0" err="1"/>
              <a:t>aperti</a:t>
            </a:r>
            <a:r>
              <a:rPr lang="en-GB" b="1" dirty="0"/>
              <a:t>:  </a:t>
            </a:r>
            <a:r>
              <a:rPr lang="en-GB" dirty="0"/>
              <a:t>date la </a:t>
            </a:r>
            <a:r>
              <a:rPr lang="en-GB" dirty="0" err="1"/>
              <a:t>vostra</a:t>
            </a:r>
            <a:r>
              <a:rPr lang="en-GB" dirty="0"/>
              <a:t> </a:t>
            </a:r>
            <a:r>
              <a:rPr lang="en-GB" dirty="0" err="1"/>
              <a:t>disponibilità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30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7" y="-26748"/>
            <a:ext cx="8042276" cy="1008112"/>
          </a:xfrm>
        </p:spPr>
        <p:txBody>
          <a:bodyPr/>
          <a:lstStyle/>
          <a:p>
            <a:r>
              <a:rPr lang="it-IT"/>
              <a:t>Stato Finanziario Bari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3016"/>
              </p:ext>
            </p:extLst>
          </p:nvPr>
        </p:nvGraphicFramePr>
        <p:xfrm>
          <a:off x="611560" y="1556792"/>
          <a:ext cx="7848872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it-IT" noProof="0"/>
                        <a:t>VOCE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2021 (in Euro)*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2021 (al 3/5/21)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/>
                        <a:t>Missioni</a:t>
                      </a:r>
                      <a:r>
                        <a:rPr lang="it-IT" baseline="0" noProof="0"/>
                        <a:t> 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noProof="0"/>
                        <a:t>179,5</a:t>
                      </a:r>
                      <a:r>
                        <a:rPr lang="it-IT" noProof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noProof="0"/>
                        <a:t>144,5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/>
                        <a:t>Consumi (CMS)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46,5k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noProof="0"/>
                        <a:t>39,0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/>
                        <a:t>Consumi</a:t>
                      </a:r>
                      <a:r>
                        <a:rPr lang="it-IT" baseline="0" noProof="0"/>
                        <a:t> (phase 2)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3.5</a:t>
                      </a:r>
                      <a:r>
                        <a:rPr lang="it-IT" baseline="0" noProof="0"/>
                        <a:t> k 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noProof="0"/>
                        <a:t>3.5</a:t>
                      </a:r>
                      <a:r>
                        <a:rPr lang="it-IT" b="1" baseline="0" noProof="0"/>
                        <a:t> k </a:t>
                      </a:r>
                      <a:endParaRPr lang="it-IT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/>
                        <a:t>CORE (phase2)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120,5</a:t>
                      </a:r>
                      <a:r>
                        <a:rPr lang="it-IT" baseline="0" noProof="0"/>
                        <a:t>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baseline="0" noProof="0"/>
                        <a:t>15.5 k</a:t>
                      </a:r>
                    </a:p>
                    <a:p>
                      <a:endParaRPr lang="it-IT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794" y="3786713"/>
            <a:ext cx="87817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Missioni:  </a:t>
            </a:r>
          </a:p>
          <a:p>
            <a:r>
              <a:rPr lang="it-IT"/>
              <a:t>Il direttore intende approvare solo missioni motivate da attività non rinviabili svolte da personale già presente al CERN.</a:t>
            </a:r>
          </a:p>
          <a:p>
            <a:r>
              <a:rPr lang="it-IT"/>
              <a:t>Ad oggi sono stati autorizzati in missione (Lucia, Marcello e </a:t>
            </a:r>
            <a:r>
              <a:rPr lang="it-IT" err="1"/>
              <a:t>Jeremi</a:t>
            </a:r>
            <a:r>
              <a:rPr lang="it-IT"/>
              <a:t>). </a:t>
            </a:r>
          </a:p>
          <a:p>
            <a:r>
              <a:rPr lang="it-IT"/>
              <a:t>Appena la situazione epidemiologica migliora, tutte le missioni potranno riprendere. Fermo restando le necessità di officina, non ci sono obiezioni su »lunghe» missioni di tecnici. </a:t>
            </a:r>
          </a:p>
          <a:p>
            <a:endParaRPr lang="it-IT"/>
          </a:p>
          <a:p>
            <a:pPr marL="285750" indent="-285750">
              <a:buFontTx/>
              <a:buChar char="•"/>
            </a:pPr>
            <a:r>
              <a:rPr lang="it-IT" sz="1400"/>
              <a:t>Preventivi </a:t>
            </a:r>
            <a:r>
              <a:rPr lang="it-IT" sz="1400">
                <a:hlinkClick r:id="rId2"/>
              </a:rPr>
              <a:t>https://www.ac.infn.it/preventivi/2021/</a:t>
            </a:r>
            <a:r>
              <a:rPr lang="it-IT" sz="1400"/>
              <a:t> e  presentazione </a:t>
            </a:r>
            <a:r>
              <a:rPr lang="it-IT" sz="1400" err="1"/>
              <a:t>Ref</a:t>
            </a:r>
            <a:r>
              <a:rPr lang="it-IT" sz="1400"/>
              <a:t>. </a:t>
            </a:r>
            <a:r>
              <a:rPr lang="it-IT" sz="1400">
                <a:hlinkClick r:id="rId3"/>
              </a:rPr>
              <a:t>https://agenda.infn.it/event/23790/contributions/120123/attachments/75815/97484/CMS_pres_referee_Sett2020_v1.pdf</a:t>
            </a:r>
            <a:r>
              <a:rPr lang="it-IT" sz="1400"/>
              <a:t> in back-up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57909" y="1408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52F22-B581-5948-BA88-01555848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Congressino</a:t>
            </a:r>
            <a:r>
              <a:rPr lang="en-GB" dirty="0"/>
              <a:t> a Bari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E2D282-888D-384F-9C59-0EE3F6F4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DF717A0-D044-154A-9933-FEDE8CE3FD08}"/>
              </a:ext>
            </a:extLst>
          </p:cNvPr>
          <p:cNvSpPr/>
          <p:nvPr/>
        </p:nvSpPr>
        <p:spPr>
          <a:xfrm>
            <a:off x="434814" y="4655552"/>
            <a:ext cx="8271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a) Precision and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frontier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searches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in the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Higgs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sector</a:t>
            </a:r>
            <a:endParaRPr lang="it-IT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b)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Searches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for dark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matter</a:t>
            </a:r>
            <a:endParaRPr lang="it-IT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it-IT" dirty="0"/>
              <a:t>c) </a:t>
            </a:r>
            <a:r>
              <a:rPr lang="it-IT" dirty="0" err="1"/>
              <a:t>Searches</a:t>
            </a:r>
            <a:r>
              <a:rPr lang="it-IT" dirty="0"/>
              <a:t>/</a:t>
            </a:r>
            <a:r>
              <a:rPr lang="it-IT" dirty="0" err="1"/>
              <a:t>results</a:t>
            </a:r>
            <a:r>
              <a:rPr lang="it-IT" dirty="0"/>
              <a:t> in the B-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sector</a:t>
            </a:r>
            <a:r>
              <a:rPr lang="it-IT" dirty="0"/>
              <a:t> </a:t>
            </a:r>
          </a:p>
          <a:p>
            <a:endParaRPr lang="it-IT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it-IT" dirty="0"/>
              <a:t>PRD 102 (2020) 092007 </a:t>
            </a:r>
            <a:r>
              <a:rPr lang="it-IT" dirty="0" err="1"/>
              <a:t>Measurement</a:t>
            </a:r>
            <a:r>
              <a:rPr lang="it-IT" dirty="0"/>
              <a:t> of </a:t>
            </a:r>
            <a:r>
              <a:rPr lang="it-IT" dirty="0" err="1"/>
              <a:t>B_c</a:t>
            </a:r>
            <a:r>
              <a:rPr lang="it-IT" dirty="0"/>
              <a:t>(2S)+ and B*_c(2S)+ cross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ratios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13TeV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) </a:t>
            </a:r>
            <a:endParaRPr lang="it-IT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3913C8D-3FE5-4046-BBFF-9000249C326E}"/>
              </a:ext>
            </a:extLst>
          </p:cNvPr>
          <p:cNvSpPr/>
          <p:nvPr/>
        </p:nvSpPr>
        <p:spPr>
          <a:xfrm>
            <a:off x="114842" y="1350174"/>
            <a:ext cx="88496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Il direttore prevede due congressi: </a:t>
            </a:r>
          </a:p>
          <a:p>
            <a:pPr marL="342900" indent="-342900">
              <a:buAutoNum type="arabicPeriod"/>
            </a:pP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giugno e si articolerà su due mattinate di due giorni consecutivi (le date sono in corso di definizione). Tema: i principali risultati di fisica</a:t>
            </a:r>
          </a:p>
          <a:p>
            <a:pPr marL="342900" indent="-342900">
              <a:buAutoNum type="arabicPeriod"/>
            </a:pP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Nel mese di ottobre. Sugli aspetti legati ai rivelatori. </a:t>
            </a:r>
            <a:br>
              <a:rPr lang="it-IT" sz="1400" dirty="0"/>
            </a:b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In entrambi i casi non dovrebbero essere risultati generali dell’esperimento ma risultati in cui ci sia un forte e riconoscibile contributo dei ricercatori baresi.</a:t>
            </a:r>
            <a:br>
              <a:rPr lang="it-IT" sz="1400" dirty="0"/>
            </a:b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Il comitato organizzatore è composto dal Direttore, da Lucia in quanto rappresentante dei ricercatori e dai coordinatori.</a:t>
            </a:r>
            <a:br>
              <a:rPr lang="it-IT" sz="1400" dirty="0"/>
            </a:br>
            <a:br>
              <a:rPr lang="it-IT" sz="1400" dirty="0"/>
            </a:br>
            <a:r>
              <a:rPr lang="it-IT" sz="1400" dirty="0"/>
              <a:t>-</a:t>
            </a:r>
            <a:r>
              <a:rPr lang="it-IT" sz="1400" dirty="0">
                <a:sym typeface="Wingdings" pitchFamily="2" charset="2"/>
              </a:rPr>
              <a:t> </a:t>
            </a: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massimo tre argomenti, come detto, su possibili risultati di fisica, entro domenica 2 maggio. </a:t>
            </a:r>
            <a:br>
              <a:rPr lang="it-IT" sz="1400" dirty="0"/>
            </a:b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Visto che ogni linea scientifica potrà presentare massimo tre argomenti sarà poi necessario, da parte mia e da parte del comitato organizzatore, operare una selezione delle vostre proposte.</a:t>
            </a:r>
            <a:br>
              <a:rPr lang="it-IT" sz="1400" dirty="0"/>
            </a:br>
            <a:r>
              <a:rPr lang="it-IT" sz="1400" dirty="0">
                <a:sym typeface="Wingdings" pitchFamily="2" charset="2"/>
              </a:rPr>
              <a:t> </a:t>
            </a: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Gli speaker devono essere “giovani” (massimo </a:t>
            </a:r>
            <a:r>
              <a:rPr lang="it-IT" sz="1400" dirty="0" err="1">
                <a:solidFill>
                  <a:srgbClr val="000000"/>
                </a:solidFill>
                <a:latin typeface="Helvetica" pitchFamily="2" charset="0"/>
              </a:rPr>
              <a:t>RTDb</a:t>
            </a:r>
            <a:r>
              <a:rPr lang="it-IT" sz="1400" dirty="0">
                <a:solidFill>
                  <a:srgbClr val="000000"/>
                </a:solidFill>
                <a:latin typeface="Helvetica" pitchFamily="2" charset="0"/>
              </a:rPr>
              <a:t> per intenderci).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2056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Assegni di Ricerca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3B02A-0B46-4351-B41F-3D654171EE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465" y="1594980"/>
            <a:ext cx="82603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 ricordo che nella riunione del 23 Ottobre 2020 abbiamo concordato in 4 richieste di cui una urgente: </a:t>
            </a:r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Performance </a:t>
            </a:r>
            <a:r>
              <a:rPr lang="it-IT" dirty="0" err="1">
                <a:solidFill>
                  <a:srgbClr val="FF0000"/>
                </a:solidFill>
              </a:rPr>
              <a:t>study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improved</a:t>
            </a:r>
            <a:r>
              <a:rPr lang="it-IT" dirty="0">
                <a:solidFill>
                  <a:srgbClr val="FF0000"/>
                </a:solidFill>
              </a:rPr>
              <a:t> RPC for CMS </a:t>
            </a:r>
            <a:r>
              <a:rPr lang="it-IT" dirty="0" err="1">
                <a:solidFill>
                  <a:srgbClr val="FF0000"/>
                </a:solidFill>
              </a:rPr>
              <a:t>experiment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HL-LHC and  for </a:t>
            </a:r>
            <a:r>
              <a:rPr lang="it-IT" dirty="0" err="1">
                <a:solidFill>
                  <a:srgbClr val="FF0000"/>
                </a:solidFill>
              </a:rPr>
              <a:t>next</a:t>
            </a:r>
            <a:r>
              <a:rPr lang="it-IT" dirty="0">
                <a:solidFill>
                  <a:srgbClr val="FF0000"/>
                </a:solidFill>
              </a:rPr>
              <a:t> HEP generation </a:t>
            </a:r>
            <a:r>
              <a:rPr lang="it-IT" dirty="0" err="1">
                <a:solidFill>
                  <a:srgbClr val="FF0000"/>
                </a:solidFill>
              </a:rPr>
              <a:t>experiments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Titolo: GE2/1 Detector Construction &amp; Trigger </a:t>
            </a:r>
            <a:r>
              <a:rPr lang="it-IT" dirty="0" err="1">
                <a:solidFill>
                  <a:srgbClr val="FF0000"/>
                </a:solidFill>
              </a:rPr>
              <a:t>development</a:t>
            </a:r>
            <a:r>
              <a:rPr lang="it-IT" dirty="0">
                <a:solidFill>
                  <a:srgbClr val="FF0000"/>
                </a:solidFill>
              </a:rPr>
              <a:t> to </a:t>
            </a:r>
            <a:r>
              <a:rPr lang="it-IT" dirty="0" err="1">
                <a:solidFill>
                  <a:srgbClr val="FF0000"/>
                </a:solidFill>
              </a:rPr>
              <a:t>search</a:t>
            </a:r>
            <a:r>
              <a:rPr lang="it-IT" dirty="0">
                <a:solidFill>
                  <a:srgbClr val="FF0000"/>
                </a:solidFill>
              </a:rPr>
              <a:t> for </a:t>
            </a:r>
            <a:r>
              <a:rPr lang="it-IT" dirty="0" err="1">
                <a:solidFill>
                  <a:srgbClr val="FF0000"/>
                </a:solidFill>
              </a:rPr>
              <a:t>displaced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Muons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signatures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the LHC (2 anni)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“</a:t>
            </a:r>
            <a:r>
              <a:rPr lang="it-IT" i="1" dirty="0">
                <a:solidFill>
                  <a:srgbClr val="FF0000"/>
                </a:solidFill>
              </a:rPr>
              <a:t>Machine </a:t>
            </a:r>
            <a:r>
              <a:rPr lang="it-IT" i="1" dirty="0" err="1">
                <a:solidFill>
                  <a:srgbClr val="FF0000"/>
                </a:solidFill>
              </a:rPr>
              <a:t>learning</a:t>
            </a:r>
            <a:r>
              <a:rPr lang="it-IT" dirty="0">
                <a:solidFill>
                  <a:srgbClr val="FF0000"/>
                </a:solidFill>
              </a:rPr>
              <a:t> per l’ottimizzazione dell’analisi di fisica per il </a:t>
            </a:r>
            <a:r>
              <a:rPr lang="it-IT" dirty="0" err="1">
                <a:solidFill>
                  <a:srgbClr val="FF0000"/>
                </a:solidFill>
              </a:rPr>
              <a:t>Run</a:t>
            </a:r>
            <a:r>
              <a:rPr lang="it-IT" dirty="0">
                <a:solidFill>
                  <a:srgbClr val="FF0000"/>
                </a:solidFill>
              </a:rPr>
              <a:t> 3 nel settore dell’</a:t>
            </a:r>
            <a:r>
              <a:rPr lang="it-IT" dirty="0" err="1">
                <a:solidFill>
                  <a:srgbClr val="FF0000"/>
                </a:solidFill>
              </a:rPr>
              <a:t>Higgs</a:t>
            </a:r>
            <a:r>
              <a:rPr lang="it-IT" dirty="0"/>
              <a:t> (2 anni)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GPU-</a:t>
            </a:r>
            <a:r>
              <a:rPr lang="it-IT" dirty="0" err="1">
                <a:solidFill>
                  <a:srgbClr val="FF0000"/>
                </a:solidFill>
              </a:rPr>
              <a:t>based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novel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techniques</a:t>
            </a:r>
            <a:r>
              <a:rPr lang="it-IT" dirty="0">
                <a:solidFill>
                  <a:srgbClr val="FF0000"/>
                </a:solidFill>
              </a:rPr>
              <a:t> for full </a:t>
            </a:r>
            <a:r>
              <a:rPr lang="it-IT" dirty="0" err="1">
                <a:solidFill>
                  <a:srgbClr val="FF0000"/>
                </a:solidFill>
              </a:rPr>
              <a:t>track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heterogeneous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reconstruction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the CMS </a:t>
            </a:r>
            <a:r>
              <a:rPr lang="it-IT" dirty="0" err="1">
                <a:solidFill>
                  <a:srgbClr val="FF0000"/>
                </a:solidFill>
              </a:rPr>
              <a:t>experiment</a:t>
            </a:r>
            <a:r>
              <a:rPr lang="it-IT" dirty="0">
                <a:solidFill>
                  <a:srgbClr val="FF0000"/>
                </a:solidFill>
              </a:rPr>
              <a:t> (1 anno)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FDBE85-E629-F940-9B05-3C399435AC98}"/>
              </a:ext>
            </a:extLst>
          </p:cNvPr>
          <p:cNvSpPr txBox="1"/>
          <p:nvPr/>
        </p:nvSpPr>
        <p:spPr>
          <a:xfrm>
            <a:off x="755576" y="618947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Potremmo</a:t>
            </a:r>
            <a:r>
              <a:rPr lang="en-US" b="1"/>
              <a:t> </a:t>
            </a:r>
            <a:r>
              <a:rPr lang="en-US" b="1" err="1"/>
              <a:t>chiedere</a:t>
            </a:r>
            <a:r>
              <a:rPr lang="en-US" b="1"/>
              <a:t> di </a:t>
            </a:r>
            <a:r>
              <a:rPr lang="en-US" b="1" err="1"/>
              <a:t>mettere</a:t>
            </a:r>
            <a:r>
              <a:rPr lang="en-US" b="1"/>
              <a:t> in </a:t>
            </a:r>
            <a:r>
              <a:rPr lang="en-US" b="1" err="1"/>
              <a:t>priorità</a:t>
            </a:r>
            <a:r>
              <a:rPr lang="en-US" b="1"/>
              <a:t> una </a:t>
            </a:r>
            <a:r>
              <a:rPr lang="en-US" b="1" err="1"/>
              <a:t>ulteriore</a:t>
            </a:r>
            <a:r>
              <a:rPr lang="en-US" b="1"/>
              <a:t> </a:t>
            </a:r>
            <a:r>
              <a:rPr lang="en-US" b="1" err="1"/>
              <a:t>assegno</a:t>
            </a:r>
            <a:r>
              <a:rPr lang="en-US" b="1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488117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149276</TotalTime>
  <Words>854</Words>
  <Application>Microsoft Macintosh PowerPoint</Application>
  <PresentationFormat>Presentazione su schermo (4:3)</PresentationFormat>
  <Paragraphs>105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News Gothic MT</vt:lpstr>
      <vt:lpstr>Times New Roman</vt:lpstr>
      <vt:lpstr>Wingdings</vt:lpstr>
      <vt:lpstr>Wingdings 2</vt:lpstr>
      <vt:lpstr>Breeze</vt:lpstr>
      <vt:lpstr>CMS – Bari  3th meeting 2021 G. Pugliese 4 maggio 2021 </vt:lpstr>
      <vt:lpstr>Agenda oggi</vt:lpstr>
      <vt:lpstr>Chair of CMS CB</vt:lpstr>
      <vt:lpstr>LHC schedule</vt:lpstr>
      <vt:lpstr>CERN- Semil - Fellow</vt:lpstr>
      <vt:lpstr>EPR 2020 -21</vt:lpstr>
      <vt:lpstr>Stato Finanziario Bari</vt:lpstr>
      <vt:lpstr>Congressino a Bari</vt:lpstr>
      <vt:lpstr>Assegni di Ricerca</vt:lpstr>
      <vt:lpstr>SPARES</vt:lpstr>
      <vt:lpstr>CMS  Restarting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Prof.ssa Gabriella Maria Incoronata Pugliese</cp:lastModifiedBy>
  <cp:revision>2217</cp:revision>
  <cp:lastPrinted>2019-08-15T07:44:29Z</cp:lastPrinted>
  <dcterms:created xsi:type="dcterms:W3CDTF">2009-03-14T08:38:23Z</dcterms:created>
  <dcterms:modified xsi:type="dcterms:W3CDTF">2021-05-04T13:38:55Z</dcterms:modified>
</cp:coreProperties>
</file>