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6" r:id="rId4"/>
    <p:sldId id="260" r:id="rId5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3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BB0DDA-7C56-4FDF-8C8C-8A8BD17A44AE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574B14-2125-4855-8CEA-89DC1944807C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04A502-023C-41D1-900F-49553CE100F7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1729E-53E1-49D6-BDE8-D1396E46D084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FC5A0-A5C6-4C3C-9986-3577C20DD798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A6F25C-A57B-4B05-83C8-F386A0DC3F99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74EC4C-2CCD-4556-9E78-4F3E379556C9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294A31-C318-4A98-B152-CA23C9D69D05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C5234-CCC7-43C7-8B00-47F008EC0419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8994A2-B8C2-429B-821F-4244610F8C75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8E132-4EAB-4FEE-8ED6-97B96E6859D0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7239759-49BD-44D0-A73C-C8B0077B2C94}" type="slidenum">
              <a:rPr lang="it-IT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291138" y="4670425"/>
            <a:ext cx="3852862" cy="218757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4702175"/>
            <a:ext cx="5029200" cy="2155825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2413" y="0"/>
            <a:ext cx="8891587" cy="425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95263" y="520700"/>
            <a:ext cx="8753475" cy="4587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195263" y="2286000"/>
            <a:ext cx="8753475" cy="4572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195263" y="2743200"/>
            <a:ext cx="8753475" cy="4587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327025" y="327025"/>
            <a:ext cx="48323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0" y="4767263"/>
            <a:ext cx="5230813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945" tIns="41473" rIns="82945" bIns="41473">
            <a:spAutoFit/>
          </a:bodyPr>
          <a:lstStyle/>
          <a:p>
            <a:pPr defTabSz="828675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500">
                <a:solidFill>
                  <a:srgbClr val="FF0000"/>
                </a:solidFill>
              </a:rPr>
              <a:t>Global Costs based on TP (6-10 y):</a:t>
            </a:r>
            <a:endParaRPr lang="it-IT" sz="2500">
              <a:solidFill>
                <a:srgbClr val="FF0000"/>
              </a:solidFill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0" y="5283200"/>
            <a:ext cx="5094288" cy="152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945" tIns="41473" rIns="82945" bIns="41473">
            <a:spAutoFit/>
          </a:bodyPr>
          <a:lstStyle/>
          <a:p>
            <a:pPr defTabSz="828675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500"/>
              <a:t>~1150 K</a:t>
            </a:r>
            <a:r>
              <a:rPr lang="en-US" sz="2500">
                <a:cs typeface="Arial" charset="0"/>
              </a:rPr>
              <a:t>€   Italy </a:t>
            </a:r>
          </a:p>
          <a:p>
            <a:pPr defTabSz="828675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500"/>
              <a:t>~1150 K€   USA </a:t>
            </a:r>
          </a:p>
          <a:p>
            <a:pPr defTabSz="828675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500"/>
              <a:t>~200 K€   Waseda</a:t>
            </a:r>
          </a:p>
          <a:p>
            <a:pPr defTabSz="828675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500"/>
              <a:t>~300+ extra K€ new institutions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5551488" y="4735513"/>
            <a:ext cx="2825750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945" tIns="41473" rIns="82945" bIns="41473">
            <a:spAutoFit/>
          </a:bodyPr>
          <a:lstStyle/>
          <a:p>
            <a:pPr defTabSz="828675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500">
                <a:solidFill>
                  <a:srgbClr val="FF0000"/>
                </a:solidFill>
              </a:rPr>
              <a:t>Costs for 2013 run</a:t>
            </a:r>
            <a:endParaRPr lang="it-IT" sz="2500">
              <a:solidFill>
                <a:srgbClr val="FF0000"/>
              </a:solidFill>
            </a:endParaRP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5354638" y="5283200"/>
            <a:ext cx="3529012" cy="152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945" tIns="41473" rIns="82945" bIns="41473">
            <a:spAutoFit/>
          </a:bodyPr>
          <a:lstStyle/>
          <a:p>
            <a:pPr algn="r" defTabSz="828675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500"/>
              <a:t>~400 K</a:t>
            </a:r>
            <a:r>
              <a:rPr lang="en-US" sz="2500">
                <a:cs typeface="Arial" charset="0"/>
              </a:rPr>
              <a:t>€   Italy </a:t>
            </a:r>
          </a:p>
          <a:p>
            <a:pPr algn="r" defTabSz="828675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500"/>
              <a:t>~500 K€   USA </a:t>
            </a:r>
          </a:p>
          <a:p>
            <a:pPr algn="r" defTabSz="828675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500"/>
              <a:t>~200 K€   Waseda</a:t>
            </a:r>
          </a:p>
          <a:p>
            <a:pPr algn="r" defTabSz="828675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500"/>
              <a:t>~0 new institutions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3265488" y="5257800"/>
            <a:ext cx="3135312" cy="7000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lIns="82945" tIns="41473" rIns="82945" bIns="41473">
            <a:spAutoFit/>
          </a:bodyPr>
          <a:lstStyle/>
          <a:p>
            <a:pPr defTabSz="828675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200"/>
              <a:t>Assuming we can have material from CDF</a:t>
            </a:r>
            <a:endParaRPr lang="it-IT" sz="2200"/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5303838" y="0"/>
            <a:ext cx="3840162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SHOWN @GR1  March 30 2010</a:t>
            </a:r>
            <a:endParaRPr lang="it-IT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315913"/>
            <a:ext cx="9144000" cy="1143001"/>
          </a:xfrm>
        </p:spPr>
        <p:txBody>
          <a:bodyPr/>
          <a:lstStyle/>
          <a:p>
            <a:r>
              <a:rPr lang="en-US" sz="3200"/>
              <a:t>Breakdown of 410 k</a:t>
            </a:r>
            <a:r>
              <a:rPr lang="en-US" sz="3200">
                <a:cs typeface="Arial" charset="0"/>
              </a:rPr>
              <a:t>€</a:t>
            </a:r>
            <a:r>
              <a:rPr lang="en-US" sz="3200"/>
              <a:t> for 2013 (</a:t>
            </a:r>
            <a:r>
              <a:rPr lang="en-US" sz="2000"/>
              <a:t>using CDF crates &amp; Lambs)</a:t>
            </a:r>
            <a:endParaRPr lang="it-IT" sz="200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611188" y="1773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000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3851275" y="981075"/>
            <a:ext cx="502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http://www.pi.infn.it/~paola/FTK/ForReferees.xls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449263"/>
            <a:ext cx="7581900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it-IT">
                <a:solidFill>
                  <a:srgbClr val="FF0000"/>
                </a:solidFill>
              </a:rPr>
              <a:t>2011: R&amp;D + prototypes + Services (Hola2, fibers....)</a:t>
            </a:r>
            <a:br>
              <a:rPr lang="it-IT">
                <a:solidFill>
                  <a:srgbClr val="FF0000"/>
                </a:solidFill>
              </a:rPr>
            </a:br>
            <a:r>
              <a:rPr lang="it-IT">
                <a:solidFill>
                  <a:srgbClr val="FF0000"/>
                </a:solidFill>
              </a:rPr>
              <a:t>==================</a:t>
            </a:r>
            <a:r>
              <a:rPr lang="it-IT"/>
              <a:t> </a:t>
            </a:r>
            <a:br>
              <a:rPr lang="it-IT"/>
            </a:br>
            <a:r>
              <a:rPr lang="it-IT"/>
              <a:t>TSP R&amp;D           	20 k</a:t>
            </a:r>
            <a:r>
              <a:rPr lang="it-IT">
                <a:cs typeface="Arial" charset="0"/>
              </a:rPr>
              <a:t>€</a:t>
            </a:r>
            <a:r>
              <a:rPr lang="it-IT"/>
              <a:t>     </a:t>
            </a:r>
          </a:p>
          <a:p>
            <a:r>
              <a:rPr lang="it-IT"/>
              <a:t>AM prototype     	30 k€      </a:t>
            </a:r>
            <a:br>
              <a:rPr lang="it-IT"/>
            </a:br>
            <a:r>
              <a:rPr lang="it-IT"/>
              <a:t>Services             	60 k€      </a:t>
            </a:r>
            <a:br>
              <a:rPr lang="it-IT"/>
            </a:br>
            <a:r>
              <a:rPr lang="it-IT"/>
              <a:t>=================== </a:t>
            </a:r>
            <a:br>
              <a:rPr lang="it-IT"/>
            </a:br>
            <a:r>
              <a:rPr lang="it-IT"/>
              <a:t>TOT 2011	110 k€    +       (50 k€   for  LAMBs S.J. CDF run 2013) </a:t>
            </a:r>
          </a:p>
          <a:p>
            <a:endParaRPr lang="it-IT"/>
          </a:p>
          <a:p>
            <a:r>
              <a:rPr lang="it-IT">
                <a:solidFill>
                  <a:srgbClr val="FF0000"/>
                </a:solidFill>
              </a:rPr>
              <a:t>2012: production for barrel </a:t>
            </a:r>
            <a:br>
              <a:rPr lang="it-IT">
                <a:solidFill>
                  <a:srgbClr val="FF0000"/>
                </a:solidFill>
              </a:rPr>
            </a:br>
            <a:r>
              <a:rPr lang="it-IT">
                <a:solidFill>
                  <a:srgbClr val="FF0000"/>
                </a:solidFill>
              </a:rPr>
              <a:t>==============================</a:t>
            </a:r>
            <a:r>
              <a:rPr lang="it-IT"/>
              <a:t> </a:t>
            </a:r>
            <a:br>
              <a:rPr lang="it-IT"/>
            </a:br>
            <a:r>
              <a:rPr lang="it-IT"/>
              <a:t>AMchip prototype		40 k€        </a:t>
            </a:r>
            <a:br>
              <a:rPr lang="it-IT"/>
            </a:br>
            <a:r>
              <a:rPr lang="it-IT"/>
              <a:t>AMBoards   		40 k€        </a:t>
            </a:r>
          </a:p>
          <a:p>
            <a:r>
              <a:rPr lang="it-IT"/>
              <a:t>DF pixel mezzanines	100 k€   </a:t>
            </a:r>
            <a:br>
              <a:rPr lang="it-IT"/>
            </a:br>
            <a:r>
              <a:rPr lang="it-IT"/>
              <a:t>============================== </a:t>
            </a:r>
            <a:br>
              <a:rPr lang="it-IT"/>
            </a:br>
            <a:r>
              <a:rPr lang="it-IT"/>
              <a:t>TOT     2012                       180 k€ </a:t>
            </a:r>
            <a:br>
              <a:rPr lang="it-IT"/>
            </a:br>
            <a:endParaRPr lang="it-IT"/>
          </a:p>
          <a:p>
            <a:r>
              <a:rPr lang="it-IT">
                <a:solidFill>
                  <a:srgbClr val="FF0000"/>
                </a:solidFill>
              </a:rPr>
              <a:t>2013: production for forward/backward</a:t>
            </a:r>
          </a:p>
          <a:p>
            <a:r>
              <a:rPr lang="it-IT">
                <a:solidFill>
                  <a:srgbClr val="FF0000"/>
                </a:solidFill>
              </a:rPr>
              <a:t>=======================</a:t>
            </a:r>
            <a:r>
              <a:rPr lang="it-IT"/>
              <a:t> </a:t>
            </a:r>
            <a:br>
              <a:rPr lang="it-IT"/>
            </a:br>
            <a:r>
              <a:rPr lang="it-IT"/>
              <a:t>DF pixel mezzanines      	90 k€     </a:t>
            </a:r>
            <a:br>
              <a:rPr lang="it-IT"/>
            </a:br>
            <a:r>
              <a:rPr lang="it-IT"/>
              <a:t>AMboard                      	30 k€    </a:t>
            </a:r>
          </a:p>
          <a:p>
            <a:r>
              <a:rPr lang="it-IT"/>
              <a:t>+ extra depending on schedule </a:t>
            </a:r>
            <a:br>
              <a:rPr lang="it-IT"/>
            </a:br>
            <a:r>
              <a:rPr lang="it-IT"/>
              <a:t>======================= </a:t>
            </a:r>
            <a:br>
              <a:rPr lang="it-IT"/>
            </a:br>
            <a:r>
              <a:rPr lang="it-IT"/>
              <a:t>TOT                          	120 k€ + ? 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4932363" y="3644900"/>
            <a:ext cx="3968750" cy="9159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We will need also 5 crates  (9U VME)</a:t>
            </a:r>
          </a:p>
          <a:p>
            <a:r>
              <a:rPr lang="en-US"/>
              <a:t>Not included into these costs</a:t>
            </a:r>
          </a:p>
          <a:p>
            <a:r>
              <a:rPr lang="en-US"/>
              <a:t>Trying to find them inside CDF</a:t>
            </a:r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979613" y="0"/>
            <a:ext cx="5881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Breakdown     2011 between collaborators</a:t>
            </a:r>
            <a:endParaRPr lang="it-IT" sz="2400">
              <a:solidFill>
                <a:srgbClr val="FF0000"/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450850" y="765175"/>
            <a:ext cx="8769350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it-IT"/>
              <a:t>TSP R&amp;D           		20 k€      	MILANO </a:t>
            </a:r>
            <a:br>
              <a:rPr lang="it-IT"/>
            </a:br>
            <a:endParaRPr lang="it-IT"/>
          </a:p>
          <a:p>
            <a:r>
              <a:rPr lang="it-IT"/>
              <a:t>AM test for P3 connect.    	  5 k€ 		MILANO</a:t>
            </a:r>
          </a:p>
          <a:p>
            <a:r>
              <a:rPr lang="it-IT"/>
              <a:t>AM prototype     		15 k€      	PISA</a:t>
            </a:r>
          </a:p>
          <a:p>
            <a:endParaRPr lang="it-IT"/>
          </a:p>
          <a:p>
            <a:r>
              <a:rPr lang="it-IT"/>
              <a:t>Vertical Slice 		10 k€ 		BOLOGNA </a:t>
            </a:r>
            <a:br>
              <a:rPr lang="it-IT"/>
            </a:br>
            <a:r>
              <a:rPr lang="it-IT"/>
              <a:t/>
            </a:r>
            <a:br>
              <a:rPr lang="it-IT"/>
            </a:br>
            <a:r>
              <a:rPr lang="it-IT"/>
              <a:t>Services 		30 k€ 		PAVIA  </a:t>
            </a:r>
          </a:p>
          <a:p>
            <a:r>
              <a:rPr lang="it-IT"/>
              <a:t>(Hola2, fibers.. )		30 k€ 		FRASCATI</a:t>
            </a:r>
          </a:p>
          <a:p>
            <a:endParaRPr lang="en-US"/>
          </a:p>
          <a:p>
            <a:r>
              <a:rPr lang="en-US"/>
              <a:t>LAMBs			50 </a:t>
            </a:r>
            <a:r>
              <a:rPr lang="it-IT"/>
              <a:t>k€ 	</a:t>
            </a:r>
            <a:r>
              <a:rPr lang="en-US"/>
              <a:t>	PISA    S.J. only if CDF will run in 2013.</a:t>
            </a:r>
          </a:p>
          <a:p>
            <a:endParaRPr lang="en-US"/>
          </a:p>
          <a:p>
            <a:endParaRPr lang="it-IT"/>
          </a:p>
        </p:txBody>
      </p:sp>
      <p:sp>
        <p:nvSpPr>
          <p:cNvPr id="2054" name="AutoShape 6"/>
          <p:cNvSpPr>
            <a:spLocks/>
          </p:cNvSpPr>
          <p:nvPr/>
        </p:nvSpPr>
        <p:spPr bwMode="auto">
          <a:xfrm>
            <a:off x="2195513" y="2781300"/>
            <a:ext cx="288925" cy="574675"/>
          </a:xfrm>
          <a:prstGeom prst="rightBrace">
            <a:avLst>
              <a:gd name="adj1" fmla="val 16575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539750" y="4076700"/>
            <a:ext cx="8208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468313" y="4221163"/>
            <a:ext cx="4203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TOTAL  			110   </a:t>
            </a:r>
            <a:r>
              <a:rPr lang="it-IT"/>
              <a:t>k€ </a:t>
            </a:r>
            <a:endParaRPr lang="en-US"/>
          </a:p>
          <a:p>
            <a:r>
              <a:rPr lang="en-US"/>
              <a:t>			+  50 </a:t>
            </a:r>
            <a:r>
              <a:rPr lang="it-IT"/>
              <a:t>k€ </a:t>
            </a:r>
            <a:r>
              <a:rPr lang="en-US"/>
              <a:t>S.J.</a:t>
            </a:r>
            <a:endParaRPr lang="it-IT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539750" y="4797425"/>
            <a:ext cx="37719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>
                <a:solidFill>
                  <a:srgbClr val="FF0000"/>
                </a:solidFill>
              </a:rPr>
              <a:t>Summary</a:t>
            </a:r>
          </a:p>
          <a:p>
            <a:r>
              <a:rPr lang="en-US"/>
              <a:t>Bologna		10 keuro</a:t>
            </a:r>
          </a:p>
          <a:p>
            <a:r>
              <a:rPr lang="en-US"/>
              <a:t>Frascati		30 keuro</a:t>
            </a:r>
          </a:p>
          <a:p>
            <a:r>
              <a:rPr lang="en-US"/>
              <a:t>Milano 		25 keuro</a:t>
            </a:r>
          </a:p>
          <a:p>
            <a:r>
              <a:rPr lang="en-US"/>
              <a:t>Pavia		30 keuro</a:t>
            </a:r>
          </a:p>
          <a:p>
            <a:r>
              <a:rPr lang="en-US"/>
              <a:t>Pisa 		15 keuro + 50 s.j.</a:t>
            </a:r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Trasferte</a:t>
            </a:r>
            <a:endParaRPr lang="it-IT">
              <a:solidFill>
                <a:srgbClr val="FF0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600200"/>
            <a:ext cx="8856663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Responsabilita’:   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P. Giannetti  coordinatore italiano  L2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G. Volpi  Responsabile del software di FTK  L3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Dovremmo definire le altre responsabilita’ in futuro</a:t>
            </a:r>
          </a:p>
          <a:p>
            <a:pPr lvl="1"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/>
              <a:t>Attivita’ specifiche: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Vertical slice a Bologna: 2-3 k</a:t>
            </a:r>
            <a:r>
              <a:rPr lang="en-US" sz="2400">
                <a:cs typeface="Arial" charset="0"/>
              </a:rPr>
              <a:t>€  a sezione? (Fr, Mi, Pv, Pi)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>
                <a:cs typeface="Arial" charset="0"/>
              </a:rPr>
              <a:t>	controllare con la propria sezione la criticita’ di trasferte in Italia.</a:t>
            </a:r>
          </a:p>
          <a:p>
            <a:pPr lvl="1">
              <a:lnSpc>
                <a:spcPct val="90000"/>
              </a:lnSpc>
            </a:pPr>
            <a:r>
              <a:rPr lang="en-US" sz="2400">
                <a:cs typeface="Arial" charset="0"/>
              </a:rPr>
              <a:t>Vertical slice al CERN: 2 persone x 2 mesi.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179</Words>
  <Application>Microsoft Office PowerPoint</Application>
  <PresentationFormat>On-screen Show (4:3)</PresentationFormat>
  <Paragraphs>52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Wingdings</vt:lpstr>
      <vt:lpstr>Default Design</vt:lpstr>
      <vt:lpstr>Slide 1</vt:lpstr>
      <vt:lpstr>Breakdown of 410 k€ for 2013 (using CDF crates &amp; Lambs)</vt:lpstr>
      <vt:lpstr>Slide 3</vt:lpstr>
      <vt:lpstr>Trasferte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paola</dc:creator>
  <cp:lastModifiedBy>enrico</cp:lastModifiedBy>
  <cp:revision>18</cp:revision>
  <dcterms:created xsi:type="dcterms:W3CDTF">2010-06-08T09:31:50Z</dcterms:created>
  <dcterms:modified xsi:type="dcterms:W3CDTF">2010-06-15T07:55:30Z</dcterms:modified>
</cp:coreProperties>
</file>