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0DDA-7C56-4FDF-8C8C-8A8BD17A44AE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4B14-2125-4855-8CEA-89DC1944807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4A502-023C-41D1-900F-49553CE100F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1729E-53E1-49D6-BDE8-D1396E46D08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FC5A0-A5C6-4C3C-9986-3577C20DD79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6F25C-A57B-4B05-83C8-F386A0DC3F9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4EC4C-2CCD-4556-9E78-4F3E379556C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94A31-C318-4A98-B152-CA23C9D69D0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C5234-CCC7-43C7-8B00-47F008EC041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94A2-B8C2-429B-821F-4244610F8C7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8E132-4EAB-4FEE-8ED6-97B96E6859D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239759-49BD-44D0-A73C-C8B0077B2C94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291138" y="4670425"/>
            <a:ext cx="3852862" cy="21875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702175"/>
            <a:ext cx="5029200" cy="21558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0"/>
            <a:ext cx="8891587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5263" y="520700"/>
            <a:ext cx="8753475" cy="4587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95263" y="2286000"/>
            <a:ext cx="8753475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5263" y="2743200"/>
            <a:ext cx="8753475" cy="4587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27025" y="327025"/>
            <a:ext cx="4832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4767263"/>
            <a:ext cx="523081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Global Costs based on TP (6-10 y):</a:t>
            </a:r>
            <a:endParaRPr lang="it-IT" sz="2500">
              <a:solidFill>
                <a:srgbClr val="FF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5283200"/>
            <a:ext cx="5094288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~1150 K</a:t>
            </a:r>
            <a:r>
              <a:rPr lang="en-US" sz="2500">
                <a:cs typeface="Arial" charset="0"/>
              </a:rPr>
              <a:t>€   Italy </a:t>
            </a:r>
          </a:p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~1150 K€   USA </a:t>
            </a:r>
          </a:p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~200 K€   Waseda</a:t>
            </a:r>
          </a:p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~300+ extra K€ new institutions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551488" y="4735513"/>
            <a:ext cx="28257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Costs for 2013 run</a:t>
            </a:r>
            <a:endParaRPr lang="it-IT" sz="2500">
              <a:solidFill>
                <a:srgbClr val="FF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54638" y="5283200"/>
            <a:ext cx="3529012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r"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~400 K</a:t>
            </a:r>
            <a:r>
              <a:rPr lang="en-US" sz="2500">
                <a:cs typeface="Arial" charset="0"/>
              </a:rPr>
              <a:t>€   Italy </a:t>
            </a:r>
          </a:p>
          <a:p>
            <a:pPr algn="r"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~500 K€   USA </a:t>
            </a:r>
          </a:p>
          <a:p>
            <a:pPr algn="r"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~200 K€   Waseda</a:t>
            </a:r>
          </a:p>
          <a:p>
            <a:pPr algn="r"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/>
              <a:t>~0 new institutions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265488" y="5257800"/>
            <a:ext cx="3135312" cy="700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/>
              <a:t>Assuming we can have material from CDF</a:t>
            </a:r>
            <a:endParaRPr lang="it-IT" sz="22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03838" y="0"/>
            <a:ext cx="3840162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SHOWN @GR1  March 30 2010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1143001"/>
          </a:xfrm>
        </p:spPr>
        <p:txBody>
          <a:bodyPr/>
          <a:lstStyle/>
          <a:p>
            <a:r>
              <a:rPr lang="en-US" sz="3200"/>
              <a:t>Breakdown of 410 k</a:t>
            </a:r>
            <a:r>
              <a:rPr lang="en-US" sz="3200">
                <a:cs typeface="Arial" charset="0"/>
              </a:rPr>
              <a:t>€</a:t>
            </a:r>
            <a:r>
              <a:rPr lang="en-US" sz="3200"/>
              <a:t> for 2013 (</a:t>
            </a:r>
            <a:r>
              <a:rPr lang="en-US" sz="2000"/>
              <a:t>using CDF crates &amp; Lambs)</a:t>
            </a:r>
            <a:endParaRPr lang="it-IT" sz="20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851275" y="981075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http://www.pi.infn.it/~paola/FTK/ForReferees.xls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49263"/>
            <a:ext cx="75819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2011: R&amp;D + prototypes + Services (Hola2, fibers....)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==================</a:t>
            </a:r>
            <a:r>
              <a:rPr lang="it-IT"/>
              <a:t> </a:t>
            </a:r>
            <a:br>
              <a:rPr lang="it-IT"/>
            </a:br>
            <a:r>
              <a:rPr lang="it-IT"/>
              <a:t>TSP R&amp;D           	20 k</a:t>
            </a:r>
            <a:r>
              <a:rPr lang="it-IT">
                <a:cs typeface="Arial" charset="0"/>
              </a:rPr>
              <a:t>€</a:t>
            </a:r>
            <a:r>
              <a:rPr lang="it-IT"/>
              <a:t>     </a:t>
            </a:r>
          </a:p>
          <a:p>
            <a:r>
              <a:rPr lang="it-IT"/>
              <a:t>AM prototype     	30 k€      </a:t>
            </a:r>
            <a:br>
              <a:rPr lang="it-IT"/>
            </a:br>
            <a:r>
              <a:rPr lang="it-IT"/>
              <a:t>Services             	60 k€      </a:t>
            </a:r>
            <a:br>
              <a:rPr lang="it-IT"/>
            </a:br>
            <a:r>
              <a:rPr lang="it-IT"/>
              <a:t>=================== </a:t>
            </a:r>
            <a:br>
              <a:rPr lang="it-IT"/>
            </a:br>
            <a:r>
              <a:rPr lang="it-IT"/>
              <a:t>TOT 2011	110 k€    +       (50 k€   for  LAMBs S.J. CDF run 2013) </a:t>
            </a:r>
          </a:p>
          <a:p>
            <a:endParaRPr lang="it-IT"/>
          </a:p>
          <a:p>
            <a:r>
              <a:rPr lang="it-IT">
                <a:solidFill>
                  <a:srgbClr val="FF0000"/>
                </a:solidFill>
              </a:rPr>
              <a:t>2012: production for barrel 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==============================</a:t>
            </a:r>
            <a:r>
              <a:rPr lang="it-IT"/>
              <a:t> </a:t>
            </a:r>
            <a:br>
              <a:rPr lang="it-IT"/>
            </a:br>
            <a:r>
              <a:rPr lang="it-IT"/>
              <a:t>AMchip prototype		40 k€        </a:t>
            </a:r>
            <a:br>
              <a:rPr lang="it-IT"/>
            </a:br>
            <a:r>
              <a:rPr lang="it-IT"/>
              <a:t>AMBoards   		40 k€        </a:t>
            </a:r>
          </a:p>
          <a:p>
            <a:r>
              <a:rPr lang="it-IT"/>
              <a:t>DF pixel mezzanines	100 k€   </a:t>
            </a:r>
            <a:br>
              <a:rPr lang="it-IT"/>
            </a:br>
            <a:r>
              <a:rPr lang="it-IT"/>
              <a:t>============================== </a:t>
            </a:r>
            <a:br>
              <a:rPr lang="it-IT"/>
            </a:br>
            <a:r>
              <a:rPr lang="it-IT"/>
              <a:t>TOT     2012                       180 k€ </a:t>
            </a:r>
            <a:br>
              <a:rPr lang="it-IT"/>
            </a:br>
            <a:endParaRPr lang="it-IT"/>
          </a:p>
          <a:p>
            <a:r>
              <a:rPr lang="it-IT">
                <a:solidFill>
                  <a:srgbClr val="FF0000"/>
                </a:solidFill>
              </a:rPr>
              <a:t>2013: production for forward/backward</a:t>
            </a:r>
          </a:p>
          <a:p>
            <a:r>
              <a:rPr lang="it-IT">
                <a:solidFill>
                  <a:srgbClr val="FF0000"/>
                </a:solidFill>
              </a:rPr>
              <a:t>=======================</a:t>
            </a:r>
            <a:r>
              <a:rPr lang="it-IT"/>
              <a:t> </a:t>
            </a:r>
            <a:br>
              <a:rPr lang="it-IT"/>
            </a:br>
            <a:r>
              <a:rPr lang="it-IT"/>
              <a:t>DF pixel mezzanines      	90 k€     </a:t>
            </a:r>
            <a:br>
              <a:rPr lang="it-IT"/>
            </a:br>
            <a:r>
              <a:rPr lang="it-IT"/>
              <a:t>AMboard                      	30 k€    </a:t>
            </a:r>
          </a:p>
          <a:p>
            <a:r>
              <a:rPr lang="it-IT"/>
              <a:t>+ extra depending on schedule </a:t>
            </a:r>
            <a:br>
              <a:rPr lang="it-IT"/>
            </a:br>
            <a:r>
              <a:rPr lang="it-IT"/>
              <a:t>======================= </a:t>
            </a:r>
            <a:br>
              <a:rPr lang="it-IT"/>
            </a:br>
            <a:r>
              <a:rPr lang="it-IT"/>
              <a:t>TOT                          	120 k€ + ?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32363" y="3644900"/>
            <a:ext cx="3968750" cy="9159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will need also 5 crates  (9U VME)</a:t>
            </a:r>
          </a:p>
          <a:p>
            <a:r>
              <a:rPr lang="en-US"/>
              <a:t>Not included into these costs</a:t>
            </a:r>
          </a:p>
          <a:p>
            <a:r>
              <a:rPr lang="en-US"/>
              <a:t>Trying to find them inside CDF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79613" y="0"/>
            <a:ext cx="5881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Breakdown     2011 between collaborators</a:t>
            </a:r>
            <a:endParaRPr lang="it-IT" sz="240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0850" y="765175"/>
            <a:ext cx="87693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/>
              <a:t>TSP R&amp;D           		20 k€      	MILANO </a:t>
            </a:r>
            <a:br>
              <a:rPr lang="it-IT"/>
            </a:br>
            <a:endParaRPr lang="it-IT"/>
          </a:p>
          <a:p>
            <a:r>
              <a:rPr lang="it-IT"/>
              <a:t>AM test for P3 connect.    	  5 k€ 		MILANO</a:t>
            </a:r>
          </a:p>
          <a:p>
            <a:r>
              <a:rPr lang="it-IT"/>
              <a:t>AM prototype     		15 k€      	PISA</a:t>
            </a:r>
          </a:p>
          <a:p>
            <a:endParaRPr lang="it-IT"/>
          </a:p>
          <a:p>
            <a:r>
              <a:rPr lang="it-IT"/>
              <a:t>Vertical Slice 		10 k€ 		BOLOGNA 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>Services 		30 k€ 		PAVIA  </a:t>
            </a:r>
          </a:p>
          <a:p>
            <a:r>
              <a:rPr lang="it-IT"/>
              <a:t>(Hola2, fibers.. )		30 k€ 		FRASCATI</a:t>
            </a:r>
          </a:p>
          <a:p>
            <a:endParaRPr lang="en-US"/>
          </a:p>
          <a:p>
            <a:r>
              <a:rPr lang="en-US"/>
              <a:t>LAMBs			50 </a:t>
            </a:r>
            <a:r>
              <a:rPr lang="it-IT"/>
              <a:t>k€ 	</a:t>
            </a:r>
            <a:r>
              <a:rPr lang="en-US"/>
              <a:t>	PISA    S.J. only if CDF will run in 2013.</a:t>
            </a:r>
          </a:p>
          <a:p>
            <a:endParaRPr lang="en-US"/>
          </a:p>
          <a:p>
            <a:endParaRPr lang="it-IT"/>
          </a:p>
        </p:txBody>
      </p:sp>
      <p:sp>
        <p:nvSpPr>
          <p:cNvPr id="2054" name="AutoShape 6"/>
          <p:cNvSpPr>
            <a:spLocks/>
          </p:cNvSpPr>
          <p:nvPr/>
        </p:nvSpPr>
        <p:spPr bwMode="auto">
          <a:xfrm>
            <a:off x="2195513" y="2781300"/>
            <a:ext cx="288925" cy="574675"/>
          </a:xfrm>
          <a:prstGeom prst="rightBrace">
            <a:avLst>
              <a:gd name="adj1" fmla="val 16575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39750" y="4076700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68313" y="4221163"/>
            <a:ext cx="420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TOTAL  			110   </a:t>
            </a:r>
            <a:r>
              <a:rPr lang="it-IT"/>
              <a:t>k€ </a:t>
            </a:r>
            <a:endParaRPr lang="en-US"/>
          </a:p>
          <a:p>
            <a:r>
              <a:rPr lang="en-US"/>
              <a:t>			+  50 </a:t>
            </a:r>
            <a:r>
              <a:rPr lang="it-IT"/>
              <a:t>k€ </a:t>
            </a:r>
            <a:r>
              <a:rPr lang="en-US"/>
              <a:t>S.J.</a:t>
            </a:r>
            <a:endParaRPr lang="it-IT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39750" y="4797425"/>
            <a:ext cx="3771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Summary</a:t>
            </a:r>
          </a:p>
          <a:p>
            <a:r>
              <a:rPr lang="en-US"/>
              <a:t>Bologna		10 keuro</a:t>
            </a:r>
          </a:p>
          <a:p>
            <a:r>
              <a:rPr lang="en-US"/>
              <a:t>Frascati		30 keuro</a:t>
            </a:r>
          </a:p>
          <a:p>
            <a:r>
              <a:rPr lang="en-US"/>
              <a:t>Milano 		25 keuro</a:t>
            </a:r>
          </a:p>
          <a:p>
            <a:r>
              <a:rPr lang="en-US"/>
              <a:t>Pavia		30 keuro</a:t>
            </a:r>
          </a:p>
          <a:p>
            <a:r>
              <a:rPr lang="en-US"/>
              <a:t>Pisa 		15 keuro + 50 s.j.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Trasferte</a:t>
            </a:r>
            <a:endParaRPr lang="it-IT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85666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Responsabilita’:  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P. Giannetti  coordinatore italiano  L2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G. Volpi  Responsabile del software di FTK  L3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Dovremmo definire le altre responsabilita’ in futuro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Attivita’ specifiche: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Vertical slice a Bologna: 2-3 k</a:t>
            </a:r>
            <a:r>
              <a:rPr lang="en-US" sz="2400">
                <a:cs typeface="Arial" charset="0"/>
              </a:rPr>
              <a:t>€  a sezione? (Fr, Mi, Pv, Pi)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cs typeface="Arial" charset="0"/>
              </a:rPr>
              <a:t>	controllare con la propria sezione la criticita’ di trasferte in Italia.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Vertical slice al CERN: 2 persone x 2 mesi.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179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Slide 1</vt:lpstr>
      <vt:lpstr>Breakdown of 410 k€ for 2013 (using CDF crates &amp; Lambs)</vt:lpstr>
      <vt:lpstr>Slide 3</vt:lpstr>
      <vt:lpstr>Trasferte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paola</dc:creator>
  <cp:lastModifiedBy>enrico</cp:lastModifiedBy>
  <cp:revision>18</cp:revision>
  <dcterms:created xsi:type="dcterms:W3CDTF">2010-06-08T09:31:50Z</dcterms:created>
  <dcterms:modified xsi:type="dcterms:W3CDTF">2010-06-15T07:55:30Z</dcterms:modified>
</cp:coreProperties>
</file>