
<file path=[Content_Types].xml><?xml version="1.0" encoding="utf-8"?>
<Types xmlns="http://schemas.openxmlformats.org/package/2006/content-types">
  <Default Extension="pict" ContentType="image/pict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9.xml" ContentType="application/vnd.openxmlformats-officedocument.presentationml.slide+xml"/>
  <Override PartName="/ppt/notesSlides/notesSlide4.xml" ContentType="application/vnd.openxmlformats-officedocument.presentationml.notesSlid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35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6.xml" ContentType="application/vnd.openxmlformats-officedocument.presentationml.slideLayou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Default Extension="png" ContentType="image/png"/>
  <Override PartName="/ppt/slideLayouts/slideLayout2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37.xml" ContentType="application/vnd.openxmlformats-officedocument.presentationml.slideLayout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3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34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0.xml" ContentType="application/vnd.openxmlformats-officedocument.presentationml.slideLayout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89" r:id="rId1"/>
    <p:sldMasterId id="2147483702" r:id="rId2"/>
    <p:sldMasterId id="2147483752" r:id="rId3"/>
  </p:sldMasterIdLst>
  <p:notesMasterIdLst>
    <p:notesMasterId r:id="rId15"/>
  </p:notesMasterIdLst>
  <p:handoutMasterIdLst>
    <p:handoutMasterId r:id="rId16"/>
  </p:handoutMasterIdLst>
  <p:sldIdLst>
    <p:sldId id="297" r:id="rId4"/>
    <p:sldId id="284" r:id="rId5"/>
    <p:sldId id="362" r:id="rId6"/>
    <p:sldId id="360" r:id="rId7"/>
    <p:sldId id="299" r:id="rId8"/>
    <p:sldId id="300" r:id="rId9"/>
    <p:sldId id="361" r:id="rId10"/>
    <p:sldId id="305" r:id="rId11"/>
    <p:sldId id="306" r:id="rId12"/>
    <p:sldId id="307" r:id="rId13"/>
    <p:sldId id="363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AFF1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02" autoAdjust="0"/>
    <p:restoredTop sz="94698" autoAdjust="0"/>
  </p:normalViewPr>
  <p:slideViewPr>
    <p:cSldViewPr snapToGrid="0" snapToObjects="1">
      <p:cViewPr>
        <p:scale>
          <a:sx n="120" d="100"/>
          <a:sy n="120" d="100"/>
        </p:scale>
        <p:origin x="-55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096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Relationship Id="rId2" Type="http://schemas.openxmlformats.org/officeDocument/2006/relationships/image" Target="../media/image6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F87A-89DD-9941-B141-4D6A5C590C12}" type="datetime1">
              <a:rPr lang="it-IT" smtClean="0"/>
              <a:pPr/>
              <a:t>6/13/10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Roma, 2 Feb 2010 - Atlas Italia 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9A5B2-B7EE-1A4B-86E5-F75D807642FB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2F325-FF6B-6F4C-A587-3B46B70DDFBD}" type="datetime1">
              <a:rPr lang="it-IT" smtClean="0"/>
              <a:pPr/>
              <a:t>6/13/10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Roma, 2 Feb 2010 - Atlas Italia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811BF-3591-4741-BCE4-D258D5A66B66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A7E90-E8BB-C447-9E41-AC8C97D16408}" type="slidenum">
              <a:rPr lang="it-IT"/>
              <a:pPr/>
              <a:t>5</a:t>
            </a:fld>
            <a:endParaRPr lang="it-IT"/>
          </a:p>
        </p:txBody>
      </p:sp>
      <p:sp>
        <p:nvSpPr>
          <p:cNvPr id="39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A7E90-E8BB-C447-9E41-AC8C97D16408}" type="slidenum">
              <a:rPr lang="it-IT"/>
              <a:pPr/>
              <a:t>6</a:t>
            </a:fld>
            <a:endParaRPr lang="it-IT"/>
          </a:p>
        </p:txBody>
      </p:sp>
      <p:sp>
        <p:nvSpPr>
          <p:cNvPr id="39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A7E90-E8BB-C447-9E41-AC8C97D16408}" type="slidenum">
              <a:rPr lang="it-IT"/>
              <a:pPr/>
              <a:t>8</a:t>
            </a:fld>
            <a:endParaRPr lang="it-IT"/>
          </a:p>
        </p:txBody>
      </p:sp>
      <p:sp>
        <p:nvSpPr>
          <p:cNvPr id="39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A7E90-E8BB-C447-9E41-AC8C97D16408}" type="slidenum">
              <a:rPr lang="it-IT"/>
              <a:pPr/>
              <a:t>9</a:t>
            </a:fld>
            <a:endParaRPr lang="it-IT"/>
          </a:p>
        </p:txBody>
      </p:sp>
      <p:sp>
        <p:nvSpPr>
          <p:cNvPr id="39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F59DA030-943A-734C-A8F9-24627CB79F8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450D18B-38B8-E84C-B481-9011B3193B6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11485E7C-E71F-4644-8D4C-7398F61BE96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534400" y="6524625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FE305D6-E2DF-6848-BCCB-BD5BF54C4A4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143000" y="6553200"/>
            <a:ext cx="4572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Shank April 22, 2010 ICB @ CERN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28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810E742-A5FD-1A4D-8C4D-15529EB2B7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143000" y="6553200"/>
            <a:ext cx="4572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Shank April 22, 2010 ICB @ CERN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28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4776357-43F9-E74B-980F-7A72CFDCD5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143000" y="6553200"/>
            <a:ext cx="4572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Shank April 22, 2010 ICB @ CERN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28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5F44DCA-B547-BE49-BC0F-4D6003818C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143000" y="6553200"/>
            <a:ext cx="4572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Shank April 22, 2010 ICB @ CERN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28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2CD6020-B567-ED48-81CA-701C5C12CE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143000" y="6553200"/>
            <a:ext cx="4572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Shank April 22, 2010 ICB @ CERN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28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DF9E555-B818-4340-9688-A62C1B1DA6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143000" y="6553200"/>
            <a:ext cx="4572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Shank April 22, 2010 ICB @ CERN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28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D06AFE7-6FBD-224C-868C-04C2E22DC6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143000" y="6553200"/>
            <a:ext cx="4572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Shank April 22, 2010 ICB @ CERN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28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B0676B0-B0B7-4949-9785-461EA2125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1965722-0119-B148-9464-5534705BD3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F59DA030-943A-734C-A8F9-24627CB79F8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1965722-0119-B148-9464-5534705BD3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04A8FD8-7B15-2D44-A52C-72722867C7C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126C40E9-8D52-924D-9142-CC21718F19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272C8D7-5F12-AA45-959A-FA81D88DBD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B9E72E0-3CC0-994A-88F6-B6E1FA3C314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A6A4E3B-B4F8-9A4D-90FD-AFD2A390CC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A1CB68E-FBA6-6548-9571-A2463927AB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9F935F5-E739-694D-B121-E820AEA0B10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450D18B-38B8-E84C-B481-9011B3193B6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04A8FD8-7B15-2D44-A52C-72722867C7C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20100" y="5961592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11485E7C-E71F-4644-8D4C-7398F61BE96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534400" y="6524625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FE305D6-E2DF-6848-BCCB-BD5BF54C4A4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126C40E9-8D52-924D-9142-CC21718F19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272C8D7-5F12-AA45-959A-FA81D88DBD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B9E72E0-3CC0-994A-88F6-B6E1FA3C314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A6A4E3B-B4F8-9A4D-90FD-AFD2A390CC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A1CB68E-FBA6-6548-9571-A2463927AB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370233" y="5609167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9F935F5-E739-694D-B121-E820AEA0B10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png"/><Relationship Id="rId22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1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2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1207" name="Picture 7" descr="logoinfn-piccolo"/>
          <p:cNvPicPr>
            <a:picLocks noChangeAspect="1" noChangeArrowheads="1"/>
          </p:cNvPicPr>
          <p:nvPr userDrawn="1"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925"/>
            <a:ext cx="120967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1208" name="Picture 8"/>
          <p:cNvPicPr>
            <a:picLocks noChangeAspect="1" noChangeArrowheads="1"/>
          </p:cNvPicPr>
          <p:nvPr userDrawn="1"/>
        </p:nvPicPr>
        <p:blipFill>
          <a:blip r:embed="rId2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8410"/>
          <a:stretch>
            <a:fillRect/>
          </a:stretch>
        </p:blipFill>
        <p:spPr bwMode="auto">
          <a:xfrm>
            <a:off x="8420100" y="0"/>
            <a:ext cx="723900" cy="908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36513" y="6508750"/>
            <a:ext cx="2879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28575" algn="l">
              <a:lnSpc>
                <a:spcPts val="2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2075" algn="l"/>
              </a:tabLst>
            </a:pPr>
            <a:r>
              <a:rPr lang="en-GB" sz="1000" b="0" i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ATLAS Italia – </a:t>
            </a:r>
            <a:r>
              <a:rPr lang="en-GB" sz="1000" b="0" i="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Sestri</a:t>
            </a:r>
            <a:r>
              <a:rPr lang="en-GB" sz="1000" b="0" i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GB" sz="1000" b="0" i="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Levante</a:t>
            </a:r>
            <a:r>
              <a:rPr lang="en-GB" sz="1000" b="0" i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, 15 </a:t>
            </a:r>
            <a:r>
              <a:rPr lang="en-GB" sz="1000" b="0" i="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Giugno</a:t>
            </a:r>
            <a:r>
              <a:rPr lang="en-GB" sz="1000" b="0" i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GB" sz="1000" b="0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2010</a:t>
            </a:r>
            <a:endParaRPr lang="en-GB" sz="1000" b="0" i="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3503083" y="6524625"/>
            <a:ext cx="268816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28575">
              <a:tabLst>
                <a:tab pos="92075" algn="l"/>
              </a:tabLst>
            </a:pPr>
            <a:r>
              <a:rPr lang="en-GB" sz="1000" b="0" i="0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G. Carlino</a:t>
            </a:r>
            <a:r>
              <a:rPr lang="en-GB" sz="1000" b="0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it-IT" sz="1000" b="0" i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–</a:t>
            </a:r>
            <a:r>
              <a:rPr lang="it-IT" sz="1000" b="0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Richieste 2011</a:t>
            </a:r>
            <a:endParaRPr lang="en-GB" sz="1000" b="0" i="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8534400" y="6524625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8575" algn="r">
              <a:lnSpc>
                <a:spcPts val="2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2075" algn="l"/>
              </a:tabLst>
              <a:defRPr sz="1000" b="0" i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 marL="28575" marR="0" lvl="0" indent="0" algn="r" defTabSz="457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2075" algn="l"/>
              </a:tabLst>
              <a:defRPr/>
            </a:pPr>
            <a:fld id="{9336B747-E4F2-EF49-8A25-598A89516AC3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28575" marR="0" lvl="0" indent="0" algn="r" defTabSz="457200" rtl="0" eaLnBrk="1" fontAlgn="auto" latinLnBrk="0" hangingPunct="1">
                <a:lnSpc>
                  <a:spcPts val="2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92075" algn="l"/>
                </a:tabLst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65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71" r:id="rId19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1207" name="Picture 7" descr="logoinfn-piccolo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925"/>
            <a:ext cx="120967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1208" name="Picture 8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8410"/>
          <a:stretch>
            <a:fillRect/>
          </a:stretch>
        </p:blipFill>
        <p:spPr bwMode="auto">
          <a:xfrm>
            <a:off x="8420100" y="0"/>
            <a:ext cx="723900" cy="908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36513" y="6508750"/>
            <a:ext cx="2879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28575" algn="l">
              <a:lnSpc>
                <a:spcPts val="2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2075" algn="l"/>
              </a:tabLst>
            </a:pPr>
            <a:r>
              <a:rPr lang="en-GB" sz="1000" b="0" i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ATLAS Italia – </a:t>
            </a:r>
            <a:r>
              <a:rPr lang="en-GB" sz="1000" b="0" i="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Sestri</a:t>
            </a:r>
            <a:r>
              <a:rPr lang="en-GB" sz="1000" b="0" i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GB" sz="1000" b="0" i="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Levante</a:t>
            </a:r>
            <a:r>
              <a:rPr lang="en-GB" sz="1000" b="0" i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, 15 </a:t>
            </a:r>
            <a:r>
              <a:rPr lang="en-GB" sz="1000" b="0" i="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Giugno</a:t>
            </a:r>
            <a:r>
              <a:rPr lang="en-GB" sz="1000" b="0" i="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GB" sz="1000" b="0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2010</a:t>
            </a:r>
            <a:endParaRPr lang="en-GB" sz="1000" b="0" i="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3503083" y="6524625"/>
            <a:ext cx="268816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28575">
              <a:tabLst>
                <a:tab pos="92075" algn="l"/>
              </a:tabLst>
            </a:pPr>
            <a:r>
              <a:rPr lang="en-GB" sz="1000" b="0" i="0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G. Carlino</a:t>
            </a:r>
            <a:r>
              <a:rPr lang="en-GB" sz="1000" b="0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it-IT" sz="1000" b="0" i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–</a:t>
            </a:r>
            <a:r>
              <a:rPr lang="it-IT" sz="1000" b="0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Richieste 2011</a:t>
            </a:r>
            <a:endParaRPr lang="en-GB" sz="1000" b="0" i="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8534400" y="6524625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8575" algn="r">
              <a:lnSpc>
                <a:spcPts val="2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2075" algn="l"/>
              </a:tabLst>
              <a:defRPr sz="1000" b="0" i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 marL="28575" marR="0" lvl="0" indent="0" algn="r" defTabSz="457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2075" algn="l"/>
              </a:tabLst>
              <a:defRPr/>
            </a:pPr>
            <a:fld id="{9336B747-E4F2-EF49-8A25-598A89516AC3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28575" marR="0" lvl="0" indent="0" algn="r" defTabSz="457200" rtl="0" eaLnBrk="1" fontAlgn="auto" latinLnBrk="0" hangingPunct="1">
                <a:lnSpc>
                  <a:spcPts val="2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92075" algn="l"/>
                </a:tabLst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8DA01-F296-4249-B090-65B7F3221103}" type="datetimeFigureOut">
              <a:rPr lang="it-IT" smtClean="0"/>
              <a:pPr/>
              <a:t>6/13/10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7EBA-5CD3-B247-9109-836601CA7EFC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Relationship Id="rId3" Type="http://schemas.openxmlformats.org/officeDocument/2006/relationships/oleObject" Target="???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185664" y="4823869"/>
            <a:ext cx="440377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Run</a:t>
            </a:r>
            <a:r>
              <a:rPr lang="it-IT" dirty="0" smtClean="0"/>
              <a:t> </a:t>
            </a:r>
            <a:r>
              <a:rPr lang="it-IT" dirty="0" err="1" smtClean="0"/>
              <a:t>Efficiency</a:t>
            </a:r>
            <a:r>
              <a:rPr lang="it-IT" dirty="0" smtClean="0"/>
              <a:t> =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physics</a:t>
            </a:r>
            <a:r>
              <a:rPr lang="it-IT" dirty="0" smtClean="0"/>
              <a:t> / total </a:t>
            </a:r>
            <a:r>
              <a:rPr lang="it-IT" dirty="0" err="1" smtClean="0"/>
              <a:t>time</a:t>
            </a:r>
            <a:endParaRPr lang="it-IT" dirty="0" smtClean="0"/>
          </a:p>
          <a:p>
            <a:endParaRPr lang="it-IT" dirty="0" smtClean="0"/>
          </a:p>
          <a:p>
            <a:pPr>
              <a:buFont typeface="Arial"/>
              <a:buChar char="•"/>
            </a:pPr>
            <a:r>
              <a:rPr lang="it-IT" dirty="0" smtClean="0"/>
              <a:t> LHC </a:t>
            </a:r>
            <a:r>
              <a:rPr lang="it-IT" dirty="0" err="1" smtClean="0"/>
              <a:t>Efficiency</a:t>
            </a:r>
            <a:r>
              <a:rPr lang="it-IT" dirty="0" smtClean="0"/>
              <a:t> =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colliding</a:t>
            </a:r>
            <a:r>
              <a:rPr lang="it-IT" dirty="0" smtClean="0"/>
              <a:t> </a:t>
            </a:r>
            <a:r>
              <a:rPr lang="it-IT" dirty="0" err="1" smtClean="0"/>
              <a:t>beam</a:t>
            </a:r>
            <a:r>
              <a:rPr lang="it-IT" dirty="0" smtClean="0"/>
              <a:t>/</a:t>
            </a:r>
          </a:p>
          <a:p>
            <a:r>
              <a:rPr lang="it-IT" dirty="0" smtClean="0"/>
              <a:t>                               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physics</a:t>
            </a:r>
            <a:r>
              <a:rPr lang="it-IT" dirty="0" smtClean="0"/>
              <a:t>                               </a:t>
            </a:r>
            <a:endParaRPr lang="it-IT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LHC schedule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71996" y="4660641"/>
          <a:ext cx="313266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925"/>
                <a:gridCol w="1227742"/>
              </a:tblGrid>
              <a:tr h="262467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Assunzioni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262467">
                <a:tc>
                  <a:txBody>
                    <a:bodyPr/>
                    <a:lstStyle/>
                    <a:p>
                      <a:r>
                        <a:rPr lang="it-IT" dirty="0" smtClean="0"/>
                        <a:t>Rate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 Hz</a:t>
                      </a:r>
                      <a:endParaRPr lang="it-IT" dirty="0"/>
                    </a:p>
                  </a:txBody>
                  <a:tcPr/>
                </a:tc>
              </a:tr>
              <a:tr h="262467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Run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efficiency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70%</a:t>
                      </a:r>
                      <a:endParaRPr lang="it-IT" dirty="0"/>
                    </a:p>
                  </a:txBody>
                  <a:tcPr/>
                </a:tc>
              </a:tr>
              <a:tr h="262467">
                <a:tc>
                  <a:txBody>
                    <a:bodyPr/>
                    <a:lstStyle/>
                    <a:p>
                      <a:r>
                        <a:rPr lang="it-IT" dirty="0" smtClean="0"/>
                        <a:t>LHC </a:t>
                      </a:r>
                      <a:r>
                        <a:rPr lang="it-IT" dirty="0" err="1" smtClean="0"/>
                        <a:t>efficiency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04333" y="1549395"/>
          <a:ext cx="707389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129"/>
                <a:gridCol w="1193955"/>
                <a:gridCol w="1259416"/>
                <a:gridCol w="751417"/>
                <a:gridCol w="1587335"/>
                <a:gridCol w="162364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RRB </a:t>
                      </a:r>
                      <a:r>
                        <a:rPr lang="it-IT" dirty="0" err="1" smtClean="0"/>
                        <a:t>year</a:t>
                      </a:r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Start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RRB </a:t>
                      </a:r>
                      <a:r>
                        <a:rPr lang="it-IT" dirty="0" err="1" smtClean="0"/>
                        <a:t>year</a:t>
                      </a:r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End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Live </a:t>
                      </a:r>
                      <a:r>
                        <a:rPr lang="it-IT" dirty="0" err="1" smtClean="0"/>
                        <a:t>time</a:t>
                      </a:r>
                      <a:r>
                        <a:rPr lang="it-IT" dirty="0" smtClean="0"/>
                        <a:t> (</a:t>
                      </a:r>
                      <a:r>
                        <a:rPr lang="it-IT" dirty="0" err="1" smtClean="0"/>
                        <a:t>pp</a:t>
                      </a:r>
                      <a:r>
                        <a:rPr lang="it-IT" dirty="0" smtClean="0"/>
                        <a:t>)</a:t>
                      </a:r>
                    </a:p>
                    <a:p>
                      <a:pPr algn="ctr"/>
                      <a:r>
                        <a:rPr lang="it-IT" dirty="0" smtClean="0"/>
                        <a:t>*10^6 sec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Events</a:t>
                      </a:r>
                      <a:r>
                        <a:rPr lang="it-IT" dirty="0" smtClean="0"/>
                        <a:t> (</a:t>
                      </a:r>
                      <a:r>
                        <a:rPr lang="it-IT" dirty="0" err="1" smtClean="0"/>
                        <a:t>pp</a:t>
                      </a:r>
                      <a:r>
                        <a:rPr lang="it-IT" dirty="0" smtClean="0"/>
                        <a:t>) </a:t>
                      </a:r>
                    </a:p>
                    <a:p>
                      <a:pPr algn="ctr"/>
                      <a:r>
                        <a:rPr lang="it-IT" dirty="0" smtClean="0"/>
                        <a:t>*10^6 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May</a:t>
                      </a:r>
                      <a:r>
                        <a:rPr lang="it-IT" baseline="0" dirty="0" smtClean="0"/>
                        <a:t> ’10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2.2 (2.2)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1460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Jun</a:t>
                      </a:r>
                      <a:r>
                        <a:rPr lang="it-IT" baseline="0" dirty="0" smtClean="0"/>
                        <a:t> ’10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Mar ‘11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8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5.8 (5.1)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Apr</a:t>
                      </a:r>
                      <a:r>
                        <a:rPr lang="it-IT" baseline="0" dirty="0" smtClean="0"/>
                        <a:t> ’11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Mar ’12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5.8 (5.1)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1020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Apr</a:t>
                      </a:r>
                      <a:r>
                        <a:rPr lang="it-IT" baseline="0" dirty="0" smtClean="0"/>
                        <a:t> ’12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Mar ‘13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3786" y="921830"/>
            <a:ext cx="523187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Final</a:t>
            </a:r>
            <a:r>
              <a:rPr lang="it-IT" dirty="0" smtClean="0"/>
              <a:t> </a:t>
            </a:r>
            <a:r>
              <a:rPr lang="it-IT" dirty="0" err="1" smtClean="0"/>
              <a:t>schedule</a:t>
            </a:r>
            <a:r>
              <a:rPr lang="it-IT" dirty="0" smtClean="0"/>
              <a:t> dopo il meeting di Chamonix, </a:t>
            </a:r>
            <a:r>
              <a:rPr lang="it-IT" dirty="0" err="1" smtClean="0"/>
              <a:t>feb</a:t>
            </a:r>
            <a:r>
              <a:rPr lang="it-IT" dirty="0" smtClean="0"/>
              <a:t> 2010</a:t>
            </a:r>
            <a:endParaRPr lang="it-IT" dirty="0"/>
          </a:p>
        </p:txBody>
      </p:sp>
      <p:sp>
        <p:nvSpPr>
          <p:cNvPr id="10" name="TextBox 9"/>
          <p:cNvSpPr txBox="1"/>
          <p:nvPr/>
        </p:nvSpPr>
        <p:spPr>
          <a:xfrm>
            <a:off x="2623305" y="3885168"/>
            <a:ext cx="4591221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Energia = </a:t>
            </a:r>
            <a:r>
              <a:rPr lang="it-IT" dirty="0" err="1" smtClean="0">
                <a:solidFill>
                  <a:schemeClr val="bg1"/>
                </a:solidFill>
              </a:rPr>
              <a:t>7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TeV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–</a:t>
            </a:r>
            <a:r>
              <a:rPr lang="it-IT" dirty="0" smtClean="0">
                <a:solidFill>
                  <a:schemeClr val="bg1"/>
                </a:solidFill>
              </a:rPr>
              <a:t> Luminosità integrata = </a:t>
            </a:r>
            <a:r>
              <a:rPr lang="it-IT" dirty="0" err="1" smtClean="0">
                <a:solidFill>
                  <a:schemeClr val="bg1"/>
                </a:solidFill>
              </a:rPr>
              <a:t>1</a:t>
            </a:r>
            <a:r>
              <a:rPr lang="it-IT" dirty="0" smtClean="0">
                <a:solidFill>
                  <a:schemeClr val="bg1"/>
                </a:solidFill>
              </a:rPr>
              <a:t> fb</a:t>
            </a:r>
            <a:r>
              <a:rPr lang="it-IT" baseline="30000" dirty="0" smtClean="0">
                <a:solidFill>
                  <a:schemeClr val="bg1"/>
                </a:solidFill>
              </a:rPr>
              <a:t>-1</a:t>
            </a:r>
            <a:endParaRPr lang="it-IT" baseline="30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6714" y="828983"/>
            <a:ext cx="198331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La schedula è ancora realistica??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Tier3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7095" y="783177"/>
            <a:ext cx="8117660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Modello ATLAS per i </a:t>
            </a:r>
            <a:r>
              <a:rPr lang="it-IT" dirty="0" smtClean="0"/>
              <a:t>Tier3</a:t>
            </a:r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Molti </a:t>
            </a:r>
            <a:r>
              <a:rPr lang="it-IT" dirty="0" smtClean="0">
                <a:solidFill>
                  <a:srgbClr val="0000FF"/>
                </a:solidFill>
              </a:rPr>
              <a:t>siti già attivi 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in tutto il mondo e soprattutto in America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in Italia alcuni siti di test (Genova, Roma3, Trieste/Udine)</a:t>
            </a:r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Tipologia Tier3: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sito pienamente “grigliato” (in Italia p.es. farm INFN-GRID)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Tier3 @Tier2 (tipologia più diffusa in </a:t>
            </a:r>
            <a:r>
              <a:rPr lang="it-IT" dirty="0" smtClean="0">
                <a:solidFill>
                  <a:srgbClr val="0000FF"/>
                </a:solidFill>
              </a:rPr>
              <a:t>ATLAS)</a:t>
            </a:r>
            <a:endParaRPr lang="it-IT" dirty="0" smtClean="0">
              <a:solidFill>
                <a:srgbClr val="0000FF"/>
              </a:solidFill>
            </a:endParaRP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piccola farm locale non “grigliata”</a:t>
            </a:r>
          </a:p>
          <a:p>
            <a:pPr lvl="1">
              <a:buFont typeface="Arial"/>
              <a:buChar char="•"/>
            </a:pPr>
            <a:endParaRPr lang="it-IT" dirty="0" smtClean="0"/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I</a:t>
            </a:r>
            <a:r>
              <a:rPr lang="it-IT" dirty="0" smtClean="0">
                <a:solidFill>
                  <a:srgbClr val="FF0000"/>
                </a:solidFill>
              </a:rPr>
              <a:t>n </a:t>
            </a:r>
            <a:r>
              <a:rPr lang="it-IT" dirty="0" smtClean="0">
                <a:solidFill>
                  <a:srgbClr val="FF0000"/>
                </a:solidFill>
              </a:rPr>
              <a:t>Italia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primo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discussione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con i </a:t>
            </a:r>
            <a:r>
              <a:rPr lang="it-IT" dirty="0" err="1" smtClean="0">
                <a:solidFill>
                  <a:srgbClr val="FF0000"/>
                </a:solidFill>
              </a:rPr>
              <a:t>referee</a:t>
            </a:r>
            <a:r>
              <a:rPr lang="it-IT" dirty="0" smtClean="0">
                <a:solidFill>
                  <a:srgbClr val="FF0000"/>
                </a:solidFill>
              </a:rPr>
              <a:t> al Workshop congiunto INFN-GRID &amp; </a:t>
            </a:r>
            <a:r>
              <a:rPr lang="it-IT" dirty="0" smtClean="0">
                <a:solidFill>
                  <a:srgbClr val="FF0000"/>
                </a:solidFill>
              </a:rPr>
              <a:t>CCR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Task </a:t>
            </a:r>
            <a:r>
              <a:rPr lang="it-IT" dirty="0" err="1" smtClean="0">
                <a:solidFill>
                  <a:srgbClr val="FF0000"/>
                </a:solidFill>
              </a:rPr>
              <a:t>force</a:t>
            </a:r>
            <a:r>
              <a:rPr lang="it-IT" dirty="0" smtClean="0">
                <a:solidFill>
                  <a:srgbClr val="FF0000"/>
                </a:solidFill>
              </a:rPr>
              <a:t> (</a:t>
            </a:r>
            <a:r>
              <a:rPr lang="it-IT" dirty="0" err="1" smtClean="0">
                <a:solidFill>
                  <a:srgbClr val="FF0000"/>
                </a:solidFill>
              </a:rPr>
              <a:t>chair</a:t>
            </a:r>
            <a:r>
              <a:rPr lang="it-IT" dirty="0" smtClean="0">
                <a:solidFill>
                  <a:srgbClr val="FF0000"/>
                </a:solidFill>
              </a:rPr>
              <a:t> Dario) per definire le funzionalità e testare i </a:t>
            </a:r>
            <a:r>
              <a:rPr lang="it-IT" dirty="0" err="1" smtClean="0">
                <a:solidFill>
                  <a:srgbClr val="FF0000"/>
                </a:solidFill>
              </a:rPr>
              <a:t>tool</a:t>
            </a:r>
            <a:r>
              <a:rPr lang="it-IT" dirty="0" smtClean="0">
                <a:solidFill>
                  <a:srgbClr val="FF0000"/>
                </a:solidFill>
              </a:rPr>
              <a:t> che caratterizzano un Tier3. </a:t>
            </a:r>
          </a:p>
          <a:p>
            <a:pPr lvl="2"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Sta uscendo il report con i risultati e i </a:t>
            </a:r>
            <a:r>
              <a:rPr lang="it-IT" dirty="0" err="1" smtClean="0">
                <a:solidFill>
                  <a:srgbClr val="FF0000"/>
                </a:solidFill>
              </a:rPr>
              <a:t>requirement</a:t>
            </a:r>
            <a:r>
              <a:rPr lang="it-IT" dirty="0" smtClean="0">
                <a:solidFill>
                  <a:srgbClr val="FF0000"/>
                </a:solidFill>
              </a:rPr>
              <a:t> per i siti che vogliono avere un Tier3 ufficiale di </a:t>
            </a:r>
            <a:r>
              <a:rPr lang="it-IT" dirty="0" err="1" smtClean="0">
                <a:solidFill>
                  <a:srgbClr val="FF0000"/>
                </a:solidFill>
              </a:rPr>
              <a:t>Atlas</a:t>
            </a:r>
            <a:r>
              <a:rPr lang="it-IT" dirty="0" smtClean="0">
                <a:solidFill>
                  <a:srgbClr val="FF0000"/>
                </a:solidFill>
              </a:rPr>
              <a:t>, soprattutto se di tipo grigliato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Richieste finanziarie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credp</a:t>
            </a:r>
            <a:r>
              <a:rPr lang="it-IT" dirty="0" smtClean="0">
                <a:solidFill>
                  <a:srgbClr val="FF0000"/>
                </a:solidFill>
              </a:rPr>
              <a:t> sia </a:t>
            </a:r>
            <a:r>
              <a:rPr lang="it-IT" dirty="0" smtClean="0">
                <a:solidFill>
                  <a:srgbClr val="FF0000"/>
                </a:solidFill>
              </a:rPr>
              <a:t>opportuno e necessario presentare delle richieste </a:t>
            </a:r>
            <a:r>
              <a:rPr lang="it-IT" dirty="0" smtClean="0">
                <a:solidFill>
                  <a:srgbClr val="FF0000"/>
                </a:solidFill>
              </a:rPr>
              <a:t>(</a:t>
            </a:r>
            <a:r>
              <a:rPr lang="it-IT" dirty="0" smtClean="0">
                <a:solidFill>
                  <a:srgbClr val="FF0000"/>
                </a:solidFill>
              </a:rPr>
              <a:t>trascurabili rispetto ai Tier2) per dotare alcune farm</a:t>
            </a:r>
            <a:r>
              <a:rPr lang="it-IT" dirty="0" smtClean="0">
                <a:solidFill>
                  <a:srgbClr val="FF0000"/>
                </a:solidFill>
              </a:rPr>
              <a:t> più piccole dello </a:t>
            </a:r>
            <a:r>
              <a:rPr lang="it-IT" dirty="0" smtClean="0">
                <a:solidFill>
                  <a:srgbClr val="FF0000"/>
                </a:solidFill>
              </a:rPr>
              <a:t>spazio disco base (pochi TB) e/o server necessari per  UI o “interfaccia” con la </a:t>
            </a:r>
            <a:r>
              <a:rPr lang="it-IT" dirty="0" smtClean="0">
                <a:solidFill>
                  <a:srgbClr val="FF0000"/>
                </a:solidFill>
              </a:rPr>
              <a:t>Griglia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Le richieste devono essere motivate (come per i Tier2) in base alle attività in corso e le risorse già disponibili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Tier3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7095" y="783177"/>
            <a:ext cx="811766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L’attività di un Tier3 deve essere diversa da quella di un Tier2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Spazio disco limitato: non si possono copiare i dati ma deve contenere soprattutto l’output dell’analisi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Uso delle CPU per l’</a:t>
            </a:r>
            <a:r>
              <a:rPr lang="it-IT" dirty="0" smtClean="0">
                <a:solidFill>
                  <a:srgbClr val="0000FF"/>
                </a:solidFill>
              </a:rPr>
              <a:t>interattivo e lo sviluppo, non per il </a:t>
            </a:r>
            <a:r>
              <a:rPr lang="it-IT" dirty="0" err="1" smtClean="0">
                <a:solidFill>
                  <a:srgbClr val="0000FF"/>
                </a:solidFill>
              </a:rPr>
              <a:t>processamento</a:t>
            </a:r>
            <a:r>
              <a:rPr lang="it-IT" dirty="0" smtClean="0">
                <a:solidFill>
                  <a:srgbClr val="0000FF"/>
                </a:solidFill>
              </a:rPr>
              <a:t> dei dati</a:t>
            </a:r>
          </a:p>
          <a:p>
            <a:pPr lvl="1">
              <a:buFont typeface="Arial"/>
              <a:buChar char="•"/>
            </a:pPr>
            <a:endParaRPr lang="it-IT" dirty="0" smtClean="0">
              <a:solidFill>
                <a:srgbClr val="0000FF"/>
              </a:solidFill>
            </a:endParaRPr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E’ preferibile, in mancanza di supporto locale, avere una farm per l’interattivo e/o PROOF piuttosto che una grigliata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diventare Tier3 ufficiale di </a:t>
            </a:r>
            <a:r>
              <a:rPr lang="it-IT" dirty="0" err="1" smtClean="0">
                <a:solidFill>
                  <a:srgbClr val="0000FF"/>
                </a:solidFill>
              </a:rPr>
              <a:t>Atlas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smtClean="0">
                <a:solidFill>
                  <a:srgbClr val="0000FF"/>
                </a:solidFill>
              </a:rPr>
              <a:t>implica una gestione del sito non banale</a:t>
            </a:r>
          </a:p>
          <a:p>
            <a:pPr lvl="1">
              <a:buFont typeface="Arial"/>
              <a:buChar char="•"/>
            </a:pPr>
            <a:r>
              <a:rPr lang="it-IT" dirty="0" smtClean="0">
                <a:solidFill>
                  <a:srgbClr val="0000FF"/>
                </a:solidFill>
              </a:rPr>
              <a:t> si può utilizzare la UI di un Tier2 (Tier3@Tier2) per lo sviluppo in Athena</a:t>
            </a:r>
          </a:p>
          <a:p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8440" y="3344363"/>
            <a:ext cx="832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 Tier3 che “fa il lavoro” di un Tier2, penalizza i Tier2 della </a:t>
            </a:r>
            <a:r>
              <a:rPr lang="it-IT" dirty="0" err="1" smtClean="0"/>
              <a:t>cloud</a:t>
            </a:r>
            <a:r>
              <a:rPr lang="it-IT" dirty="0" smtClean="0"/>
              <a:t> perché le sue risorse non  possono essere “</a:t>
            </a:r>
            <a:r>
              <a:rPr lang="it-IT" dirty="0" err="1" smtClean="0"/>
              <a:t>accountate</a:t>
            </a:r>
            <a:r>
              <a:rPr lang="it-IT" dirty="0" smtClean="0"/>
              <a:t>”</a:t>
            </a:r>
            <a:endParaRPr lang="it-I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303" y="4041319"/>
            <a:ext cx="3249083" cy="25992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29667" y="4243924"/>
            <a:ext cx="410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Esempio di un Tier2 italiano che utilizza molto le risorse Tier3 (limitate) per l’analisi</a:t>
            </a:r>
          </a:p>
          <a:p>
            <a:pPr>
              <a:buFont typeface="Arial"/>
              <a:buChar char="•"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Esistono metodi altrettanto efficaci, veloci e efficienti per analizzare in griglia con le risorse, molto più grandi, del Tier2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Computing Model – Input parameters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pic>
        <p:nvPicPr>
          <p:cNvPr id="4" name="Picture 3" descr="Schermata 2010-05-16 a 12.31.40.png"/>
          <p:cNvPicPr>
            <a:picLocks noChangeAspect="1"/>
          </p:cNvPicPr>
          <p:nvPr/>
        </p:nvPicPr>
        <p:blipFill>
          <a:blip r:embed="rId2"/>
          <a:srcRect t="3200"/>
          <a:stretch>
            <a:fillRect/>
          </a:stretch>
        </p:blipFill>
        <p:spPr>
          <a:xfrm>
            <a:off x="823383" y="1227671"/>
            <a:ext cx="7200900" cy="42494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7823" y="5610251"/>
            <a:ext cx="7263151" cy="646331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Action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dirty="0" smtClean="0"/>
              <a:t>Bisogna conoscere i dettagli e le giustificazioni della produzione MC.</a:t>
            </a:r>
          </a:p>
          <a:p>
            <a:r>
              <a:rPr lang="it-IT" dirty="0" smtClean="0">
                <a:solidFill>
                  <a:srgbClr val="0000FF"/>
                </a:solidFill>
              </a:rPr>
              <a:t>Sinergia Analisi - </a:t>
            </a:r>
            <a:r>
              <a:rPr lang="it-IT" dirty="0" err="1" smtClean="0">
                <a:solidFill>
                  <a:srgbClr val="0000FF"/>
                </a:solidFill>
              </a:rPr>
              <a:t>Computing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23383" y="2169583"/>
            <a:ext cx="7200900" cy="83608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ZapfDingbats" pitchFamily="82" charset="2"/>
              <a:buNone/>
              <a:tabLst/>
            </a:pPr>
            <a:endParaRPr kumimoji="0" lang="it-IT" sz="2400" b="1" i="1" u="none" strike="noStrike" cap="none" normalizeH="0" baseline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charset="0"/>
            </a:endParaRPr>
          </a:p>
        </p:txBody>
      </p:sp>
      <p:cxnSp>
        <p:nvCxnSpPr>
          <p:cNvPr id="22" name="Elbow Connector 21"/>
          <p:cNvCxnSpPr/>
          <p:nvPr/>
        </p:nvCxnSpPr>
        <p:spPr bwMode="auto">
          <a:xfrm>
            <a:off x="656167" y="2518833"/>
            <a:ext cx="914400" cy="914400"/>
          </a:xfrm>
          <a:prstGeom prst="bentConnector3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Elbow Connector 36"/>
          <p:cNvCxnSpPr/>
          <p:nvPr/>
        </p:nvCxnSpPr>
        <p:spPr bwMode="auto">
          <a:xfrm>
            <a:off x="656167" y="2518833"/>
            <a:ext cx="914400" cy="914400"/>
          </a:xfrm>
          <a:prstGeom prst="bentConnector3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Elbow Connector 38"/>
          <p:cNvCxnSpPr/>
          <p:nvPr/>
        </p:nvCxnSpPr>
        <p:spPr bwMode="auto">
          <a:xfrm rot="5400000">
            <a:off x="-382059" y="3324225"/>
            <a:ext cx="2010834" cy="400050"/>
          </a:xfrm>
          <a:prstGeom prst="bentConnector3">
            <a:avLst>
              <a:gd name="adj1" fmla="val 1053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6" name="Elbow Connector 45"/>
          <p:cNvCxnSpPr/>
          <p:nvPr/>
        </p:nvCxnSpPr>
        <p:spPr bwMode="auto">
          <a:xfrm rot="16200000" flipH="1">
            <a:off x="-134956" y="4918641"/>
            <a:ext cx="1561068" cy="444490"/>
          </a:xfrm>
          <a:prstGeom prst="bentConnector3">
            <a:avLst>
              <a:gd name="adj1" fmla="val 101525"/>
            </a:avLst>
          </a:prstGeom>
          <a:solidFill>
            <a:schemeClr val="bg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848787" y="4201583"/>
            <a:ext cx="7200900" cy="64976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ZapfDingbats" pitchFamily="82" charset="2"/>
              <a:buNone/>
              <a:tabLst/>
            </a:pPr>
            <a:endParaRPr kumimoji="0" lang="it-IT" sz="2400" b="1" i="1" u="none" strike="noStrike" cap="none" normalizeH="0" baseline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charset="0"/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 rot="10800000" flipV="1">
            <a:off x="423333" y="4529667"/>
            <a:ext cx="444490" cy="1588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screenshot_02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5369" b="-1853"/>
          <a:stretch>
            <a:fillRect/>
          </a:stretch>
        </p:blipFill>
        <p:spPr>
          <a:xfrm>
            <a:off x="563033" y="1176042"/>
            <a:ext cx="7763933" cy="4770767"/>
          </a:xfrm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Computing Model – Input parameters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179936" y="795040"/>
          <a:ext cx="5482166" cy="2314143"/>
        </p:xfrm>
        <a:graphic>
          <a:graphicData uri="http://schemas.openxmlformats.org/presentationml/2006/ole">
            <p:oleObj spid="_x0000_s148482" name="Document" r:id="rId3" imgW="5626100" imgH="2374900" progId="Word.Document.12">
              <p:link updateAutomatic="1"/>
            </p:oleObj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Risorse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ATLAS – Tier1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graphicFrame>
        <p:nvGraphicFramePr>
          <p:cNvPr id="148483" name="Object 3"/>
          <p:cNvGraphicFramePr>
            <a:graphicFrameLocks noChangeAspect="1"/>
          </p:cNvGraphicFramePr>
          <p:nvPr/>
        </p:nvGraphicFramePr>
        <p:xfrm>
          <a:off x="3464109" y="2995079"/>
          <a:ext cx="5582513" cy="3768196"/>
        </p:xfrm>
        <a:graphic>
          <a:graphicData uri="http://schemas.openxmlformats.org/presentationml/2006/ole">
            <p:oleObj spid="_x0000_s148483" name="Document" r:id="rId3" imgW="5626100" imgH="3797300" progId="Word.Document.12">
              <p:link updateAutomatic="1"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84345" y="963085"/>
            <a:ext cx="31199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Attività principali: </a:t>
            </a:r>
          </a:p>
          <a:p>
            <a:r>
              <a:rPr lang="it-IT" sz="1600" dirty="0" err="1" smtClean="0">
                <a:solidFill>
                  <a:srgbClr val="FF0000"/>
                </a:solidFill>
              </a:rPr>
              <a:t>Reprocessing</a:t>
            </a:r>
            <a:r>
              <a:rPr lang="it-IT" sz="1600" dirty="0" smtClean="0">
                <a:solidFill>
                  <a:srgbClr val="FF0000"/>
                </a:solidFill>
              </a:rPr>
              <a:t> dati reali e simulati, simulazione e analisi di gruppo.</a:t>
            </a:r>
          </a:p>
          <a:p>
            <a:endParaRPr lang="it-IT" sz="1600" dirty="0" smtClean="0"/>
          </a:p>
          <a:p>
            <a:r>
              <a:rPr lang="it-IT" sz="1600" dirty="0" smtClean="0"/>
              <a:t>Attività asincrone con il data </a:t>
            </a:r>
            <a:r>
              <a:rPr lang="it-IT" sz="1600" dirty="0" err="1" smtClean="0"/>
              <a:t>taking</a:t>
            </a:r>
            <a:r>
              <a:rPr lang="it-IT" sz="1600" dirty="0" smtClean="0"/>
              <a:t>, scalano con il volume dei dati</a:t>
            </a:r>
            <a:endParaRPr lang="it-IT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2940" y="3481917"/>
            <a:ext cx="34111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008000"/>
                </a:solidFill>
              </a:rPr>
              <a:t>2010. riduzione (CPU) o non variazione (Disco) delle risorse nonostante la schedula LHC più lunga</a:t>
            </a:r>
          </a:p>
          <a:p>
            <a:pPr>
              <a:buFont typeface="Arial"/>
              <a:buChar char="•"/>
            </a:pPr>
            <a:endParaRPr lang="it-IT" sz="1600" dirty="0" smtClean="0"/>
          </a:p>
          <a:p>
            <a:r>
              <a:rPr lang="it-IT" sz="1600" dirty="0" smtClean="0">
                <a:solidFill>
                  <a:srgbClr val="0000FF"/>
                </a:solidFill>
              </a:rPr>
              <a:t>2011. moderato aumento risorse (~27% CPU e ~14% Disco) nonostante il raddoppio dei dati raccolti   </a:t>
            </a:r>
            <a:endParaRPr lang="it-IT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Up Arrow Callout 13"/>
          <p:cNvSpPr/>
          <p:nvPr/>
        </p:nvSpPr>
        <p:spPr bwMode="auto">
          <a:xfrm>
            <a:off x="5105124" y="5079309"/>
            <a:ext cx="1787668" cy="1118291"/>
          </a:xfrm>
          <a:prstGeom prst="upArrowCallout">
            <a:avLst>
              <a:gd name="adj1" fmla="val 25000"/>
              <a:gd name="adj2" fmla="val 30556"/>
              <a:gd name="adj3" fmla="val 25000"/>
              <a:gd name="adj4" fmla="val 64977"/>
            </a:avLst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ZapfDingbats" pitchFamily="82" charset="2"/>
              <a:buNone/>
              <a:tabLst/>
            </a:pPr>
            <a:endParaRPr kumimoji="0" lang="it-IT" sz="2400" b="1" i="1" u="none" strike="noStrike" cap="none" normalizeH="0" baseline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charset="0"/>
            </a:endParaRPr>
          </a:p>
        </p:txBody>
      </p:sp>
      <p:graphicFrame>
        <p:nvGraphicFramePr>
          <p:cNvPr id="6" name="Group 39"/>
          <p:cNvGraphicFramePr>
            <a:graphicFrameLocks noGrp="1"/>
          </p:cNvGraphicFramePr>
          <p:nvPr/>
        </p:nvGraphicFramePr>
        <p:xfrm>
          <a:off x="1200122" y="1518912"/>
          <a:ext cx="6620947" cy="1426811"/>
        </p:xfrm>
        <a:graphic>
          <a:graphicData uri="http://schemas.openxmlformats.org/drawingml/2006/table">
            <a:tbl>
              <a:tblPr/>
              <a:tblGrid>
                <a:gridCol w="1687287"/>
                <a:gridCol w="1726908"/>
                <a:gridCol w="1682750"/>
                <a:gridCol w="1524002"/>
              </a:tblGrid>
              <a:tr h="433388"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CNAF - 2010</a:t>
                      </a:r>
                      <a:endParaRPr kumimoji="0" 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Gara </a:t>
                      </a:r>
                    </a:p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Opzione base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Gara </a:t>
                      </a:r>
                    </a:p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Opzione 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1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Gara </a:t>
                      </a:r>
                    </a:p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Opzione 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2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01667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CPU (kHS06)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8.7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16 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Disco 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(</a:t>
                      </a:r>
                      <a:r>
                        <a:rPr kumimoji="0" lang="it-IT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P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Bn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1.3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1.8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 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Risorse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ATLAS al CNAF 2010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5317" y="941921"/>
            <a:ext cx="115330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Gare 2009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rcRect r="2083"/>
          <a:stretch>
            <a:fillRect/>
          </a:stretch>
        </p:blipFill>
        <p:spPr>
          <a:xfrm>
            <a:off x="52915" y="3346386"/>
            <a:ext cx="8953502" cy="171175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5450417" y="3238499"/>
            <a:ext cx="899583" cy="184081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ZapfDingbats" pitchFamily="82" charset="2"/>
              <a:buNone/>
              <a:tabLst/>
            </a:pPr>
            <a:endParaRPr kumimoji="0" lang="it-IT" sz="2400" b="1" i="1" u="none" strike="noStrike" cap="none" normalizeH="0" baseline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123" y="5588000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Share CNAF = 8%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4103" y="5190753"/>
            <a:ext cx="44524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CPU: opzione </a:t>
            </a:r>
            <a:r>
              <a:rPr lang="it-IT" dirty="0" err="1" smtClean="0">
                <a:solidFill>
                  <a:srgbClr val="FF0000"/>
                </a:solidFill>
              </a:rPr>
              <a:t>2</a:t>
            </a:r>
            <a:r>
              <a:rPr lang="it-IT" dirty="0" smtClean="0">
                <a:solidFill>
                  <a:srgbClr val="FF0000"/>
                </a:solidFill>
              </a:rPr>
              <a:t> a breve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Disco: </a:t>
            </a:r>
            <a:r>
              <a:rPr lang="it-IT" dirty="0" smtClean="0">
                <a:solidFill>
                  <a:srgbClr val="FF0000"/>
                </a:solidFill>
              </a:rPr>
              <a:t>non ancora in produzione l’opzione base, opzione </a:t>
            </a:r>
            <a:r>
              <a:rPr lang="it-IT" dirty="0" err="1" smtClean="0">
                <a:solidFill>
                  <a:srgbClr val="FF0000"/>
                </a:solidFill>
              </a:rPr>
              <a:t>1</a:t>
            </a:r>
            <a:r>
              <a:rPr lang="it-IT" dirty="0" smtClean="0">
                <a:solidFill>
                  <a:srgbClr val="FF0000"/>
                </a:solidFill>
              </a:rPr>
              <a:t> a settembre/ottobre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9"/>
          <p:cNvGraphicFramePr>
            <a:graphicFrameLocks noGrp="1"/>
          </p:cNvGraphicFramePr>
          <p:nvPr/>
        </p:nvGraphicFramePr>
        <p:xfrm>
          <a:off x="1608622" y="932611"/>
          <a:ext cx="5905499" cy="2860168"/>
        </p:xfrm>
        <a:graphic>
          <a:graphicData uri="http://schemas.openxmlformats.org/drawingml/2006/table">
            <a:tbl>
              <a:tblPr/>
              <a:tblGrid>
                <a:gridCol w="1092200"/>
                <a:gridCol w="889000"/>
                <a:gridCol w="1041400"/>
                <a:gridCol w="1358900"/>
                <a:gridCol w="715996"/>
                <a:gridCol w="808003"/>
              </a:tblGrid>
              <a:tr h="433388">
                <a:tc rowSpan="2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2010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2011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3388">
                <a:tc v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CNAF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ATLAS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CNAF 10% 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Grande"/>
                          <a:ea typeface="Lucida Grande"/>
                          <a:cs typeface="Lucida Grande"/>
                        </a:rPr>
                        <a:t>Δ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k€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01667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CPU (kHS06)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226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22.6 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6.6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165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Disco 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(</a:t>
                      </a:r>
                      <a:r>
                        <a:rPr kumimoji="0" lang="it-IT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P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Bn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1.8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25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 2.5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0.7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455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Tape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(PB)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1.3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30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3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Previsione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Risorse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ATLAS al CNAF 2011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0044" y="4178658"/>
            <a:ext cx="2189456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CPU = 25 </a:t>
            </a:r>
            <a:r>
              <a:rPr lang="it-IT" dirty="0" err="1" smtClean="0">
                <a:solidFill>
                  <a:schemeClr val="tx2"/>
                </a:solidFill>
              </a:rPr>
              <a:t>€</a:t>
            </a:r>
            <a:r>
              <a:rPr lang="it-IT" dirty="0" smtClean="0">
                <a:solidFill>
                  <a:schemeClr val="tx2"/>
                </a:solidFill>
              </a:rPr>
              <a:t>/HS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Disco = 650 </a:t>
            </a:r>
            <a:r>
              <a:rPr lang="it-IT" dirty="0" err="1" smtClean="0">
                <a:solidFill>
                  <a:schemeClr val="tx2"/>
                </a:solidFill>
              </a:rPr>
              <a:t>€</a:t>
            </a:r>
            <a:r>
              <a:rPr lang="it-IT" dirty="0" smtClean="0">
                <a:solidFill>
                  <a:schemeClr val="tx2"/>
                </a:solidFill>
              </a:rPr>
              <a:t>/</a:t>
            </a:r>
            <a:r>
              <a:rPr lang="it-IT" dirty="0" err="1" smtClean="0">
                <a:solidFill>
                  <a:schemeClr val="tx2"/>
                </a:solidFill>
              </a:rPr>
              <a:t>TBn</a:t>
            </a:r>
            <a:endParaRPr lang="it-IT" dirty="0" smtClean="0">
              <a:solidFill>
                <a:schemeClr val="tx2"/>
              </a:solidFill>
            </a:endParaRPr>
          </a:p>
          <a:p>
            <a:r>
              <a:rPr lang="it-IT" dirty="0" err="1" smtClean="0">
                <a:solidFill>
                  <a:schemeClr val="tx2"/>
                </a:solidFill>
              </a:rPr>
              <a:t>Tape</a:t>
            </a:r>
            <a:r>
              <a:rPr lang="it-IT" dirty="0" smtClean="0">
                <a:solidFill>
                  <a:schemeClr val="tx2"/>
                </a:solidFill>
              </a:rPr>
              <a:t> = 75 </a:t>
            </a:r>
            <a:r>
              <a:rPr lang="it-IT" dirty="0" err="1" smtClean="0">
                <a:solidFill>
                  <a:schemeClr val="tx2"/>
                </a:solidFill>
              </a:rPr>
              <a:t>€</a:t>
            </a:r>
            <a:r>
              <a:rPr lang="it-IT" dirty="0" smtClean="0">
                <a:solidFill>
                  <a:schemeClr val="tx2"/>
                </a:solidFill>
              </a:rPr>
              <a:t>/TB</a:t>
            </a:r>
          </a:p>
          <a:p>
            <a:endParaRPr lang="it-IT" dirty="0" smtClean="0">
              <a:solidFill>
                <a:schemeClr val="tx2"/>
              </a:solidFill>
            </a:endParaRPr>
          </a:p>
          <a:p>
            <a:r>
              <a:rPr lang="it-IT" sz="1400" dirty="0" smtClean="0">
                <a:solidFill>
                  <a:srgbClr val="FF0000"/>
                </a:solidFill>
              </a:rPr>
              <a:t>Questi costi andranno valutati criticamente in seguito alle veloci variazioni del rate con il dollaro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8500" y="4125744"/>
            <a:ext cx="56832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it-IT" dirty="0" smtClean="0"/>
              <a:t> 10% è lo share corretto per un Tier1 di una </a:t>
            </a:r>
            <a:r>
              <a:rPr lang="it-IT" dirty="0" err="1" smtClean="0"/>
              <a:t>cloud</a:t>
            </a:r>
            <a:r>
              <a:rPr lang="it-IT" dirty="0" smtClean="0"/>
              <a:t> con il 9% di autori</a:t>
            </a:r>
          </a:p>
          <a:p>
            <a:pPr>
              <a:buFont typeface="Arial"/>
              <a:buChar char="•"/>
            </a:pPr>
            <a:r>
              <a:rPr lang="it-IT" dirty="0" smtClean="0"/>
              <a:t> I </a:t>
            </a:r>
            <a:r>
              <a:rPr lang="it-IT" dirty="0" err="1" smtClean="0"/>
              <a:t>referee</a:t>
            </a:r>
            <a:r>
              <a:rPr lang="it-IT" dirty="0" smtClean="0"/>
              <a:t> hanno presentato un piano </a:t>
            </a:r>
            <a:r>
              <a:rPr lang="it-IT" dirty="0" smtClean="0"/>
              <a:t>in cui concordano con lo share del 10% però considerano un costo delle risorse assolutamente irrealistico</a:t>
            </a:r>
          </a:p>
          <a:p>
            <a:pPr>
              <a:buFont typeface="Arial"/>
              <a:buChar char="•"/>
            </a:pPr>
            <a:r>
              <a:rPr lang="it-IT" dirty="0" smtClean="0"/>
              <a:t> </a:t>
            </a:r>
            <a:r>
              <a:rPr lang="it-IT" dirty="0" smtClean="0"/>
              <a:t>Con il CNAF stanno valutando la possibilità di esercitare la seconda opzione anche per il disco</a:t>
            </a:r>
            <a:r>
              <a:rPr lang="it-IT" dirty="0" smtClean="0"/>
              <a:t> </a:t>
            </a:r>
          </a:p>
          <a:p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Risorse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ATLAS – Tier2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35" y="731542"/>
            <a:ext cx="5842000" cy="21374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874" y="2869036"/>
            <a:ext cx="5498870" cy="33984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84345" y="963085"/>
            <a:ext cx="31199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Attività principali: </a:t>
            </a:r>
          </a:p>
          <a:p>
            <a:r>
              <a:rPr lang="it-IT" sz="1600" dirty="0" smtClean="0">
                <a:solidFill>
                  <a:srgbClr val="FF0000"/>
                </a:solidFill>
              </a:rPr>
              <a:t>Simulazione e analisi di gruppo e di utente.</a:t>
            </a:r>
          </a:p>
          <a:p>
            <a:endParaRPr lang="it-IT" sz="1600" dirty="0" smtClean="0"/>
          </a:p>
          <a:p>
            <a:r>
              <a:rPr lang="it-IT" sz="1600" dirty="0" smtClean="0"/>
              <a:t>Simulazione e </a:t>
            </a:r>
            <a:r>
              <a:rPr lang="it-IT" sz="1600" smtClean="0"/>
              <a:t>analisi di gruppo </a:t>
            </a:r>
            <a:r>
              <a:rPr lang="it-IT" sz="1600" dirty="0" smtClean="0"/>
              <a:t>condivise con i Tier1. Analisi di utenti solo ai Tier2</a:t>
            </a:r>
            <a:endParaRPr lang="it-IT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2357" y="2846937"/>
            <a:ext cx="34111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008000"/>
                </a:solidFill>
              </a:rPr>
              <a:t>2010. riduzione (CPU) o moderato aumento (Disco) delle risorse nonostante la schedula LHC più lunga</a:t>
            </a:r>
          </a:p>
          <a:p>
            <a:pPr>
              <a:buFont typeface="Arial"/>
              <a:buChar char="•"/>
            </a:pPr>
            <a:r>
              <a:rPr lang="it-IT" sz="1600" dirty="0" smtClean="0">
                <a:solidFill>
                  <a:srgbClr val="FF0000"/>
                </a:solidFill>
              </a:rPr>
              <a:t> diminuzione tempo simulazione</a:t>
            </a:r>
          </a:p>
          <a:p>
            <a:pPr>
              <a:buFont typeface="Arial"/>
              <a:buChar char="•"/>
            </a:pPr>
            <a:r>
              <a:rPr lang="it-IT" sz="1600" dirty="0" smtClean="0">
                <a:solidFill>
                  <a:srgbClr val="FF0000"/>
                </a:solidFill>
              </a:rPr>
              <a:t> cancellazione vecchie simulazioni obsolete o a energie ≠ 7 TeV </a:t>
            </a:r>
          </a:p>
          <a:p>
            <a:pPr>
              <a:buFont typeface="Arial"/>
              <a:buChar char="•"/>
            </a:pPr>
            <a:endParaRPr lang="it-IT" sz="1600" dirty="0" smtClean="0"/>
          </a:p>
          <a:p>
            <a:r>
              <a:rPr lang="it-IT" sz="1600" dirty="0" smtClean="0">
                <a:solidFill>
                  <a:srgbClr val="0000FF"/>
                </a:solidFill>
              </a:rPr>
              <a:t>2011. aumento significativo risorse (~20% CPU e ~60% Disco) a causa del raddoppio dei dati raccolti   </a:t>
            </a:r>
            <a:endParaRPr lang="it-IT" sz="16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72" y="5450424"/>
            <a:ext cx="3137129" cy="1077218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err="1" smtClean="0">
                <a:solidFill>
                  <a:srgbClr val="FF0000"/>
                </a:solidFill>
              </a:rPr>
              <a:t>Action</a:t>
            </a:r>
            <a:r>
              <a:rPr lang="it-IT" sz="1600" dirty="0" smtClean="0">
                <a:solidFill>
                  <a:srgbClr val="FF0000"/>
                </a:solidFill>
              </a:rPr>
              <a:t>:</a:t>
            </a:r>
            <a:r>
              <a:rPr lang="it-IT" sz="1600" dirty="0" smtClean="0"/>
              <a:t>  studio dettagliato della percentuale e la tipologia di dati</a:t>
            </a:r>
          </a:p>
          <a:p>
            <a:r>
              <a:rPr lang="it-IT" sz="1600" dirty="0" smtClean="0"/>
              <a:t>che possiamo avere in IT in base alle risorse disponibili  </a:t>
            </a:r>
            <a:endParaRPr lang="it-IT" sz="16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569939" y="3640667"/>
            <a:ext cx="5498870" cy="78316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ZapfDingbats" pitchFamily="82" charset="2"/>
              <a:buNone/>
              <a:tabLst/>
            </a:pPr>
            <a:endParaRPr kumimoji="0" lang="it-IT" sz="2400" b="1" i="1" u="none" strike="noStrike" cap="none" normalizeH="0" baseline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charset="0"/>
            </a:endParaRPr>
          </a:p>
        </p:txBody>
      </p:sp>
      <p:cxnSp>
        <p:nvCxnSpPr>
          <p:cNvPr id="14" name="Elbow Connector 13"/>
          <p:cNvCxnSpPr>
            <a:stCxn id="12" idx="1"/>
          </p:cNvCxnSpPr>
          <p:nvPr/>
        </p:nvCxnSpPr>
        <p:spPr bwMode="auto">
          <a:xfrm rot="10800000" flipV="1">
            <a:off x="3453527" y="4032250"/>
            <a:ext cx="116413" cy="924982"/>
          </a:xfrm>
          <a:prstGeom prst="bentConnector2">
            <a:avLst/>
          </a:prstGeom>
          <a:solidFill>
            <a:schemeClr val="bg1"/>
          </a:solidFill>
          <a:ln w="158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8" name="Elbow Connector 13"/>
          <p:cNvCxnSpPr/>
          <p:nvPr/>
        </p:nvCxnSpPr>
        <p:spPr bwMode="auto">
          <a:xfrm rot="5400000">
            <a:off x="2856116" y="5337695"/>
            <a:ext cx="977873" cy="216951"/>
          </a:xfrm>
          <a:prstGeom prst="bentConnector3">
            <a:avLst>
              <a:gd name="adj1" fmla="val 100867"/>
            </a:avLst>
          </a:prstGeom>
          <a:solidFill>
            <a:schemeClr val="bg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9"/>
          <p:cNvGraphicFramePr>
            <a:graphicFrameLocks noGrp="1"/>
          </p:cNvGraphicFramePr>
          <p:nvPr/>
        </p:nvGraphicFramePr>
        <p:xfrm>
          <a:off x="522810" y="894515"/>
          <a:ext cx="7880351" cy="1812736"/>
        </p:xfrm>
        <a:graphic>
          <a:graphicData uri="http://schemas.openxmlformats.org/drawingml/2006/table">
            <a:tbl>
              <a:tblPr/>
              <a:tblGrid>
                <a:gridCol w="1354029"/>
                <a:gridCol w="1049988"/>
                <a:gridCol w="1348833"/>
                <a:gridCol w="1591480"/>
                <a:gridCol w="1317960"/>
                <a:gridCol w="1218061"/>
              </a:tblGrid>
              <a:tr h="433388"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2010</a:t>
                      </a:r>
                      <a:endParaRPr kumimoji="0" 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T2 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Italia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T2 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ATLAS 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T2 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It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/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ATLAS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Pledges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Uso IT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9207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CPU (kHS06)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226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7,1%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12 (5%)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25%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3538">
                <a:tc rowSpan="2">
                  <a:txBody>
                    <a:bodyPr/>
                    <a:lstStyle/>
                    <a:p>
                      <a:pPr marL="9207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Disco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 </a:t>
                      </a:r>
                    </a:p>
                    <a:p>
                      <a:pPr marL="9207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(</a:t>
                      </a:r>
                      <a:r>
                        <a:rPr kumimoji="0" lang="it-IT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P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Bn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1.76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24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7,3%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1.0 (4%)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43%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3538">
                <a:tc vMerge="1">
                  <a:txBody>
                    <a:bodyPr/>
                    <a:lstStyle/>
                    <a:p>
                      <a:pPr marL="9207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charset="0"/>
                        </a:rPr>
                        <a:t>1.3 (5%)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charset="0"/>
                        </a:rPr>
                        <a:t>26%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Risorse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2010 </a:t>
            </a: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nei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Tier2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2177" y="3005673"/>
            <a:ext cx="817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ü"/>
            </a:pPr>
            <a:r>
              <a:rPr lang="it-IT" dirty="0" smtClean="0">
                <a:solidFill>
                  <a:schemeClr val="tx2"/>
                </a:solidFill>
              </a:rPr>
              <a:t> Le risorse disponibili nel 2010 nei Tier2 Italiani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sono </a:t>
            </a:r>
            <a:r>
              <a:rPr lang="it-IT" dirty="0" smtClean="0">
                <a:solidFill>
                  <a:schemeClr val="tx2"/>
                </a:solidFill>
              </a:rPr>
              <a:t>solo una stima</a:t>
            </a:r>
          </a:p>
          <a:p>
            <a:pPr lvl="1">
              <a:buFont typeface="Arial"/>
              <a:buChar char="•"/>
            </a:pPr>
            <a:r>
              <a:rPr lang="it-IT" sz="1600" dirty="0" smtClean="0">
                <a:solidFill>
                  <a:schemeClr val="tx2"/>
                </a:solidFill>
              </a:rPr>
              <a:t> numeri presentati al </a:t>
            </a:r>
            <a:r>
              <a:rPr lang="it-IT" sz="1600" dirty="0" err="1" smtClean="0">
                <a:solidFill>
                  <a:schemeClr val="tx2"/>
                </a:solidFill>
              </a:rPr>
              <a:t>referaggio</a:t>
            </a:r>
            <a:r>
              <a:rPr lang="it-IT" sz="1600" dirty="0" smtClean="0">
                <a:solidFill>
                  <a:schemeClr val="tx2"/>
                </a:solidFill>
              </a:rPr>
              <a:t> di marzo</a:t>
            </a:r>
          </a:p>
          <a:p>
            <a:pPr lvl="1">
              <a:buFont typeface="Arial"/>
              <a:buChar char="•"/>
            </a:pPr>
            <a:r>
              <a:rPr lang="it-IT" sz="1600" dirty="0" smtClean="0">
                <a:solidFill>
                  <a:schemeClr val="tx2"/>
                </a:solidFill>
              </a:rPr>
              <a:t> cambio con il dollaro notevolmente peggiorato: al momento costo superiore del 15 o 20%</a:t>
            </a:r>
          </a:p>
          <a:p>
            <a:pPr lvl="1">
              <a:buFont typeface="Arial"/>
              <a:buChar char="•"/>
            </a:pPr>
            <a:endParaRPr lang="it-IT" dirty="0" smtClean="0">
              <a:solidFill>
                <a:schemeClr val="tx2"/>
              </a:solidFill>
            </a:endParaRPr>
          </a:p>
          <a:p>
            <a:pPr>
              <a:buFont typeface="Wingdings" charset="2"/>
              <a:buChar char="ü"/>
            </a:pPr>
            <a:r>
              <a:rPr lang="it-IT" dirty="0" smtClean="0">
                <a:solidFill>
                  <a:srgbClr val="008000"/>
                </a:solidFill>
              </a:rPr>
              <a:t> Gare: tempistica per l’acquisizione notevolmente cambiata</a:t>
            </a:r>
          </a:p>
          <a:p>
            <a:pPr lvl="1">
              <a:buFont typeface="Arial"/>
              <a:buChar char="•"/>
            </a:pPr>
            <a:r>
              <a:rPr lang="it-IT" sz="1600" dirty="0" smtClean="0">
                <a:solidFill>
                  <a:srgbClr val="008000"/>
                </a:solidFill>
              </a:rPr>
              <a:t> richiesta dell’amministrazione INFN di effettuare gare pubbliche raggruppando le gare</a:t>
            </a:r>
          </a:p>
          <a:p>
            <a:pPr lvl="1">
              <a:buFont typeface="Arial"/>
              <a:buChar char="•"/>
            </a:pPr>
            <a:r>
              <a:rPr lang="it-IT" sz="1600" dirty="0" smtClean="0">
                <a:solidFill>
                  <a:srgbClr val="008000"/>
                </a:solidFill>
              </a:rPr>
              <a:t> messa in produzione probabile solo a dicembre</a:t>
            </a:r>
          </a:p>
          <a:p>
            <a:pPr lvl="1">
              <a:buFont typeface="Arial"/>
              <a:buChar char="•"/>
            </a:pPr>
            <a:r>
              <a:rPr lang="it-IT" sz="1600" dirty="0" smtClean="0">
                <a:solidFill>
                  <a:srgbClr val="008000"/>
                </a:solidFill>
              </a:rPr>
              <a:t> le gare ai Tier2, lunghe come quelle del CNAF, vanno programmate in tempo per le scadenze WLCG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70484" y="2910426"/>
            <a:ext cx="3746491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>
                <a:alpha val="98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solidFill>
                  <a:srgbClr val="FF0000"/>
                </a:solidFill>
              </a:rPr>
              <a:t>Uso IT</a:t>
            </a:r>
            <a:r>
              <a:rPr lang="it-IT" sz="1600" dirty="0" smtClean="0">
                <a:solidFill>
                  <a:srgbClr val="FF0000"/>
                </a:solidFill>
              </a:rPr>
              <a:t>: risorse “non </a:t>
            </a:r>
            <a:r>
              <a:rPr lang="it-IT" sz="1600" dirty="0" err="1" smtClean="0">
                <a:solidFill>
                  <a:srgbClr val="FF0000"/>
                </a:solidFill>
              </a:rPr>
              <a:t>pledged</a:t>
            </a:r>
            <a:r>
              <a:rPr lang="it-IT" sz="1600" dirty="0" smtClean="0">
                <a:solidFill>
                  <a:srgbClr val="FF0000"/>
                </a:solidFill>
              </a:rPr>
              <a:t>” da dedicare agli utenti italiani (LOCALGROUPDISK). ~25% delle risorse dei Tier2 nel 2010</a:t>
            </a:r>
            <a:endParaRPr lang="it-IT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810" y="5683329"/>
            <a:ext cx="8494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Action</a:t>
            </a:r>
            <a:r>
              <a:rPr lang="it-IT" dirty="0" smtClean="0"/>
              <a:t>: rivedere le risorse 2010 in maniera più realistica considerando anche le obsolescenze 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82133" y="269877"/>
            <a:ext cx="7200900" cy="461665"/>
          </a:xfrm>
          <a:prstGeom prst="rect">
            <a:avLst/>
          </a:prstGeom>
          <a:gradFill rotWithShape="1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Previsione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risorse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2011 </a:t>
            </a:r>
            <a:r>
              <a:rPr lang="en-US" sz="2400" b="1" i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nei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cs typeface="Comic Sans MS"/>
              </a:rPr>
              <a:t> Tier2</a:t>
            </a:r>
            <a:endParaRPr lang="en-US" sz="24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319613" y="824154"/>
          <a:ext cx="8699499" cy="3773813"/>
        </p:xfrm>
        <a:graphic>
          <a:graphicData uri="http://schemas.openxmlformats.org/drawingml/2006/table">
            <a:tbl>
              <a:tblPr/>
              <a:tblGrid>
                <a:gridCol w="1185333"/>
                <a:gridCol w="1075267"/>
                <a:gridCol w="891117"/>
                <a:gridCol w="1293283"/>
                <a:gridCol w="778933"/>
                <a:gridCol w="821267"/>
                <a:gridCol w="1253067"/>
                <a:gridCol w="685800"/>
                <a:gridCol w="715432"/>
              </a:tblGrid>
              <a:tr h="347988">
                <a:tc rowSpan="2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2010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2011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3388">
                <a:tc v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T2 Italia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ATLAS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T2 Italia 7%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Grande"/>
                          <a:ea typeface="Lucida Grande"/>
                          <a:cs typeface="Lucida Grande"/>
                        </a:rPr>
                        <a:t>Δ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K€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T2 Italia 9% 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Grande"/>
                          <a:ea typeface="Lucida Grande"/>
                          <a:cs typeface="Lucida Grande"/>
                        </a:rPr>
                        <a:t>Δ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k€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01667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CPU (kHS06)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278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19,5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3.5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87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25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9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225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Disco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(</a:t>
                      </a:r>
                      <a:r>
                        <a:rPr kumimoji="0" 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P</a:t>
                      </a: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Bn</a:t>
                      </a: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1.76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38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2.7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0.9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540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3,4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1,7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996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Totale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627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1221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559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Rete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34</a:t>
                      </a: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85</a:t>
                      </a: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54847">
                <a:tc rowSpan="2"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Server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921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56540">
                <a:tc rowSpan="2"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Gran tot. 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724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mic Sans M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mic Sans MS" charset="0"/>
                        </a:rPr>
                        <a:t>1458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760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charset="0"/>
                        </a:rPr>
                        <a:t>691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rgbClr val="FF0000"/>
                          </a:solidFill>
                        </a:rPr>
                        <a:t>1356</a:t>
                      </a:r>
                      <a:endParaRPr lang="it-IT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887652"/>
            <a:ext cx="1562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CPU = 25 </a:t>
            </a:r>
            <a:r>
              <a:rPr lang="it-IT" sz="1400" dirty="0" err="1" smtClean="0"/>
              <a:t>€</a:t>
            </a:r>
            <a:r>
              <a:rPr lang="it-IT" sz="1400" dirty="0" smtClean="0"/>
              <a:t>/HS</a:t>
            </a:r>
          </a:p>
          <a:p>
            <a:r>
              <a:rPr lang="it-IT" sz="1400" dirty="0" smtClean="0"/>
              <a:t>Disco = 600 </a:t>
            </a:r>
            <a:r>
              <a:rPr lang="it-IT" sz="1400" dirty="0" err="1" smtClean="0"/>
              <a:t>€</a:t>
            </a:r>
            <a:r>
              <a:rPr lang="it-IT" sz="1400" dirty="0" smtClean="0"/>
              <a:t>/</a:t>
            </a:r>
            <a:r>
              <a:rPr lang="it-IT" sz="1400" dirty="0" err="1" smtClean="0"/>
              <a:t>TBn</a:t>
            </a:r>
            <a:endParaRPr lang="it-IT" sz="1400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4212159" y="4904028"/>
            <a:ext cx="4847172" cy="1176855"/>
            <a:chOff x="3958167" y="5094522"/>
            <a:chExt cx="4847172" cy="117685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79333" y="5391716"/>
              <a:ext cx="4826006" cy="857835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310417" y="5094522"/>
              <a:ext cx="18158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(Bozzi </a:t>
              </a:r>
              <a:r>
                <a:rPr lang="it-IT" sz="1400" dirty="0" err="1" smtClean="0"/>
                <a:t>–</a:t>
              </a:r>
              <a:r>
                <a:rPr lang="it-IT" sz="1400" dirty="0" smtClean="0"/>
                <a:t> CSN1 09/09)</a:t>
              </a:r>
              <a:endParaRPr lang="it-IT" sz="1400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958167" y="5139331"/>
              <a:ext cx="4762418" cy="113204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15000"/>
                </a:lnSpc>
                <a:spcBef>
                  <a:spcPct val="15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ZapfDingbats" pitchFamily="82" charset="2"/>
                <a:buNone/>
                <a:tabLst/>
              </a:pPr>
              <a:endParaRPr kumimoji="0" lang="it-IT" sz="2400" b="1" i="1" u="none" strike="noStrike" cap="none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60863" y="4607704"/>
            <a:ext cx="38608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Share Tier2:</a:t>
            </a:r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~ 7% attuale (5% </a:t>
            </a:r>
            <a:r>
              <a:rPr lang="it-IT" dirty="0" err="1" smtClean="0">
                <a:solidFill>
                  <a:srgbClr val="FF0000"/>
                </a:solidFill>
              </a:rPr>
              <a:t>pledged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 ~ 9% corrisponde al numero di autori italiani. Auspicabile!</a:t>
            </a:r>
          </a:p>
          <a:p>
            <a:pPr>
              <a:buFont typeface="Arial"/>
              <a:buChar char="•"/>
            </a:pP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0000FF"/>
                </a:solidFill>
              </a:rPr>
              <a:t>Questa tabella fornisce i possibili ordini di grandezza delle richieste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5479" y="6125523"/>
            <a:ext cx="4006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rgbClr val="0000FF"/>
                </a:solidFill>
              </a:rPr>
              <a:t>Stime per la rete </a:t>
            </a:r>
            <a:r>
              <a:rPr lang="it-IT" sz="1400" dirty="0" err="1" smtClean="0">
                <a:solidFill>
                  <a:srgbClr val="0000FF"/>
                </a:solidFill>
              </a:rPr>
              <a:t>suff</a:t>
            </a:r>
            <a:r>
              <a:rPr lang="it-IT" sz="1400" dirty="0" smtClean="0">
                <a:solidFill>
                  <a:srgbClr val="0000FF"/>
                </a:solidFill>
              </a:rPr>
              <a:t>. corrette, eccessive per i server</a:t>
            </a:r>
            <a:endParaRPr lang="it-IT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5000"/>
          </a:lnSpc>
          <a:spcBef>
            <a:spcPct val="15000"/>
          </a:spcBef>
          <a:spcAft>
            <a:spcPct val="0"/>
          </a:spcAft>
          <a:buClr>
            <a:schemeClr val="tx2"/>
          </a:buClr>
          <a:buSzPct val="75000"/>
          <a:buFont typeface="ZapfDingbats" pitchFamily="82" charset="2"/>
          <a:buNone/>
          <a:tabLst/>
          <a:defRPr kumimoji="0" lang="it-IT" sz="2400" b="1" i="1" u="none" strike="noStrike" cap="none" normalizeH="0" baseline="0">
            <a:ln>
              <a:noFill/>
            </a:ln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5000"/>
          </a:lnSpc>
          <a:spcBef>
            <a:spcPct val="15000"/>
          </a:spcBef>
          <a:spcAft>
            <a:spcPct val="0"/>
          </a:spcAft>
          <a:buClr>
            <a:schemeClr val="tx2"/>
          </a:buClr>
          <a:buSzPct val="75000"/>
          <a:buFont typeface="ZapfDingbats" pitchFamily="82" charset="2"/>
          <a:buNone/>
          <a:tabLst/>
          <a:defRPr kumimoji="0" lang="it-IT" sz="2400" b="1" i="1" u="none" strike="noStrike" cap="none" normalizeH="0" baseline="0">
            <a:ln>
              <a:noFill/>
            </a:ln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5000"/>
          </a:lnSpc>
          <a:spcBef>
            <a:spcPct val="15000"/>
          </a:spcBef>
          <a:spcAft>
            <a:spcPct val="0"/>
          </a:spcAft>
          <a:buClr>
            <a:schemeClr val="tx2"/>
          </a:buClr>
          <a:buSzPct val="75000"/>
          <a:buFont typeface="ZapfDingbats" pitchFamily="82" charset="2"/>
          <a:buNone/>
          <a:tabLst/>
          <a:defRPr kumimoji="0" lang="it-IT" sz="2400" b="1" i="1" u="none" strike="noStrike" cap="none" normalizeH="0" baseline="0">
            <a:ln>
              <a:noFill/>
            </a:ln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5000"/>
          </a:lnSpc>
          <a:spcBef>
            <a:spcPct val="15000"/>
          </a:spcBef>
          <a:spcAft>
            <a:spcPct val="0"/>
          </a:spcAft>
          <a:buClr>
            <a:schemeClr val="tx2"/>
          </a:buClr>
          <a:buSzPct val="75000"/>
          <a:buFont typeface="ZapfDingbats" pitchFamily="82" charset="2"/>
          <a:buNone/>
          <a:tabLst/>
          <a:defRPr kumimoji="0" lang="it-IT" sz="2400" b="1" i="1" u="none" strike="noStrike" cap="none" normalizeH="0" baseline="0">
            <a:ln>
              <a:noFill/>
            </a:ln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3803</TotalTime>
  <Words>1240</Words>
  <Application>Microsoft Macintosh PowerPoint</Application>
  <PresentationFormat>On-screen Show (4:3)</PresentationFormat>
  <Paragraphs>245</Paragraphs>
  <Slides>11</Slides>
  <Notes>4</Notes>
  <HiddenSlides>0</HiddenSlides>
  <MMClips>0</MMClips>
  <ScaleCrop>false</ScaleCrop>
  <HeadingPairs>
    <vt:vector size="6" baseType="variant">
      <vt:variant>
        <vt:lpstr>Design Template</vt:lpstr>
      </vt:variant>
      <vt:variant>
        <vt:i4>3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3_Office Theme</vt:lpstr>
      <vt:lpstr>4_Office Theme</vt:lpstr>
      <vt:lpstr>Office Theme</vt:lpstr>
      <vt:lpstr>???</vt:lpstr>
      <vt:lpstr>???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INFN Napoli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Gianpaolo Carlino</dc:creator>
  <cp:lastModifiedBy>Gianpaolo Carlino</cp:lastModifiedBy>
  <cp:revision>147</cp:revision>
  <dcterms:created xsi:type="dcterms:W3CDTF">2010-06-13T08:57:19Z</dcterms:created>
  <dcterms:modified xsi:type="dcterms:W3CDTF">2010-06-13T11:26:36Z</dcterms:modified>
</cp:coreProperties>
</file>