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91" r:id="rId2"/>
    <p:sldId id="330" r:id="rId3"/>
    <p:sldId id="338" r:id="rId4"/>
    <p:sldId id="340" r:id="rId5"/>
    <p:sldId id="341" r:id="rId6"/>
    <p:sldId id="342" r:id="rId7"/>
    <p:sldId id="355" r:id="rId8"/>
    <p:sldId id="356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60" r:id="rId18"/>
    <p:sldId id="329" r:id="rId19"/>
    <p:sldId id="324" r:id="rId20"/>
    <p:sldId id="332" r:id="rId21"/>
    <p:sldId id="333" r:id="rId22"/>
    <p:sldId id="334" r:id="rId23"/>
    <p:sldId id="335" r:id="rId24"/>
    <p:sldId id="336" r:id="rId25"/>
    <p:sldId id="337" r:id="rId26"/>
    <p:sldId id="357" r:id="rId27"/>
    <p:sldId id="358" r:id="rId28"/>
    <p:sldId id="351" r:id="rId29"/>
    <p:sldId id="352" r:id="rId30"/>
    <p:sldId id="353" r:id="rId31"/>
    <p:sldId id="354" r:id="rId32"/>
    <p:sldId id="359" r:id="rId33"/>
  </p:sldIdLst>
  <p:sldSz cx="9144000" cy="6858000" type="screen4x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DA6CB5"/>
    <a:srgbClr val="BF504D"/>
    <a:srgbClr val="FF66FF"/>
    <a:srgbClr val="FF00FF"/>
    <a:srgbClr val="FF6600"/>
    <a:srgbClr val="927DE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41" autoAdjust="0"/>
    <p:restoredTop sz="94286" autoAdjust="0"/>
  </p:normalViewPr>
  <p:slideViewPr>
    <p:cSldViewPr>
      <p:cViewPr>
        <p:scale>
          <a:sx n="70" d="100"/>
          <a:sy n="70" d="100"/>
        </p:scale>
        <p:origin x="-1092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4" Type="http://schemas.openxmlformats.org/officeDocument/2006/relationships/image" Target="../media/image26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Relationship Id="rId4" Type="http://schemas.openxmlformats.org/officeDocument/2006/relationships/image" Target="../media/image3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42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12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4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4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14FB4AE-978A-471D-9394-EF972B422B21}" type="datetimeFigureOut">
              <a:rPr lang="it-IT" smtClean="0"/>
              <a:pPr/>
              <a:t>31/05/2010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4E19989-6557-4F2C-9D86-F36066854912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1795CC5-E700-4932-BD63-D26AFD91A13D}" type="datetimeFigureOut">
              <a:rPr lang="it-IT" smtClean="0"/>
              <a:pPr/>
              <a:t>31/05/2010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3B180C8-408F-4430-8F84-1285F7A83130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658DFAAD-4AE2-4B6A-81A1-CADA1B382BF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1588" y="1"/>
            <a:ext cx="1212411" cy="114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infn.it/logo/weblogo2b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793" y="76200"/>
            <a:ext cx="1004207" cy="99239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28600"/>
            <a:ext cx="9144000" cy="685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52400" y="6477000"/>
            <a:ext cx="24384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 TauNu</a:t>
            </a: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0" y="6400800"/>
            <a:ext cx="9144000" cy="457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0" y="198438"/>
            <a:ext cx="9144000" cy="639762"/>
          </a:xfrm>
          <a:prstGeom prst="rect">
            <a:avLst/>
          </a:prstGeom>
        </p:spPr>
        <p:txBody>
          <a:bodyPr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20" name="Date Placeholder 3"/>
          <p:cNvSpPr txBox="1">
            <a:spLocks/>
          </p:cNvSpPr>
          <p:nvPr userDrawn="1"/>
        </p:nvSpPr>
        <p:spPr>
          <a:xfrm>
            <a:off x="3810000" y="6477000"/>
            <a:ext cx="16764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Lidia Dell’Asta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658DFAAD-4AE2-4B6A-81A1-CADA1B382BF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lnSpc>
                <a:spcPct val="100000"/>
              </a:lnSpc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DFAAD-4AE2-4B6A-81A1-CADA1B382BF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28600"/>
            <a:ext cx="9144000" cy="685800"/>
          </a:xfrm>
          <a:prstGeom prst="rect">
            <a:avLst/>
          </a:prstGeom>
          <a:solidFill>
            <a:srgbClr val="BF504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52400" y="6477000"/>
            <a:ext cx="24384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 TauNu</a:t>
            </a: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0" y="6400800"/>
            <a:ext cx="9144000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0" y="198438"/>
            <a:ext cx="9144000" cy="639762"/>
          </a:xfrm>
          <a:prstGeom prst="rect">
            <a:avLst/>
          </a:prstGeom>
        </p:spPr>
        <p:txBody>
          <a:bodyPr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20" name="Date Placeholder 3"/>
          <p:cNvSpPr txBox="1">
            <a:spLocks/>
          </p:cNvSpPr>
          <p:nvPr userDrawn="1"/>
        </p:nvSpPr>
        <p:spPr>
          <a:xfrm>
            <a:off x="3810000" y="6477000"/>
            <a:ext cx="16764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Lidia Dell’Asta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658DFAAD-4AE2-4B6A-81A1-CADA1B382BF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  <a:prstGeom prst="rect">
            <a:avLst/>
          </a:prstGeom>
          <a:solidFill>
            <a:srgbClr val="BF504D"/>
          </a:solidFill>
          <a:ln w="5715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lnSpc>
                <a:spcPct val="100000"/>
              </a:lnSpc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DFAAD-4AE2-4B6A-81A1-CADA1B382BF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28600"/>
            <a:ext cx="914400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52400" y="6477000"/>
            <a:ext cx="24384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 TauNu</a:t>
            </a: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0" y="6400800"/>
            <a:ext cx="9144000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20" name="Date Placeholder 3"/>
          <p:cNvSpPr txBox="1">
            <a:spLocks/>
          </p:cNvSpPr>
          <p:nvPr userDrawn="1"/>
        </p:nvSpPr>
        <p:spPr>
          <a:xfrm>
            <a:off x="3810000" y="6477000"/>
            <a:ext cx="16764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Lidia Dell’Asta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658DFAAD-4AE2-4B6A-81A1-CADA1B382BF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lnSpc>
                <a:spcPct val="100000"/>
              </a:lnSpc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DFAAD-4AE2-4B6A-81A1-CADA1B382BF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28600"/>
            <a:ext cx="9144000" cy="685800"/>
          </a:xfrm>
          <a:prstGeom prst="rect">
            <a:avLst/>
          </a:prstGeom>
          <a:solidFill>
            <a:srgbClr val="DA6CB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52400" y="6477000"/>
            <a:ext cx="24384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 TauNu</a:t>
            </a: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0" y="6400800"/>
            <a:ext cx="9144000" cy="45719"/>
          </a:xfrm>
          <a:prstGeom prst="rect">
            <a:avLst/>
          </a:prstGeom>
          <a:solidFill>
            <a:srgbClr val="CC33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0" y="198438"/>
            <a:ext cx="9144000" cy="639762"/>
          </a:xfrm>
          <a:prstGeom prst="rect">
            <a:avLst/>
          </a:prstGeom>
        </p:spPr>
        <p:txBody>
          <a:bodyPr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20" name="Date Placeholder 3"/>
          <p:cNvSpPr txBox="1">
            <a:spLocks/>
          </p:cNvSpPr>
          <p:nvPr userDrawn="1"/>
        </p:nvSpPr>
        <p:spPr>
          <a:xfrm>
            <a:off x="3810000" y="6477000"/>
            <a:ext cx="16764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Lidia Dell’Asta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658DFAAD-4AE2-4B6A-81A1-CADA1B382BF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  <a:prstGeom prst="rect">
            <a:avLst/>
          </a:prstGeom>
          <a:solidFill>
            <a:srgbClr val="DA6CB5"/>
          </a:solidFill>
          <a:ln w="57150">
            <a:solidFill>
              <a:srgbClr val="CC33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lnSpc>
                <a:spcPct val="100000"/>
              </a:lnSpc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DFAAD-4AE2-4B6A-81A1-CADA1B382BF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DFAAD-4AE2-4B6A-81A1-CADA1B382BF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4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5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1.png"/><Relationship Id="rId5" Type="http://schemas.openxmlformats.org/officeDocument/2006/relationships/oleObject" Target="../embeddings/oleObject24.bin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6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Microsoft_Office_Excel_97-2003_Worksheet7.xls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8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Microsoft_Office_Excel_97-2003_Worksheet9.xls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0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Microsoft_Office_Excel_97-2003_Worksheet3.xls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DFAAD-4AE2-4B6A-81A1-CADA1B382BF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0" y="1315283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5400" dirty="0" smtClean="0">
                <a:solidFill>
                  <a:schemeClr val="accent1">
                    <a:lumMod val="75000"/>
                  </a:schemeClr>
                </a:solidFill>
              </a:rPr>
              <a:t>Status of the </a:t>
            </a:r>
          </a:p>
          <a:p>
            <a:pPr algn="ctr"/>
            <a:r>
              <a:rPr lang="it-IT" sz="5400" dirty="0" smtClean="0">
                <a:solidFill>
                  <a:schemeClr val="accent1">
                    <a:lumMod val="75000"/>
                  </a:schemeClr>
                </a:solidFill>
              </a:rPr>
              <a:t>W→</a:t>
            </a:r>
            <a:r>
              <a:rPr lang="el-GR" sz="5400" dirty="0" smtClean="0">
                <a:solidFill>
                  <a:schemeClr val="accent1">
                    <a:lumMod val="75000"/>
                  </a:schemeClr>
                </a:solidFill>
              </a:rPr>
              <a:t>τν</a:t>
            </a:r>
            <a:r>
              <a:rPr lang="it-IT" sz="5400" dirty="0" smtClean="0">
                <a:solidFill>
                  <a:schemeClr val="accent1">
                    <a:lumMod val="75000"/>
                  </a:schemeClr>
                </a:solidFill>
              </a:rPr>
              <a:t> Analysis:</a:t>
            </a:r>
          </a:p>
          <a:p>
            <a:pPr algn="ctr"/>
            <a:r>
              <a:rPr lang="it-IT" sz="5400" dirty="0" smtClean="0">
                <a:solidFill>
                  <a:schemeClr val="accent1">
                    <a:lumMod val="75000"/>
                  </a:schemeClr>
                </a:solidFill>
              </a:rPr>
              <a:t>new event selection</a:t>
            </a:r>
          </a:p>
          <a:p>
            <a:pPr algn="ctr"/>
            <a:r>
              <a:rPr lang="it-IT" sz="5400" dirty="0" smtClean="0">
                <a:solidFill>
                  <a:schemeClr val="accent1">
                    <a:lumMod val="75000"/>
                  </a:schemeClr>
                </a:solidFill>
              </a:rPr>
              <a:t> &amp; </a:t>
            </a:r>
          </a:p>
          <a:p>
            <a:pPr algn="ctr"/>
            <a:r>
              <a:rPr lang="it-IT" sz="5400" dirty="0" smtClean="0">
                <a:solidFill>
                  <a:schemeClr val="accent1">
                    <a:lumMod val="75000"/>
                  </a:schemeClr>
                </a:solidFill>
              </a:rPr>
              <a:t>comparison data/MC</a:t>
            </a:r>
            <a:endParaRPr lang="it-IT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51906" y="6135469"/>
            <a:ext cx="1053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Lidia</a:t>
            </a:r>
            <a:endParaRPr lang="it-IT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MC: events expected in 3.21 nb</a:t>
            </a:r>
            <a:r>
              <a:rPr lang="it-IT" baseline="30000" dirty="0" smtClean="0"/>
              <a:t>-1</a:t>
            </a:r>
            <a:endParaRPr lang="it-IT" baseline="3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DFAAD-4AE2-4B6A-81A1-CADA1B382BFC}" type="slidenum">
              <a:rPr lang="en-GB" smtClean="0"/>
              <a:pPr/>
              <a:t>10</a:t>
            </a:fld>
            <a:endParaRPr lang="en-GB" dirty="0"/>
          </a:p>
        </p:txBody>
      </p:sp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76200" y="1899372"/>
          <a:ext cx="9067800" cy="2959965"/>
        </p:xfrm>
        <a:graphic>
          <a:graphicData uri="http://schemas.openxmlformats.org/presentationml/2006/ole">
            <p:oleObj spid="_x0000_s56322" name="Worksheet" r:id="rId3" imgW="8753450" imgH="2857704" progId="Excel.Sheet.8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914400" y="4648200"/>
            <a:ext cx="533400" cy="228600"/>
          </a:xfrm>
          <a:prstGeom prst="rect">
            <a:avLst/>
          </a:prstGeom>
          <a:noFill/>
          <a:ln w="5715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1524000" y="4648200"/>
            <a:ext cx="7467600" cy="22860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extBox 7"/>
          <p:cNvSpPr txBox="1"/>
          <p:nvPr/>
        </p:nvSpPr>
        <p:spPr>
          <a:xfrm>
            <a:off x="304800" y="5574268"/>
            <a:ext cx="2822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Signal expected in 3.21 nb</a:t>
            </a:r>
            <a:r>
              <a:rPr lang="it-IT" baseline="30000" dirty="0" smtClean="0"/>
              <a:t>-1</a:t>
            </a:r>
            <a:endParaRPr lang="it-IT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3733800" y="5498068"/>
            <a:ext cx="331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Background expected in 3.21 nb</a:t>
            </a:r>
            <a:r>
              <a:rPr lang="it-IT" baseline="30000" dirty="0" smtClean="0"/>
              <a:t>-1</a:t>
            </a:r>
            <a:endParaRPr lang="it-IT" baseline="30000" dirty="0"/>
          </a:p>
        </p:txBody>
      </p:sp>
      <p:sp>
        <p:nvSpPr>
          <p:cNvPr id="10" name="Right Arrow 9"/>
          <p:cNvSpPr/>
          <p:nvPr/>
        </p:nvSpPr>
        <p:spPr>
          <a:xfrm rot="6985293">
            <a:off x="737268" y="5179531"/>
            <a:ext cx="609600" cy="152400"/>
          </a:xfrm>
          <a:prstGeom prst="rightArrow">
            <a:avLst/>
          </a:prstGeom>
          <a:solidFill>
            <a:srgbClr val="FF66FF"/>
          </a:solidFill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ight Arrow 10"/>
          <p:cNvSpPr/>
          <p:nvPr/>
        </p:nvSpPr>
        <p:spPr>
          <a:xfrm rot="3520098">
            <a:off x="3510218" y="5176775"/>
            <a:ext cx="609600" cy="15240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ctangle 11"/>
          <p:cNvSpPr/>
          <p:nvPr/>
        </p:nvSpPr>
        <p:spPr>
          <a:xfrm>
            <a:off x="0" y="3276600"/>
            <a:ext cx="9144000" cy="228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extBox 12"/>
          <p:cNvSpPr txBox="1"/>
          <p:nvPr/>
        </p:nvSpPr>
        <p:spPr>
          <a:xfrm>
            <a:off x="2840836" y="5943600"/>
            <a:ext cx="1426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S/B = 8</a:t>
            </a:r>
            <a:endParaRPr lang="it-IT" sz="2400" dirty="0"/>
          </a:p>
        </p:txBody>
      </p:sp>
      <p:sp>
        <p:nvSpPr>
          <p:cNvPr id="14" name="Right Arrow 13"/>
          <p:cNvSpPr/>
          <p:nvPr/>
        </p:nvSpPr>
        <p:spPr>
          <a:xfrm>
            <a:off x="2286000" y="6096000"/>
            <a:ext cx="533400" cy="1668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Data-MC comparison</a:t>
            </a:r>
            <a:endParaRPr lang="it-IT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DFAAD-4AE2-4B6A-81A1-CADA1B382BFC}" type="slidenum">
              <a:rPr lang="en-GB" smtClean="0"/>
              <a:pPr/>
              <a:t>11</a:t>
            </a:fld>
            <a:endParaRPr lang="en-GB" dirty="0"/>
          </a:p>
        </p:txBody>
      </p:sp>
      <p:graphicFrame>
        <p:nvGraphicFramePr>
          <p:cNvPr id="67588" name="Object 4"/>
          <p:cNvGraphicFramePr>
            <a:graphicFrameLocks noChangeAspect="1"/>
          </p:cNvGraphicFramePr>
          <p:nvPr/>
        </p:nvGraphicFramePr>
        <p:xfrm>
          <a:off x="2743200" y="1524000"/>
          <a:ext cx="4540250" cy="4005966"/>
        </p:xfrm>
        <a:graphic>
          <a:graphicData uri="http://schemas.openxmlformats.org/presentationml/2006/ole">
            <p:oleObj spid="_x0000_s57346" name="Worksheet" r:id="rId3" imgW="3238602" imgH="2857704" progId="Excel.Sheet.8">
              <p:embed/>
            </p:oleObj>
          </a:graphicData>
        </a:graphic>
      </p:graphicFrame>
      <p:sp>
        <p:nvSpPr>
          <p:cNvPr id="7" name="Left Brace 6"/>
          <p:cNvSpPr/>
          <p:nvPr/>
        </p:nvSpPr>
        <p:spPr>
          <a:xfrm>
            <a:off x="2209800" y="1905000"/>
            <a:ext cx="381000" cy="1143000"/>
          </a:xfrm>
          <a:prstGeom prst="leftBrace">
            <a:avLst/>
          </a:prstGeom>
          <a:ln w="38100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extBox 7"/>
          <p:cNvSpPr txBox="1"/>
          <p:nvPr/>
        </p:nvSpPr>
        <p:spPr>
          <a:xfrm>
            <a:off x="304800" y="1676400"/>
            <a:ext cx="198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Due to DESD skimming, it is not posible to compare data-MC at this stage of the cut flow!</a:t>
            </a:r>
            <a:endParaRPr lang="it-IT" sz="1600" dirty="0"/>
          </a:p>
        </p:txBody>
      </p:sp>
      <p:sp>
        <p:nvSpPr>
          <p:cNvPr id="6" name="Rectangle 5"/>
          <p:cNvSpPr/>
          <p:nvPr/>
        </p:nvSpPr>
        <p:spPr>
          <a:xfrm>
            <a:off x="3886200" y="3124200"/>
            <a:ext cx="3352800" cy="2438400"/>
          </a:xfrm>
          <a:prstGeom prst="rect">
            <a:avLst/>
          </a:prstGeom>
          <a:noFill/>
          <a:ln w="5715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4876800" y="55626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Very good agreement on the number of expected events data-MC!</a:t>
            </a:r>
            <a:endParaRPr lang="it-IT" dirty="0"/>
          </a:p>
        </p:txBody>
      </p:sp>
      <p:sp>
        <p:nvSpPr>
          <p:cNvPr id="10" name="Bent-Up Arrow 9"/>
          <p:cNvSpPr/>
          <p:nvPr/>
        </p:nvSpPr>
        <p:spPr>
          <a:xfrm rot="5400000">
            <a:off x="4572000" y="5715000"/>
            <a:ext cx="381000" cy="228600"/>
          </a:xfrm>
          <a:prstGeom prst="bentUpArrow">
            <a:avLst/>
          </a:prstGeom>
          <a:solidFill>
            <a:srgbClr val="FF66FF"/>
          </a:solidFill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10"/>
          <p:cNvSpPr/>
          <p:nvPr/>
        </p:nvSpPr>
        <p:spPr>
          <a:xfrm>
            <a:off x="6477000" y="5257800"/>
            <a:ext cx="533400" cy="30480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ight Arrow 11"/>
          <p:cNvSpPr/>
          <p:nvPr/>
        </p:nvSpPr>
        <p:spPr>
          <a:xfrm>
            <a:off x="7162800" y="5334000"/>
            <a:ext cx="457200" cy="15240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extBox 12"/>
          <p:cNvSpPr txBox="1"/>
          <p:nvPr/>
        </p:nvSpPr>
        <p:spPr>
          <a:xfrm>
            <a:off x="7620000" y="50686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See following slides!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Data-MC comparison: MET</a:t>
            </a:r>
            <a:endParaRPr lang="it-IT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DFAAD-4AE2-4B6A-81A1-CADA1B382BFC}" type="slidenum">
              <a:rPr lang="en-GB" smtClean="0"/>
              <a:pPr/>
              <a:t>12</a:t>
            </a:fld>
            <a:endParaRPr lang="en-GB" dirty="0"/>
          </a:p>
        </p:txBody>
      </p:sp>
      <p:graphicFrame>
        <p:nvGraphicFramePr>
          <p:cNvPr id="60421" name="Object 5"/>
          <p:cNvGraphicFramePr>
            <a:graphicFrameLocks noChangeAspect="1"/>
          </p:cNvGraphicFramePr>
          <p:nvPr/>
        </p:nvGraphicFramePr>
        <p:xfrm>
          <a:off x="439341" y="986568"/>
          <a:ext cx="4056459" cy="2747232"/>
        </p:xfrm>
        <a:graphic>
          <a:graphicData uri="http://schemas.openxmlformats.org/presentationml/2006/ole">
            <p:oleObj spid="_x0000_s58370" name="Acrobat Document" r:id="rId3" imgW="5400650" imgH="3657600" progId="AcroExch.Document.7">
              <p:embed/>
            </p:oleObj>
          </a:graphicData>
        </a:graphic>
      </p:graphicFrame>
      <p:graphicFrame>
        <p:nvGraphicFramePr>
          <p:cNvPr id="60422" name="Object 6"/>
          <p:cNvGraphicFramePr>
            <a:graphicFrameLocks noChangeAspect="1"/>
          </p:cNvGraphicFramePr>
          <p:nvPr/>
        </p:nvGraphicFramePr>
        <p:xfrm>
          <a:off x="4648200" y="990600"/>
          <a:ext cx="4038599" cy="2735136"/>
        </p:xfrm>
        <a:graphic>
          <a:graphicData uri="http://schemas.openxmlformats.org/presentationml/2006/ole">
            <p:oleObj spid="_x0000_s58371" name="Acrobat Document" r:id="rId4" imgW="5400650" imgH="3657600" progId="AcroExch.Document.7">
              <p:embed/>
            </p:oleObj>
          </a:graphicData>
        </a:graphic>
      </p:graphicFrame>
      <p:graphicFrame>
        <p:nvGraphicFramePr>
          <p:cNvPr id="60423" name="Object 7"/>
          <p:cNvGraphicFramePr>
            <a:graphicFrameLocks noChangeAspect="1"/>
          </p:cNvGraphicFramePr>
          <p:nvPr/>
        </p:nvGraphicFramePr>
        <p:xfrm>
          <a:off x="433536" y="3573437"/>
          <a:ext cx="4062264" cy="2751163"/>
        </p:xfrm>
        <a:graphic>
          <a:graphicData uri="http://schemas.openxmlformats.org/presentationml/2006/ole">
            <p:oleObj spid="_x0000_s58372" name="Acrobat Document" r:id="rId5" imgW="5400650" imgH="3657600" progId="AcroExch.Document.7">
              <p:embed/>
            </p:oleObj>
          </a:graphicData>
        </a:graphic>
      </p:graphicFrame>
      <p:graphicFrame>
        <p:nvGraphicFramePr>
          <p:cNvPr id="60424" name="Object 8"/>
          <p:cNvGraphicFramePr>
            <a:graphicFrameLocks noChangeAspect="1"/>
          </p:cNvGraphicFramePr>
          <p:nvPr/>
        </p:nvGraphicFramePr>
        <p:xfrm>
          <a:off x="4648200" y="3581400"/>
          <a:ext cx="4050506" cy="2743200"/>
        </p:xfrm>
        <a:graphic>
          <a:graphicData uri="http://schemas.openxmlformats.org/presentationml/2006/ole">
            <p:oleObj spid="_x0000_s58373" name="Acrobat Document" r:id="rId6" imgW="5400650" imgH="365760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Data-MC comparison: MET signif.</a:t>
            </a:r>
            <a:endParaRPr lang="it-IT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DFAAD-4AE2-4B6A-81A1-CADA1B382BFC}" type="slidenum">
              <a:rPr lang="en-GB" smtClean="0"/>
              <a:pPr/>
              <a:t>13</a:t>
            </a:fld>
            <a:endParaRPr lang="en-GB" dirty="0"/>
          </a:p>
        </p:txBody>
      </p:sp>
      <p:graphicFrame>
        <p:nvGraphicFramePr>
          <p:cNvPr id="65542" name="Object 6"/>
          <p:cNvGraphicFramePr>
            <a:graphicFrameLocks noChangeAspect="1"/>
          </p:cNvGraphicFramePr>
          <p:nvPr/>
        </p:nvGraphicFramePr>
        <p:xfrm>
          <a:off x="4657726" y="990600"/>
          <a:ext cx="4105274" cy="2780291"/>
        </p:xfrm>
        <a:graphic>
          <a:graphicData uri="http://schemas.openxmlformats.org/presentationml/2006/ole">
            <p:oleObj spid="_x0000_s59394" name="Acrobat Document" r:id="rId3" imgW="5400650" imgH="3657600" progId="AcroExch.Document.7">
              <p:embed/>
            </p:oleObj>
          </a:graphicData>
        </a:graphic>
      </p:graphicFrame>
      <p:graphicFrame>
        <p:nvGraphicFramePr>
          <p:cNvPr id="65543" name="Object 7"/>
          <p:cNvGraphicFramePr>
            <a:graphicFrameLocks noChangeAspect="1"/>
          </p:cNvGraphicFramePr>
          <p:nvPr/>
        </p:nvGraphicFramePr>
        <p:xfrm>
          <a:off x="388937" y="990600"/>
          <a:ext cx="4106863" cy="2781368"/>
        </p:xfrm>
        <a:graphic>
          <a:graphicData uri="http://schemas.openxmlformats.org/presentationml/2006/ole">
            <p:oleObj spid="_x0000_s59395" name="Acrobat Document" r:id="rId4" imgW="5400650" imgH="3657600" progId="AcroExch.Document.7">
              <p:embed/>
            </p:oleObj>
          </a:graphicData>
        </a:graphic>
      </p:graphicFrame>
      <p:graphicFrame>
        <p:nvGraphicFramePr>
          <p:cNvPr id="65544" name="Object 8"/>
          <p:cNvGraphicFramePr>
            <a:graphicFrameLocks noChangeAspect="1"/>
          </p:cNvGraphicFramePr>
          <p:nvPr/>
        </p:nvGraphicFramePr>
        <p:xfrm>
          <a:off x="445294" y="3657600"/>
          <a:ext cx="4050506" cy="2743200"/>
        </p:xfrm>
        <a:graphic>
          <a:graphicData uri="http://schemas.openxmlformats.org/presentationml/2006/ole">
            <p:oleObj spid="_x0000_s59396" name="Acrobat Document" r:id="rId5" imgW="5400650" imgH="3657600" progId="AcroExch.Document.7">
              <p:embed/>
            </p:oleObj>
          </a:graphicData>
        </a:graphic>
      </p:graphicFrame>
      <p:graphicFrame>
        <p:nvGraphicFramePr>
          <p:cNvPr id="65545" name="Object 9"/>
          <p:cNvGraphicFramePr>
            <a:graphicFrameLocks noChangeAspect="1"/>
          </p:cNvGraphicFramePr>
          <p:nvPr/>
        </p:nvGraphicFramePr>
        <p:xfrm>
          <a:off x="4648200" y="3657599"/>
          <a:ext cx="4050508" cy="2743201"/>
        </p:xfrm>
        <a:graphic>
          <a:graphicData uri="http://schemas.openxmlformats.org/presentationml/2006/ole">
            <p:oleObj spid="_x0000_s59397" name="Acrobat Document" r:id="rId6" imgW="5400650" imgH="365760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Data-MC comparison: </a:t>
            </a:r>
            <a:r>
              <a:rPr lang="el-GR" dirty="0" smtClean="0"/>
              <a:t>Σ</a:t>
            </a:r>
            <a:r>
              <a:rPr lang="it-IT" dirty="0" smtClean="0"/>
              <a:t>E</a:t>
            </a:r>
            <a:r>
              <a:rPr lang="it-IT" baseline="-25000" dirty="0" smtClean="0"/>
              <a:t>T</a:t>
            </a:r>
            <a:endParaRPr lang="it-IT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DFAAD-4AE2-4B6A-81A1-CADA1B382BFC}" type="slidenum">
              <a:rPr lang="en-GB" smtClean="0"/>
              <a:pPr/>
              <a:t>14</a:t>
            </a:fld>
            <a:endParaRPr lang="en-GB" dirty="0"/>
          </a:p>
        </p:txBody>
      </p:sp>
      <p:graphicFrame>
        <p:nvGraphicFramePr>
          <p:cNvPr id="66566" name="Object 6"/>
          <p:cNvGraphicFramePr>
            <a:graphicFrameLocks noChangeAspect="1"/>
          </p:cNvGraphicFramePr>
          <p:nvPr/>
        </p:nvGraphicFramePr>
        <p:xfrm>
          <a:off x="457200" y="990600"/>
          <a:ext cx="4038600" cy="2735137"/>
        </p:xfrm>
        <a:graphic>
          <a:graphicData uri="http://schemas.openxmlformats.org/presentationml/2006/ole">
            <p:oleObj spid="_x0000_s60418" name="Acrobat Document" r:id="rId3" imgW="5400650" imgH="3657600" progId="AcroExch.Document.7">
              <p:embed/>
            </p:oleObj>
          </a:graphicData>
        </a:graphic>
      </p:graphicFrame>
      <p:graphicFrame>
        <p:nvGraphicFramePr>
          <p:cNvPr id="66567" name="Object 7"/>
          <p:cNvGraphicFramePr>
            <a:graphicFrameLocks noChangeAspect="1"/>
          </p:cNvGraphicFramePr>
          <p:nvPr/>
        </p:nvGraphicFramePr>
        <p:xfrm>
          <a:off x="4648200" y="990600"/>
          <a:ext cx="4050506" cy="2743200"/>
        </p:xfrm>
        <a:graphic>
          <a:graphicData uri="http://schemas.openxmlformats.org/presentationml/2006/ole">
            <p:oleObj spid="_x0000_s60419" name="Acrobat Document" r:id="rId4" imgW="5400650" imgH="3657600" progId="AcroExch.Document.7">
              <p:embed/>
            </p:oleObj>
          </a:graphicData>
        </a:graphic>
      </p:graphicFrame>
      <p:graphicFrame>
        <p:nvGraphicFramePr>
          <p:cNvPr id="66568" name="Object 8"/>
          <p:cNvGraphicFramePr>
            <a:graphicFrameLocks noChangeAspect="1"/>
          </p:cNvGraphicFramePr>
          <p:nvPr/>
        </p:nvGraphicFramePr>
        <p:xfrm>
          <a:off x="445294" y="3657600"/>
          <a:ext cx="4050506" cy="2743200"/>
        </p:xfrm>
        <a:graphic>
          <a:graphicData uri="http://schemas.openxmlformats.org/presentationml/2006/ole">
            <p:oleObj spid="_x0000_s60420" name="Acrobat Document" r:id="rId5" imgW="5400650" imgH="3657600" progId="AcroExch.Document.7">
              <p:embed/>
            </p:oleObj>
          </a:graphicData>
        </a:graphic>
      </p:graphicFrame>
      <p:graphicFrame>
        <p:nvGraphicFramePr>
          <p:cNvPr id="66569" name="Object 9"/>
          <p:cNvGraphicFramePr>
            <a:graphicFrameLocks noChangeAspect="1"/>
          </p:cNvGraphicFramePr>
          <p:nvPr/>
        </p:nvGraphicFramePr>
        <p:xfrm>
          <a:off x="4636293" y="3657600"/>
          <a:ext cx="4050507" cy="2743200"/>
        </p:xfrm>
        <a:graphic>
          <a:graphicData uri="http://schemas.openxmlformats.org/presentationml/2006/ole">
            <p:oleObj spid="_x0000_s60421" name="Acrobat Document" r:id="rId6" imgW="5400650" imgH="365760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first candidate</a:t>
            </a:r>
            <a:endParaRPr lang="it-IT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DFAAD-4AE2-4B6A-81A1-CADA1B382BFC}" type="slidenum">
              <a:rPr lang="en-GB" smtClean="0"/>
              <a:pPr/>
              <a:t>15</a:t>
            </a:fld>
            <a:endParaRPr lang="en-GB" dirty="0"/>
          </a:p>
        </p:txBody>
      </p:sp>
      <p:grpSp>
        <p:nvGrpSpPr>
          <p:cNvPr id="4" name="Group 10"/>
          <p:cNvGrpSpPr/>
          <p:nvPr/>
        </p:nvGrpSpPr>
        <p:grpSpPr>
          <a:xfrm>
            <a:off x="3810000" y="990600"/>
            <a:ext cx="5194059" cy="5336084"/>
            <a:chOff x="3645141" y="990600"/>
            <a:chExt cx="5194059" cy="5336084"/>
          </a:xfrm>
        </p:grpSpPr>
        <p:pic>
          <p:nvPicPr>
            <p:cNvPr id="72706" name="Picture 2" descr="C:\Documents and Settings\Lidietta\Documenti\ATLAS\Tau\Wtaunu\MET_sign\saveMeJiveXML_153565_5181230-YX-LegoPlot-RZ-2010-05-26-19-35-34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45141" y="990600"/>
              <a:ext cx="5194059" cy="5336084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3733800" y="1154668"/>
              <a:ext cx="11384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 smtClean="0"/>
                <a:t>Missing E</a:t>
              </a:r>
              <a:r>
                <a:rPr lang="it-IT" baseline="-25000" dirty="0" smtClean="0"/>
                <a:t>T</a:t>
              </a:r>
              <a:endParaRPr lang="it-IT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019800" y="3962400"/>
              <a:ext cx="4495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 smtClean="0"/>
                <a:t>Jet</a:t>
              </a:r>
              <a:endParaRPr lang="it-IT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81000" y="990600"/>
            <a:ext cx="32004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RunNumber</a:t>
            </a:r>
            <a:r>
              <a:rPr lang="it-IT" sz="1600" dirty="0" smtClean="0"/>
              <a:t>: 153565</a:t>
            </a:r>
          </a:p>
          <a:p>
            <a:r>
              <a:rPr lang="it-IT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EventNumber</a:t>
            </a:r>
            <a:r>
              <a:rPr lang="it-IT" sz="1600" dirty="0" smtClean="0"/>
              <a:t>: 5181230</a:t>
            </a:r>
          </a:p>
          <a:p>
            <a:r>
              <a:rPr lang="it-IT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LB</a:t>
            </a:r>
            <a:r>
              <a:rPr lang="it-IT" sz="1600" dirty="0" smtClean="0"/>
              <a:t>: 318</a:t>
            </a:r>
          </a:p>
          <a:p>
            <a:endParaRPr lang="it-IT" sz="1600" dirty="0" smtClean="0"/>
          </a:p>
          <a:p>
            <a:r>
              <a:rPr lang="it-IT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Triggers</a:t>
            </a:r>
            <a:r>
              <a:rPr lang="it-IT" sz="1600" dirty="0" smtClean="0"/>
              <a:t>:</a:t>
            </a:r>
          </a:p>
          <a:p>
            <a:r>
              <a:rPr lang="it-IT" sz="1400" dirty="0" smtClean="0"/>
              <a:t>L1_TAU5 1</a:t>
            </a:r>
          </a:p>
          <a:p>
            <a:r>
              <a:rPr lang="it-IT" sz="1400" dirty="0" smtClean="0"/>
              <a:t>L1_TAU6 1</a:t>
            </a:r>
          </a:p>
          <a:p>
            <a:r>
              <a:rPr lang="it-IT" sz="1400" dirty="0" smtClean="0"/>
              <a:t>L1_TAU6_XE10 1</a:t>
            </a:r>
          </a:p>
          <a:p>
            <a:r>
              <a:rPr lang="it-IT" sz="1400" dirty="0" smtClean="0"/>
              <a:t>L2_tau12_loose 1</a:t>
            </a:r>
          </a:p>
          <a:p>
            <a:r>
              <a:rPr lang="it-IT" sz="1400" dirty="0" smtClean="0"/>
              <a:t>L2_tau12_loose_xe20 1</a:t>
            </a:r>
          </a:p>
          <a:p>
            <a:r>
              <a:rPr lang="it-IT" sz="1400" dirty="0" smtClean="0"/>
              <a:t>L2_tau16_loose 1</a:t>
            </a:r>
          </a:p>
          <a:p>
            <a:r>
              <a:rPr lang="it-IT" sz="1400" dirty="0" smtClean="0"/>
              <a:t>L2_tau16_loose_xe20 1</a:t>
            </a:r>
          </a:p>
          <a:p>
            <a:r>
              <a:rPr lang="it-IT" sz="1400" dirty="0" smtClean="0"/>
              <a:t>EF_tau12_loose 1</a:t>
            </a:r>
          </a:p>
          <a:p>
            <a:r>
              <a:rPr lang="it-IT" sz="1400" dirty="0" smtClean="0"/>
              <a:t>EF_tau12_loose_xe20 1</a:t>
            </a:r>
          </a:p>
          <a:p>
            <a:r>
              <a:rPr lang="it-IT" sz="1400" dirty="0" smtClean="0"/>
              <a:t>EF_tau16_loose 1</a:t>
            </a:r>
          </a:p>
          <a:p>
            <a:r>
              <a:rPr lang="it-IT" sz="1400" dirty="0" smtClean="0"/>
              <a:t>EF_tau16_loose_xe20 1</a:t>
            </a:r>
          </a:p>
          <a:p>
            <a:endParaRPr lang="it-IT" sz="1600" dirty="0" smtClean="0"/>
          </a:p>
          <a:p>
            <a:r>
              <a:rPr lang="it-IT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MET_Topo</a:t>
            </a:r>
            <a:r>
              <a:rPr lang="it-IT" sz="1600" dirty="0" smtClean="0"/>
              <a:t>: 31098.7 MeV</a:t>
            </a:r>
          </a:p>
          <a:p>
            <a:endParaRPr lang="it-IT" sz="1600" dirty="0" smtClean="0"/>
          </a:p>
          <a:p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Taus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 smtClean="0"/>
              <a:t>in the event: 1 </a:t>
            </a:r>
            <a:r>
              <a:rPr lang="en-US" sz="1600" dirty="0" err="1" smtClean="0"/>
              <a:t>SafeTight</a:t>
            </a:r>
            <a:endParaRPr lang="en-US" sz="1600" dirty="0" smtClean="0"/>
          </a:p>
          <a:p>
            <a:r>
              <a:rPr lang="el-GR" sz="1600" dirty="0" smtClean="0"/>
              <a:t>η</a:t>
            </a:r>
            <a:r>
              <a:rPr lang="it-IT" sz="1600" dirty="0" smtClean="0"/>
              <a:t>: -2.13043 </a:t>
            </a:r>
          </a:p>
          <a:p>
            <a:r>
              <a:rPr lang="it-IT" sz="1600" dirty="0" smtClean="0"/>
              <a:t>φ: -1.23067 </a:t>
            </a:r>
          </a:p>
          <a:p>
            <a:r>
              <a:rPr lang="it-IT" sz="1600" dirty="0" smtClean="0"/>
              <a:t>E</a:t>
            </a:r>
            <a:r>
              <a:rPr lang="it-IT" sz="1600" baseline="-25000" dirty="0" smtClean="0"/>
              <a:t>T</a:t>
            </a:r>
            <a:r>
              <a:rPr lang="it-IT" sz="1600" dirty="0" smtClean="0"/>
              <a:t>: 37542.8 MeV</a:t>
            </a:r>
            <a:endParaRPr lang="it-IT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first candidate</a:t>
            </a:r>
            <a:endParaRPr lang="it-IT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DFAAD-4AE2-4B6A-81A1-CADA1B382BFC}" type="slidenum">
              <a:rPr lang="en-GB" smtClean="0"/>
              <a:pPr/>
              <a:t>16</a:t>
            </a:fld>
            <a:endParaRPr lang="en-GB" dirty="0"/>
          </a:p>
        </p:txBody>
      </p:sp>
      <p:grpSp>
        <p:nvGrpSpPr>
          <p:cNvPr id="4" name="Group 14"/>
          <p:cNvGrpSpPr/>
          <p:nvPr/>
        </p:nvGrpSpPr>
        <p:grpSpPr>
          <a:xfrm>
            <a:off x="76200" y="1295400"/>
            <a:ext cx="8915400" cy="2895600"/>
            <a:chOff x="0" y="1447800"/>
            <a:chExt cx="9144000" cy="3089074"/>
          </a:xfrm>
        </p:grpSpPr>
        <p:pic>
          <p:nvPicPr>
            <p:cNvPr id="72706" name="Picture 2" descr="C:\Documents and Settings\Lidietta\Documenti\ATLAS\Tau\Wtaunu\MET_sign\saveMeJiveXML_153565_5181230-YX-LegoPlot-RZ-2010-05-26-19-35-34.png"/>
            <p:cNvPicPr>
              <a:picLocks noChangeAspect="1" noChangeArrowheads="1"/>
            </p:cNvPicPr>
            <p:nvPr/>
          </p:nvPicPr>
          <p:blipFill>
            <a:blip r:embed="rId2" cstate="print"/>
            <a:srcRect t="67117"/>
            <a:stretch>
              <a:fillRect/>
            </a:stretch>
          </p:blipFill>
          <p:spPr bwMode="auto">
            <a:xfrm>
              <a:off x="0" y="1447800"/>
              <a:ext cx="9144000" cy="3089074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>
              <a:off x="4114800" y="3048000"/>
              <a:ext cx="6705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 smtClean="0"/>
                <a:t>Track</a:t>
              </a:r>
              <a:endParaRPr lang="it-IT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962400" y="990600"/>
            <a:ext cx="3306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Nothing in the hadronic calorimeter…</a:t>
            </a:r>
            <a:endParaRPr lang="it-IT" sz="1600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3048000" y="1752602"/>
            <a:ext cx="1600202" cy="68579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1000" y="5943600"/>
            <a:ext cx="2842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Sounds like a W→e</a:t>
            </a:r>
            <a:r>
              <a:rPr lang="el-GR" dirty="0" smtClean="0"/>
              <a:t>ν</a:t>
            </a:r>
            <a:r>
              <a:rPr lang="it-IT" dirty="0" smtClean="0"/>
              <a:t> event…</a:t>
            </a:r>
            <a:endParaRPr lang="it-IT" dirty="0"/>
          </a:p>
        </p:txBody>
      </p:sp>
      <p:sp>
        <p:nvSpPr>
          <p:cNvPr id="18" name="Rectangle 17"/>
          <p:cNvSpPr/>
          <p:nvPr/>
        </p:nvSpPr>
        <p:spPr>
          <a:xfrm>
            <a:off x="5334000" y="4191000"/>
            <a:ext cx="3581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smtClean="0"/>
              <a:t>InDetTrack (id: 0 index: 0)</a:t>
            </a:r>
          </a:p>
          <a:p>
            <a:r>
              <a:rPr lang="it-IT" sz="1200" dirty="0" smtClean="0"/>
              <a:t> storegate key: TrackParticleCandidate</a:t>
            </a:r>
          </a:p>
          <a:p>
            <a:r>
              <a:rPr lang="it-IT" sz="1200" dirty="0" smtClean="0"/>
              <a:t> d0 = -0.011 ± 0.002 cm</a:t>
            </a:r>
          </a:p>
          <a:p>
            <a:r>
              <a:rPr lang="it-IT" sz="1200" dirty="0" smtClean="0"/>
              <a:t> z0 = 0.786 ± 0.018 cm</a:t>
            </a:r>
          </a:p>
          <a:p>
            <a:r>
              <a:rPr lang="it-IT" sz="1200" dirty="0" smtClean="0"/>
              <a:t> |z0-zVtx| = 0.339 cm</a:t>
            </a:r>
          </a:p>
          <a:p>
            <a:r>
              <a:rPr lang="it-IT" sz="1200" dirty="0" smtClean="0"/>
              <a:t> phi0 = 289.510 ± 0.019°  (5.053 ± 0.000 rad)</a:t>
            </a:r>
          </a:p>
          <a:p>
            <a:r>
              <a:rPr lang="it-IT" sz="1200" dirty="0" smtClean="0"/>
              <a:t> </a:t>
            </a:r>
            <a:r>
              <a:rPr lang="el-GR" sz="1200" dirty="0" smtClean="0"/>
              <a:t>η = -2.130 ± 0.001</a:t>
            </a:r>
          </a:p>
          <a:p>
            <a:r>
              <a:rPr lang="el-GR" sz="1200" dirty="0" smtClean="0"/>
              <a:t> </a:t>
            </a:r>
            <a:r>
              <a:rPr lang="it-IT" sz="1200" dirty="0" smtClean="0"/>
              <a:t>tL = -4.148 ± 0.002</a:t>
            </a:r>
          </a:p>
          <a:p>
            <a:r>
              <a:rPr lang="it-IT" sz="1200" dirty="0" smtClean="0"/>
              <a:t> pT = -20.06 GeV ± 0.781 GeV</a:t>
            </a:r>
          </a:p>
          <a:p>
            <a:r>
              <a:rPr lang="it-IT" sz="1200" dirty="0" smtClean="0"/>
              <a:t> p  = -85.60 GeV</a:t>
            </a:r>
          </a:p>
          <a:p>
            <a:r>
              <a:rPr lang="it-IT" sz="1200" dirty="0" smtClean="0"/>
              <a:t> chi2/numDoF = 2.7686727</a:t>
            </a:r>
            <a:endParaRPr lang="it-IT" sz="1200" dirty="0"/>
          </a:p>
        </p:txBody>
      </p:sp>
      <p:cxnSp>
        <p:nvCxnSpPr>
          <p:cNvPr id="22" name="Straight Arrow Connector 21"/>
          <p:cNvCxnSpPr/>
          <p:nvPr/>
        </p:nvCxnSpPr>
        <p:spPr>
          <a:xfrm rot="16200000" flipH="1">
            <a:off x="4267200" y="3352800"/>
            <a:ext cx="1295400" cy="838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066800" y="4267200"/>
            <a:ext cx="251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smtClean="0"/>
              <a:t>Cluster (id: 1 index: 0)</a:t>
            </a:r>
          </a:p>
          <a:p>
            <a:r>
              <a:rPr lang="it-IT" sz="1200" dirty="0" smtClean="0"/>
              <a:t> storegate key: egClusterCollection</a:t>
            </a:r>
          </a:p>
          <a:p>
            <a:r>
              <a:rPr lang="it-IT" sz="1200" dirty="0" smtClean="0"/>
              <a:t> ET = 28.353 GeV</a:t>
            </a:r>
          </a:p>
          <a:p>
            <a:r>
              <a:rPr lang="it-IT" sz="1200" dirty="0" smtClean="0"/>
              <a:t> E = 120.325 GeV</a:t>
            </a:r>
          </a:p>
          <a:p>
            <a:r>
              <a:rPr lang="it-IT" sz="1200" dirty="0" smtClean="0"/>
              <a:t> </a:t>
            </a:r>
            <a:r>
              <a:rPr lang="el-GR" sz="1200" dirty="0" smtClean="0"/>
              <a:t>η = -2.124</a:t>
            </a:r>
          </a:p>
          <a:p>
            <a:r>
              <a:rPr lang="el-GR" sz="1200" dirty="0" smtClean="0"/>
              <a:t> Φ = 290.248°  (5.066 </a:t>
            </a:r>
            <a:r>
              <a:rPr lang="it-IT" sz="1200" dirty="0" smtClean="0"/>
              <a:t>rad)</a:t>
            </a:r>
            <a:endParaRPr lang="it-IT" sz="1200" dirty="0"/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2476500" y="3238500"/>
            <a:ext cx="16002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TauReconstruction CONF Note</a:t>
            </a:r>
            <a:endParaRPr lang="it-IT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DFAAD-4AE2-4B6A-81A1-CADA1B382BFC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04800" y="3523833"/>
            <a:ext cx="4267200" cy="2800767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sz="1600" u="sng" dirty="0" smtClean="0"/>
              <a:t>(Our) Event Selection</a:t>
            </a:r>
          </a:p>
          <a:p>
            <a:pPr>
              <a:buFont typeface="Wingdings" pitchFamily="2" charset="2"/>
              <a:buChar char="ü"/>
            </a:pPr>
            <a:r>
              <a:rPr lang="it-IT" sz="1600" u="sng" dirty="0" smtClean="0"/>
              <a:t> </a:t>
            </a:r>
            <a:r>
              <a:rPr lang="it-IT" sz="1600" dirty="0" smtClean="0"/>
              <a:t>GRL selection</a:t>
            </a:r>
          </a:p>
          <a:p>
            <a:pPr>
              <a:buFont typeface="Wingdings" pitchFamily="2" charset="2"/>
              <a:buChar char="ü"/>
            </a:pPr>
            <a:r>
              <a:rPr lang="it-IT" sz="1600" dirty="0" smtClean="0"/>
              <a:t> ( Trigger: L1_J5 )</a:t>
            </a:r>
          </a:p>
          <a:p>
            <a:pPr>
              <a:buFont typeface="Wingdings" pitchFamily="2" charset="2"/>
              <a:buChar char="ü"/>
            </a:pPr>
            <a:r>
              <a:rPr lang="it-IT" sz="1600" dirty="0" smtClean="0"/>
              <a:t> Jet cleaning</a:t>
            </a:r>
          </a:p>
          <a:p>
            <a:pPr>
              <a:buFont typeface="Wingdings" pitchFamily="2" charset="2"/>
              <a:buChar char="ü"/>
            </a:pPr>
            <a:r>
              <a:rPr lang="it-IT" sz="1600" dirty="0" smtClean="0"/>
              <a:t> Missing E</a:t>
            </a:r>
            <a:r>
              <a:rPr lang="it-IT" sz="1600" baseline="-25000" dirty="0" smtClean="0"/>
              <a:t>T</a:t>
            </a:r>
            <a:r>
              <a:rPr lang="it-IT" sz="1600" dirty="0" smtClean="0"/>
              <a:t>: MET_Topo &gt; 20 GeV</a:t>
            </a:r>
          </a:p>
          <a:p>
            <a:pPr>
              <a:buFont typeface="Wingdings" pitchFamily="2" charset="2"/>
              <a:buChar char="ü"/>
            </a:pPr>
            <a:r>
              <a:rPr lang="it-IT" sz="1600" dirty="0" smtClean="0"/>
              <a:t>Tau selection (without ID!!): </a:t>
            </a:r>
          </a:p>
          <a:p>
            <a:pPr lvl="1">
              <a:buFont typeface="Wingdings" pitchFamily="2" charset="2"/>
              <a:buChar char="ü"/>
            </a:pPr>
            <a:r>
              <a:rPr lang="it-IT" sz="1600" dirty="0" smtClean="0"/>
              <a:t> leading of the taus reco by both the reconstruction algorithms (calorimeter and tracking based) </a:t>
            </a:r>
          </a:p>
          <a:p>
            <a:pPr lvl="1">
              <a:buFont typeface="Wingdings" pitchFamily="2" charset="2"/>
              <a:buChar char="ü"/>
            </a:pPr>
            <a:r>
              <a:rPr lang="it-IT" sz="1600" dirty="0" smtClean="0"/>
              <a:t> 20 GeV &lt; E</a:t>
            </a:r>
            <a:r>
              <a:rPr lang="it-IT" sz="1600" baseline="-25000" dirty="0" smtClean="0"/>
              <a:t>T </a:t>
            </a:r>
            <a:r>
              <a:rPr lang="it-IT" sz="1600" dirty="0" smtClean="0"/>
              <a:t>&lt; 60 GeV</a:t>
            </a:r>
          </a:p>
          <a:p>
            <a:pPr lvl="1">
              <a:buFont typeface="Wingdings" pitchFamily="2" charset="2"/>
              <a:buChar char="ü"/>
            </a:pPr>
            <a:r>
              <a:rPr lang="it-IT" sz="1600" dirty="0" smtClean="0"/>
              <a:t> not in 1.3&lt;|</a:t>
            </a:r>
            <a:r>
              <a:rPr lang="el-GR" sz="1600" dirty="0" smtClean="0"/>
              <a:t>η</a:t>
            </a:r>
            <a:r>
              <a:rPr lang="it-IT" sz="1600" dirty="0" smtClean="0"/>
              <a:t>|&lt;1.7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120676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dirty="0" smtClean="0"/>
              <a:t> For this CONF Note, a set of standard plot on ID variables will be shown.</a:t>
            </a:r>
          </a:p>
          <a:p>
            <a:pPr>
              <a:buFont typeface="Wingdings" pitchFamily="2" charset="2"/>
              <a:buChar char="ü"/>
            </a:pPr>
            <a:r>
              <a:rPr lang="it-IT" dirty="0" smtClean="0"/>
              <a:t> Our idea is to produce the very same plots with their same selection + the selection of missing transverse energy, to show which are the performance for our analysis.</a:t>
            </a:r>
          </a:p>
          <a:p>
            <a:pPr>
              <a:buFont typeface="Wingdings" pitchFamily="2" charset="2"/>
              <a:buChar char="ü"/>
            </a:pPr>
            <a:r>
              <a:rPr lang="it-IT" dirty="0" smtClean="0"/>
              <a:t> We will also produce some other plots of variables which are strictly connetcted to our analysis: lepton vetos, MET distribution, MET significance, MT…</a:t>
            </a:r>
          </a:p>
          <a:p>
            <a:pPr>
              <a:buFont typeface="Wingdings" pitchFamily="2" charset="2"/>
              <a:buChar char="ü"/>
            </a:pPr>
            <a:endParaRPr lang="it-IT" dirty="0" smtClean="0"/>
          </a:p>
          <a:p>
            <a:pPr>
              <a:buFont typeface="Wingdings" pitchFamily="2" charset="2"/>
              <a:buChar char="ü"/>
            </a:pPr>
            <a:r>
              <a:rPr lang="it-IT" dirty="0" smtClean="0"/>
              <a:t> We (me&amp;Guilherme) have now agreed on the samples, on the cut flow (the official will be sent out </a:t>
            </a:r>
            <a:r>
              <a:rPr lang="it-IT" dirty="0" smtClean="0"/>
              <a:t>today).</a:t>
            </a:r>
            <a:endParaRPr lang="it-IT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ToDoList</a:t>
            </a:r>
            <a:endParaRPr lang="it-IT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DFAAD-4AE2-4B6A-81A1-CADA1B382BFC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066800"/>
            <a:ext cx="85344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sz="2000" dirty="0" smtClean="0"/>
              <a:t> I will rerun the analysis on the full statistics available:</a:t>
            </a:r>
          </a:p>
          <a:p>
            <a:pPr lvl="1">
              <a:buFont typeface="Wingdings" pitchFamily="2" charset="2"/>
              <a:buChar char="ü"/>
            </a:pPr>
            <a:r>
              <a:rPr lang="it-IT" sz="2000" dirty="0" smtClean="0"/>
              <a:t> use May reprocessing</a:t>
            </a:r>
          </a:p>
          <a:p>
            <a:pPr lvl="1">
              <a:buFont typeface="Wingdings" pitchFamily="2" charset="2"/>
              <a:buChar char="ü"/>
            </a:pPr>
            <a:r>
              <a:rPr lang="it-IT" sz="2000" dirty="0" smtClean="0"/>
              <a:t> have to wait for D3PDs production</a:t>
            </a:r>
          </a:p>
          <a:p>
            <a:pPr lvl="1">
              <a:buFont typeface="Wingdings" pitchFamily="2" charset="2"/>
              <a:buChar char="ü"/>
            </a:pPr>
            <a:r>
              <a:rPr lang="it-IT" sz="2000" dirty="0" smtClean="0"/>
              <a:t> will have to run on the grid as bringing all the datasets to Milano is getting painful</a:t>
            </a:r>
          </a:p>
          <a:p>
            <a:pPr>
              <a:buFont typeface="Wingdings" pitchFamily="2" charset="2"/>
              <a:buChar char="ü"/>
            </a:pPr>
            <a:r>
              <a:rPr lang="it-IT" sz="2000" dirty="0" smtClean="0"/>
              <a:t> We should also keep an eye to pileup, as it will become important soon. (Small) datasets for pileup studies are available.</a:t>
            </a:r>
          </a:p>
          <a:p>
            <a:pPr>
              <a:buFont typeface="Wingdings" pitchFamily="2" charset="2"/>
              <a:buChar char="ü"/>
            </a:pPr>
            <a:r>
              <a:rPr lang="it-IT" sz="2000" dirty="0" smtClean="0"/>
              <a:t> Also the trigger is crucial. Soon our full trigger will be in the menu, so we should keep on checking that it is selecting our candidates.</a:t>
            </a:r>
          </a:p>
          <a:p>
            <a:pPr>
              <a:buFont typeface="Wingdings" pitchFamily="2" charset="2"/>
              <a:buChar char="ü"/>
            </a:pPr>
            <a:r>
              <a:rPr lang="it-IT" sz="2000" dirty="0" smtClean="0"/>
              <a:t> I will try to find another smart cut to suppress the W→e</a:t>
            </a:r>
            <a:r>
              <a:rPr lang="el-GR" sz="2000" dirty="0" smtClean="0"/>
              <a:t>ν</a:t>
            </a:r>
            <a:r>
              <a:rPr lang="it-IT" sz="2000" dirty="0" smtClean="0"/>
              <a:t> background, which is now the most problematic one</a:t>
            </a:r>
          </a:p>
          <a:p>
            <a:pPr lvl="1">
              <a:buFont typeface="Wingdings" pitchFamily="2" charset="2"/>
              <a:buChar char="ü"/>
            </a:pPr>
            <a:r>
              <a:rPr lang="it-IT" sz="2000" dirty="0" smtClean="0"/>
              <a:t> see what people from the W→e</a:t>
            </a:r>
            <a:r>
              <a:rPr lang="el-GR" sz="2000" dirty="0" smtClean="0"/>
              <a:t>ν</a:t>
            </a:r>
            <a:r>
              <a:rPr lang="it-IT" sz="2000" dirty="0" smtClean="0"/>
              <a:t> are doing</a:t>
            </a:r>
          </a:p>
          <a:p>
            <a:pPr lvl="1">
              <a:buFont typeface="Wingdings" pitchFamily="2" charset="2"/>
              <a:buChar char="ü"/>
            </a:pPr>
            <a:r>
              <a:rPr lang="it-IT" sz="2000" dirty="0" smtClean="0"/>
              <a:t> try to understand if it is possible to cut on “no electron candidate in the event” </a:t>
            </a:r>
            <a:r>
              <a:rPr lang="it-IT" sz="2000" dirty="0" smtClean="0"/>
              <a:t>(overlap </a:t>
            </a:r>
            <a:r>
              <a:rPr lang="it-IT" sz="2000" dirty="0" smtClean="0"/>
              <a:t>removal?)</a:t>
            </a:r>
          </a:p>
          <a:p>
            <a:pPr>
              <a:buFont typeface="Wingdings" pitchFamily="2" charset="2"/>
              <a:buChar char="ü"/>
            </a:pPr>
            <a:r>
              <a:rPr lang="it-IT" sz="2000" dirty="0" smtClean="0"/>
              <a:t> I will also contribute the the tau Reco CONF note, which is also useful for my thesis.</a:t>
            </a:r>
          </a:p>
          <a:p>
            <a:pPr>
              <a:buFont typeface="Wingdings" pitchFamily="2" charset="2"/>
              <a:buChar char="ü"/>
            </a:pPr>
            <a:r>
              <a:rPr lang="it-IT" sz="2000" dirty="0" smtClean="0"/>
              <a:t> I have to start writing first the index and then also the thesis!!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Back up</a:t>
            </a:r>
            <a:endParaRPr lang="it-IT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DFAAD-4AE2-4B6A-81A1-CADA1B382BFC}" type="slidenum">
              <a:rPr lang="en-GB" smtClean="0"/>
              <a:pPr/>
              <a:t>19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Introduction</a:t>
            </a:r>
            <a:endParaRPr lang="it-IT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DFAAD-4AE2-4B6A-81A1-CADA1B382BFC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066800"/>
            <a:ext cx="8686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Last time (8th March) I talked about:</a:t>
            </a:r>
          </a:p>
          <a:p>
            <a:pPr>
              <a:buFont typeface="Wingdings" pitchFamily="2" charset="2"/>
              <a:buChar char="ü"/>
            </a:pPr>
            <a:r>
              <a:rPr lang="it-IT" dirty="0" smtClean="0"/>
              <a:t> the aim of the W→</a:t>
            </a:r>
            <a:r>
              <a:rPr lang="el-GR" dirty="0" smtClean="0"/>
              <a:t>τν</a:t>
            </a:r>
            <a:r>
              <a:rPr lang="it-IT" dirty="0" smtClean="0"/>
              <a:t> analysis, signal and background characteristics</a:t>
            </a:r>
          </a:p>
          <a:p>
            <a:pPr>
              <a:buFont typeface="Wingdings" pitchFamily="2" charset="2"/>
              <a:buChar char="ü"/>
            </a:pPr>
            <a:r>
              <a:rPr lang="it-IT" dirty="0" smtClean="0"/>
              <a:t> the status of the (to become) INT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Note @ 10 TeV</a:t>
            </a:r>
          </a:p>
          <a:p>
            <a:pPr>
              <a:buFont typeface="Wingdings" pitchFamily="2" charset="2"/>
              <a:buChar char="ü"/>
            </a:pPr>
            <a:r>
              <a:rPr lang="it-IT" dirty="0" smtClean="0"/>
              <a:t> the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D3PDs production </a:t>
            </a:r>
            <a:r>
              <a:rPr lang="it-IT" dirty="0" smtClean="0"/>
              <a:t>and validation (D3PDs are now used to do most of the analysis)</a:t>
            </a:r>
          </a:p>
          <a:p>
            <a:pPr>
              <a:buFont typeface="Wingdings" pitchFamily="2" charset="2"/>
              <a:buChar char="ü"/>
            </a:pPr>
            <a:r>
              <a:rPr lang="it-IT" dirty="0" smtClean="0"/>
              <a:t> the initial steps in the optimization of the cut flow for the analysis on 7 TeV data</a:t>
            </a:r>
          </a:p>
          <a:p>
            <a:pPr>
              <a:buFont typeface="Wingdings" pitchFamily="2" charset="2"/>
              <a:buChar char="ü"/>
            </a:pPr>
            <a:endParaRPr lang="it-IT" dirty="0" smtClean="0"/>
          </a:p>
          <a:p>
            <a:r>
              <a:rPr lang="it-IT" dirty="0" smtClean="0"/>
              <a:t>In the meantime:</a:t>
            </a:r>
          </a:p>
          <a:p>
            <a:pPr>
              <a:buFont typeface="Wingdings" pitchFamily="2" charset="2"/>
              <a:buChar char="ü"/>
            </a:pPr>
            <a:r>
              <a:rPr lang="it-IT" dirty="0" smtClean="0"/>
              <a:t> we have finalized the cut flow at 7 TeV </a:t>
            </a:r>
          </a:p>
          <a:p>
            <a:pPr>
              <a:buFont typeface="Wingdings" pitchFamily="2" charset="2"/>
              <a:buChar char="ü"/>
            </a:pPr>
            <a:r>
              <a:rPr lang="it-IT" dirty="0" smtClean="0"/>
              <a:t> the tau ID community has swithched from Cone4H1TopoJets to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AntiKt4H1TopoJets </a:t>
            </a:r>
            <a:r>
              <a:rPr lang="it-IT" dirty="0" smtClean="0"/>
              <a:t>for the jet algorithm used to seed a tau: I have compared the samples with the two different algorithms.</a:t>
            </a:r>
          </a:p>
          <a:p>
            <a:endParaRPr lang="it-IT" dirty="0" smtClean="0"/>
          </a:p>
          <a:p>
            <a:r>
              <a:rPr lang="it-IT" dirty="0" smtClean="0"/>
              <a:t>Today I will show you:</a:t>
            </a:r>
          </a:p>
          <a:p>
            <a:pPr>
              <a:buFont typeface="Wingdings" pitchFamily="2" charset="2"/>
              <a:buChar char="ü"/>
            </a:pPr>
            <a:r>
              <a:rPr lang="it-IT" dirty="0" smtClean="0"/>
              <a:t> some brand new results on the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optimization of the cut flow</a:t>
            </a:r>
            <a:r>
              <a:rPr lang="it-IT" dirty="0" smtClean="0"/>
              <a:t>, using the significance of missing transverse energy</a:t>
            </a:r>
          </a:p>
          <a:p>
            <a:pPr>
              <a:buFont typeface="Wingdings" pitchFamily="2" charset="2"/>
              <a:buChar char="ü"/>
            </a:pPr>
            <a:r>
              <a:rPr lang="it-IT" dirty="0" smtClean="0"/>
              <a:t> the possibility of having a W→</a:t>
            </a:r>
            <a:r>
              <a:rPr lang="el-GR" dirty="0" smtClean="0"/>
              <a:t>τν</a:t>
            </a:r>
            <a:r>
              <a:rPr lang="it-IT" dirty="0" smtClean="0"/>
              <a:t> candidate already with 10 nb</a:t>
            </a:r>
            <a:r>
              <a:rPr lang="it-IT" baseline="30000" dirty="0" smtClean="0"/>
              <a:t>-1</a:t>
            </a:r>
          </a:p>
          <a:p>
            <a:pPr>
              <a:buFont typeface="Wingdings" pitchFamily="2" charset="2"/>
              <a:buChar char="ü"/>
            </a:pPr>
            <a:r>
              <a:rPr lang="it-IT" dirty="0" smtClean="0"/>
              <a:t> a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comparison between data and MonteCarlo</a:t>
            </a:r>
            <a:endParaRPr lang="it-IT" dirty="0" smtClean="0"/>
          </a:p>
          <a:p>
            <a:pPr>
              <a:buFont typeface="Wingdings" pitchFamily="2" charset="2"/>
              <a:buChar char="ü"/>
            </a:pPr>
            <a:r>
              <a:rPr lang="it-IT" dirty="0" smtClean="0"/>
              <a:t> our ideas about joining th effort for a CONF Note on tau reconstruction</a:t>
            </a:r>
          </a:p>
          <a:p>
            <a:pPr>
              <a:buFont typeface="Wingdings" pitchFamily="2" charset="2"/>
              <a:buChar char="ü"/>
            </a:pPr>
            <a:r>
              <a:rPr lang="it-IT" dirty="0" smtClean="0"/>
              <a:t> the outilne of what comes next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Motivation to W→</a:t>
            </a:r>
            <a:r>
              <a:rPr lang="el-GR" smtClean="0"/>
              <a:t>τν</a:t>
            </a:r>
            <a:r>
              <a:rPr lang="it-IT" smtClean="0"/>
              <a:t> analysis</a:t>
            </a:r>
            <a:endParaRPr lang="it-IT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DFAAD-4AE2-4B6A-81A1-CADA1B382BFC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066800"/>
            <a:ext cx="5562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sz="1600" dirty="0" smtClean="0"/>
              <a:t> Taus are interesting objects because:</a:t>
            </a:r>
          </a:p>
          <a:p>
            <a:pPr lvl="1">
              <a:buFont typeface="Wingdings" pitchFamily="2" charset="2"/>
              <a:buChar char="ü"/>
            </a:pPr>
            <a:r>
              <a:rPr lang="it-IT" sz="1600" dirty="0" smtClean="0"/>
              <a:t> the </a:t>
            </a:r>
            <a:r>
              <a:rPr lang="el-GR" sz="1600" dirty="0" smtClean="0"/>
              <a:t>τ</a:t>
            </a:r>
            <a:r>
              <a:rPr lang="it-IT" sz="1600" dirty="0" smtClean="0"/>
              <a:t> leptons in the final state are important signature for Higgs boson and SUSY searches – as the heaviest lepton, they have the largest coupling to the Higgs boson both in the Standard Model and in the MSSM. </a:t>
            </a:r>
          </a:p>
          <a:p>
            <a:pPr>
              <a:buFont typeface="Wingdings" pitchFamily="2" charset="2"/>
              <a:buChar char="ü"/>
            </a:pPr>
            <a:r>
              <a:rPr lang="it-IT" sz="1600" dirty="0" smtClean="0"/>
              <a:t>  BUT hadronically decaying taus are difficult to identify in hadron collision, due to the overwhelming QCD background.  </a:t>
            </a:r>
          </a:p>
          <a:p>
            <a:pPr algn="ctr"/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understand </a:t>
            </a:r>
            <a:r>
              <a:rPr lang="el-G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τ </a:t>
            </a:r>
            <a:r>
              <a:rPr lang="en-US" sz="16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had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reconstruction and </a:t>
            </a:r>
          </a:p>
          <a:p>
            <a:pPr algn="ctr"/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identification </a:t>
            </a:r>
          </a:p>
          <a:p>
            <a:pPr algn="ctr"/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is essential and challenging</a:t>
            </a:r>
            <a:endParaRPr lang="it-IT" sz="1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85800" y="3048000"/>
            <a:ext cx="609600" cy="3048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1266" name="Picture 2" descr="http://dorigo.files.wordpress.com/2008/03/hbr4g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7218" y="2057400"/>
            <a:ext cx="3574382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52400" y="3581400"/>
            <a:ext cx="800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sz="1600" dirty="0" smtClean="0"/>
              <a:t> </a:t>
            </a:r>
            <a:r>
              <a:rPr lang="en-US" sz="1600" dirty="0" smtClean="0"/>
              <a:t>Main processes with </a:t>
            </a:r>
            <a:r>
              <a:rPr lang="el-GR" sz="1600" dirty="0" smtClean="0"/>
              <a:t>τ </a:t>
            </a:r>
            <a:r>
              <a:rPr lang="en-US" sz="1600" baseline="-25000" dirty="0" smtClean="0"/>
              <a:t>had</a:t>
            </a:r>
            <a:r>
              <a:rPr lang="en-US" sz="1600" dirty="0" smtClean="0"/>
              <a:t> final states:</a:t>
            </a:r>
          </a:p>
          <a:p>
            <a:pPr lvl="1">
              <a:buFont typeface="Wingdings" pitchFamily="2" charset="2"/>
              <a:buChar char="ü"/>
            </a:pPr>
            <a:r>
              <a:rPr lang="it-IT" sz="1600" dirty="0" smtClean="0"/>
              <a:t> ttbar      </a:t>
            </a:r>
            <a:r>
              <a:rPr lang="el-GR" sz="1600" dirty="0" smtClean="0"/>
              <a:t>σ</a:t>
            </a:r>
            <a:r>
              <a:rPr lang="it-IT" sz="1600" dirty="0" smtClean="0"/>
              <a:t> = 3.74 x 10</a:t>
            </a:r>
            <a:r>
              <a:rPr lang="it-IT" sz="1600" baseline="30000" dirty="0" smtClean="0"/>
              <a:t>2</a:t>
            </a:r>
            <a:r>
              <a:rPr lang="it-IT" sz="1600" dirty="0" smtClean="0"/>
              <a:t> pb (@10TeV)</a:t>
            </a:r>
          </a:p>
          <a:p>
            <a:pPr lvl="1">
              <a:buFont typeface="Wingdings" pitchFamily="2" charset="2"/>
              <a:buChar char="ü"/>
            </a:pPr>
            <a:r>
              <a:rPr lang="it-IT" sz="1600" dirty="0" smtClean="0"/>
              <a:t> Z →</a:t>
            </a:r>
            <a:r>
              <a:rPr lang="el-GR" sz="1600" dirty="0" smtClean="0"/>
              <a:t>ττ</a:t>
            </a:r>
            <a:r>
              <a:rPr lang="it-IT" sz="1600" dirty="0" smtClean="0"/>
              <a:t>    </a:t>
            </a:r>
            <a:r>
              <a:rPr lang="el-GR" sz="1600" dirty="0" smtClean="0"/>
              <a:t>σ</a:t>
            </a:r>
            <a:r>
              <a:rPr lang="it-IT" sz="1600" dirty="0" smtClean="0"/>
              <a:t> = 1.13 x 10</a:t>
            </a:r>
            <a:r>
              <a:rPr lang="it-IT" sz="1600" baseline="30000" dirty="0" smtClean="0"/>
              <a:t>3</a:t>
            </a:r>
            <a:r>
              <a:rPr lang="it-IT" sz="1600" dirty="0" smtClean="0"/>
              <a:t> pb (@10TeV)</a:t>
            </a:r>
          </a:p>
          <a:p>
            <a:pPr>
              <a:buFont typeface="Wingdings" pitchFamily="2" charset="2"/>
              <a:buChar char="ü"/>
            </a:pPr>
            <a:r>
              <a:rPr lang="it-IT" sz="1600" dirty="0" smtClean="0"/>
              <a:t> </a:t>
            </a:r>
            <a:r>
              <a:rPr lang="it-IT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W→</a:t>
            </a:r>
            <a:r>
              <a:rPr lang="el-G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τν</a:t>
            </a:r>
            <a:r>
              <a:rPr lang="it-IT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1600" dirty="0" smtClean="0"/>
              <a:t>is an interesting channel to study taus:</a:t>
            </a:r>
          </a:p>
          <a:p>
            <a:pPr lvl="1">
              <a:buFont typeface="Wingdings" pitchFamily="2" charset="2"/>
              <a:buChar char="ü"/>
            </a:pPr>
            <a:r>
              <a:rPr lang="it-IT" sz="1600" dirty="0" smtClean="0"/>
              <a:t> it is the most </a:t>
            </a:r>
            <a:r>
              <a:rPr lang="it-IT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abundant</a:t>
            </a:r>
            <a:r>
              <a:rPr lang="it-IT" sz="1600" dirty="0" smtClean="0"/>
              <a:t> source of </a:t>
            </a:r>
            <a:r>
              <a:rPr lang="el-GR" sz="1600" dirty="0" smtClean="0"/>
              <a:t>τ</a:t>
            </a:r>
            <a:r>
              <a:rPr lang="it-IT" sz="1600" dirty="0" smtClean="0"/>
              <a:t> leptons with </a:t>
            </a:r>
            <a:r>
              <a:rPr lang="el-GR" sz="1600" dirty="0" smtClean="0"/>
              <a:t>σ</a:t>
            </a:r>
            <a:r>
              <a:rPr lang="it-IT" sz="1600" dirty="0" smtClean="0"/>
              <a:t> = 7.69 x 10</a:t>
            </a:r>
            <a:r>
              <a:rPr lang="it-IT" sz="1600" baseline="30000" dirty="0" smtClean="0"/>
              <a:t>3</a:t>
            </a:r>
            <a:r>
              <a:rPr lang="it-IT" sz="1600" dirty="0" smtClean="0"/>
              <a:t> pb @10TeV</a:t>
            </a:r>
          </a:p>
          <a:p>
            <a:pPr lvl="1">
              <a:buFont typeface="Wingdings" pitchFamily="2" charset="2"/>
              <a:buChar char="ü"/>
            </a:pPr>
            <a:r>
              <a:rPr lang="it-IT" sz="1600" dirty="0" smtClean="0"/>
              <a:t> it will be possible to study this channel only with the very first data at </a:t>
            </a:r>
            <a:r>
              <a:rPr lang="it-IT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low luminosity </a:t>
            </a:r>
            <a:r>
              <a:rPr lang="it-IT" sz="1600" dirty="0" smtClean="0"/>
              <a:t>(10</a:t>
            </a:r>
            <a:r>
              <a:rPr lang="it-IT" sz="1600" baseline="30000" dirty="0" smtClean="0"/>
              <a:t>31</a:t>
            </a:r>
            <a:r>
              <a:rPr lang="it-IT" sz="1600" dirty="0" smtClean="0"/>
              <a:t> - 10</a:t>
            </a:r>
            <a:r>
              <a:rPr lang="it-IT" sz="1600" baseline="30000" dirty="0" smtClean="0"/>
              <a:t>32 </a:t>
            </a:r>
            <a:r>
              <a:rPr lang="it-IT" sz="1600" dirty="0" smtClean="0"/>
              <a:t>cm</a:t>
            </a:r>
            <a:r>
              <a:rPr lang="it-IT" sz="1600" baseline="30000" dirty="0" smtClean="0"/>
              <a:t>-2</a:t>
            </a:r>
            <a:r>
              <a:rPr lang="it-IT" sz="1600" dirty="0" smtClean="0"/>
              <a:t>s</a:t>
            </a:r>
            <a:r>
              <a:rPr lang="it-IT" sz="1600" baseline="30000" dirty="0" smtClean="0"/>
              <a:t>-1</a:t>
            </a:r>
            <a:r>
              <a:rPr lang="it-IT" sz="1600" dirty="0" smtClean="0"/>
              <a:t>), due to the QCD background rate</a:t>
            </a:r>
          </a:p>
          <a:p>
            <a:pPr>
              <a:buFont typeface="Wingdings" pitchFamily="2" charset="2"/>
              <a:buChar char="ü"/>
            </a:pPr>
            <a:r>
              <a:rPr lang="it-IT" sz="1600" dirty="0" smtClean="0"/>
              <a:t> There are some </a:t>
            </a:r>
            <a:r>
              <a:rPr lang="it-IT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interesting measurements </a:t>
            </a:r>
            <a:r>
              <a:rPr lang="it-IT" sz="1600" dirty="0" smtClean="0"/>
              <a:t>that can be done with 100 pb</a:t>
            </a:r>
            <a:r>
              <a:rPr lang="it-IT" sz="1600" baseline="30000" dirty="0" smtClean="0"/>
              <a:t>-1</a:t>
            </a:r>
            <a:r>
              <a:rPr lang="it-IT" sz="1600" dirty="0" smtClean="0"/>
              <a:t> of data:</a:t>
            </a:r>
          </a:p>
          <a:p>
            <a:pPr lvl="1">
              <a:buFont typeface="Wingdings" pitchFamily="2" charset="2"/>
              <a:buChar char="ü"/>
            </a:pPr>
            <a:r>
              <a:rPr lang="it-IT" sz="1600" dirty="0" smtClean="0"/>
              <a:t> cross section</a:t>
            </a:r>
          </a:p>
          <a:p>
            <a:pPr lvl="1">
              <a:buFont typeface="Wingdings" pitchFamily="2" charset="2"/>
              <a:buChar char="ü"/>
            </a:pPr>
            <a:r>
              <a:rPr lang="it-IT" sz="1600" dirty="0" smtClean="0"/>
              <a:t> BR(W→</a:t>
            </a:r>
            <a:r>
              <a:rPr lang="el-GR" sz="1600" dirty="0" smtClean="0"/>
              <a:t>τν</a:t>
            </a:r>
            <a:r>
              <a:rPr lang="it-IT" sz="1600" dirty="0" smtClean="0"/>
              <a:t>)/BR(W→e</a:t>
            </a:r>
            <a:r>
              <a:rPr lang="el-GR" sz="1600" dirty="0" smtClean="0"/>
              <a:t>ν</a:t>
            </a:r>
            <a:r>
              <a:rPr lang="it-IT" sz="1600" dirty="0" smtClean="0"/>
              <a:t>) ratio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Status of the analysis in ATLAS</a:t>
            </a:r>
            <a:endParaRPr lang="it-IT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DFAAD-4AE2-4B6A-81A1-CADA1B382BFC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170087"/>
            <a:ext cx="8839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dirty="0" smtClean="0"/>
              <a:t>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14 TeV </a:t>
            </a:r>
            <a:r>
              <a:rPr lang="it-IT" dirty="0" smtClean="0"/>
              <a:t>analysis – documented in a note (ATL-PHYS-INT-2009-011) by Y.Coadou, P.Malecki and E.Richter-Was</a:t>
            </a:r>
          </a:p>
          <a:p>
            <a:endParaRPr lang="it-IT" dirty="0" smtClean="0"/>
          </a:p>
          <a:p>
            <a:pPr>
              <a:buFont typeface="Wingdings" pitchFamily="2" charset="2"/>
              <a:buChar char="ü"/>
            </a:pPr>
            <a:r>
              <a:rPr lang="it-IT" dirty="0" smtClean="0"/>
              <a:t>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10 TeV </a:t>
            </a:r>
            <a:r>
              <a:rPr lang="it-IT" dirty="0" smtClean="0"/>
              <a:t>analysis – documented in a note (ATL-COM-PHYS-2010-067) G.Nunes-Hanninger, L.Dell’Asta, A.Andreazza, D.Casadei, Y.Coadou, J.Dingfelder, O.Igonkina, J.Kroseberg, P.Malecki, M.Neubauer, E.Richter-Was and A.Sfyrla. </a:t>
            </a:r>
          </a:p>
          <a:p>
            <a:pPr>
              <a:buFont typeface="Wingdings" pitchFamily="2" charset="2"/>
              <a:buChar char="ü"/>
            </a:pPr>
            <a:r>
              <a:rPr lang="it-IT" dirty="0" smtClean="0"/>
              <a:t> For the moment it is just a communication. We have been assigned a rewier (S.Demers, Yale) and answered to all the comments. It still has to become an INT note.</a:t>
            </a:r>
          </a:p>
          <a:p>
            <a:pPr>
              <a:buFont typeface="Wingdings" pitchFamily="2" charset="2"/>
              <a:buChar char="ü"/>
            </a:pPr>
            <a:endParaRPr lang="it-IT" dirty="0" smtClean="0"/>
          </a:p>
          <a:p>
            <a:pPr>
              <a:buFont typeface="Wingdings" pitchFamily="2" charset="2"/>
              <a:buChar char="ü"/>
            </a:pPr>
            <a:r>
              <a:rPr lang="it-IT" dirty="0" smtClean="0"/>
              <a:t>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7 TeV </a:t>
            </a:r>
            <a:r>
              <a:rPr lang="it-IT" dirty="0" smtClean="0"/>
              <a:t>analysis – documented on a dedicated twiki page.</a:t>
            </a:r>
          </a:p>
          <a:p>
            <a:pPr>
              <a:buFont typeface="Wingdings" pitchFamily="2" charset="2"/>
              <a:buChar char="ü"/>
            </a:pPr>
            <a:r>
              <a:rPr lang="it-IT" dirty="0" smtClean="0"/>
              <a:t> Cut flow has been optimized and the standard cut flow foresees 50 events/pb-1</a:t>
            </a:r>
          </a:p>
          <a:p>
            <a:pPr>
              <a:buFont typeface="Wingdings" pitchFamily="2" charset="2"/>
              <a:buChar char="ü"/>
            </a:pPr>
            <a:r>
              <a:rPr lang="it-IT" dirty="0" smtClean="0"/>
              <a:t> Cut flow has also been adapted for very first data analysis, loosening both the trigger and the missing transverse energy selection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295400"/>
            <a:ext cx="2971800" cy="2116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W→</a:t>
            </a:r>
            <a:r>
              <a:rPr lang="el-GR" smtClean="0"/>
              <a:t>τν</a:t>
            </a:r>
            <a:r>
              <a:rPr lang="it-IT" smtClean="0"/>
              <a:t> – signal</a:t>
            </a:r>
            <a:endParaRPr lang="it-IT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DFAAD-4AE2-4B6A-81A1-CADA1B382BFC}" type="slidenum">
              <a:rPr lang="en-GB" smtClean="0"/>
              <a:pPr/>
              <a:t>22</a:t>
            </a:fld>
            <a:endParaRPr lang="en-GB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19200"/>
            <a:ext cx="1828800" cy="1238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09800" y="1219200"/>
            <a:ext cx="3299365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u="sng" dirty="0" smtClean="0"/>
              <a:t>Signature</a:t>
            </a:r>
            <a:r>
              <a:rPr lang="it-IT" dirty="0" smtClean="0"/>
              <a:t>:</a:t>
            </a:r>
          </a:p>
          <a:p>
            <a:pPr lvl="1">
              <a:buFont typeface="Wingdings" pitchFamily="2" charset="2"/>
              <a:buChar char="ü"/>
            </a:pPr>
            <a:r>
              <a:rPr lang="it-IT" dirty="0" smtClean="0"/>
              <a:t>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τ lepton</a:t>
            </a:r>
          </a:p>
          <a:p>
            <a:pPr lvl="1"/>
            <a:endParaRPr lang="it-IT" sz="800" dirty="0" smtClean="0"/>
          </a:p>
          <a:p>
            <a:pPr lvl="1">
              <a:buFont typeface="Wingdings" pitchFamily="2" charset="2"/>
              <a:buChar char="ü"/>
            </a:pPr>
            <a:r>
              <a:rPr lang="it-IT" dirty="0" smtClean="0"/>
              <a:t>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missing transverse energy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0" y="990600"/>
            <a:ext cx="2987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Soft τ lepton with 20&lt;p</a:t>
            </a:r>
            <a:r>
              <a:rPr lang="it-IT" sz="1600" baseline="30000" dirty="0" smtClean="0"/>
              <a:t>τ</a:t>
            </a:r>
            <a:r>
              <a:rPr lang="it-IT" sz="1600" baseline="-25000" dirty="0" smtClean="0"/>
              <a:t>T</a:t>
            </a:r>
            <a:r>
              <a:rPr lang="it-IT" sz="1600" dirty="0" smtClean="0"/>
              <a:t> &lt;40 GeV</a:t>
            </a:r>
            <a:endParaRPr lang="it-IT" sz="1600" dirty="0"/>
          </a:p>
        </p:txBody>
      </p:sp>
      <p:sp>
        <p:nvSpPr>
          <p:cNvPr id="13" name="Right Arrow 12"/>
          <p:cNvSpPr/>
          <p:nvPr/>
        </p:nvSpPr>
        <p:spPr>
          <a:xfrm>
            <a:off x="4038600" y="1676400"/>
            <a:ext cx="1600200" cy="1524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ight Arrow 13"/>
          <p:cNvSpPr/>
          <p:nvPr/>
        </p:nvSpPr>
        <p:spPr>
          <a:xfrm rot="6450310">
            <a:off x="2725940" y="2504791"/>
            <a:ext cx="852479" cy="210193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228600" y="2920425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Relative low missing transverse energy, tipically in the range from 10 GeV to 40 GeV (+ a long tail)</a:t>
            </a:r>
            <a:endParaRPr lang="it-IT" sz="1600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429001"/>
            <a:ext cx="2667000" cy="1822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4038600" y="3124200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When the τ lepton decays hadronically, we have an hadronic jet which is well collimated and has few charged particles.</a:t>
            </a:r>
            <a:endParaRPr lang="it-IT" sz="1600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46331" y="4419600"/>
            <a:ext cx="2806869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6248400" y="61722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810000"/>
            <a:ext cx="3048000" cy="2114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 rot="753453">
            <a:off x="2076317" y="4585900"/>
            <a:ext cx="784391" cy="27699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@10TeV</a:t>
            </a:r>
            <a:endParaRPr lang="it-IT" sz="1200" b="1" dirty="0">
              <a:ln w="17780" cmpd="sng">
                <a:noFill/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 rot="753453">
            <a:off x="7488331" y="2139358"/>
            <a:ext cx="784391" cy="276999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@10TeV</a:t>
            </a:r>
            <a:endParaRPr lang="it-IT" sz="1200" b="1" dirty="0">
              <a:ln w="17780" cmpd="sng">
                <a:noFill/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W→</a:t>
            </a:r>
            <a:r>
              <a:rPr lang="el-GR" smtClean="0"/>
              <a:t>τν</a:t>
            </a:r>
            <a:r>
              <a:rPr lang="it-IT" smtClean="0"/>
              <a:t> – backgrounds</a:t>
            </a:r>
            <a:endParaRPr lang="it-IT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DFAAD-4AE2-4B6A-81A1-CADA1B382BFC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096000" y="4086761"/>
            <a:ext cx="2590800" cy="1323439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QCD di-jet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 smtClean="0"/>
              <a:t> cross section ~6 order of magnitude higher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 smtClean="0"/>
              <a:t> one jet is wrongly identifed as a </a:t>
            </a:r>
            <a:r>
              <a:rPr lang="el-GR" sz="1600" dirty="0" smtClean="0"/>
              <a:t>τ</a:t>
            </a:r>
            <a:endParaRPr lang="it-IT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066800"/>
            <a:ext cx="3429000" cy="1815882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W→e</a:t>
            </a:r>
            <a:r>
              <a:rPr lang="el-G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ν</a:t>
            </a:r>
            <a:r>
              <a:rPr lang="it-IT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/ W→</a:t>
            </a:r>
            <a:r>
              <a:rPr lang="el-G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μν</a:t>
            </a:r>
            <a:endParaRPr lang="it-IT" sz="1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1600" dirty="0" smtClean="0"/>
              <a:t> the electron (muon) from the W decay is identified as a single-prong hadronic </a:t>
            </a:r>
            <a:r>
              <a:rPr lang="el-GR" sz="1600" dirty="0" smtClean="0"/>
              <a:t>τ</a:t>
            </a:r>
            <a:r>
              <a:rPr lang="it-IT" sz="1600" dirty="0" smtClean="0"/>
              <a:t> decay 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 smtClean="0"/>
              <a:t> the electron (muon) is lost and a fake </a:t>
            </a:r>
            <a:r>
              <a:rPr lang="el-GR" sz="1600" dirty="0" smtClean="0"/>
              <a:t>τ</a:t>
            </a:r>
            <a:r>
              <a:rPr lang="it-IT" sz="1600" dirty="0" smtClean="0"/>
              <a:t> is reconstructed from the initial state QCD radiation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0" y="1056382"/>
            <a:ext cx="2819400" cy="1323439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Z→ee / Z→μ</a:t>
            </a:r>
            <a:r>
              <a:rPr lang="el-G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μ</a:t>
            </a:r>
            <a:endParaRPr lang="it-IT" sz="1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1600" dirty="0" smtClean="0"/>
              <a:t> one electon (muon) is wrongly identifed as hadronic </a:t>
            </a:r>
            <a:r>
              <a:rPr lang="el-GR" sz="1600" dirty="0" smtClean="0"/>
              <a:t>τ</a:t>
            </a:r>
            <a:r>
              <a:rPr lang="it-IT" sz="1600" dirty="0" smtClean="0"/>
              <a:t> and the other is lost or ouside the geometrical acceptance</a:t>
            </a:r>
            <a:endParaRPr lang="it-IT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0" y="2438400"/>
            <a:ext cx="2971800" cy="1569660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Z→</a:t>
            </a:r>
            <a:r>
              <a:rPr lang="el-G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ττ</a:t>
            </a:r>
            <a:endParaRPr lang="it-IT" sz="1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1600" dirty="0" smtClean="0"/>
              <a:t> one </a:t>
            </a:r>
            <a:r>
              <a:rPr lang="el-GR" sz="1600" dirty="0" smtClean="0"/>
              <a:t>τ</a:t>
            </a:r>
            <a:r>
              <a:rPr lang="it-IT" sz="1600" dirty="0" smtClean="0"/>
              <a:t> is identified as an hadronic </a:t>
            </a:r>
            <a:r>
              <a:rPr lang="el-GR" sz="1600" dirty="0" smtClean="0"/>
              <a:t>τ</a:t>
            </a:r>
            <a:r>
              <a:rPr lang="it-IT" sz="1600" dirty="0" smtClean="0"/>
              <a:t> decay and the other one is lost, i.e. neither reconstructed as second hadronic </a:t>
            </a:r>
            <a:r>
              <a:rPr lang="el-GR" sz="1600" dirty="0" smtClean="0"/>
              <a:t>τ</a:t>
            </a:r>
            <a:r>
              <a:rPr lang="it-IT" sz="1600" dirty="0" smtClean="0"/>
              <a:t> nor as electron or muon</a:t>
            </a:r>
            <a:endParaRPr lang="it-IT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2971800"/>
            <a:ext cx="3352800" cy="1323439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ttbar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 smtClean="0"/>
              <a:t> one of the W decays into a </a:t>
            </a:r>
            <a:r>
              <a:rPr lang="el-GR" sz="1600" dirty="0" smtClean="0"/>
              <a:t>τ</a:t>
            </a:r>
            <a:r>
              <a:rPr lang="it-IT" sz="1600" dirty="0" smtClean="0"/>
              <a:t> lepton and the other decays into a pair of quarks, or electron or muon which are not reconstructed</a:t>
            </a:r>
            <a:endParaRPr lang="it-IT" sz="16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581400" y="1066800"/>
          <a:ext cx="256032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/>
                <a:gridCol w="1280160"/>
              </a:tblGrid>
              <a:tr h="289345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signal</a:t>
                      </a:r>
                      <a:endParaRPr lang="it-IT" sz="12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cross section</a:t>
                      </a:r>
                      <a:endParaRPr lang="it-IT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93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W→</a:t>
                      </a:r>
                      <a:r>
                        <a:rPr lang="el-GR" sz="1200" dirty="0" smtClean="0"/>
                        <a:t>τν</a:t>
                      </a:r>
                      <a:r>
                        <a:rPr lang="it-IT" sz="1200" dirty="0" smtClean="0"/>
                        <a:t> (</a:t>
                      </a:r>
                      <a:r>
                        <a:rPr lang="el-GR" sz="1200" dirty="0" smtClean="0"/>
                        <a:t>τ→</a:t>
                      </a:r>
                      <a:r>
                        <a:rPr lang="it-IT" sz="1200" dirty="0" smtClean="0"/>
                        <a:t>had)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7.69 x 10</a:t>
                      </a:r>
                      <a:r>
                        <a:rPr lang="it-IT" sz="1200" baseline="30000" dirty="0" smtClean="0"/>
                        <a:t>3 </a:t>
                      </a:r>
                      <a:r>
                        <a:rPr lang="it-IT" sz="1200" dirty="0" smtClean="0"/>
                        <a:t>pb</a:t>
                      </a:r>
                    </a:p>
                  </a:txBody>
                  <a:tcPr/>
                </a:tc>
              </a:tr>
              <a:tr h="289345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background</a:t>
                      </a:r>
                      <a:endParaRPr lang="it-IT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cross section </a:t>
                      </a:r>
                      <a:endParaRPr lang="it-IT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93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W→</a:t>
                      </a:r>
                      <a:r>
                        <a:rPr lang="el-GR" sz="1200" dirty="0" smtClean="0"/>
                        <a:t>τν</a:t>
                      </a:r>
                      <a:r>
                        <a:rPr lang="it-IT" sz="1200" dirty="0" smtClean="0"/>
                        <a:t> (</a:t>
                      </a:r>
                      <a:r>
                        <a:rPr lang="el-GR" sz="1200" dirty="0" smtClean="0"/>
                        <a:t>τ→</a:t>
                      </a:r>
                      <a:r>
                        <a:rPr lang="it-IT" sz="1200" dirty="0" smtClean="0"/>
                        <a:t>lep)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4.18 x 10</a:t>
                      </a:r>
                      <a:r>
                        <a:rPr lang="it-IT" sz="1200" baseline="30000" dirty="0" smtClean="0"/>
                        <a:t>3 </a:t>
                      </a:r>
                      <a:r>
                        <a:rPr lang="it-IT" sz="1200" dirty="0" smtClean="0"/>
                        <a:t>pb</a:t>
                      </a:r>
                    </a:p>
                  </a:txBody>
                  <a:tcPr/>
                </a:tc>
              </a:tr>
              <a:tr h="291860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W→e</a:t>
                      </a:r>
                      <a:r>
                        <a:rPr lang="el-GR" sz="1200" dirty="0" smtClean="0"/>
                        <a:t>ν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1.176 x 10</a:t>
                      </a:r>
                      <a:r>
                        <a:rPr lang="it-IT" sz="1200" baseline="30000" dirty="0" smtClean="0"/>
                        <a:t>4</a:t>
                      </a:r>
                      <a:r>
                        <a:rPr lang="it-IT" sz="1200" dirty="0" smtClean="0"/>
                        <a:t> pb</a:t>
                      </a:r>
                      <a:endParaRPr lang="it-IT" sz="1200" dirty="0"/>
                    </a:p>
                  </a:txBody>
                  <a:tcPr/>
                </a:tc>
              </a:tr>
              <a:tr h="291860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W→</a:t>
                      </a:r>
                      <a:r>
                        <a:rPr lang="el-GR" sz="1200" dirty="0" smtClean="0"/>
                        <a:t>μν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1.176</a:t>
                      </a:r>
                      <a:r>
                        <a:rPr lang="it-IT" sz="1200" baseline="0" dirty="0" smtClean="0"/>
                        <a:t> </a:t>
                      </a:r>
                      <a:r>
                        <a:rPr lang="it-IT" sz="1200" dirty="0" smtClean="0"/>
                        <a:t>x 10</a:t>
                      </a:r>
                      <a:r>
                        <a:rPr lang="it-IT" sz="1200" baseline="30000" dirty="0" smtClean="0"/>
                        <a:t>4</a:t>
                      </a:r>
                      <a:r>
                        <a:rPr lang="it-IT" sz="1200" dirty="0" smtClean="0"/>
                        <a:t> pb</a:t>
                      </a:r>
                    </a:p>
                  </a:txBody>
                  <a:tcPr/>
                </a:tc>
              </a:tr>
              <a:tr h="291860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Z→</a:t>
                      </a:r>
                      <a:r>
                        <a:rPr lang="el-GR" sz="1200" dirty="0" smtClean="0"/>
                        <a:t>ττ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1.128 x 10</a:t>
                      </a:r>
                      <a:r>
                        <a:rPr lang="it-IT" sz="1200" baseline="30000" dirty="0" smtClean="0"/>
                        <a:t>3</a:t>
                      </a:r>
                      <a:r>
                        <a:rPr lang="it-IT" sz="1200" dirty="0" smtClean="0"/>
                        <a:t> pb</a:t>
                      </a:r>
                    </a:p>
                  </a:txBody>
                  <a:tcPr/>
                </a:tc>
              </a:tr>
              <a:tr h="291860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Z→ee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1.144 x 10</a:t>
                      </a:r>
                      <a:r>
                        <a:rPr lang="it-IT" sz="1200" baseline="30000" dirty="0" smtClean="0"/>
                        <a:t>3</a:t>
                      </a:r>
                      <a:r>
                        <a:rPr lang="it-IT" sz="1200" dirty="0" smtClean="0"/>
                        <a:t> pb</a:t>
                      </a:r>
                    </a:p>
                  </a:txBody>
                  <a:tcPr/>
                </a:tc>
              </a:tr>
              <a:tr h="291860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Z→μ</a:t>
                      </a:r>
                      <a:r>
                        <a:rPr lang="el-GR" sz="1200" dirty="0" smtClean="0"/>
                        <a:t>μ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1.144 x 10</a:t>
                      </a:r>
                      <a:r>
                        <a:rPr lang="it-IT" sz="1200" baseline="30000" dirty="0" smtClean="0"/>
                        <a:t>3</a:t>
                      </a:r>
                      <a:r>
                        <a:rPr lang="it-IT" sz="1200" dirty="0" smtClean="0"/>
                        <a:t> pb</a:t>
                      </a:r>
                    </a:p>
                  </a:txBody>
                  <a:tcPr/>
                </a:tc>
              </a:tr>
              <a:tr h="291860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ttbar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3.7 x 10</a:t>
                      </a:r>
                      <a:r>
                        <a:rPr lang="it-IT" sz="1200" baseline="30000" dirty="0" smtClean="0"/>
                        <a:t>2</a:t>
                      </a:r>
                      <a:r>
                        <a:rPr lang="it-IT" sz="1200" dirty="0" smtClean="0"/>
                        <a:t> pb</a:t>
                      </a:r>
                    </a:p>
                  </a:txBody>
                  <a:tcPr/>
                </a:tc>
              </a:tr>
              <a:tr h="291860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QCD di-jets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10</a:t>
                      </a:r>
                      <a:r>
                        <a:rPr lang="it-IT" sz="1200" baseline="30000" dirty="0" smtClean="0"/>
                        <a:t>10</a:t>
                      </a:r>
                      <a:r>
                        <a:rPr lang="it-IT" sz="1200" dirty="0" smtClean="0"/>
                        <a:t> pb</a:t>
                      </a:r>
                      <a:endParaRPr lang="it-IT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28600" y="4343400"/>
            <a:ext cx="861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The background can be taken under control and the signal extracted:</a:t>
            </a:r>
          </a:p>
          <a:p>
            <a:pPr>
              <a:buFont typeface="Wingdings" pitchFamily="2" charset="2"/>
              <a:buChar char="ü"/>
            </a:pPr>
            <a:r>
              <a:rPr lang="it-IT" sz="1600" dirty="0" smtClean="0"/>
              <a:t> using the proper trigger</a:t>
            </a:r>
          </a:p>
          <a:p>
            <a:pPr>
              <a:buFont typeface="Wingdings" pitchFamily="2" charset="2"/>
              <a:buChar char="ü"/>
            </a:pPr>
            <a:r>
              <a:rPr lang="it-IT" sz="1600" dirty="0" smtClean="0"/>
              <a:t> applying some specific cuts on cinematic variables:</a:t>
            </a:r>
          </a:p>
          <a:p>
            <a:pPr lvl="1">
              <a:buFont typeface="Arial" pitchFamily="34" charset="0"/>
              <a:buChar char="•"/>
            </a:pPr>
            <a:r>
              <a:rPr lang="it-IT" sz="1600" dirty="0" smtClean="0"/>
              <a:t> missing E</a:t>
            </a:r>
            <a:r>
              <a:rPr lang="it-IT" sz="1600" baseline="-25000" dirty="0" smtClean="0"/>
              <a:t>T</a:t>
            </a:r>
            <a:endParaRPr lang="it-IT" sz="1600" dirty="0" smtClean="0"/>
          </a:p>
          <a:p>
            <a:pPr lvl="1">
              <a:buFont typeface="Arial" pitchFamily="34" charset="0"/>
              <a:buChar char="•"/>
            </a:pPr>
            <a:r>
              <a:rPr lang="it-IT" sz="1600" dirty="0" smtClean="0"/>
              <a:t> tau p</a:t>
            </a:r>
            <a:r>
              <a:rPr lang="it-IT" sz="1600" baseline="-25000" dirty="0" smtClean="0"/>
              <a:t>T</a:t>
            </a:r>
            <a:r>
              <a:rPr lang="it-IT" sz="1600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it-IT" sz="1600" dirty="0" smtClean="0"/>
              <a:t> using some algorithms that help in the particle identification, such as the electron/muon veto</a:t>
            </a:r>
          </a:p>
          <a:p>
            <a:pPr>
              <a:buFont typeface="Wingdings" pitchFamily="2" charset="2"/>
              <a:buChar char="ü"/>
            </a:pPr>
            <a:r>
              <a:rPr lang="it-IT" sz="1600" dirty="0" smtClean="0"/>
              <a:t> applying topological cuts.</a:t>
            </a:r>
          </a:p>
          <a:p>
            <a:r>
              <a:rPr lang="it-IT" sz="1600" dirty="0" smtClean="0"/>
              <a:t>The cut flow must be tuned to maximize the S/B ratio.</a:t>
            </a:r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W→</a:t>
            </a:r>
            <a:r>
              <a:rPr lang="el-GR" smtClean="0"/>
              <a:t>τν</a:t>
            </a:r>
            <a:r>
              <a:rPr lang="it-IT" smtClean="0"/>
              <a:t> Event Selection</a:t>
            </a:r>
            <a:endParaRPr lang="it-IT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DFAAD-4AE2-4B6A-81A1-CADA1B382BFC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447800"/>
            <a:ext cx="8305800" cy="36933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dirty="0" smtClean="0"/>
              <a:t>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Trigger</a:t>
            </a:r>
            <a:r>
              <a:rPr lang="it-IT" dirty="0" smtClean="0"/>
              <a:t>: combined trigger which asks for a certain amount of missinig E</a:t>
            </a:r>
            <a:r>
              <a:rPr lang="it-IT" baseline="-25000" dirty="0" smtClean="0"/>
              <a:t>T</a:t>
            </a:r>
            <a:r>
              <a:rPr lang="it-IT" dirty="0" smtClean="0"/>
              <a:t> and for an isolated </a:t>
            </a:r>
            <a:r>
              <a:rPr lang="el-GR" dirty="0" smtClean="0"/>
              <a:t>τ</a:t>
            </a:r>
            <a:r>
              <a:rPr lang="it-IT" dirty="0" smtClean="0"/>
              <a:t> with a minimum p</a:t>
            </a:r>
            <a:r>
              <a:rPr lang="it-IT" baseline="-25000" dirty="0" smtClean="0"/>
              <a:t>T</a:t>
            </a:r>
            <a:r>
              <a:rPr lang="it-IT" dirty="0" smtClean="0"/>
              <a:t> of 16 GeV → EF_tau16i_loose_xe(15,15,25)</a:t>
            </a:r>
          </a:p>
          <a:p>
            <a:pPr>
              <a:buFont typeface="Wingdings" pitchFamily="2" charset="2"/>
              <a:buChar char="ü"/>
            </a:pPr>
            <a:r>
              <a:rPr lang="it-IT" dirty="0" smtClean="0"/>
              <a:t>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Missinig E</a:t>
            </a:r>
            <a:r>
              <a:rPr lang="it-IT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it-IT" dirty="0" smtClean="0"/>
              <a:t>: the offline reconstructed missing E</a:t>
            </a:r>
            <a:r>
              <a:rPr lang="it-IT" baseline="-25000" dirty="0" smtClean="0"/>
              <a:t>T </a:t>
            </a:r>
            <a:r>
              <a:rPr lang="it-IT" dirty="0" smtClean="0"/>
              <a:t>must be higher than 40 GeV (now using MET_RefFinal, has to move to MET_Final for first data)</a:t>
            </a:r>
          </a:p>
          <a:p>
            <a:pPr>
              <a:buFont typeface="Wingdings" pitchFamily="2" charset="2"/>
              <a:buChar char="ü"/>
            </a:pPr>
            <a:r>
              <a:rPr lang="it-IT" dirty="0" smtClean="0"/>
              <a:t>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Tau identification</a:t>
            </a:r>
            <a:r>
              <a:rPr lang="it-IT" dirty="0" smtClean="0"/>
              <a:t>: there must be only one </a:t>
            </a:r>
            <a:r>
              <a:rPr lang="el-GR" dirty="0" smtClean="0"/>
              <a:t>τ</a:t>
            </a:r>
            <a:r>
              <a:rPr lang="it-IT" dirty="0" smtClean="0"/>
              <a:t> which passes certain selection cuts, both on identification and on momentum. The </a:t>
            </a:r>
            <a:r>
              <a:rPr lang="el-GR" dirty="0" smtClean="0"/>
              <a:t>τ</a:t>
            </a:r>
            <a:r>
              <a:rPr lang="it-IT" dirty="0" smtClean="0"/>
              <a:t> has to have been reconstructed by both the reconstruction algorithms (calorimeter and tracking based), the identification must satisfy the safe tight cuts, the energy must be 20 GeV &lt; E</a:t>
            </a:r>
            <a:r>
              <a:rPr lang="it-IT" baseline="-25000" dirty="0" smtClean="0"/>
              <a:t>T </a:t>
            </a:r>
            <a:r>
              <a:rPr lang="it-IT" dirty="0" smtClean="0"/>
              <a:t>&lt; 60 GeV, |</a:t>
            </a:r>
            <a:r>
              <a:rPr lang="el-GR" dirty="0" smtClean="0"/>
              <a:t>η</a:t>
            </a:r>
            <a:r>
              <a:rPr lang="it-IT" dirty="0" smtClean="0"/>
              <a:t>|&lt;2.4 and not 1.3&lt;|</a:t>
            </a:r>
            <a:r>
              <a:rPr lang="el-GR" dirty="0" smtClean="0"/>
              <a:t>η</a:t>
            </a:r>
            <a:r>
              <a:rPr lang="it-IT" dirty="0" smtClean="0"/>
              <a:t>|&lt;1.4. Finally the </a:t>
            </a:r>
            <a:r>
              <a:rPr lang="el-GR" dirty="0" smtClean="0"/>
              <a:t>τ</a:t>
            </a:r>
            <a:r>
              <a:rPr lang="it-IT" dirty="0" smtClean="0"/>
              <a:t> candidate must not be flagged as an electron or a muon.</a:t>
            </a:r>
          </a:p>
          <a:p>
            <a:pPr>
              <a:buFont typeface="Wingdings" pitchFamily="2" charset="2"/>
              <a:buChar char="ü"/>
            </a:pPr>
            <a:r>
              <a:rPr lang="it-IT" dirty="0" smtClean="0"/>
              <a:t>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Veto leptons </a:t>
            </a:r>
            <a:r>
              <a:rPr lang="it-IT" dirty="0" smtClean="0"/>
              <a:t>in the event. If in the event there is an electron identified as a loose electron or a muon (STACO muon) the event is rejected.</a:t>
            </a:r>
          </a:p>
          <a:p>
            <a:pPr>
              <a:buFont typeface="Wingdings" pitchFamily="2" charset="2"/>
              <a:buChar char="ü"/>
            </a:pPr>
            <a:r>
              <a:rPr lang="it-IT" dirty="0" smtClean="0"/>
              <a:t>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Veto jets </a:t>
            </a:r>
            <a:r>
              <a:rPr lang="it-IT" dirty="0" smtClean="0"/>
              <a:t>in the crack region.</a:t>
            </a:r>
          </a:p>
          <a:p>
            <a:pPr>
              <a:buFont typeface="Wingdings" pitchFamily="2" charset="2"/>
              <a:buChar char="ü"/>
            </a:pPr>
            <a:r>
              <a:rPr lang="it-IT" dirty="0" smtClean="0"/>
              <a:t>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Topological cut</a:t>
            </a:r>
            <a:r>
              <a:rPr lang="it-IT" dirty="0" smtClean="0"/>
              <a:t>: </a:t>
            </a:r>
            <a:r>
              <a:rPr lang="el-GR" dirty="0" smtClean="0"/>
              <a:t>Δφ</a:t>
            </a:r>
            <a:r>
              <a:rPr lang="it-IT" dirty="0" smtClean="0"/>
              <a:t>(</a:t>
            </a:r>
            <a:r>
              <a:rPr lang="el-GR" dirty="0" smtClean="0"/>
              <a:t>τ</a:t>
            </a:r>
            <a:r>
              <a:rPr lang="it-IT" dirty="0" smtClean="0"/>
              <a:t>, MET) &gt; 2.5</a:t>
            </a:r>
          </a:p>
        </p:txBody>
      </p:sp>
      <p:sp>
        <p:nvSpPr>
          <p:cNvPr id="6" name="TextBox 5"/>
          <p:cNvSpPr txBox="1"/>
          <p:nvPr/>
        </p:nvSpPr>
        <p:spPr>
          <a:xfrm rot="20372227">
            <a:off x="4645489" y="4848237"/>
            <a:ext cx="3666825" cy="646331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Cut flow @10TeV</a:t>
            </a:r>
            <a:endParaRPr lang="it-IT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W→</a:t>
            </a:r>
            <a:r>
              <a:rPr lang="el-GR" dirty="0" smtClean="0"/>
              <a:t>τν</a:t>
            </a:r>
            <a:r>
              <a:rPr lang="it-IT" dirty="0" smtClean="0"/>
              <a:t> Event Selection (100 pb</a:t>
            </a:r>
            <a:r>
              <a:rPr lang="it-IT" baseline="30000" dirty="0" smtClean="0"/>
              <a:t>-1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DFAAD-4AE2-4B6A-81A1-CADA1B382BFC}" type="slidenum">
              <a:rPr lang="en-GB" smtClean="0"/>
              <a:pPr/>
              <a:t>25</a:t>
            </a:fld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990601"/>
            <a:ext cx="7162800" cy="2692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3729295"/>
            <a:ext cx="6629400" cy="265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4"/>
          <p:cNvGrpSpPr/>
          <p:nvPr/>
        </p:nvGrpSpPr>
        <p:grpSpPr>
          <a:xfrm>
            <a:off x="7162800" y="2209800"/>
            <a:ext cx="1905000" cy="609600"/>
            <a:chOff x="381000" y="4648200"/>
            <a:chExt cx="1905000" cy="609600"/>
          </a:xfrm>
          <a:solidFill>
            <a:schemeClr val="tx2">
              <a:lumMod val="60000"/>
              <a:lumOff val="40000"/>
              <a:alpha val="30000"/>
            </a:schemeClr>
          </a:solidFill>
        </p:grpSpPr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457200" y="4737278"/>
            <a:ext cx="1752600" cy="444321"/>
          </p:xfrm>
          <a:graphic>
            <a:graphicData uri="http://schemas.openxmlformats.org/presentationml/2006/ole">
              <p:oleObj spid="_x0000_s51202" name="Equation" r:id="rId5" imgW="901440" imgH="228600" progId="Equation.3">
                <p:embed/>
              </p:oleObj>
            </a:graphicData>
          </a:graphic>
        </p:graphicFrame>
        <p:sp>
          <p:nvSpPr>
            <p:cNvPr id="13" name="Rounded Rectangle 12"/>
            <p:cNvSpPr/>
            <p:nvPr/>
          </p:nvSpPr>
          <p:spPr>
            <a:xfrm>
              <a:off x="381000" y="4648200"/>
              <a:ext cx="1905000" cy="6096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233173">
            <a:off x="266520" y="4320095"/>
            <a:ext cx="2146671" cy="1415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 rot="753453">
            <a:off x="6951984" y="1275978"/>
            <a:ext cx="2149733" cy="400110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Cut flow @10TeV</a:t>
            </a:r>
            <a:endParaRPr lang="it-IT" sz="2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CutFlow: cut optimization</a:t>
            </a:r>
            <a:endParaRPr lang="it-IT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DFAAD-4AE2-4B6A-81A1-CADA1B382BFC}" type="slidenum">
              <a:rPr lang="en-GB" smtClean="0"/>
              <a:pPr/>
              <a:t>26</a:t>
            </a:fld>
            <a:endParaRPr lang="en-GB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76200" y="1524000"/>
          <a:ext cx="8991600" cy="2241550"/>
        </p:xfrm>
        <a:graphic>
          <a:graphicData uri="http://schemas.openxmlformats.org/presentationml/2006/ole">
            <p:oleObj spid="_x0000_s91138" name="Worksheet" r:id="rId3" imgW="9210650" imgH="2295372" progId="Excel.Sheet.8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52400" y="914400"/>
            <a:ext cx="2079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sz="1600" dirty="0" smtClean="0"/>
              <a:t> 100 pb</a:t>
            </a:r>
            <a:r>
              <a:rPr lang="it-IT" sz="1600" baseline="30000" dirty="0" smtClean="0"/>
              <a:t>-1</a:t>
            </a:r>
            <a:endParaRPr lang="it-IT" sz="1600" dirty="0" smtClean="0"/>
          </a:p>
          <a:p>
            <a:pPr>
              <a:buFont typeface="Wingdings" pitchFamily="2" charset="2"/>
              <a:buChar char="ü"/>
            </a:pPr>
            <a:r>
              <a:rPr lang="it-IT" sz="1600" dirty="0" smtClean="0"/>
              <a:t> </a:t>
            </a:r>
            <a:r>
              <a:rPr lang="it-IT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 significance &gt; 5</a:t>
            </a:r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76200" y="4114800"/>
          <a:ext cx="8991600" cy="2241550"/>
        </p:xfrm>
        <a:graphic>
          <a:graphicData uri="http://schemas.openxmlformats.org/presentationml/2006/ole">
            <p:oleObj spid="_x0000_s91139" name="Worksheet" r:id="rId4" imgW="9210650" imgH="2295372" progId="Excel.Sheet.8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52400" y="3776246"/>
            <a:ext cx="2079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sz="1600" dirty="0" smtClean="0"/>
              <a:t> </a:t>
            </a:r>
            <a:r>
              <a:rPr lang="it-IT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 significance &gt; 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CutFlow: cut optimization</a:t>
            </a:r>
            <a:endParaRPr lang="it-IT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DFAAD-4AE2-4B6A-81A1-CADA1B382BFC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914400"/>
            <a:ext cx="2079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sz="1600" dirty="0" smtClean="0"/>
              <a:t> 100 pb</a:t>
            </a:r>
            <a:r>
              <a:rPr lang="it-IT" sz="1600" baseline="30000" dirty="0" smtClean="0"/>
              <a:t>-1</a:t>
            </a:r>
            <a:endParaRPr lang="it-IT" sz="1600" dirty="0" smtClean="0"/>
          </a:p>
          <a:p>
            <a:pPr>
              <a:buFont typeface="Wingdings" pitchFamily="2" charset="2"/>
              <a:buChar char="ü"/>
            </a:pPr>
            <a:r>
              <a:rPr lang="it-IT" sz="1600" dirty="0" smtClean="0"/>
              <a:t> </a:t>
            </a:r>
            <a:r>
              <a:rPr lang="it-IT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 significance &gt; 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" y="3776246"/>
            <a:ext cx="2079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sz="1600" dirty="0" smtClean="0"/>
              <a:t> </a:t>
            </a:r>
            <a:r>
              <a:rPr lang="it-IT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 significance &gt; 8</a:t>
            </a:r>
          </a:p>
        </p:txBody>
      </p:sp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76200" y="1524000"/>
          <a:ext cx="8991600" cy="2241550"/>
        </p:xfrm>
        <a:graphic>
          <a:graphicData uri="http://schemas.openxmlformats.org/presentationml/2006/ole">
            <p:oleObj spid="_x0000_s92162" name="Worksheet" r:id="rId3" imgW="9210650" imgH="2295372" progId="Excel.Sheet.8">
              <p:embed/>
            </p:oleObj>
          </a:graphicData>
        </a:graphic>
      </p:graphicFrame>
      <p:graphicFrame>
        <p:nvGraphicFramePr>
          <p:cNvPr id="50181" name="Object 5"/>
          <p:cNvGraphicFramePr>
            <a:graphicFrameLocks noChangeAspect="1"/>
          </p:cNvGraphicFramePr>
          <p:nvPr/>
        </p:nvGraphicFramePr>
        <p:xfrm>
          <a:off x="76200" y="4114800"/>
          <a:ext cx="8991600" cy="2241550"/>
        </p:xfrm>
        <a:graphic>
          <a:graphicData uri="http://schemas.openxmlformats.org/presentationml/2006/ole">
            <p:oleObj spid="_x0000_s92163" name="Worksheet" r:id="rId4" imgW="9210650" imgH="229537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MC D3PD – April reprocessing</a:t>
            </a:r>
            <a:endParaRPr lang="it-IT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DFAAD-4AE2-4B6A-81A1-CADA1B382BFC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1066800"/>
            <a:ext cx="9144000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solidFill>
                  <a:srgbClr val="CC3399"/>
                </a:solidFill>
              </a:rPr>
              <a:t>r125X MC D3PD – TauD3PDMaker-00-05-00</a:t>
            </a:r>
          </a:p>
          <a:p>
            <a:r>
              <a:rPr lang="it-IT" sz="1600" dirty="0" smtClean="0"/>
              <a:t>Release details:</a:t>
            </a:r>
          </a:p>
          <a:p>
            <a:pPr>
              <a:buFont typeface="Wingdings" pitchFamily="2" charset="2"/>
              <a:buChar char="ü"/>
            </a:pPr>
            <a:r>
              <a:rPr lang="it-IT" sz="1600" dirty="0" smtClean="0"/>
              <a:t> release 15.6.9.3,AtlasProduction</a:t>
            </a:r>
          </a:p>
          <a:p>
            <a:pPr>
              <a:buFont typeface="Wingdings" pitchFamily="2" charset="2"/>
              <a:buChar char="ü"/>
            </a:pPr>
            <a:r>
              <a:rPr lang="it-IT" sz="1600" dirty="0" smtClean="0"/>
              <a:t> packages: see TauD3PDMaker twiki (</a:t>
            </a:r>
            <a:r>
              <a:rPr lang="it-IT" sz="1400" dirty="0" smtClean="0"/>
              <a:t>https://twiki.cern.ch/twiki/bin/view/AtlasProtected/TauD3PDMaker</a:t>
            </a:r>
            <a:r>
              <a:rPr lang="it-IT" sz="1600" dirty="0" smtClean="0"/>
              <a:t>)</a:t>
            </a:r>
          </a:p>
          <a:p>
            <a:endParaRPr lang="it-IT" sz="1400" dirty="0" smtClean="0"/>
          </a:p>
          <a:p>
            <a:r>
              <a:rPr lang="it-IT" sz="1600" dirty="0" smtClean="0"/>
              <a:t>Datasets:</a:t>
            </a:r>
          </a:p>
          <a:p>
            <a:pPr>
              <a:buFont typeface="Wingdings" pitchFamily="2" charset="2"/>
              <a:buChar char="ü"/>
            </a:pPr>
            <a:r>
              <a:rPr lang="it-IT" sz="1300" dirty="0" smtClean="0"/>
              <a:t> </a:t>
            </a:r>
            <a:r>
              <a:rPr lang="it-IT" sz="1400" dirty="0" smtClean="0"/>
              <a:t>group10.perf-tau.mc09_7TeV.105009.J0_pythia_jetjet.recon.ESD.e468_s766_s767_r1251.v.00-05-00.tauPerfD3PD</a:t>
            </a:r>
          </a:p>
          <a:p>
            <a:pPr>
              <a:buFont typeface="Wingdings" pitchFamily="2" charset="2"/>
              <a:buChar char="ü"/>
            </a:pPr>
            <a:r>
              <a:rPr lang="it-IT" sz="1400" dirty="0" smtClean="0"/>
              <a:t> group10.perf-tau.mc09_7TeV.105010.J1_pythia_jetjet.recon.ESD.e468_s766_s767_r1251.v.00-05-00.tauPerfD3PD</a:t>
            </a:r>
          </a:p>
          <a:p>
            <a:pPr>
              <a:buFont typeface="Wingdings" pitchFamily="2" charset="2"/>
              <a:buChar char="ü"/>
            </a:pPr>
            <a:r>
              <a:rPr lang="it-IT" sz="1400" dirty="0" smtClean="0"/>
              <a:t> group10.perf-tau.mc09_7TeV.105011.J2_pythia_jetjet.recon.ESD.e468_s766_s767_r1251.v.00-05-00.tauPerfD3PD</a:t>
            </a:r>
          </a:p>
          <a:p>
            <a:pPr>
              <a:buFont typeface="Wingdings" pitchFamily="2" charset="2"/>
              <a:buChar char="ü"/>
            </a:pPr>
            <a:r>
              <a:rPr lang="it-IT" sz="1400" dirty="0" smtClean="0"/>
              <a:t> group10.perf-tau.mc09_7TeV.105012.J3_pythia_jetjet.recon.ESD.e468_s766_s767_r1251.v.00-05-00.tauPerfD3PD</a:t>
            </a:r>
          </a:p>
          <a:p>
            <a:pPr>
              <a:buFont typeface="Wingdings" pitchFamily="2" charset="2"/>
              <a:buChar char="ü"/>
            </a:pPr>
            <a:r>
              <a:rPr lang="it-IT" sz="1400" dirty="0" smtClean="0"/>
              <a:t> group10.perf-tau.mc09_7TeV.105013.J4_pythia_jetjet.recon.ESD.e468_s766_s767_r1251.v.00-05-00.tauPerfD3PD</a:t>
            </a:r>
          </a:p>
          <a:p>
            <a:pPr>
              <a:buFont typeface="Wingdings" pitchFamily="2" charset="2"/>
              <a:buChar char="ü"/>
            </a:pPr>
            <a:r>
              <a:rPr lang="it-IT" sz="1400" dirty="0" smtClean="0"/>
              <a:t> group10.perf-tau.mc09_7TeV.105014.J5_pythia_jetjet.recon.ESD.e468_s766_s767_r1251.v.00-05-00.tauPerfD3PD</a:t>
            </a:r>
          </a:p>
          <a:p>
            <a:pPr>
              <a:buFont typeface="Wingdings" pitchFamily="2" charset="2"/>
              <a:buChar char="ü"/>
            </a:pPr>
            <a:r>
              <a:rPr lang="it-IT" sz="1400" dirty="0" smtClean="0"/>
              <a:t> group10.perf-tau.mc09_7TeV.105015.J6_pythia_jetjet.recon.ESD.e468_s766_s767_r1251.v.00-05-00.tauPerfD3PD</a:t>
            </a:r>
          </a:p>
          <a:p>
            <a:pPr>
              <a:buFont typeface="Wingdings" pitchFamily="2" charset="2"/>
              <a:buChar char="ü"/>
            </a:pPr>
            <a:r>
              <a:rPr lang="it-IT" sz="1400" dirty="0" smtClean="0"/>
              <a:t> group10.perf-tau.mc09_7TeV.106020.PythiaWenu_1Lepton.recon.ESD.e468_s765_s767_r1250.v.00-05-00.tauPerfD3PD</a:t>
            </a:r>
          </a:p>
          <a:p>
            <a:pPr>
              <a:buFont typeface="Wingdings" pitchFamily="2" charset="2"/>
              <a:buChar char="ü"/>
            </a:pPr>
            <a:r>
              <a:rPr lang="it-IT" sz="1400" dirty="0" smtClean="0"/>
              <a:t> group10.perf-tau.mc09_7TeV.106021.PythiaWmunu_1Lepton.recon.ESD.e468_s765_s767_r1250.v.00-05-00.tauPerfD3PD</a:t>
            </a:r>
          </a:p>
          <a:p>
            <a:pPr>
              <a:buFont typeface="Wingdings" pitchFamily="2" charset="2"/>
              <a:buChar char="ü"/>
            </a:pPr>
            <a:r>
              <a:rPr lang="it-IT" sz="1400" dirty="0" smtClean="0"/>
              <a:t> group10.perf-tau.mc09_7TeV.106022.PythiaWtaunu_1Lepton.recon.ESD.e468_s765_s767_r1250.v.00-05-00.tauPerfD3PD</a:t>
            </a:r>
          </a:p>
          <a:p>
            <a:pPr>
              <a:buFont typeface="Wingdings" pitchFamily="2" charset="2"/>
              <a:buChar char="ü"/>
            </a:pPr>
            <a:r>
              <a:rPr lang="it-IT" sz="1400" dirty="0" smtClean="0"/>
              <a:t> group10.perf-tau.mc09_7TeV.106023.PythiaWhadtaunu.recon.ESD.e468_s765_s767_r1250.v.00-05-00.tauPerfD3PD</a:t>
            </a:r>
          </a:p>
          <a:p>
            <a:pPr>
              <a:buFont typeface="Wingdings" pitchFamily="2" charset="2"/>
              <a:buChar char="ü"/>
            </a:pPr>
            <a:r>
              <a:rPr lang="it-IT" sz="1400" dirty="0" smtClean="0"/>
              <a:t> group10.perf-tau.mc09_7TeV.106050.PythiaZee_1Lepton.recon.ESD.e468_s765_s767_r1250.v.00-05-00.tauPerfD3PD</a:t>
            </a:r>
          </a:p>
          <a:p>
            <a:pPr>
              <a:buFont typeface="Wingdings" pitchFamily="2" charset="2"/>
              <a:buChar char="ü"/>
            </a:pPr>
            <a:r>
              <a:rPr lang="it-IT" sz="1400" dirty="0" smtClean="0"/>
              <a:t> group10.perf-tau.mc09_7TeV.106051.PythiaZmumu_1Lepton.recon.ESD.e468_s765_s767_r1250.v.00-05-00.tauPerfD3PD</a:t>
            </a:r>
          </a:p>
          <a:p>
            <a:pPr>
              <a:buFont typeface="Wingdings" pitchFamily="2" charset="2"/>
              <a:buChar char="ü"/>
            </a:pPr>
            <a:r>
              <a:rPr lang="it-IT" sz="1400" dirty="0" smtClean="0"/>
              <a:t> group10.perf-tau.mc09_7TeV.106052.PythiaZtautau.recon.ESD.e468_s765_s767_r1250.v.00-05-00.tauPerfD3PD</a:t>
            </a:r>
          </a:p>
          <a:p>
            <a:endParaRPr lang="it-IT" sz="1300" dirty="0" smtClean="0"/>
          </a:p>
          <a:p>
            <a:r>
              <a:rPr lang="it-IT" sz="1600" dirty="0" smtClean="0"/>
              <a:t>all datasets in container: </a:t>
            </a:r>
            <a:r>
              <a:rPr lang="it-IT" sz="1600" dirty="0" smtClean="0">
                <a:solidFill>
                  <a:srgbClr val="CC3399"/>
                </a:solidFill>
              </a:rPr>
              <a:t>group10.perf-tau.mc09_7TeV_r1250_fromESD.00-05-00.tauPerfD3PD/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Data D3PD – April reprocessing</a:t>
            </a:r>
            <a:endParaRPr lang="it-IT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DFAAD-4AE2-4B6A-81A1-CADA1B382BFC}" type="slidenum">
              <a:rPr lang="en-GB" smtClean="0"/>
              <a:pPr/>
              <a:t>29</a:t>
            </a:fld>
            <a:endParaRPr lang="en-GB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838200" y="2765425"/>
          <a:ext cx="7034212" cy="3346450"/>
        </p:xfrm>
        <a:graphic>
          <a:graphicData uri="http://schemas.openxmlformats.org/presentationml/2006/ole">
            <p:oleObj spid="_x0000_s64514" name="Worksheet" r:id="rId3" imgW="6429248" imgH="3057372" progId="Excel.Sheet.8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" y="990600"/>
            <a:ext cx="52507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dirty="0" smtClean="0"/>
              <a:t> Used the latest runs from April reprocessing</a:t>
            </a:r>
          </a:p>
          <a:p>
            <a:pPr>
              <a:buFont typeface="Wingdings" pitchFamily="2" charset="2"/>
              <a:buChar char="ü"/>
            </a:pPr>
            <a:r>
              <a:rPr lang="it-IT" dirty="0" smtClean="0"/>
              <a:t> Total lumi: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3.21 nb</a:t>
            </a:r>
            <a:r>
              <a:rPr lang="it-IT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-1</a:t>
            </a:r>
            <a:endParaRPr lang="it-IT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it-IT" dirty="0" smtClean="0"/>
              <a:t> D3PDs from L1Calo Stream and DESD_MET samples</a:t>
            </a:r>
          </a:p>
          <a:p>
            <a:pPr>
              <a:buFont typeface="Wingdings" pitchFamily="2" charset="2"/>
              <a:buChar char="ü"/>
            </a:pPr>
            <a:r>
              <a:rPr lang="it-IT" dirty="0" smtClean="0"/>
              <a:t> Good run list selection</a:t>
            </a:r>
          </a:p>
          <a:p>
            <a:pPr>
              <a:buFont typeface="Wingdings" pitchFamily="2" charset="2"/>
              <a:buChar char="ü"/>
            </a:pPr>
            <a:r>
              <a:rPr lang="it-IT" dirty="0" smtClean="0"/>
              <a:t> Collision candidate cleaning</a:t>
            </a:r>
          </a:p>
          <a:p>
            <a:pPr>
              <a:buFont typeface="Wingdings" pitchFamily="2" charset="2"/>
              <a:buChar char="ü"/>
            </a:pPr>
            <a:r>
              <a:rPr lang="it-IT" dirty="0" smtClean="0"/>
              <a:t> Jets cleaning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8710" y="3200400"/>
            <a:ext cx="465809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MET Significance</a:t>
            </a:r>
            <a:endParaRPr lang="it-IT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DFAAD-4AE2-4B6A-81A1-CADA1B382BF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941487"/>
            <a:ext cx="868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sz="1600" dirty="0" smtClean="0"/>
              <a:t>To start the comparison between data and MC we are </a:t>
            </a:r>
            <a:r>
              <a:rPr lang="it-IT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loosening our selection cuts</a:t>
            </a:r>
            <a:r>
              <a:rPr lang="it-IT" sz="1600" dirty="0" smtClean="0"/>
              <a:t>, in particular lowering MET cut from 35 GeV to 20 GeV. </a:t>
            </a:r>
          </a:p>
          <a:p>
            <a:pPr>
              <a:buFont typeface="Wingdings" pitchFamily="2" charset="2"/>
              <a:buChar char="ü"/>
            </a:pPr>
            <a:r>
              <a:rPr lang="it-IT" sz="1600" dirty="0" smtClean="0"/>
              <a:t> In this situation we are overwhelmed by QCD di-jets background events.</a:t>
            </a:r>
          </a:p>
          <a:p>
            <a:pPr>
              <a:buFont typeface="Wingdings" pitchFamily="2" charset="2"/>
              <a:buChar char="ü"/>
            </a:pPr>
            <a:r>
              <a:rPr lang="it-IT" sz="1600" dirty="0" smtClean="0"/>
              <a:t> My main goal was to find a good tool to reject QCD di-jets and being able to see W→</a:t>
            </a:r>
            <a:r>
              <a:rPr lang="el-GR" sz="1600" dirty="0" smtClean="0"/>
              <a:t>τν</a:t>
            </a:r>
            <a:r>
              <a:rPr lang="it-IT" sz="1600" dirty="0" smtClean="0"/>
              <a:t> asap.</a:t>
            </a:r>
          </a:p>
          <a:p>
            <a:pPr>
              <a:buFont typeface="Wingdings" pitchFamily="2" charset="2"/>
              <a:buChar char="ü"/>
            </a:pPr>
            <a:r>
              <a:rPr lang="it-IT" sz="1600" dirty="0" smtClean="0"/>
              <a:t>The idea is to exploit the fact that for QCD di-jet events the missing transverse energy is fake.</a:t>
            </a:r>
          </a:p>
          <a:p>
            <a:pPr>
              <a:buFont typeface="Wingdings" pitchFamily="2" charset="2"/>
              <a:buChar char="ü"/>
            </a:pPr>
            <a:r>
              <a:rPr lang="it-IT" sz="1600" dirty="0" smtClean="0"/>
              <a:t> We can use missing transverse energy significance.</a:t>
            </a:r>
          </a:p>
          <a:p>
            <a:pPr>
              <a:buFont typeface="Wingdings" pitchFamily="2" charset="2"/>
              <a:buChar char="ü"/>
            </a:pPr>
            <a:endParaRPr lang="it-IT" sz="1600" dirty="0" smtClean="0"/>
          </a:p>
          <a:p>
            <a:pPr>
              <a:buFont typeface="Wingdings" pitchFamily="2" charset="2"/>
              <a:buChar char="ü"/>
            </a:pPr>
            <a:endParaRPr lang="it-IT" sz="1600" dirty="0" smtClean="0"/>
          </a:p>
          <a:p>
            <a:endParaRPr lang="it-IT" sz="1600" dirty="0" smtClean="0"/>
          </a:p>
          <a:p>
            <a:pPr>
              <a:buFont typeface="Wingdings" pitchFamily="2" charset="2"/>
              <a:buChar char="ü"/>
            </a:pPr>
            <a:r>
              <a:rPr lang="it-IT" sz="1600" dirty="0" smtClean="0"/>
              <a:t>  If we can get rid of QCD by cutting on MET significance, we can relax other cuts, such as MET cut.</a:t>
            </a:r>
          </a:p>
        </p:txBody>
      </p:sp>
      <p:sp>
        <p:nvSpPr>
          <p:cNvPr id="7" name="Bent-Up Arrow 6"/>
          <p:cNvSpPr/>
          <p:nvPr/>
        </p:nvSpPr>
        <p:spPr>
          <a:xfrm rot="5400000">
            <a:off x="4076700" y="2362200"/>
            <a:ext cx="342900" cy="571500"/>
          </a:xfrm>
          <a:prstGeom prst="bent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632959" y="2286000"/>
          <a:ext cx="2034541" cy="914400"/>
        </p:xfrm>
        <a:graphic>
          <a:graphicData uri="http://schemas.openxmlformats.org/presentationml/2006/ole">
            <p:oleObj spid="_x0000_s52226" name="Equation" r:id="rId4" imgW="1130040" imgH="50796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" y="4028182"/>
            <a:ext cx="365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sz="1600" dirty="0" smtClean="0"/>
              <a:t> MET rsolution studies are ongoing.</a:t>
            </a:r>
          </a:p>
          <a:p>
            <a:pPr>
              <a:buFont typeface="Wingdings" pitchFamily="2" charset="2"/>
              <a:buChar char="ü"/>
            </a:pPr>
            <a:r>
              <a:rPr lang="it-IT" sz="1600" dirty="0" smtClean="0"/>
              <a:t> Still some discrepancies, but hope to get a clear picture soon, as we are getting enough data.</a:t>
            </a:r>
            <a:endParaRPr lang="it-IT" sz="1600" dirty="0"/>
          </a:p>
        </p:txBody>
      </p:sp>
      <p:sp>
        <p:nvSpPr>
          <p:cNvPr id="11" name="Rectangle 10"/>
          <p:cNvSpPr/>
          <p:nvPr/>
        </p:nvSpPr>
        <p:spPr>
          <a:xfrm>
            <a:off x="228600" y="6062246"/>
            <a:ext cx="8001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http://indico.cern.ch/getFile.py/access?contribId=3&amp;resId=1&amp;materialId=slides&amp;confId=93399</a:t>
            </a:r>
            <a:endParaRPr lang="it-IT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 backgrounds</a:t>
            </a:r>
            <a:endParaRPr lang="it-IT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DFAAD-4AE2-4B6A-81A1-CADA1B382BFC}" type="slidenum">
              <a:rPr lang="en-GB" smtClean="0"/>
              <a:pPr/>
              <a:t>30</a:t>
            </a:fld>
            <a:endParaRPr lang="en-GB" dirty="0"/>
          </a:p>
        </p:txBody>
      </p:sp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457200" y="990600"/>
          <a:ext cx="4050506" cy="2743200"/>
        </p:xfrm>
        <a:graphic>
          <a:graphicData uri="http://schemas.openxmlformats.org/presentationml/2006/ole">
            <p:oleObj spid="_x0000_s65538" name="Acrobat Document" r:id="rId3" imgW="5400650" imgH="3657600" progId="AcroExch.Document.7">
              <p:embed/>
            </p:oleObj>
          </a:graphicData>
        </a:graphic>
      </p:graphicFrame>
      <p:graphicFrame>
        <p:nvGraphicFramePr>
          <p:cNvPr id="55302" name="Object 6"/>
          <p:cNvGraphicFramePr>
            <a:graphicFrameLocks noChangeAspect="1"/>
          </p:cNvGraphicFramePr>
          <p:nvPr/>
        </p:nvGraphicFramePr>
        <p:xfrm>
          <a:off x="4648200" y="990600"/>
          <a:ext cx="4050506" cy="2743200"/>
        </p:xfrm>
        <a:graphic>
          <a:graphicData uri="http://schemas.openxmlformats.org/presentationml/2006/ole">
            <p:oleObj spid="_x0000_s65539" name="Acrobat Document" r:id="rId4" imgW="5400650" imgH="3657600" progId="AcroExch.Document.7">
              <p:embed/>
            </p:oleObj>
          </a:graphicData>
        </a:graphic>
      </p:graphicFrame>
      <p:graphicFrame>
        <p:nvGraphicFramePr>
          <p:cNvPr id="55303" name="Object 7"/>
          <p:cNvGraphicFramePr>
            <a:graphicFrameLocks noChangeAspect="1"/>
          </p:cNvGraphicFramePr>
          <p:nvPr/>
        </p:nvGraphicFramePr>
        <p:xfrm>
          <a:off x="457200" y="3657600"/>
          <a:ext cx="4050506" cy="2743200"/>
        </p:xfrm>
        <a:graphic>
          <a:graphicData uri="http://schemas.openxmlformats.org/presentationml/2006/ole">
            <p:oleObj spid="_x0000_s65540" name="Acrobat Document" r:id="rId5" imgW="5400650" imgH="365760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Z backgrounds</a:t>
            </a:r>
            <a:endParaRPr lang="it-IT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DFAAD-4AE2-4B6A-81A1-CADA1B382BFC}" type="slidenum">
              <a:rPr lang="en-GB" smtClean="0"/>
              <a:pPr/>
              <a:t>31</a:t>
            </a:fld>
            <a:endParaRPr lang="en-GB" dirty="0"/>
          </a:p>
        </p:txBody>
      </p:sp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438746" y="990600"/>
          <a:ext cx="4057054" cy="2747635"/>
        </p:xfrm>
        <a:graphic>
          <a:graphicData uri="http://schemas.openxmlformats.org/presentationml/2006/ole">
            <p:oleObj spid="_x0000_s66562" name="Acrobat Document" r:id="rId3" imgW="5400650" imgH="3657600" progId="AcroExch.Document.7">
              <p:embed/>
            </p:oleObj>
          </a:graphicData>
        </a:graphic>
      </p:graphicFrame>
      <p:graphicFrame>
        <p:nvGraphicFramePr>
          <p:cNvPr id="56326" name="Object 6"/>
          <p:cNvGraphicFramePr>
            <a:graphicFrameLocks noChangeAspect="1"/>
          </p:cNvGraphicFramePr>
          <p:nvPr/>
        </p:nvGraphicFramePr>
        <p:xfrm>
          <a:off x="4648200" y="990600"/>
          <a:ext cx="4077444" cy="2761444"/>
        </p:xfrm>
        <a:graphic>
          <a:graphicData uri="http://schemas.openxmlformats.org/presentationml/2006/ole">
            <p:oleObj spid="_x0000_s66563" name="Acrobat Document" r:id="rId4" imgW="5400650" imgH="3657600" progId="AcroExch.Document.7">
              <p:embed/>
            </p:oleObj>
          </a:graphicData>
        </a:graphic>
      </p:graphicFrame>
      <p:graphicFrame>
        <p:nvGraphicFramePr>
          <p:cNvPr id="56327" name="Object 7"/>
          <p:cNvGraphicFramePr>
            <a:graphicFrameLocks noChangeAspect="1"/>
          </p:cNvGraphicFramePr>
          <p:nvPr/>
        </p:nvGraphicFramePr>
        <p:xfrm>
          <a:off x="445294" y="3657600"/>
          <a:ext cx="4050506" cy="2743200"/>
        </p:xfrm>
        <a:graphic>
          <a:graphicData uri="http://schemas.openxmlformats.org/presentationml/2006/ole">
            <p:oleObj spid="_x0000_s66564" name="Acrobat Document" r:id="rId5" imgW="5400650" imgH="365760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Other tests&amp;results</a:t>
            </a:r>
            <a:endParaRPr lang="it-IT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DFAAD-4AE2-4B6A-81A1-CADA1B382BFC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066800"/>
            <a:ext cx="8534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dirty="0" smtClean="0"/>
              <a:t> These results have been posted on the W→</a:t>
            </a:r>
            <a:r>
              <a:rPr lang="el-GR" dirty="0" smtClean="0"/>
              <a:t>τν</a:t>
            </a:r>
            <a:r>
              <a:rPr lang="it-IT" dirty="0" smtClean="0"/>
              <a:t> sharepoint and some useful discussion are onging.</a:t>
            </a:r>
          </a:p>
          <a:p>
            <a:pPr>
              <a:buFont typeface="Wingdings" pitchFamily="2" charset="2"/>
              <a:buChar char="ü"/>
            </a:pPr>
            <a:r>
              <a:rPr lang="it-IT" dirty="0" smtClean="0"/>
              <a:t> Tomorrow we will discuss these results in the W→</a:t>
            </a:r>
            <a:r>
              <a:rPr lang="el-GR" dirty="0" smtClean="0"/>
              <a:t>τν</a:t>
            </a:r>
            <a:r>
              <a:rPr lang="it-IT" dirty="0" smtClean="0"/>
              <a:t> informal meeting.</a:t>
            </a:r>
          </a:p>
          <a:p>
            <a:pPr>
              <a:buFont typeface="Wingdings" pitchFamily="2" charset="2"/>
              <a:buChar char="ü"/>
            </a:pPr>
            <a:r>
              <a:rPr lang="it-IT" dirty="0" smtClean="0"/>
              <a:t> On Wednesday I will present these results and the outcome of the discussion in the SM WZ Signatures meeting. </a:t>
            </a:r>
          </a:p>
          <a:p>
            <a:pPr>
              <a:buFont typeface="Wingdings" pitchFamily="2" charset="2"/>
              <a:buChar char="ü"/>
            </a:pPr>
            <a:endParaRPr lang="it-IT" dirty="0" smtClean="0"/>
          </a:p>
          <a:p>
            <a:pPr>
              <a:buFont typeface="Wingdings" pitchFamily="2" charset="2"/>
              <a:buChar char="ü"/>
            </a:pPr>
            <a:r>
              <a:rPr lang="it-IT" dirty="0" smtClean="0"/>
              <a:t> Yann&amp;Guilherme proposed:</a:t>
            </a:r>
          </a:p>
          <a:p>
            <a:pPr lvl="1">
              <a:buFont typeface="Wingdings" pitchFamily="2" charset="2"/>
              <a:buChar char="ü"/>
            </a:pPr>
            <a:r>
              <a:rPr lang="it-IT" dirty="0" smtClean="0"/>
              <a:t> check if it possible to exploit better the cut on significance, using a different line</a:t>
            </a:r>
          </a:p>
          <a:p>
            <a:pPr lvl="1">
              <a:buFont typeface="Wingdings" pitchFamily="2" charset="2"/>
              <a:buChar char="ü"/>
            </a:pPr>
            <a:r>
              <a:rPr lang="it-IT" dirty="0" smtClean="0"/>
              <a:t> check the analysis using also medium and loose taus, to see if the agreement in the cut flow is still fine</a:t>
            </a:r>
          </a:p>
          <a:p>
            <a:pPr>
              <a:buFont typeface="Wingdings" pitchFamily="2" charset="2"/>
              <a:buChar char="ü"/>
            </a:pPr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8" name="Object 10"/>
          <p:cNvGraphicFramePr>
            <a:graphicFrameLocks noChangeAspect="1"/>
          </p:cNvGraphicFramePr>
          <p:nvPr/>
        </p:nvGraphicFramePr>
        <p:xfrm>
          <a:off x="132755" y="1905000"/>
          <a:ext cx="5963245" cy="4038600"/>
        </p:xfrm>
        <a:graphic>
          <a:graphicData uri="http://schemas.openxmlformats.org/presentationml/2006/ole">
            <p:oleObj spid="_x0000_s53252" name="Acrobat Document" r:id="rId3" imgW="5400650" imgH="3657600" progId="AcroExch.Document.7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MET Significance Cut</a:t>
            </a:r>
            <a:endParaRPr lang="it-IT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DFAAD-4AE2-4B6A-81A1-CADA1B382BFC}" type="slidenum">
              <a:rPr lang="en-GB" smtClean="0"/>
              <a:pPr/>
              <a:t>4</a:t>
            </a:fld>
            <a:endParaRPr lang="en-GB" dirty="0"/>
          </a:p>
        </p:txBody>
      </p:sp>
      <p:graphicFrame>
        <p:nvGraphicFramePr>
          <p:cNvPr id="43016" name="Object 8"/>
          <p:cNvGraphicFramePr>
            <a:graphicFrameLocks noChangeAspect="1"/>
          </p:cNvGraphicFramePr>
          <p:nvPr/>
        </p:nvGraphicFramePr>
        <p:xfrm>
          <a:off x="6445897" y="1447800"/>
          <a:ext cx="2240903" cy="838200"/>
        </p:xfrm>
        <a:graphic>
          <a:graphicData uri="http://schemas.openxmlformats.org/presentationml/2006/ole">
            <p:oleObj spid="_x0000_s53250" name="Equation" r:id="rId4" imgW="1358640" imgH="507960" progId="Equation.3">
              <p:embed/>
            </p:oleObj>
          </a:graphicData>
        </a:graphic>
      </p:graphicFrame>
      <p:graphicFrame>
        <p:nvGraphicFramePr>
          <p:cNvPr id="43017" name="Object 9"/>
          <p:cNvGraphicFramePr>
            <a:graphicFrameLocks noChangeAspect="1"/>
          </p:cNvGraphicFramePr>
          <p:nvPr/>
        </p:nvGraphicFramePr>
        <p:xfrm>
          <a:off x="6705600" y="4406900"/>
          <a:ext cx="1616075" cy="393700"/>
        </p:xfrm>
        <a:graphic>
          <a:graphicData uri="http://schemas.openxmlformats.org/presentationml/2006/ole">
            <p:oleObj spid="_x0000_s53251" name="Equation" r:id="rId5" imgW="939600" imgH="228600" progId="Equation.3">
              <p:embed/>
            </p:oleObj>
          </a:graphicData>
        </a:graphic>
      </p:graphicFrame>
      <p:sp>
        <p:nvSpPr>
          <p:cNvPr id="12" name="Right Arrow 11"/>
          <p:cNvSpPr/>
          <p:nvPr/>
        </p:nvSpPr>
        <p:spPr>
          <a:xfrm>
            <a:off x="5943600" y="4559300"/>
            <a:ext cx="609600" cy="1524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ight Arrow 12"/>
          <p:cNvSpPr/>
          <p:nvPr/>
        </p:nvSpPr>
        <p:spPr>
          <a:xfrm rot="19623011">
            <a:off x="5798782" y="1982326"/>
            <a:ext cx="609600" cy="1524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extBox 9"/>
          <p:cNvSpPr txBox="1"/>
          <p:nvPr/>
        </p:nvSpPr>
        <p:spPr>
          <a:xfrm>
            <a:off x="6553200" y="3588603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Now, in our relaxed cuts with first data, we are cutting in this way:</a:t>
            </a:r>
            <a:endParaRPr lang="it-IT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324600" y="1185446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This is the new proposed cut:</a:t>
            </a:r>
            <a:endParaRPr lang="it-IT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6324600" y="2286000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The optimization of the value of MET significance to cut on has been optimized on the “standard” cut flow.</a:t>
            </a:r>
            <a:endParaRPr lang="it-IT" sz="1600" dirty="0"/>
          </a:p>
        </p:txBody>
      </p:sp>
      <p:sp>
        <p:nvSpPr>
          <p:cNvPr id="15" name="Right Arrow 14"/>
          <p:cNvSpPr/>
          <p:nvPr/>
        </p:nvSpPr>
        <p:spPr>
          <a:xfrm rot="16200000">
            <a:off x="4885075" y="4199275"/>
            <a:ext cx="669247" cy="228602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ight Arrow 15"/>
          <p:cNvSpPr/>
          <p:nvPr/>
        </p:nvSpPr>
        <p:spPr>
          <a:xfrm rot="14167501">
            <a:off x="3133622" y="3192324"/>
            <a:ext cx="631765" cy="260709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8" name="Object 8"/>
          <p:cNvGraphicFramePr>
            <a:graphicFrameLocks noChangeAspect="1"/>
          </p:cNvGraphicFramePr>
          <p:nvPr/>
        </p:nvGraphicFramePr>
        <p:xfrm>
          <a:off x="4648200" y="3657599"/>
          <a:ext cx="4050507" cy="2743201"/>
        </p:xfrm>
        <a:graphic>
          <a:graphicData uri="http://schemas.openxmlformats.org/presentationml/2006/ole">
            <p:oleObj spid="_x0000_s54277" name="Acrobat Document" r:id="rId3" imgW="5400650" imgH="3657600" progId="AcroExch.Document.7">
              <p:embed/>
            </p:oleObj>
          </a:graphicData>
        </a:graphic>
      </p:graphicFrame>
      <p:graphicFrame>
        <p:nvGraphicFramePr>
          <p:cNvPr id="40967" name="Object 7"/>
          <p:cNvGraphicFramePr>
            <a:graphicFrameLocks noChangeAspect="1"/>
          </p:cNvGraphicFramePr>
          <p:nvPr/>
        </p:nvGraphicFramePr>
        <p:xfrm>
          <a:off x="453033" y="3662841"/>
          <a:ext cx="4042767" cy="2737959"/>
        </p:xfrm>
        <a:graphic>
          <a:graphicData uri="http://schemas.openxmlformats.org/presentationml/2006/ole">
            <p:oleObj spid="_x0000_s54276" name="Acrobat Document" r:id="rId4" imgW="5400650" imgH="3657600" progId="AcroExch.Document.7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QCD di-jets – events before any cut</a:t>
            </a:r>
            <a:endParaRPr lang="it-IT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DFAAD-4AE2-4B6A-81A1-CADA1B382BFC}" type="slidenum">
              <a:rPr lang="en-GB" smtClean="0"/>
              <a:pPr/>
              <a:t>5</a:t>
            </a:fld>
            <a:endParaRPr lang="en-GB" dirty="0"/>
          </a:p>
        </p:txBody>
      </p:sp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381000" y="990600"/>
          <a:ext cx="4050506" cy="2743200"/>
        </p:xfrm>
        <a:graphic>
          <a:graphicData uri="http://schemas.openxmlformats.org/presentationml/2006/ole">
            <p:oleObj spid="_x0000_s54274" name="Acrobat Document" r:id="rId5" imgW="5400650" imgH="3657600" progId="AcroExch.Document.7">
              <p:embed/>
            </p:oleObj>
          </a:graphicData>
        </a:graphic>
      </p:graphicFrame>
      <p:graphicFrame>
        <p:nvGraphicFramePr>
          <p:cNvPr id="40966" name="Object 6"/>
          <p:cNvGraphicFramePr>
            <a:graphicFrameLocks noChangeAspect="1"/>
          </p:cNvGraphicFramePr>
          <p:nvPr/>
        </p:nvGraphicFramePr>
        <p:xfrm>
          <a:off x="4648200" y="990600"/>
          <a:ext cx="4051734" cy="2744032"/>
        </p:xfrm>
        <a:graphic>
          <a:graphicData uri="http://schemas.openxmlformats.org/presentationml/2006/ole">
            <p:oleObj spid="_x0000_s54275" name="Acrobat Document" r:id="rId6" imgW="5400650" imgH="365760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Signal &amp; EW backgrounds</a:t>
            </a:r>
            <a:endParaRPr lang="it-IT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DFAAD-4AE2-4B6A-81A1-CADA1B382BF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096000" y="6169223"/>
            <a:ext cx="282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All EW backgrounds in backup slides</a:t>
            </a:r>
            <a:endParaRPr lang="it-IT" sz="1400" dirty="0"/>
          </a:p>
        </p:txBody>
      </p:sp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228600" y="1752600"/>
          <a:ext cx="5400675" cy="3657600"/>
        </p:xfrm>
        <a:graphic>
          <a:graphicData uri="http://schemas.openxmlformats.org/presentationml/2006/ole">
            <p:oleObj spid="_x0000_s55298" name="Acrobat Document" r:id="rId3" imgW="5400650" imgH="3657600" progId="AcroExch.Document.7">
              <p:embed/>
            </p:oleObj>
          </a:graphicData>
        </a:graphic>
      </p:graphicFrame>
      <p:graphicFrame>
        <p:nvGraphicFramePr>
          <p:cNvPr id="54278" name="Object 6"/>
          <p:cNvGraphicFramePr>
            <a:graphicFrameLocks noChangeAspect="1"/>
          </p:cNvGraphicFramePr>
          <p:nvPr/>
        </p:nvGraphicFramePr>
        <p:xfrm>
          <a:off x="5728692" y="1066800"/>
          <a:ext cx="3262908" cy="2209800"/>
        </p:xfrm>
        <a:graphic>
          <a:graphicData uri="http://schemas.openxmlformats.org/presentationml/2006/ole">
            <p:oleObj spid="_x0000_s55299" name="Acrobat Document" r:id="rId4" imgW="5400650" imgH="3657600" progId="AcroExch.Document.7">
              <p:embed/>
            </p:oleObj>
          </a:graphicData>
        </a:graphic>
      </p:graphicFrame>
      <p:graphicFrame>
        <p:nvGraphicFramePr>
          <p:cNvPr id="54279" name="Object 7"/>
          <p:cNvGraphicFramePr>
            <a:graphicFrameLocks noChangeAspect="1"/>
          </p:cNvGraphicFramePr>
          <p:nvPr/>
        </p:nvGraphicFramePr>
        <p:xfrm>
          <a:off x="5715000" y="3200400"/>
          <a:ext cx="3249613" cy="2200796"/>
        </p:xfrm>
        <a:graphic>
          <a:graphicData uri="http://schemas.openxmlformats.org/presentationml/2006/ole">
            <p:oleObj spid="_x0000_s55300" name="Acrobat Document" r:id="rId5" imgW="5400650" imgH="3657600" progId="AcroExch.Document.7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19800" y="5341203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NB This new cut doesn’t intend to cut EW background! These plots are shown just for reference.</a:t>
            </a:r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CutFlow – which value?</a:t>
            </a:r>
            <a:endParaRPr lang="it-IT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DFAAD-4AE2-4B6A-81A1-CADA1B382BFC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28600" y="1056144"/>
            <a:ext cx="4724400" cy="2862322"/>
          </a:xfrm>
          <a:prstGeom prst="rect">
            <a:avLst/>
          </a:prstGeom>
          <a:ln w="38100">
            <a:solidFill>
              <a:srgbClr val="CC3399"/>
            </a:solidFill>
          </a:ln>
        </p:spPr>
        <p:txBody>
          <a:bodyPr wrap="square">
            <a:spAutoFit/>
          </a:bodyPr>
          <a:lstStyle/>
          <a:p>
            <a:r>
              <a:rPr lang="it-IT" sz="1200" u="sng" dirty="0" smtClean="0"/>
              <a:t>W→</a:t>
            </a:r>
            <a:r>
              <a:rPr lang="el-GR" sz="1200" u="sng" dirty="0" smtClean="0"/>
              <a:t>τν</a:t>
            </a:r>
            <a:r>
              <a:rPr lang="it-IT" sz="1200" u="sng" dirty="0" smtClean="0"/>
              <a:t> Event Selection</a:t>
            </a:r>
          </a:p>
          <a:p>
            <a:pPr>
              <a:buFont typeface="Wingdings" pitchFamily="2" charset="2"/>
              <a:buChar char="ü"/>
            </a:pPr>
            <a:r>
              <a:rPr lang="it-IT" sz="1200" dirty="0" smtClean="0"/>
              <a:t> </a:t>
            </a:r>
            <a:r>
              <a:rPr lang="it-IT" sz="1200" dirty="0" smtClean="0">
                <a:solidFill>
                  <a:srgbClr val="CC3399"/>
                </a:solidFill>
              </a:rPr>
              <a:t>Trigger</a:t>
            </a:r>
            <a:r>
              <a:rPr lang="it-IT" sz="1200" dirty="0" smtClean="0"/>
              <a:t>: EF_tau12_loose_xe20 (10,15,20) </a:t>
            </a:r>
          </a:p>
          <a:p>
            <a:pPr>
              <a:buFont typeface="Wingdings" pitchFamily="2" charset="2"/>
              <a:buChar char="ü"/>
            </a:pPr>
            <a:r>
              <a:rPr lang="it-IT" sz="1200" dirty="0" smtClean="0"/>
              <a:t> </a:t>
            </a:r>
            <a:r>
              <a:rPr lang="it-IT" sz="1200" dirty="0" smtClean="0">
                <a:solidFill>
                  <a:srgbClr val="CC3399"/>
                </a:solidFill>
              </a:rPr>
              <a:t>Missing E</a:t>
            </a:r>
            <a:r>
              <a:rPr lang="it-IT" sz="1200" baseline="-25000" dirty="0" smtClean="0">
                <a:solidFill>
                  <a:srgbClr val="CC3399"/>
                </a:solidFill>
              </a:rPr>
              <a:t>T</a:t>
            </a:r>
            <a:r>
              <a:rPr lang="it-IT" sz="1200" dirty="0" smtClean="0"/>
              <a:t>: MET_Final &gt; 35 GeV</a:t>
            </a:r>
          </a:p>
          <a:p>
            <a:pPr>
              <a:buFont typeface="Wingdings" pitchFamily="2" charset="2"/>
              <a:buChar char="ü"/>
            </a:pPr>
            <a:r>
              <a:rPr lang="it-IT" sz="1200" dirty="0" smtClean="0">
                <a:solidFill>
                  <a:srgbClr val="00B0F0"/>
                </a:solidFill>
              </a:rPr>
              <a:t> Missing E</a:t>
            </a:r>
            <a:r>
              <a:rPr lang="it-IT" sz="1200" baseline="-25000" dirty="0" smtClean="0">
                <a:solidFill>
                  <a:srgbClr val="00B0F0"/>
                </a:solidFill>
              </a:rPr>
              <a:t>T</a:t>
            </a:r>
            <a:r>
              <a:rPr lang="it-IT" sz="1200" dirty="0" smtClean="0">
                <a:solidFill>
                  <a:srgbClr val="00B0F0"/>
                </a:solidFill>
              </a:rPr>
              <a:t> significance &gt; XX</a:t>
            </a:r>
          </a:p>
          <a:p>
            <a:pPr>
              <a:buFont typeface="Wingdings" pitchFamily="2" charset="2"/>
              <a:buChar char="ü"/>
            </a:pPr>
            <a:r>
              <a:rPr lang="it-IT" sz="1200" dirty="0" smtClean="0"/>
              <a:t> </a:t>
            </a:r>
            <a:r>
              <a:rPr lang="it-IT" sz="1200" dirty="0" smtClean="0">
                <a:solidFill>
                  <a:srgbClr val="CC3399"/>
                </a:solidFill>
              </a:rPr>
              <a:t>Tau identification</a:t>
            </a:r>
            <a:r>
              <a:rPr lang="it-IT" sz="1200" dirty="0" smtClean="0"/>
              <a:t>: </a:t>
            </a:r>
          </a:p>
          <a:p>
            <a:pPr lvl="1">
              <a:buFont typeface="Wingdings" pitchFamily="2" charset="2"/>
              <a:buChar char="ü"/>
            </a:pPr>
            <a:r>
              <a:rPr lang="it-IT" sz="1200" dirty="0" smtClean="0"/>
              <a:t> only one tau reco by both the reconstruction algorithms (calorimeter and tracking based) and which passes safe tight cuts</a:t>
            </a:r>
          </a:p>
          <a:p>
            <a:pPr lvl="1">
              <a:buFont typeface="Wingdings" pitchFamily="2" charset="2"/>
              <a:buChar char="ü"/>
            </a:pPr>
            <a:r>
              <a:rPr lang="it-IT" sz="1200" dirty="0" smtClean="0"/>
              <a:t> 20 GeV &lt; E</a:t>
            </a:r>
            <a:r>
              <a:rPr lang="it-IT" sz="1200" baseline="-25000" dirty="0" smtClean="0"/>
              <a:t>T </a:t>
            </a:r>
            <a:r>
              <a:rPr lang="it-IT" sz="1200" dirty="0" smtClean="0"/>
              <a:t>&lt; 60 GeV</a:t>
            </a:r>
          </a:p>
          <a:p>
            <a:pPr lvl="1">
              <a:buFont typeface="Wingdings" pitchFamily="2" charset="2"/>
              <a:buChar char="ü"/>
            </a:pPr>
            <a:r>
              <a:rPr lang="it-IT" sz="1200" dirty="0" smtClean="0"/>
              <a:t> not in 1.3&lt;|</a:t>
            </a:r>
            <a:r>
              <a:rPr lang="el-GR" sz="1200" dirty="0" smtClean="0"/>
              <a:t>η</a:t>
            </a:r>
            <a:r>
              <a:rPr lang="it-IT" sz="1200" dirty="0" smtClean="0"/>
              <a:t>|&lt;1.7</a:t>
            </a:r>
          </a:p>
          <a:p>
            <a:pPr lvl="1">
              <a:buFont typeface="Wingdings" pitchFamily="2" charset="2"/>
              <a:buChar char="ü"/>
            </a:pPr>
            <a:r>
              <a:rPr lang="it-IT" sz="1200" dirty="0" smtClean="0"/>
              <a:t> ElectronVetoTight and MuonVeto</a:t>
            </a:r>
          </a:p>
          <a:p>
            <a:pPr>
              <a:buFont typeface="Wingdings" pitchFamily="2" charset="2"/>
              <a:buChar char="ü"/>
            </a:pPr>
            <a:r>
              <a:rPr lang="it-IT" sz="1200" dirty="0" smtClean="0"/>
              <a:t> </a:t>
            </a:r>
            <a:r>
              <a:rPr lang="it-IT" sz="1200" dirty="0" smtClean="0">
                <a:solidFill>
                  <a:srgbClr val="CC3399"/>
                </a:solidFill>
              </a:rPr>
              <a:t>Veto leptons </a:t>
            </a:r>
            <a:r>
              <a:rPr lang="it-IT" sz="1200" dirty="0" smtClean="0"/>
              <a:t>in the event:</a:t>
            </a:r>
          </a:p>
          <a:p>
            <a:pPr lvl="1">
              <a:buFont typeface="Wingdings" pitchFamily="2" charset="2"/>
              <a:buChar char="ü"/>
            </a:pPr>
            <a:r>
              <a:rPr lang="it-IT" sz="1200" dirty="0" smtClean="0"/>
              <a:t> Electron: loose and author!=8 ant pT&gt;5GeV</a:t>
            </a:r>
          </a:p>
          <a:p>
            <a:pPr lvl="1">
              <a:buFont typeface="Wingdings" pitchFamily="2" charset="2"/>
              <a:buChar char="ü"/>
            </a:pPr>
            <a:r>
              <a:rPr lang="it-IT" sz="1200" dirty="0" smtClean="0"/>
              <a:t> Muon: STACO and isCombinedMuon and pT&gt;5GeV</a:t>
            </a:r>
          </a:p>
          <a:p>
            <a:pPr>
              <a:buFont typeface="Wingdings" pitchFamily="2" charset="2"/>
              <a:buChar char="ü"/>
            </a:pPr>
            <a:r>
              <a:rPr lang="it-IT" sz="1200" dirty="0" smtClean="0"/>
              <a:t> </a:t>
            </a:r>
            <a:r>
              <a:rPr lang="it-IT" sz="1200" dirty="0" smtClean="0">
                <a:solidFill>
                  <a:srgbClr val="CC3399"/>
                </a:solidFill>
              </a:rPr>
              <a:t>Veto jets </a:t>
            </a:r>
            <a:r>
              <a:rPr lang="it-IT" sz="1200" dirty="0" smtClean="0"/>
              <a:t>with pT &gt; 20 GeV and 1.3&lt;|</a:t>
            </a:r>
            <a:r>
              <a:rPr lang="el-GR" sz="1200" dirty="0" smtClean="0"/>
              <a:t>η</a:t>
            </a:r>
            <a:r>
              <a:rPr lang="it-IT" sz="1200" dirty="0" smtClean="0"/>
              <a:t>|&lt;1.7.</a:t>
            </a:r>
          </a:p>
          <a:p>
            <a:pPr>
              <a:buFont typeface="Wingdings" pitchFamily="2" charset="2"/>
              <a:buChar char="ü"/>
            </a:pPr>
            <a:r>
              <a:rPr lang="it-IT" sz="1200" dirty="0" smtClean="0"/>
              <a:t> </a:t>
            </a:r>
            <a:r>
              <a:rPr lang="it-IT" sz="1200" dirty="0" smtClean="0">
                <a:solidFill>
                  <a:srgbClr val="CC3399"/>
                </a:solidFill>
              </a:rPr>
              <a:t>Topological cut</a:t>
            </a:r>
            <a:r>
              <a:rPr lang="it-IT" sz="1200" dirty="0" smtClean="0"/>
              <a:t>: </a:t>
            </a:r>
            <a:r>
              <a:rPr lang="el-GR" sz="1200" dirty="0" smtClean="0"/>
              <a:t>Δφ</a:t>
            </a:r>
            <a:r>
              <a:rPr lang="it-IT" sz="1200" dirty="0" smtClean="0"/>
              <a:t>(</a:t>
            </a:r>
            <a:r>
              <a:rPr lang="el-GR" sz="1200" dirty="0" smtClean="0"/>
              <a:t>τ</a:t>
            </a:r>
            <a:r>
              <a:rPr lang="it-IT" sz="1200" dirty="0" smtClean="0"/>
              <a:t>, MET) &gt; 2.5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6200" y="3990975"/>
            <a:ext cx="8991600" cy="2295525"/>
            <a:chOff x="76200" y="4114800"/>
            <a:chExt cx="8991600" cy="2295525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/>
          </p:nvGraphicFramePr>
          <p:xfrm>
            <a:off x="104775" y="4114800"/>
            <a:ext cx="8963025" cy="2295525"/>
          </p:xfrm>
          <a:graphic>
            <a:graphicData uri="http://schemas.openxmlformats.org/presentationml/2006/ole">
              <p:oleObj spid="_x0000_s89090" name="Worksheet" r:id="rId3" imgW="8963152" imgH="2295372" progId="Excel.Sheet.8">
                <p:embed/>
              </p:oleObj>
            </a:graphicData>
          </a:graphic>
        </p:graphicFrame>
        <p:sp>
          <p:nvSpPr>
            <p:cNvPr id="6" name="Rectangle 5"/>
            <p:cNvSpPr/>
            <p:nvPr/>
          </p:nvSpPr>
          <p:spPr>
            <a:xfrm>
              <a:off x="76200" y="4695825"/>
              <a:ext cx="8991600" cy="228600"/>
            </a:xfrm>
            <a:prstGeom prst="rect">
              <a:avLst/>
            </a:prstGeom>
            <a:solidFill>
              <a:srgbClr val="DA6CB5">
                <a:alpha val="40000"/>
              </a:srgbClr>
            </a:solidFill>
            <a:ln>
              <a:solidFill>
                <a:srgbClr val="CC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105400" y="1255455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sz="1600" dirty="0" smtClean="0"/>
              <a:t> Cut optimization done on “base cut flow” on 100 pb</a:t>
            </a:r>
            <a:r>
              <a:rPr lang="it-IT" sz="1600" baseline="30000" dirty="0" smtClean="0"/>
              <a:t>-1</a:t>
            </a:r>
          </a:p>
          <a:p>
            <a:pPr>
              <a:buFont typeface="Wingdings" pitchFamily="2" charset="2"/>
              <a:buChar char="ü"/>
            </a:pPr>
            <a:r>
              <a:rPr lang="it-IT" sz="1600" dirty="0" smtClean="0"/>
              <a:t>Cutting at 6, we start loosing some QCD</a:t>
            </a:r>
          </a:p>
          <a:p>
            <a:pPr>
              <a:buFont typeface="Wingdings" pitchFamily="2" charset="2"/>
              <a:buChar char="ü"/>
            </a:pPr>
            <a:r>
              <a:rPr lang="it-IT" sz="1600" dirty="0" smtClean="0"/>
              <a:t> To be safer, a cut at 7 would help. But we start loosing much signal.</a:t>
            </a:r>
          </a:p>
          <a:p>
            <a:pPr>
              <a:buFont typeface="Wingdings" pitchFamily="2" charset="2"/>
              <a:buChar char="ü"/>
            </a:pPr>
            <a:r>
              <a:rPr lang="it-IT" sz="1600" dirty="0" smtClean="0"/>
              <a:t> A cut at 8 would be the safest to reject QCD.</a:t>
            </a:r>
          </a:p>
          <a:p>
            <a:pPr>
              <a:buFont typeface="Wingdings" pitchFamily="2" charset="2"/>
              <a:buChar char="ü"/>
            </a:pPr>
            <a:r>
              <a:rPr lang="it-IT" sz="1600" dirty="0" smtClean="0"/>
              <a:t> More tables in backup slides.</a:t>
            </a:r>
          </a:p>
          <a:p>
            <a:pPr lvl="1"/>
            <a:r>
              <a:rPr lang="it-IT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→ I will use 6 in the following</a:t>
            </a:r>
            <a:endParaRPr lang="it-IT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CutFlow comparison</a:t>
            </a:r>
            <a:endParaRPr lang="it-IT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DFAAD-4AE2-4B6A-81A1-CADA1B382BFC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1015425"/>
            <a:ext cx="1077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sz="1600" dirty="0" smtClean="0"/>
              <a:t> 100 pb</a:t>
            </a:r>
            <a:r>
              <a:rPr lang="it-IT" sz="1600" baseline="30000" dirty="0" smtClean="0"/>
              <a:t>-1</a:t>
            </a:r>
            <a:endParaRPr lang="it-IT" sz="1600" dirty="0" smtClean="0"/>
          </a:p>
          <a:p>
            <a:pPr>
              <a:buFont typeface="Wingdings" pitchFamily="2" charset="2"/>
              <a:buChar char="ü"/>
            </a:pPr>
            <a:r>
              <a:rPr lang="it-IT" sz="1600" dirty="0" smtClean="0"/>
              <a:t> </a:t>
            </a:r>
            <a:r>
              <a:rPr lang="it-IT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 Cut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" y="3776246"/>
            <a:ext cx="2079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sz="1600" dirty="0" smtClean="0"/>
              <a:t> </a:t>
            </a:r>
            <a:r>
              <a:rPr lang="it-IT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 significance &gt; 6</a:t>
            </a:r>
          </a:p>
        </p:txBody>
      </p:sp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76200" y="1592262"/>
          <a:ext cx="8991600" cy="2065338"/>
        </p:xfrm>
        <a:graphic>
          <a:graphicData uri="http://schemas.openxmlformats.org/presentationml/2006/ole">
            <p:oleObj spid="_x0000_s90114" name="Worksheet" r:id="rId3" imgW="9210650" imgH="2105076" progId="Excel.Sheet.8">
              <p:embed/>
            </p:oleObj>
          </a:graphicData>
        </a:graphic>
      </p:graphicFrame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76200" y="4114800"/>
          <a:ext cx="8991600" cy="2241550"/>
        </p:xfrm>
        <a:graphic>
          <a:graphicData uri="http://schemas.openxmlformats.org/presentationml/2006/ole">
            <p:oleObj spid="_x0000_s90115" name="Worksheet" r:id="rId4" imgW="9210650" imgH="229537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Cuf flow for first data</a:t>
            </a:r>
            <a:endParaRPr lang="it-IT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DFAAD-4AE2-4B6A-81A1-CADA1B382BFC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52400" y="1066800"/>
            <a:ext cx="4876800" cy="5016758"/>
          </a:xfrm>
          <a:prstGeom prst="rect">
            <a:avLst/>
          </a:prstGeom>
          <a:ln w="38100">
            <a:solidFill>
              <a:srgbClr val="CC3399"/>
            </a:solidFill>
          </a:ln>
        </p:spPr>
        <p:txBody>
          <a:bodyPr wrap="square">
            <a:spAutoFit/>
          </a:bodyPr>
          <a:lstStyle/>
          <a:p>
            <a:r>
              <a:rPr lang="it-IT" sz="1600" u="sng" dirty="0" smtClean="0"/>
              <a:t>W→</a:t>
            </a:r>
            <a:r>
              <a:rPr lang="el-GR" sz="1600" u="sng" dirty="0" smtClean="0"/>
              <a:t>τν</a:t>
            </a:r>
            <a:r>
              <a:rPr lang="it-IT" sz="1600" u="sng" dirty="0" smtClean="0"/>
              <a:t> Event Selection</a:t>
            </a:r>
          </a:p>
          <a:p>
            <a:pPr>
              <a:buFont typeface="Wingdings" pitchFamily="2" charset="2"/>
              <a:buChar char="ü"/>
            </a:pPr>
            <a:r>
              <a:rPr lang="it-IT" sz="1600" u="sng" dirty="0" smtClean="0"/>
              <a:t> </a:t>
            </a:r>
            <a:r>
              <a:rPr lang="it-IT" sz="1600" dirty="0" smtClean="0">
                <a:solidFill>
                  <a:srgbClr val="00B0F0"/>
                </a:solidFill>
              </a:rPr>
              <a:t>GRL selection</a:t>
            </a:r>
          </a:p>
          <a:p>
            <a:pPr>
              <a:buFont typeface="Wingdings" pitchFamily="2" charset="2"/>
              <a:buChar char="ü"/>
            </a:pPr>
            <a:r>
              <a:rPr lang="it-IT" sz="1600" u="sng" dirty="0" smtClean="0"/>
              <a:t> </a:t>
            </a:r>
            <a:r>
              <a:rPr lang="it-IT" sz="1600" dirty="0" smtClean="0">
                <a:solidFill>
                  <a:srgbClr val="00B0F0"/>
                </a:solidFill>
              </a:rPr>
              <a:t>Collision candidate cleaning</a:t>
            </a:r>
            <a:endParaRPr lang="it-IT" sz="1600" dirty="0" smtClean="0"/>
          </a:p>
          <a:p>
            <a:pPr>
              <a:buFont typeface="Wingdings" pitchFamily="2" charset="2"/>
              <a:buChar char="ü"/>
            </a:pPr>
            <a:r>
              <a:rPr lang="it-IT" sz="1600" dirty="0" smtClean="0"/>
              <a:t> </a:t>
            </a:r>
            <a:r>
              <a:rPr lang="it-IT" sz="1600" dirty="0" smtClean="0">
                <a:solidFill>
                  <a:srgbClr val="CC3399"/>
                </a:solidFill>
              </a:rPr>
              <a:t>Trigger</a:t>
            </a:r>
            <a:r>
              <a:rPr lang="it-IT" sz="1600" dirty="0" smtClean="0"/>
              <a:t>: </a:t>
            </a:r>
            <a:r>
              <a:rPr lang="it-IT" sz="1600" dirty="0" smtClean="0">
                <a:solidFill>
                  <a:srgbClr val="00B0F0"/>
                </a:solidFill>
              </a:rPr>
              <a:t>L1_J5</a:t>
            </a:r>
            <a:endParaRPr lang="it-IT" sz="1600" dirty="0" smtClean="0"/>
          </a:p>
          <a:p>
            <a:pPr>
              <a:buFont typeface="Wingdings" pitchFamily="2" charset="2"/>
              <a:buChar char="ü"/>
            </a:pPr>
            <a:r>
              <a:rPr lang="it-IT" sz="1600" dirty="0" smtClean="0"/>
              <a:t> </a:t>
            </a:r>
            <a:r>
              <a:rPr lang="it-IT" sz="1600" dirty="0" smtClean="0">
                <a:solidFill>
                  <a:srgbClr val="00B0F0"/>
                </a:solidFill>
              </a:rPr>
              <a:t>Jet cleaning</a:t>
            </a:r>
          </a:p>
          <a:p>
            <a:pPr>
              <a:buFont typeface="Wingdings" pitchFamily="2" charset="2"/>
              <a:buChar char="ü"/>
            </a:pPr>
            <a:r>
              <a:rPr lang="it-IT" sz="1600" dirty="0" smtClean="0"/>
              <a:t> </a:t>
            </a:r>
            <a:r>
              <a:rPr lang="it-IT" sz="1600" dirty="0" smtClean="0">
                <a:solidFill>
                  <a:srgbClr val="CC3399"/>
                </a:solidFill>
              </a:rPr>
              <a:t>Missing E</a:t>
            </a:r>
            <a:r>
              <a:rPr lang="it-IT" sz="1600" baseline="-25000" dirty="0" smtClean="0">
                <a:solidFill>
                  <a:srgbClr val="CC3399"/>
                </a:solidFill>
              </a:rPr>
              <a:t>T</a:t>
            </a:r>
            <a:r>
              <a:rPr lang="it-IT" sz="1600" dirty="0" smtClean="0"/>
              <a:t>: MET_</a:t>
            </a:r>
            <a:r>
              <a:rPr lang="it-IT" sz="1600" dirty="0" smtClean="0">
                <a:solidFill>
                  <a:srgbClr val="00B0F0"/>
                </a:solidFill>
              </a:rPr>
              <a:t>Topo</a:t>
            </a:r>
            <a:r>
              <a:rPr lang="it-IT" sz="1600" dirty="0" smtClean="0"/>
              <a:t> &gt; </a:t>
            </a:r>
            <a:r>
              <a:rPr lang="it-IT" sz="1600" dirty="0" smtClean="0">
                <a:solidFill>
                  <a:srgbClr val="00B0F0"/>
                </a:solidFill>
              </a:rPr>
              <a:t>20 GeV</a:t>
            </a:r>
          </a:p>
          <a:p>
            <a:pPr>
              <a:buFont typeface="Wingdings" pitchFamily="2" charset="2"/>
              <a:buChar char="ü"/>
            </a:pPr>
            <a:r>
              <a:rPr lang="it-IT" sz="1600" dirty="0" smtClean="0"/>
              <a:t> </a:t>
            </a:r>
            <a:r>
              <a:rPr lang="it-IT" sz="1600" dirty="0" smtClean="0">
                <a:solidFill>
                  <a:srgbClr val="CC3399"/>
                </a:solidFill>
              </a:rPr>
              <a:t>Missing E</a:t>
            </a:r>
            <a:r>
              <a:rPr lang="it-IT" sz="1600" baseline="-25000" dirty="0" smtClean="0">
                <a:solidFill>
                  <a:srgbClr val="CC3399"/>
                </a:solidFill>
              </a:rPr>
              <a:t>T</a:t>
            </a:r>
            <a:r>
              <a:rPr lang="it-IT" sz="1600" dirty="0" smtClean="0">
                <a:solidFill>
                  <a:srgbClr val="CC3399"/>
                </a:solidFill>
              </a:rPr>
              <a:t> significance </a:t>
            </a:r>
            <a:r>
              <a:rPr lang="it-IT" sz="1600" dirty="0" smtClean="0"/>
              <a:t>&gt;</a:t>
            </a:r>
            <a:r>
              <a:rPr lang="it-IT" sz="1600" dirty="0" smtClean="0">
                <a:solidFill>
                  <a:srgbClr val="00B0F0"/>
                </a:solidFill>
              </a:rPr>
              <a:t> 6</a:t>
            </a:r>
          </a:p>
          <a:p>
            <a:pPr>
              <a:buFont typeface="Wingdings" pitchFamily="2" charset="2"/>
              <a:buChar char="ü"/>
            </a:pPr>
            <a:r>
              <a:rPr lang="it-IT" sz="1600" dirty="0" smtClean="0"/>
              <a:t> </a:t>
            </a:r>
            <a:r>
              <a:rPr lang="it-IT" sz="1600" dirty="0" smtClean="0">
                <a:solidFill>
                  <a:srgbClr val="CC3399"/>
                </a:solidFill>
              </a:rPr>
              <a:t>Tau identification</a:t>
            </a:r>
            <a:r>
              <a:rPr lang="it-IT" sz="1600" dirty="0" smtClean="0"/>
              <a:t>: </a:t>
            </a:r>
          </a:p>
          <a:p>
            <a:pPr lvl="1">
              <a:buFont typeface="Wingdings" pitchFamily="2" charset="2"/>
              <a:buChar char="ü"/>
            </a:pPr>
            <a:r>
              <a:rPr lang="it-IT" sz="1600" dirty="0" smtClean="0"/>
              <a:t> only one tau reco by both the reconstruction algorithms (calorimeter and tracking based) and which passes safe tight cuts</a:t>
            </a:r>
          </a:p>
          <a:p>
            <a:pPr lvl="1">
              <a:buFont typeface="Wingdings" pitchFamily="2" charset="2"/>
              <a:buChar char="ü"/>
            </a:pPr>
            <a:r>
              <a:rPr lang="it-IT" sz="1600" dirty="0" smtClean="0"/>
              <a:t> 20 GeV &lt; E</a:t>
            </a:r>
            <a:r>
              <a:rPr lang="it-IT" sz="1600" baseline="-25000" dirty="0" smtClean="0"/>
              <a:t>T </a:t>
            </a:r>
            <a:r>
              <a:rPr lang="it-IT" sz="1600" dirty="0" smtClean="0"/>
              <a:t>&lt; 60 GeV</a:t>
            </a:r>
          </a:p>
          <a:p>
            <a:pPr lvl="1">
              <a:buFont typeface="Wingdings" pitchFamily="2" charset="2"/>
              <a:buChar char="ü"/>
            </a:pPr>
            <a:r>
              <a:rPr lang="it-IT" sz="1600" dirty="0" smtClean="0"/>
              <a:t> not in 1.3&lt;|</a:t>
            </a:r>
            <a:r>
              <a:rPr lang="el-GR" sz="1600" dirty="0" smtClean="0"/>
              <a:t>η</a:t>
            </a:r>
            <a:r>
              <a:rPr lang="it-IT" sz="1600" dirty="0" smtClean="0"/>
              <a:t>|&lt;1.7</a:t>
            </a:r>
          </a:p>
          <a:p>
            <a:pPr lvl="1">
              <a:buFont typeface="Wingdings" pitchFamily="2" charset="2"/>
              <a:buChar char="ü"/>
            </a:pPr>
            <a:r>
              <a:rPr lang="it-IT" sz="1600" dirty="0" smtClean="0"/>
              <a:t> ElectronVetoTight and MuonVeto</a:t>
            </a:r>
          </a:p>
          <a:p>
            <a:pPr>
              <a:buFont typeface="Wingdings" pitchFamily="2" charset="2"/>
              <a:buChar char="ü"/>
            </a:pPr>
            <a:r>
              <a:rPr lang="it-IT" sz="1600" dirty="0" smtClean="0"/>
              <a:t> </a:t>
            </a:r>
            <a:r>
              <a:rPr lang="it-IT" sz="1600" dirty="0" smtClean="0">
                <a:solidFill>
                  <a:srgbClr val="CC3399"/>
                </a:solidFill>
              </a:rPr>
              <a:t>Veto leptons </a:t>
            </a:r>
            <a:r>
              <a:rPr lang="it-IT" sz="1600" dirty="0" smtClean="0"/>
              <a:t>in the event:</a:t>
            </a:r>
          </a:p>
          <a:p>
            <a:pPr lvl="1">
              <a:buFont typeface="Wingdings" pitchFamily="2" charset="2"/>
              <a:buChar char="ü"/>
            </a:pPr>
            <a:r>
              <a:rPr lang="it-IT" sz="1600" dirty="0" smtClean="0"/>
              <a:t> Electron: loose and author!=8 ant pT&gt;5GeV</a:t>
            </a:r>
          </a:p>
          <a:p>
            <a:pPr lvl="1">
              <a:buFont typeface="Wingdings" pitchFamily="2" charset="2"/>
              <a:buChar char="ü"/>
            </a:pPr>
            <a:r>
              <a:rPr lang="it-IT" sz="1600" dirty="0" smtClean="0"/>
              <a:t> Muon: STACO and isCombinedMuon and pT&gt;5GeV</a:t>
            </a:r>
          </a:p>
          <a:p>
            <a:pPr>
              <a:buFont typeface="Wingdings" pitchFamily="2" charset="2"/>
              <a:buChar char="ü"/>
            </a:pPr>
            <a:r>
              <a:rPr lang="it-IT" sz="1600" dirty="0" smtClean="0"/>
              <a:t> </a:t>
            </a:r>
            <a:r>
              <a:rPr lang="it-IT" sz="1600" dirty="0" smtClean="0">
                <a:solidFill>
                  <a:srgbClr val="CC3399"/>
                </a:solidFill>
              </a:rPr>
              <a:t>Veto jets </a:t>
            </a:r>
            <a:r>
              <a:rPr lang="it-IT" sz="1600" dirty="0" smtClean="0"/>
              <a:t>with pT &gt; 20 GeV and 1.3&lt;|</a:t>
            </a:r>
            <a:r>
              <a:rPr lang="el-GR" sz="1600" dirty="0" smtClean="0"/>
              <a:t>η</a:t>
            </a:r>
            <a:r>
              <a:rPr lang="it-IT" sz="1600" dirty="0" smtClean="0"/>
              <a:t>|&lt;1.7.</a:t>
            </a:r>
          </a:p>
          <a:p>
            <a:pPr>
              <a:buFont typeface="Wingdings" pitchFamily="2" charset="2"/>
              <a:buChar char="ü"/>
            </a:pPr>
            <a:r>
              <a:rPr lang="it-IT" sz="1600" dirty="0" smtClean="0"/>
              <a:t> </a:t>
            </a:r>
            <a:r>
              <a:rPr lang="it-IT" sz="1600" dirty="0" smtClean="0">
                <a:solidFill>
                  <a:srgbClr val="CC3399"/>
                </a:solidFill>
              </a:rPr>
              <a:t>Topological cut</a:t>
            </a:r>
            <a:r>
              <a:rPr lang="it-IT" sz="1600" dirty="0" smtClean="0"/>
              <a:t>: </a:t>
            </a:r>
            <a:r>
              <a:rPr lang="el-GR" sz="1600" dirty="0" smtClean="0"/>
              <a:t>Δφ</a:t>
            </a:r>
            <a:r>
              <a:rPr lang="it-IT" sz="1600" dirty="0" smtClean="0"/>
              <a:t>(</a:t>
            </a:r>
            <a:r>
              <a:rPr lang="el-GR" sz="1600" dirty="0" smtClean="0"/>
              <a:t>τ</a:t>
            </a:r>
            <a:r>
              <a:rPr lang="it-IT" sz="1600" dirty="0" smtClean="0"/>
              <a:t>, MET) &gt; 2.5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57800" y="2133600"/>
            <a:ext cx="3810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sz="1600" dirty="0" smtClean="0"/>
              <a:t> Data (April reprocessing): D3PDs from L1Calo Stream (DESD_MET). </a:t>
            </a:r>
          </a:p>
          <a:p>
            <a:r>
              <a:rPr lang="it-IT" sz="1600" dirty="0" smtClean="0"/>
              <a:t>Total lumi: 3.21 nb</a:t>
            </a:r>
            <a:r>
              <a:rPr lang="it-IT" sz="1600" baseline="30000" dirty="0" smtClean="0"/>
              <a:t>-1</a:t>
            </a:r>
          </a:p>
          <a:p>
            <a:pPr>
              <a:buFont typeface="Wingdings" pitchFamily="2" charset="2"/>
              <a:buChar char="ü"/>
            </a:pPr>
            <a:r>
              <a:rPr lang="it-IT" sz="1600" dirty="0" smtClean="0"/>
              <a:t> MC (April reprocessing): D3PDs without DESD_MET skimming.</a:t>
            </a:r>
          </a:p>
          <a:p>
            <a:pPr>
              <a:buFont typeface="Wingdings" pitchFamily="2" charset="2"/>
              <a:buChar char="ü"/>
            </a:pPr>
            <a:r>
              <a:rPr lang="it-IT" sz="1600" dirty="0" smtClean="0"/>
              <a:t> see backup slides for all the details</a:t>
            </a:r>
          </a:p>
          <a:p>
            <a:pPr>
              <a:buFont typeface="Wingdings" pitchFamily="2" charset="2"/>
              <a:buChar char="ü"/>
            </a:pPr>
            <a:endParaRPr lang="it-IT" sz="1600" dirty="0" smtClean="0"/>
          </a:p>
          <a:p>
            <a:r>
              <a:rPr lang="it-IT" sz="1600" dirty="0" smtClean="0"/>
              <a:t>NOTE:</a:t>
            </a:r>
          </a:p>
          <a:p>
            <a:pPr>
              <a:buFont typeface="Wingdings" pitchFamily="2" charset="2"/>
              <a:buChar char="ü"/>
            </a:pPr>
            <a:r>
              <a:rPr lang="it-IT" sz="1600" dirty="0" smtClean="0"/>
              <a:t> Applied cuts overcome the DESD_MET skimming (both trigger and MET/tau selection).</a:t>
            </a:r>
          </a:p>
          <a:p>
            <a:pPr>
              <a:buFont typeface="Wingdings" pitchFamily="2" charset="2"/>
              <a:buChar char="ü"/>
            </a:pPr>
            <a:r>
              <a:rPr lang="it-IT" sz="1600" dirty="0" smtClean="0"/>
              <a:t>Collision candidate and jet cleaning applied also to MC.</a:t>
            </a:r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6187</TotalTime>
  <Words>2713</Words>
  <Application>Microsoft Office PowerPoint</Application>
  <PresentationFormat>On-screen Show (4:3)</PresentationFormat>
  <Paragraphs>349</Paragraphs>
  <Slides>32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Office Theme</vt:lpstr>
      <vt:lpstr>Equation</vt:lpstr>
      <vt:lpstr>Acrobat Document</vt:lpstr>
      <vt:lpstr>Worksheet</vt:lpstr>
      <vt:lpstr>Slide 1</vt:lpstr>
      <vt:lpstr>Introduction</vt:lpstr>
      <vt:lpstr>MET Significance</vt:lpstr>
      <vt:lpstr>MET Significance Cut</vt:lpstr>
      <vt:lpstr>QCD di-jets – events before any cut</vt:lpstr>
      <vt:lpstr>Signal &amp; EW backgrounds</vt:lpstr>
      <vt:lpstr>CutFlow – which value?</vt:lpstr>
      <vt:lpstr>CutFlow comparison</vt:lpstr>
      <vt:lpstr>Cuf flow for first data</vt:lpstr>
      <vt:lpstr>MC: events expected in 3.21 nb-1</vt:lpstr>
      <vt:lpstr>Data-MC comparison</vt:lpstr>
      <vt:lpstr>Data-MC comparison: MET</vt:lpstr>
      <vt:lpstr>Data-MC comparison: MET signif.</vt:lpstr>
      <vt:lpstr>Data-MC comparison: ΣET</vt:lpstr>
      <vt:lpstr>The first candidate</vt:lpstr>
      <vt:lpstr>The first candidate</vt:lpstr>
      <vt:lpstr>TauReconstruction CONF Note</vt:lpstr>
      <vt:lpstr>ToDoList</vt:lpstr>
      <vt:lpstr>Back up</vt:lpstr>
      <vt:lpstr>Motivation to W→τν analysis</vt:lpstr>
      <vt:lpstr>Status of the analysis in ATLAS</vt:lpstr>
      <vt:lpstr>W→τν – signal</vt:lpstr>
      <vt:lpstr>W→τν – backgrounds</vt:lpstr>
      <vt:lpstr>W→τν Event Selection</vt:lpstr>
      <vt:lpstr>W→τν Event Selection (100 pb-1)</vt:lpstr>
      <vt:lpstr>CutFlow: cut optimization</vt:lpstr>
      <vt:lpstr>CutFlow: cut optimization</vt:lpstr>
      <vt:lpstr>MC D3PD – April reprocessing</vt:lpstr>
      <vt:lpstr>Data D3PD – April reprocessing</vt:lpstr>
      <vt:lpstr>W backgrounds</vt:lpstr>
      <vt:lpstr>Z backgrounds</vt:lpstr>
      <vt:lpstr>Other tests&amp;results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Lidia Dell'Asta</dc:creator>
  <cp:lastModifiedBy>Lidia Dell'Asta</cp:lastModifiedBy>
  <cp:revision>178</cp:revision>
  <dcterms:created xsi:type="dcterms:W3CDTF">2009-06-29T13:13:52Z</dcterms:created>
  <dcterms:modified xsi:type="dcterms:W3CDTF">2010-05-31T08:14:59Z</dcterms:modified>
</cp:coreProperties>
</file>