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4" r:id="rId3"/>
    <p:sldId id="332" r:id="rId4"/>
    <p:sldId id="377" r:id="rId5"/>
    <p:sldId id="389" r:id="rId6"/>
    <p:sldId id="390" r:id="rId7"/>
    <p:sldId id="391" r:id="rId8"/>
    <p:sldId id="385" r:id="rId9"/>
    <p:sldId id="386" r:id="rId10"/>
    <p:sldId id="393" r:id="rId11"/>
    <p:sldId id="387" r:id="rId12"/>
    <p:sldId id="388" r:id="rId13"/>
    <p:sldId id="392" r:id="rId14"/>
  </p:sldIdLst>
  <p:sldSz cx="9144000" cy="54229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200" y="-104"/>
      </p:cViewPr>
      <p:guideLst>
        <p:guide orient="horz" pos="17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F5B3D-B0C4-254C-A135-16EB6D5BA27C}" type="datetimeFigureOut">
              <a:rPr lang="it-IT" smtClean="0"/>
              <a:t>22/04/21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AC474-F1DA-594D-AD19-0FA9394946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677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DE87D-B25F-FC49-B4FF-BC9D52C4D7D8}" type="datetimeFigureOut">
              <a:rPr lang="it-IT" smtClean="0"/>
              <a:t>22/04/21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825C2-6256-9449-B688-09A1F847C2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224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684614"/>
            <a:ext cx="7772400" cy="11624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072977"/>
            <a:ext cx="6400800" cy="13858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5026225"/>
            <a:ext cx="1405467" cy="288719"/>
          </a:xfrm>
        </p:spPr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180167" y="5026225"/>
            <a:ext cx="5592233" cy="288719"/>
          </a:xfrm>
        </p:spPr>
        <p:txBody>
          <a:bodyPr/>
          <a:lstStyle/>
          <a:p>
            <a:r>
              <a:rPr lang="de-DE" smtClean="0"/>
              <a:t>Status of vertex simulation / 22.04.2021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88300" y="5026225"/>
            <a:ext cx="698500" cy="288719"/>
          </a:xfrm>
        </p:spPr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  <p:pic>
        <p:nvPicPr>
          <p:cNvPr id="7" name="Immagine 6" descr="EIC-logo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110236"/>
            <a:ext cx="1033780" cy="1012017"/>
          </a:xfrm>
          <a:prstGeom prst="rect">
            <a:avLst/>
          </a:prstGeom>
        </p:spPr>
      </p:pic>
      <p:pic>
        <p:nvPicPr>
          <p:cNvPr id="8" name="Immagine 7" descr="5_BARI_LOGO_ORIZZONTAL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"/>
          <a:stretch/>
        </p:blipFill>
        <p:spPr>
          <a:xfrm>
            <a:off x="48682" y="36148"/>
            <a:ext cx="1911343" cy="4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5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of vertex simulation / 22.04.2021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6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17168"/>
            <a:ext cx="2057400" cy="462703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17168"/>
            <a:ext cx="6019800" cy="462703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of vertex simulation / 22.04.2021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50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of vertex simulation / 22.04.2021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39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484716"/>
            <a:ext cx="7772400" cy="10770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298457"/>
            <a:ext cx="7772400" cy="11862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of vertex simulation / 22.04.2021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2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5344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65344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of vertex simulation / 22.04.2021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0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13876"/>
            <a:ext cx="4040188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719762"/>
            <a:ext cx="4040188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213876"/>
            <a:ext cx="4041775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719762"/>
            <a:ext cx="4041775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of vertex simulation / 22.04.2021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77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of vertex simulation / 22.04.2021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40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of vertex simulation / 22.04.2021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25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15912"/>
            <a:ext cx="3008313" cy="9188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15912"/>
            <a:ext cx="5111750" cy="46282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134792"/>
            <a:ext cx="3008313" cy="37094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of vertex simulation / 22.04.2021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95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796030"/>
            <a:ext cx="5486400" cy="448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84546"/>
            <a:ext cx="5486400" cy="3253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244173"/>
            <a:ext cx="5486400" cy="636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Status of vertex simulation / 22.04.2021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4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17167"/>
            <a:ext cx="8229600" cy="903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65344"/>
            <a:ext cx="8229600" cy="357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5026225"/>
            <a:ext cx="2133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688166" y="5026225"/>
            <a:ext cx="4974165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Status of vertex simulation / 22.04.2021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969250" y="5026225"/>
            <a:ext cx="717549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29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ithub.com/eic/EicToyModel/blob/master/fun4all_with_eicroot/macro/Fun4All_G4_Tracking.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go.web.cern.ch/go/xKk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ithub.com/eic/EicRoo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hwennlof/eicrootlayoutfiles" TargetMode="External"/><Relationship Id="rId4" Type="http://schemas.openxmlformats.org/officeDocument/2006/relationships/hyperlink" Target="https://gitlab.com/hwennlof/fun4allgdmlimport/-/tree/master/macros/hybridBaseline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itlab.com/hwennlof/fun4allgdmlimpor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ithub.com/eic/g4lblvtx" TargetMode="External"/><Relationship Id="rId3" Type="http://schemas.openxmlformats.org/officeDocument/2006/relationships/hyperlink" Target="https://github.com/eic/g4lblvtx/blob/master/macros/Fun4All_G4_FastMom.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6333" y="3931470"/>
            <a:ext cx="8487834" cy="578050"/>
          </a:xfrm>
        </p:spPr>
        <p:txBody>
          <a:bodyPr>
            <a:noAutofit/>
          </a:bodyPr>
          <a:lstStyle/>
          <a:p>
            <a:r>
              <a:rPr lang="it-IT" sz="2000" dirty="0" smtClean="0">
                <a:latin typeface="Arial"/>
                <a:cs typeface="Arial"/>
              </a:rPr>
              <a:t>Domenico Elia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1420243"/>
            <a:ext cx="811143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Status of </a:t>
            </a:r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vertex</a:t>
            </a:r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simulation</a:t>
            </a:r>
            <a:endParaRPr lang="it-IT" sz="40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Central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tracking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baseline </a:t>
            </a:r>
            <a:r>
              <a:rPr lang="it-IT" sz="2400" dirty="0" err="1" smtClean="0">
                <a:latin typeface="Arial"/>
                <a:cs typeface="Arial"/>
              </a:rPr>
              <a:t>concepts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in the YR</a:t>
            </a:r>
            <a:endParaRPr lang="it-IT" sz="2400" dirty="0" smtClean="0">
              <a:latin typeface="Arial"/>
              <a:cs typeface="Arial"/>
            </a:endParaRPr>
          </a:p>
          <a:p>
            <a:r>
              <a:rPr lang="it-IT" sz="2400" dirty="0" err="1" smtClean="0">
                <a:solidFill>
                  <a:srgbClr val="000000"/>
                </a:solidFill>
                <a:latin typeface="Arial"/>
                <a:cs typeface="Arial"/>
              </a:rPr>
              <a:t>Vertex</a:t>
            </a:r>
            <a:r>
              <a:rPr lang="it-IT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latin typeface="Arial"/>
                <a:cs typeface="Arial"/>
              </a:rPr>
              <a:t>simulation</a:t>
            </a:r>
            <a:r>
              <a:rPr lang="it-IT" sz="2400" dirty="0" smtClean="0">
                <a:solidFill>
                  <a:srgbClr val="000000"/>
                </a:solidFill>
                <a:latin typeface="Arial"/>
                <a:cs typeface="Arial"/>
              </a:rPr>
              <a:t> in the </a:t>
            </a:r>
            <a:r>
              <a:rPr lang="it-IT" sz="2400" dirty="0" err="1" smtClean="0">
                <a:solidFill>
                  <a:srgbClr val="000000"/>
                </a:solidFill>
                <a:latin typeface="Arial"/>
                <a:cs typeface="Arial"/>
              </a:rPr>
              <a:t>hybrid</a:t>
            </a:r>
            <a:r>
              <a:rPr lang="it-IT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latin typeface="Arial"/>
                <a:cs typeface="Arial"/>
              </a:rPr>
              <a:t>tracker</a:t>
            </a:r>
            <a:endParaRPr lang="it-IT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it-IT" sz="2400" dirty="0" err="1">
                <a:solidFill>
                  <a:srgbClr val="000000"/>
                </a:solidFill>
                <a:latin typeface="Arial"/>
                <a:cs typeface="Arial"/>
              </a:rPr>
              <a:t>All-silicon</a:t>
            </a:r>
            <a:r>
              <a:rPr lang="it-IT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/>
                <a:cs typeface="Arial"/>
              </a:rPr>
              <a:t>tracker</a:t>
            </a:r>
            <a:r>
              <a:rPr lang="it-IT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latin typeface="Arial"/>
                <a:cs typeface="Arial"/>
              </a:rPr>
              <a:t>simulation</a:t>
            </a:r>
            <a:endParaRPr lang="it-IT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it-IT" sz="2400" dirty="0" smtClean="0">
                <a:solidFill>
                  <a:srgbClr val="000000"/>
                </a:solidFill>
                <a:latin typeface="Arial"/>
                <a:cs typeface="Arial"/>
              </a:rPr>
              <a:t>How to </a:t>
            </a:r>
            <a:r>
              <a:rPr lang="it-IT" sz="2400" dirty="0" err="1" smtClean="0">
                <a:solidFill>
                  <a:srgbClr val="000000"/>
                </a:solidFill>
                <a:latin typeface="Arial"/>
                <a:cs typeface="Arial"/>
              </a:rPr>
              <a:t>proceed</a:t>
            </a:r>
            <a:endParaRPr lang="it-IT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296333" y="452710"/>
            <a:ext cx="8487834" cy="522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>
                <a:solidFill>
                  <a:srgbClr val="0000FF"/>
                </a:solidFill>
                <a:latin typeface="Arial"/>
                <a:cs typeface="Arial"/>
              </a:rPr>
              <a:t>EIC_NET MC</a:t>
            </a:r>
            <a:endParaRPr lang="it-IT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it-IT" dirty="0" smtClean="0">
              <a:latin typeface="Arial"/>
              <a:cs typeface="Arial"/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5026225"/>
            <a:ext cx="1405467" cy="288719"/>
          </a:xfrm>
        </p:spPr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180167" y="5026225"/>
            <a:ext cx="5592233" cy="288719"/>
          </a:xfrm>
        </p:spPr>
        <p:txBody>
          <a:bodyPr/>
          <a:lstStyle/>
          <a:p>
            <a:r>
              <a:rPr lang="de-DE" smtClean="0">
                <a:latin typeface="Arial"/>
                <a:cs typeface="Arial"/>
              </a:rPr>
              <a:t>Status of vertex simulation / 22.04.2021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88300" y="5026225"/>
            <a:ext cx="698500" cy="288719"/>
          </a:xfrm>
        </p:spPr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</a:t>
            </a:fld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83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Status of vertex simulation / 22.04.2021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10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Existing</a:t>
            </a:r>
            <a:r>
              <a:rPr lang="it-IT" sz="3200" dirty="0" smtClean="0">
                <a:latin typeface="Arial"/>
                <a:cs typeface="Arial"/>
              </a:rPr>
              <a:t> software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538634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/>
                <a:cs typeface="Arial"/>
              </a:rPr>
              <a:t>ALL-SILICON </a:t>
            </a:r>
            <a:r>
              <a:rPr lang="it-IT" sz="2400" dirty="0" err="1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>
                <a:latin typeface="Arial"/>
                <a:cs typeface="Arial"/>
              </a:rPr>
              <a:t>Fun4All (</a:t>
            </a:r>
            <a:r>
              <a:rPr lang="it-IT" sz="2000" dirty="0" err="1">
                <a:latin typeface="Arial"/>
                <a:cs typeface="Arial"/>
              </a:rPr>
              <a:t>mostly</a:t>
            </a:r>
            <a:r>
              <a:rPr lang="it-IT" sz="2000" dirty="0">
                <a:latin typeface="Arial"/>
                <a:cs typeface="Arial"/>
              </a:rPr>
              <a:t> LBNL)</a:t>
            </a:r>
            <a:r>
              <a:rPr lang="it-IT" sz="2000" dirty="0" smtClean="0">
                <a:latin typeface="Arial"/>
                <a:cs typeface="Arial"/>
              </a:rPr>
              <a:t>: (</a:t>
            </a:r>
            <a:r>
              <a:rPr lang="it-IT" sz="2000" dirty="0" err="1" smtClean="0">
                <a:latin typeface="Arial"/>
                <a:cs typeface="Arial"/>
              </a:rPr>
              <a:t>cont’d</a:t>
            </a:r>
            <a:r>
              <a:rPr lang="it-IT" sz="2000" dirty="0" smtClean="0">
                <a:latin typeface="Arial"/>
                <a:cs typeface="Arial"/>
              </a:rPr>
              <a:t>)</a:t>
            </a:r>
            <a:endParaRPr lang="it-IT" sz="2400" dirty="0">
              <a:latin typeface="Arial"/>
              <a:cs typeface="Arial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idea </a:t>
            </a:r>
            <a:r>
              <a:rPr lang="it-IT" dirty="0" smtClean="0">
                <a:latin typeface="Arial"/>
                <a:cs typeface="Arial"/>
              </a:rPr>
              <a:t>to </a:t>
            </a:r>
            <a:r>
              <a:rPr lang="it-IT" dirty="0" err="1" smtClean="0">
                <a:latin typeface="Arial"/>
                <a:cs typeface="Arial"/>
              </a:rPr>
              <a:t>complement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the </a:t>
            </a:r>
            <a:r>
              <a:rPr lang="it-IT" dirty="0" err="1">
                <a:latin typeface="Arial"/>
                <a:cs typeface="Arial"/>
              </a:rPr>
              <a:t>all-silicon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tracker</a:t>
            </a:r>
            <a:r>
              <a:rPr lang="it-IT" dirty="0">
                <a:latin typeface="Arial"/>
                <a:cs typeface="Arial"/>
              </a:rPr>
              <a:t> with </a:t>
            </a:r>
            <a:r>
              <a:rPr lang="it-IT" dirty="0" err="1">
                <a:latin typeface="Arial"/>
                <a:cs typeface="Arial"/>
              </a:rPr>
              <a:t>GEMs</a:t>
            </a:r>
            <a:r>
              <a:rPr lang="it-IT" dirty="0">
                <a:latin typeface="Arial"/>
                <a:cs typeface="Arial"/>
              </a:rPr>
              <a:t> far </a:t>
            </a:r>
            <a:r>
              <a:rPr lang="it-IT" dirty="0" err="1">
                <a:latin typeface="Arial"/>
                <a:cs typeface="Arial"/>
              </a:rPr>
              <a:t>away</a:t>
            </a:r>
            <a:r>
              <a:rPr lang="it-IT" dirty="0">
                <a:latin typeface="Arial"/>
                <a:cs typeface="Arial"/>
              </a:rPr>
              <a:t> from the </a:t>
            </a:r>
            <a:r>
              <a:rPr lang="it-IT" dirty="0" smtClean="0">
                <a:latin typeface="Arial"/>
                <a:cs typeface="Arial"/>
              </a:rPr>
              <a:t>IP:</a:t>
            </a: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>
                <a:latin typeface="Arial"/>
                <a:cs typeface="Arial"/>
              </a:rPr>
              <a:t>GEMs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were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taken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directly</a:t>
            </a:r>
            <a:r>
              <a:rPr lang="it-IT" sz="1600" dirty="0">
                <a:latin typeface="Arial"/>
                <a:cs typeface="Arial"/>
              </a:rPr>
              <a:t> from the Fun4All </a:t>
            </a:r>
            <a:r>
              <a:rPr lang="it-IT" sz="1600" dirty="0" err="1" smtClean="0">
                <a:latin typeface="Arial"/>
                <a:cs typeface="Arial"/>
              </a:rPr>
              <a:t>implementation</a:t>
            </a:r>
            <a:endParaRPr lang="it-IT" sz="1600" dirty="0" smtClean="0">
              <a:latin typeface="Arial"/>
              <a:cs typeface="Arial"/>
            </a:endParaRP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implemented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>
                <a:latin typeface="Arial"/>
                <a:cs typeface="Arial"/>
              </a:rPr>
              <a:t>a </a:t>
            </a:r>
            <a:r>
              <a:rPr lang="it-IT" sz="1600" dirty="0" err="1">
                <a:latin typeface="Arial"/>
                <a:cs typeface="Arial"/>
              </a:rPr>
              <a:t>mock</a:t>
            </a:r>
            <a:r>
              <a:rPr lang="it-IT" sz="1600" dirty="0">
                <a:latin typeface="Arial"/>
                <a:cs typeface="Arial"/>
              </a:rPr>
              <a:t>-up </a:t>
            </a:r>
            <a:r>
              <a:rPr lang="it-IT" sz="1600" dirty="0" err="1">
                <a:latin typeface="Arial"/>
                <a:cs typeface="Arial"/>
              </a:rPr>
              <a:t>forward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RICH, in </a:t>
            </a:r>
            <a:r>
              <a:rPr lang="it-IT" sz="1600" dirty="0" err="1" smtClean="0">
                <a:latin typeface="Arial"/>
                <a:cs typeface="Arial"/>
              </a:rPr>
              <a:t>coordination</a:t>
            </a:r>
            <a:r>
              <a:rPr lang="it-IT" sz="1600" dirty="0" smtClean="0">
                <a:latin typeface="Arial"/>
                <a:cs typeface="Arial"/>
              </a:rPr>
              <a:t> with PID WG:</a:t>
            </a:r>
          </a:p>
          <a:p>
            <a:pPr marL="1714500" lvl="3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it-IT" sz="1400" dirty="0" err="1" smtClean="0">
                <a:latin typeface="Arial"/>
                <a:cs typeface="Arial"/>
              </a:rPr>
              <a:t>approximate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>
                <a:latin typeface="Arial"/>
                <a:cs typeface="Arial"/>
              </a:rPr>
              <a:t>geometry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dirty="0" err="1">
                <a:latin typeface="Arial"/>
                <a:cs typeface="Arial"/>
              </a:rPr>
              <a:t>but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dirty="0" err="1">
                <a:latin typeface="Arial"/>
                <a:cs typeface="Arial"/>
              </a:rPr>
              <a:t>includes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dirty="0" err="1">
                <a:latin typeface="Arial"/>
                <a:cs typeface="Arial"/>
              </a:rPr>
              <a:t>all</a:t>
            </a:r>
            <a:r>
              <a:rPr lang="it-IT" sz="1400" dirty="0">
                <a:latin typeface="Arial"/>
                <a:cs typeface="Arial"/>
              </a:rPr>
              <a:t> the </a:t>
            </a:r>
            <a:r>
              <a:rPr lang="it-IT" sz="1400" dirty="0" err="1">
                <a:latin typeface="Arial"/>
                <a:cs typeface="Arial"/>
              </a:rPr>
              <a:t>material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dirty="0" err="1">
                <a:latin typeface="Arial"/>
                <a:cs typeface="Arial"/>
              </a:rPr>
              <a:t>expected</a:t>
            </a:r>
            <a:r>
              <a:rPr lang="it-IT" sz="1400" dirty="0">
                <a:latin typeface="Arial"/>
                <a:cs typeface="Arial"/>
              </a:rPr>
              <a:t> to be </a:t>
            </a:r>
            <a:r>
              <a:rPr lang="it-IT" sz="1400" dirty="0" err="1" smtClean="0">
                <a:latin typeface="Arial"/>
                <a:cs typeface="Arial"/>
              </a:rPr>
              <a:t>there</a:t>
            </a:r>
            <a:endParaRPr lang="it-IT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539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Status of vertex simulation / 22.04.2021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11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Existing</a:t>
            </a:r>
            <a:r>
              <a:rPr lang="it-IT" sz="3200" dirty="0" smtClean="0">
                <a:latin typeface="Arial"/>
                <a:cs typeface="Arial"/>
              </a:rPr>
              <a:t> software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198" y="1174562"/>
            <a:ext cx="8475135" cy="394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WHAT NEXT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it-IT" sz="2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Start from Fun4All </a:t>
            </a:r>
            <a:r>
              <a:rPr lang="it-IT" sz="2000" dirty="0" err="1" smtClean="0">
                <a:latin typeface="Arial"/>
                <a:cs typeface="Arial"/>
              </a:rPr>
              <a:t>implementations</a:t>
            </a:r>
            <a:r>
              <a:rPr lang="it-IT" sz="2000" dirty="0" smtClean="0">
                <a:latin typeface="Arial"/>
                <a:cs typeface="Arial"/>
              </a:rPr>
              <a:t>:</a:t>
            </a:r>
            <a:endParaRPr lang="it-IT" dirty="0" smtClean="0">
              <a:latin typeface="Arial"/>
              <a:cs typeface="Arial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not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ideal</a:t>
            </a:r>
            <a:r>
              <a:rPr lang="it-IT" dirty="0" smtClean="0">
                <a:latin typeface="Arial"/>
                <a:cs typeface="Arial"/>
              </a:rPr>
              <a:t>: </a:t>
            </a:r>
            <a:r>
              <a:rPr lang="it-IT" dirty="0" err="1" smtClean="0">
                <a:latin typeface="Arial"/>
                <a:cs typeface="Arial"/>
              </a:rPr>
              <a:t>changes</a:t>
            </a:r>
            <a:r>
              <a:rPr lang="it-IT" dirty="0" smtClean="0">
                <a:latin typeface="Arial"/>
                <a:cs typeface="Arial"/>
              </a:rPr>
              <a:t> in the </a:t>
            </a:r>
            <a:r>
              <a:rPr lang="it-IT" dirty="0" err="1" smtClean="0">
                <a:latin typeface="Arial"/>
                <a:cs typeface="Arial"/>
              </a:rPr>
              <a:t>geometry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imply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starting</a:t>
            </a:r>
            <a:r>
              <a:rPr lang="it-IT" dirty="0" smtClean="0">
                <a:latin typeface="Arial"/>
                <a:cs typeface="Arial"/>
              </a:rPr>
              <a:t> from EICROOT </a:t>
            </a:r>
            <a:r>
              <a:rPr lang="it-IT" dirty="0" smtClean="0">
                <a:latin typeface="Arial"/>
                <a:cs typeface="Arial"/>
              </a:rPr>
              <a:t>...</a:t>
            </a:r>
            <a:endParaRPr lang="it-IT" dirty="0" smtClean="0">
              <a:latin typeface="Arial"/>
              <a:cs typeface="Arial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option: </a:t>
            </a:r>
            <a:r>
              <a:rPr lang="it-IT" dirty="0" err="1" smtClean="0">
                <a:latin typeface="Arial"/>
                <a:cs typeface="Arial"/>
              </a:rPr>
              <a:t>implement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directly</a:t>
            </a:r>
            <a:r>
              <a:rPr lang="it-IT" dirty="0" smtClean="0">
                <a:latin typeface="Arial"/>
                <a:cs typeface="Arial"/>
              </a:rPr>
              <a:t> in </a:t>
            </a:r>
            <a:r>
              <a:rPr lang="it-IT" dirty="0">
                <a:latin typeface="Arial"/>
                <a:cs typeface="Arial"/>
              </a:rPr>
              <a:t>Fun4All </a:t>
            </a:r>
            <a:r>
              <a:rPr lang="it-IT" dirty="0" smtClean="0">
                <a:latin typeface="Arial"/>
                <a:cs typeface="Arial"/>
              </a:rPr>
              <a:t>via </a:t>
            </a:r>
            <a:r>
              <a:rPr lang="it-IT" dirty="0" err="1" smtClean="0">
                <a:latin typeface="Arial"/>
                <a:cs typeface="Arial"/>
              </a:rPr>
              <a:t>Alexander's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EicToyModel</a:t>
            </a:r>
            <a:r>
              <a:rPr lang="it-IT" dirty="0" smtClean="0">
                <a:latin typeface="Arial"/>
                <a:cs typeface="Arial"/>
              </a:rPr>
              <a:t>:  </a:t>
            </a: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implement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important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>
                <a:latin typeface="Arial"/>
                <a:cs typeface="Arial"/>
              </a:rPr>
              <a:t>EICROOT </a:t>
            </a:r>
            <a:r>
              <a:rPr lang="it-IT" sz="1600" dirty="0" err="1">
                <a:latin typeface="Arial"/>
                <a:cs typeface="Arial"/>
              </a:rPr>
              <a:t>parts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as</a:t>
            </a:r>
            <a:r>
              <a:rPr lang="it-IT" sz="1600" dirty="0">
                <a:latin typeface="Arial"/>
                <a:cs typeface="Arial"/>
              </a:rPr>
              <a:t> a Fun4All </a:t>
            </a:r>
            <a:r>
              <a:rPr lang="it-IT" sz="1600" dirty="0" err="1" smtClean="0">
                <a:latin typeface="Arial"/>
                <a:cs typeface="Arial"/>
              </a:rPr>
              <a:t>module</a:t>
            </a:r>
            <a:endParaRPr lang="it-IT" sz="1600" dirty="0" smtClean="0">
              <a:latin typeface="Arial"/>
              <a:cs typeface="Arial"/>
            </a:endParaRP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example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here:</a:t>
            </a:r>
            <a:r>
              <a:rPr lang="it-IT" sz="1200" dirty="0" err="1" smtClean="0">
                <a:latin typeface="Arial"/>
                <a:cs typeface="Arial"/>
                <a:hlinkClick r:id="rId2"/>
              </a:rPr>
              <a:t>https</a:t>
            </a:r>
            <a:r>
              <a:rPr lang="it-IT" sz="1200" dirty="0">
                <a:latin typeface="Arial"/>
                <a:cs typeface="Arial"/>
                <a:hlinkClick r:id="rId2"/>
              </a:rPr>
              <a:t>://github.com/eic/EicToyModel/blob/master/fun4all_with_eicroot/macro/</a:t>
            </a:r>
            <a:r>
              <a:rPr lang="it-IT" sz="1200" dirty="0" smtClean="0">
                <a:latin typeface="Arial"/>
                <a:cs typeface="Arial"/>
                <a:hlinkClick r:id="rId2"/>
              </a:rPr>
              <a:t>Fun4All_G4_Tracking.C</a:t>
            </a:r>
            <a:endParaRPr lang="it-IT" sz="1600" dirty="0">
              <a:latin typeface="Arial"/>
              <a:cs typeface="Arial"/>
            </a:endParaRP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basic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element</a:t>
            </a:r>
            <a:r>
              <a:rPr lang="it-IT" sz="1600" dirty="0" smtClean="0">
                <a:latin typeface="Arial"/>
                <a:cs typeface="Arial"/>
              </a:rPr>
              <a:t> “detector </a:t>
            </a:r>
            <a:r>
              <a:rPr lang="it-IT" sz="1600" dirty="0" err="1" smtClean="0">
                <a:latin typeface="Arial"/>
                <a:cs typeface="Arial"/>
              </a:rPr>
              <a:t>stave</a:t>
            </a:r>
            <a:r>
              <a:rPr lang="it-IT" sz="1600" dirty="0" smtClean="0">
                <a:latin typeface="Arial"/>
                <a:cs typeface="Arial"/>
              </a:rPr>
              <a:t>”, </a:t>
            </a:r>
            <a:r>
              <a:rPr lang="it-IT" sz="1600" dirty="0" err="1" smtClean="0">
                <a:latin typeface="Arial"/>
                <a:cs typeface="Arial"/>
              </a:rPr>
              <a:t>modifications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>
                <a:latin typeface="Arial"/>
                <a:cs typeface="Arial"/>
              </a:rPr>
              <a:t>to </a:t>
            </a:r>
            <a:r>
              <a:rPr lang="it-IT" sz="1600" dirty="0" err="1">
                <a:latin typeface="Arial"/>
                <a:cs typeface="Arial"/>
              </a:rPr>
              <a:t>have</a:t>
            </a:r>
            <a:r>
              <a:rPr lang="it-IT" sz="1600" dirty="0">
                <a:latin typeface="Arial"/>
                <a:cs typeface="Arial"/>
              </a:rPr>
              <a:t> the </a:t>
            </a:r>
            <a:r>
              <a:rPr lang="it-IT" sz="1600" dirty="0" err="1">
                <a:latin typeface="Arial"/>
                <a:cs typeface="Arial"/>
              </a:rPr>
              <a:t>projected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material</a:t>
            </a:r>
            <a:endParaRPr lang="it-IT" sz="1600" dirty="0">
              <a:latin typeface="Arial"/>
              <a:cs typeface="Arial"/>
            </a:endParaRP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looks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very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similar</a:t>
            </a:r>
            <a:r>
              <a:rPr lang="it-IT" sz="1600" dirty="0">
                <a:latin typeface="Arial"/>
                <a:cs typeface="Arial"/>
              </a:rPr>
              <a:t> to </a:t>
            </a:r>
            <a:r>
              <a:rPr lang="it-IT" sz="1600" dirty="0" smtClean="0">
                <a:latin typeface="Arial"/>
                <a:cs typeface="Arial"/>
              </a:rPr>
              <a:t>“EICROOT-</a:t>
            </a:r>
            <a:r>
              <a:rPr lang="it-IT" sz="1600" dirty="0" err="1" smtClean="0">
                <a:latin typeface="Arial"/>
                <a:cs typeface="Arial"/>
              </a:rPr>
              <a:t>based</a:t>
            </a:r>
            <a:r>
              <a:rPr lang="it-IT" sz="1600" dirty="0" smtClean="0">
                <a:latin typeface="Arial"/>
                <a:cs typeface="Arial"/>
              </a:rPr>
              <a:t>” </a:t>
            </a:r>
            <a:r>
              <a:rPr lang="it-IT" sz="1600" dirty="0" smtClean="0">
                <a:latin typeface="Arial"/>
                <a:cs typeface="Arial"/>
              </a:rPr>
              <a:t>from first </a:t>
            </a:r>
            <a:r>
              <a:rPr lang="it-IT" sz="1600" dirty="0" err="1" smtClean="0">
                <a:latin typeface="Arial"/>
                <a:cs typeface="Arial"/>
              </a:rPr>
              <a:t>checks</a:t>
            </a:r>
            <a:endParaRPr lang="it-IT" sz="1600" dirty="0" smtClean="0"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possible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effort</a:t>
            </a:r>
            <a:r>
              <a:rPr lang="it-IT" dirty="0" smtClean="0">
                <a:latin typeface="Arial"/>
                <a:cs typeface="Arial"/>
              </a:rPr>
              <a:t> from H. </a:t>
            </a:r>
            <a:r>
              <a:rPr lang="it-IT" dirty="0" err="1" smtClean="0">
                <a:latin typeface="Arial"/>
                <a:cs typeface="Arial"/>
              </a:rPr>
              <a:t>Wennlof</a:t>
            </a:r>
            <a:r>
              <a:rPr lang="it-IT" dirty="0" smtClean="0">
                <a:latin typeface="Arial"/>
                <a:cs typeface="Arial"/>
              </a:rPr>
              <a:t> in </a:t>
            </a:r>
            <a:r>
              <a:rPr lang="it-IT" dirty="0" err="1" smtClean="0">
                <a:latin typeface="Arial"/>
                <a:cs typeface="Arial"/>
              </a:rPr>
              <a:t>May</a:t>
            </a:r>
            <a:r>
              <a:rPr lang="it-IT" dirty="0" smtClean="0">
                <a:latin typeface="Arial"/>
                <a:cs typeface="Arial"/>
              </a:rPr>
              <a:t>/</a:t>
            </a:r>
            <a:r>
              <a:rPr lang="it-IT" dirty="0" err="1" smtClean="0">
                <a:latin typeface="Arial"/>
                <a:cs typeface="Arial"/>
              </a:rPr>
              <a:t>June</a:t>
            </a:r>
            <a:endParaRPr lang="it-IT" dirty="0" smtClean="0"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aim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to stop </a:t>
            </a:r>
            <a:r>
              <a:rPr lang="it-IT" dirty="0" err="1">
                <a:latin typeface="Arial"/>
                <a:cs typeface="Arial"/>
              </a:rPr>
              <a:t>using</a:t>
            </a:r>
            <a:r>
              <a:rPr lang="it-IT" dirty="0">
                <a:latin typeface="Arial"/>
                <a:cs typeface="Arial"/>
              </a:rPr>
              <a:t> EICROOT </a:t>
            </a:r>
            <a:r>
              <a:rPr lang="it-IT" dirty="0" err="1">
                <a:latin typeface="Arial"/>
                <a:cs typeface="Arial"/>
              </a:rPr>
              <a:t>as</a:t>
            </a:r>
            <a:r>
              <a:rPr lang="it-IT" dirty="0">
                <a:latin typeface="Arial"/>
                <a:cs typeface="Arial"/>
              </a:rPr>
              <a:t> a </a:t>
            </a:r>
            <a:r>
              <a:rPr lang="it-IT" dirty="0" err="1">
                <a:latin typeface="Arial"/>
                <a:cs typeface="Arial"/>
              </a:rPr>
              <a:t>standalone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tool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and </a:t>
            </a:r>
            <a:r>
              <a:rPr lang="it-IT" dirty="0" err="1" smtClean="0">
                <a:latin typeface="Arial"/>
                <a:cs typeface="Arial"/>
              </a:rPr>
              <a:t>move</a:t>
            </a:r>
            <a:r>
              <a:rPr lang="it-IT" dirty="0" smtClean="0">
                <a:latin typeface="Arial"/>
                <a:cs typeface="Arial"/>
              </a:rPr>
              <a:t> to Fun4All:</a:t>
            </a:r>
          </a:p>
          <a:p>
            <a:pPr marL="1200150" lvl="2" indent="-285750" algn="just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would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make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simulations</a:t>
            </a:r>
            <a:r>
              <a:rPr lang="it-IT" sz="1600" dirty="0">
                <a:latin typeface="Arial"/>
                <a:cs typeface="Arial"/>
              </a:rPr>
              <a:t> more </a:t>
            </a:r>
            <a:r>
              <a:rPr lang="it-IT" sz="1600" dirty="0" err="1">
                <a:latin typeface="Arial"/>
                <a:cs typeface="Arial"/>
              </a:rPr>
              <a:t>centralised</a:t>
            </a:r>
            <a:r>
              <a:rPr lang="it-IT" sz="1600" dirty="0">
                <a:latin typeface="Arial"/>
                <a:cs typeface="Arial"/>
              </a:rPr>
              <a:t> in </a:t>
            </a:r>
            <a:r>
              <a:rPr lang="it-IT" sz="1600" dirty="0" err="1">
                <a:latin typeface="Arial"/>
                <a:cs typeface="Arial"/>
              </a:rPr>
              <a:t>one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system</a:t>
            </a:r>
            <a:endParaRPr lang="it-IT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10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Status of vertex simulation / 22.04.2021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12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Existing</a:t>
            </a:r>
            <a:r>
              <a:rPr lang="it-IT" sz="3200" dirty="0" smtClean="0">
                <a:latin typeface="Arial"/>
                <a:cs typeface="Arial"/>
              </a:rPr>
              <a:t> software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198" y="1174562"/>
            <a:ext cx="8485719" cy="372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WHAT NEXT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it-IT" sz="2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err="1" smtClean="0">
                <a:latin typeface="Arial"/>
                <a:cs typeface="Arial"/>
              </a:rPr>
              <a:t>Move</a:t>
            </a:r>
            <a:r>
              <a:rPr lang="it-IT" sz="2000" dirty="0" smtClean="0">
                <a:latin typeface="Arial"/>
                <a:cs typeface="Arial"/>
              </a:rPr>
              <a:t> on with Fun4All:</a:t>
            </a:r>
            <a:endParaRPr lang="it-IT" dirty="0" smtClean="0">
              <a:latin typeface="Arial"/>
              <a:cs typeface="Arial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>
                <a:latin typeface="Arial"/>
                <a:cs typeface="Arial"/>
              </a:rPr>
              <a:t>implementation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of </a:t>
            </a:r>
            <a:r>
              <a:rPr lang="it-IT" dirty="0">
                <a:latin typeface="Arial"/>
                <a:cs typeface="Arial"/>
              </a:rPr>
              <a:t>more accurate </a:t>
            </a:r>
            <a:r>
              <a:rPr lang="it-IT" dirty="0" err="1" smtClean="0">
                <a:latin typeface="Arial"/>
                <a:cs typeface="Arial"/>
              </a:rPr>
              <a:t>services</a:t>
            </a:r>
            <a:r>
              <a:rPr lang="it-IT" dirty="0" smtClean="0">
                <a:latin typeface="Arial"/>
                <a:cs typeface="Arial"/>
              </a:rPr>
              <a:t>:  </a:t>
            </a: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>
                <a:latin typeface="Arial"/>
                <a:cs typeface="Arial"/>
              </a:rPr>
              <a:t>would</a:t>
            </a:r>
            <a:r>
              <a:rPr lang="it-IT" sz="1600" dirty="0">
                <a:latin typeface="Arial"/>
                <a:cs typeface="Arial"/>
              </a:rPr>
              <a:t> benefit from </a:t>
            </a:r>
            <a:r>
              <a:rPr lang="it-IT" sz="1600" dirty="0" err="1">
                <a:latin typeface="Arial"/>
                <a:cs typeface="Arial"/>
              </a:rPr>
              <a:t>discussions</a:t>
            </a:r>
            <a:r>
              <a:rPr lang="it-IT" sz="1600" dirty="0">
                <a:latin typeface="Arial"/>
                <a:cs typeface="Arial"/>
              </a:rPr>
              <a:t> with </a:t>
            </a:r>
            <a:r>
              <a:rPr lang="it-IT" sz="1600" dirty="0" err="1" smtClean="0">
                <a:latin typeface="Arial"/>
                <a:cs typeface="Arial"/>
              </a:rPr>
              <a:t>adjacent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>
                <a:latin typeface="Arial"/>
                <a:cs typeface="Arial"/>
              </a:rPr>
              <a:t>detector </a:t>
            </a:r>
            <a:r>
              <a:rPr lang="it-IT" sz="1600" dirty="0" err="1" smtClean="0">
                <a:latin typeface="Arial"/>
                <a:cs typeface="Arial"/>
              </a:rPr>
              <a:t>systems</a:t>
            </a:r>
            <a:endParaRPr lang="it-IT" sz="1600" dirty="0" smtClean="0">
              <a:latin typeface="Arial"/>
              <a:cs typeface="Arial"/>
            </a:endParaRP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maybe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easier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in the </a:t>
            </a:r>
            <a:r>
              <a:rPr lang="it-IT" sz="1600" dirty="0" err="1" smtClean="0">
                <a:latin typeface="Arial"/>
                <a:cs typeface="Arial"/>
              </a:rPr>
              <a:t>context</a:t>
            </a:r>
            <a:r>
              <a:rPr lang="it-IT" sz="1600" dirty="0" smtClean="0">
                <a:latin typeface="Arial"/>
                <a:cs typeface="Arial"/>
              </a:rPr>
              <a:t> of the detector </a:t>
            </a:r>
            <a:r>
              <a:rPr lang="it-IT" sz="1600" dirty="0" err="1" smtClean="0">
                <a:latin typeface="Arial"/>
                <a:cs typeface="Arial"/>
              </a:rPr>
              <a:t>proposal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preparation</a:t>
            </a:r>
            <a:endParaRPr lang="it-IT" sz="1600" dirty="0" smtClean="0">
              <a:latin typeface="Arial"/>
              <a:cs typeface="Arial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>
                <a:latin typeface="Arial"/>
                <a:cs typeface="Arial"/>
              </a:rPr>
              <a:t>would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also</a:t>
            </a:r>
            <a:r>
              <a:rPr lang="it-IT" dirty="0">
                <a:latin typeface="Arial"/>
                <a:cs typeface="Arial"/>
              </a:rPr>
              <a:t> be </a:t>
            </a:r>
            <a:r>
              <a:rPr lang="it-IT" dirty="0" err="1">
                <a:latin typeface="Arial"/>
                <a:cs typeface="Arial"/>
              </a:rPr>
              <a:t>good</a:t>
            </a:r>
            <a:r>
              <a:rPr lang="it-IT" dirty="0">
                <a:latin typeface="Arial"/>
                <a:cs typeface="Arial"/>
              </a:rPr>
              <a:t> to use the </a:t>
            </a:r>
            <a:r>
              <a:rPr lang="it-IT" dirty="0" err="1">
                <a:latin typeface="Arial"/>
                <a:cs typeface="Arial"/>
              </a:rPr>
              <a:t>latest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magnetic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field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maps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available</a:t>
            </a:r>
            <a:endParaRPr lang="it-IT" dirty="0">
              <a:latin typeface="Arial"/>
              <a:cs typeface="Arial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include </a:t>
            </a:r>
            <a:r>
              <a:rPr lang="it-IT" dirty="0">
                <a:latin typeface="Arial"/>
                <a:cs typeface="Arial"/>
              </a:rPr>
              <a:t>the </a:t>
            </a:r>
            <a:r>
              <a:rPr lang="it-IT" dirty="0" err="1">
                <a:latin typeface="Arial"/>
                <a:cs typeface="Arial"/>
              </a:rPr>
              <a:t>latest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beam</a:t>
            </a:r>
            <a:r>
              <a:rPr lang="it-IT" dirty="0" smtClean="0">
                <a:latin typeface="Arial"/>
                <a:cs typeface="Arial"/>
              </a:rPr>
              <a:t>-pipe </a:t>
            </a:r>
            <a:r>
              <a:rPr lang="it-IT" dirty="0" err="1" smtClean="0">
                <a:latin typeface="Arial"/>
                <a:cs typeface="Arial"/>
              </a:rPr>
              <a:t>implementation</a:t>
            </a:r>
            <a:endParaRPr lang="it-IT" dirty="0" smtClean="0">
              <a:latin typeface="Arial"/>
              <a:cs typeface="Arial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on the </a:t>
            </a:r>
            <a:r>
              <a:rPr lang="it-IT" dirty="0" err="1" smtClean="0">
                <a:latin typeface="Arial"/>
                <a:cs typeface="Arial"/>
              </a:rPr>
              <a:t>gaseous</a:t>
            </a:r>
            <a:r>
              <a:rPr lang="it-IT" dirty="0" smtClean="0">
                <a:latin typeface="Arial"/>
                <a:cs typeface="Arial"/>
              </a:rPr>
              <a:t> detector side:</a:t>
            </a: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>
                <a:latin typeface="Arial"/>
                <a:cs typeface="Arial"/>
              </a:rPr>
              <a:t>eRD6 are </a:t>
            </a:r>
            <a:r>
              <a:rPr lang="it-IT" sz="1600" dirty="0" err="1">
                <a:latin typeface="Arial"/>
                <a:cs typeface="Arial"/>
              </a:rPr>
              <a:t>working</a:t>
            </a:r>
            <a:r>
              <a:rPr lang="it-IT" sz="1600" dirty="0">
                <a:latin typeface="Arial"/>
                <a:cs typeface="Arial"/>
              </a:rPr>
              <a:t> on </a:t>
            </a:r>
            <a:r>
              <a:rPr lang="it-IT" sz="1600" dirty="0" err="1" smtClean="0">
                <a:latin typeface="Arial"/>
                <a:cs typeface="Arial"/>
              </a:rPr>
              <a:t>implementing</a:t>
            </a:r>
            <a:r>
              <a:rPr lang="it-IT" sz="1600" dirty="0" smtClean="0">
                <a:latin typeface="Arial"/>
                <a:cs typeface="Arial"/>
              </a:rPr>
              <a:t> more accurate </a:t>
            </a:r>
            <a:r>
              <a:rPr lang="it-IT" sz="1600" dirty="0" err="1">
                <a:latin typeface="Arial"/>
                <a:cs typeface="Arial"/>
              </a:rPr>
              <a:t>gaseous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detectors</a:t>
            </a:r>
            <a:endParaRPr lang="it-IT" sz="1600" dirty="0">
              <a:latin typeface="Arial"/>
              <a:cs typeface="Arial"/>
            </a:endParaRP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updates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>
                <a:latin typeface="Arial"/>
                <a:cs typeface="Arial"/>
              </a:rPr>
              <a:t>of </a:t>
            </a:r>
            <a:r>
              <a:rPr lang="it-IT" sz="1600" dirty="0" smtClean="0">
                <a:latin typeface="Arial"/>
                <a:cs typeface="Arial"/>
              </a:rPr>
              <a:t>TPC </a:t>
            </a:r>
            <a:r>
              <a:rPr lang="it-IT" sz="1600" dirty="0" err="1" smtClean="0">
                <a:latin typeface="Arial"/>
                <a:cs typeface="Arial"/>
              </a:rPr>
              <a:t>parameters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and </a:t>
            </a:r>
            <a:r>
              <a:rPr lang="it-IT" sz="1600" dirty="0">
                <a:latin typeface="Arial"/>
                <a:cs typeface="Arial"/>
              </a:rPr>
              <a:t>GEM </a:t>
            </a:r>
            <a:r>
              <a:rPr lang="it-IT" sz="1600" dirty="0" err="1" smtClean="0">
                <a:latin typeface="Arial"/>
                <a:cs typeface="Arial"/>
              </a:rPr>
              <a:t>planes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useful</a:t>
            </a:r>
            <a:r>
              <a:rPr lang="it-IT" sz="1600" dirty="0" smtClean="0">
                <a:latin typeface="Arial"/>
                <a:cs typeface="Arial"/>
              </a:rPr>
              <a:t> to integrate once ready 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H. </a:t>
            </a:r>
            <a:r>
              <a:rPr lang="it-IT" dirty="0" err="1" smtClean="0">
                <a:latin typeface="Arial"/>
                <a:cs typeface="Arial"/>
              </a:rPr>
              <a:t>Wennlof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moving</a:t>
            </a:r>
            <a:r>
              <a:rPr lang="it-IT" dirty="0" smtClean="0">
                <a:latin typeface="Arial"/>
                <a:cs typeface="Arial"/>
              </a:rPr>
              <a:t> to DESY in </a:t>
            </a:r>
            <a:r>
              <a:rPr lang="it-IT" dirty="0" err="1" smtClean="0">
                <a:latin typeface="Arial"/>
                <a:cs typeface="Arial"/>
              </a:rPr>
              <a:t>July</a:t>
            </a:r>
            <a:r>
              <a:rPr lang="it-IT" dirty="0" smtClean="0">
                <a:latin typeface="Arial"/>
                <a:cs typeface="Arial"/>
              </a:rPr>
              <a:t>, new post-doc </a:t>
            </a:r>
            <a:r>
              <a:rPr lang="it-IT" dirty="0" err="1" smtClean="0">
                <a:latin typeface="Arial"/>
                <a:cs typeface="Arial"/>
              </a:rPr>
              <a:t>starting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at</a:t>
            </a:r>
            <a:r>
              <a:rPr lang="it-IT" dirty="0" smtClean="0">
                <a:latin typeface="Arial"/>
                <a:cs typeface="Arial"/>
              </a:rPr>
              <a:t> Birmingham </a:t>
            </a:r>
          </a:p>
        </p:txBody>
      </p:sp>
    </p:spTree>
    <p:extLst>
      <p:ext uri="{BB962C8B-B14F-4D97-AF65-F5344CB8AC3E}">
        <p14:creationId xmlns:p14="http://schemas.microsoft.com/office/powerpoint/2010/main" val="258026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Status of vertex simulation / 22.04.2021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13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Existing</a:t>
            </a:r>
            <a:r>
              <a:rPr lang="it-IT" sz="3200" dirty="0" smtClean="0">
                <a:latin typeface="Arial"/>
                <a:cs typeface="Arial"/>
              </a:rPr>
              <a:t> software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538634" cy="383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WHAT NEXT:</a:t>
            </a:r>
            <a:endParaRPr lang="it-IT" sz="2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err="1" smtClean="0">
                <a:latin typeface="Arial"/>
                <a:cs typeface="Arial"/>
              </a:rPr>
              <a:t>Move</a:t>
            </a:r>
            <a:r>
              <a:rPr lang="it-IT" sz="2000" dirty="0" smtClean="0">
                <a:latin typeface="Arial"/>
                <a:cs typeface="Arial"/>
              </a:rPr>
              <a:t> on with Fun4All: (</a:t>
            </a:r>
            <a:r>
              <a:rPr lang="it-IT" sz="2000" dirty="0" err="1" smtClean="0">
                <a:latin typeface="Arial"/>
                <a:cs typeface="Arial"/>
              </a:rPr>
              <a:t>cont’d</a:t>
            </a:r>
            <a:r>
              <a:rPr lang="it-IT" sz="2000" dirty="0" smtClean="0">
                <a:latin typeface="Arial"/>
                <a:cs typeface="Arial"/>
              </a:rPr>
              <a:t>)</a:t>
            </a:r>
            <a:endParaRPr lang="it-IT" sz="1400" dirty="0">
              <a:latin typeface="Arial"/>
              <a:cs typeface="Arial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some work </a:t>
            </a:r>
            <a:r>
              <a:rPr lang="it-IT" dirty="0" err="1" smtClean="0">
                <a:latin typeface="Arial"/>
                <a:cs typeface="Arial"/>
              </a:rPr>
              <a:t>already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started</a:t>
            </a:r>
            <a:r>
              <a:rPr lang="it-IT" dirty="0" smtClean="0">
                <a:latin typeface="Arial"/>
                <a:cs typeface="Arial"/>
              </a:rPr>
              <a:t> by LBNL </a:t>
            </a:r>
            <a:r>
              <a:rPr lang="it-IT" dirty="0" err="1" smtClean="0">
                <a:latin typeface="Arial"/>
                <a:cs typeface="Arial"/>
              </a:rPr>
              <a:t>after</a:t>
            </a:r>
            <a:r>
              <a:rPr lang="it-IT" dirty="0" smtClean="0">
                <a:latin typeface="Arial"/>
                <a:cs typeface="Arial"/>
              </a:rPr>
              <a:t> YR:</a:t>
            </a:r>
            <a:endParaRPr lang="it-IT" dirty="0" smtClean="0">
              <a:latin typeface="Arial"/>
              <a:cs typeface="Arial"/>
            </a:endParaRP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implement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realistic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geometry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directly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into</a:t>
            </a:r>
            <a:r>
              <a:rPr lang="it-IT" sz="1600" dirty="0">
                <a:latin typeface="Arial"/>
                <a:cs typeface="Arial"/>
              </a:rPr>
              <a:t> Fun4All, </a:t>
            </a:r>
            <a:r>
              <a:rPr lang="it-IT" sz="1600" dirty="0" err="1">
                <a:latin typeface="Arial"/>
                <a:cs typeface="Arial"/>
              </a:rPr>
              <a:t>bypassing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EICROOT</a:t>
            </a: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try</a:t>
            </a:r>
            <a:r>
              <a:rPr lang="it-IT" sz="1600" dirty="0" smtClean="0">
                <a:latin typeface="Arial"/>
                <a:cs typeface="Arial"/>
              </a:rPr>
              <a:t> to </a:t>
            </a:r>
            <a:r>
              <a:rPr lang="it-IT" sz="1600" dirty="0" err="1" smtClean="0">
                <a:latin typeface="Arial"/>
                <a:cs typeface="Arial"/>
              </a:rPr>
              <a:t>simplify</a:t>
            </a:r>
            <a:r>
              <a:rPr lang="it-IT" sz="1600" dirty="0" smtClean="0">
                <a:latin typeface="Arial"/>
                <a:cs typeface="Arial"/>
              </a:rPr>
              <a:t> the </a:t>
            </a:r>
            <a:r>
              <a:rPr lang="it-IT" sz="1600" dirty="0" err="1" smtClean="0">
                <a:latin typeface="Arial"/>
                <a:cs typeface="Arial"/>
              </a:rPr>
              <a:t>implementation</a:t>
            </a:r>
            <a:r>
              <a:rPr lang="it-IT" sz="1600" dirty="0" smtClean="0">
                <a:latin typeface="Arial"/>
                <a:cs typeface="Arial"/>
              </a:rPr>
              <a:t>:</a:t>
            </a:r>
            <a:endParaRPr lang="it-IT" sz="1600" dirty="0" smtClean="0">
              <a:latin typeface="Arial"/>
              <a:cs typeface="Arial"/>
            </a:endParaRPr>
          </a:p>
          <a:p>
            <a:pPr marL="1714500" lvl="3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400" dirty="0">
                <a:latin typeface="Arial"/>
                <a:cs typeface="Arial"/>
              </a:rPr>
              <a:t>super </a:t>
            </a:r>
            <a:r>
              <a:rPr lang="it-IT" sz="1400" dirty="0" err="1">
                <a:latin typeface="Arial"/>
                <a:cs typeface="Arial"/>
              </a:rPr>
              <a:t>realistic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dirty="0" err="1">
                <a:latin typeface="Arial"/>
                <a:cs typeface="Arial"/>
              </a:rPr>
              <a:t>staves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dirty="0" smtClean="0">
                <a:latin typeface="Arial"/>
                <a:cs typeface="Arial"/>
              </a:rPr>
              <a:t>look </a:t>
            </a:r>
            <a:r>
              <a:rPr lang="it-IT" sz="1400" dirty="0" err="1" smtClean="0">
                <a:latin typeface="Arial"/>
                <a:cs typeface="Arial"/>
              </a:rPr>
              <a:t>overkill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dirty="0" smtClean="0">
                <a:latin typeface="Arial"/>
                <a:cs typeface="Arial"/>
              </a:rPr>
              <a:t>(</a:t>
            </a:r>
            <a:r>
              <a:rPr lang="it-IT" sz="1400" dirty="0" err="1" smtClean="0">
                <a:latin typeface="Arial"/>
                <a:cs typeface="Arial"/>
              </a:rPr>
              <a:t>many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>
                <a:latin typeface="Arial"/>
                <a:cs typeface="Arial"/>
              </a:rPr>
              <a:t>other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dirty="0" err="1">
                <a:latin typeface="Arial"/>
                <a:cs typeface="Arial"/>
              </a:rPr>
              <a:t>details</a:t>
            </a:r>
            <a:r>
              <a:rPr lang="it-IT" sz="1400" dirty="0">
                <a:latin typeface="Arial"/>
                <a:cs typeface="Arial"/>
              </a:rPr>
              <a:t> are </a:t>
            </a:r>
            <a:r>
              <a:rPr lang="it-IT" sz="1400" dirty="0" err="1">
                <a:latin typeface="Arial"/>
                <a:cs typeface="Arial"/>
              </a:rPr>
              <a:t>at</a:t>
            </a:r>
            <a:r>
              <a:rPr lang="it-IT" sz="1400" dirty="0">
                <a:latin typeface="Arial"/>
                <a:cs typeface="Arial"/>
              </a:rPr>
              <a:t> the moment </a:t>
            </a:r>
            <a:r>
              <a:rPr lang="it-IT" sz="1400" dirty="0" err="1">
                <a:latin typeface="Arial"/>
                <a:cs typeface="Arial"/>
              </a:rPr>
              <a:t>at</a:t>
            </a:r>
            <a:r>
              <a:rPr lang="it-IT" sz="1400" dirty="0">
                <a:latin typeface="Arial"/>
                <a:cs typeface="Arial"/>
              </a:rPr>
              <a:t> the </a:t>
            </a:r>
            <a:r>
              <a:rPr lang="it-IT" sz="1400" dirty="0" err="1">
                <a:latin typeface="Arial"/>
                <a:cs typeface="Arial"/>
              </a:rPr>
              <a:t>level</a:t>
            </a:r>
            <a:r>
              <a:rPr lang="it-IT" sz="1400" dirty="0">
                <a:latin typeface="Arial"/>
                <a:cs typeface="Arial"/>
              </a:rPr>
              <a:t> of fast </a:t>
            </a:r>
            <a:r>
              <a:rPr lang="it-IT" sz="1400" dirty="0" err="1">
                <a:latin typeface="Arial"/>
                <a:cs typeface="Arial"/>
              </a:rPr>
              <a:t>simulations</a:t>
            </a:r>
            <a:r>
              <a:rPr lang="it-IT" sz="1400" dirty="0">
                <a:latin typeface="Arial"/>
                <a:cs typeface="Arial"/>
              </a:rPr>
              <a:t>, and </a:t>
            </a:r>
            <a:r>
              <a:rPr lang="it-IT" sz="1400" dirty="0" err="1">
                <a:latin typeface="Arial"/>
                <a:cs typeface="Arial"/>
              </a:rPr>
              <a:t>we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dirty="0" err="1">
                <a:latin typeface="Arial"/>
                <a:cs typeface="Arial"/>
              </a:rPr>
              <a:t>know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dirty="0" err="1" smtClean="0">
                <a:latin typeface="Arial"/>
                <a:cs typeface="Arial"/>
              </a:rPr>
              <a:t>that</a:t>
            </a:r>
            <a:r>
              <a:rPr lang="it-IT" sz="1400" dirty="0" smtClean="0">
                <a:latin typeface="Arial"/>
                <a:cs typeface="Arial"/>
              </a:rPr>
              <a:t> the </a:t>
            </a:r>
            <a:r>
              <a:rPr lang="it-IT" sz="1400" dirty="0" err="1" smtClean="0">
                <a:latin typeface="Arial"/>
                <a:cs typeface="Arial"/>
              </a:rPr>
              <a:t>final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 smtClean="0">
                <a:latin typeface="Arial"/>
                <a:cs typeface="Arial"/>
              </a:rPr>
              <a:t>staves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 smtClean="0">
                <a:latin typeface="Arial"/>
                <a:cs typeface="Arial"/>
              </a:rPr>
              <a:t>will</a:t>
            </a:r>
            <a:r>
              <a:rPr lang="it-IT" sz="1400" dirty="0" smtClean="0">
                <a:latin typeface="Arial"/>
                <a:cs typeface="Arial"/>
              </a:rPr>
              <a:t> be </a:t>
            </a:r>
            <a:r>
              <a:rPr lang="it-IT" sz="1400" dirty="0" err="1" smtClean="0">
                <a:latin typeface="Arial"/>
                <a:cs typeface="Arial"/>
              </a:rPr>
              <a:t>anyway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 smtClean="0">
                <a:latin typeface="Arial"/>
                <a:cs typeface="Arial"/>
              </a:rPr>
              <a:t>different</a:t>
            </a:r>
            <a:r>
              <a:rPr lang="it-IT" sz="1400" dirty="0" smtClean="0">
                <a:latin typeface="Arial"/>
                <a:cs typeface="Arial"/>
              </a:rPr>
              <a:t>)</a:t>
            </a:r>
          </a:p>
          <a:p>
            <a:pPr marL="1714500" lvl="3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400" dirty="0">
                <a:latin typeface="Arial"/>
                <a:cs typeface="Arial"/>
              </a:rPr>
              <a:t>a </a:t>
            </a:r>
            <a:r>
              <a:rPr lang="it-IT" sz="1400" dirty="0" err="1">
                <a:latin typeface="Arial"/>
                <a:cs typeface="Arial"/>
              </a:rPr>
              <a:t>simplistic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dirty="0" err="1">
                <a:latin typeface="Arial"/>
                <a:cs typeface="Arial"/>
              </a:rPr>
              <a:t>all-silicon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dirty="0" err="1">
                <a:latin typeface="Arial"/>
                <a:cs typeface="Arial"/>
              </a:rPr>
              <a:t>tracker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dirty="0" err="1">
                <a:latin typeface="Arial"/>
                <a:cs typeface="Arial"/>
              </a:rPr>
              <a:t>geometry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dirty="0" err="1">
                <a:latin typeface="Arial"/>
                <a:cs typeface="Arial"/>
              </a:rPr>
              <a:t>directly</a:t>
            </a:r>
            <a:r>
              <a:rPr lang="it-IT" sz="1400" dirty="0">
                <a:latin typeface="Arial"/>
                <a:cs typeface="Arial"/>
              </a:rPr>
              <a:t> in Fun4All with just </a:t>
            </a:r>
            <a:r>
              <a:rPr lang="it-IT" sz="1400" dirty="0" err="1">
                <a:latin typeface="Arial"/>
                <a:cs typeface="Arial"/>
              </a:rPr>
              <a:t>cylindrical</a:t>
            </a:r>
            <a:r>
              <a:rPr lang="it-IT" sz="1400" dirty="0">
                <a:latin typeface="Arial"/>
                <a:cs typeface="Arial"/>
              </a:rPr>
              <a:t> </a:t>
            </a:r>
            <a:r>
              <a:rPr lang="it-IT" sz="1400" dirty="0" err="1">
                <a:latin typeface="Arial"/>
                <a:cs typeface="Arial"/>
              </a:rPr>
              <a:t>layers</a:t>
            </a:r>
            <a:r>
              <a:rPr lang="it-IT" sz="1400" dirty="0">
                <a:latin typeface="Arial"/>
                <a:cs typeface="Arial"/>
              </a:rPr>
              <a:t> of </a:t>
            </a:r>
            <a:r>
              <a:rPr lang="it-IT" sz="1400" dirty="0" err="1" smtClean="0">
                <a:latin typeface="Arial"/>
                <a:cs typeface="Arial"/>
              </a:rPr>
              <a:t>silicon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 smtClean="0">
                <a:latin typeface="Arial"/>
                <a:cs typeface="Arial"/>
              </a:rPr>
              <a:t>already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err="1" smtClean="0">
                <a:latin typeface="Arial"/>
                <a:cs typeface="Arial"/>
              </a:rPr>
              <a:t>implemented</a:t>
            </a:r>
            <a:r>
              <a:rPr lang="it-IT" sz="1400" dirty="0" smtClean="0">
                <a:latin typeface="Arial"/>
                <a:cs typeface="Arial"/>
              </a:rPr>
              <a:t> </a:t>
            </a:r>
            <a:r>
              <a:rPr lang="it-IT" sz="1400" dirty="0" smtClean="0">
                <a:latin typeface="Arial"/>
                <a:cs typeface="Arial"/>
                <a:sym typeface="Wingdings"/>
              </a:rPr>
              <a:t> </a:t>
            </a:r>
            <a:r>
              <a:rPr lang="it-IT" sz="1400" dirty="0" err="1" smtClean="0">
                <a:latin typeface="Arial"/>
                <a:cs typeface="Arial"/>
                <a:sym typeface="Wingdings"/>
              </a:rPr>
              <a:t>results</a:t>
            </a:r>
            <a:r>
              <a:rPr lang="it-IT" sz="1400" dirty="0" smtClean="0">
                <a:latin typeface="Arial"/>
                <a:cs typeface="Arial"/>
                <a:sym typeface="Wingdings"/>
              </a:rPr>
              <a:t> in </a:t>
            </a:r>
            <a:r>
              <a:rPr lang="it-IT" sz="1400" dirty="0" err="1" smtClean="0">
                <a:latin typeface="Arial"/>
                <a:cs typeface="Arial"/>
                <a:sym typeface="Wingdings"/>
              </a:rPr>
              <a:t>agreement</a:t>
            </a:r>
            <a:r>
              <a:rPr lang="it-IT" sz="1400" dirty="0" smtClean="0">
                <a:latin typeface="Arial"/>
                <a:cs typeface="Arial"/>
                <a:sym typeface="Wingdings"/>
              </a:rPr>
              <a:t> </a:t>
            </a:r>
            <a:r>
              <a:rPr lang="it-IT" sz="1400" dirty="0">
                <a:latin typeface="Arial"/>
                <a:cs typeface="Arial"/>
                <a:sym typeface="Wingdings"/>
              </a:rPr>
              <a:t>with </a:t>
            </a:r>
            <a:r>
              <a:rPr lang="it-IT" sz="1400" dirty="0" smtClean="0">
                <a:latin typeface="Arial"/>
                <a:cs typeface="Arial"/>
                <a:sym typeface="Wingdings"/>
              </a:rPr>
              <a:t>YR </a:t>
            </a:r>
            <a:r>
              <a:rPr lang="it-IT" sz="1400" dirty="0" err="1" smtClean="0">
                <a:latin typeface="Arial"/>
                <a:cs typeface="Arial"/>
                <a:sym typeface="Wingdings"/>
              </a:rPr>
              <a:t>geometry</a:t>
            </a:r>
            <a:endParaRPr lang="it-IT" sz="1400" dirty="0" smtClean="0">
              <a:latin typeface="Arial"/>
              <a:cs typeface="Arial"/>
              <a:sym typeface="Wingdings"/>
            </a:endParaRPr>
          </a:p>
          <a:p>
            <a:pPr marL="1200150" lvl="2" indent="-28575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smtClean="0">
                <a:latin typeface="Arial"/>
                <a:cs typeface="Arial"/>
                <a:sym typeface="Wingdings"/>
              </a:rPr>
              <a:t>to be </a:t>
            </a:r>
            <a:r>
              <a:rPr lang="it-IT" sz="1600" dirty="0" err="1" smtClean="0">
                <a:latin typeface="Arial"/>
                <a:cs typeface="Arial"/>
                <a:sym typeface="Wingdings"/>
              </a:rPr>
              <a:t>discussed</a:t>
            </a:r>
            <a:r>
              <a:rPr lang="it-IT" sz="1600" dirty="0" smtClean="0">
                <a:latin typeface="Arial"/>
                <a:cs typeface="Arial"/>
                <a:sym typeface="Wingdings"/>
              </a:rPr>
              <a:t> </a:t>
            </a:r>
            <a:r>
              <a:rPr lang="it-IT" sz="1600" dirty="0" smtClean="0">
                <a:latin typeface="Arial"/>
                <a:cs typeface="Arial"/>
                <a:sym typeface="Wingdings"/>
              </a:rPr>
              <a:t>in the </a:t>
            </a:r>
            <a:r>
              <a:rPr lang="it-IT" sz="1600" dirty="0" err="1" smtClean="0">
                <a:latin typeface="Arial"/>
                <a:cs typeface="Arial"/>
                <a:sym typeface="Wingdings"/>
              </a:rPr>
              <a:t>context</a:t>
            </a:r>
            <a:r>
              <a:rPr lang="it-IT" sz="1600" dirty="0" smtClean="0">
                <a:latin typeface="Arial"/>
                <a:cs typeface="Arial"/>
                <a:sym typeface="Wingdings"/>
              </a:rPr>
              <a:t> of the </a:t>
            </a:r>
            <a:r>
              <a:rPr lang="it-IT" sz="1600" dirty="0" err="1" smtClean="0">
                <a:latin typeface="Arial"/>
                <a:cs typeface="Arial"/>
                <a:sym typeface="Wingdings"/>
              </a:rPr>
              <a:t>tracking</a:t>
            </a:r>
            <a:r>
              <a:rPr lang="it-IT" sz="1600" dirty="0" smtClean="0">
                <a:latin typeface="Arial"/>
                <a:cs typeface="Arial"/>
                <a:sym typeface="Wingdings"/>
              </a:rPr>
              <a:t> WG </a:t>
            </a:r>
            <a:r>
              <a:rPr lang="it-IT" sz="1600" dirty="0" err="1" smtClean="0">
                <a:latin typeface="Arial"/>
                <a:cs typeface="Arial"/>
                <a:sym typeface="Wingdings"/>
              </a:rPr>
              <a:t>studies</a:t>
            </a:r>
            <a:endParaRPr lang="it-IT" sz="1600" dirty="0" smtClean="0">
              <a:latin typeface="Arial"/>
              <a:cs typeface="Arial"/>
              <a:sym typeface="Wingdings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  <a:sym typeface="Wingdings"/>
              </a:rPr>
              <a:t>Rey</a:t>
            </a:r>
            <a:r>
              <a:rPr lang="it-IT" dirty="0" smtClean="0">
                <a:latin typeface="Arial"/>
                <a:cs typeface="Arial"/>
                <a:sym typeface="Wingdings"/>
              </a:rPr>
              <a:t> </a:t>
            </a:r>
            <a:r>
              <a:rPr lang="it-IT" dirty="0" err="1" smtClean="0">
                <a:latin typeface="Arial"/>
                <a:cs typeface="Arial"/>
                <a:sym typeface="Wingdings"/>
              </a:rPr>
              <a:t>available</a:t>
            </a:r>
            <a:r>
              <a:rPr lang="it-IT" dirty="0" smtClean="0">
                <a:latin typeface="Arial"/>
                <a:cs typeface="Arial"/>
                <a:sym typeface="Wingdings"/>
              </a:rPr>
              <a:t> to continue (and help </a:t>
            </a:r>
            <a:r>
              <a:rPr lang="it-IT" dirty="0" err="1" smtClean="0">
                <a:latin typeface="Arial"/>
                <a:cs typeface="Arial"/>
                <a:sym typeface="Wingdings"/>
              </a:rPr>
              <a:t>us</a:t>
            </a:r>
            <a:r>
              <a:rPr lang="it-IT" dirty="0" smtClean="0">
                <a:latin typeface="Arial"/>
                <a:cs typeface="Arial"/>
                <a:sym typeface="Wingdings"/>
              </a:rPr>
              <a:t> to start </a:t>
            </a:r>
            <a:r>
              <a:rPr lang="it-IT" dirty="0" err="1" smtClean="0">
                <a:latin typeface="Arial"/>
                <a:cs typeface="Arial"/>
                <a:sym typeface="Wingdings"/>
              </a:rPr>
              <a:t>contributing</a:t>
            </a:r>
            <a:r>
              <a:rPr lang="it-IT" dirty="0" smtClean="0">
                <a:latin typeface="Arial"/>
                <a:cs typeface="Arial"/>
                <a:sym typeface="Wingdings"/>
              </a:rPr>
              <a:t>)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  <a:sym typeface="Wingdings"/>
              </a:rPr>
              <a:t>Annalisa (and Giacomo) in </a:t>
            </a:r>
            <a:r>
              <a:rPr lang="it-IT" dirty="0" err="1" smtClean="0">
                <a:latin typeface="Arial"/>
                <a:cs typeface="Arial"/>
                <a:sym typeface="Wingdings"/>
              </a:rPr>
              <a:t>contact</a:t>
            </a:r>
            <a:r>
              <a:rPr lang="it-IT" dirty="0" smtClean="0">
                <a:latin typeface="Arial"/>
                <a:cs typeface="Arial"/>
                <a:sym typeface="Wingdings"/>
              </a:rPr>
              <a:t> with </a:t>
            </a:r>
            <a:r>
              <a:rPr lang="it-IT" dirty="0" err="1" smtClean="0">
                <a:latin typeface="Arial"/>
                <a:cs typeface="Arial"/>
                <a:sym typeface="Wingdings"/>
              </a:rPr>
              <a:t>Rey</a:t>
            </a:r>
            <a:r>
              <a:rPr lang="it-IT" dirty="0" smtClean="0">
                <a:latin typeface="Arial"/>
                <a:cs typeface="Arial"/>
                <a:sym typeface="Wingdings"/>
              </a:rPr>
              <a:t> and </a:t>
            </a:r>
            <a:r>
              <a:rPr lang="it-IT" dirty="0" err="1" smtClean="0">
                <a:latin typeface="Arial"/>
                <a:cs typeface="Arial"/>
                <a:sym typeface="Wingdings"/>
              </a:rPr>
              <a:t>Hakan</a:t>
            </a:r>
            <a:endParaRPr lang="it-IT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5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Status of vertex simulation / 22.04.2021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2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Central </a:t>
            </a:r>
            <a:r>
              <a:rPr lang="it-IT" sz="3200" dirty="0" err="1" smtClean="0">
                <a:latin typeface="Arial"/>
                <a:cs typeface="Arial"/>
              </a:rPr>
              <a:t>tracking</a:t>
            </a:r>
            <a:r>
              <a:rPr lang="it-IT" sz="3200" dirty="0" smtClean="0">
                <a:latin typeface="Arial"/>
                <a:cs typeface="Arial"/>
              </a:rPr>
              <a:t> baseline </a:t>
            </a:r>
            <a:r>
              <a:rPr lang="it-IT" sz="3200" dirty="0" err="1" smtClean="0">
                <a:latin typeface="Arial"/>
                <a:cs typeface="Arial"/>
              </a:rPr>
              <a:t>concepts</a:t>
            </a:r>
            <a:r>
              <a:rPr lang="it-IT" sz="3200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2296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HYBRID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err="1" smtClean="0">
                <a:latin typeface="Arial"/>
                <a:cs typeface="Arial"/>
              </a:rPr>
              <a:t>silicon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vertex</a:t>
            </a:r>
            <a:r>
              <a:rPr lang="it-IT" sz="2000" dirty="0" smtClean="0">
                <a:latin typeface="Arial"/>
                <a:cs typeface="Arial"/>
              </a:rPr>
              <a:t> + TPC (</a:t>
            </a:r>
            <a:r>
              <a:rPr lang="it-IT" sz="2000" dirty="0" err="1" smtClean="0">
                <a:latin typeface="Arial"/>
                <a:cs typeface="Arial"/>
              </a:rPr>
              <a:t>barrel</a:t>
            </a:r>
            <a:r>
              <a:rPr lang="it-IT" sz="2000" dirty="0" smtClean="0">
                <a:latin typeface="Arial"/>
                <a:cs typeface="Arial"/>
              </a:rPr>
              <a:t>), 7 </a:t>
            </a:r>
            <a:r>
              <a:rPr lang="it-IT" sz="2000" dirty="0" err="1" smtClean="0">
                <a:latin typeface="Arial"/>
                <a:cs typeface="Arial"/>
              </a:rPr>
              <a:t>silicon</a:t>
            </a:r>
            <a:r>
              <a:rPr lang="it-IT" sz="2000" dirty="0" smtClean="0">
                <a:latin typeface="Arial"/>
                <a:cs typeface="Arial"/>
              </a:rPr>
              <a:t> disks for back/</a:t>
            </a:r>
            <a:r>
              <a:rPr lang="it-IT" sz="2000" dirty="0" err="1" smtClean="0">
                <a:latin typeface="Arial"/>
                <a:cs typeface="Arial"/>
              </a:rPr>
              <a:t>forward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regions</a:t>
            </a:r>
            <a:endParaRPr lang="it-IT" sz="2000" dirty="0">
              <a:latin typeface="Arial"/>
              <a:cs typeface="Arial"/>
            </a:endParaRPr>
          </a:p>
        </p:txBody>
      </p:sp>
      <p:pic>
        <p:nvPicPr>
          <p:cNvPr id="2" name="Immagine 1" descr="siAndTPC_zoo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1" y="2061092"/>
            <a:ext cx="3825117" cy="2665991"/>
          </a:xfrm>
          <a:prstGeom prst="rect">
            <a:avLst/>
          </a:prstGeom>
        </p:spPr>
      </p:pic>
      <p:pic>
        <p:nvPicPr>
          <p:cNvPr id="3" name="Immagine 2" descr="Schermata 2020-11-17 alle 18.00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81" y="3068119"/>
            <a:ext cx="4814387" cy="193790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329613" y="2061092"/>
            <a:ext cx="4356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Silicon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detectors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based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on ALICE ITS3 (10x10 </a:t>
            </a:r>
            <a:r>
              <a:rPr lang="it-IT" sz="1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it-IT" sz="1400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pPr marL="628650" lvl="1" indent="-171450">
              <a:buFontTx/>
              <a:buChar char="-"/>
            </a:pP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3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innermost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vertexing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layers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X/X</a:t>
            </a:r>
            <a:r>
              <a:rPr lang="it-IT" sz="1400" baseline="-25000" dirty="0" smtClean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=  0.05%</a:t>
            </a:r>
          </a:p>
          <a:p>
            <a:pPr marL="628650" lvl="1" indent="-171450">
              <a:buFontTx/>
              <a:buChar char="-"/>
            </a:pP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tracking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layers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400" dirty="0">
                <a:solidFill>
                  <a:srgbClr val="0000FF"/>
                </a:solidFill>
                <a:latin typeface="Arial"/>
                <a:cs typeface="Arial"/>
              </a:rPr>
              <a:t>X/X</a:t>
            </a:r>
            <a:r>
              <a:rPr lang="it-IT" sz="1400" baseline="-2500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it-IT" sz="1400" dirty="0">
                <a:solidFill>
                  <a:srgbClr val="0000FF"/>
                </a:solidFill>
                <a:latin typeface="Arial"/>
                <a:cs typeface="Arial"/>
              </a:rPr>
              <a:t> =  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0.55%</a:t>
            </a:r>
          </a:p>
          <a:p>
            <a:pPr marL="628650" lvl="1" indent="-171450">
              <a:buFontTx/>
              <a:buChar char="-"/>
            </a:pP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disks </a:t>
            </a:r>
            <a:r>
              <a:rPr lang="it-IT" sz="1400" dirty="0">
                <a:solidFill>
                  <a:srgbClr val="0000FF"/>
                </a:solidFill>
                <a:latin typeface="Arial"/>
                <a:cs typeface="Arial"/>
              </a:rPr>
              <a:t>X/X</a:t>
            </a:r>
            <a:r>
              <a:rPr lang="it-IT" sz="1400" baseline="-2500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it-IT" sz="1400" dirty="0">
                <a:solidFill>
                  <a:srgbClr val="0000FF"/>
                </a:solidFill>
                <a:latin typeface="Arial"/>
                <a:cs typeface="Arial"/>
              </a:rPr>
              <a:t> =  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0.24%</a:t>
            </a:r>
            <a:endParaRPr lang="it-IT" sz="1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8091" y="4724944"/>
            <a:ext cx="409919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Arial"/>
                <a:cs typeface="Arial"/>
              </a:rPr>
              <a:t>+ </a:t>
            </a:r>
            <a:r>
              <a:rPr lang="it-IT" sz="1200" dirty="0" err="1" smtClean="0">
                <a:latin typeface="Arial"/>
                <a:cs typeface="Arial"/>
              </a:rPr>
              <a:t>MPGDs</a:t>
            </a:r>
            <a:r>
              <a:rPr lang="it-IT" sz="1200" dirty="0" smtClean="0">
                <a:latin typeface="Arial"/>
                <a:cs typeface="Arial"/>
              </a:rPr>
              <a:t> disks in the </a:t>
            </a:r>
            <a:r>
              <a:rPr lang="it-IT" sz="1200" dirty="0" err="1" smtClean="0">
                <a:latin typeface="Arial"/>
                <a:cs typeface="Arial"/>
              </a:rPr>
              <a:t>endcaps</a:t>
            </a:r>
            <a:r>
              <a:rPr lang="it-IT" sz="1200" dirty="0" smtClean="0">
                <a:latin typeface="Arial"/>
                <a:cs typeface="Arial"/>
              </a:rPr>
              <a:t> (</a:t>
            </a:r>
            <a:r>
              <a:rPr lang="it-IT" sz="1200" dirty="0" err="1" smtClean="0">
                <a:latin typeface="Arial"/>
                <a:cs typeface="Arial"/>
              </a:rPr>
              <a:t>not</a:t>
            </a:r>
            <a:r>
              <a:rPr lang="it-IT" sz="1200" dirty="0" smtClean="0">
                <a:latin typeface="Arial"/>
                <a:cs typeface="Arial"/>
              </a:rPr>
              <a:t> </a:t>
            </a:r>
            <a:r>
              <a:rPr lang="it-IT" sz="1200" dirty="0" err="1" smtClean="0">
                <a:latin typeface="Arial"/>
                <a:cs typeface="Arial"/>
              </a:rPr>
              <a:t>yet</a:t>
            </a:r>
            <a:r>
              <a:rPr lang="it-IT" sz="1200" dirty="0" smtClean="0">
                <a:latin typeface="Arial"/>
                <a:cs typeface="Arial"/>
              </a:rPr>
              <a:t> in the </a:t>
            </a:r>
            <a:r>
              <a:rPr lang="it-IT" sz="1200" dirty="0" err="1" smtClean="0">
                <a:latin typeface="Arial"/>
                <a:cs typeface="Arial"/>
              </a:rPr>
              <a:t>simulation</a:t>
            </a:r>
            <a:r>
              <a:rPr lang="it-IT" sz="1200" dirty="0" smtClean="0">
                <a:latin typeface="Arial"/>
                <a:cs typeface="Arial"/>
              </a:rPr>
              <a:t>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26557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Status of vertex simulation / 22.04.2021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3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Central </a:t>
            </a:r>
            <a:r>
              <a:rPr lang="it-IT" sz="3200" dirty="0" err="1" smtClean="0">
                <a:latin typeface="Arial"/>
                <a:cs typeface="Arial"/>
              </a:rPr>
              <a:t>tracking</a:t>
            </a:r>
            <a:r>
              <a:rPr lang="it-IT" sz="3200" dirty="0" smtClean="0">
                <a:latin typeface="Arial"/>
                <a:cs typeface="Arial"/>
              </a:rPr>
              <a:t> baseline </a:t>
            </a:r>
            <a:r>
              <a:rPr lang="it-IT" sz="3200" dirty="0" err="1" smtClean="0">
                <a:latin typeface="Arial"/>
                <a:cs typeface="Arial"/>
              </a:rPr>
              <a:t>concepts</a:t>
            </a:r>
            <a:r>
              <a:rPr lang="it-IT" sz="3200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2296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ALL-SILICON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6-layer </a:t>
            </a:r>
            <a:r>
              <a:rPr lang="it-IT" sz="2000" dirty="0" err="1" smtClean="0">
                <a:latin typeface="Arial"/>
                <a:cs typeface="Arial"/>
              </a:rPr>
              <a:t>barrel</a:t>
            </a:r>
            <a:r>
              <a:rPr lang="it-IT" sz="2000" dirty="0" smtClean="0">
                <a:latin typeface="Arial"/>
                <a:cs typeface="Arial"/>
              </a:rPr>
              <a:t>, 5+5 disks for back/</a:t>
            </a:r>
            <a:r>
              <a:rPr lang="it-IT" sz="2000" dirty="0" err="1" smtClean="0">
                <a:latin typeface="Arial"/>
                <a:cs typeface="Arial"/>
              </a:rPr>
              <a:t>forward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regions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endParaRPr lang="it-IT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Immagine 1" descr="All_Si_white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6" y="2067760"/>
            <a:ext cx="4864421" cy="2209664"/>
          </a:xfrm>
          <a:prstGeom prst="rect">
            <a:avLst/>
          </a:prstGeom>
        </p:spPr>
      </p:pic>
      <p:pic>
        <p:nvPicPr>
          <p:cNvPr id="3" name="Immagine 2" descr="material_sca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7541" y="784151"/>
            <a:ext cx="1743582" cy="2561167"/>
          </a:xfrm>
          <a:prstGeom prst="rect">
            <a:avLst/>
          </a:prstGeom>
        </p:spPr>
      </p:pic>
      <p:pic>
        <p:nvPicPr>
          <p:cNvPr id="7" name="Immagine 6" descr="Schermata 2020-11-17 alle 17.59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97" y="2929776"/>
            <a:ext cx="3983990" cy="207216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368775" y="4277424"/>
            <a:ext cx="333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Silicon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detectors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based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on ALICE ITS3 </a:t>
            </a:r>
          </a:p>
          <a:p>
            <a:pPr algn="ctr"/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(10x10 </a:t>
            </a:r>
            <a:r>
              <a:rPr lang="it-IT" sz="1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it-IT" sz="1400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all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staves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X/X</a:t>
            </a:r>
            <a:r>
              <a:rPr lang="it-IT" sz="1400" baseline="-25000" dirty="0" smtClean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=  0.3%)</a:t>
            </a:r>
          </a:p>
        </p:txBody>
      </p:sp>
    </p:spTree>
    <p:extLst>
      <p:ext uri="{BB962C8B-B14F-4D97-AF65-F5344CB8AC3E}">
        <p14:creationId xmlns:p14="http://schemas.microsoft.com/office/powerpoint/2010/main" val="133092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Status of vertex simulation / 22.04.2021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4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/>
                <a:cs typeface="Arial"/>
              </a:rPr>
              <a:t>Central </a:t>
            </a:r>
            <a:r>
              <a:rPr lang="it-IT" sz="3200" dirty="0" err="1">
                <a:latin typeface="Arial"/>
                <a:cs typeface="Arial"/>
              </a:rPr>
              <a:t>tracking</a:t>
            </a:r>
            <a:r>
              <a:rPr lang="it-IT" sz="3200" dirty="0">
                <a:latin typeface="Arial"/>
                <a:cs typeface="Arial"/>
              </a:rPr>
              <a:t> baseline </a:t>
            </a:r>
            <a:r>
              <a:rPr lang="it-IT" sz="3200" dirty="0" err="1">
                <a:latin typeface="Arial"/>
                <a:cs typeface="Arial"/>
              </a:rPr>
              <a:t>concepts</a:t>
            </a:r>
            <a:r>
              <a:rPr lang="it-IT" sz="3200" dirty="0">
                <a:latin typeface="Arial"/>
                <a:cs typeface="Arial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57198" y="1174562"/>
            <a:ext cx="8337551" cy="147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ALL-SILICON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to </a:t>
            </a:r>
            <a:r>
              <a:rPr lang="it-IT" sz="2000" dirty="0" err="1" smtClean="0">
                <a:latin typeface="Arial"/>
                <a:cs typeface="Arial"/>
              </a:rPr>
              <a:t>improve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momentum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resolution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at</a:t>
            </a:r>
            <a:r>
              <a:rPr lang="it-IT" sz="2000" dirty="0" smtClean="0">
                <a:latin typeface="Arial"/>
                <a:cs typeface="Arial"/>
              </a:rPr>
              <a:t> large </a:t>
            </a:r>
            <a:r>
              <a:rPr lang="it-IT" sz="2000" dirty="0" err="1" smtClean="0">
                <a:latin typeface="Arial"/>
                <a:cs typeface="Arial"/>
              </a:rPr>
              <a:t>rapidities</a:t>
            </a:r>
            <a:r>
              <a:rPr lang="it-IT" sz="2000" dirty="0" smtClean="0">
                <a:latin typeface="Arial"/>
                <a:cs typeface="Arial"/>
              </a:rPr>
              <a:t> (|</a:t>
            </a:r>
            <a:r>
              <a:rPr lang="it-IT" sz="2000" dirty="0" smtClean="0">
                <a:latin typeface="Symbol" charset="2"/>
                <a:cs typeface="Symbol" charset="2"/>
              </a:rPr>
              <a:t>h</a:t>
            </a:r>
            <a:r>
              <a:rPr lang="it-IT" sz="2000" dirty="0" smtClean="0">
                <a:latin typeface="Arial"/>
                <a:cs typeface="Arial"/>
              </a:rPr>
              <a:t>| &gt; 2):</a:t>
            </a:r>
            <a:endParaRPr lang="it-IT" sz="2000" dirty="0">
              <a:latin typeface="Arial"/>
              <a:cs typeface="Arial"/>
            </a:endParaRPr>
          </a:p>
          <a:p>
            <a:pPr marL="742950" lvl="1" indent="-285750" algn="just">
              <a:lnSpc>
                <a:spcPct val="120000"/>
              </a:lnSpc>
              <a:buFont typeface="Wingdings" charset="2"/>
              <a:buChar char="ü"/>
            </a:pPr>
            <a:r>
              <a:rPr lang="it-IT" sz="1600" dirty="0" err="1" smtClean="0">
                <a:latin typeface="Arial"/>
                <a:cs typeface="Arial"/>
              </a:rPr>
              <a:t>complement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all-silicon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tracker</a:t>
            </a:r>
            <a:r>
              <a:rPr lang="it-IT" sz="1600" dirty="0" smtClean="0">
                <a:latin typeface="Arial"/>
                <a:cs typeface="Arial"/>
              </a:rPr>
              <a:t> with </a:t>
            </a:r>
            <a:r>
              <a:rPr lang="it-IT" sz="1600" dirty="0" err="1" smtClean="0">
                <a:latin typeface="Arial"/>
                <a:cs typeface="Arial"/>
              </a:rPr>
              <a:t>auxiliary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tracking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stations</a:t>
            </a:r>
            <a:endParaRPr lang="it-IT" sz="1600" dirty="0" smtClean="0">
              <a:latin typeface="Arial"/>
              <a:cs typeface="Arial"/>
            </a:endParaRPr>
          </a:p>
          <a:p>
            <a:pPr marL="742950" lvl="1" indent="-285750" algn="just">
              <a:lnSpc>
                <a:spcPct val="120000"/>
              </a:lnSpc>
              <a:buFont typeface="Wingdings" charset="2"/>
              <a:buChar char="ü"/>
            </a:pP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space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available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in the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backward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and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forward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directions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: </a:t>
            </a:r>
          </a:p>
        </p:txBody>
      </p:sp>
      <p:pic>
        <p:nvPicPr>
          <p:cNvPr id="2" name="Immagine 1" descr="Schermata 2021-03-14 alle 20.29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27" y="2706734"/>
            <a:ext cx="3638636" cy="229832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1283" y="3159830"/>
            <a:ext cx="39816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latin typeface="Arial"/>
                <a:cs typeface="Arial"/>
              </a:rPr>
              <a:t>Alternative </a:t>
            </a:r>
            <a:r>
              <a:rPr lang="it-IT" sz="1600" b="1" dirty="0" err="1" smtClean="0">
                <a:latin typeface="Arial"/>
                <a:cs typeface="Arial"/>
              </a:rPr>
              <a:t>forward</a:t>
            </a:r>
            <a:r>
              <a:rPr lang="it-IT" sz="1600" b="1" dirty="0" smtClean="0">
                <a:latin typeface="Arial"/>
                <a:cs typeface="Arial"/>
              </a:rPr>
              <a:t>/</a:t>
            </a:r>
            <a:r>
              <a:rPr lang="it-IT" sz="1600" b="1" dirty="0" err="1" smtClean="0">
                <a:latin typeface="Arial"/>
                <a:cs typeface="Arial"/>
              </a:rPr>
              <a:t>backward</a:t>
            </a:r>
            <a:r>
              <a:rPr lang="it-IT" sz="1600" b="1" dirty="0" smtClean="0">
                <a:latin typeface="Arial"/>
                <a:cs typeface="Arial"/>
              </a:rPr>
              <a:t> </a:t>
            </a:r>
            <a:r>
              <a:rPr lang="it-IT" sz="1600" b="1" dirty="0" err="1" smtClean="0">
                <a:latin typeface="Arial"/>
                <a:cs typeface="Arial"/>
              </a:rPr>
              <a:t>tracking</a:t>
            </a:r>
            <a:r>
              <a:rPr lang="it-IT" sz="1600" b="1" dirty="0" smtClean="0">
                <a:latin typeface="Arial"/>
                <a:cs typeface="Arial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it-IT" sz="1600" dirty="0" smtClean="0">
                <a:latin typeface="Arial"/>
                <a:cs typeface="Arial"/>
              </a:rPr>
              <a:t>GEM detectors with 50-</a:t>
            </a:r>
            <a:r>
              <a:rPr lang="it-IT" sz="1600" dirty="0" smtClean="0">
                <a:latin typeface="Symbol" charset="2"/>
                <a:cs typeface="Symbol" charset="2"/>
              </a:rPr>
              <a:t>m</a:t>
            </a:r>
            <a:r>
              <a:rPr lang="it-IT" sz="1600" dirty="0" smtClean="0">
                <a:latin typeface="Arial"/>
                <a:cs typeface="Arial"/>
              </a:rPr>
              <a:t>m </a:t>
            </a:r>
            <a:r>
              <a:rPr lang="it-IT" sz="1600" dirty="0" err="1" smtClean="0">
                <a:latin typeface="Arial"/>
                <a:cs typeface="Arial"/>
              </a:rPr>
              <a:t>resolution</a:t>
            </a:r>
            <a:endParaRPr lang="it-IT" sz="1600" dirty="0" smtClean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it-IT" sz="1600" dirty="0" err="1" smtClean="0">
                <a:latin typeface="Arial"/>
                <a:cs typeface="Arial"/>
              </a:rPr>
              <a:t>additional</a:t>
            </a:r>
            <a:r>
              <a:rPr lang="it-IT" sz="1600" dirty="0" smtClean="0">
                <a:latin typeface="Arial"/>
                <a:cs typeface="Arial"/>
              </a:rPr>
              <a:t> 10-</a:t>
            </a:r>
            <a:r>
              <a:rPr lang="it-IT" sz="1600" dirty="0" smtClean="0">
                <a:latin typeface="Symbol" charset="2"/>
                <a:cs typeface="Symbol" charset="2"/>
              </a:rPr>
              <a:t>m</a:t>
            </a:r>
            <a:r>
              <a:rPr lang="it-IT" sz="1600" dirty="0" smtClean="0">
                <a:latin typeface="Arial"/>
                <a:cs typeface="Arial"/>
              </a:rPr>
              <a:t>m </a:t>
            </a:r>
            <a:r>
              <a:rPr lang="it-IT" sz="1600" dirty="0" err="1" smtClean="0">
                <a:latin typeface="Arial"/>
                <a:cs typeface="Arial"/>
              </a:rPr>
              <a:t>silicon</a:t>
            </a:r>
            <a:r>
              <a:rPr lang="it-IT" sz="1600" dirty="0" smtClean="0">
                <a:latin typeface="Arial"/>
                <a:cs typeface="Arial"/>
              </a:rPr>
              <a:t> disks</a:t>
            </a:r>
          </a:p>
          <a:p>
            <a:pPr marL="285750" indent="-285750">
              <a:buFontTx/>
              <a:buChar char="-"/>
            </a:pPr>
            <a:r>
              <a:rPr lang="it-IT" sz="1600" dirty="0" smtClean="0">
                <a:latin typeface="Arial"/>
                <a:cs typeface="Arial"/>
              </a:rPr>
              <a:t>station </a:t>
            </a:r>
            <a:r>
              <a:rPr lang="it-IT" sz="1600" dirty="0" err="1" smtClean="0">
                <a:latin typeface="Arial"/>
                <a:cs typeface="Arial"/>
              </a:rPr>
              <a:t>positioning</a:t>
            </a:r>
            <a:r>
              <a:rPr lang="it-IT" sz="1600" dirty="0" smtClean="0">
                <a:latin typeface="Arial"/>
                <a:cs typeface="Arial"/>
              </a:rPr>
              <a:t>:</a:t>
            </a:r>
          </a:p>
          <a:p>
            <a:r>
              <a:rPr lang="it-IT" sz="1600" dirty="0" smtClean="0">
                <a:latin typeface="Arial"/>
                <a:cs typeface="Arial"/>
              </a:rPr>
              <a:t>	</a:t>
            </a:r>
            <a:r>
              <a:rPr lang="it-IT" sz="1600" dirty="0" err="1" smtClean="0">
                <a:latin typeface="Arial"/>
                <a:cs typeface="Arial"/>
              </a:rPr>
              <a:t>backward</a:t>
            </a:r>
            <a:r>
              <a:rPr lang="it-IT" sz="1600" dirty="0" smtClean="0">
                <a:latin typeface="Arial"/>
                <a:cs typeface="Arial"/>
              </a:rPr>
              <a:t>: </a:t>
            </a:r>
            <a:r>
              <a:rPr lang="it-IT" sz="1600" dirty="0" err="1" smtClean="0">
                <a:latin typeface="Arial"/>
                <a:cs typeface="Arial"/>
              </a:rPr>
              <a:t>z</a:t>
            </a:r>
            <a:r>
              <a:rPr lang="it-IT" sz="1600" dirty="0" smtClean="0">
                <a:latin typeface="Arial"/>
                <a:cs typeface="Arial"/>
              </a:rPr>
              <a:t> ~ -180 cm</a:t>
            </a:r>
          </a:p>
          <a:p>
            <a:r>
              <a:rPr lang="it-IT" sz="1600" dirty="0" smtClean="0">
                <a:latin typeface="Arial"/>
                <a:cs typeface="Arial"/>
              </a:rPr>
              <a:t>	</a:t>
            </a:r>
            <a:r>
              <a:rPr lang="it-IT" sz="1600" dirty="0" err="1" smtClean="0">
                <a:latin typeface="Arial"/>
                <a:cs typeface="Arial"/>
              </a:rPr>
              <a:t>forward</a:t>
            </a:r>
            <a:r>
              <a:rPr lang="it-IT" sz="1600" dirty="0" smtClean="0">
                <a:latin typeface="Arial"/>
                <a:cs typeface="Arial"/>
              </a:rPr>
              <a:t>: </a:t>
            </a:r>
            <a:r>
              <a:rPr lang="it-IT" sz="1600" dirty="0" err="1" smtClean="0">
                <a:latin typeface="Arial"/>
                <a:cs typeface="Arial"/>
              </a:rPr>
              <a:t>z</a:t>
            </a:r>
            <a:r>
              <a:rPr lang="it-IT" sz="1600" dirty="0" smtClean="0">
                <a:latin typeface="Arial"/>
                <a:cs typeface="Arial"/>
              </a:rPr>
              <a:t> ~ 300 cm (</a:t>
            </a:r>
            <a:r>
              <a:rPr lang="it-IT" sz="1600" dirty="0" err="1" smtClean="0">
                <a:latin typeface="Arial"/>
                <a:cs typeface="Arial"/>
              </a:rPr>
              <a:t>behind</a:t>
            </a:r>
            <a:r>
              <a:rPr lang="it-IT" sz="1600" dirty="0" smtClean="0">
                <a:latin typeface="Arial"/>
                <a:cs typeface="Arial"/>
              </a:rPr>
              <a:t> RICH)</a:t>
            </a:r>
            <a:endParaRPr lang="it-IT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96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Status of vertex simulation / 22.04.2021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5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Existing</a:t>
            </a:r>
            <a:r>
              <a:rPr lang="it-IT" sz="3200" dirty="0" smtClean="0">
                <a:latin typeface="Arial"/>
                <a:cs typeface="Arial"/>
              </a:rPr>
              <a:t> software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48571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HYBRID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EICROOT: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vertexing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implementation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started</a:t>
            </a:r>
            <a:r>
              <a:rPr lang="it-IT" dirty="0" smtClean="0">
                <a:latin typeface="Arial"/>
                <a:cs typeface="Arial"/>
              </a:rPr>
              <a:t> by Birmingham in 2018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most</a:t>
            </a:r>
            <a:r>
              <a:rPr lang="it-IT" dirty="0" smtClean="0">
                <a:latin typeface="Arial"/>
                <a:cs typeface="Arial"/>
              </a:rPr>
              <a:t> of </a:t>
            </a:r>
            <a:r>
              <a:rPr lang="it-IT" dirty="0" err="1" smtClean="0">
                <a:latin typeface="Arial"/>
                <a:cs typeface="Arial"/>
              </a:rPr>
              <a:t>it</a:t>
            </a:r>
            <a:r>
              <a:rPr lang="it-IT" dirty="0" smtClean="0">
                <a:latin typeface="Arial"/>
                <a:cs typeface="Arial"/>
              </a:rPr>
              <a:t> by H. </a:t>
            </a:r>
            <a:r>
              <a:rPr lang="it-IT" dirty="0" err="1" smtClean="0">
                <a:latin typeface="Arial"/>
                <a:cs typeface="Arial"/>
              </a:rPr>
              <a:t>Wennlof</a:t>
            </a:r>
            <a:r>
              <a:rPr lang="it-IT" dirty="0" smtClean="0">
                <a:latin typeface="Arial"/>
                <a:cs typeface="Arial"/>
              </a:rPr>
              <a:t>, </a:t>
            </a:r>
            <a:r>
              <a:rPr lang="it-IT" dirty="0" err="1" smtClean="0">
                <a:latin typeface="Arial"/>
                <a:cs typeface="Arial"/>
              </a:rPr>
              <a:t>main</a:t>
            </a:r>
            <a:r>
              <a:rPr lang="it-IT" dirty="0" smtClean="0">
                <a:latin typeface="Arial"/>
                <a:cs typeface="Arial"/>
              </a:rPr>
              <a:t> contributor to YR </a:t>
            </a:r>
            <a:r>
              <a:rPr lang="it-IT" dirty="0" err="1" smtClean="0">
                <a:latin typeface="Arial"/>
                <a:cs typeface="Arial"/>
              </a:rPr>
              <a:t>studies</a:t>
            </a:r>
            <a:r>
              <a:rPr lang="it-IT" dirty="0" smtClean="0">
                <a:latin typeface="Arial"/>
                <a:cs typeface="Arial"/>
              </a:rPr>
              <a:t> (</a:t>
            </a:r>
            <a:r>
              <a:rPr lang="it-IT" dirty="0" err="1" smtClean="0">
                <a:latin typeface="Arial"/>
                <a:cs typeface="Arial"/>
              </a:rPr>
              <a:t>also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in Fun4All</a:t>
            </a:r>
            <a:r>
              <a:rPr lang="it-IT" dirty="0" smtClean="0">
                <a:latin typeface="Arial"/>
                <a:cs typeface="Arial"/>
              </a:rPr>
              <a:t>)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refined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early</a:t>
            </a:r>
            <a:r>
              <a:rPr lang="it-IT" dirty="0" smtClean="0">
                <a:latin typeface="Arial"/>
                <a:cs typeface="Arial"/>
              </a:rPr>
              <a:t> 2020 (</a:t>
            </a:r>
            <a:r>
              <a:rPr lang="it-IT" dirty="0" err="1" smtClean="0">
                <a:latin typeface="Arial"/>
                <a:cs typeface="Arial"/>
              </a:rPr>
              <a:t>starting</a:t>
            </a:r>
            <a:r>
              <a:rPr lang="it-IT" dirty="0" smtClean="0">
                <a:latin typeface="Arial"/>
                <a:cs typeface="Arial"/>
              </a:rPr>
              <a:t> YR </a:t>
            </a:r>
            <a:r>
              <a:rPr lang="it-IT" dirty="0" err="1" smtClean="0">
                <a:latin typeface="Arial"/>
                <a:cs typeface="Arial"/>
              </a:rPr>
              <a:t>activities</a:t>
            </a:r>
            <a:r>
              <a:rPr lang="it-IT" dirty="0" smtClean="0">
                <a:latin typeface="Arial"/>
                <a:cs typeface="Arial"/>
              </a:rPr>
              <a:t>): </a:t>
            </a:r>
          </a:p>
          <a:p>
            <a:pPr marL="1257300" lvl="2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barrel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layer</a:t>
            </a:r>
            <a:r>
              <a:rPr lang="it-IT" sz="1600" dirty="0">
                <a:latin typeface="Arial"/>
                <a:cs typeface="Arial"/>
              </a:rPr>
              <a:t> and disk </a:t>
            </a:r>
            <a:r>
              <a:rPr lang="it-IT" sz="1600" dirty="0" err="1">
                <a:latin typeface="Arial"/>
                <a:cs typeface="Arial"/>
              </a:rPr>
              <a:t>construction</a:t>
            </a:r>
            <a:r>
              <a:rPr lang="it-IT" sz="1600" dirty="0">
                <a:latin typeface="Arial"/>
                <a:cs typeface="Arial"/>
              </a:rPr>
              <a:t> from </a:t>
            </a:r>
            <a:r>
              <a:rPr lang="it-IT" sz="1600" dirty="0" err="1">
                <a:latin typeface="Arial"/>
                <a:cs typeface="Arial"/>
              </a:rPr>
              <a:t>individual</a:t>
            </a:r>
            <a:r>
              <a:rPr lang="it-IT" sz="1600" dirty="0">
                <a:latin typeface="Arial"/>
                <a:cs typeface="Arial"/>
              </a:rPr>
              <a:t> detector </a:t>
            </a:r>
            <a:r>
              <a:rPr lang="it-IT" sz="1600" dirty="0" err="1" smtClean="0">
                <a:latin typeface="Arial"/>
                <a:cs typeface="Arial"/>
              </a:rPr>
              <a:t>staves</a:t>
            </a:r>
            <a:endParaRPr lang="it-IT" sz="1600" dirty="0" smtClean="0">
              <a:latin typeface="Arial"/>
              <a:cs typeface="Arial"/>
            </a:endParaRPr>
          </a:p>
          <a:p>
            <a:pPr marL="1257300" lvl="2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staves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>
                <a:latin typeface="Arial"/>
                <a:cs typeface="Arial"/>
              </a:rPr>
              <a:t>are </a:t>
            </a:r>
            <a:r>
              <a:rPr lang="it-IT" sz="1600" dirty="0" err="1">
                <a:latin typeface="Arial"/>
                <a:cs typeface="Arial"/>
              </a:rPr>
              <a:t>detailed</a:t>
            </a:r>
            <a:r>
              <a:rPr lang="it-IT" sz="1600" dirty="0">
                <a:latin typeface="Arial"/>
                <a:cs typeface="Arial"/>
              </a:rPr>
              <a:t>, </a:t>
            </a:r>
            <a:r>
              <a:rPr lang="it-IT" sz="1600" dirty="0" err="1">
                <a:latin typeface="Arial"/>
                <a:cs typeface="Arial"/>
              </a:rPr>
              <a:t>containing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cooling</a:t>
            </a:r>
            <a:r>
              <a:rPr lang="it-IT" sz="1600" dirty="0">
                <a:latin typeface="Arial"/>
                <a:cs typeface="Arial"/>
              </a:rPr>
              <a:t>, </a:t>
            </a:r>
            <a:r>
              <a:rPr lang="it-IT" sz="1600" dirty="0" err="1">
                <a:latin typeface="Arial"/>
                <a:cs typeface="Arial"/>
              </a:rPr>
              <a:t>cables</a:t>
            </a:r>
            <a:r>
              <a:rPr lang="it-IT" sz="1600" dirty="0">
                <a:latin typeface="Arial"/>
                <a:cs typeface="Arial"/>
              </a:rPr>
              <a:t>, </a:t>
            </a:r>
            <a:r>
              <a:rPr lang="it-IT" sz="1600" dirty="0" smtClean="0">
                <a:latin typeface="Arial"/>
                <a:cs typeface="Arial"/>
              </a:rPr>
              <a:t>some </a:t>
            </a:r>
            <a:r>
              <a:rPr lang="it-IT" sz="1600" dirty="0" err="1" smtClean="0">
                <a:latin typeface="Arial"/>
                <a:cs typeface="Arial"/>
              </a:rPr>
              <a:t>support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structures</a:t>
            </a:r>
            <a:endParaRPr lang="it-IT" sz="1600" dirty="0" smtClean="0">
              <a:latin typeface="Arial"/>
              <a:cs typeface="Arial"/>
            </a:endParaRPr>
          </a:p>
          <a:p>
            <a:pPr marL="1257300" lvl="2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smtClean="0">
                <a:latin typeface="Arial"/>
                <a:cs typeface="Arial"/>
              </a:rPr>
              <a:t>disks </a:t>
            </a:r>
            <a:r>
              <a:rPr lang="it-IT" sz="1600" dirty="0" err="1" smtClean="0">
                <a:latin typeface="Arial"/>
                <a:cs typeface="Arial"/>
              </a:rPr>
              <a:t>could</a:t>
            </a:r>
            <a:r>
              <a:rPr lang="it-IT" sz="1600" dirty="0" smtClean="0">
                <a:latin typeface="Arial"/>
                <a:cs typeface="Arial"/>
              </a:rPr>
              <a:t> be made more </a:t>
            </a:r>
            <a:r>
              <a:rPr lang="it-IT" sz="1600" dirty="0" err="1" smtClean="0">
                <a:latin typeface="Arial"/>
                <a:cs typeface="Arial"/>
              </a:rPr>
              <a:t>accurately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without</a:t>
            </a:r>
            <a:r>
              <a:rPr lang="it-IT" sz="1600" dirty="0" smtClean="0">
                <a:latin typeface="Arial"/>
                <a:cs typeface="Arial"/>
              </a:rPr>
              <a:t> gaps</a:t>
            </a: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TPC </a:t>
            </a:r>
            <a:r>
              <a:rPr lang="it-IT" dirty="0" err="1">
                <a:latin typeface="Arial"/>
                <a:cs typeface="Arial"/>
              </a:rPr>
              <a:t>used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was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the </a:t>
            </a:r>
            <a:r>
              <a:rPr lang="it-IT" dirty="0" err="1">
                <a:latin typeface="Arial"/>
                <a:cs typeface="Arial"/>
              </a:rPr>
              <a:t>BeAST</a:t>
            </a:r>
            <a:r>
              <a:rPr lang="it-IT" dirty="0">
                <a:latin typeface="Arial"/>
                <a:cs typeface="Arial"/>
              </a:rPr>
              <a:t> TPC </a:t>
            </a:r>
            <a:r>
              <a:rPr lang="it-IT" dirty="0" err="1" smtClean="0">
                <a:latin typeface="Arial"/>
                <a:cs typeface="Arial"/>
              </a:rPr>
              <a:t>implementation</a:t>
            </a:r>
            <a:r>
              <a:rPr lang="it-IT" dirty="0" smtClean="0">
                <a:latin typeface="Arial"/>
                <a:cs typeface="Arial"/>
              </a:rPr>
              <a:t> of EICROOT</a:t>
            </a:r>
            <a:endParaRPr lang="it-IT" dirty="0"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most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relevant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details</a:t>
            </a:r>
            <a:r>
              <a:rPr lang="it-IT" dirty="0" smtClean="0">
                <a:latin typeface="Arial"/>
                <a:cs typeface="Arial"/>
              </a:rPr>
              <a:t>: </a:t>
            </a:r>
            <a:r>
              <a:rPr lang="it-IT" dirty="0" smtClean="0">
                <a:latin typeface="Arial"/>
                <a:cs typeface="Arial"/>
                <a:hlinkClick r:id="rId2"/>
              </a:rPr>
              <a:t>http</a:t>
            </a:r>
            <a:r>
              <a:rPr lang="it-IT" dirty="0">
                <a:latin typeface="Arial"/>
                <a:cs typeface="Arial"/>
                <a:hlinkClick r:id="rId2"/>
              </a:rPr>
              <a:t>://go.web.cern.ch/go/</a:t>
            </a:r>
            <a:r>
              <a:rPr lang="it-IT" dirty="0" smtClean="0">
                <a:latin typeface="Arial"/>
                <a:cs typeface="Arial"/>
                <a:hlinkClick r:id="rId2"/>
              </a:rPr>
              <a:t>xKk6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39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Status of vertex simulation / 22.04.2021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6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Existing</a:t>
            </a:r>
            <a:r>
              <a:rPr lang="it-IT" sz="3200" dirty="0" smtClean="0">
                <a:latin typeface="Arial"/>
                <a:cs typeface="Arial"/>
              </a:rPr>
              <a:t> software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229600" cy="365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HYBRID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EICROOT: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used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also</a:t>
            </a:r>
            <a:r>
              <a:rPr lang="it-IT" dirty="0" smtClean="0">
                <a:latin typeface="Arial"/>
                <a:cs typeface="Arial"/>
              </a:rPr>
              <a:t> by Bari (</a:t>
            </a:r>
            <a:r>
              <a:rPr lang="it-IT" dirty="0" smtClean="0">
                <a:latin typeface="Arial"/>
                <a:cs typeface="Arial"/>
              </a:rPr>
              <a:t>A. </a:t>
            </a:r>
            <a:r>
              <a:rPr lang="it-IT" dirty="0" err="1" smtClean="0">
                <a:latin typeface="Arial"/>
                <a:cs typeface="Arial"/>
              </a:rPr>
              <a:t>Mastroserio</a:t>
            </a:r>
            <a:r>
              <a:rPr lang="it-IT" dirty="0" smtClean="0">
                <a:latin typeface="Arial"/>
                <a:cs typeface="Arial"/>
              </a:rPr>
              <a:t>)</a:t>
            </a:r>
            <a:r>
              <a:rPr lang="it-IT" dirty="0">
                <a:latin typeface="Arial"/>
                <a:cs typeface="Arial"/>
              </a:rPr>
              <a:t>: </a:t>
            </a:r>
            <a:r>
              <a:rPr lang="it-IT" dirty="0">
                <a:latin typeface="Arial"/>
                <a:cs typeface="Arial"/>
                <a:hlinkClick r:id="rId2"/>
              </a:rPr>
              <a:t>https://github.com/eic/</a:t>
            </a:r>
            <a:r>
              <a:rPr lang="it-IT" dirty="0" smtClean="0">
                <a:latin typeface="Arial"/>
                <a:cs typeface="Arial"/>
                <a:hlinkClick r:id="rId2"/>
              </a:rPr>
              <a:t>EicRoot</a:t>
            </a:r>
            <a:r>
              <a:rPr lang="it-IT" dirty="0" smtClean="0">
                <a:latin typeface="Arial"/>
                <a:cs typeface="Arial"/>
              </a:rPr>
              <a:t> </a:t>
            </a:r>
            <a:endParaRPr lang="it-IT" dirty="0">
              <a:latin typeface="Arial"/>
              <a:cs typeface="Arial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available</a:t>
            </a:r>
            <a:r>
              <a:rPr lang="it-IT" dirty="0" smtClean="0">
                <a:latin typeface="Arial"/>
                <a:cs typeface="Arial"/>
              </a:rPr>
              <a:t> in </a:t>
            </a:r>
            <a:r>
              <a:rPr lang="it-IT" dirty="0" err="1" smtClean="0">
                <a:latin typeface="Arial"/>
                <a:cs typeface="Arial"/>
              </a:rPr>
              <a:t>docker</a:t>
            </a:r>
            <a:r>
              <a:rPr lang="it-IT" dirty="0" smtClean="0">
                <a:latin typeface="Arial"/>
                <a:cs typeface="Arial"/>
              </a:rPr>
              <a:t> container and </a:t>
            </a:r>
            <a:r>
              <a:rPr lang="it-IT" dirty="0" smtClean="0">
                <a:latin typeface="Arial"/>
                <a:cs typeface="Arial"/>
              </a:rPr>
              <a:t>with </a:t>
            </a:r>
            <a:r>
              <a:rPr lang="it-IT" dirty="0" err="1" smtClean="0">
                <a:latin typeface="Arial"/>
                <a:cs typeface="Arial"/>
              </a:rPr>
              <a:t>different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trackers</a:t>
            </a:r>
            <a:r>
              <a:rPr lang="it-IT" dirty="0" smtClean="0">
                <a:latin typeface="Arial"/>
                <a:cs typeface="Arial"/>
              </a:rPr>
              <a:t>:</a:t>
            </a:r>
          </a:p>
          <a:p>
            <a:pPr marL="1257300" lvl="2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>
                <a:latin typeface="Arial"/>
                <a:cs typeface="Arial"/>
              </a:rPr>
              <a:t> config.1 - a </a:t>
            </a:r>
            <a:r>
              <a:rPr lang="it-IT" sz="1600" dirty="0" err="1">
                <a:latin typeface="Arial"/>
                <a:cs typeface="Arial"/>
              </a:rPr>
              <a:t>simplistic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forward</a:t>
            </a:r>
            <a:r>
              <a:rPr lang="it-IT" sz="1600" dirty="0">
                <a:latin typeface="Arial"/>
                <a:cs typeface="Arial"/>
              </a:rPr>
              <a:t> detector (</a:t>
            </a:r>
            <a:r>
              <a:rPr lang="it-IT" sz="1600" dirty="0" err="1">
                <a:latin typeface="Arial"/>
                <a:cs typeface="Arial"/>
              </a:rPr>
              <a:t>silicon</a:t>
            </a:r>
            <a:r>
              <a:rPr lang="it-IT" sz="1600" dirty="0">
                <a:latin typeface="Arial"/>
                <a:cs typeface="Arial"/>
              </a:rPr>
              <a:t> disks in </a:t>
            </a:r>
            <a:r>
              <a:rPr lang="it-IT" sz="1600" dirty="0" err="1">
                <a:latin typeface="Arial"/>
                <a:cs typeface="Arial"/>
              </a:rPr>
              <a:t>magnetic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field</a:t>
            </a:r>
            <a:r>
              <a:rPr lang="it-IT" sz="1600" dirty="0" smtClean="0">
                <a:latin typeface="Arial"/>
                <a:cs typeface="Arial"/>
              </a:rPr>
              <a:t>)</a:t>
            </a:r>
            <a:endParaRPr lang="it-IT" sz="1600" dirty="0">
              <a:latin typeface="Arial"/>
              <a:cs typeface="Arial"/>
            </a:endParaRPr>
          </a:p>
          <a:p>
            <a:pPr marL="1257300" lvl="2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>
                <a:latin typeface="Arial"/>
                <a:cs typeface="Arial"/>
              </a:rPr>
              <a:t> 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config.2 - a more </a:t>
            </a:r>
            <a:r>
              <a:rPr lang="it-IT" sz="1600" dirty="0" err="1">
                <a:solidFill>
                  <a:srgbClr val="FF0000"/>
                </a:solidFill>
                <a:latin typeface="Arial"/>
                <a:cs typeface="Arial"/>
              </a:rPr>
              <a:t>advanced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/>
                <a:cs typeface="Arial"/>
              </a:rPr>
              <a:t>silicon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/>
                <a:cs typeface="Arial"/>
              </a:rPr>
              <a:t>vertex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 + TPC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tracker</a:t>
            </a:r>
            <a:endParaRPr lang="it-IT"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57300" lvl="2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>
                <a:latin typeface="Arial"/>
                <a:cs typeface="Arial"/>
              </a:rPr>
              <a:t> config.3 - a complete </a:t>
            </a:r>
            <a:r>
              <a:rPr lang="it-IT" sz="1600" dirty="0" err="1">
                <a:latin typeface="Arial"/>
                <a:cs typeface="Arial"/>
              </a:rPr>
              <a:t>BeAST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tracker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simulation</a:t>
            </a:r>
            <a:endParaRPr lang="it-IT" sz="1600" dirty="0">
              <a:latin typeface="Arial"/>
              <a:cs typeface="Arial"/>
            </a:endParaRPr>
          </a:p>
          <a:p>
            <a:pPr marL="1257300" lvl="2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>
                <a:latin typeface="Arial"/>
                <a:cs typeface="Arial"/>
              </a:rPr>
              <a:t> config.4 - </a:t>
            </a:r>
            <a:r>
              <a:rPr lang="it-IT" sz="1600" dirty="0" err="1">
                <a:latin typeface="Arial"/>
                <a:cs typeface="Arial"/>
              </a:rPr>
              <a:t>simplified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ePHENIX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forward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tracker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setup</a:t>
            </a: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same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configuration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with 5 </a:t>
            </a:r>
            <a:r>
              <a:rPr lang="it-IT" dirty="0" err="1" smtClean="0">
                <a:latin typeface="Arial"/>
                <a:cs typeface="Arial"/>
              </a:rPr>
              <a:t>layers</a:t>
            </a:r>
            <a:r>
              <a:rPr lang="it-IT" dirty="0" smtClean="0">
                <a:latin typeface="Arial"/>
                <a:cs typeface="Arial"/>
              </a:rPr>
              <a:t> + </a:t>
            </a:r>
            <a:r>
              <a:rPr lang="it-IT" dirty="0" smtClean="0">
                <a:latin typeface="Arial"/>
                <a:cs typeface="Arial"/>
              </a:rPr>
              <a:t>TPC </a:t>
            </a:r>
            <a:r>
              <a:rPr lang="it-IT" dirty="0" err="1" smtClean="0">
                <a:latin typeface="Arial"/>
                <a:cs typeface="Arial"/>
              </a:rPr>
              <a:t>as</a:t>
            </a:r>
            <a:r>
              <a:rPr lang="it-IT" dirty="0" smtClean="0">
                <a:latin typeface="Arial"/>
                <a:cs typeface="Arial"/>
              </a:rPr>
              <a:t> Birmingham:</a:t>
            </a:r>
            <a:endParaRPr lang="it-IT" dirty="0" smtClean="0">
              <a:latin typeface="Arial"/>
              <a:cs typeface="Arial"/>
            </a:endParaRPr>
          </a:p>
          <a:p>
            <a:pPr marL="1257300" lvl="2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smtClean="0">
                <a:latin typeface="Arial"/>
                <a:cs typeface="Arial"/>
              </a:rPr>
              <a:t>cross-</a:t>
            </a:r>
            <a:r>
              <a:rPr lang="it-IT" sz="1600" dirty="0" err="1" smtClean="0">
                <a:latin typeface="Arial"/>
                <a:cs typeface="Arial"/>
              </a:rPr>
              <a:t>check</a:t>
            </a:r>
            <a:r>
              <a:rPr lang="it-IT" sz="1600" dirty="0" smtClean="0">
                <a:latin typeface="Arial"/>
                <a:cs typeface="Arial"/>
              </a:rPr>
              <a:t> of the </a:t>
            </a:r>
            <a:r>
              <a:rPr lang="it-IT" sz="1600" dirty="0" err="1" smtClean="0">
                <a:latin typeface="Arial"/>
                <a:cs typeface="Arial"/>
              </a:rPr>
              <a:t>initial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results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obtained</a:t>
            </a:r>
            <a:r>
              <a:rPr lang="it-IT" sz="1600" dirty="0" smtClean="0">
                <a:latin typeface="Arial"/>
                <a:cs typeface="Arial"/>
              </a:rPr>
              <a:t> with fast </a:t>
            </a:r>
            <a:r>
              <a:rPr lang="it-IT" sz="1600" dirty="0" err="1" smtClean="0">
                <a:latin typeface="Arial"/>
                <a:cs typeface="Arial"/>
              </a:rPr>
              <a:t>simulation</a:t>
            </a:r>
            <a:r>
              <a:rPr lang="it-IT" sz="1600" dirty="0" smtClean="0">
                <a:latin typeface="Arial"/>
                <a:cs typeface="Arial"/>
              </a:rPr>
              <a:t> (ALICE ITS2)</a:t>
            </a:r>
          </a:p>
          <a:p>
            <a:pPr marL="1257300" lvl="2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very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good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agreement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found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endParaRPr lang="it-IT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16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Status of vertex simulation / 22.04.2021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7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Existing</a:t>
            </a:r>
            <a:r>
              <a:rPr lang="it-IT" sz="3200" dirty="0" smtClean="0">
                <a:latin typeface="Arial"/>
                <a:cs typeface="Arial"/>
              </a:rPr>
              <a:t> software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538634" cy="365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HYBRID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Fun4All </a:t>
            </a:r>
            <a:r>
              <a:rPr lang="it-IT" sz="2000" dirty="0" smtClean="0">
                <a:latin typeface="Arial"/>
                <a:cs typeface="Arial"/>
              </a:rPr>
              <a:t>(Birmingham</a:t>
            </a:r>
            <a:r>
              <a:rPr lang="it-IT" sz="2000" dirty="0" smtClean="0">
                <a:latin typeface="Arial"/>
                <a:cs typeface="Arial"/>
              </a:rPr>
              <a:t>):</a:t>
            </a:r>
            <a:endParaRPr lang="it-IT" dirty="0" smtClean="0">
              <a:latin typeface="Arial"/>
              <a:cs typeface="Arial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vertex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geometry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imported</a:t>
            </a:r>
            <a:r>
              <a:rPr lang="it-IT" dirty="0" smtClean="0">
                <a:latin typeface="Arial"/>
                <a:cs typeface="Arial"/>
              </a:rPr>
              <a:t> from EICROOT via GDML:</a:t>
            </a: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used</a:t>
            </a:r>
            <a:r>
              <a:rPr lang="it-IT" sz="1600" dirty="0">
                <a:latin typeface="Arial"/>
                <a:cs typeface="Arial"/>
              </a:rPr>
              <a:t> GDML export </a:t>
            </a:r>
            <a:r>
              <a:rPr lang="it-IT" sz="1600" dirty="0" err="1">
                <a:latin typeface="Arial"/>
                <a:cs typeface="Arial"/>
              </a:rPr>
              <a:t>functionality</a:t>
            </a:r>
            <a:r>
              <a:rPr lang="it-IT" sz="1600" dirty="0">
                <a:latin typeface="Arial"/>
                <a:cs typeface="Arial"/>
              </a:rPr>
              <a:t> of </a:t>
            </a:r>
            <a:r>
              <a:rPr lang="it-IT" sz="1600" dirty="0" smtClean="0">
                <a:latin typeface="Arial"/>
                <a:cs typeface="Arial"/>
              </a:rPr>
              <a:t>EICROOT to generate </a:t>
            </a:r>
            <a:r>
              <a:rPr lang="it-IT" sz="1600" dirty="0" err="1" smtClean="0">
                <a:latin typeface="Arial"/>
                <a:cs typeface="Arial"/>
              </a:rPr>
              <a:t>geometry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files</a:t>
            </a:r>
            <a:endParaRPr lang="it-IT" sz="1600" dirty="0" smtClean="0">
              <a:latin typeface="Arial"/>
              <a:cs typeface="Arial"/>
            </a:endParaRP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smtClean="0">
                <a:latin typeface="Arial"/>
                <a:cs typeface="Arial"/>
              </a:rPr>
              <a:t>GDML </a:t>
            </a:r>
            <a:r>
              <a:rPr lang="it-IT" sz="1600" dirty="0" err="1">
                <a:latin typeface="Arial"/>
                <a:cs typeface="Arial"/>
              </a:rPr>
              <a:t>importer</a:t>
            </a:r>
            <a:r>
              <a:rPr lang="it-IT" sz="1600" dirty="0">
                <a:latin typeface="Arial"/>
                <a:cs typeface="Arial"/>
              </a:rPr>
              <a:t> in Fun4All to </a:t>
            </a:r>
            <a:r>
              <a:rPr lang="it-IT" sz="1600" dirty="0" err="1">
                <a:latin typeface="Arial"/>
                <a:cs typeface="Arial"/>
              </a:rPr>
              <a:t>read</a:t>
            </a:r>
            <a:r>
              <a:rPr lang="it-IT" sz="1600" dirty="0">
                <a:latin typeface="Arial"/>
                <a:cs typeface="Arial"/>
              </a:rPr>
              <a:t> in </a:t>
            </a:r>
            <a:r>
              <a:rPr lang="it-IT" sz="1600" dirty="0" err="1">
                <a:latin typeface="Arial"/>
                <a:cs typeface="Arial"/>
              </a:rPr>
              <a:t>all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silicon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parts</a:t>
            </a:r>
            <a:r>
              <a:rPr lang="it-IT" sz="1600" dirty="0">
                <a:latin typeface="Arial"/>
                <a:cs typeface="Arial"/>
              </a:rPr>
              <a:t> from </a:t>
            </a:r>
            <a:r>
              <a:rPr lang="it-IT" sz="1600" dirty="0" err="1" smtClean="0">
                <a:latin typeface="Arial"/>
                <a:cs typeface="Arial"/>
              </a:rPr>
              <a:t>generated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files</a:t>
            </a:r>
            <a:endParaRPr lang="it-IT" sz="1600" dirty="0" smtClean="0">
              <a:latin typeface="Arial"/>
              <a:cs typeface="Arial"/>
            </a:endParaRP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>
                <a:latin typeface="Arial"/>
                <a:cs typeface="Arial"/>
              </a:rPr>
              <a:t>stave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details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>
                <a:latin typeface="Arial"/>
                <a:cs typeface="Arial"/>
              </a:rPr>
              <a:t>and </a:t>
            </a:r>
            <a:r>
              <a:rPr lang="it-IT" sz="1600" dirty="0" err="1">
                <a:latin typeface="Arial"/>
                <a:cs typeface="Arial"/>
              </a:rPr>
              <a:t>geometry</a:t>
            </a:r>
            <a:r>
              <a:rPr lang="it-IT" sz="1600" dirty="0">
                <a:latin typeface="Arial"/>
                <a:cs typeface="Arial"/>
              </a:rPr>
              <a:t> building </a:t>
            </a:r>
            <a:r>
              <a:rPr lang="it-IT" sz="1600" dirty="0" err="1">
                <a:latin typeface="Arial"/>
                <a:cs typeface="Arial"/>
              </a:rPr>
              <a:t>implemented</a:t>
            </a:r>
            <a:r>
              <a:rPr lang="it-IT" sz="1600" dirty="0">
                <a:latin typeface="Arial"/>
                <a:cs typeface="Arial"/>
              </a:rPr>
              <a:t> in EICROOT </a:t>
            </a:r>
            <a:r>
              <a:rPr lang="it-IT" sz="1600" dirty="0" err="1" smtClean="0">
                <a:latin typeface="Arial"/>
                <a:cs typeface="Arial"/>
              </a:rPr>
              <a:t>preserved</a:t>
            </a:r>
            <a:endParaRPr lang="it-IT" sz="1600" dirty="0" smtClean="0">
              <a:latin typeface="Arial"/>
              <a:cs typeface="Arial"/>
            </a:endParaRP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smtClean="0">
                <a:latin typeface="Arial"/>
                <a:cs typeface="Arial"/>
              </a:rPr>
              <a:t>GDML </a:t>
            </a:r>
            <a:r>
              <a:rPr lang="it-IT" sz="1600" dirty="0" err="1">
                <a:latin typeface="Arial"/>
                <a:cs typeface="Arial"/>
              </a:rPr>
              <a:t>importer</a:t>
            </a:r>
            <a:r>
              <a:rPr lang="it-IT" sz="1600" dirty="0">
                <a:latin typeface="Arial"/>
                <a:cs typeface="Arial"/>
              </a:rPr>
              <a:t>: </a:t>
            </a:r>
            <a:r>
              <a:rPr lang="it-IT" sz="1600" dirty="0">
                <a:latin typeface="Arial"/>
                <a:cs typeface="Arial"/>
                <a:hlinkClick r:id="rId2"/>
              </a:rPr>
              <a:t>https://gitlab.com/hwennlof/</a:t>
            </a:r>
            <a:r>
              <a:rPr lang="it-IT" sz="1600" dirty="0" smtClean="0">
                <a:latin typeface="Arial"/>
                <a:cs typeface="Arial"/>
                <a:hlinkClick r:id="rId2"/>
              </a:rPr>
              <a:t>fun4allgdmlimport</a:t>
            </a:r>
            <a:endParaRPr lang="it-IT" sz="1600" dirty="0" smtClean="0">
              <a:latin typeface="Arial"/>
              <a:cs typeface="Arial"/>
            </a:endParaRPr>
          </a:p>
          <a:p>
            <a:pPr lvl="2">
              <a:lnSpc>
                <a:spcPct val="120000"/>
              </a:lnSpc>
            </a:pPr>
            <a:r>
              <a:rPr lang="it-IT" sz="1600" dirty="0" smtClean="0">
                <a:latin typeface="Arial"/>
                <a:cs typeface="Arial"/>
              </a:rPr>
              <a:t>                 and </a:t>
            </a:r>
            <a:r>
              <a:rPr lang="it-IT" sz="1600" dirty="0" err="1" smtClean="0">
                <a:latin typeface="Arial"/>
                <a:cs typeface="Arial"/>
              </a:rPr>
              <a:t>how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to use </a:t>
            </a:r>
            <a:r>
              <a:rPr lang="it-IT" sz="1600" dirty="0" err="1" smtClean="0">
                <a:latin typeface="Arial"/>
                <a:cs typeface="Arial"/>
              </a:rPr>
              <a:t>it</a:t>
            </a:r>
            <a:r>
              <a:rPr lang="it-IT" sz="1600" dirty="0">
                <a:latin typeface="Arial"/>
                <a:cs typeface="Arial"/>
              </a:rPr>
              <a:t>: </a:t>
            </a:r>
            <a:r>
              <a:rPr lang="it-IT" sz="1600" dirty="0">
                <a:latin typeface="Arial"/>
                <a:cs typeface="Arial"/>
                <a:hlinkClick r:id="rId3"/>
              </a:rPr>
              <a:t>https://gitlab.com/hwennlof/</a:t>
            </a:r>
            <a:r>
              <a:rPr lang="it-IT" sz="1600" dirty="0" smtClean="0">
                <a:latin typeface="Arial"/>
                <a:cs typeface="Arial"/>
                <a:hlinkClick r:id="rId3"/>
              </a:rPr>
              <a:t>eicrootlayoutfiles</a:t>
            </a:r>
            <a:endParaRPr lang="it-IT" sz="1600" dirty="0" smtClean="0">
              <a:latin typeface="Arial"/>
              <a:cs typeface="Arial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final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files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for the </a:t>
            </a:r>
            <a:r>
              <a:rPr lang="it-IT" dirty="0" err="1">
                <a:latin typeface="Arial"/>
                <a:cs typeface="Arial"/>
              </a:rPr>
              <a:t>hybrid</a:t>
            </a:r>
            <a:r>
              <a:rPr lang="it-IT" dirty="0">
                <a:latin typeface="Arial"/>
                <a:cs typeface="Arial"/>
              </a:rPr>
              <a:t> baseline, with ITS3-like detector </a:t>
            </a:r>
            <a:r>
              <a:rPr lang="it-IT" dirty="0" err="1">
                <a:latin typeface="Arial"/>
                <a:cs typeface="Arial"/>
              </a:rPr>
              <a:t>layers</a:t>
            </a:r>
            <a:r>
              <a:rPr lang="it-IT" dirty="0">
                <a:latin typeface="Arial"/>
                <a:cs typeface="Arial"/>
              </a:rPr>
              <a:t>: </a:t>
            </a:r>
            <a:endParaRPr lang="it-IT" dirty="0" smtClean="0">
              <a:latin typeface="Arial"/>
              <a:cs typeface="Arial"/>
            </a:endParaRPr>
          </a:p>
          <a:p>
            <a:pPr lvl="2">
              <a:lnSpc>
                <a:spcPct val="120000"/>
              </a:lnSpc>
            </a:pPr>
            <a:r>
              <a:rPr lang="it-IT" sz="1600" dirty="0" smtClean="0">
                <a:latin typeface="Arial"/>
                <a:cs typeface="Arial"/>
                <a:hlinkClick r:id="rId4"/>
              </a:rPr>
              <a:t>https</a:t>
            </a:r>
            <a:r>
              <a:rPr lang="it-IT" sz="1600" dirty="0">
                <a:latin typeface="Arial"/>
                <a:cs typeface="Arial"/>
                <a:hlinkClick r:id="rId4"/>
              </a:rPr>
              <a:t>://gitlab.com/hwennlof/fun4allgdmlimport/-/tree/master/macros/</a:t>
            </a:r>
            <a:r>
              <a:rPr lang="it-IT" sz="1600" dirty="0" smtClean="0">
                <a:latin typeface="Arial"/>
                <a:cs typeface="Arial"/>
                <a:hlinkClick r:id="rId4"/>
              </a:rPr>
              <a:t>hybridBaseline</a:t>
            </a: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TPC: </a:t>
            </a:r>
            <a:r>
              <a:rPr lang="it-IT" dirty="0" smtClean="0">
                <a:latin typeface="Arial"/>
                <a:cs typeface="Arial"/>
              </a:rPr>
              <a:t>Fun4All </a:t>
            </a:r>
            <a:r>
              <a:rPr lang="it-IT" dirty="0" smtClean="0">
                <a:latin typeface="Arial"/>
                <a:cs typeface="Arial"/>
              </a:rPr>
              <a:t>EIC </a:t>
            </a:r>
            <a:r>
              <a:rPr lang="it-IT" dirty="0" err="1" smtClean="0">
                <a:latin typeface="Arial"/>
                <a:cs typeface="Arial"/>
              </a:rPr>
              <a:t>version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used</a:t>
            </a:r>
            <a:r>
              <a:rPr lang="it-IT" dirty="0" smtClean="0">
                <a:latin typeface="Arial"/>
                <a:cs typeface="Arial"/>
              </a:rPr>
              <a:t> + </a:t>
            </a:r>
            <a:r>
              <a:rPr lang="it-IT" dirty="0" err="1" smtClean="0">
                <a:latin typeface="Arial"/>
                <a:cs typeface="Arial"/>
              </a:rPr>
              <a:t>sPHENIX</a:t>
            </a:r>
            <a:r>
              <a:rPr lang="it-IT" dirty="0" smtClean="0">
                <a:latin typeface="Arial"/>
                <a:cs typeface="Arial"/>
              </a:rPr>
              <a:t> TPC </a:t>
            </a:r>
            <a:r>
              <a:rPr lang="it-IT" dirty="0" err="1" smtClean="0">
                <a:latin typeface="Arial"/>
                <a:cs typeface="Arial"/>
              </a:rPr>
              <a:t>endcaps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20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Status of vertex simulation / 22.04.2021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8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Existing</a:t>
            </a:r>
            <a:r>
              <a:rPr lang="it-IT" sz="3200" dirty="0" smtClean="0">
                <a:latin typeface="Arial"/>
                <a:cs typeface="Arial"/>
              </a:rPr>
              <a:t> software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570384" cy="280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ALL-SILICON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EICROOT: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all</a:t>
            </a:r>
            <a:r>
              <a:rPr lang="it-IT" dirty="0" err="1">
                <a:latin typeface="Arial"/>
                <a:cs typeface="Arial"/>
              </a:rPr>
              <a:t>-</a:t>
            </a:r>
            <a:r>
              <a:rPr lang="it-IT" dirty="0" err="1" smtClean="0">
                <a:latin typeface="Arial"/>
                <a:cs typeface="Arial"/>
              </a:rPr>
              <a:t>silicon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tracker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implementation</a:t>
            </a:r>
            <a:r>
              <a:rPr lang="it-IT" dirty="0" smtClean="0">
                <a:latin typeface="Arial"/>
                <a:cs typeface="Arial"/>
              </a:rPr>
              <a:t> by LBNL 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original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implementation</a:t>
            </a:r>
            <a:r>
              <a:rPr lang="it-IT" dirty="0" smtClean="0">
                <a:latin typeface="Arial"/>
                <a:cs typeface="Arial"/>
              </a:rPr>
              <a:t> by E</a:t>
            </a:r>
            <a:r>
              <a:rPr lang="it-IT" dirty="0">
                <a:latin typeface="Arial"/>
                <a:cs typeface="Arial"/>
              </a:rPr>
              <a:t>. </a:t>
            </a:r>
            <a:r>
              <a:rPr lang="it-IT" dirty="0" err="1" smtClean="0">
                <a:latin typeface="Arial"/>
                <a:cs typeface="Arial"/>
              </a:rPr>
              <a:t>Sichtermann</a:t>
            </a:r>
            <a:r>
              <a:rPr lang="it-IT" dirty="0" smtClean="0">
                <a:latin typeface="Arial"/>
                <a:cs typeface="Arial"/>
              </a:rPr>
              <a:t>, </a:t>
            </a:r>
            <a:r>
              <a:rPr lang="it-IT" dirty="0" err="1" smtClean="0">
                <a:latin typeface="Arial"/>
                <a:cs typeface="Arial"/>
              </a:rPr>
              <a:t>then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Rey</a:t>
            </a:r>
            <a:r>
              <a:rPr lang="it-IT" dirty="0" smtClean="0">
                <a:latin typeface="Arial"/>
                <a:cs typeface="Arial"/>
              </a:rPr>
              <a:t> Cruz Torres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stave</a:t>
            </a:r>
            <a:r>
              <a:rPr lang="it-IT" dirty="0" smtClean="0">
                <a:latin typeface="Arial"/>
                <a:cs typeface="Arial"/>
              </a:rPr>
              <a:t> model </a:t>
            </a:r>
            <a:r>
              <a:rPr lang="it-IT" dirty="0" err="1" smtClean="0">
                <a:latin typeface="Arial"/>
                <a:cs typeface="Arial"/>
              </a:rPr>
              <a:t>similar</a:t>
            </a:r>
            <a:r>
              <a:rPr lang="it-IT" dirty="0" smtClean="0">
                <a:latin typeface="Arial"/>
                <a:cs typeface="Arial"/>
              </a:rPr>
              <a:t> to </a:t>
            </a:r>
            <a:r>
              <a:rPr lang="it-IT" dirty="0" err="1" smtClean="0">
                <a:latin typeface="Arial"/>
                <a:cs typeface="Arial"/>
              </a:rPr>
              <a:t>that</a:t>
            </a:r>
            <a:r>
              <a:rPr lang="it-IT" dirty="0" smtClean="0">
                <a:latin typeface="Arial"/>
                <a:cs typeface="Arial"/>
              </a:rPr>
              <a:t> from Birmingham </a:t>
            </a:r>
            <a:r>
              <a:rPr lang="it-IT" dirty="0" err="1" smtClean="0">
                <a:latin typeface="Arial"/>
                <a:cs typeface="Arial"/>
              </a:rPr>
              <a:t>but</a:t>
            </a:r>
            <a:r>
              <a:rPr lang="it-IT" dirty="0" smtClean="0">
                <a:latin typeface="Arial"/>
                <a:cs typeface="Arial"/>
              </a:rPr>
              <a:t>:</a:t>
            </a:r>
          </a:p>
          <a:p>
            <a:pPr marL="1257300" lvl="2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>
                <a:latin typeface="Arial"/>
                <a:cs typeface="Arial"/>
              </a:rPr>
              <a:t>old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version</a:t>
            </a:r>
            <a:r>
              <a:rPr lang="it-IT" sz="1600" dirty="0">
                <a:latin typeface="Arial"/>
                <a:cs typeface="Arial"/>
              </a:rPr>
              <a:t> of the </a:t>
            </a:r>
            <a:r>
              <a:rPr lang="it-IT" sz="1600" dirty="0" err="1">
                <a:latin typeface="Arial"/>
                <a:cs typeface="Arial"/>
              </a:rPr>
              <a:t>beampipe</a:t>
            </a:r>
            <a:r>
              <a:rPr lang="it-IT" sz="1600" dirty="0">
                <a:latin typeface="Arial"/>
                <a:cs typeface="Arial"/>
              </a:rPr>
              <a:t> (way </a:t>
            </a:r>
            <a:r>
              <a:rPr lang="it-IT" sz="1600" dirty="0" err="1">
                <a:latin typeface="Arial"/>
                <a:cs typeface="Arial"/>
              </a:rPr>
              <a:t>too</a:t>
            </a:r>
            <a:r>
              <a:rPr lang="it-IT" sz="1600" dirty="0">
                <a:latin typeface="Arial"/>
                <a:cs typeface="Arial"/>
              </a:rPr>
              <a:t> small in </a:t>
            </a:r>
            <a:r>
              <a:rPr lang="it-IT" sz="1600" dirty="0" err="1">
                <a:latin typeface="Arial"/>
                <a:cs typeface="Arial"/>
              </a:rPr>
              <a:t>radius</a:t>
            </a:r>
            <a:r>
              <a:rPr lang="it-IT" sz="1600" dirty="0">
                <a:latin typeface="Arial"/>
                <a:cs typeface="Arial"/>
              </a:rPr>
              <a:t>, </a:t>
            </a:r>
            <a:r>
              <a:rPr lang="it-IT" sz="1600" dirty="0" err="1">
                <a:latin typeface="Arial"/>
                <a:cs typeface="Arial"/>
              </a:rPr>
              <a:t>without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crossing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angle)</a:t>
            </a:r>
          </a:p>
          <a:p>
            <a:pPr marL="1257300" lvl="2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aluminum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support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structure</a:t>
            </a:r>
            <a:r>
              <a:rPr lang="it-IT" sz="1600" dirty="0">
                <a:latin typeface="Arial"/>
                <a:cs typeface="Arial"/>
              </a:rPr>
              <a:t> to simulate the </a:t>
            </a:r>
            <a:r>
              <a:rPr lang="it-IT" sz="1600" dirty="0" err="1">
                <a:latin typeface="Arial"/>
                <a:cs typeface="Arial"/>
              </a:rPr>
              <a:t>effects</a:t>
            </a:r>
            <a:r>
              <a:rPr lang="it-IT" sz="1600" dirty="0">
                <a:latin typeface="Arial"/>
                <a:cs typeface="Arial"/>
              </a:rPr>
              <a:t> from </a:t>
            </a:r>
            <a:r>
              <a:rPr lang="it-IT" sz="1600" dirty="0" err="1">
                <a:latin typeface="Arial"/>
                <a:cs typeface="Arial"/>
              </a:rPr>
              <a:t>support</a:t>
            </a:r>
            <a:r>
              <a:rPr lang="it-IT" sz="1600" dirty="0">
                <a:latin typeface="Arial"/>
                <a:cs typeface="Arial"/>
              </a:rPr>
              <a:t> and </a:t>
            </a:r>
            <a:r>
              <a:rPr lang="it-IT" sz="1600" dirty="0" err="1" smtClean="0">
                <a:latin typeface="Arial"/>
                <a:cs typeface="Arial"/>
              </a:rPr>
              <a:t>services</a:t>
            </a:r>
            <a:endParaRPr lang="it-IT" sz="1600" dirty="0" smtClean="0"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it-IT" dirty="0">
                <a:latin typeface="Arial"/>
                <a:cs typeface="Arial"/>
              </a:rPr>
              <a:t>TPC </a:t>
            </a:r>
            <a:r>
              <a:rPr lang="it-IT" dirty="0" err="1" smtClean="0">
                <a:latin typeface="Arial"/>
                <a:cs typeface="Arial"/>
              </a:rPr>
              <a:t>used</a:t>
            </a:r>
            <a:r>
              <a:rPr lang="it-IT" dirty="0" smtClean="0">
                <a:latin typeface="Arial"/>
                <a:cs typeface="Arial"/>
              </a:rPr>
              <a:t>: </a:t>
            </a:r>
            <a:r>
              <a:rPr lang="it-IT" dirty="0" err="1" smtClean="0">
                <a:latin typeface="Arial"/>
                <a:cs typeface="Arial"/>
              </a:rPr>
              <a:t>BeAST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TPC </a:t>
            </a:r>
            <a:r>
              <a:rPr lang="it-IT" dirty="0" err="1" smtClean="0">
                <a:latin typeface="Arial"/>
                <a:cs typeface="Arial"/>
              </a:rPr>
              <a:t>implementation</a:t>
            </a:r>
            <a:r>
              <a:rPr lang="it-IT" dirty="0" smtClean="0">
                <a:latin typeface="Arial"/>
                <a:cs typeface="Arial"/>
              </a:rPr>
              <a:t> of EICROOT</a:t>
            </a:r>
          </a:p>
        </p:txBody>
      </p:sp>
    </p:spTree>
    <p:extLst>
      <p:ext uri="{BB962C8B-B14F-4D97-AF65-F5344CB8AC3E}">
        <p14:creationId xmlns:p14="http://schemas.microsoft.com/office/powerpoint/2010/main" val="100913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Status of vertex simulation / 22.04.2021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9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rial"/>
                <a:cs typeface="Arial"/>
              </a:rPr>
              <a:t>Existing</a:t>
            </a:r>
            <a:r>
              <a:rPr lang="it-IT" sz="3200" dirty="0" smtClean="0">
                <a:latin typeface="Arial"/>
                <a:cs typeface="Arial"/>
              </a:rPr>
              <a:t> software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7199" y="1174562"/>
            <a:ext cx="8538634" cy="395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ALL-SILICON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tracking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Fun4All (</a:t>
            </a:r>
            <a:r>
              <a:rPr lang="it-IT" sz="2000" dirty="0" err="1" smtClean="0">
                <a:latin typeface="Arial"/>
                <a:cs typeface="Arial"/>
              </a:rPr>
              <a:t>mostly</a:t>
            </a:r>
            <a:r>
              <a:rPr lang="it-IT" sz="2000" dirty="0" smtClean="0">
                <a:latin typeface="Arial"/>
                <a:cs typeface="Arial"/>
              </a:rPr>
              <a:t> LBNL):</a:t>
            </a:r>
            <a:endParaRPr lang="it-IT" dirty="0" smtClean="0">
              <a:latin typeface="Arial"/>
              <a:cs typeface="Arial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implementation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used</a:t>
            </a:r>
            <a:r>
              <a:rPr lang="it-IT" dirty="0">
                <a:latin typeface="Arial"/>
                <a:cs typeface="Arial"/>
              </a:rPr>
              <a:t> for </a:t>
            </a:r>
            <a:r>
              <a:rPr lang="it-IT" dirty="0" smtClean="0">
                <a:latin typeface="Arial"/>
                <a:cs typeface="Arial"/>
              </a:rPr>
              <a:t>YR </a:t>
            </a:r>
            <a:r>
              <a:rPr lang="it-IT" dirty="0" err="1" smtClean="0">
                <a:latin typeface="Arial"/>
                <a:cs typeface="Arial"/>
              </a:rPr>
              <a:t>studies</a:t>
            </a:r>
            <a:r>
              <a:rPr lang="it-IT" dirty="0" smtClean="0">
                <a:latin typeface="Arial"/>
                <a:cs typeface="Arial"/>
              </a:rPr>
              <a:t>: </a:t>
            </a:r>
            <a:r>
              <a:rPr lang="it-IT" dirty="0" smtClean="0">
                <a:latin typeface="Arial"/>
                <a:cs typeface="Arial"/>
                <a:hlinkClick r:id="rId2"/>
              </a:rPr>
              <a:t>https</a:t>
            </a:r>
            <a:r>
              <a:rPr lang="it-IT" dirty="0">
                <a:latin typeface="Arial"/>
                <a:cs typeface="Arial"/>
                <a:hlinkClick r:id="rId2"/>
              </a:rPr>
              <a:t>://github.com/eic/</a:t>
            </a:r>
            <a:r>
              <a:rPr lang="it-IT" dirty="0" smtClean="0">
                <a:latin typeface="Arial"/>
                <a:cs typeface="Arial"/>
                <a:hlinkClick r:id="rId2"/>
              </a:rPr>
              <a:t>g4lblvtx</a:t>
            </a:r>
            <a:endParaRPr lang="it-IT" dirty="0">
              <a:latin typeface="Arial"/>
              <a:cs typeface="Arial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vertex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geometry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imported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from EICROOT via </a:t>
            </a:r>
            <a:r>
              <a:rPr lang="it-IT" dirty="0" err="1" smtClean="0">
                <a:solidFill>
                  <a:srgbClr val="FF0000"/>
                </a:solidFill>
                <a:latin typeface="Arial"/>
                <a:cs typeface="Arial"/>
              </a:rPr>
              <a:t>TGeo</a:t>
            </a:r>
            <a:r>
              <a:rPr lang="it-IT" dirty="0" smtClean="0">
                <a:latin typeface="Arial"/>
                <a:cs typeface="Arial"/>
              </a:rPr>
              <a:t>:</a:t>
            </a: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smtClean="0">
                <a:latin typeface="Arial"/>
                <a:cs typeface="Arial"/>
              </a:rPr>
              <a:t>produce </a:t>
            </a:r>
            <a:r>
              <a:rPr lang="it-IT" sz="1600" dirty="0" err="1" smtClean="0">
                <a:latin typeface="Arial"/>
                <a:cs typeface="Arial"/>
              </a:rPr>
              <a:t>TGeo</a:t>
            </a:r>
            <a:r>
              <a:rPr lang="it-IT" sz="1600" dirty="0" smtClean="0">
                <a:latin typeface="Arial"/>
                <a:cs typeface="Arial"/>
              </a:rPr>
              <a:t> file to be </a:t>
            </a:r>
            <a:r>
              <a:rPr lang="it-IT" sz="1600" dirty="0" err="1" smtClean="0">
                <a:latin typeface="Arial"/>
                <a:cs typeface="Arial"/>
              </a:rPr>
              <a:t>imported</a:t>
            </a:r>
            <a:r>
              <a:rPr lang="it-IT" sz="1600" dirty="0" smtClean="0">
                <a:latin typeface="Arial"/>
                <a:cs typeface="Arial"/>
              </a:rPr>
              <a:t> in </a:t>
            </a:r>
            <a:r>
              <a:rPr lang="it-IT" sz="1600" dirty="0">
                <a:latin typeface="Arial"/>
                <a:cs typeface="Arial"/>
              </a:rPr>
              <a:t>Fun4All </a:t>
            </a:r>
            <a:r>
              <a:rPr lang="it-IT" sz="1600" dirty="0" smtClean="0">
                <a:latin typeface="Arial"/>
                <a:cs typeface="Arial"/>
              </a:rPr>
              <a:t>(help from Chris </a:t>
            </a:r>
            <a:r>
              <a:rPr lang="it-IT" sz="1600" dirty="0" err="1" smtClean="0">
                <a:latin typeface="Arial"/>
                <a:cs typeface="Arial"/>
              </a:rPr>
              <a:t>Pinkenburg</a:t>
            </a:r>
            <a:r>
              <a:rPr lang="it-IT" sz="1600" dirty="0" smtClean="0">
                <a:latin typeface="Arial"/>
                <a:cs typeface="Arial"/>
              </a:rPr>
              <a:t>)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available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geometries</a:t>
            </a:r>
            <a:r>
              <a:rPr lang="it-IT" dirty="0" smtClean="0">
                <a:latin typeface="Arial"/>
                <a:cs typeface="Arial"/>
              </a:rPr>
              <a:t> can be </a:t>
            </a:r>
            <a:r>
              <a:rPr lang="it-IT" dirty="0" err="1" smtClean="0">
                <a:latin typeface="Arial"/>
                <a:cs typeface="Arial"/>
              </a:rPr>
              <a:t>retrieved</a:t>
            </a:r>
            <a:r>
              <a:rPr lang="it-IT" dirty="0" smtClean="0">
                <a:latin typeface="Arial"/>
                <a:cs typeface="Arial"/>
              </a:rPr>
              <a:t> with: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  <a:hlinkClick r:id="rId3"/>
              </a:rPr>
              <a:t>https</a:t>
            </a:r>
            <a:r>
              <a:rPr lang="it-IT" sz="1600" dirty="0">
                <a:latin typeface="Arial"/>
                <a:cs typeface="Arial"/>
                <a:hlinkClick r:id="rId3"/>
              </a:rPr>
              <a:t>://github.com/eic/g4lblvtx/blob/master/macros/</a:t>
            </a:r>
            <a:r>
              <a:rPr lang="it-IT" sz="1600" dirty="0" smtClean="0">
                <a:latin typeface="Arial"/>
                <a:cs typeface="Arial"/>
                <a:hlinkClick r:id="rId3"/>
              </a:rPr>
              <a:t>Fun4All_G4_FastMom.C</a:t>
            </a:r>
            <a:endParaRPr lang="it-IT" sz="1600" dirty="0" smtClean="0">
              <a:latin typeface="Arial"/>
              <a:cs typeface="Arial"/>
            </a:endParaRP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det_ver</a:t>
            </a:r>
            <a:r>
              <a:rPr lang="it-IT" sz="1600" dirty="0" smtClean="0">
                <a:latin typeface="Arial"/>
                <a:cs typeface="Arial"/>
              </a:rPr>
              <a:t> == 1 </a:t>
            </a:r>
            <a:r>
              <a:rPr lang="it-IT" sz="1600" dirty="0" smtClean="0">
                <a:latin typeface="Arial"/>
                <a:cs typeface="Arial"/>
                <a:sym typeface="Wingdings"/>
              </a:rPr>
              <a:t> EICROOT </a:t>
            </a:r>
            <a:r>
              <a:rPr lang="it-IT" sz="1600" dirty="0" err="1" smtClean="0">
                <a:latin typeface="Arial"/>
                <a:cs typeface="Arial"/>
                <a:sym typeface="Wingdings"/>
              </a:rPr>
              <a:t>geometry</a:t>
            </a:r>
            <a:endParaRPr lang="it-IT" sz="1600" dirty="0" smtClean="0">
              <a:latin typeface="Arial"/>
              <a:cs typeface="Arial"/>
              <a:sym typeface="Wingdings"/>
            </a:endParaRPr>
          </a:p>
          <a:p>
            <a:pPr marL="1257300" lvl="2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det_ver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== 2 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final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geometry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used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 in Fun4All for the YR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studies</a:t>
            </a:r>
            <a:endParaRPr lang="it-IT" sz="16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differences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wrt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hybrid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tracker</a:t>
            </a:r>
            <a:r>
              <a:rPr lang="it-IT" dirty="0" smtClean="0">
                <a:latin typeface="Arial"/>
                <a:cs typeface="Arial"/>
              </a:rPr>
              <a:t>:</a:t>
            </a:r>
          </a:p>
          <a:p>
            <a:pPr marL="1257300" lvl="2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it-IT" sz="1400" dirty="0" err="1">
                <a:solidFill>
                  <a:srgbClr val="FF0000"/>
                </a:solidFill>
                <a:latin typeface="Arial"/>
                <a:cs typeface="Arial"/>
              </a:rPr>
              <a:t>older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/>
                <a:cs typeface="Arial"/>
              </a:rPr>
              <a:t>projection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 for the </a:t>
            </a:r>
            <a:r>
              <a:rPr lang="it-IT" sz="1400" dirty="0" err="1">
                <a:solidFill>
                  <a:srgbClr val="FF0000"/>
                </a:solidFill>
                <a:latin typeface="Arial"/>
                <a:cs typeface="Arial"/>
              </a:rPr>
              <a:t>material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budget: </a:t>
            </a:r>
            <a:r>
              <a:rPr lang="it-IT" sz="1400" dirty="0" err="1" smtClean="0">
                <a:solidFill>
                  <a:srgbClr val="FF0000"/>
                </a:solidFill>
                <a:latin typeface="Arial"/>
                <a:cs typeface="Arial"/>
              </a:rPr>
              <a:t>corresponds</a:t>
            </a: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lang="it-IT" sz="1400" dirty="0" err="1">
                <a:solidFill>
                  <a:srgbClr val="FF0000"/>
                </a:solidFill>
                <a:latin typeface="Arial"/>
                <a:cs typeface="Arial"/>
              </a:rPr>
              <a:t>staves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 of </a:t>
            </a:r>
            <a:r>
              <a:rPr lang="it-IT" sz="1400" dirty="0" err="1">
                <a:solidFill>
                  <a:srgbClr val="FF0000"/>
                </a:solidFill>
                <a:latin typeface="Arial"/>
                <a:cs typeface="Arial"/>
              </a:rPr>
              <a:t>average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 X = 0.3</a:t>
            </a: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%X0 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(the </a:t>
            </a:r>
            <a:r>
              <a:rPr lang="it-IT" sz="1400" dirty="0" err="1">
                <a:solidFill>
                  <a:srgbClr val="FF0000"/>
                </a:solidFill>
                <a:latin typeface="Arial"/>
                <a:cs typeface="Arial"/>
              </a:rPr>
              <a:t>hybrid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/>
                <a:cs typeface="Arial"/>
              </a:rPr>
              <a:t>uses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0.05% 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lang="it-IT" sz="1400" dirty="0" err="1">
                <a:solidFill>
                  <a:srgbClr val="FF0000"/>
                </a:solidFill>
                <a:latin typeface="Arial"/>
                <a:cs typeface="Arial"/>
              </a:rPr>
              <a:t>vertexing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0.55% 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lang="it-IT" sz="1400" dirty="0" err="1">
                <a:solidFill>
                  <a:srgbClr val="FF0000"/>
                </a:solidFill>
                <a:latin typeface="Arial"/>
                <a:cs typeface="Arial"/>
              </a:rPr>
              <a:t>barrel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, and </a:t>
            </a: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0.24% 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disks)</a:t>
            </a:r>
            <a:endParaRPr lang="it-IT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022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14601</TotalTime>
  <Words>1101</Words>
  <Application>Microsoft Macintosh PowerPoint</Application>
  <PresentationFormat>Personalizzato</PresentationFormat>
  <Paragraphs>168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Riunione EIC-NET Bari</dc:title>
  <dc:creator>Domenico Elia</dc:creator>
  <cp:lastModifiedBy>Domenico Elia</cp:lastModifiedBy>
  <cp:revision>1273</cp:revision>
  <cp:lastPrinted>2021-03-15T18:04:51Z</cp:lastPrinted>
  <dcterms:created xsi:type="dcterms:W3CDTF">2018-06-28T15:19:11Z</dcterms:created>
  <dcterms:modified xsi:type="dcterms:W3CDTF">2021-04-22T07:34:22Z</dcterms:modified>
</cp:coreProperties>
</file>