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740" r:id="rId2"/>
    <p:sldId id="741" r:id="rId3"/>
    <p:sldId id="742" r:id="rId4"/>
    <p:sldId id="743" r:id="rId5"/>
    <p:sldId id="752" r:id="rId6"/>
    <p:sldId id="744" r:id="rId7"/>
    <p:sldId id="745" r:id="rId8"/>
    <p:sldId id="754" r:id="rId9"/>
    <p:sldId id="755" r:id="rId10"/>
    <p:sldId id="756" r:id="rId11"/>
    <p:sldId id="757" r:id="rId12"/>
    <p:sldId id="746" r:id="rId13"/>
    <p:sldId id="758" r:id="rId14"/>
    <p:sldId id="759" r:id="rId15"/>
    <p:sldId id="748" r:id="rId16"/>
    <p:sldId id="750" r:id="rId17"/>
    <p:sldId id="749" r:id="rId18"/>
    <p:sldId id="753" r:id="rId19"/>
    <p:sldId id="747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699"/>
    <a:srgbClr val="FE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46"/>
    <p:restoredTop sz="94629"/>
  </p:normalViewPr>
  <p:slideViewPr>
    <p:cSldViewPr snapToGrid="0" snapToObjects="1">
      <p:cViewPr>
        <p:scale>
          <a:sx n="121" d="100"/>
          <a:sy n="121" d="100"/>
        </p:scale>
        <p:origin x="1312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9F00E-6038-CE4C-85C2-ECAB6BC67377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81468-4FF0-F14D-B9B5-1607BF3286C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000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F7300-FE04-3848-9998-9A6C4B2BF26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09E2-FD47-ED45-B19A-631997B74C0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0023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F7300-FE04-3848-9998-9A6C4B2BF26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09E2-FD47-ED45-B19A-631997B74C0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8198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F7300-FE04-3848-9998-9A6C4B2BF26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09E2-FD47-ED45-B19A-631997B74C0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176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F7300-FE04-3848-9998-9A6C4B2BF26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09E2-FD47-ED45-B19A-631997B74C0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972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F7300-FE04-3848-9998-9A6C4B2BF26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09E2-FD47-ED45-B19A-631997B74C0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56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F7300-FE04-3848-9998-9A6C4B2BF26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09E2-FD47-ED45-B19A-631997B74C0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499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F7300-FE04-3848-9998-9A6C4B2BF26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09E2-FD47-ED45-B19A-631997B74C0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3599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F7300-FE04-3848-9998-9A6C4B2BF26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09E2-FD47-ED45-B19A-631997B74C0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3164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F7300-FE04-3848-9998-9A6C4B2BF26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09E2-FD47-ED45-B19A-631997B74C0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3655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F7300-FE04-3848-9998-9A6C4B2BF26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09E2-FD47-ED45-B19A-631997B74C0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7685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F7300-FE04-3848-9998-9A6C4B2BF26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09E2-FD47-ED45-B19A-631997B74C0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0517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F7300-FE04-3848-9998-9A6C4B2BF26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809E2-FD47-ED45-B19A-631997B74C0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345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2" Type="http://schemas.openxmlformats.org/officeDocument/2006/relationships/hyperlink" Target="https://mail.google.com/mail/u/1?ui=2&amp;ik=064c0bc7b9&amp;attid=0.2&amp;permmsgid=msg-a:r-2119007090565179101&amp;th=177aaab66508e4e8&amp;view=att&amp;disp=safe&amp;realattid=177aaaaf4a35265ad0e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jp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jp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9.jpg"/><Relationship Id="rId21" Type="http://schemas.openxmlformats.org/officeDocument/2006/relationships/image" Target="../media/image23.pn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17" Type="http://schemas.openxmlformats.org/officeDocument/2006/relationships/image" Target="../media/image5.jp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2" Type="http://schemas.openxmlformats.org/officeDocument/2006/relationships/image" Target="../media/image8.jpg"/><Relationship Id="rId16" Type="http://schemas.openxmlformats.org/officeDocument/2006/relationships/image" Target="../media/image21.jp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16.jp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5" Type="http://schemas.openxmlformats.org/officeDocument/2006/relationships/image" Target="../media/image11.jpg"/><Relationship Id="rId15" Type="http://schemas.openxmlformats.org/officeDocument/2006/relationships/image" Target="../media/image20.jp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image" Target="../media/image15.jp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10.jpg"/><Relationship Id="rId9" Type="http://schemas.openxmlformats.org/officeDocument/2006/relationships/image" Target="../media/image14.jpg"/><Relationship Id="rId14" Type="http://schemas.openxmlformats.org/officeDocument/2006/relationships/image" Target="../media/image19.jp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8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23.jpg"/><Relationship Id="rId21" Type="http://schemas.openxmlformats.org/officeDocument/2006/relationships/image" Target="../media/image51.png"/><Relationship Id="rId7" Type="http://schemas.openxmlformats.org/officeDocument/2006/relationships/image" Target="../media/image27.jpg"/><Relationship Id="rId12" Type="http://schemas.openxmlformats.org/officeDocument/2006/relationships/image" Target="../media/image32.jp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22.jp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24" Type="http://schemas.openxmlformats.org/officeDocument/2006/relationships/image" Target="../media/image54.png"/><Relationship Id="rId5" Type="http://schemas.openxmlformats.org/officeDocument/2006/relationships/image" Target="../media/image25.jpg"/><Relationship Id="rId15" Type="http://schemas.openxmlformats.org/officeDocument/2006/relationships/image" Target="../media/image35.jp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30.jpg"/><Relationship Id="rId19" Type="http://schemas.openxmlformats.org/officeDocument/2006/relationships/image" Target="../media/image49.png"/><Relationship Id="rId4" Type="http://schemas.openxmlformats.org/officeDocument/2006/relationships/image" Target="../media/image24.jpg"/><Relationship Id="rId9" Type="http://schemas.openxmlformats.org/officeDocument/2006/relationships/image" Target="../media/image29.jpg"/><Relationship Id="rId14" Type="http://schemas.openxmlformats.org/officeDocument/2006/relationships/image" Target="../media/image34.jpg"/><Relationship Id="rId22" Type="http://schemas.openxmlformats.org/officeDocument/2006/relationships/image" Target="../media/image52.png"/><Relationship Id="rId27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37.jpg"/><Relationship Id="rId21" Type="http://schemas.openxmlformats.org/officeDocument/2006/relationships/image" Target="../media/image58.png"/><Relationship Id="rId7" Type="http://schemas.openxmlformats.org/officeDocument/2006/relationships/image" Target="../media/image41.jp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78.png"/><Relationship Id="rId2" Type="http://schemas.openxmlformats.org/officeDocument/2006/relationships/image" Target="../media/image36.jpg"/><Relationship Id="rId16" Type="http://schemas.openxmlformats.org/officeDocument/2006/relationships/image" Target="../media/image7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68.png"/><Relationship Id="rId24" Type="http://schemas.openxmlformats.org/officeDocument/2006/relationships/image" Target="../media/image77.png"/><Relationship Id="rId5" Type="http://schemas.openxmlformats.org/officeDocument/2006/relationships/image" Target="../media/image39.jpg"/><Relationship Id="rId15" Type="http://schemas.openxmlformats.org/officeDocument/2006/relationships/image" Target="../media/image72.png"/><Relationship Id="rId23" Type="http://schemas.openxmlformats.org/officeDocument/2006/relationships/image" Target="../media/image7.jp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38.jpg"/><Relationship Id="rId9" Type="http://schemas.openxmlformats.org/officeDocument/2006/relationships/image" Target="../media/image43.jpg"/><Relationship Id="rId14" Type="http://schemas.openxmlformats.org/officeDocument/2006/relationships/image" Target="../media/image71.png"/><Relationship Id="rId2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AE3D-9548-CD45-86F6-19B7363FC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5416"/>
            <a:ext cx="5652880" cy="1200725"/>
          </a:xfrm>
        </p:spPr>
        <p:txBody>
          <a:bodyPr>
            <a:normAutofit fontScale="90000"/>
          </a:bodyPr>
          <a:lstStyle/>
          <a:p>
            <a:pPr algn="ctr"/>
            <a:r>
              <a:rPr lang="en-IT" b="1" dirty="0"/>
              <a:t>Quality of Amplification Foils (Cond’ive &amp; Res’ive)</a:t>
            </a:r>
          </a:p>
        </p:txBody>
      </p:sp>
      <p:sp>
        <p:nvSpPr>
          <p:cNvPr id="8" name="AutoShape 2">
            <a:hlinkClick r:id="rId2"/>
            <a:extLst>
              <a:ext uri="{FF2B5EF4-FFF2-40B4-BE49-F238E27FC236}">
                <a16:creationId xmlns:a16="http://schemas.microsoft.com/office/drawing/2014/main" id="{AEE3086B-BE07-4241-9675-8004838E16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T"/>
          </a:p>
        </p:txBody>
      </p:sp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82B6BDA4-7E91-0B45-A1A3-43E1726401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7" t="31089" r="15600" b="8014"/>
          <a:stretch/>
        </p:blipFill>
        <p:spPr>
          <a:xfrm rot="5400000">
            <a:off x="6985557" y="122730"/>
            <a:ext cx="1848899" cy="1909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DF1A16-4D29-9F4C-AEE2-BD82BD9D5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4716921"/>
            <a:ext cx="2617304" cy="1962978"/>
          </a:xfrm>
          <a:prstGeom prst="rect">
            <a:avLst/>
          </a:prstGeom>
        </p:spPr>
      </p:pic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4CD2698-C306-DD42-97E5-FCCEE83FA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54" y="2618054"/>
            <a:ext cx="2616000" cy="1962000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AEB6EC-5785-3647-AF94-50B17CE1C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711" y="2618053"/>
            <a:ext cx="2616001" cy="1962001"/>
          </a:xfrm>
          <a:prstGeom prst="rect">
            <a:avLst/>
          </a:prstGeom>
        </p:spPr>
      </p:pic>
      <p:pic>
        <p:nvPicPr>
          <p:cNvPr id="11" name="Picture 10" descr="A picture containing chocolate, honeycomb, close, outdoor object&#10;&#10;Description automatically generated">
            <a:extLst>
              <a:ext uri="{FF2B5EF4-FFF2-40B4-BE49-F238E27FC236}">
                <a16:creationId xmlns:a16="http://schemas.microsoft.com/office/drawing/2014/main" id="{35088FBE-1127-2847-A031-256BFBC3C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4166" y="4742148"/>
            <a:ext cx="2617304" cy="1962978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BE8ACA-C206-4843-A33D-EE50473FAA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5090" y="2618053"/>
            <a:ext cx="2617304" cy="1962978"/>
          </a:xfrm>
          <a:prstGeom prst="rect">
            <a:avLst/>
          </a:prstGeom>
        </p:spPr>
      </p:pic>
      <p:pic>
        <p:nvPicPr>
          <p:cNvPr id="16" name="Picture 15" descr="A picture containing indoor, chocolate, decorated, close&#10;&#10;Description automatically generated">
            <a:extLst>
              <a:ext uri="{FF2B5EF4-FFF2-40B4-BE49-F238E27FC236}">
                <a16:creationId xmlns:a16="http://schemas.microsoft.com/office/drawing/2014/main" id="{31457EFF-89A6-094E-A17B-68B789D253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6394" y="4717899"/>
            <a:ext cx="2616000" cy="1962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1D05EC5-10CD-9049-8B7E-6205E1CC0B00}"/>
              </a:ext>
            </a:extLst>
          </p:cNvPr>
          <p:cNvSpPr txBox="1"/>
          <p:nvPr/>
        </p:nvSpPr>
        <p:spPr>
          <a:xfrm rot="16200000">
            <a:off x="-427439" y="3414386"/>
            <a:ext cx="164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</a:t>
            </a:r>
            <a:r>
              <a:rPr lang="en-IT" dirty="0"/>
              <a:t>op (Cu/DLC)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2C6147-790C-4546-B582-EA00D16828D5}"/>
              </a:ext>
            </a:extLst>
          </p:cNvPr>
          <p:cNvSpPr txBox="1"/>
          <p:nvPr/>
        </p:nvSpPr>
        <p:spPr>
          <a:xfrm rot="16200000">
            <a:off x="-434515" y="5513744"/>
            <a:ext cx="164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</a:t>
            </a:r>
            <a:r>
              <a:rPr lang="en-IT" dirty="0"/>
              <a:t>ottom (PI)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A88DDB-7EFC-FB4C-924A-CE719DCFD533}"/>
              </a:ext>
            </a:extLst>
          </p:cNvPr>
          <p:cNvSpPr txBox="1"/>
          <p:nvPr/>
        </p:nvSpPr>
        <p:spPr>
          <a:xfrm>
            <a:off x="861588" y="2111855"/>
            <a:ext cx="2151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Conductive Foil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5F8641-B649-674D-B95D-FAA64DCDD2DC}"/>
              </a:ext>
            </a:extLst>
          </p:cNvPr>
          <p:cNvSpPr txBox="1"/>
          <p:nvPr/>
        </p:nvSpPr>
        <p:spPr>
          <a:xfrm>
            <a:off x="3496286" y="2111855"/>
            <a:ext cx="2576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Resistive Foil (1</a:t>
            </a:r>
            <a:r>
              <a:rPr lang="en-US" baseline="30000" dirty="0"/>
              <a:t>st</a:t>
            </a:r>
            <a:r>
              <a:rPr lang="en-US" dirty="0"/>
              <a:t> prod)</a:t>
            </a:r>
            <a:endParaRPr lang="en-IT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D37727-38B0-444A-BD63-67CB17983F62}"/>
              </a:ext>
            </a:extLst>
          </p:cNvPr>
          <p:cNvSpPr txBox="1"/>
          <p:nvPr/>
        </p:nvSpPr>
        <p:spPr>
          <a:xfrm>
            <a:off x="6403760" y="2125247"/>
            <a:ext cx="2527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Resistive Foil (2</a:t>
            </a:r>
            <a:r>
              <a:rPr lang="en-US" baseline="30000" dirty="0"/>
              <a:t>nd</a:t>
            </a:r>
            <a:r>
              <a:rPr lang="en-US" dirty="0"/>
              <a:t> prod)</a:t>
            </a:r>
            <a:endParaRPr lang="en-IT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F3093FCB-F34D-504D-8A3D-56097C0001D0}"/>
              </a:ext>
            </a:extLst>
          </p:cNvPr>
          <p:cNvSpPr/>
          <p:nvPr/>
        </p:nvSpPr>
        <p:spPr>
          <a:xfrm>
            <a:off x="5476240" y="864983"/>
            <a:ext cx="1778000" cy="1278777"/>
          </a:xfrm>
          <a:custGeom>
            <a:avLst/>
            <a:gdLst>
              <a:gd name="connsiteX0" fmla="*/ 1778000 w 1778000"/>
              <a:gd name="connsiteY0" fmla="*/ 18937 h 1278777"/>
              <a:gd name="connsiteX1" fmla="*/ 650240 w 1778000"/>
              <a:gd name="connsiteY1" fmla="*/ 110377 h 1278777"/>
              <a:gd name="connsiteX2" fmla="*/ 579120 w 1778000"/>
              <a:gd name="connsiteY2" fmla="*/ 862217 h 1278777"/>
              <a:gd name="connsiteX3" fmla="*/ 0 w 1778000"/>
              <a:gd name="connsiteY3" fmla="*/ 1278777 h 1278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000" h="1278777">
                <a:moveTo>
                  <a:pt x="1778000" y="18937"/>
                </a:moveTo>
                <a:cubicBezTo>
                  <a:pt x="1314026" y="-5617"/>
                  <a:pt x="850053" y="-30170"/>
                  <a:pt x="650240" y="110377"/>
                </a:cubicBezTo>
                <a:cubicBezTo>
                  <a:pt x="450427" y="250924"/>
                  <a:pt x="687493" y="667484"/>
                  <a:pt x="579120" y="862217"/>
                </a:cubicBezTo>
                <a:cubicBezTo>
                  <a:pt x="470747" y="1056950"/>
                  <a:pt x="235373" y="1167863"/>
                  <a:pt x="0" y="1278777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58A9F6C8-6D99-E74A-8FD4-D7BED14C5093}"/>
              </a:ext>
            </a:extLst>
          </p:cNvPr>
          <p:cNvSpPr/>
          <p:nvPr/>
        </p:nvSpPr>
        <p:spPr>
          <a:xfrm>
            <a:off x="7447482" y="1605280"/>
            <a:ext cx="660198" cy="558800"/>
          </a:xfrm>
          <a:custGeom>
            <a:avLst/>
            <a:gdLst>
              <a:gd name="connsiteX0" fmla="*/ 660198 w 660198"/>
              <a:gd name="connsiteY0" fmla="*/ 0 h 558800"/>
              <a:gd name="connsiteX1" fmla="*/ 20118 w 660198"/>
              <a:gd name="connsiteY1" fmla="*/ 223520 h 558800"/>
              <a:gd name="connsiteX2" fmla="*/ 223318 w 660198"/>
              <a:gd name="connsiteY2" fmla="*/ 5588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198" h="558800">
                <a:moveTo>
                  <a:pt x="660198" y="0"/>
                </a:moveTo>
                <a:cubicBezTo>
                  <a:pt x="376564" y="65193"/>
                  <a:pt x="92931" y="130387"/>
                  <a:pt x="20118" y="223520"/>
                </a:cubicBezTo>
                <a:cubicBezTo>
                  <a:pt x="-52695" y="316653"/>
                  <a:pt x="85311" y="437726"/>
                  <a:pt x="223318" y="55880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330AB584-FC6F-6947-BB9D-CB2A4C31349F}"/>
              </a:ext>
            </a:extLst>
          </p:cNvPr>
          <p:cNvSpPr/>
          <p:nvPr/>
        </p:nvSpPr>
        <p:spPr>
          <a:xfrm>
            <a:off x="2783840" y="1602566"/>
            <a:ext cx="4399280" cy="602154"/>
          </a:xfrm>
          <a:custGeom>
            <a:avLst/>
            <a:gdLst>
              <a:gd name="connsiteX0" fmla="*/ 4399280 w 4399280"/>
              <a:gd name="connsiteY0" fmla="*/ 73834 h 602154"/>
              <a:gd name="connsiteX1" fmla="*/ 3647440 w 4399280"/>
              <a:gd name="connsiteY1" fmla="*/ 368474 h 602154"/>
              <a:gd name="connsiteX2" fmla="*/ 1605280 w 4399280"/>
              <a:gd name="connsiteY2" fmla="*/ 2714 h 602154"/>
              <a:gd name="connsiteX3" fmla="*/ 0 w 4399280"/>
              <a:gd name="connsiteY3" fmla="*/ 602154 h 602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9280" h="602154">
                <a:moveTo>
                  <a:pt x="4399280" y="73834"/>
                </a:moveTo>
                <a:cubicBezTo>
                  <a:pt x="4256193" y="227080"/>
                  <a:pt x="4113107" y="380327"/>
                  <a:pt x="3647440" y="368474"/>
                </a:cubicBezTo>
                <a:cubicBezTo>
                  <a:pt x="3181773" y="356621"/>
                  <a:pt x="2213187" y="-36233"/>
                  <a:pt x="1605280" y="2714"/>
                </a:cubicBezTo>
                <a:cubicBezTo>
                  <a:pt x="997373" y="41661"/>
                  <a:pt x="498686" y="321907"/>
                  <a:pt x="0" y="602154"/>
                </a:cubicBezTo>
              </a:path>
            </a:pathLst>
          </a:custGeom>
          <a:noFill/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FA2ED4-BF3D-A940-B3E7-94F2619640B8}"/>
                  </a:ext>
                </a:extLst>
              </p:cNvPr>
              <p:cNvSpPr txBox="1"/>
              <p:nvPr/>
            </p:nvSpPr>
            <p:spPr>
              <a:xfrm>
                <a:off x="2151600" y="4210722"/>
                <a:ext cx="11803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75-80um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FA2ED4-BF3D-A940-B3E7-94F261964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600" y="4210722"/>
                <a:ext cx="1180331" cy="369332"/>
              </a:xfrm>
              <a:prstGeom prst="rect">
                <a:avLst/>
              </a:prstGeom>
              <a:blipFill>
                <a:blip r:embed="rId10"/>
                <a:stretch>
                  <a:fillRect l="-1064" t="-6667" r="-2128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3D2230-AED0-E34B-AF71-B1FFEBC1048B}"/>
                  </a:ext>
                </a:extLst>
              </p:cNvPr>
              <p:cNvSpPr txBox="1"/>
              <p:nvPr/>
            </p:nvSpPr>
            <p:spPr>
              <a:xfrm>
                <a:off x="2420858" y="6310567"/>
                <a:ext cx="9303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45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um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3D2230-AED0-E34B-AF71-B1FFEBC10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858" y="6310567"/>
                <a:ext cx="930316" cy="369332"/>
              </a:xfrm>
              <a:prstGeom prst="rect">
                <a:avLst/>
              </a:prstGeom>
              <a:blipFill>
                <a:blip r:embed="rId11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34593FA-38A1-6449-9C8B-33793311EE82}"/>
                  </a:ext>
                </a:extLst>
              </p:cNvPr>
              <p:cNvSpPr txBox="1"/>
              <p:nvPr/>
            </p:nvSpPr>
            <p:spPr>
              <a:xfrm>
                <a:off x="5236420" y="4251198"/>
                <a:ext cx="924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57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um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34593FA-38A1-6449-9C8B-33793311E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6420" y="4251198"/>
                <a:ext cx="924064" cy="369332"/>
              </a:xfrm>
              <a:prstGeom prst="rect">
                <a:avLst/>
              </a:prstGeom>
              <a:blipFill>
                <a:blip r:embed="rId12"/>
                <a:stretch>
                  <a:fillRect l="-1351" t="-6667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2DD7F75-08A9-0E49-ADBF-F508D128EB8C}"/>
                  </a:ext>
                </a:extLst>
              </p:cNvPr>
              <p:cNvSpPr txBox="1"/>
              <p:nvPr/>
            </p:nvSpPr>
            <p:spPr>
              <a:xfrm>
                <a:off x="5143382" y="6319782"/>
                <a:ext cx="10530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um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2DD7F75-08A9-0E49-ADBF-F508D128E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382" y="6319782"/>
                <a:ext cx="1053080" cy="369332"/>
              </a:xfrm>
              <a:prstGeom prst="rect">
                <a:avLst/>
              </a:prstGeom>
              <a:blipFill>
                <a:blip r:embed="rId13"/>
                <a:stretch>
                  <a:fillRect l="-1205" t="-6667" r="-1205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345F48E-990B-C047-8797-05A6F71A9158}"/>
                  </a:ext>
                </a:extLst>
              </p:cNvPr>
              <p:cNvSpPr txBox="1"/>
              <p:nvPr/>
            </p:nvSpPr>
            <p:spPr>
              <a:xfrm>
                <a:off x="8107680" y="4210722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78um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345F48E-990B-C047-8797-05A6F71A9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7680" y="4210722"/>
                <a:ext cx="879244" cy="369332"/>
              </a:xfrm>
              <a:prstGeom prst="rect">
                <a:avLst/>
              </a:prstGeom>
              <a:blipFill>
                <a:blip r:embed="rId14"/>
                <a:stretch>
                  <a:fillRect l="-1429" t="-6667" r="-4286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DB96708-9CB9-1B4F-99A8-9D46A6DB1666}"/>
                  </a:ext>
                </a:extLst>
              </p:cNvPr>
              <p:cNvSpPr txBox="1"/>
              <p:nvPr/>
            </p:nvSpPr>
            <p:spPr>
              <a:xfrm>
                <a:off x="7883450" y="6337425"/>
                <a:ext cx="10715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um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DB96708-9CB9-1B4F-99A8-9D46A6DB1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450" y="6337425"/>
                <a:ext cx="1071522" cy="369332"/>
              </a:xfrm>
              <a:prstGeom prst="rect">
                <a:avLst/>
              </a:prstGeom>
              <a:blipFill>
                <a:blip r:embed="rId15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467BFB6-EB61-AB4B-AC93-7DB0B796205E}"/>
              </a:ext>
            </a:extLst>
          </p:cNvPr>
          <p:cNvSpPr txBox="1"/>
          <p:nvPr/>
        </p:nvSpPr>
        <p:spPr>
          <a:xfrm>
            <a:off x="5396539" y="2593730"/>
            <a:ext cx="884991" cy="381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CEFFB6-E702-0A47-9522-AEB06E334F2F}"/>
              </a:ext>
            </a:extLst>
          </p:cNvPr>
          <p:cNvSpPr txBox="1"/>
          <p:nvPr/>
        </p:nvSpPr>
        <p:spPr>
          <a:xfrm>
            <a:off x="8296038" y="2608034"/>
            <a:ext cx="884991" cy="381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C1F60F-9E07-1741-B973-D5BA1D6A903E}"/>
              </a:ext>
            </a:extLst>
          </p:cNvPr>
          <p:cNvSpPr txBox="1"/>
          <p:nvPr/>
        </p:nvSpPr>
        <p:spPr>
          <a:xfrm>
            <a:off x="2607280" y="2610205"/>
            <a:ext cx="884991" cy="381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108609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FAE76-57BC-2C4E-9D32-57112C3C3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514BB-027E-764A-85F0-D79DAB7A5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3FB59E-AAFF-3F4E-93C1-8A8CF0118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601" y="3144838"/>
            <a:ext cx="4423399" cy="3348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487F9-B706-8F4B-B8D3-E00FEEC13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3" y="3119434"/>
            <a:ext cx="4531487" cy="3373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D47F14-098B-1F46-B697-93FC8A171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087" y="98425"/>
            <a:ext cx="5613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97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C2E70-6C9D-BE4B-BE7A-BC82E6780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73930"/>
          </a:xfrm>
        </p:spPr>
        <p:txBody>
          <a:bodyPr/>
          <a:lstStyle/>
          <a:p>
            <a:r>
              <a:rPr lang="en-IT" b="1" dirty="0"/>
              <a:t>Paschen Curve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487D59BD-7CAD-8245-BCF4-E703CC606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605339"/>
            <a:ext cx="2322692" cy="2252661"/>
          </a:xfr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EF5D603F-BF23-4F48-B701-BCC8283AC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2678"/>
            <a:ext cx="2322692" cy="2252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720CCA-16FA-854A-9A82-B3B94CE35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962" y="2378607"/>
            <a:ext cx="2322693" cy="2252837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CA5F87C1-0288-B746-A90E-AEB6D3E71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308" y="4605251"/>
            <a:ext cx="2322692" cy="2252837"/>
          </a:xfrm>
          <a:prstGeom prst="rect">
            <a:avLst/>
          </a:prstGeom>
        </p:spPr>
      </p:pic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4535415B-D3DE-BB43-B32C-CCDA53804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5940" y="2407916"/>
            <a:ext cx="2319570" cy="2249808"/>
          </a:xfrm>
          <a:prstGeom prst="rect">
            <a:avLst/>
          </a:prstGeom>
        </p:spPr>
      </p:pic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D9437D60-EB1E-0842-A8EA-D196FFFD4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5311" y="4605251"/>
            <a:ext cx="2322692" cy="2252837"/>
          </a:xfrm>
          <a:prstGeom prst="rect">
            <a:avLst/>
          </a:prstGeom>
        </p:spPr>
      </p:pic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C91362BD-599E-7343-A901-CA0CF91378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3204" y="2404885"/>
            <a:ext cx="2322694" cy="22528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B622EA-9959-9446-AE00-C027D10D3A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9895" y="4605163"/>
            <a:ext cx="2322692" cy="22528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3D02105-A0BD-924C-B763-34C50C60E7FC}"/>
              </a:ext>
            </a:extLst>
          </p:cNvPr>
          <p:cNvSpPr txBox="1"/>
          <p:nvPr/>
        </p:nvSpPr>
        <p:spPr>
          <a:xfrm>
            <a:off x="329784" y="2038662"/>
            <a:ext cx="1618937" cy="366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Ar:CO2 70:30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72910D-E48C-944C-849E-ECF376538268}"/>
              </a:ext>
            </a:extLst>
          </p:cNvPr>
          <p:cNvSpPr txBox="1"/>
          <p:nvPr/>
        </p:nvSpPr>
        <p:spPr>
          <a:xfrm>
            <a:off x="2533032" y="2038662"/>
            <a:ext cx="1618937" cy="366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Air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2A5A95-5988-814D-A707-D3A27DA469F6}"/>
              </a:ext>
            </a:extLst>
          </p:cNvPr>
          <p:cNvSpPr txBox="1"/>
          <p:nvPr/>
        </p:nvSpPr>
        <p:spPr>
          <a:xfrm>
            <a:off x="4875519" y="2027038"/>
            <a:ext cx="1618937" cy="366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Ne:C2H6 90:10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2618FB-2786-5A4D-B383-53182FE89169}"/>
              </a:ext>
            </a:extLst>
          </p:cNvPr>
          <p:cNvSpPr txBox="1"/>
          <p:nvPr/>
        </p:nvSpPr>
        <p:spPr>
          <a:xfrm>
            <a:off x="7145082" y="2027038"/>
            <a:ext cx="1618937" cy="366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Ne:CF4 90:10</a:t>
            </a:r>
          </a:p>
        </p:txBody>
      </p:sp>
    </p:spTree>
    <p:extLst>
      <p:ext uri="{BB962C8B-B14F-4D97-AF65-F5344CB8AC3E}">
        <p14:creationId xmlns:p14="http://schemas.microsoft.com/office/powerpoint/2010/main" val="2527644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CF235-C895-F045-9081-77CBC2B86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6745"/>
          </a:xfrm>
        </p:spPr>
        <p:txBody>
          <a:bodyPr>
            <a:normAutofit fontScale="90000"/>
          </a:bodyPr>
          <a:lstStyle/>
          <a:p>
            <a:r>
              <a:rPr lang="en-IT" b="1" dirty="0"/>
              <a:t>FTM Foil production procedure</a:t>
            </a:r>
            <a:br>
              <a:rPr lang="en-IT" dirty="0"/>
            </a:br>
            <a:r>
              <a:rPr lang="en-IT" dirty="0"/>
              <a:t>1 – The actual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D2B82-D68E-9D4C-9D37-ADA2DC784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700" y="4114283"/>
            <a:ext cx="4660971" cy="2322284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T" dirty="0"/>
              <a:t>Starting FCCL: single DLC layer</a:t>
            </a:r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Photo-Lithography &amp; Cu Etching</a:t>
            </a:r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Kapton Etching</a:t>
            </a:r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Cu Etching &amp; Cr removal </a:t>
            </a:r>
            <a:br>
              <a:rPr lang="en-IT" dirty="0"/>
            </a:br>
            <a:r>
              <a:rPr lang="en-IT" sz="2300" dirty="0"/>
              <a:t>(and DLC partially goes away)</a:t>
            </a:r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Clean DLC  with water jet &amp; pummice</a:t>
            </a:r>
            <a:br>
              <a:rPr lang="en-IT" dirty="0"/>
            </a:br>
            <a:r>
              <a:rPr lang="en-IT" dirty="0">
                <a:sym typeface="Wingdings" pitchFamily="2" charset="2"/>
              </a:rPr>
              <a:t> </a:t>
            </a:r>
            <a:r>
              <a:rPr lang="en-IT" sz="2300" dirty="0">
                <a:sym typeface="Wingdings" pitchFamily="2" charset="2"/>
              </a:rPr>
              <a:t>suggestion: try with plasma etching</a:t>
            </a:r>
            <a:r>
              <a:rPr lang="en-IT" sz="2300" dirty="0"/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E9C558-227A-614C-94B1-3818B4BB49E1}"/>
              </a:ext>
            </a:extLst>
          </p:cNvPr>
          <p:cNvGrpSpPr/>
          <p:nvPr/>
        </p:nvGrpSpPr>
        <p:grpSpPr>
          <a:xfrm>
            <a:off x="628647" y="1529238"/>
            <a:ext cx="3194466" cy="826881"/>
            <a:chOff x="522511" y="2054431"/>
            <a:chExt cx="3194466" cy="82688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B90F291-A655-484B-81B7-6F2C07E92C8F}"/>
                </a:ext>
              </a:extLst>
            </p:cNvPr>
            <p:cNvSpPr/>
            <p:nvPr/>
          </p:nvSpPr>
          <p:spPr>
            <a:xfrm>
              <a:off x="522514" y="2410691"/>
              <a:ext cx="3194463" cy="3681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7538C42-05BB-3043-AC0E-4552017CC960}"/>
                </a:ext>
              </a:extLst>
            </p:cNvPr>
            <p:cNvSpPr/>
            <p:nvPr/>
          </p:nvSpPr>
          <p:spPr>
            <a:xfrm>
              <a:off x="522513" y="2327564"/>
              <a:ext cx="3194463" cy="831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47AE231-0616-A543-BB98-BFB33601B0A5}"/>
                </a:ext>
              </a:extLst>
            </p:cNvPr>
            <p:cNvSpPr/>
            <p:nvPr/>
          </p:nvSpPr>
          <p:spPr>
            <a:xfrm>
              <a:off x="522512" y="2244437"/>
              <a:ext cx="3194463" cy="8312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C7B5F5-ED93-094C-8DFF-EF12E66249F1}"/>
                </a:ext>
              </a:extLst>
            </p:cNvPr>
            <p:cNvSpPr/>
            <p:nvPr/>
          </p:nvSpPr>
          <p:spPr>
            <a:xfrm>
              <a:off x="522512" y="2054431"/>
              <a:ext cx="3194463" cy="19000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CE154BB-4A69-654D-820C-8DBAF4BBC5A7}"/>
                </a:ext>
              </a:extLst>
            </p:cNvPr>
            <p:cNvSpPr/>
            <p:nvPr/>
          </p:nvSpPr>
          <p:spPr>
            <a:xfrm>
              <a:off x="522511" y="2778826"/>
              <a:ext cx="3194463" cy="10248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3DF69C-B5EF-134A-AA42-297006BB15A5}"/>
              </a:ext>
            </a:extLst>
          </p:cNvPr>
          <p:cNvGrpSpPr/>
          <p:nvPr/>
        </p:nvGrpSpPr>
        <p:grpSpPr>
          <a:xfrm>
            <a:off x="628644" y="2557380"/>
            <a:ext cx="3194466" cy="875446"/>
            <a:chOff x="628650" y="2995910"/>
            <a:chExt cx="3194466" cy="8754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775CBAB-EA6A-DA4A-90D9-48F2DDFD10B5}"/>
                </a:ext>
              </a:extLst>
            </p:cNvPr>
            <p:cNvGrpSpPr/>
            <p:nvPr/>
          </p:nvGrpSpPr>
          <p:grpSpPr>
            <a:xfrm>
              <a:off x="628650" y="2995910"/>
              <a:ext cx="3194466" cy="826881"/>
              <a:chOff x="522511" y="2054431"/>
              <a:chExt cx="3194466" cy="8268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4D1F903-27A1-A242-9188-F9C911E4065E}"/>
                  </a:ext>
                </a:extLst>
              </p:cNvPr>
              <p:cNvSpPr/>
              <p:nvPr/>
            </p:nvSpPr>
            <p:spPr>
              <a:xfrm>
                <a:off x="522514" y="2410691"/>
                <a:ext cx="3194463" cy="36813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91A2C0C-D0E8-E847-9CFF-02422F900779}"/>
                  </a:ext>
                </a:extLst>
              </p:cNvPr>
              <p:cNvSpPr/>
              <p:nvPr/>
            </p:nvSpPr>
            <p:spPr>
              <a:xfrm>
                <a:off x="522513" y="2327564"/>
                <a:ext cx="3194463" cy="831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6B0C527-C29E-B049-A1DE-C54FA65BC28F}"/>
                  </a:ext>
                </a:extLst>
              </p:cNvPr>
              <p:cNvSpPr/>
              <p:nvPr/>
            </p:nvSpPr>
            <p:spPr>
              <a:xfrm>
                <a:off x="522512" y="2244437"/>
                <a:ext cx="3194463" cy="8312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1982525-92DB-494A-AE10-738EE4A5521A}"/>
                  </a:ext>
                </a:extLst>
              </p:cNvPr>
              <p:cNvSpPr/>
              <p:nvPr/>
            </p:nvSpPr>
            <p:spPr>
              <a:xfrm>
                <a:off x="522512" y="2054431"/>
                <a:ext cx="3194463" cy="19000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3FE7692-3B54-DE45-8A7A-FE79600DD6A0}"/>
                  </a:ext>
                </a:extLst>
              </p:cNvPr>
              <p:cNvSpPr/>
              <p:nvPr/>
            </p:nvSpPr>
            <p:spPr>
              <a:xfrm>
                <a:off x="522511" y="2778826"/>
                <a:ext cx="3194463" cy="1024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83D36B8-DD86-6148-A81F-76858BA48726}"/>
                </a:ext>
              </a:extLst>
            </p:cNvPr>
            <p:cNvSpPr/>
            <p:nvPr/>
          </p:nvSpPr>
          <p:spPr>
            <a:xfrm>
              <a:off x="1595128" y="3720305"/>
              <a:ext cx="1261505" cy="1510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8DFA17-4C7E-E543-A3AA-A97725DF009A}"/>
              </a:ext>
            </a:extLst>
          </p:cNvPr>
          <p:cNvGrpSpPr/>
          <p:nvPr/>
        </p:nvGrpSpPr>
        <p:grpSpPr>
          <a:xfrm>
            <a:off x="628644" y="3585522"/>
            <a:ext cx="3194466" cy="875446"/>
            <a:chOff x="628647" y="4190926"/>
            <a:chExt cx="3194466" cy="87544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70ED36A-036D-414A-B2CF-102F397C1781}"/>
                </a:ext>
              </a:extLst>
            </p:cNvPr>
            <p:cNvGrpSpPr/>
            <p:nvPr/>
          </p:nvGrpSpPr>
          <p:grpSpPr>
            <a:xfrm>
              <a:off x="628647" y="4190926"/>
              <a:ext cx="3194466" cy="875446"/>
              <a:chOff x="628650" y="2995910"/>
              <a:chExt cx="3194466" cy="87544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F5288A1-90DA-D148-BF8E-B72788A8BD84}"/>
                  </a:ext>
                </a:extLst>
              </p:cNvPr>
              <p:cNvGrpSpPr/>
              <p:nvPr/>
            </p:nvGrpSpPr>
            <p:grpSpPr>
              <a:xfrm>
                <a:off x="628650" y="2995910"/>
                <a:ext cx="3194466" cy="826881"/>
                <a:chOff x="522511" y="2054431"/>
                <a:chExt cx="3194466" cy="826881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071B988-22DB-FC41-9708-D01CA4BFC3EE}"/>
                    </a:ext>
                  </a:extLst>
                </p:cNvPr>
                <p:cNvSpPr/>
                <p:nvPr/>
              </p:nvSpPr>
              <p:spPr>
                <a:xfrm>
                  <a:off x="522514" y="2373287"/>
                  <a:ext cx="3194463" cy="405539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07B5D0D5-2181-F24E-9E18-DCF0A1D592BE}"/>
                    </a:ext>
                  </a:extLst>
                </p:cNvPr>
                <p:cNvSpPr/>
                <p:nvPr/>
              </p:nvSpPr>
              <p:spPr>
                <a:xfrm>
                  <a:off x="522513" y="2290988"/>
                  <a:ext cx="3194463" cy="12202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1D14988-86BF-5E40-B834-F090A5D06ADB}"/>
                    </a:ext>
                  </a:extLst>
                </p:cNvPr>
                <p:cNvSpPr/>
                <p:nvPr/>
              </p:nvSpPr>
              <p:spPr>
                <a:xfrm>
                  <a:off x="522512" y="2244437"/>
                  <a:ext cx="3194463" cy="8312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7158B81A-B160-294D-B1D0-82154206224A}"/>
                    </a:ext>
                  </a:extLst>
                </p:cNvPr>
                <p:cNvSpPr/>
                <p:nvPr/>
              </p:nvSpPr>
              <p:spPr>
                <a:xfrm>
                  <a:off x="522512" y="2054431"/>
                  <a:ext cx="3194463" cy="19000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8B37C68-4519-DE4B-B9B5-C5C630EEED9C}"/>
                    </a:ext>
                  </a:extLst>
                </p:cNvPr>
                <p:cNvSpPr/>
                <p:nvPr/>
              </p:nvSpPr>
              <p:spPr>
                <a:xfrm>
                  <a:off x="522511" y="2778826"/>
                  <a:ext cx="3194463" cy="10248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BF39994-9778-DF4A-9BD5-40120997754F}"/>
                  </a:ext>
                </a:extLst>
              </p:cNvPr>
              <p:cNvSpPr/>
              <p:nvPr/>
            </p:nvSpPr>
            <p:spPr>
              <a:xfrm>
                <a:off x="1595128" y="3720305"/>
                <a:ext cx="1261505" cy="1510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27" name="Trapezium 26">
              <a:extLst>
                <a:ext uri="{FF2B5EF4-FFF2-40B4-BE49-F238E27FC236}">
                  <a16:creationId xmlns:a16="http://schemas.microsoft.com/office/drawing/2014/main" id="{D02CFE97-DB14-B04D-BCC0-A35AA7B6C709}"/>
                </a:ext>
              </a:extLst>
            </p:cNvPr>
            <p:cNvSpPr/>
            <p:nvPr/>
          </p:nvSpPr>
          <p:spPr>
            <a:xfrm>
              <a:off x="1595125" y="4546358"/>
              <a:ext cx="1261505" cy="368963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81B51D9-AB7B-094F-9506-29C43092AB6D}"/>
              </a:ext>
            </a:extLst>
          </p:cNvPr>
          <p:cNvGrpSpPr/>
          <p:nvPr/>
        </p:nvGrpSpPr>
        <p:grpSpPr>
          <a:xfrm>
            <a:off x="628643" y="5364674"/>
            <a:ext cx="3194464" cy="828971"/>
            <a:chOff x="628643" y="5364674"/>
            <a:chExt cx="3194464" cy="82897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CCCF819-EC31-2E43-A993-934F5780D4A4}"/>
                </a:ext>
              </a:extLst>
            </p:cNvPr>
            <p:cNvGrpSpPr/>
            <p:nvPr/>
          </p:nvGrpSpPr>
          <p:grpSpPr>
            <a:xfrm>
              <a:off x="628643" y="5573044"/>
              <a:ext cx="3194464" cy="620601"/>
              <a:chOff x="628649" y="4445771"/>
              <a:chExt cx="3194464" cy="620601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D3CB87E2-7525-4648-A571-A2F5D595A14F}"/>
                  </a:ext>
                </a:extLst>
              </p:cNvPr>
              <p:cNvGrpSpPr/>
              <p:nvPr/>
            </p:nvGrpSpPr>
            <p:grpSpPr>
              <a:xfrm>
                <a:off x="628649" y="4445771"/>
                <a:ext cx="3194464" cy="620601"/>
                <a:chOff x="628652" y="3250755"/>
                <a:chExt cx="3194464" cy="620601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DDB8799E-187F-C94B-B1BA-E17446B9F752}"/>
                    </a:ext>
                  </a:extLst>
                </p:cNvPr>
                <p:cNvGrpSpPr/>
                <p:nvPr/>
              </p:nvGrpSpPr>
              <p:grpSpPr>
                <a:xfrm>
                  <a:off x="628652" y="3250755"/>
                  <a:ext cx="3194464" cy="469550"/>
                  <a:chOff x="522513" y="2309276"/>
                  <a:chExt cx="3194464" cy="469550"/>
                </a:xfrm>
              </p:grpSpPr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644DFDBD-EC3C-DF4C-A4E1-F47C856C3091}"/>
                      </a:ext>
                    </a:extLst>
                  </p:cNvPr>
                  <p:cNvSpPr/>
                  <p:nvPr/>
                </p:nvSpPr>
                <p:spPr>
                  <a:xfrm>
                    <a:off x="522514" y="2410691"/>
                    <a:ext cx="3194463" cy="36813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A4B9D661-FB3F-CD42-967C-CD27F2B535E5}"/>
                      </a:ext>
                    </a:extLst>
                  </p:cNvPr>
                  <p:cNvSpPr/>
                  <p:nvPr/>
                </p:nvSpPr>
                <p:spPr>
                  <a:xfrm>
                    <a:off x="522513" y="2309276"/>
                    <a:ext cx="3194463" cy="10248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</p:grp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6C558814-EFA1-6C41-A923-491A1C7C5345}"/>
                    </a:ext>
                  </a:extLst>
                </p:cNvPr>
                <p:cNvSpPr/>
                <p:nvPr/>
              </p:nvSpPr>
              <p:spPr>
                <a:xfrm>
                  <a:off x="1595128" y="3720305"/>
                  <a:ext cx="1261505" cy="1510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42" name="Trapezium 41">
                <a:extLst>
                  <a:ext uri="{FF2B5EF4-FFF2-40B4-BE49-F238E27FC236}">
                    <a16:creationId xmlns:a16="http://schemas.microsoft.com/office/drawing/2014/main" id="{9C20AEF3-F670-EB42-9A15-9DCBF6003493}"/>
                  </a:ext>
                </a:extLst>
              </p:cNvPr>
              <p:cNvSpPr/>
              <p:nvPr/>
            </p:nvSpPr>
            <p:spPr>
              <a:xfrm>
                <a:off x="1595125" y="4547186"/>
                <a:ext cx="1261505" cy="368135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BF3F298-603C-1C45-BCBE-755808AEE4A1}"/>
                </a:ext>
              </a:extLst>
            </p:cNvPr>
            <p:cNvSpPr/>
            <p:nvPr/>
          </p:nvSpPr>
          <p:spPr>
            <a:xfrm>
              <a:off x="1691640" y="5364674"/>
              <a:ext cx="1072582" cy="316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035EF264-2A9E-B343-9C3F-B9B57EACC833}"/>
              </a:ext>
            </a:extLst>
          </p:cNvPr>
          <p:cNvSpPr txBox="1"/>
          <p:nvPr/>
        </p:nvSpPr>
        <p:spPr>
          <a:xfrm>
            <a:off x="167332" y="1760807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D790F5B-7445-274C-83C9-B700D2D2C1E1}"/>
              </a:ext>
            </a:extLst>
          </p:cNvPr>
          <p:cNvSpPr txBox="1"/>
          <p:nvPr/>
        </p:nvSpPr>
        <p:spPr>
          <a:xfrm>
            <a:off x="167329" y="2759764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F5B8DB7-26D3-484A-B3AA-7BFF9D18402D}"/>
              </a:ext>
            </a:extLst>
          </p:cNvPr>
          <p:cNvSpPr txBox="1"/>
          <p:nvPr/>
        </p:nvSpPr>
        <p:spPr>
          <a:xfrm>
            <a:off x="167329" y="3775528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6F6A82-C495-D649-924E-C65C29AA98DB}"/>
              </a:ext>
            </a:extLst>
          </p:cNvPr>
          <p:cNvSpPr txBox="1"/>
          <p:nvPr/>
        </p:nvSpPr>
        <p:spPr>
          <a:xfrm>
            <a:off x="167329" y="4716808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87EC828-4BBD-5A46-9705-9B0A3669D615}"/>
              </a:ext>
            </a:extLst>
          </p:cNvPr>
          <p:cNvSpPr txBox="1"/>
          <p:nvPr/>
        </p:nvSpPr>
        <p:spPr>
          <a:xfrm>
            <a:off x="167325" y="5608649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5</a:t>
            </a:r>
          </a:p>
        </p:txBody>
      </p:sp>
      <p:graphicFrame>
        <p:nvGraphicFramePr>
          <p:cNvPr id="10" name="Table 35">
            <a:extLst>
              <a:ext uri="{FF2B5EF4-FFF2-40B4-BE49-F238E27FC236}">
                <a16:creationId xmlns:a16="http://schemas.microsoft.com/office/drawing/2014/main" id="{5ABC7A58-D769-CE45-B3B9-F73DE3684A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535639"/>
              </p:ext>
            </p:extLst>
          </p:nvPr>
        </p:nvGraphicFramePr>
        <p:xfrm>
          <a:off x="4422032" y="1572307"/>
          <a:ext cx="3920877" cy="2249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152">
                  <a:extLst>
                    <a:ext uri="{9D8B030D-6E8A-4147-A177-3AD203B41FA5}">
                      <a16:colId xmlns:a16="http://schemas.microsoft.com/office/drawing/2014/main" val="2851554032"/>
                    </a:ext>
                  </a:extLst>
                </a:gridCol>
                <a:gridCol w="1292772">
                  <a:extLst>
                    <a:ext uri="{9D8B030D-6E8A-4147-A177-3AD203B41FA5}">
                      <a16:colId xmlns:a16="http://schemas.microsoft.com/office/drawing/2014/main" val="1758016336"/>
                    </a:ext>
                  </a:extLst>
                </a:gridCol>
                <a:gridCol w="1203953">
                  <a:extLst>
                    <a:ext uri="{9D8B030D-6E8A-4147-A177-3AD203B41FA5}">
                      <a16:colId xmlns:a16="http://schemas.microsoft.com/office/drawing/2014/main" val="28082511"/>
                    </a:ext>
                  </a:extLst>
                </a:gridCol>
              </a:tblGrid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Thickness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Color 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188785"/>
                  </a:ext>
                </a:extLst>
              </a:tr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7um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865346"/>
                  </a:ext>
                </a:extLst>
              </a:tr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10nm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770505"/>
                  </a:ext>
                </a:extLst>
              </a:tr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DLC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100nm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031868"/>
                  </a:ext>
                </a:extLst>
              </a:tr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Polyimide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50um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405699"/>
                  </a:ext>
                </a:extLst>
              </a:tr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5um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205597"/>
                  </a:ext>
                </a:extLst>
              </a:tr>
            </a:tbl>
          </a:graphicData>
        </a:graphic>
      </p:graphicFrame>
      <p:sp>
        <p:nvSpPr>
          <p:cNvPr id="55" name="Rectangle 54">
            <a:extLst>
              <a:ext uri="{FF2B5EF4-FFF2-40B4-BE49-F238E27FC236}">
                <a16:creationId xmlns:a16="http://schemas.microsoft.com/office/drawing/2014/main" id="{92D24A15-FAE1-1F46-B0CA-AF9B24FB6DE2}"/>
              </a:ext>
            </a:extLst>
          </p:cNvPr>
          <p:cNvSpPr/>
          <p:nvPr/>
        </p:nvSpPr>
        <p:spPr>
          <a:xfrm>
            <a:off x="7307970" y="2046920"/>
            <a:ext cx="921628" cy="1925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4EAD57F-83D3-FE46-B60D-18FF8196B27E}"/>
              </a:ext>
            </a:extLst>
          </p:cNvPr>
          <p:cNvSpPr/>
          <p:nvPr/>
        </p:nvSpPr>
        <p:spPr>
          <a:xfrm>
            <a:off x="7307970" y="3549106"/>
            <a:ext cx="921628" cy="1925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79F3E29-E289-F544-BACC-77BC34200FB3}"/>
              </a:ext>
            </a:extLst>
          </p:cNvPr>
          <p:cNvSpPr/>
          <p:nvPr/>
        </p:nvSpPr>
        <p:spPr>
          <a:xfrm>
            <a:off x="7307970" y="2425889"/>
            <a:ext cx="921628" cy="1925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D7A1551-6C7B-DC41-8F5B-F370F85A1998}"/>
              </a:ext>
            </a:extLst>
          </p:cNvPr>
          <p:cNvSpPr/>
          <p:nvPr/>
        </p:nvSpPr>
        <p:spPr>
          <a:xfrm>
            <a:off x="7307970" y="2794904"/>
            <a:ext cx="921628" cy="1925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C19FD87-BDFD-A441-8EFA-25EBE53DF045}"/>
              </a:ext>
            </a:extLst>
          </p:cNvPr>
          <p:cNvSpPr/>
          <p:nvPr/>
        </p:nvSpPr>
        <p:spPr>
          <a:xfrm>
            <a:off x="7307970" y="3163292"/>
            <a:ext cx="921628" cy="192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57E30A-60A1-6E45-B9A0-3D5944582BEC}"/>
              </a:ext>
            </a:extLst>
          </p:cNvPr>
          <p:cNvGrpSpPr/>
          <p:nvPr/>
        </p:nvGrpSpPr>
        <p:grpSpPr>
          <a:xfrm>
            <a:off x="628643" y="4604368"/>
            <a:ext cx="3194464" cy="819085"/>
            <a:chOff x="628643" y="4484412"/>
            <a:chExt cx="3194464" cy="81908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2663A0D-0D1C-7244-8871-254B84EFBDD3}"/>
                </a:ext>
              </a:extLst>
            </p:cNvPr>
            <p:cNvGrpSpPr/>
            <p:nvPr/>
          </p:nvGrpSpPr>
          <p:grpSpPr>
            <a:xfrm>
              <a:off x="628643" y="4692040"/>
              <a:ext cx="3194464" cy="611457"/>
              <a:chOff x="628649" y="4454915"/>
              <a:chExt cx="3194464" cy="611457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1AE2727-7A8F-0F49-AF7F-00B54B6C5468}"/>
                  </a:ext>
                </a:extLst>
              </p:cNvPr>
              <p:cNvGrpSpPr/>
              <p:nvPr/>
            </p:nvGrpSpPr>
            <p:grpSpPr>
              <a:xfrm>
                <a:off x="628649" y="4454915"/>
                <a:ext cx="3194464" cy="611457"/>
                <a:chOff x="628652" y="3259899"/>
                <a:chExt cx="3194464" cy="611457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818E74B6-BC65-2441-A4F5-EE168618B20B}"/>
                    </a:ext>
                  </a:extLst>
                </p:cNvPr>
                <p:cNvGrpSpPr/>
                <p:nvPr/>
              </p:nvGrpSpPr>
              <p:grpSpPr>
                <a:xfrm>
                  <a:off x="628652" y="3259899"/>
                  <a:ext cx="3194464" cy="460406"/>
                  <a:chOff x="522513" y="2318420"/>
                  <a:chExt cx="3194464" cy="460406"/>
                </a:xfrm>
              </p:grpSpPr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B13FC74C-DE1B-C64B-84BA-B9F896AA92F1}"/>
                      </a:ext>
                    </a:extLst>
                  </p:cNvPr>
                  <p:cNvSpPr/>
                  <p:nvPr/>
                </p:nvSpPr>
                <p:spPr>
                  <a:xfrm>
                    <a:off x="522514" y="2410691"/>
                    <a:ext cx="3194463" cy="36813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10DB8482-49A5-0A47-9369-9C98BFDC035D}"/>
                      </a:ext>
                    </a:extLst>
                  </p:cNvPr>
                  <p:cNvSpPr/>
                  <p:nvPr/>
                </p:nvSpPr>
                <p:spPr>
                  <a:xfrm>
                    <a:off x="522513" y="2318420"/>
                    <a:ext cx="3194463" cy="9618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 dirty="0"/>
                  </a:p>
                </p:txBody>
              </p:sp>
            </p:grp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DF90C67-38BA-644C-9E28-F3F09325EAE2}"/>
                    </a:ext>
                  </a:extLst>
                </p:cNvPr>
                <p:cNvSpPr/>
                <p:nvPr/>
              </p:nvSpPr>
              <p:spPr>
                <a:xfrm>
                  <a:off x="1595128" y="3720305"/>
                  <a:ext cx="1261505" cy="1510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31" name="Trapezium 30">
                <a:extLst>
                  <a:ext uri="{FF2B5EF4-FFF2-40B4-BE49-F238E27FC236}">
                    <a16:creationId xmlns:a16="http://schemas.microsoft.com/office/drawing/2014/main" id="{1AC25CF7-CBD9-EC4C-BD98-A9068AC67F00}"/>
                  </a:ext>
                </a:extLst>
              </p:cNvPr>
              <p:cNvSpPr/>
              <p:nvPr/>
            </p:nvSpPr>
            <p:spPr>
              <a:xfrm>
                <a:off x="1595125" y="4547186"/>
                <a:ext cx="1261505" cy="368135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ABD0D5E-51E4-BD4D-BEC2-77DEDBFA7D95}"/>
                </a:ext>
              </a:extLst>
            </p:cNvPr>
            <p:cNvSpPr/>
            <p:nvPr/>
          </p:nvSpPr>
          <p:spPr>
            <a:xfrm>
              <a:off x="1595119" y="4484412"/>
              <a:ext cx="1261505" cy="207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BDB69381-6853-1C4F-9D9A-7EDF45B1D66D}"/>
              </a:ext>
            </a:extLst>
          </p:cNvPr>
          <p:cNvSpPr/>
          <p:nvPr/>
        </p:nvSpPr>
        <p:spPr>
          <a:xfrm>
            <a:off x="1595114" y="6004697"/>
            <a:ext cx="1261505" cy="151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9EE9FEC-735A-854D-A89E-F25481A7ADD0}"/>
              </a:ext>
            </a:extLst>
          </p:cNvPr>
          <p:cNvSpPr/>
          <p:nvPr/>
        </p:nvSpPr>
        <p:spPr>
          <a:xfrm>
            <a:off x="1800138" y="4715456"/>
            <a:ext cx="217848" cy="316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7EA99A9-9C00-2F4F-B5D8-C7B8A993D7EF}"/>
              </a:ext>
            </a:extLst>
          </p:cNvPr>
          <p:cNvSpPr/>
          <p:nvPr/>
        </p:nvSpPr>
        <p:spPr>
          <a:xfrm>
            <a:off x="2283379" y="4722776"/>
            <a:ext cx="217848" cy="316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022135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CF235-C895-F045-9081-77CBC2B86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6745"/>
          </a:xfrm>
        </p:spPr>
        <p:txBody>
          <a:bodyPr>
            <a:normAutofit fontScale="90000"/>
          </a:bodyPr>
          <a:lstStyle/>
          <a:p>
            <a:r>
              <a:rPr lang="en-IT" b="1" dirty="0"/>
              <a:t>FTM Foil production procedure</a:t>
            </a:r>
            <a:br>
              <a:rPr lang="en-IT" dirty="0"/>
            </a:br>
            <a:r>
              <a:rPr lang="en-IT" dirty="0"/>
              <a:t>2 – With Delaminating DLC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D2B82-D68E-9D4C-9D37-ADA2DC784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700" y="3821328"/>
            <a:ext cx="4660971" cy="303667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IT" dirty="0"/>
          </a:p>
          <a:p>
            <a:pPr marL="514350" indent="-514350">
              <a:buFont typeface="+mj-lt"/>
              <a:buAutoNum type="arabicPeriod"/>
            </a:pPr>
            <a:r>
              <a:rPr lang="en-IT" sz="3300" dirty="0"/>
              <a:t>Photo-Lithography &amp; Cu Etching</a:t>
            </a:r>
          </a:p>
          <a:p>
            <a:pPr marL="514350" indent="-514350">
              <a:buFont typeface="+mj-lt"/>
              <a:buAutoNum type="arabicPeriod"/>
            </a:pPr>
            <a:r>
              <a:rPr lang="en-IT" sz="3300" dirty="0"/>
              <a:t>(a) Kapton Etching: etching</a:t>
            </a:r>
            <a:br>
              <a:rPr lang="en-IT" sz="3300" dirty="0"/>
            </a:br>
            <a:r>
              <a:rPr lang="en-IT" sz="3300" dirty="0"/>
              <a:t>(b) </a:t>
            </a:r>
            <a:r>
              <a:rPr lang="en-IT" sz="3300" dirty="0">
                <a:solidFill>
                  <a:srgbClr val="FF0000"/>
                </a:solidFill>
              </a:rPr>
              <a:t>Delamination</a:t>
            </a:r>
            <a:r>
              <a:rPr lang="en-IT" sz="3300" dirty="0"/>
              <a:t> =&gt; more etching</a:t>
            </a:r>
            <a:br>
              <a:rPr lang="en-IT" sz="3300" dirty="0"/>
            </a:br>
            <a:r>
              <a:rPr lang="en-IT" sz="3300" dirty="0"/>
              <a:t>(c) Kapton Etching: remove PI</a:t>
            </a:r>
          </a:p>
          <a:p>
            <a:pPr marL="514350" indent="-514350">
              <a:buFont typeface="+mj-lt"/>
              <a:buAutoNum type="arabicPeriod"/>
            </a:pPr>
            <a:r>
              <a:rPr lang="en-IT" sz="3300" dirty="0"/>
              <a:t>Cu Etching &amp; Cr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IT" sz="3300" dirty="0"/>
              <a:t>Remove DLC with water jet</a:t>
            </a:r>
            <a:br>
              <a:rPr lang="en-IT" sz="3300" dirty="0"/>
            </a:br>
            <a:r>
              <a:rPr lang="en-IT" sz="3300" dirty="0">
                <a:sym typeface="Wingdings" pitchFamily="2" charset="2"/>
              </a:rPr>
              <a:t> try with plasma etching</a:t>
            </a:r>
            <a:r>
              <a:rPr lang="en-IT" sz="3300" dirty="0"/>
              <a:t> </a:t>
            </a:r>
          </a:p>
          <a:p>
            <a:pPr marL="0" indent="0">
              <a:buNone/>
            </a:pPr>
            <a:r>
              <a:rPr lang="en-IT" sz="3300" dirty="0"/>
              <a:t>Delamination allows the etching liquid to attack more Polyimide than foreseen by the mask, in an irregular pattern, resulting in irregular hole shape both in top (DLC) as bottom (PI).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3DF69C-B5EF-134A-AA42-297006BB15A5}"/>
              </a:ext>
            </a:extLst>
          </p:cNvPr>
          <p:cNvGrpSpPr/>
          <p:nvPr/>
        </p:nvGrpSpPr>
        <p:grpSpPr>
          <a:xfrm>
            <a:off x="634710" y="1338358"/>
            <a:ext cx="3194466" cy="875446"/>
            <a:chOff x="628650" y="2995910"/>
            <a:chExt cx="3194466" cy="8754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775CBAB-EA6A-DA4A-90D9-48F2DDFD10B5}"/>
                </a:ext>
              </a:extLst>
            </p:cNvPr>
            <p:cNvGrpSpPr/>
            <p:nvPr/>
          </p:nvGrpSpPr>
          <p:grpSpPr>
            <a:xfrm>
              <a:off x="628650" y="2995910"/>
              <a:ext cx="3194466" cy="826881"/>
              <a:chOff x="522511" y="2054431"/>
              <a:chExt cx="3194466" cy="8268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4D1F903-27A1-A242-9188-F9C911E4065E}"/>
                  </a:ext>
                </a:extLst>
              </p:cNvPr>
              <p:cNvSpPr/>
              <p:nvPr/>
            </p:nvSpPr>
            <p:spPr>
              <a:xfrm>
                <a:off x="522514" y="2410691"/>
                <a:ext cx="3194463" cy="36813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91A2C0C-D0E8-E847-9CFF-02422F900779}"/>
                  </a:ext>
                </a:extLst>
              </p:cNvPr>
              <p:cNvSpPr/>
              <p:nvPr/>
            </p:nvSpPr>
            <p:spPr>
              <a:xfrm>
                <a:off x="522513" y="2327564"/>
                <a:ext cx="3194463" cy="831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6B0C527-C29E-B049-A1DE-C54FA65BC28F}"/>
                  </a:ext>
                </a:extLst>
              </p:cNvPr>
              <p:cNvSpPr/>
              <p:nvPr/>
            </p:nvSpPr>
            <p:spPr>
              <a:xfrm>
                <a:off x="522512" y="2244437"/>
                <a:ext cx="3194463" cy="8312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1982525-92DB-494A-AE10-738EE4A5521A}"/>
                  </a:ext>
                </a:extLst>
              </p:cNvPr>
              <p:cNvSpPr/>
              <p:nvPr/>
            </p:nvSpPr>
            <p:spPr>
              <a:xfrm>
                <a:off x="522512" y="2054431"/>
                <a:ext cx="3194463" cy="19000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3FE7692-3B54-DE45-8A7A-FE79600DD6A0}"/>
                  </a:ext>
                </a:extLst>
              </p:cNvPr>
              <p:cNvSpPr/>
              <p:nvPr/>
            </p:nvSpPr>
            <p:spPr>
              <a:xfrm>
                <a:off x="522511" y="2778826"/>
                <a:ext cx="3194463" cy="1024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83D36B8-DD86-6148-A81F-76858BA48726}"/>
                </a:ext>
              </a:extLst>
            </p:cNvPr>
            <p:cNvSpPr/>
            <p:nvPr/>
          </p:nvSpPr>
          <p:spPr>
            <a:xfrm>
              <a:off x="1595128" y="3720305"/>
              <a:ext cx="1261505" cy="1510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81B51D9-AB7B-094F-9506-29C43092AB6D}"/>
              </a:ext>
            </a:extLst>
          </p:cNvPr>
          <p:cNvGrpSpPr/>
          <p:nvPr/>
        </p:nvGrpSpPr>
        <p:grpSpPr>
          <a:xfrm>
            <a:off x="628643" y="6016917"/>
            <a:ext cx="3194464" cy="828971"/>
            <a:chOff x="628643" y="5364674"/>
            <a:chExt cx="3194464" cy="82897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CCCF819-EC31-2E43-A993-934F5780D4A4}"/>
                </a:ext>
              </a:extLst>
            </p:cNvPr>
            <p:cNvGrpSpPr/>
            <p:nvPr/>
          </p:nvGrpSpPr>
          <p:grpSpPr>
            <a:xfrm>
              <a:off x="628643" y="5573044"/>
              <a:ext cx="3194464" cy="620601"/>
              <a:chOff x="628649" y="4445771"/>
              <a:chExt cx="3194464" cy="620601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D3CB87E2-7525-4648-A571-A2F5D595A14F}"/>
                  </a:ext>
                </a:extLst>
              </p:cNvPr>
              <p:cNvGrpSpPr/>
              <p:nvPr/>
            </p:nvGrpSpPr>
            <p:grpSpPr>
              <a:xfrm>
                <a:off x="628649" y="4445771"/>
                <a:ext cx="3194464" cy="620601"/>
                <a:chOff x="628652" y="3250755"/>
                <a:chExt cx="3194464" cy="620601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DDB8799E-187F-C94B-B1BA-E17446B9F752}"/>
                    </a:ext>
                  </a:extLst>
                </p:cNvPr>
                <p:cNvGrpSpPr/>
                <p:nvPr/>
              </p:nvGrpSpPr>
              <p:grpSpPr>
                <a:xfrm>
                  <a:off x="628652" y="3250755"/>
                  <a:ext cx="3194464" cy="469550"/>
                  <a:chOff x="522513" y="2309276"/>
                  <a:chExt cx="3194464" cy="469550"/>
                </a:xfrm>
              </p:grpSpPr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644DFDBD-EC3C-DF4C-A4E1-F47C856C3091}"/>
                      </a:ext>
                    </a:extLst>
                  </p:cNvPr>
                  <p:cNvSpPr/>
                  <p:nvPr/>
                </p:nvSpPr>
                <p:spPr>
                  <a:xfrm>
                    <a:off x="522514" y="2410691"/>
                    <a:ext cx="3194463" cy="36813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A4B9D661-FB3F-CD42-967C-CD27F2B535E5}"/>
                      </a:ext>
                    </a:extLst>
                  </p:cNvPr>
                  <p:cNvSpPr/>
                  <p:nvPr/>
                </p:nvSpPr>
                <p:spPr>
                  <a:xfrm>
                    <a:off x="522513" y="2309276"/>
                    <a:ext cx="3194463" cy="10248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</p:grp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6C558814-EFA1-6C41-A923-491A1C7C5345}"/>
                    </a:ext>
                  </a:extLst>
                </p:cNvPr>
                <p:cNvSpPr/>
                <p:nvPr/>
              </p:nvSpPr>
              <p:spPr>
                <a:xfrm>
                  <a:off x="1595128" y="3720305"/>
                  <a:ext cx="1261505" cy="1510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42" name="Trapezium 41">
                <a:extLst>
                  <a:ext uri="{FF2B5EF4-FFF2-40B4-BE49-F238E27FC236}">
                    <a16:creationId xmlns:a16="http://schemas.microsoft.com/office/drawing/2014/main" id="{9C20AEF3-F670-EB42-9A15-9DCBF6003493}"/>
                  </a:ext>
                </a:extLst>
              </p:cNvPr>
              <p:cNvSpPr/>
              <p:nvPr/>
            </p:nvSpPr>
            <p:spPr>
              <a:xfrm>
                <a:off x="1595125" y="4547186"/>
                <a:ext cx="1261505" cy="368135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BF3F298-603C-1C45-BCBE-755808AEE4A1}"/>
                </a:ext>
              </a:extLst>
            </p:cNvPr>
            <p:cNvSpPr/>
            <p:nvPr/>
          </p:nvSpPr>
          <p:spPr>
            <a:xfrm>
              <a:off x="1498839" y="5364674"/>
              <a:ext cx="1454305" cy="316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D790F5B-7445-274C-83C9-B700D2D2C1E1}"/>
              </a:ext>
            </a:extLst>
          </p:cNvPr>
          <p:cNvSpPr txBox="1"/>
          <p:nvPr/>
        </p:nvSpPr>
        <p:spPr>
          <a:xfrm>
            <a:off x="185869" y="1585252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F5B8DB7-26D3-484A-B3AA-7BFF9D18402D}"/>
              </a:ext>
            </a:extLst>
          </p:cNvPr>
          <p:cNvSpPr txBox="1"/>
          <p:nvPr/>
        </p:nvSpPr>
        <p:spPr>
          <a:xfrm>
            <a:off x="167324" y="3596679"/>
            <a:ext cx="461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2</a:t>
            </a:r>
            <a:r>
              <a:rPr lang="en-IT" sz="1200" b="1" dirty="0"/>
              <a:t>b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6F6A82-C495-D649-924E-C65C29AA98DB}"/>
              </a:ext>
            </a:extLst>
          </p:cNvPr>
          <p:cNvSpPr txBox="1"/>
          <p:nvPr/>
        </p:nvSpPr>
        <p:spPr>
          <a:xfrm>
            <a:off x="167329" y="5369051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87EC828-4BBD-5A46-9705-9B0A3669D615}"/>
              </a:ext>
            </a:extLst>
          </p:cNvPr>
          <p:cNvSpPr txBox="1"/>
          <p:nvPr/>
        </p:nvSpPr>
        <p:spPr>
          <a:xfrm>
            <a:off x="167325" y="6260892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4</a:t>
            </a:r>
          </a:p>
        </p:txBody>
      </p:sp>
      <p:graphicFrame>
        <p:nvGraphicFramePr>
          <p:cNvPr id="10" name="Table 35">
            <a:extLst>
              <a:ext uri="{FF2B5EF4-FFF2-40B4-BE49-F238E27FC236}">
                <a16:creationId xmlns:a16="http://schemas.microsoft.com/office/drawing/2014/main" id="{5ABC7A58-D769-CE45-B3B9-F73DE3684A12}"/>
              </a:ext>
            </a:extLst>
          </p:cNvPr>
          <p:cNvGraphicFramePr>
            <a:graphicFrameLocks noGrp="1"/>
          </p:cNvGraphicFramePr>
          <p:nvPr/>
        </p:nvGraphicFramePr>
        <p:xfrm>
          <a:off x="4422032" y="1572307"/>
          <a:ext cx="3920877" cy="2249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152">
                  <a:extLst>
                    <a:ext uri="{9D8B030D-6E8A-4147-A177-3AD203B41FA5}">
                      <a16:colId xmlns:a16="http://schemas.microsoft.com/office/drawing/2014/main" val="2851554032"/>
                    </a:ext>
                  </a:extLst>
                </a:gridCol>
                <a:gridCol w="1292772">
                  <a:extLst>
                    <a:ext uri="{9D8B030D-6E8A-4147-A177-3AD203B41FA5}">
                      <a16:colId xmlns:a16="http://schemas.microsoft.com/office/drawing/2014/main" val="1758016336"/>
                    </a:ext>
                  </a:extLst>
                </a:gridCol>
                <a:gridCol w="1203953">
                  <a:extLst>
                    <a:ext uri="{9D8B030D-6E8A-4147-A177-3AD203B41FA5}">
                      <a16:colId xmlns:a16="http://schemas.microsoft.com/office/drawing/2014/main" val="28082511"/>
                    </a:ext>
                  </a:extLst>
                </a:gridCol>
              </a:tblGrid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Thickness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Color 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188785"/>
                  </a:ext>
                </a:extLst>
              </a:tr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7um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865346"/>
                  </a:ext>
                </a:extLst>
              </a:tr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10nm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770505"/>
                  </a:ext>
                </a:extLst>
              </a:tr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DLC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100nm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031868"/>
                  </a:ext>
                </a:extLst>
              </a:tr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Polyimide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50um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405699"/>
                  </a:ext>
                </a:extLst>
              </a:tr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5um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205597"/>
                  </a:ext>
                </a:extLst>
              </a:tr>
            </a:tbl>
          </a:graphicData>
        </a:graphic>
      </p:graphicFrame>
      <p:sp>
        <p:nvSpPr>
          <p:cNvPr id="55" name="Rectangle 54">
            <a:extLst>
              <a:ext uri="{FF2B5EF4-FFF2-40B4-BE49-F238E27FC236}">
                <a16:creationId xmlns:a16="http://schemas.microsoft.com/office/drawing/2014/main" id="{92D24A15-FAE1-1F46-B0CA-AF9B24FB6DE2}"/>
              </a:ext>
            </a:extLst>
          </p:cNvPr>
          <p:cNvSpPr/>
          <p:nvPr/>
        </p:nvSpPr>
        <p:spPr>
          <a:xfrm>
            <a:off x="7307970" y="2046920"/>
            <a:ext cx="921628" cy="1925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4EAD57F-83D3-FE46-B60D-18FF8196B27E}"/>
              </a:ext>
            </a:extLst>
          </p:cNvPr>
          <p:cNvSpPr/>
          <p:nvPr/>
        </p:nvSpPr>
        <p:spPr>
          <a:xfrm>
            <a:off x="7307970" y="3549106"/>
            <a:ext cx="921628" cy="1925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79F3E29-E289-F544-BACC-77BC34200FB3}"/>
              </a:ext>
            </a:extLst>
          </p:cNvPr>
          <p:cNvSpPr/>
          <p:nvPr/>
        </p:nvSpPr>
        <p:spPr>
          <a:xfrm>
            <a:off x="7307970" y="2425889"/>
            <a:ext cx="921628" cy="1925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D7A1551-6C7B-DC41-8F5B-F370F85A1998}"/>
              </a:ext>
            </a:extLst>
          </p:cNvPr>
          <p:cNvSpPr/>
          <p:nvPr/>
        </p:nvSpPr>
        <p:spPr>
          <a:xfrm>
            <a:off x="7307970" y="2794904"/>
            <a:ext cx="921628" cy="1925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C19FD87-BDFD-A441-8EFA-25EBE53DF045}"/>
              </a:ext>
            </a:extLst>
          </p:cNvPr>
          <p:cNvSpPr/>
          <p:nvPr/>
        </p:nvSpPr>
        <p:spPr>
          <a:xfrm>
            <a:off x="7307970" y="3163292"/>
            <a:ext cx="921628" cy="192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57E30A-60A1-6E45-B9A0-3D5944582BEC}"/>
              </a:ext>
            </a:extLst>
          </p:cNvPr>
          <p:cNvGrpSpPr/>
          <p:nvPr/>
        </p:nvGrpSpPr>
        <p:grpSpPr>
          <a:xfrm>
            <a:off x="628643" y="5256611"/>
            <a:ext cx="3194464" cy="819085"/>
            <a:chOff x="628643" y="4484412"/>
            <a:chExt cx="3194464" cy="81908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2663A0D-0D1C-7244-8871-254B84EFBDD3}"/>
                </a:ext>
              </a:extLst>
            </p:cNvPr>
            <p:cNvGrpSpPr/>
            <p:nvPr/>
          </p:nvGrpSpPr>
          <p:grpSpPr>
            <a:xfrm>
              <a:off x="628643" y="4692040"/>
              <a:ext cx="3194464" cy="611457"/>
              <a:chOff x="628649" y="4454915"/>
              <a:chExt cx="3194464" cy="611457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1AE2727-7A8F-0F49-AF7F-00B54B6C5468}"/>
                  </a:ext>
                </a:extLst>
              </p:cNvPr>
              <p:cNvGrpSpPr/>
              <p:nvPr/>
            </p:nvGrpSpPr>
            <p:grpSpPr>
              <a:xfrm>
                <a:off x="628649" y="4454915"/>
                <a:ext cx="3194464" cy="611457"/>
                <a:chOff x="628652" y="3259899"/>
                <a:chExt cx="3194464" cy="611457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818E74B6-BC65-2441-A4F5-EE168618B20B}"/>
                    </a:ext>
                  </a:extLst>
                </p:cNvPr>
                <p:cNvGrpSpPr/>
                <p:nvPr/>
              </p:nvGrpSpPr>
              <p:grpSpPr>
                <a:xfrm>
                  <a:off x="628652" y="3259899"/>
                  <a:ext cx="3194464" cy="460406"/>
                  <a:chOff x="522513" y="2318420"/>
                  <a:chExt cx="3194464" cy="460406"/>
                </a:xfrm>
              </p:grpSpPr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B13FC74C-DE1B-C64B-84BA-B9F896AA92F1}"/>
                      </a:ext>
                    </a:extLst>
                  </p:cNvPr>
                  <p:cNvSpPr/>
                  <p:nvPr/>
                </p:nvSpPr>
                <p:spPr>
                  <a:xfrm>
                    <a:off x="522514" y="2410691"/>
                    <a:ext cx="3194463" cy="36813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10DB8482-49A5-0A47-9369-9C98BFDC035D}"/>
                      </a:ext>
                    </a:extLst>
                  </p:cNvPr>
                  <p:cNvSpPr/>
                  <p:nvPr/>
                </p:nvSpPr>
                <p:spPr>
                  <a:xfrm>
                    <a:off x="522513" y="2318420"/>
                    <a:ext cx="3194463" cy="9618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 dirty="0"/>
                  </a:p>
                </p:txBody>
              </p:sp>
            </p:grp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DF90C67-38BA-644C-9E28-F3F09325EAE2}"/>
                    </a:ext>
                  </a:extLst>
                </p:cNvPr>
                <p:cNvSpPr/>
                <p:nvPr/>
              </p:nvSpPr>
              <p:spPr>
                <a:xfrm>
                  <a:off x="1595128" y="3720305"/>
                  <a:ext cx="1261505" cy="1510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31" name="Trapezium 30">
                <a:extLst>
                  <a:ext uri="{FF2B5EF4-FFF2-40B4-BE49-F238E27FC236}">
                    <a16:creationId xmlns:a16="http://schemas.microsoft.com/office/drawing/2014/main" id="{1AC25CF7-CBD9-EC4C-BD98-A9068AC67F00}"/>
                  </a:ext>
                </a:extLst>
              </p:cNvPr>
              <p:cNvSpPr/>
              <p:nvPr/>
            </p:nvSpPr>
            <p:spPr>
              <a:xfrm>
                <a:off x="1595125" y="4547186"/>
                <a:ext cx="1261505" cy="368135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ABD0D5E-51E4-BD4D-BEC2-77DEDBFA7D95}"/>
                </a:ext>
              </a:extLst>
            </p:cNvPr>
            <p:cNvSpPr/>
            <p:nvPr/>
          </p:nvSpPr>
          <p:spPr>
            <a:xfrm>
              <a:off x="1595119" y="4484412"/>
              <a:ext cx="1261505" cy="207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BDB69381-6853-1C4F-9D9A-7EDF45B1D66D}"/>
              </a:ext>
            </a:extLst>
          </p:cNvPr>
          <p:cNvSpPr/>
          <p:nvPr/>
        </p:nvSpPr>
        <p:spPr>
          <a:xfrm>
            <a:off x="1595114" y="6656940"/>
            <a:ext cx="1261505" cy="151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968702E-CC35-184C-9161-445A8F590AD7}"/>
              </a:ext>
            </a:extLst>
          </p:cNvPr>
          <p:cNvGrpSpPr/>
          <p:nvPr/>
        </p:nvGrpSpPr>
        <p:grpSpPr>
          <a:xfrm>
            <a:off x="628639" y="4316350"/>
            <a:ext cx="3194466" cy="875446"/>
            <a:chOff x="628647" y="4190926"/>
            <a:chExt cx="3194466" cy="87544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84E3705-D874-7449-9DE8-9B2B6DB0B960}"/>
                </a:ext>
              </a:extLst>
            </p:cNvPr>
            <p:cNvGrpSpPr/>
            <p:nvPr/>
          </p:nvGrpSpPr>
          <p:grpSpPr>
            <a:xfrm>
              <a:off x="628647" y="4190926"/>
              <a:ext cx="3194466" cy="875446"/>
              <a:chOff x="628650" y="2995910"/>
              <a:chExt cx="3194466" cy="875446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C1EA4190-31DB-7F44-9AE2-0180C093400C}"/>
                  </a:ext>
                </a:extLst>
              </p:cNvPr>
              <p:cNvGrpSpPr/>
              <p:nvPr/>
            </p:nvGrpSpPr>
            <p:grpSpPr>
              <a:xfrm>
                <a:off x="628650" y="2995910"/>
                <a:ext cx="3194466" cy="826881"/>
                <a:chOff x="522511" y="2054431"/>
                <a:chExt cx="3194466" cy="826881"/>
              </a:xfrm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FD436C9C-3D4C-9D4A-A4D1-EF6FECA58974}"/>
                    </a:ext>
                  </a:extLst>
                </p:cNvPr>
                <p:cNvSpPr/>
                <p:nvPr/>
              </p:nvSpPr>
              <p:spPr>
                <a:xfrm>
                  <a:off x="522514" y="2373287"/>
                  <a:ext cx="3194463" cy="405539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FFB8CCF4-3CF1-794B-88A6-AA4FF52F3265}"/>
                    </a:ext>
                  </a:extLst>
                </p:cNvPr>
                <p:cNvSpPr/>
                <p:nvPr/>
              </p:nvSpPr>
              <p:spPr>
                <a:xfrm>
                  <a:off x="522513" y="2290988"/>
                  <a:ext cx="3194463" cy="12202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D19746A2-B167-F941-9D03-BA39EA2D4590}"/>
                    </a:ext>
                  </a:extLst>
                </p:cNvPr>
                <p:cNvSpPr/>
                <p:nvPr/>
              </p:nvSpPr>
              <p:spPr>
                <a:xfrm>
                  <a:off x="522512" y="2244437"/>
                  <a:ext cx="3194463" cy="8312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13B646A6-8347-1646-9766-C88145EF4146}"/>
                    </a:ext>
                  </a:extLst>
                </p:cNvPr>
                <p:cNvSpPr/>
                <p:nvPr/>
              </p:nvSpPr>
              <p:spPr>
                <a:xfrm>
                  <a:off x="522512" y="2054431"/>
                  <a:ext cx="3194463" cy="19000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48D69832-F8C5-DF41-AF55-D4A1B543F86F}"/>
                    </a:ext>
                  </a:extLst>
                </p:cNvPr>
                <p:cNvSpPr/>
                <p:nvPr/>
              </p:nvSpPr>
              <p:spPr>
                <a:xfrm>
                  <a:off x="522511" y="2778826"/>
                  <a:ext cx="3194463" cy="10248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F72745B-DE2A-7E4D-9FF8-19579B31324D}"/>
                  </a:ext>
                </a:extLst>
              </p:cNvPr>
              <p:cNvSpPr/>
              <p:nvPr/>
            </p:nvSpPr>
            <p:spPr>
              <a:xfrm>
                <a:off x="1595128" y="3720305"/>
                <a:ext cx="1261505" cy="1510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67" name="Trapezium 66">
              <a:extLst>
                <a:ext uri="{FF2B5EF4-FFF2-40B4-BE49-F238E27FC236}">
                  <a16:creationId xmlns:a16="http://schemas.microsoft.com/office/drawing/2014/main" id="{05611A91-F43B-124F-B5E5-B08E1EA50986}"/>
                </a:ext>
              </a:extLst>
            </p:cNvPr>
            <p:cNvSpPr/>
            <p:nvPr/>
          </p:nvSpPr>
          <p:spPr>
            <a:xfrm>
              <a:off x="1595125" y="4546358"/>
              <a:ext cx="1261505" cy="368963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024BA41-4AAC-C94B-884A-8A08EC3064B0}"/>
              </a:ext>
            </a:extLst>
          </p:cNvPr>
          <p:cNvSpPr txBox="1"/>
          <p:nvPr/>
        </p:nvSpPr>
        <p:spPr>
          <a:xfrm>
            <a:off x="167324" y="4506356"/>
            <a:ext cx="461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2</a:t>
            </a:r>
            <a:r>
              <a:rPr lang="en-IT" sz="1200" b="1" dirty="0"/>
              <a:t>c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D055983-0D3B-5645-ADCF-90B81875B057}"/>
              </a:ext>
            </a:extLst>
          </p:cNvPr>
          <p:cNvGrpSpPr/>
          <p:nvPr/>
        </p:nvGrpSpPr>
        <p:grpSpPr>
          <a:xfrm>
            <a:off x="618111" y="3353863"/>
            <a:ext cx="3194466" cy="875446"/>
            <a:chOff x="618111" y="3353863"/>
            <a:chExt cx="3194466" cy="87544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08DFA17-4C7E-E543-A3AA-A97725DF009A}"/>
                </a:ext>
              </a:extLst>
            </p:cNvPr>
            <p:cNvGrpSpPr/>
            <p:nvPr/>
          </p:nvGrpSpPr>
          <p:grpSpPr>
            <a:xfrm>
              <a:off x="618111" y="3353863"/>
              <a:ext cx="3194466" cy="875446"/>
              <a:chOff x="628647" y="4190926"/>
              <a:chExt cx="3194466" cy="875446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70ED36A-036D-414A-B2CF-102F397C1781}"/>
                  </a:ext>
                </a:extLst>
              </p:cNvPr>
              <p:cNvGrpSpPr/>
              <p:nvPr/>
            </p:nvGrpSpPr>
            <p:grpSpPr>
              <a:xfrm>
                <a:off x="628647" y="4190926"/>
                <a:ext cx="3194466" cy="875446"/>
                <a:chOff x="628650" y="2995910"/>
                <a:chExt cx="3194466" cy="875446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CF5288A1-90DA-D148-BF8E-B72788A8BD84}"/>
                    </a:ext>
                  </a:extLst>
                </p:cNvPr>
                <p:cNvGrpSpPr/>
                <p:nvPr/>
              </p:nvGrpSpPr>
              <p:grpSpPr>
                <a:xfrm>
                  <a:off x="628650" y="2995910"/>
                  <a:ext cx="3194466" cy="826881"/>
                  <a:chOff x="522511" y="2054431"/>
                  <a:chExt cx="3194466" cy="826881"/>
                </a:xfrm>
              </p:grpSpPr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9071B988-22DB-FC41-9708-D01CA4BFC3EE}"/>
                      </a:ext>
                    </a:extLst>
                  </p:cNvPr>
                  <p:cNvSpPr/>
                  <p:nvPr/>
                </p:nvSpPr>
                <p:spPr>
                  <a:xfrm>
                    <a:off x="522514" y="2373287"/>
                    <a:ext cx="3194463" cy="405539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07B5D0D5-2181-F24E-9E18-DCF0A1D592BE}"/>
                      </a:ext>
                    </a:extLst>
                  </p:cNvPr>
                  <p:cNvSpPr/>
                  <p:nvPr/>
                </p:nvSpPr>
                <p:spPr>
                  <a:xfrm>
                    <a:off x="522513" y="2290988"/>
                    <a:ext cx="3194463" cy="12202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B1D14988-86BF-5E40-B834-F090A5D06ADB}"/>
                      </a:ext>
                    </a:extLst>
                  </p:cNvPr>
                  <p:cNvSpPr/>
                  <p:nvPr/>
                </p:nvSpPr>
                <p:spPr>
                  <a:xfrm>
                    <a:off x="522512" y="2244437"/>
                    <a:ext cx="3194463" cy="83127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7158B81A-B160-294D-B1D0-82154206224A}"/>
                      </a:ext>
                    </a:extLst>
                  </p:cNvPr>
                  <p:cNvSpPr/>
                  <p:nvPr/>
                </p:nvSpPr>
                <p:spPr>
                  <a:xfrm>
                    <a:off x="522512" y="2054431"/>
                    <a:ext cx="3194463" cy="190006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28B37C68-4519-DE4B-B9B5-C5C630EEED9C}"/>
                      </a:ext>
                    </a:extLst>
                  </p:cNvPr>
                  <p:cNvSpPr/>
                  <p:nvPr/>
                </p:nvSpPr>
                <p:spPr>
                  <a:xfrm>
                    <a:off x="522511" y="2778826"/>
                    <a:ext cx="3194463" cy="102486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</p:grp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BF39994-9778-DF4A-9BD5-40120997754F}"/>
                    </a:ext>
                  </a:extLst>
                </p:cNvPr>
                <p:cNvSpPr/>
                <p:nvPr/>
              </p:nvSpPr>
              <p:spPr>
                <a:xfrm>
                  <a:off x="1595128" y="3720305"/>
                  <a:ext cx="1261505" cy="1510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27" name="Trapezium 26">
                <a:extLst>
                  <a:ext uri="{FF2B5EF4-FFF2-40B4-BE49-F238E27FC236}">
                    <a16:creationId xmlns:a16="http://schemas.microsoft.com/office/drawing/2014/main" id="{D02CFE97-DB14-B04D-BCC0-A35AA7B6C709}"/>
                  </a:ext>
                </a:extLst>
              </p:cNvPr>
              <p:cNvSpPr/>
              <p:nvPr/>
            </p:nvSpPr>
            <p:spPr>
              <a:xfrm>
                <a:off x="1595125" y="4546358"/>
                <a:ext cx="1261505" cy="368963"/>
              </a:xfrm>
              <a:prstGeom prst="trapezoid">
                <a:avLst/>
              </a:prstGeom>
              <a:blipFill>
                <a:blip r:embed="rId2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76" name="Trapezium 75">
              <a:extLst>
                <a:ext uri="{FF2B5EF4-FFF2-40B4-BE49-F238E27FC236}">
                  <a16:creationId xmlns:a16="http://schemas.microsoft.com/office/drawing/2014/main" id="{F009A344-49DD-1C4A-BBC7-B6404C5CC650}"/>
                </a:ext>
              </a:extLst>
            </p:cNvPr>
            <p:cNvSpPr/>
            <p:nvPr/>
          </p:nvSpPr>
          <p:spPr>
            <a:xfrm>
              <a:off x="1584586" y="3703597"/>
              <a:ext cx="1261505" cy="368963"/>
            </a:xfrm>
            <a:prstGeom prst="trapezoid">
              <a:avLst/>
            </a:prstGeom>
            <a:solidFill>
              <a:srgbClr val="FFE699">
                <a:alpha val="4941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53775EB-85D4-2846-8398-B2C5D76A835F}"/>
              </a:ext>
            </a:extLst>
          </p:cNvPr>
          <p:cNvGrpSpPr/>
          <p:nvPr/>
        </p:nvGrpSpPr>
        <p:grpSpPr>
          <a:xfrm>
            <a:off x="630443" y="2338399"/>
            <a:ext cx="3194466" cy="875446"/>
            <a:chOff x="618111" y="3353863"/>
            <a:chExt cx="3194466" cy="875446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3B99DCB0-C8FB-444B-B03F-93EE352EF1F7}"/>
                </a:ext>
              </a:extLst>
            </p:cNvPr>
            <p:cNvGrpSpPr/>
            <p:nvPr/>
          </p:nvGrpSpPr>
          <p:grpSpPr>
            <a:xfrm>
              <a:off x="618111" y="3353863"/>
              <a:ext cx="3194466" cy="875446"/>
              <a:chOff x="628647" y="4190926"/>
              <a:chExt cx="3194466" cy="875446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06FCEAAB-B21B-4649-B11D-C91726910E58}"/>
                  </a:ext>
                </a:extLst>
              </p:cNvPr>
              <p:cNvGrpSpPr/>
              <p:nvPr/>
            </p:nvGrpSpPr>
            <p:grpSpPr>
              <a:xfrm>
                <a:off x="628647" y="4190926"/>
                <a:ext cx="3194466" cy="875446"/>
                <a:chOff x="628650" y="2995910"/>
                <a:chExt cx="3194466" cy="875446"/>
              </a:xfrm>
            </p:grpSpPr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53C5AFE6-2E2A-7A49-AE27-4AC9AB6083C3}"/>
                    </a:ext>
                  </a:extLst>
                </p:cNvPr>
                <p:cNvGrpSpPr/>
                <p:nvPr/>
              </p:nvGrpSpPr>
              <p:grpSpPr>
                <a:xfrm>
                  <a:off x="628650" y="2995910"/>
                  <a:ext cx="3194466" cy="826881"/>
                  <a:chOff x="522511" y="2054431"/>
                  <a:chExt cx="3194466" cy="826881"/>
                </a:xfrm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F49A0186-0413-E844-AAAA-2E3F757FE03E}"/>
                      </a:ext>
                    </a:extLst>
                  </p:cNvPr>
                  <p:cNvSpPr/>
                  <p:nvPr/>
                </p:nvSpPr>
                <p:spPr>
                  <a:xfrm>
                    <a:off x="522514" y="2373287"/>
                    <a:ext cx="3194463" cy="405539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D07AD7E1-037C-0549-9333-EBDA3A9D1A54}"/>
                      </a:ext>
                    </a:extLst>
                  </p:cNvPr>
                  <p:cNvSpPr/>
                  <p:nvPr/>
                </p:nvSpPr>
                <p:spPr>
                  <a:xfrm>
                    <a:off x="522513" y="2290988"/>
                    <a:ext cx="3194463" cy="12202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CEA78004-215E-5C47-B4A0-12DC86456BA1}"/>
                      </a:ext>
                    </a:extLst>
                  </p:cNvPr>
                  <p:cNvSpPr/>
                  <p:nvPr/>
                </p:nvSpPr>
                <p:spPr>
                  <a:xfrm>
                    <a:off x="522512" y="2244437"/>
                    <a:ext cx="3194463" cy="83127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55B1200D-CE74-E649-A567-F336CFF0D33C}"/>
                      </a:ext>
                    </a:extLst>
                  </p:cNvPr>
                  <p:cNvSpPr/>
                  <p:nvPr/>
                </p:nvSpPr>
                <p:spPr>
                  <a:xfrm>
                    <a:off x="522512" y="2054431"/>
                    <a:ext cx="3194463" cy="190006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79E6D6A2-60E1-E044-B043-8C5C9FA32D56}"/>
                      </a:ext>
                    </a:extLst>
                  </p:cNvPr>
                  <p:cNvSpPr/>
                  <p:nvPr/>
                </p:nvSpPr>
                <p:spPr>
                  <a:xfrm>
                    <a:off x="522511" y="2778826"/>
                    <a:ext cx="3194463" cy="102486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</p:grp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E0EA4F23-5945-C445-9D27-BB3DF4F6CB5A}"/>
                    </a:ext>
                  </a:extLst>
                </p:cNvPr>
                <p:cNvSpPr/>
                <p:nvPr/>
              </p:nvSpPr>
              <p:spPr>
                <a:xfrm>
                  <a:off x="1595128" y="3720305"/>
                  <a:ext cx="1261505" cy="1510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100" name="Trapezium 99">
                <a:extLst>
                  <a:ext uri="{FF2B5EF4-FFF2-40B4-BE49-F238E27FC236}">
                    <a16:creationId xmlns:a16="http://schemas.microsoft.com/office/drawing/2014/main" id="{CE595859-0760-0548-97F0-FE9A5090BBEC}"/>
                  </a:ext>
                </a:extLst>
              </p:cNvPr>
              <p:cNvSpPr/>
              <p:nvPr/>
            </p:nvSpPr>
            <p:spPr>
              <a:xfrm>
                <a:off x="1595125" y="4546358"/>
                <a:ext cx="1261505" cy="368963"/>
              </a:xfrm>
              <a:prstGeom prst="trapezoid">
                <a:avLst/>
              </a:prstGeom>
              <a:blipFill>
                <a:blip r:embed="rId2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98" name="Trapezium 97">
              <a:extLst>
                <a:ext uri="{FF2B5EF4-FFF2-40B4-BE49-F238E27FC236}">
                  <a16:creationId xmlns:a16="http://schemas.microsoft.com/office/drawing/2014/main" id="{E78BA694-93A5-1F4F-9AC7-1622CEABA029}"/>
                </a:ext>
              </a:extLst>
            </p:cNvPr>
            <p:cNvSpPr/>
            <p:nvPr/>
          </p:nvSpPr>
          <p:spPr>
            <a:xfrm>
              <a:off x="1584586" y="3703597"/>
              <a:ext cx="1261505" cy="368963"/>
            </a:xfrm>
            <a:prstGeom prst="trapezoid">
              <a:avLst/>
            </a:prstGeom>
            <a:solidFill>
              <a:srgbClr val="FFE699">
                <a:alpha val="4941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50937084-C5EC-AD46-825D-1AA14EDAFA11}"/>
              </a:ext>
            </a:extLst>
          </p:cNvPr>
          <p:cNvSpPr txBox="1"/>
          <p:nvPr/>
        </p:nvSpPr>
        <p:spPr>
          <a:xfrm>
            <a:off x="167302" y="2509479"/>
            <a:ext cx="461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2</a:t>
            </a:r>
            <a:r>
              <a:rPr lang="en-IT" sz="1200" b="1" dirty="0"/>
              <a:t>a</a:t>
            </a:r>
          </a:p>
        </p:txBody>
      </p:sp>
      <p:sp>
        <p:nvSpPr>
          <p:cNvPr id="38" name="Curved Down Arrow 37">
            <a:extLst>
              <a:ext uri="{FF2B5EF4-FFF2-40B4-BE49-F238E27FC236}">
                <a16:creationId xmlns:a16="http://schemas.microsoft.com/office/drawing/2014/main" id="{4CA90D31-95FD-2647-9EB5-DA13860CD1F6}"/>
              </a:ext>
            </a:extLst>
          </p:cNvPr>
          <p:cNvSpPr/>
          <p:nvPr/>
        </p:nvSpPr>
        <p:spPr>
          <a:xfrm>
            <a:off x="2680138" y="3543869"/>
            <a:ext cx="273006" cy="197830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21" name="Curved Down Arrow 120">
            <a:extLst>
              <a:ext uri="{FF2B5EF4-FFF2-40B4-BE49-F238E27FC236}">
                <a16:creationId xmlns:a16="http://schemas.microsoft.com/office/drawing/2014/main" id="{D13C68DC-9D18-BF4F-A9B9-806CC75CE463}"/>
              </a:ext>
            </a:extLst>
          </p:cNvPr>
          <p:cNvSpPr/>
          <p:nvPr/>
        </p:nvSpPr>
        <p:spPr>
          <a:xfrm flipH="1">
            <a:off x="1471275" y="3559954"/>
            <a:ext cx="302095" cy="194835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22" name="Trapezium 121">
            <a:extLst>
              <a:ext uri="{FF2B5EF4-FFF2-40B4-BE49-F238E27FC236}">
                <a16:creationId xmlns:a16="http://schemas.microsoft.com/office/drawing/2014/main" id="{8AA03CF7-BFEB-244C-9D2D-BF4974A89D5A}"/>
              </a:ext>
            </a:extLst>
          </p:cNvPr>
          <p:cNvSpPr/>
          <p:nvPr/>
        </p:nvSpPr>
        <p:spPr>
          <a:xfrm rot="10800000">
            <a:off x="1498839" y="4665148"/>
            <a:ext cx="1454304" cy="380963"/>
          </a:xfrm>
          <a:prstGeom prst="trapezoid">
            <a:avLst>
              <a:gd name="adj" fmla="val 648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3" name="Trapezium 122">
            <a:extLst>
              <a:ext uri="{FF2B5EF4-FFF2-40B4-BE49-F238E27FC236}">
                <a16:creationId xmlns:a16="http://schemas.microsoft.com/office/drawing/2014/main" id="{673B284F-1838-F741-9820-434CB25453ED}"/>
              </a:ext>
            </a:extLst>
          </p:cNvPr>
          <p:cNvSpPr/>
          <p:nvPr/>
        </p:nvSpPr>
        <p:spPr>
          <a:xfrm rot="10800000">
            <a:off x="1498839" y="5554136"/>
            <a:ext cx="1454304" cy="380963"/>
          </a:xfrm>
          <a:prstGeom prst="trapezoid">
            <a:avLst>
              <a:gd name="adj" fmla="val 648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4" name="Trapezium 123">
            <a:extLst>
              <a:ext uri="{FF2B5EF4-FFF2-40B4-BE49-F238E27FC236}">
                <a16:creationId xmlns:a16="http://schemas.microsoft.com/office/drawing/2014/main" id="{36709535-5B13-3F49-B7A1-A9284045ECCA}"/>
              </a:ext>
            </a:extLst>
          </p:cNvPr>
          <p:cNvSpPr/>
          <p:nvPr/>
        </p:nvSpPr>
        <p:spPr>
          <a:xfrm rot="10800000">
            <a:off x="1502857" y="6320189"/>
            <a:ext cx="1454304" cy="380963"/>
          </a:xfrm>
          <a:prstGeom prst="trapezoid">
            <a:avLst>
              <a:gd name="adj" fmla="val 648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92370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CF235-C895-F045-9081-77CBC2B86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6745"/>
          </a:xfrm>
        </p:spPr>
        <p:txBody>
          <a:bodyPr>
            <a:normAutofit fontScale="90000"/>
          </a:bodyPr>
          <a:lstStyle/>
          <a:p>
            <a:r>
              <a:rPr lang="en-IT" b="1" dirty="0"/>
              <a:t>FTM Foil production procedure</a:t>
            </a:r>
            <a:br>
              <a:rPr lang="en-IT" dirty="0"/>
            </a:br>
            <a:r>
              <a:rPr lang="en-IT" dirty="0"/>
              <a:t>3 – Suggestion &amp; Future:  Create Rim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D2B82-D68E-9D4C-9D37-ADA2DC784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700" y="4114282"/>
            <a:ext cx="4660971" cy="2538765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T" dirty="0"/>
              <a:t>Starting FCCL: single DLC layer</a:t>
            </a:r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Photo-Lithography &amp; Cu Etching</a:t>
            </a:r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Kapton Etching</a:t>
            </a:r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Cu Patterning on top (larger), leave Cu as protection on the bottom</a:t>
            </a:r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Etch / Remove DLC (scrubbing: water jet with small pummice) or with Plasma Etching</a:t>
            </a:r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Cu &amp; Cr removal</a:t>
            </a:r>
          </a:p>
          <a:p>
            <a:pPr marL="0" indent="0">
              <a:buNone/>
            </a:pPr>
            <a:r>
              <a:rPr lang="en-IT" dirty="0"/>
              <a:t>Procedure can be scaled up to 125um polyimide, inserting a 2nd kapton etching step, starting from the top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E9C558-227A-614C-94B1-3818B4BB49E1}"/>
              </a:ext>
            </a:extLst>
          </p:cNvPr>
          <p:cNvGrpSpPr/>
          <p:nvPr/>
        </p:nvGrpSpPr>
        <p:grpSpPr>
          <a:xfrm>
            <a:off x="628647" y="1529238"/>
            <a:ext cx="3194466" cy="826881"/>
            <a:chOff x="522511" y="2054431"/>
            <a:chExt cx="3194466" cy="82688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B90F291-A655-484B-81B7-6F2C07E92C8F}"/>
                </a:ext>
              </a:extLst>
            </p:cNvPr>
            <p:cNvSpPr/>
            <p:nvPr/>
          </p:nvSpPr>
          <p:spPr>
            <a:xfrm>
              <a:off x="522514" y="2410691"/>
              <a:ext cx="3194463" cy="3681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7538C42-05BB-3043-AC0E-4552017CC960}"/>
                </a:ext>
              </a:extLst>
            </p:cNvPr>
            <p:cNvSpPr/>
            <p:nvPr/>
          </p:nvSpPr>
          <p:spPr>
            <a:xfrm>
              <a:off x="522513" y="2327564"/>
              <a:ext cx="3194463" cy="831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47AE231-0616-A543-BB98-BFB33601B0A5}"/>
                </a:ext>
              </a:extLst>
            </p:cNvPr>
            <p:cNvSpPr/>
            <p:nvPr/>
          </p:nvSpPr>
          <p:spPr>
            <a:xfrm>
              <a:off x="522512" y="2244437"/>
              <a:ext cx="3194463" cy="8312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C7B5F5-ED93-094C-8DFF-EF12E66249F1}"/>
                </a:ext>
              </a:extLst>
            </p:cNvPr>
            <p:cNvSpPr/>
            <p:nvPr/>
          </p:nvSpPr>
          <p:spPr>
            <a:xfrm>
              <a:off x="522512" y="2054431"/>
              <a:ext cx="3194463" cy="19000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CE154BB-4A69-654D-820C-8DBAF4BBC5A7}"/>
                </a:ext>
              </a:extLst>
            </p:cNvPr>
            <p:cNvSpPr/>
            <p:nvPr/>
          </p:nvSpPr>
          <p:spPr>
            <a:xfrm>
              <a:off x="522511" y="2778826"/>
              <a:ext cx="3194463" cy="10248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3DF69C-B5EF-134A-AA42-297006BB15A5}"/>
              </a:ext>
            </a:extLst>
          </p:cNvPr>
          <p:cNvGrpSpPr/>
          <p:nvPr/>
        </p:nvGrpSpPr>
        <p:grpSpPr>
          <a:xfrm>
            <a:off x="628644" y="2557380"/>
            <a:ext cx="3194466" cy="875446"/>
            <a:chOff x="628650" y="2995910"/>
            <a:chExt cx="3194466" cy="8754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775CBAB-EA6A-DA4A-90D9-48F2DDFD10B5}"/>
                </a:ext>
              </a:extLst>
            </p:cNvPr>
            <p:cNvGrpSpPr/>
            <p:nvPr/>
          </p:nvGrpSpPr>
          <p:grpSpPr>
            <a:xfrm>
              <a:off x="628650" y="2995910"/>
              <a:ext cx="3194466" cy="826881"/>
              <a:chOff x="522511" y="2054431"/>
              <a:chExt cx="3194466" cy="8268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4D1F903-27A1-A242-9188-F9C911E4065E}"/>
                  </a:ext>
                </a:extLst>
              </p:cNvPr>
              <p:cNvSpPr/>
              <p:nvPr/>
            </p:nvSpPr>
            <p:spPr>
              <a:xfrm>
                <a:off x="522514" y="2410691"/>
                <a:ext cx="3194463" cy="36813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91A2C0C-D0E8-E847-9CFF-02422F900779}"/>
                  </a:ext>
                </a:extLst>
              </p:cNvPr>
              <p:cNvSpPr/>
              <p:nvPr/>
            </p:nvSpPr>
            <p:spPr>
              <a:xfrm>
                <a:off x="522513" y="2327564"/>
                <a:ext cx="3194463" cy="831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6B0C527-C29E-B049-A1DE-C54FA65BC28F}"/>
                  </a:ext>
                </a:extLst>
              </p:cNvPr>
              <p:cNvSpPr/>
              <p:nvPr/>
            </p:nvSpPr>
            <p:spPr>
              <a:xfrm>
                <a:off x="522512" y="2244437"/>
                <a:ext cx="3194463" cy="8312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1982525-92DB-494A-AE10-738EE4A5521A}"/>
                  </a:ext>
                </a:extLst>
              </p:cNvPr>
              <p:cNvSpPr/>
              <p:nvPr/>
            </p:nvSpPr>
            <p:spPr>
              <a:xfrm>
                <a:off x="522512" y="2054431"/>
                <a:ext cx="3194463" cy="19000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3FE7692-3B54-DE45-8A7A-FE79600DD6A0}"/>
                  </a:ext>
                </a:extLst>
              </p:cNvPr>
              <p:cNvSpPr/>
              <p:nvPr/>
            </p:nvSpPr>
            <p:spPr>
              <a:xfrm>
                <a:off x="522511" y="2778826"/>
                <a:ext cx="3194463" cy="1024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83D36B8-DD86-6148-A81F-76858BA48726}"/>
                </a:ext>
              </a:extLst>
            </p:cNvPr>
            <p:cNvSpPr/>
            <p:nvPr/>
          </p:nvSpPr>
          <p:spPr>
            <a:xfrm>
              <a:off x="1595128" y="3720305"/>
              <a:ext cx="1261505" cy="1510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8DFA17-4C7E-E543-A3AA-A97725DF009A}"/>
              </a:ext>
            </a:extLst>
          </p:cNvPr>
          <p:cNvGrpSpPr/>
          <p:nvPr/>
        </p:nvGrpSpPr>
        <p:grpSpPr>
          <a:xfrm>
            <a:off x="628644" y="3585522"/>
            <a:ext cx="3194466" cy="875446"/>
            <a:chOff x="628647" y="4190926"/>
            <a:chExt cx="3194466" cy="87544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70ED36A-036D-414A-B2CF-102F397C1781}"/>
                </a:ext>
              </a:extLst>
            </p:cNvPr>
            <p:cNvGrpSpPr/>
            <p:nvPr/>
          </p:nvGrpSpPr>
          <p:grpSpPr>
            <a:xfrm>
              <a:off x="628647" y="4190926"/>
              <a:ext cx="3194466" cy="875446"/>
              <a:chOff x="628650" y="2995910"/>
              <a:chExt cx="3194466" cy="87544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F5288A1-90DA-D148-BF8E-B72788A8BD84}"/>
                  </a:ext>
                </a:extLst>
              </p:cNvPr>
              <p:cNvGrpSpPr/>
              <p:nvPr/>
            </p:nvGrpSpPr>
            <p:grpSpPr>
              <a:xfrm>
                <a:off x="628650" y="2995910"/>
                <a:ext cx="3194466" cy="826881"/>
                <a:chOff x="522511" y="2054431"/>
                <a:chExt cx="3194466" cy="826881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071B988-22DB-FC41-9708-D01CA4BFC3EE}"/>
                    </a:ext>
                  </a:extLst>
                </p:cNvPr>
                <p:cNvSpPr/>
                <p:nvPr/>
              </p:nvSpPr>
              <p:spPr>
                <a:xfrm>
                  <a:off x="522514" y="2373287"/>
                  <a:ext cx="3194463" cy="405539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07B5D0D5-2181-F24E-9E18-DCF0A1D592BE}"/>
                    </a:ext>
                  </a:extLst>
                </p:cNvPr>
                <p:cNvSpPr/>
                <p:nvPr/>
              </p:nvSpPr>
              <p:spPr>
                <a:xfrm>
                  <a:off x="522513" y="2290988"/>
                  <a:ext cx="3194463" cy="12202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1D14988-86BF-5E40-B834-F090A5D06ADB}"/>
                    </a:ext>
                  </a:extLst>
                </p:cNvPr>
                <p:cNvSpPr/>
                <p:nvPr/>
              </p:nvSpPr>
              <p:spPr>
                <a:xfrm>
                  <a:off x="522512" y="2244437"/>
                  <a:ext cx="3194463" cy="8312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7158B81A-B160-294D-B1D0-82154206224A}"/>
                    </a:ext>
                  </a:extLst>
                </p:cNvPr>
                <p:cNvSpPr/>
                <p:nvPr/>
              </p:nvSpPr>
              <p:spPr>
                <a:xfrm>
                  <a:off x="522512" y="2054431"/>
                  <a:ext cx="3194463" cy="19000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8B37C68-4519-DE4B-B9B5-C5C630EEED9C}"/>
                    </a:ext>
                  </a:extLst>
                </p:cNvPr>
                <p:cNvSpPr/>
                <p:nvPr/>
              </p:nvSpPr>
              <p:spPr>
                <a:xfrm>
                  <a:off x="522511" y="2778826"/>
                  <a:ext cx="3194463" cy="10248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BF39994-9778-DF4A-9BD5-40120997754F}"/>
                  </a:ext>
                </a:extLst>
              </p:cNvPr>
              <p:cNvSpPr/>
              <p:nvPr/>
            </p:nvSpPr>
            <p:spPr>
              <a:xfrm>
                <a:off x="1595128" y="3720305"/>
                <a:ext cx="1261505" cy="1510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27" name="Trapezium 26">
              <a:extLst>
                <a:ext uri="{FF2B5EF4-FFF2-40B4-BE49-F238E27FC236}">
                  <a16:creationId xmlns:a16="http://schemas.microsoft.com/office/drawing/2014/main" id="{D02CFE97-DB14-B04D-BCC0-A35AA7B6C709}"/>
                </a:ext>
              </a:extLst>
            </p:cNvPr>
            <p:cNvSpPr/>
            <p:nvPr/>
          </p:nvSpPr>
          <p:spPr>
            <a:xfrm>
              <a:off x="1595125" y="4546358"/>
              <a:ext cx="1261505" cy="368963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035EF264-2A9E-B343-9C3F-B9B57EACC833}"/>
              </a:ext>
            </a:extLst>
          </p:cNvPr>
          <p:cNvSpPr txBox="1"/>
          <p:nvPr/>
        </p:nvSpPr>
        <p:spPr>
          <a:xfrm>
            <a:off x="167332" y="1760807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D790F5B-7445-274C-83C9-B700D2D2C1E1}"/>
              </a:ext>
            </a:extLst>
          </p:cNvPr>
          <p:cNvSpPr txBox="1"/>
          <p:nvPr/>
        </p:nvSpPr>
        <p:spPr>
          <a:xfrm>
            <a:off x="167329" y="2759764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F5B8DB7-26D3-484A-B3AA-7BFF9D18402D}"/>
              </a:ext>
            </a:extLst>
          </p:cNvPr>
          <p:cNvSpPr txBox="1"/>
          <p:nvPr/>
        </p:nvSpPr>
        <p:spPr>
          <a:xfrm>
            <a:off x="167329" y="3775528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6F6A82-C495-D649-924E-C65C29AA98DB}"/>
              </a:ext>
            </a:extLst>
          </p:cNvPr>
          <p:cNvSpPr txBox="1"/>
          <p:nvPr/>
        </p:nvSpPr>
        <p:spPr>
          <a:xfrm>
            <a:off x="167329" y="4716808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87EC828-4BBD-5A46-9705-9B0A3669D615}"/>
              </a:ext>
            </a:extLst>
          </p:cNvPr>
          <p:cNvSpPr txBox="1"/>
          <p:nvPr/>
        </p:nvSpPr>
        <p:spPr>
          <a:xfrm>
            <a:off x="167329" y="5805271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5</a:t>
            </a:r>
          </a:p>
        </p:txBody>
      </p:sp>
      <p:graphicFrame>
        <p:nvGraphicFramePr>
          <p:cNvPr id="10" name="Table 35">
            <a:extLst>
              <a:ext uri="{FF2B5EF4-FFF2-40B4-BE49-F238E27FC236}">
                <a16:creationId xmlns:a16="http://schemas.microsoft.com/office/drawing/2014/main" id="{5ABC7A58-D769-CE45-B3B9-F73DE3684A12}"/>
              </a:ext>
            </a:extLst>
          </p:cNvPr>
          <p:cNvGraphicFramePr>
            <a:graphicFrameLocks noGrp="1"/>
          </p:cNvGraphicFramePr>
          <p:nvPr/>
        </p:nvGraphicFramePr>
        <p:xfrm>
          <a:off x="4422032" y="1572307"/>
          <a:ext cx="3920877" cy="2249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152">
                  <a:extLst>
                    <a:ext uri="{9D8B030D-6E8A-4147-A177-3AD203B41FA5}">
                      <a16:colId xmlns:a16="http://schemas.microsoft.com/office/drawing/2014/main" val="2851554032"/>
                    </a:ext>
                  </a:extLst>
                </a:gridCol>
                <a:gridCol w="1292772">
                  <a:extLst>
                    <a:ext uri="{9D8B030D-6E8A-4147-A177-3AD203B41FA5}">
                      <a16:colId xmlns:a16="http://schemas.microsoft.com/office/drawing/2014/main" val="1758016336"/>
                    </a:ext>
                  </a:extLst>
                </a:gridCol>
                <a:gridCol w="1203953">
                  <a:extLst>
                    <a:ext uri="{9D8B030D-6E8A-4147-A177-3AD203B41FA5}">
                      <a16:colId xmlns:a16="http://schemas.microsoft.com/office/drawing/2014/main" val="28082511"/>
                    </a:ext>
                  </a:extLst>
                </a:gridCol>
              </a:tblGrid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Thickness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Color 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188785"/>
                  </a:ext>
                </a:extLst>
              </a:tr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7um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865346"/>
                  </a:ext>
                </a:extLst>
              </a:tr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10nm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770505"/>
                  </a:ext>
                </a:extLst>
              </a:tr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DLC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100nm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031868"/>
                  </a:ext>
                </a:extLst>
              </a:tr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Polyimide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50um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405699"/>
                  </a:ext>
                </a:extLst>
              </a:tr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5um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205597"/>
                  </a:ext>
                </a:extLst>
              </a:tr>
            </a:tbl>
          </a:graphicData>
        </a:graphic>
      </p:graphicFrame>
      <p:sp>
        <p:nvSpPr>
          <p:cNvPr id="55" name="Rectangle 54">
            <a:extLst>
              <a:ext uri="{FF2B5EF4-FFF2-40B4-BE49-F238E27FC236}">
                <a16:creationId xmlns:a16="http://schemas.microsoft.com/office/drawing/2014/main" id="{92D24A15-FAE1-1F46-B0CA-AF9B24FB6DE2}"/>
              </a:ext>
            </a:extLst>
          </p:cNvPr>
          <p:cNvSpPr/>
          <p:nvPr/>
        </p:nvSpPr>
        <p:spPr>
          <a:xfrm>
            <a:off x="7307970" y="2046920"/>
            <a:ext cx="921628" cy="1925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4EAD57F-83D3-FE46-B60D-18FF8196B27E}"/>
              </a:ext>
            </a:extLst>
          </p:cNvPr>
          <p:cNvSpPr/>
          <p:nvPr/>
        </p:nvSpPr>
        <p:spPr>
          <a:xfrm>
            <a:off x="7307970" y="3549106"/>
            <a:ext cx="921628" cy="1925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79F3E29-E289-F544-BACC-77BC34200FB3}"/>
              </a:ext>
            </a:extLst>
          </p:cNvPr>
          <p:cNvSpPr/>
          <p:nvPr/>
        </p:nvSpPr>
        <p:spPr>
          <a:xfrm>
            <a:off x="7307970" y="2425889"/>
            <a:ext cx="921628" cy="1925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D7A1551-6C7B-DC41-8F5B-F370F85A1998}"/>
              </a:ext>
            </a:extLst>
          </p:cNvPr>
          <p:cNvSpPr/>
          <p:nvPr/>
        </p:nvSpPr>
        <p:spPr>
          <a:xfrm>
            <a:off x="7307970" y="2794904"/>
            <a:ext cx="921628" cy="1925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C19FD87-BDFD-A441-8EFA-25EBE53DF045}"/>
              </a:ext>
            </a:extLst>
          </p:cNvPr>
          <p:cNvSpPr/>
          <p:nvPr/>
        </p:nvSpPr>
        <p:spPr>
          <a:xfrm>
            <a:off x="7307970" y="3163292"/>
            <a:ext cx="921628" cy="192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BAA0EF3-E491-FB48-AC6D-94F6EEC63987}"/>
              </a:ext>
            </a:extLst>
          </p:cNvPr>
          <p:cNvGrpSpPr/>
          <p:nvPr/>
        </p:nvGrpSpPr>
        <p:grpSpPr>
          <a:xfrm>
            <a:off x="628632" y="5524868"/>
            <a:ext cx="3194474" cy="931016"/>
            <a:chOff x="628632" y="5524868"/>
            <a:chExt cx="3194474" cy="931016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96BFBB8-D08D-0345-8BA7-3BFB4B6C1246}"/>
                </a:ext>
              </a:extLst>
            </p:cNvPr>
            <p:cNvSpPr/>
            <p:nvPr/>
          </p:nvSpPr>
          <p:spPr>
            <a:xfrm>
              <a:off x="628632" y="5739230"/>
              <a:ext cx="3194463" cy="8312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3CA5320-94AC-2E49-AB7A-9362959518ED}"/>
                </a:ext>
              </a:extLst>
            </p:cNvPr>
            <p:cNvGrpSpPr/>
            <p:nvPr/>
          </p:nvGrpSpPr>
          <p:grpSpPr>
            <a:xfrm>
              <a:off x="628633" y="5524868"/>
              <a:ext cx="3194473" cy="931016"/>
              <a:chOff x="628634" y="5262629"/>
              <a:chExt cx="3194473" cy="931016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57725DA7-C717-4042-8477-88651502DABC}"/>
                  </a:ext>
                </a:extLst>
              </p:cNvPr>
              <p:cNvGrpSpPr/>
              <p:nvPr/>
            </p:nvGrpSpPr>
            <p:grpSpPr>
              <a:xfrm>
                <a:off x="628634" y="5262629"/>
                <a:ext cx="3194473" cy="931016"/>
                <a:chOff x="628634" y="5262629"/>
                <a:chExt cx="3194473" cy="931016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B6B2A7D3-7E02-D147-996F-1E0CFD5E7484}"/>
                    </a:ext>
                  </a:extLst>
                </p:cNvPr>
                <p:cNvSpPr/>
                <p:nvPr/>
              </p:nvSpPr>
              <p:spPr>
                <a:xfrm>
                  <a:off x="628634" y="5282793"/>
                  <a:ext cx="3194463" cy="19000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381B51D9-AB7B-094F-9506-29C43092AB6D}"/>
                    </a:ext>
                  </a:extLst>
                </p:cNvPr>
                <p:cNvGrpSpPr/>
                <p:nvPr/>
              </p:nvGrpSpPr>
              <p:grpSpPr>
                <a:xfrm>
                  <a:off x="628643" y="5262629"/>
                  <a:ext cx="3194464" cy="931016"/>
                  <a:chOff x="628643" y="5262629"/>
                  <a:chExt cx="3194464" cy="931016"/>
                </a:xfrm>
              </p:grpSpPr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6CCCF819-EC31-2E43-A993-934F5780D4A4}"/>
                      </a:ext>
                    </a:extLst>
                  </p:cNvPr>
                  <p:cNvGrpSpPr/>
                  <p:nvPr/>
                </p:nvGrpSpPr>
                <p:grpSpPr>
                  <a:xfrm>
                    <a:off x="628643" y="5573044"/>
                    <a:ext cx="3194464" cy="620601"/>
                    <a:chOff x="628649" y="4445771"/>
                    <a:chExt cx="3194464" cy="620601"/>
                  </a:xfrm>
                </p:grpSpPr>
                <p:grpSp>
                  <p:nvGrpSpPr>
                    <p:cNvPr id="41" name="Group 40">
                      <a:extLst>
                        <a:ext uri="{FF2B5EF4-FFF2-40B4-BE49-F238E27FC236}">
                          <a16:creationId xmlns:a16="http://schemas.microsoft.com/office/drawing/2014/main" id="{D3CB87E2-7525-4648-A571-A2F5D595A1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649" y="4445771"/>
                      <a:ext cx="3194464" cy="620601"/>
                      <a:chOff x="628652" y="3250755"/>
                      <a:chExt cx="3194464" cy="620601"/>
                    </a:xfrm>
                  </p:grpSpPr>
                  <p:grpSp>
                    <p:nvGrpSpPr>
                      <p:cNvPr id="43" name="Group 42">
                        <a:extLst>
                          <a:ext uri="{FF2B5EF4-FFF2-40B4-BE49-F238E27FC236}">
                            <a16:creationId xmlns:a16="http://schemas.microsoft.com/office/drawing/2014/main" id="{DDB8799E-187F-C94B-B1BA-E17446B9F75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28652" y="3250755"/>
                        <a:ext cx="3194464" cy="469550"/>
                        <a:chOff x="522513" y="2309276"/>
                        <a:chExt cx="3194464" cy="469550"/>
                      </a:xfrm>
                    </p:grpSpPr>
                    <p:sp>
                      <p:nvSpPr>
                        <p:cNvPr id="45" name="Rectangle 44">
                          <a:extLst>
                            <a:ext uri="{FF2B5EF4-FFF2-40B4-BE49-F238E27FC236}">
                              <a16:creationId xmlns:a16="http://schemas.microsoft.com/office/drawing/2014/main" id="{644DFDBD-EC3C-DF4C-A4E1-F47C856C30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514" y="2410691"/>
                          <a:ext cx="3194463" cy="368135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T"/>
                        </a:p>
                      </p:txBody>
                    </p:sp>
                    <p:sp>
                      <p:nvSpPr>
                        <p:cNvPr id="46" name="Rectangle 45">
                          <a:extLst>
                            <a:ext uri="{FF2B5EF4-FFF2-40B4-BE49-F238E27FC236}">
                              <a16:creationId xmlns:a16="http://schemas.microsoft.com/office/drawing/2014/main" id="{A4B9D661-FB3F-CD42-967C-CD27F2B535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513" y="2309276"/>
                          <a:ext cx="3194463" cy="102486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T"/>
                        </a:p>
                      </p:txBody>
                    </p:sp>
                  </p:grpSp>
                  <p:sp>
                    <p:nvSpPr>
                      <p:cNvPr id="44" name="Rectangle 43">
                        <a:extLst>
                          <a:ext uri="{FF2B5EF4-FFF2-40B4-BE49-F238E27FC236}">
                            <a16:creationId xmlns:a16="http://schemas.microsoft.com/office/drawing/2014/main" id="{6C558814-EFA1-6C41-A923-491A1C7C5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95128" y="3720305"/>
                        <a:ext cx="1261505" cy="1510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T"/>
                      </a:p>
                    </p:txBody>
                  </p:sp>
                </p:grpSp>
                <p:sp>
                  <p:nvSpPr>
                    <p:cNvPr id="42" name="Trapezium 41">
                      <a:extLst>
                        <a:ext uri="{FF2B5EF4-FFF2-40B4-BE49-F238E27FC236}">
                          <a16:creationId xmlns:a16="http://schemas.microsoft.com/office/drawing/2014/main" id="{9C20AEF3-F670-EB42-9A15-9DCBF60034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95125" y="4547186"/>
                      <a:ext cx="1261505" cy="368135"/>
                    </a:xfrm>
                    <a:prstGeom prst="trapezoid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T"/>
                    </a:p>
                  </p:txBody>
                </p:sp>
              </p:grp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ABF3F298-603C-1C45-BCBE-755808AEE4A1}"/>
                      </a:ext>
                    </a:extLst>
                  </p:cNvPr>
                  <p:cNvSpPr/>
                  <p:nvPr/>
                </p:nvSpPr>
                <p:spPr>
                  <a:xfrm>
                    <a:off x="1498839" y="5262629"/>
                    <a:ext cx="1454305" cy="41859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</p:grp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1D93F6C9-42AD-8241-9467-7F7E384A5B14}"/>
                    </a:ext>
                  </a:extLst>
                </p:cNvPr>
                <p:cNvSpPr/>
                <p:nvPr/>
              </p:nvSpPr>
              <p:spPr>
                <a:xfrm>
                  <a:off x="628639" y="6036161"/>
                  <a:ext cx="3194463" cy="10248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BDB69381-6853-1C4F-9D9A-7EDF45B1D66D}"/>
                  </a:ext>
                </a:extLst>
              </p:cNvPr>
              <p:cNvSpPr/>
              <p:nvPr/>
            </p:nvSpPr>
            <p:spPr>
              <a:xfrm>
                <a:off x="1595114" y="6024768"/>
                <a:ext cx="1261505" cy="130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DA29185-0B20-FE41-AFE7-0A186B4D0F96}"/>
              </a:ext>
            </a:extLst>
          </p:cNvPr>
          <p:cNvGrpSpPr/>
          <p:nvPr/>
        </p:nvGrpSpPr>
        <p:grpSpPr>
          <a:xfrm>
            <a:off x="628638" y="4537910"/>
            <a:ext cx="3204973" cy="885543"/>
            <a:chOff x="628638" y="4537910"/>
            <a:chExt cx="3204973" cy="885543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2C96FE4-5CFF-684B-B98C-5A499A9A66F6}"/>
                </a:ext>
              </a:extLst>
            </p:cNvPr>
            <p:cNvSpPr/>
            <p:nvPr/>
          </p:nvSpPr>
          <p:spPr>
            <a:xfrm>
              <a:off x="639148" y="4746277"/>
              <a:ext cx="3194463" cy="8312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A043A2D-5884-A244-87D0-770D7804A2B4}"/>
                </a:ext>
              </a:extLst>
            </p:cNvPr>
            <p:cNvGrpSpPr/>
            <p:nvPr/>
          </p:nvGrpSpPr>
          <p:grpSpPr>
            <a:xfrm>
              <a:off x="628638" y="4537910"/>
              <a:ext cx="3194469" cy="885543"/>
              <a:chOff x="628638" y="4537910"/>
              <a:chExt cx="3194469" cy="885543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B57E30A-60A1-6E45-B9A0-3D5944582BEC}"/>
                  </a:ext>
                </a:extLst>
              </p:cNvPr>
              <p:cNvGrpSpPr/>
              <p:nvPr/>
            </p:nvGrpSpPr>
            <p:grpSpPr>
              <a:xfrm>
                <a:off x="628643" y="4537910"/>
                <a:ext cx="3194464" cy="885543"/>
                <a:chOff x="628643" y="4417954"/>
                <a:chExt cx="3194464" cy="885543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72663A0D-0D1C-7244-8871-254B84EFBDD3}"/>
                    </a:ext>
                  </a:extLst>
                </p:cNvPr>
                <p:cNvGrpSpPr/>
                <p:nvPr/>
              </p:nvGrpSpPr>
              <p:grpSpPr>
                <a:xfrm>
                  <a:off x="628643" y="4692040"/>
                  <a:ext cx="3194464" cy="611457"/>
                  <a:chOff x="628649" y="4454915"/>
                  <a:chExt cx="3194464" cy="611457"/>
                </a:xfrm>
              </p:grpSpPr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31AE2727-7A8F-0F49-AF7F-00B54B6C5468}"/>
                      </a:ext>
                    </a:extLst>
                  </p:cNvPr>
                  <p:cNvGrpSpPr/>
                  <p:nvPr/>
                </p:nvGrpSpPr>
                <p:grpSpPr>
                  <a:xfrm>
                    <a:off x="628649" y="4454915"/>
                    <a:ext cx="3194464" cy="611457"/>
                    <a:chOff x="628652" y="3259899"/>
                    <a:chExt cx="3194464" cy="611457"/>
                  </a:xfrm>
                </p:grpSpPr>
                <p:grpSp>
                  <p:nvGrpSpPr>
                    <p:cNvPr id="32" name="Group 31">
                      <a:extLst>
                        <a:ext uri="{FF2B5EF4-FFF2-40B4-BE49-F238E27FC236}">
                          <a16:creationId xmlns:a16="http://schemas.microsoft.com/office/drawing/2014/main" id="{818E74B6-BC65-2441-A4F5-EE168618B2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652" y="3259899"/>
                      <a:ext cx="3194464" cy="460406"/>
                      <a:chOff x="522513" y="2318420"/>
                      <a:chExt cx="3194464" cy="460406"/>
                    </a:xfrm>
                  </p:grpSpPr>
                  <p:sp>
                    <p:nvSpPr>
                      <p:cNvPr id="34" name="Rectangle 33">
                        <a:extLst>
                          <a:ext uri="{FF2B5EF4-FFF2-40B4-BE49-F238E27FC236}">
                            <a16:creationId xmlns:a16="http://schemas.microsoft.com/office/drawing/2014/main" id="{B13FC74C-DE1B-C64B-84BA-B9F896AA92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514" y="2410691"/>
                        <a:ext cx="3194463" cy="368135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T"/>
                      </a:p>
                    </p:txBody>
                  </p:sp>
                  <p:sp>
                    <p:nvSpPr>
                      <p:cNvPr id="35" name="Rectangle 34">
                        <a:extLst>
                          <a:ext uri="{FF2B5EF4-FFF2-40B4-BE49-F238E27FC236}">
                            <a16:creationId xmlns:a16="http://schemas.microsoft.com/office/drawing/2014/main" id="{10DB8482-49A5-0A47-9369-9C98BFDC03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513" y="2318420"/>
                        <a:ext cx="3194463" cy="9618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T" dirty="0"/>
                      </a:p>
                    </p:txBody>
                  </p:sp>
                </p:grpSp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1DF90C67-38BA-644C-9E28-F3F09325EA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95128" y="3720305"/>
                      <a:ext cx="1261505" cy="15105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T"/>
                    </a:p>
                  </p:txBody>
                </p:sp>
              </p:grpSp>
              <p:sp>
                <p:nvSpPr>
                  <p:cNvPr id="31" name="Trapezium 30">
                    <a:extLst>
                      <a:ext uri="{FF2B5EF4-FFF2-40B4-BE49-F238E27FC236}">
                        <a16:creationId xmlns:a16="http://schemas.microsoft.com/office/drawing/2014/main" id="{1AC25CF7-CBD9-EC4C-BD98-A9068AC67F00}"/>
                      </a:ext>
                    </a:extLst>
                  </p:cNvPr>
                  <p:cNvSpPr/>
                  <p:nvPr/>
                </p:nvSpPr>
                <p:spPr>
                  <a:xfrm>
                    <a:off x="1595125" y="4547186"/>
                    <a:ext cx="1261505" cy="368135"/>
                  </a:xfrm>
                  <a:prstGeom prst="trapezoid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</p:grp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5BAC970D-8712-A34A-BEAB-0829CBCCB919}"/>
                    </a:ext>
                  </a:extLst>
                </p:cNvPr>
                <p:cNvSpPr/>
                <p:nvPr/>
              </p:nvSpPr>
              <p:spPr>
                <a:xfrm>
                  <a:off x="628643" y="4417954"/>
                  <a:ext cx="3194463" cy="19000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2ABD0D5E-51E4-BD4D-BEC2-77DEDBFA7D95}"/>
                    </a:ext>
                  </a:extLst>
                </p:cNvPr>
                <p:cNvSpPr/>
                <p:nvPr/>
              </p:nvSpPr>
              <p:spPr>
                <a:xfrm>
                  <a:off x="1595119" y="4422861"/>
                  <a:ext cx="1261505" cy="2691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 dirty="0"/>
                </a:p>
              </p:txBody>
            </p:sp>
          </p:grp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7292579-AF8A-474A-BAC9-1CC71E0D3F0B}"/>
                  </a:ext>
                </a:extLst>
              </p:cNvPr>
              <p:cNvSpPr/>
              <p:nvPr/>
            </p:nvSpPr>
            <p:spPr>
              <a:xfrm>
                <a:off x="628638" y="5280330"/>
                <a:ext cx="3194463" cy="1024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3643417D-03B5-1547-9DCE-8DDF627894E2}"/>
                  </a:ext>
                </a:extLst>
              </p:cNvPr>
              <p:cNvSpPr/>
              <p:nvPr/>
            </p:nvSpPr>
            <p:spPr>
              <a:xfrm>
                <a:off x="1595113" y="5278835"/>
                <a:ext cx="1261505" cy="1446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4937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CF235-C895-F045-9081-77CBC2B86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6745"/>
          </a:xfrm>
        </p:spPr>
        <p:txBody>
          <a:bodyPr>
            <a:normAutofit fontScale="90000"/>
          </a:bodyPr>
          <a:lstStyle/>
          <a:p>
            <a:pPr algn="ctr"/>
            <a:r>
              <a:rPr lang="en-IT" dirty="0"/>
              <a:t>Res GEM Foil production procedure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35EF264-2A9E-B343-9C3F-B9B57EACC833}"/>
              </a:ext>
            </a:extLst>
          </p:cNvPr>
          <p:cNvSpPr txBox="1"/>
          <p:nvPr/>
        </p:nvSpPr>
        <p:spPr>
          <a:xfrm>
            <a:off x="167329" y="1321783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D790F5B-7445-274C-83C9-B700D2D2C1E1}"/>
              </a:ext>
            </a:extLst>
          </p:cNvPr>
          <p:cNvSpPr txBox="1"/>
          <p:nvPr/>
        </p:nvSpPr>
        <p:spPr>
          <a:xfrm>
            <a:off x="167326" y="2403036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F5B8DB7-26D3-484A-B3AA-7BFF9D18402D}"/>
              </a:ext>
            </a:extLst>
          </p:cNvPr>
          <p:cNvSpPr txBox="1"/>
          <p:nvPr/>
        </p:nvSpPr>
        <p:spPr>
          <a:xfrm>
            <a:off x="167326" y="3418800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6F6A82-C495-D649-924E-C65C29AA98DB}"/>
              </a:ext>
            </a:extLst>
          </p:cNvPr>
          <p:cNvSpPr txBox="1"/>
          <p:nvPr/>
        </p:nvSpPr>
        <p:spPr>
          <a:xfrm>
            <a:off x="163834" y="4438699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87EC828-4BBD-5A46-9705-9B0A3669D615}"/>
              </a:ext>
            </a:extLst>
          </p:cNvPr>
          <p:cNvSpPr txBox="1"/>
          <p:nvPr/>
        </p:nvSpPr>
        <p:spPr>
          <a:xfrm>
            <a:off x="163834" y="5490116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072BC5-E221-AE41-875C-69CA137E117D}"/>
              </a:ext>
            </a:extLst>
          </p:cNvPr>
          <p:cNvGrpSpPr/>
          <p:nvPr/>
        </p:nvGrpSpPr>
        <p:grpSpPr>
          <a:xfrm>
            <a:off x="628641" y="1054367"/>
            <a:ext cx="3194465" cy="908187"/>
            <a:chOff x="628648" y="1616758"/>
            <a:chExt cx="3194465" cy="90818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E9C558-227A-614C-94B1-3818B4BB49E1}"/>
                </a:ext>
              </a:extLst>
            </p:cNvPr>
            <p:cNvGrpSpPr/>
            <p:nvPr/>
          </p:nvGrpSpPr>
          <p:grpSpPr>
            <a:xfrm>
              <a:off x="628648" y="1616758"/>
              <a:ext cx="3194465" cy="636875"/>
              <a:chOff x="522512" y="2141951"/>
              <a:chExt cx="3194465" cy="636875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B90F291-A655-484B-81B7-6F2C07E92C8F}"/>
                  </a:ext>
                </a:extLst>
              </p:cNvPr>
              <p:cNvSpPr/>
              <p:nvPr/>
            </p:nvSpPr>
            <p:spPr>
              <a:xfrm>
                <a:off x="522514" y="2410691"/>
                <a:ext cx="3194463" cy="36813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7538C42-05BB-3043-AC0E-4552017CC960}"/>
                  </a:ext>
                </a:extLst>
              </p:cNvPr>
              <p:cNvSpPr/>
              <p:nvPr/>
            </p:nvSpPr>
            <p:spPr>
              <a:xfrm>
                <a:off x="522513" y="2327564"/>
                <a:ext cx="3194463" cy="831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47AE231-0616-A543-BB98-BFB33601B0A5}"/>
                  </a:ext>
                </a:extLst>
              </p:cNvPr>
              <p:cNvSpPr/>
              <p:nvPr/>
            </p:nvSpPr>
            <p:spPr>
              <a:xfrm>
                <a:off x="522512" y="2244437"/>
                <a:ext cx="3194463" cy="8312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FC7B5F5-ED93-094C-8DFF-EF12E66249F1}"/>
                  </a:ext>
                </a:extLst>
              </p:cNvPr>
              <p:cNvSpPr/>
              <p:nvPr/>
            </p:nvSpPr>
            <p:spPr>
              <a:xfrm>
                <a:off x="522512" y="2141951"/>
                <a:ext cx="3194463" cy="1024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228112F-61EF-8440-8DF4-272BC39D90AB}"/>
                </a:ext>
              </a:extLst>
            </p:cNvPr>
            <p:cNvSpPr/>
            <p:nvPr/>
          </p:nvSpPr>
          <p:spPr>
            <a:xfrm>
              <a:off x="628648" y="2253633"/>
              <a:ext cx="3194463" cy="831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80A7A28-1A27-AC42-9ECB-D613A4FFE7EF}"/>
                </a:ext>
              </a:extLst>
            </p:cNvPr>
            <p:cNvSpPr/>
            <p:nvPr/>
          </p:nvSpPr>
          <p:spPr>
            <a:xfrm>
              <a:off x="628648" y="2336760"/>
              <a:ext cx="3194463" cy="8312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AD87E78-2CBD-E647-A44B-44AF418DF7B8}"/>
                </a:ext>
              </a:extLst>
            </p:cNvPr>
            <p:cNvSpPr/>
            <p:nvPr/>
          </p:nvSpPr>
          <p:spPr>
            <a:xfrm>
              <a:off x="628648" y="2422459"/>
              <a:ext cx="3194463" cy="10248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1F4A149-AD08-0A4D-AF5A-6BAFFB041324}"/>
              </a:ext>
            </a:extLst>
          </p:cNvPr>
          <p:cNvGrpSpPr/>
          <p:nvPr/>
        </p:nvGrpSpPr>
        <p:grpSpPr>
          <a:xfrm>
            <a:off x="628633" y="2136517"/>
            <a:ext cx="3194465" cy="958326"/>
            <a:chOff x="628646" y="2546199"/>
            <a:chExt cx="3194465" cy="958326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D107C60-4F61-8E4D-8357-80EF25FF1059}"/>
                </a:ext>
              </a:extLst>
            </p:cNvPr>
            <p:cNvGrpSpPr/>
            <p:nvPr/>
          </p:nvGrpSpPr>
          <p:grpSpPr>
            <a:xfrm>
              <a:off x="628646" y="2546199"/>
              <a:ext cx="3194465" cy="908187"/>
              <a:chOff x="628648" y="1616758"/>
              <a:chExt cx="3194465" cy="908187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8FE0AB1E-A81B-9546-8D94-338F1D3C0DCB}"/>
                  </a:ext>
                </a:extLst>
              </p:cNvPr>
              <p:cNvGrpSpPr/>
              <p:nvPr/>
            </p:nvGrpSpPr>
            <p:grpSpPr>
              <a:xfrm>
                <a:off x="628648" y="1616758"/>
                <a:ext cx="3194465" cy="636875"/>
                <a:chOff x="522512" y="2141951"/>
                <a:chExt cx="3194465" cy="636875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FCF7403A-9619-9A40-8C4A-F8EA4B82C856}"/>
                    </a:ext>
                  </a:extLst>
                </p:cNvPr>
                <p:cNvSpPr/>
                <p:nvPr/>
              </p:nvSpPr>
              <p:spPr>
                <a:xfrm>
                  <a:off x="522514" y="2410691"/>
                  <a:ext cx="3194463" cy="36813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7BDA19B-0399-7541-A0A8-8063DD05A868}"/>
                    </a:ext>
                  </a:extLst>
                </p:cNvPr>
                <p:cNvSpPr/>
                <p:nvPr/>
              </p:nvSpPr>
              <p:spPr>
                <a:xfrm>
                  <a:off x="522513" y="2327564"/>
                  <a:ext cx="3194463" cy="8312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6A2ECC54-E42F-4946-A8A6-FFDAD14892DD}"/>
                    </a:ext>
                  </a:extLst>
                </p:cNvPr>
                <p:cNvSpPr/>
                <p:nvPr/>
              </p:nvSpPr>
              <p:spPr>
                <a:xfrm>
                  <a:off x="522512" y="2244437"/>
                  <a:ext cx="3194463" cy="8312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1228173E-9C7C-0E40-8F94-7DC477C1FCC6}"/>
                    </a:ext>
                  </a:extLst>
                </p:cNvPr>
                <p:cNvSpPr/>
                <p:nvPr/>
              </p:nvSpPr>
              <p:spPr>
                <a:xfrm>
                  <a:off x="522512" y="2141951"/>
                  <a:ext cx="3194463" cy="10248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4B4DC951-0B19-184C-80F7-68C2E1392729}"/>
                  </a:ext>
                </a:extLst>
              </p:cNvPr>
              <p:cNvSpPr/>
              <p:nvPr/>
            </p:nvSpPr>
            <p:spPr>
              <a:xfrm>
                <a:off x="628648" y="2253633"/>
                <a:ext cx="3194463" cy="831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8A07F03A-4E79-B64D-97B5-CE7A2893B9FF}"/>
                  </a:ext>
                </a:extLst>
              </p:cNvPr>
              <p:cNvSpPr/>
              <p:nvPr/>
            </p:nvSpPr>
            <p:spPr>
              <a:xfrm>
                <a:off x="628648" y="2336760"/>
                <a:ext cx="3194463" cy="8312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2C784A1-7A9A-E140-9520-5E2A0707AF0F}"/>
                  </a:ext>
                </a:extLst>
              </p:cNvPr>
              <p:cNvSpPr/>
              <p:nvPr/>
            </p:nvSpPr>
            <p:spPr>
              <a:xfrm>
                <a:off x="628648" y="2422459"/>
                <a:ext cx="3194463" cy="1024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8BBB93D-4BB8-744D-9409-92E83F351B83}"/>
                </a:ext>
              </a:extLst>
            </p:cNvPr>
            <p:cNvSpPr/>
            <p:nvPr/>
          </p:nvSpPr>
          <p:spPr>
            <a:xfrm>
              <a:off x="1595122" y="3263450"/>
              <a:ext cx="1261505" cy="241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08F30BC-4DAA-9A41-9911-1FA0169B5688}"/>
              </a:ext>
            </a:extLst>
          </p:cNvPr>
          <p:cNvGrpSpPr/>
          <p:nvPr/>
        </p:nvGrpSpPr>
        <p:grpSpPr>
          <a:xfrm>
            <a:off x="628633" y="3195761"/>
            <a:ext cx="3194465" cy="958327"/>
            <a:chOff x="628646" y="2546199"/>
            <a:chExt cx="3194465" cy="95832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264A906-038E-B94D-A047-118375AAE495}"/>
                </a:ext>
              </a:extLst>
            </p:cNvPr>
            <p:cNvGrpSpPr/>
            <p:nvPr/>
          </p:nvGrpSpPr>
          <p:grpSpPr>
            <a:xfrm>
              <a:off x="628646" y="2546199"/>
              <a:ext cx="3194465" cy="908187"/>
              <a:chOff x="628648" y="1616758"/>
              <a:chExt cx="3194465" cy="908187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830369FA-1939-934D-B6B5-861C90D99467}"/>
                  </a:ext>
                </a:extLst>
              </p:cNvPr>
              <p:cNvGrpSpPr/>
              <p:nvPr/>
            </p:nvGrpSpPr>
            <p:grpSpPr>
              <a:xfrm>
                <a:off x="628648" y="1616758"/>
                <a:ext cx="3194465" cy="636875"/>
                <a:chOff x="522512" y="2141951"/>
                <a:chExt cx="3194465" cy="636875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2A339346-A84E-8D45-B2DD-7BE8781A89C8}"/>
                    </a:ext>
                  </a:extLst>
                </p:cNvPr>
                <p:cNvSpPr/>
                <p:nvPr/>
              </p:nvSpPr>
              <p:spPr>
                <a:xfrm>
                  <a:off x="522514" y="2410691"/>
                  <a:ext cx="3194463" cy="36813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7DA82F09-3D9F-DC4A-AD31-6B24D2DACE90}"/>
                    </a:ext>
                  </a:extLst>
                </p:cNvPr>
                <p:cNvSpPr/>
                <p:nvPr/>
              </p:nvSpPr>
              <p:spPr>
                <a:xfrm>
                  <a:off x="522513" y="2327564"/>
                  <a:ext cx="3194463" cy="8312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0DEDC678-9CF6-FC4B-8DB5-53CFE8D4FD63}"/>
                    </a:ext>
                  </a:extLst>
                </p:cNvPr>
                <p:cNvSpPr/>
                <p:nvPr/>
              </p:nvSpPr>
              <p:spPr>
                <a:xfrm>
                  <a:off x="522512" y="2244437"/>
                  <a:ext cx="3194463" cy="8312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BEA49DB7-6D44-EC44-B58D-9BC63E7FDAA0}"/>
                    </a:ext>
                  </a:extLst>
                </p:cNvPr>
                <p:cNvSpPr/>
                <p:nvPr/>
              </p:nvSpPr>
              <p:spPr>
                <a:xfrm>
                  <a:off x="522512" y="2141951"/>
                  <a:ext cx="3194463" cy="10248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2CB314A4-283A-B846-BDF8-6744425A5341}"/>
                  </a:ext>
                </a:extLst>
              </p:cNvPr>
              <p:cNvSpPr/>
              <p:nvPr/>
            </p:nvSpPr>
            <p:spPr>
              <a:xfrm>
                <a:off x="628648" y="2253633"/>
                <a:ext cx="3194463" cy="831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E48C5D6-C8EC-7349-9382-61527963F8BE}"/>
                  </a:ext>
                </a:extLst>
              </p:cNvPr>
              <p:cNvSpPr/>
              <p:nvPr/>
            </p:nvSpPr>
            <p:spPr>
              <a:xfrm>
                <a:off x="628648" y="2336760"/>
                <a:ext cx="3194463" cy="8312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D6AF29-3594-6849-8C2D-4A7B00A90390}"/>
                  </a:ext>
                </a:extLst>
              </p:cNvPr>
              <p:cNvSpPr/>
              <p:nvPr/>
            </p:nvSpPr>
            <p:spPr>
              <a:xfrm>
                <a:off x="628648" y="2422459"/>
                <a:ext cx="3194463" cy="1024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3F2D86A-5AA2-2240-8D8C-65B06550A1E6}"/>
                </a:ext>
              </a:extLst>
            </p:cNvPr>
            <p:cNvSpPr/>
            <p:nvPr/>
          </p:nvSpPr>
          <p:spPr>
            <a:xfrm>
              <a:off x="1595122" y="3170374"/>
              <a:ext cx="1261505" cy="334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945D57E-D1DD-E341-8607-E9244A50EDF5}"/>
              </a:ext>
            </a:extLst>
          </p:cNvPr>
          <p:cNvGrpSpPr/>
          <p:nvPr/>
        </p:nvGrpSpPr>
        <p:grpSpPr>
          <a:xfrm>
            <a:off x="628633" y="4279607"/>
            <a:ext cx="3194465" cy="958327"/>
            <a:chOff x="628626" y="5656663"/>
            <a:chExt cx="3194465" cy="958327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B9B8356B-E986-F541-901D-A4B3D5B0B476}"/>
                </a:ext>
              </a:extLst>
            </p:cNvPr>
            <p:cNvGrpSpPr/>
            <p:nvPr/>
          </p:nvGrpSpPr>
          <p:grpSpPr>
            <a:xfrm>
              <a:off x="628626" y="5656663"/>
              <a:ext cx="3194465" cy="958327"/>
              <a:chOff x="628646" y="2546199"/>
              <a:chExt cx="3194465" cy="958327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EA6E207E-0957-1F43-8DE3-2AE70CC216AC}"/>
                  </a:ext>
                </a:extLst>
              </p:cNvPr>
              <p:cNvGrpSpPr/>
              <p:nvPr/>
            </p:nvGrpSpPr>
            <p:grpSpPr>
              <a:xfrm>
                <a:off x="628646" y="2546199"/>
                <a:ext cx="3194465" cy="908187"/>
                <a:chOff x="628648" y="1616758"/>
                <a:chExt cx="3194465" cy="908187"/>
              </a:xfrm>
            </p:grpSpPr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367773F6-CA46-8F4A-943F-9949B7982833}"/>
                    </a:ext>
                  </a:extLst>
                </p:cNvPr>
                <p:cNvGrpSpPr/>
                <p:nvPr/>
              </p:nvGrpSpPr>
              <p:grpSpPr>
                <a:xfrm>
                  <a:off x="628648" y="1616758"/>
                  <a:ext cx="3194465" cy="636875"/>
                  <a:chOff x="522512" y="2141951"/>
                  <a:chExt cx="3194465" cy="636875"/>
                </a:xfrm>
              </p:grpSpPr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70C4CB4D-4A1C-D843-9280-608FFE2C9F4F}"/>
                      </a:ext>
                    </a:extLst>
                  </p:cNvPr>
                  <p:cNvSpPr/>
                  <p:nvPr/>
                </p:nvSpPr>
                <p:spPr>
                  <a:xfrm>
                    <a:off x="522514" y="2410691"/>
                    <a:ext cx="3194463" cy="36813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D0631EAF-A773-0846-A956-523022AA88B0}"/>
                      </a:ext>
                    </a:extLst>
                  </p:cNvPr>
                  <p:cNvSpPr/>
                  <p:nvPr/>
                </p:nvSpPr>
                <p:spPr>
                  <a:xfrm>
                    <a:off x="522512" y="2244437"/>
                    <a:ext cx="3194463" cy="83127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53FABD09-04BD-4949-8B67-C47AC465AD01}"/>
                      </a:ext>
                    </a:extLst>
                  </p:cNvPr>
                  <p:cNvSpPr/>
                  <p:nvPr/>
                </p:nvSpPr>
                <p:spPr>
                  <a:xfrm>
                    <a:off x="522512" y="2141951"/>
                    <a:ext cx="3194463" cy="102486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1A38970A-13B2-7349-8E43-F15CE5076F4A}"/>
                      </a:ext>
                    </a:extLst>
                  </p:cNvPr>
                  <p:cNvSpPr/>
                  <p:nvPr/>
                </p:nvSpPr>
                <p:spPr>
                  <a:xfrm>
                    <a:off x="522513" y="2327564"/>
                    <a:ext cx="3194463" cy="8312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</p:grp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7828C83E-A773-E14A-81F0-DAC895F15A2B}"/>
                    </a:ext>
                  </a:extLst>
                </p:cNvPr>
                <p:cNvSpPr/>
                <p:nvPr/>
              </p:nvSpPr>
              <p:spPr>
                <a:xfrm>
                  <a:off x="628648" y="2253633"/>
                  <a:ext cx="3194463" cy="8312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22B6523B-2F41-134B-8BC7-A82623DA26C4}"/>
                    </a:ext>
                  </a:extLst>
                </p:cNvPr>
                <p:cNvSpPr/>
                <p:nvPr/>
              </p:nvSpPr>
              <p:spPr>
                <a:xfrm>
                  <a:off x="628648" y="2336760"/>
                  <a:ext cx="3194463" cy="8312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809321A1-A7EE-384B-95C0-606B3A132B6C}"/>
                    </a:ext>
                  </a:extLst>
                </p:cNvPr>
                <p:cNvSpPr/>
                <p:nvPr/>
              </p:nvSpPr>
              <p:spPr>
                <a:xfrm>
                  <a:off x="628648" y="2422459"/>
                  <a:ext cx="3194463" cy="10248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D6DD1A5-4B06-DE4C-9ADD-C95F95351768}"/>
                  </a:ext>
                </a:extLst>
              </p:cNvPr>
              <p:cNvSpPr/>
              <p:nvPr/>
            </p:nvSpPr>
            <p:spPr>
              <a:xfrm>
                <a:off x="1595122" y="3177087"/>
                <a:ext cx="1261505" cy="3274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102" name="Trapezium 101">
              <a:extLst>
                <a:ext uri="{FF2B5EF4-FFF2-40B4-BE49-F238E27FC236}">
                  <a16:creationId xmlns:a16="http://schemas.microsoft.com/office/drawing/2014/main" id="{009B0749-D360-EA4F-905D-55E0E22875B0}"/>
                </a:ext>
              </a:extLst>
            </p:cNvPr>
            <p:cNvSpPr/>
            <p:nvPr/>
          </p:nvSpPr>
          <p:spPr>
            <a:xfrm>
              <a:off x="1595102" y="5918950"/>
              <a:ext cx="1261505" cy="391267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FA2BDAD-5786-FB49-BDDE-4F7A004AC427}"/>
              </a:ext>
            </a:extLst>
          </p:cNvPr>
          <p:cNvGrpSpPr/>
          <p:nvPr/>
        </p:nvGrpSpPr>
        <p:grpSpPr>
          <a:xfrm>
            <a:off x="624677" y="5338579"/>
            <a:ext cx="3194465" cy="958327"/>
            <a:chOff x="628631" y="5717609"/>
            <a:chExt cx="3194465" cy="958327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FC69D98-2AB4-7C4B-9E1C-D586D49A95A0}"/>
                </a:ext>
              </a:extLst>
            </p:cNvPr>
            <p:cNvGrpSpPr/>
            <p:nvPr/>
          </p:nvGrpSpPr>
          <p:grpSpPr>
            <a:xfrm>
              <a:off x="628631" y="5717609"/>
              <a:ext cx="3194465" cy="958327"/>
              <a:chOff x="628626" y="5656663"/>
              <a:chExt cx="3194465" cy="958327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3564CE05-52A7-8942-A747-F2972692853D}"/>
                  </a:ext>
                </a:extLst>
              </p:cNvPr>
              <p:cNvGrpSpPr/>
              <p:nvPr/>
            </p:nvGrpSpPr>
            <p:grpSpPr>
              <a:xfrm>
                <a:off x="628626" y="5656663"/>
                <a:ext cx="3194465" cy="958327"/>
                <a:chOff x="628646" y="2546199"/>
                <a:chExt cx="3194465" cy="958327"/>
              </a:xfrm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81CEBAEA-00D1-5D4B-9CE3-A9B1397B5D47}"/>
                    </a:ext>
                  </a:extLst>
                </p:cNvPr>
                <p:cNvGrpSpPr/>
                <p:nvPr/>
              </p:nvGrpSpPr>
              <p:grpSpPr>
                <a:xfrm>
                  <a:off x="628646" y="2546199"/>
                  <a:ext cx="3194465" cy="908187"/>
                  <a:chOff x="628648" y="1616758"/>
                  <a:chExt cx="3194465" cy="908187"/>
                </a:xfrm>
              </p:grpSpPr>
              <p:grpSp>
                <p:nvGrpSpPr>
                  <p:cNvPr id="108" name="Group 107">
                    <a:extLst>
                      <a:ext uri="{FF2B5EF4-FFF2-40B4-BE49-F238E27FC236}">
                        <a16:creationId xmlns:a16="http://schemas.microsoft.com/office/drawing/2014/main" id="{22C50FDF-4068-3A4F-97E6-BB839A83106C}"/>
                      </a:ext>
                    </a:extLst>
                  </p:cNvPr>
                  <p:cNvGrpSpPr/>
                  <p:nvPr/>
                </p:nvGrpSpPr>
                <p:grpSpPr>
                  <a:xfrm>
                    <a:off x="628648" y="1616758"/>
                    <a:ext cx="3194465" cy="636875"/>
                    <a:chOff x="522512" y="2141951"/>
                    <a:chExt cx="3194465" cy="636875"/>
                  </a:xfrm>
                </p:grpSpPr>
                <p:sp>
                  <p:nvSpPr>
                    <p:cNvPr id="112" name="Rectangle 111">
                      <a:extLst>
                        <a:ext uri="{FF2B5EF4-FFF2-40B4-BE49-F238E27FC236}">
                          <a16:creationId xmlns:a16="http://schemas.microsoft.com/office/drawing/2014/main" id="{56960083-A9CD-0049-AF40-AABDA7695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514" y="2410691"/>
                      <a:ext cx="3194463" cy="368135"/>
                    </a:xfrm>
                    <a:prstGeom prst="rect">
                      <a:avLst/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T"/>
                    </a:p>
                  </p:txBody>
                </p:sp>
                <p:sp>
                  <p:nvSpPr>
                    <p:cNvPr id="113" name="Rectangle 112">
                      <a:extLst>
                        <a:ext uri="{FF2B5EF4-FFF2-40B4-BE49-F238E27FC236}">
                          <a16:creationId xmlns:a16="http://schemas.microsoft.com/office/drawing/2014/main" id="{B0D4E45A-0074-9E40-A232-949715542A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512" y="2244437"/>
                      <a:ext cx="3194463" cy="83127"/>
                    </a:xfrm>
                    <a:prstGeom prst="rect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T"/>
                    </a:p>
                  </p:txBody>
                </p:sp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F4AAD143-3FF2-8242-B692-2F30B04CA0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512" y="2141951"/>
                      <a:ext cx="3194463" cy="102486"/>
                    </a:xfrm>
                    <a:prstGeom prst="rect">
                      <a:avLst/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T"/>
                    </a:p>
                  </p:txBody>
                </p:sp>
                <p:sp>
                  <p:nvSpPr>
                    <p:cNvPr id="115" name="Rectangle 114">
                      <a:extLst>
                        <a:ext uri="{FF2B5EF4-FFF2-40B4-BE49-F238E27FC236}">
                          <a16:creationId xmlns:a16="http://schemas.microsoft.com/office/drawing/2014/main" id="{A41CE0F1-B812-B242-A1DA-16F561D8F2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513" y="2327564"/>
                      <a:ext cx="3194463" cy="83127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T"/>
                    </a:p>
                  </p:txBody>
                </p:sp>
              </p:grp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F20EDA1F-9A35-BB43-A670-9234F075B736}"/>
                      </a:ext>
                    </a:extLst>
                  </p:cNvPr>
                  <p:cNvSpPr/>
                  <p:nvPr/>
                </p:nvSpPr>
                <p:spPr>
                  <a:xfrm>
                    <a:off x="628648" y="2253633"/>
                    <a:ext cx="3194463" cy="8312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75DD4009-7E4F-AD48-AAB8-46C8E7CA09D4}"/>
                      </a:ext>
                    </a:extLst>
                  </p:cNvPr>
                  <p:cNvSpPr/>
                  <p:nvPr/>
                </p:nvSpPr>
                <p:spPr>
                  <a:xfrm>
                    <a:off x="628648" y="2336760"/>
                    <a:ext cx="3194463" cy="83127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A9A1346B-B9E5-434A-9FD2-18C35743391A}"/>
                      </a:ext>
                    </a:extLst>
                  </p:cNvPr>
                  <p:cNvSpPr/>
                  <p:nvPr/>
                </p:nvSpPr>
                <p:spPr>
                  <a:xfrm>
                    <a:off x="628648" y="2422459"/>
                    <a:ext cx="3194463" cy="102486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</p:grp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A1946E6C-2279-1E49-BF6D-77DF630D083F}"/>
                    </a:ext>
                  </a:extLst>
                </p:cNvPr>
                <p:cNvSpPr/>
                <p:nvPr/>
              </p:nvSpPr>
              <p:spPr>
                <a:xfrm>
                  <a:off x="1595122" y="3177087"/>
                  <a:ext cx="1261505" cy="3274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105" name="Trapezium 104">
                <a:extLst>
                  <a:ext uri="{FF2B5EF4-FFF2-40B4-BE49-F238E27FC236}">
                    <a16:creationId xmlns:a16="http://schemas.microsoft.com/office/drawing/2014/main" id="{40CA2100-029C-6246-BF8C-6D7C4EC5AFF0}"/>
                  </a:ext>
                </a:extLst>
              </p:cNvPr>
              <p:cNvSpPr/>
              <p:nvPr/>
            </p:nvSpPr>
            <p:spPr>
              <a:xfrm>
                <a:off x="1595102" y="5918950"/>
                <a:ext cx="1261505" cy="391267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EF7DAA50-D350-EB42-A87B-5575BCF08EA5}"/>
                </a:ext>
              </a:extLst>
            </p:cNvPr>
            <p:cNvSpPr/>
            <p:nvPr/>
          </p:nvSpPr>
          <p:spPr>
            <a:xfrm>
              <a:off x="1694797" y="5898078"/>
              <a:ext cx="1062124" cy="327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F1FEED4-DEC5-7842-B2D6-D96621AAE547}"/>
              </a:ext>
            </a:extLst>
          </p:cNvPr>
          <p:cNvGrpSpPr/>
          <p:nvPr/>
        </p:nvGrpSpPr>
        <p:grpSpPr>
          <a:xfrm>
            <a:off x="640247" y="6052594"/>
            <a:ext cx="3194465" cy="850302"/>
            <a:chOff x="628631" y="5594662"/>
            <a:chExt cx="3194465" cy="850302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5E768015-6BE2-F040-AFC9-A3B4D80667C0}"/>
                </a:ext>
              </a:extLst>
            </p:cNvPr>
            <p:cNvGrpSpPr/>
            <p:nvPr/>
          </p:nvGrpSpPr>
          <p:grpSpPr>
            <a:xfrm>
              <a:off x="628631" y="5903222"/>
              <a:ext cx="3194465" cy="541742"/>
              <a:chOff x="628626" y="5842276"/>
              <a:chExt cx="3194465" cy="541742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27148226-2A98-1248-A03F-863CF9001E14}"/>
                  </a:ext>
                </a:extLst>
              </p:cNvPr>
              <p:cNvGrpSpPr/>
              <p:nvPr/>
            </p:nvGrpSpPr>
            <p:grpSpPr>
              <a:xfrm>
                <a:off x="628626" y="5842276"/>
                <a:ext cx="3194465" cy="541742"/>
                <a:chOff x="628646" y="2731812"/>
                <a:chExt cx="3194465" cy="541742"/>
              </a:xfrm>
            </p:grpSpPr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A2961907-3FB8-5140-B2F5-4A6D2B32A18F}"/>
                    </a:ext>
                  </a:extLst>
                </p:cNvPr>
                <p:cNvGrpSpPr/>
                <p:nvPr/>
              </p:nvGrpSpPr>
              <p:grpSpPr>
                <a:xfrm>
                  <a:off x="628646" y="2731812"/>
                  <a:ext cx="3194465" cy="534389"/>
                  <a:chOff x="628648" y="1802371"/>
                  <a:chExt cx="3194465" cy="534389"/>
                </a:xfrm>
              </p:grpSpPr>
              <p:grpSp>
                <p:nvGrpSpPr>
                  <p:cNvPr id="124" name="Group 123">
                    <a:extLst>
                      <a:ext uri="{FF2B5EF4-FFF2-40B4-BE49-F238E27FC236}">
                        <a16:creationId xmlns:a16="http://schemas.microsoft.com/office/drawing/2014/main" id="{CEBE6CC4-A92D-D347-9F44-7B2209038C1D}"/>
                      </a:ext>
                    </a:extLst>
                  </p:cNvPr>
                  <p:cNvGrpSpPr/>
                  <p:nvPr/>
                </p:nvGrpSpPr>
                <p:grpSpPr>
                  <a:xfrm>
                    <a:off x="628649" y="1802371"/>
                    <a:ext cx="3194464" cy="451262"/>
                    <a:chOff x="522513" y="2327564"/>
                    <a:chExt cx="3194464" cy="451262"/>
                  </a:xfrm>
                </p:grpSpPr>
                <p:sp>
                  <p:nvSpPr>
                    <p:cNvPr id="128" name="Rectangle 127">
                      <a:extLst>
                        <a:ext uri="{FF2B5EF4-FFF2-40B4-BE49-F238E27FC236}">
                          <a16:creationId xmlns:a16="http://schemas.microsoft.com/office/drawing/2014/main" id="{A8894802-5AEE-A043-86DB-2038039AF2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514" y="2410691"/>
                      <a:ext cx="3194463" cy="368135"/>
                    </a:xfrm>
                    <a:prstGeom prst="rect">
                      <a:avLst/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T"/>
                    </a:p>
                  </p:txBody>
                </p:sp>
                <p:sp>
                  <p:nvSpPr>
                    <p:cNvPr id="131" name="Rectangle 130">
                      <a:extLst>
                        <a:ext uri="{FF2B5EF4-FFF2-40B4-BE49-F238E27FC236}">
                          <a16:creationId xmlns:a16="http://schemas.microsoft.com/office/drawing/2014/main" id="{E1D425AC-2B83-E642-8AB7-1F79ECACA3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513" y="2327564"/>
                      <a:ext cx="3194463" cy="83127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T"/>
                    </a:p>
                  </p:txBody>
                </p:sp>
              </p:grpSp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59C580FF-E8FD-D34E-BAFC-018F0216CDD7}"/>
                      </a:ext>
                    </a:extLst>
                  </p:cNvPr>
                  <p:cNvSpPr/>
                  <p:nvPr/>
                </p:nvSpPr>
                <p:spPr>
                  <a:xfrm>
                    <a:off x="628648" y="2253633"/>
                    <a:ext cx="3194463" cy="8312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</p:grp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B098D5F1-136D-5B48-BF47-0A13C97EBDC6}"/>
                    </a:ext>
                  </a:extLst>
                </p:cNvPr>
                <p:cNvSpPr/>
                <p:nvPr/>
              </p:nvSpPr>
              <p:spPr>
                <a:xfrm>
                  <a:off x="1595122" y="3177088"/>
                  <a:ext cx="1261505" cy="964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121" name="Trapezium 120">
                <a:extLst>
                  <a:ext uri="{FF2B5EF4-FFF2-40B4-BE49-F238E27FC236}">
                    <a16:creationId xmlns:a16="http://schemas.microsoft.com/office/drawing/2014/main" id="{E860E8DD-FA28-0E46-9637-A5DD488723D8}"/>
                  </a:ext>
                </a:extLst>
              </p:cNvPr>
              <p:cNvSpPr/>
              <p:nvPr/>
            </p:nvSpPr>
            <p:spPr>
              <a:xfrm>
                <a:off x="1595102" y="5918950"/>
                <a:ext cx="1261505" cy="391267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3C81A33A-28DD-3A47-BFA5-A601A813360F}"/>
                </a:ext>
              </a:extLst>
            </p:cNvPr>
            <p:cNvSpPr/>
            <p:nvPr/>
          </p:nvSpPr>
          <p:spPr>
            <a:xfrm>
              <a:off x="1694797" y="5594662"/>
              <a:ext cx="1062124" cy="630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821C75D0-CA73-ED4D-9587-833078B25754}"/>
              </a:ext>
            </a:extLst>
          </p:cNvPr>
          <p:cNvSpPr txBox="1"/>
          <p:nvPr/>
        </p:nvSpPr>
        <p:spPr>
          <a:xfrm>
            <a:off x="163834" y="6362908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6</a:t>
            </a:r>
          </a:p>
        </p:txBody>
      </p:sp>
      <p:graphicFrame>
        <p:nvGraphicFramePr>
          <p:cNvPr id="80" name="Table 35">
            <a:extLst>
              <a:ext uri="{FF2B5EF4-FFF2-40B4-BE49-F238E27FC236}">
                <a16:creationId xmlns:a16="http://schemas.microsoft.com/office/drawing/2014/main" id="{00CACDF3-E8EE-BA4C-9C84-907579210D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439670"/>
              </p:ext>
            </p:extLst>
          </p:nvPr>
        </p:nvGraphicFramePr>
        <p:xfrm>
          <a:off x="4354428" y="1048799"/>
          <a:ext cx="430084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163">
                  <a:extLst>
                    <a:ext uri="{9D8B030D-6E8A-4147-A177-3AD203B41FA5}">
                      <a16:colId xmlns:a16="http://schemas.microsoft.com/office/drawing/2014/main" val="2851554032"/>
                    </a:ext>
                  </a:extLst>
                </a:gridCol>
                <a:gridCol w="1418052">
                  <a:extLst>
                    <a:ext uri="{9D8B030D-6E8A-4147-A177-3AD203B41FA5}">
                      <a16:colId xmlns:a16="http://schemas.microsoft.com/office/drawing/2014/main" val="1758016336"/>
                    </a:ext>
                  </a:extLst>
                </a:gridCol>
                <a:gridCol w="1320625">
                  <a:extLst>
                    <a:ext uri="{9D8B030D-6E8A-4147-A177-3AD203B41FA5}">
                      <a16:colId xmlns:a16="http://schemas.microsoft.com/office/drawing/2014/main" val="28082511"/>
                    </a:ext>
                  </a:extLst>
                </a:gridCol>
              </a:tblGrid>
              <a:tr h="317314">
                <a:tc>
                  <a:txBody>
                    <a:bodyPr/>
                    <a:lstStyle/>
                    <a:p>
                      <a:r>
                        <a:rPr lang="en-IT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Thickness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Color 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188785"/>
                  </a:ext>
                </a:extLst>
              </a:tr>
              <a:tr h="317314">
                <a:tc>
                  <a:txBody>
                    <a:bodyPr/>
                    <a:lstStyle/>
                    <a:p>
                      <a:r>
                        <a:rPr lang="en-IT" dirty="0"/>
                        <a:t>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5um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865346"/>
                  </a:ext>
                </a:extLst>
              </a:tr>
              <a:tr h="317314">
                <a:tc>
                  <a:txBody>
                    <a:bodyPr/>
                    <a:lstStyle/>
                    <a:p>
                      <a:r>
                        <a:rPr lang="en-IT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10nm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770505"/>
                  </a:ext>
                </a:extLst>
              </a:tr>
              <a:tr h="317314">
                <a:tc>
                  <a:txBody>
                    <a:bodyPr/>
                    <a:lstStyle/>
                    <a:p>
                      <a:r>
                        <a:rPr lang="en-IT" dirty="0"/>
                        <a:t>DLC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100nm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031868"/>
                  </a:ext>
                </a:extLst>
              </a:tr>
              <a:tr h="317314">
                <a:tc>
                  <a:txBody>
                    <a:bodyPr/>
                    <a:lstStyle/>
                    <a:p>
                      <a:r>
                        <a:rPr lang="en-IT" dirty="0"/>
                        <a:t>Polyimide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50um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405699"/>
                  </a:ext>
                </a:extLst>
              </a:tr>
              <a:tr h="317314">
                <a:tc>
                  <a:txBody>
                    <a:bodyPr/>
                    <a:lstStyle/>
                    <a:p>
                      <a:r>
                        <a:rPr lang="en-IT" dirty="0"/>
                        <a:t>DLC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100nm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743771"/>
                  </a:ext>
                </a:extLst>
              </a:tr>
              <a:tr h="317314">
                <a:tc>
                  <a:txBody>
                    <a:bodyPr/>
                    <a:lstStyle/>
                    <a:p>
                      <a:r>
                        <a:rPr lang="en-IT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10nm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886028"/>
                  </a:ext>
                </a:extLst>
              </a:tr>
              <a:tr h="317314">
                <a:tc>
                  <a:txBody>
                    <a:bodyPr/>
                    <a:lstStyle/>
                    <a:p>
                      <a:r>
                        <a:rPr lang="en-IT" dirty="0"/>
                        <a:t>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5um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205597"/>
                  </a:ext>
                </a:extLst>
              </a:tr>
            </a:tbl>
          </a:graphicData>
        </a:graphic>
      </p:graphicFrame>
      <p:sp>
        <p:nvSpPr>
          <p:cNvPr id="81" name="Rectangle 80">
            <a:extLst>
              <a:ext uri="{FF2B5EF4-FFF2-40B4-BE49-F238E27FC236}">
                <a16:creationId xmlns:a16="http://schemas.microsoft.com/office/drawing/2014/main" id="{8E05B9BB-BEB1-8645-B748-033D50C3CF7A}"/>
              </a:ext>
            </a:extLst>
          </p:cNvPr>
          <p:cNvSpPr/>
          <p:nvPr/>
        </p:nvSpPr>
        <p:spPr>
          <a:xfrm>
            <a:off x="7548885" y="1506203"/>
            <a:ext cx="921628" cy="1925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DBC84A8-E942-914F-8F46-219D2046E67A}"/>
              </a:ext>
            </a:extLst>
          </p:cNvPr>
          <p:cNvSpPr/>
          <p:nvPr/>
        </p:nvSpPr>
        <p:spPr>
          <a:xfrm>
            <a:off x="7548877" y="3720237"/>
            <a:ext cx="921628" cy="1925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3ED20CA-875E-8A48-AE83-EA7B05152C1F}"/>
              </a:ext>
            </a:extLst>
          </p:cNvPr>
          <p:cNvSpPr/>
          <p:nvPr/>
        </p:nvSpPr>
        <p:spPr>
          <a:xfrm>
            <a:off x="7548885" y="1883183"/>
            <a:ext cx="921628" cy="1925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9B66589-36CA-2049-80AC-7FC5FF957E28}"/>
              </a:ext>
            </a:extLst>
          </p:cNvPr>
          <p:cNvSpPr/>
          <p:nvPr/>
        </p:nvSpPr>
        <p:spPr>
          <a:xfrm>
            <a:off x="7548885" y="2240176"/>
            <a:ext cx="921628" cy="1925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6898D86-F484-D64D-9667-33BEF377DF4B}"/>
              </a:ext>
            </a:extLst>
          </p:cNvPr>
          <p:cNvSpPr/>
          <p:nvPr/>
        </p:nvSpPr>
        <p:spPr>
          <a:xfrm>
            <a:off x="7548885" y="2608248"/>
            <a:ext cx="921628" cy="192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D2B82-D68E-9D4C-9D37-ADA2DC784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169" y="4499239"/>
            <a:ext cx="4865998" cy="2189936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T" dirty="0"/>
              <a:t>Starting FCCL: double DLC layer</a:t>
            </a:r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Photo-Lithography &amp; Cu-Cr Etching</a:t>
            </a:r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DLC “breaking” (sand blasting - pummice)</a:t>
            </a:r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Kapton Etching</a:t>
            </a:r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DLC “breaking” (sand blasting)</a:t>
            </a:r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Cu Etching &amp; Cr removal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6A3B809-9A93-534D-B3B8-82390851D88A}"/>
              </a:ext>
            </a:extLst>
          </p:cNvPr>
          <p:cNvSpPr/>
          <p:nvPr/>
        </p:nvSpPr>
        <p:spPr>
          <a:xfrm>
            <a:off x="7548877" y="2954033"/>
            <a:ext cx="921628" cy="1925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A4761D6-D841-9748-B513-742BF66C0004}"/>
              </a:ext>
            </a:extLst>
          </p:cNvPr>
          <p:cNvSpPr/>
          <p:nvPr/>
        </p:nvSpPr>
        <p:spPr>
          <a:xfrm>
            <a:off x="7548877" y="3331013"/>
            <a:ext cx="921628" cy="1925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F410D50-5E5B-2342-86BC-82A3B777A48D}"/>
              </a:ext>
            </a:extLst>
          </p:cNvPr>
          <p:cNvSpPr/>
          <p:nvPr/>
        </p:nvSpPr>
        <p:spPr>
          <a:xfrm flipV="1">
            <a:off x="2521165" y="3819664"/>
            <a:ext cx="156356" cy="998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2A711A4-6CAE-2441-9ED6-34377CF91510}"/>
              </a:ext>
            </a:extLst>
          </p:cNvPr>
          <p:cNvSpPr/>
          <p:nvPr/>
        </p:nvSpPr>
        <p:spPr>
          <a:xfrm flipV="1">
            <a:off x="2158551" y="3815788"/>
            <a:ext cx="156356" cy="998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7D48660-4B66-D249-A24B-16AA1DD23B57}"/>
              </a:ext>
            </a:extLst>
          </p:cNvPr>
          <p:cNvSpPr/>
          <p:nvPr/>
        </p:nvSpPr>
        <p:spPr>
          <a:xfrm flipV="1">
            <a:off x="1798652" y="3819663"/>
            <a:ext cx="156356" cy="998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59212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CF235-C895-F045-9081-77CBC2B86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19" y="228850"/>
            <a:ext cx="7886700" cy="716745"/>
          </a:xfrm>
        </p:spPr>
        <p:txBody>
          <a:bodyPr>
            <a:normAutofit fontScale="90000"/>
          </a:bodyPr>
          <a:lstStyle/>
          <a:p>
            <a:r>
              <a:rPr lang="en-IT" b="1" dirty="0"/>
              <a:t>FTM Foil production procedure</a:t>
            </a:r>
            <a:br>
              <a:rPr lang="en-IT" dirty="0"/>
            </a:br>
            <a:r>
              <a:rPr lang="en-IT" dirty="0"/>
              <a:t>4 -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D2B82-D68E-9D4C-9D37-ADA2DC784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0685" y="3626256"/>
            <a:ext cx="4865998" cy="3148393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T" dirty="0"/>
              <a:t>Starting FCCL: single DLC layer</a:t>
            </a:r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Photo-Lithography &amp; Cu-Cr Etching</a:t>
            </a:r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DLC “breaking” (sand blasting?)</a:t>
            </a:r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Kapton Etching</a:t>
            </a:r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DLC “breaking” (sand blasting?)</a:t>
            </a:r>
          </a:p>
          <a:p>
            <a:pPr marL="514350" indent="-514350">
              <a:buFont typeface="+mj-lt"/>
              <a:buAutoNum type="arabicPeriod"/>
            </a:pPr>
            <a:r>
              <a:rPr lang="en-IT" dirty="0"/>
              <a:t>Cu Etching &amp; Cr removal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35EF264-2A9E-B343-9C3F-B9B57EACC833}"/>
              </a:ext>
            </a:extLst>
          </p:cNvPr>
          <p:cNvSpPr txBox="1"/>
          <p:nvPr/>
        </p:nvSpPr>
        <p:spPr>
          <a:xfrm>
            <a:off x="167320" y="1207190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D790F5B-7445-274C-83C9-B700D2D2C1E1}"/>
              </a:ext>
            </a:extLst>
          </p:cNvPr>
          <p:cNvSpPr txBox="1"/>
          <p:nvPr/>
        </p:nvSpPr>
        <p:spPr>
          <a:xfrm>
            <a:off x="167317" y="2288443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F5B8DB7-26D3-484A-B3AA-7BFF9D18402D}"/>
              </a:ext>
            </a:extLst>
          </p:cNvPr>
          <p:cNvSpPr txBox="1"/>
          <p:nvPr/>
        </p:nvSpPr>
        <p:spPr>
          <a:xfrm>
            <a:off x="167317" y="3304207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6F6A82-C495-D649-924E-C65C29AA98DB}"/>
              </a:ext>
            </a:extLst>
          </p:cNvPr>
          <p:cNvSpPr txBox="1"/>
          <p:nvPr/>
        </p:nvSpPr>
        <p:spPr>
          <a:xfrm>
            <a:off x="163825" y="4324106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87EC828-4BBD-5A46-9705-9B0A3669D615}"/>
              </a:ext>
            </a:extLst>
          </p:cNvPr>
          <p:cNvSpPr txBox="1"/>
          <p:nvPr/>
        </p:nvSpPr>
        <p:spPr>
          <a:xfrm>
            <a:off x="163825" y="5375523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072BC5-E221-AE41-875C-69CA137E117D}"/>
              </a:ext>
            </a:extLst>
          </p:cNvPr>
          <p:cNvGrpSpPr/>
          <p:nvPr/>
        </p:nvGrpSpPr>
        <p:grpSpPr>
          <a:xfrm>
            <a:off x="628619" y="1081871"/>
            <a:ext cx="3194478" cy="766090"/>
            <a:chOff x="628635" y="1758855"/>
            <a:chExt cx="3194478" cy="76609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E9C558-227A-614C-94B1-3818B4BB49E1}"/>
                </a:ext>
              </a:extLst>
            </p:cNvPr>
            <p:cNvGrpSpPr/>
            <p:nvPr/>
          </p:nvGrpSpPr>
          <p:grpSpPr>
            <a:xfrm>
              <a:off x="628635" y="1758855"/>
              <a:ext cx="3194478" cy="494778"/>
              <a:chOff x="522499" y="2284048"/>
              <a:chExt cx="3194478" cy="494778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B90F291-A655-484B-81B7-6F2C07E92C8F}"/>
                  </a:ext>
                </a:extLst>
              </p:cNvPr>
              <p:cNvSpPr/>
              <p:nvPr/>
            </p:nvSpPr>
            <p:spPr>
              <a:xfrm>
                <a:off x="522514" y="2410691"/>
                <a:ext cx="3194463" cy="36813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FC7B5F5-ED93-094C-8DFF-EF12E66249F1}"/>
                  </a:ext>
                </a:extLst>
              </p:cNvPr>
              <p:cNvSpPr/>
              <p:nvPr/>
            </p:nvSpPr>
            <p:spPr>
              <a:xfrm>
                <a:off x="522499" y="2284048"/>
                <a:ext cx="3194463" cy="1024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228112F-61EF-8440-8DF4-272BC39D90AB}"/>
                </a:ext>
              </a:extLst>
            </p:cNvPr>
            <p:cNvSpPr/>
            <p:nvPr/>
          </p:nvSpPr>
          <p:spPr>
            <a:xfrm>
              <a:off x="628648" y="2253633"/>
              <a:ext cx="3194463" cy="831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80A7A28-1A27-AC42-9ECB-D613A4FFE7EF}"/>
                </a:ext>
              </a:extLst>
            </p:cNvPr>
            <p:cNvSpPr/>
            <p:nvPr/>
          </p:nvSpPr>
          <p:spPr>
            <a:xfrm>
              <a:off x="628648" y="2336760"/>
              <a:ext cx="3194463" cy="8312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AD87E78-2CBD-E647-A44B-44AF418DF7B8}"/>
                </a:ext>
              </a:extLst>
            </p:cNvPr>
            <p:cNvSpPr/>
            <p:nvPr/>
          </p:nvSpPr>
          <p:spPr>
            <a:xfrm>
              <a:off x="628648" y="2422459"/>
              <a:ext cx="3194463" cy="10248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1F4A149-AD08-0A4D-AF5A-6BAFFB041324}"/>
              </a:ext>
            </a:extLst>
          </p:cNvPr>
          <p:cNvGrpSpPr/>
          <p:nvPr/>
        </p:nvGrpSpPr>
        <p:grpSpPr>
          <a:xfrm>
            <a:off x="628624" y="2195350"/>
            <a:ext cx="3194465" cy="784900"/>
            <a:chOff x="628646" y="2719625"/>
            <a:chExt cx="3194465" cy="784900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D107C60-4F61-8E4D-8357-80EF25FF1059}"/>
                </a:ext>
              </a:extLst>
            </p:cNvPr>
            <p:cNvGrpSpPr/>
            <p:nvPr/>
          </p:nvGrpSpPr>
          <p:grpSpPr>
            <a:xfrm>
              <a:off x="628646" y="2719625"/>
              <a:ext cx="3194465" cy="734761"/>
              <a:chOff x="628648" y="1790184"/>
              <a:chExt cx="3194465" cy="734761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8FE0AB1E-A81B-9546-8D94-338F1D3C0DCB}"/>
                  </a:ext>
                </a:extLst>
              </p:cNvPr>
              <p:cNvGrpSpPr/>
              <p:nvPr/>
            </p:nvGrpSpPr>
            <p:grpSpPr>
              <a:xfrm>
                <a:off x="628648" y="1790184"/>
                <a:ext cx="3194465" cy="463449"/>
                <a:chOff x="522512" y="2315377"/>
                <a:chExt cx="3194465" cy="463449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FCF7403A-9619-9A40-8C4A-F8EA4B82C856}"/>
                    </a:ext>
                  </a:extLst>
                </p:cNvPr>
                <p:cNvSpPr/>
                <p:nvPr/>
              </p:nvSpPr>
              <p:spPr>
                <a:xfrm>
                  <a:off x="522514" y="2410691"/>
                  <a:ext cx="3194463" cy="36813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1228173E-9C7C-0E40-8F94-7DC477C1FCC6}"/>
                    </a:ext>
                  </a:extLst>
                </p:cNvPr>
                <p:cNvSpPr/>
                <p:nvPr/>
              </p:nvSpPr>
              <p:spPr>
                <a:xfrm>
                  <a:off x="522512" y="2315377"/>
                  <a:ext cx="3194463" cy="10248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4B4DC951-0B19-184C-80F7-68C2E1392729}"/>
                  </a:ext>
                </a:extLst>
              </p:cNvPr>
              <p:cNvSpPr/>
              <p:nvPr/>
            </p:nvSpPr>
            <p:spPr>
              <a:xfrm>
                <a:off x="628648" y="2253633"/>
                <a:ext cx="3194463" cy="831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8A07F03A-4E79-B64D-97B5-CE7A2893B9FF}"/>
                  </a:ext>
                </a:extLst>
              </p:cNvPr>
              <p:cNvSpPr/>
              <p:nvPr/>
            </p:nvSpPr>
            <p:spPr>
              <a:xfrm>
                <a:off x="628648" y="2336760"/>
                <a:ext cx="3194463" cy="8312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2C784A1-7A9A-E140-9520-5E2A0707AF0F}"/>
                  </a:ext>
                </a:extLst>
              </p:cNvPr>
              <p:cNvSpPr/>
              <p:nvPr/>
            </p:nvSpPr>
            <p:spPr>
              <a:xfrm>
                <a:off x="628648" y="2422459"/>
                <a:ext cx="3194463" cy="1024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8BBB93D-4BB8-744D-9409-92E83F351B83}"/>
                </a:ext>
              </a:extLst>
            </p:cNvPr>
            <p:cNvSpPr/>
            <p:nvPr/>
          </p:nvSpPr>
          <p:spPr>
            <a:xfrm>
              <a:off x="1595122" y="3263450"/>
              <a:ext cx="1261505" cy="241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08F30BC-4DAA-9A41-9911-1FA0169B5688}"/>
              </a:ext>
            </a:extLst>
          </p:cNvPr>
          <p:cNvGrpSpPr/>
          <p:nvPr/>
        </p:nvGrpSpPr>
        <p:grpSpPr>
          <a:xfrm>
            <a:off x="628624" y="3238828"/>
            <a:ext cx="3194465" cy="800667"/>
            <a:chOff x="628646" y="2703859"/>
            <a:chExt cx="3194465" cy="80066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264A906-038E-B94D-A047-118375AAE495}"/>
                </a:ext>
              </a:extLst>
            </p:cNvPr>
            <p:cNvGrpSpPr/>
            <p:nvPr/>
          </p:nvGrpSpPr>
          <p:grpSpPr>
            <a:xfrm>
              <a:off x="628646" y="2703859"/>
              <a:ext cx="3194465" cy="750527"/>
              <a:chOff x="628648" y="1774418"/>
              <a:chExt cx="3194465" cy="750527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830369FA-1939-934D-B6B5-861C90D99467}"/>
                  </a:ext>
                </a:extLst>
              </p:cNvPr>
              <p:cNvGrpSpPr/>
              <p:nvPr/>
            </p:nvGrpSpPr>
            <p:grpSpPr>
              <a:xfrm>
                <a:off x="628648" y="1774418"/>
                <a:ext cx="3194465" cy="479215"/>
                <a:chOff x="522512" y="2299611"/>
                <a:chExt cx="3194465" cy="479215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2A339346-A84E-8D45-B2DD-7BE8781A89C8}"/>
                    </a:ext>
                  </a:extLst>
                </p:cNvPr>
                <p:cNvSpPr/>
                <p:nvPr/>
              </p:nvSpPr>
              <p:spPr>
                <a:xfrm>
                  <a:off x="522514" y="2410691"/>
                  <a:ext cx="3194463" cy="36813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BEA49DB7-6D44-EC44-B58D-9BC63E7FDAA0}"/>
                    </a:ext>
                  </a:extLst>
                </p:cNvPr>
                <p:cNvSpPr/>
                <p:nvPr/>
              </p:nvSpPr>
              <p:spPr>
                <a:xfrm>
                  <a:off x="522512" y="2299611"/>
                  <a:ext cx="3194463" cy="10248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 dirty="0"/>
                </a:p>
              </p:txBody>
            </p:sp>
          </p:grp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2CB314A4-283A-B846-BDF8-6744425A5341}"/>
                  </a:ext>
                </a:extLst>
              </p:cNvPr>
              <p:cNvSpPr/>
              <p:nvPr/>
            </p:nvSpPr>
            <p:spPr>
              <a:xfrm>
                <a:off x="628648" y="2253633"/>
                <a:ext cx="3194463" cy="831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E48C5D6-C8EC-7349-9382-61527963F8BE}"/>
                  </a:ext>
                </a:extLst>
              </p:cNvPr>
              <p:cNvSpPr/>
              <p:nvPr/>
            </p:nvSpPr>
            <p:spPr>
              <a:xfrm>
                <a:off x="628648" y="2336760"/>
                <a:ext cx="3194463" cy="8312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D6AF29-3594-6849-8C2D-4A7B00A90390}"/>
                  </a:ext>
                </a:extLst>
              </p:cNvPr>
              <p:cNvSpPr/>
              <p:nvPr/>
            </p:nvSpPr>
            <p:spPr>
              <a:xfrm>
                <a:off x="628648" y="2422459"/>
                <a:ext cx="3194463" cy="1024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3F2D86A-5AA2-2240-8D8C-65B06550A1E6}"/>
                </a:ext>
              </a:extLst>
            </p:cNvPr>
            <p:cNvSpPr/>
            <p:nvPr/>
          </p:nvSpPr>
          <p:spPr>
            <a:xfrm>
              <a:off x="1595122" y="3170374"/>
              <a:ext cx="1261505" cy="334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945D57E-D1DD-E341-8607-E9244A50EDF5}"/>
              </a:ext>
            </a:extLst>
          </p:cNvPr>
          <p:cNvGrpSpPr/>
          <p:nvPr/>
        </p:nvGrpSpPr>
        <p:grpSpPr>
          <a:xfrm>
            <a:off x="628624" y="4322674"/>
            <a:ext cx="3194465" cy="800667"/>
            <a:chOff x="628626" y="5814323"/>
            <a:chExt cx="3194465" cy="800667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B9B8356B-E986-F541-901D-A4B3D5B0B476}"/>
                </a:ext>
              </a:extLst>
            </p:cNvPr>
            <p:cNvGrpSpPr/>
            <p:nvPr/>
          </p:nvGrpSpPr>
          <p:grpSpPr>
            <a:xfrm>
              <a:off x="628626" y="5814323"/>
              <a:ext cx="3194465" cy="800667"/>
              <a:chOff x="628646" y="2703859"/>
              <a:chExt cx="3194465" cy="800667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EA6E207E-0957-1F43-8DE3-2AE70CC216AC}"/>
                  </a:ext>
                </a:extLst>
              </p:cNvPr>
              <p:cNvGrpSpPr/>
              <p:nvPr/>
            </p:nvGrpSpPr>
            <p:grpSpPr>
              <a:xfrm>
                <a:off x="628646" y="2703859"/>
                <a:ext cx="3194465" cy="750527"/>
                <a:chOff x="628648" y="1774418"/>
                <a:chExt cx="3194465" cy="750527"/>
              </a:xfrm>
            </p:grpSpPr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367773F6-CA46-8F4A-943F-9949B7982833}"/>
                    </a:ext>
                  </a:extLst>
                </p:cNvPr>
                <p:cNvGrpSpPr/>
                <p:nvPr/>
              </p:nvGrpSpPr>
              <p:grpSpPr>
                <a:xfrm>
                  <a:off x="628648" y="1774418"/>
                  <a:ext cx="3194465" cy="479215"/>
                  <a:chOff x="522512" y="2299611"/>
                  <a:chExt cx="3194465" cy="479215"/>
                </a:xfrm>
              </p:grpSpPr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70C4CB4D-4A1C-D843-9280-608FFE2C9F4F}"/>
                      </a:ext>
                    </a:extLst>
                  </p:cNvPr>
                  <p:cNvSpPr/>
                  <p:nvPr/>
                </p:nvSpPr>
                <p:spPr>
                  <a:xfrm>
                    <a:off x="522514" y="2410691"/>
                    <a:ext cx="3194463" cy="36813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53FABD09-04BD-4949-8B67-C47AC465AD01}"/>
                      </a:ext>
                    </a:extLst>
                  </p:cNvPr>
                  <p:cNvSpPr/>
                  <p:nvPr/>
                </p:nvSpPr>
                <p:spPr>
                  <a:xfrm>
                    <a:off x="522512" y="2299611"/>
                    <a:ext cx="3194463" cy="102486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</p:grp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7828C83E-A773-E14A-81F0-DAC895F15A2B}"/>
                    </a:ext>
                  </a:extLst>
                </p:cNvPr>
                <p:cNvSpPr/>
                <p:nvPr/>
              </p:nvSpPr>
              <p:spPr>
                <a:xfrm>
                  <a:off x="628648" y="2253633"/>
                  <a:ext cx="3194463" cy="8312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22B6523B-2F41-134B-8BC7-A82623DA26C4}"/>
                    </a:ext>
                  </a:extLst>
                </p:cNvPr>
                <p:cNvSpPr/>
                <p:nvPr/>
              </p:nvSpPr>
              <p:spPr>
                <a:xfrm>
                  <a:off x="628648" y="2336760"/>
                  <a:ext cx="3194463" cy="8312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809321A1-A7EE-384B-95C0-606B3A132B6C}"/>
                    </a:ext>
                  </a:extLst>
                </p:cNvPr>
                <p:cNvSpPr/>
                <p:nvPr/>
              </p:nvSpPr>
              <p:spPr>
                <a:xfrm>
                  <a:off x="628648" y="2422459"/>
                  <a:ext cx="3194463" cy="10248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D6DD1A5-4B06-DE4C-9ADD-C95F95351768}"/>
                  </a:ext>
                </a:extLst>
              </p:cNvPr>
              <p:cNvSpPr/>
              <p:nvPr/>
            </p:nvSpPr>
            <p:spPr>
              <a:xfrm>
                <a:off x="1595122" y="3177087"/>
                <a:ext cx="1261505" cy="3274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102" name="Trapezium 101">
              <a:extLst>
                <a:ext uri="{FF2B5EF4-FFF2-40B4-BE49-F238E27FC236}">
                  <a16:creationId xmlns:a16="http://schemas.microsoft.com/office/drawing/2014/main" id="{009B0749-D360-EA4F-905D-55E0E22875B0}"/>
                </a:ext>
              </a:extLst>
            </p:cNvPr>
            <p:cNvSpPr/>
            <p:nvPr/>
          </p:nvSpPr>
          <p:spPr>
            <a:xfrm>
              <a:off x="1595102" y="5918950"/>
              <a:ext cx="1261505" cy="391267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FA2BDAD-5786-FB49-BDDE-4F7A004AC427}"/>
              </a:ext>
            </a:extLst>
          </p:cNvPr>
          <p:cNvGrpSpPr/>
          <p:nvPr/>
        </p:nvGrpSpPr>
        <p:grpSpPr>
          <a:xfrm>
            <a:off x="628619" y="5426757"/>
            <a:ext cx="3194465" cy="777858"/>
            <a:chOff x="628631" y="5898078"/>
            <a:chExt cx="3194465" cy="777858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FC69D98-2AB4-7C4B-9E1C-D586D49A95A0}"/>
                </a:ext>
              </a:extLst>
            </p:cNvPr>
            <p:cNvGrpSpPr/>
            <p:nvPr/>
          </p:nvGrpSpPr>
          <p:grpSpPr>
            <a:xfrm>
              <a:off x="628631" y="5906801"/>
              <a:ext cx="3194465" cy="769135"/>
              <a:chOff x="628626" y="5845855"/>
              <a:chExt cx="3194465" cy="769135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3564CE05-52A7-8942-A747-F2972692853D}"/>
                  </a:ext>
                </a:extLst>
              </p:cNvPr>
              <p:cNvGrpSpPr/>
              <p:nvPr/>
            </p:nvGrpSpPr>
            <p:grpSpPr>
              <a:xfrm>
                <a:off x="628626" y="5845855"/>
                <a:ext cx="3194465" cy="769135"/>
                <a:chOff x="628646" y="2735391"/>
                <a:chExt cx="3194465" cy="769135"/>
              </a:xfrm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81CEBAEA-00D1-5D4B-9CE3-A9B1397B5D47}"/>
                    </a:ext>
                  </a:extLst>
                </p:cNvPr>
                <p:cNvGrpSpPr/>
                <p:nvPr/>
              </p:nvGrpSpPr>
              <p:grpSpPr>
                <a:xfrm>
                  <a:off x="628646" y="2735391"/>
                  <a:ext cx="3194465" cy="718995"/>
                  <a:chOff x="628648" y="1805950"/>
                  <a:chExt cx="3194465" cy="718995"/>
                </a:xfrm>
              </p:grpSpPr>
              <p:grpSp>
                <p:nvGrpSpPr>
                  <p:cNvPr id="108" name="Group 107">
                    <a:extLst>
                      <a:ext uri="{FF2B5EF4-FFF2-40B4-BE49-F238E27FC236}">
                        <a16:creationId xmlns:a16="http://schemas.microsoft.com/office/drawing/2014/main" id="{22C50FDF-4068-3A4F-97E6-BB839A83106C}"/>
                      </a:ext>
                    </a:extLst>
                  </p:cNvPr>
                  <p:cNvGrpSpPr/>
                  <p:nvPr/>
                </p:nvGrpSpPr>
                <p:grpSpPr>
                  <a:xfrm>
                    <a:off x="628648" y="1805950"/>
                    <a:ext cx="3194465" cy="447683"/>
                    <a:chOff x="522512" y="2331143"/>
                    <a:chExt cx="3194465" cy="447683"/>
                  </a:xfrm>
                </p:grpSpPr>
                <p:sp>
                  <p:nvSpPr>
                    <p:cNvPr id="112" name="Rectangle 111">
                      <a:extLst>
                        <a:ext uri="{FF2B5EF4-FFF2-40B4-BE49-F238E27FC236}">
                          <a16:creationId xmlns:a16="http://schemas.microsoft.com/office/drawing/2014/main" id="{56960083-A9CD-0049-AF40-AABDA7695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514" y="2410691"/>
                      <a:ext cx="3194463" cy="368135"/>
                    </a:xfrm>
                    <a:prstGeom prst="rect">
                      <a:avLst/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T"/>
                    </a:p>
                  </p:txBody>
                </p:sp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F4AAD143-3FF2-8242-B692-2F30B04CA0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512" y="2331143"/>
                      <a:ext cx="3194463" cy="102486"/>
                    </a:xfrm>
                    <a:prstGeom prst="rect">
                      <a:avLst/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T"/>
                    </a:p>
                  </p:txBody>
                </p:sp>
              </p:grp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F20EDA1F-9A35-BB43-A670-9234F075B736}"/>
                      </a:ext>
                    </a:extLst>
                  </p:cNvPr>
                  <p:cNvSpPr/>
                  <p:nvPr/>
                </p:nvSpPr>
                <p:spPr>
                  <a:xfrm>
                    <a:off x="628648" y="2253633"/>
                    <a:ext cx="3194463" cy="8312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75DD4009-7E4F-AD48-AAB8-46C8E7CA09D4}"/>
                      </a:ext>
                    </a:extLst>
                  </p:cNvPr>
                  <p:cNvSpPr/>
                  <p:nvPr/>
                </p:nvSpPr>
                <p:spPr>
                  <a:xfrm>
                    <a:off x="628648" y="2336760"/>
                    <a:ext cx="3194463" cy="83127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A9A1346B-B9E5-434A-9FD2-18C35743391A}"/>
                      </a:ext>
                    </a:extLst>
                  </p:cNvPr>
                  <p:cNvSpPr/>
                  <p:nvPr/>
                </p:nvSpPr>
                <p:spPr>
                  <a:xfrm>
                    <a:off x="628648" y="2422459"/>
                    <a:ext cx="3194463" cy="102486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</p:grp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A1946E6C-2279-1E49-BF6D-77DF630D083F}"/>
                    </a:ext>
                  </a:extLst>
                </p:cNvPr>
                <p:cNvSpPr/>
                <p:nvPr/>
              </p:nvSpPr>
              <p:spPr>
                <a:xfrm>
                  <a:off x="1595122" y="3177087"/>
                  <a:ext cx="1261505" cy="3274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105" name="Trapezium 104">
                <a:extLst>
                  <a:ext uri="{FF2B5EF4-FFF2-40B4-BE49-F238E27FC236}">
                    <a16:creationId xmlns:a16="http://schemas.microsoft.com/office/drawing/2014/main" id="{40CA2100-029C-6246-BF8C-6D7C4EC5AFF0}"/>
                  </a:ext>
                </a:extLst>
              </p:cNvPr>
              <p:cNvSpPr/>
              <p:nvPr/>
            </p:nvSpPr>
            <p:spPr>
              <a:xfrm>
                <a:off x="1595102" y="5918950"/>
                <a:ext cx="1261505" cy="391267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EF7DAA50-D350-EB42-A87B-5575BCF08EA5}"/>
                </a:ext>
              </a:extLst>
            </p:cNvPr>
            <p:cNvSpPr/>
            <p:nvPr/>
          </p:nvSpPr>
          <p:spPr>
            <a:xfrm>
              <a:off x="1694797" y="5898078"/>
              <a:ext cx="1062124" cy="327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F1FEED4-DEC5-7842-B2D6-D96621AAE547}"/>
              </a:ext>
            </a:extLst>
          </p:cNvPr>
          <p:cNvGrpSpPr/>
          <p:nvPr/>
        </p:nvGrpSpPr>
        <p:grpSpPr>
          <a:xfrm>
            <a:off x="628619" y="5956274"/>
            <a:ext cx="3194465" cy="1081274"/>
            <a:chOff x="628631" y="5594662"/>
            <a:chExt cx="3194465" cy="1081274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5E768015-6BE2-F040-AFC9-A3B4D80667C0}"/>
                </a:ext>
              </a:extLst>
            </p:cNvPr>
            <p:cNvGrpSpPr/>
            <p:nvPr/>
          </p:nvGrpSpPr>
          <p:grpSpPr>
            <a:xfrm>
              <a:off x="628631" y="5979896"/>
              <a:ext cx="3194465" cy="696040"/>
              <a:chOff x="628626" y="5918950"/>
              <a:chExt cx="3194465" cy="696040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27148226-2A98-1248-A03F-863CF9001E14}"/>
                  </a:ext>
                </a:extLst>
              </p:cNvPr>
              <p:cNvGrpSpPr/>
              <p:nvPr/>
            </p:nvGrpSpPr>
            <p:grpSpPr>
              <a:xfrm>
                <a:off x="628626" y="5925403"/>
                <a:ext cx="3194465" cy="689587"/>
                <a:chOff x="628646" y="2814939"/>
                <a:chExt cx="3194465" cy="689587"/>
              </a:xfrm>
            </p:grpSpPr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A2961907-3FB8-5140-B2F5-4A6D2B32A18F}"/>
                    </a:ext>
                  </a:extLst>
                </p:cNvPr>
                <p:cNvGrpSpPr/>
                <p:nvPr/>
              </p:nvGrpSpPr>
              <p:grpSpPr>
                <a:xfrm>
                  <a:off x="628646" y="2814939"/>
                  <a:ext cx="3194465" cy="451262"/>
                  <a:chOff x="628648" y="1885498"/>
                  <a:chExt cx="3194465" cy="451262"/>
                </a:xfrm>
              </p:grpSpPr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A8894802-5AEE-A043-86DB-2038039AF24F}"/>
                      </a:ext>
                    </a:extLst>
                  </p:cNvPr>
                  <p:cNvSpPr/>
                  <p:nvPr/>
                </p:nvSpPr>
                <p:spPr>
                  <a:xfrm>
                    <a:off x="628650" y="1885498"/>
                    <a:ext cx="3194463" cy="36813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59C580FF-E8FD-D34E-BAFC-018F0216CDD7}"/>
                      </a:ext>
                    </a:extLst>
                  </p:cNvPr>
                  <p:cNvSpPr/>
                  <p:nvPr/>
                </p:nvSpPr>
                <p:spPr>
                  <a:xfrm>
                    <a:off x="628648" y="2253633"/>
                    <a:ext cx="3194463" cy="8312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</p:grp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B098D5F1-136D-5B48-BF47-0A13C97EBDC6}"/>
                    </a:ext>
                  </a:extLst>
                </p:cNvPr>
                <p:cNvSpPr/>
                <p:nvPr/>
              </p:nvSpPr>
              <p:spPr>
                <a:xfrm>
                  <a:off x="1595122" y="3177087"/>
                  <a:ext cx="1261505" cy="3274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121" name="Trapezium 120">
                <a:extLst>
                  <a:ext uri="{FF2B5EF4-FFF2-40B4-BE49-F238E27FC236}">
                    <a16:creationId xmlns:a16="http://schemas.microsoft.com/office/drawing/2014/main" id="{E860E8DD-FA28-0E46-9637-A5DD488723D8}"/>
                  </a:ext>
                </a:extLst>
              </p:cNvPr>
              <p:cNvSpPr/>
              <p:nvPr/>
            </p:nvSpPr>
            <p:spPr>
              <a:xfrm>
                <a:off x="1595102" y="5918950"/>
                <a:ext cx="1261505" cy="391267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3C81A33A-28DD-3A47-BFA5-A601A813360F}"/>
                </a:ext>
              </a:extLst>
            </p:cNvPr>
            <p:cNvSpPr/>
            <p:nvPr/>
          </p:nvSpPr>
          <p:spPr>
            <a:xfrm>
              <a:off x="1694797" y="5594662"/>
              <a:ext cx="1062124" cy="630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821C75D0-CA73-ED4D-9587-833078B25754}"/>
              </a:ext>
            </a:extLst>
          </p:cNvPr>
          <p:cNvSpPr txBox="1"/>
          <p:nvPr/>
        </p:nvSpPr>
        <p:spPr>
          <a:xfrm>
            <a:off x="163825" y="6301195"/>
            <a:ext cx="17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6</a:t>
            </a:r>
          </a:p>
        </p:txBody>
      </p:sp>
      <p:graphicFrame>
        <p:nvGraphicFramePr>
          <p:cNvPr id="81" name="Table 35">
            <a:extLst>
              <a:ext uri="{FF2B5EF4-FFF2-40B4-BE49-F238E27FC236}">
                <a16:creationId xmlns:a16="http://schemas.microsoft.com/office/drawing/2014/main" id="{9A9FDC8C-8FC1-5543-A0F6-F2C3BF3B5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064897"/>
              </p:ext>
            </p:extLst>
          </p:nvPr>
        </p:nvGraphicFramePr>
        <p:xfrm>
          <a:off x="4572000" y="1100886"/>
          <a:ext cx="3920877" cy="2249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152">
                  <a:extLst>
                    <a:ext uri="{9D8B030D-6E8A-4147-A177-3AD203B41FA5}">
                      <a16:colId xmlns:a16="http://schemas.microsoft.com/office/drawing/2014/main" val="2851554032"/>
                    </a:ext>
                  </a:extLst>
                </a:gridCol>
                <a:gridCol w="1292772">
                  <a:extLst>
                    <a:ext uri="{9D8B030D-6E8A-4147-A177-3AD203B41FA5}">
                      <a16:colId xmlns:a16="http://schemas.microsoft.com/office/drawing/2014/main" val="1758016336"/>
                    </a:ext>
                  </a:extLst>
                </a:gridCol>
                <a:gridCol w="1203953">
                  <a:extLst>
                    <a:ext uri="{9D8B030D-6E8A-4147-A177-3AD203B41FA5}">
                      <a16:colId xmlns:a16="http://schemas.microsoft.com/office/drawing/2014/main" val="28082511"/>
                    </a:ext>
                  </a:extLst>
                </a:gridCol>
              </a:tblGrid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Thickness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Color 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188785"/>
                  </a:ext>
                </a:extLst>
              </a:tr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7um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865346"/>
                  </a:ext>
                </a:extLst>
              </a:tr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10nm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770505"/>
                  </a:ext>
                </a:extLst>
              </a:tr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DLC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100nm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031868"/>
                  </a:ext>
                </a:extLst>
              </a:tr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Polyimide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50um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405699"/>
                  </a:ext>
                </a:extLst>
              </a:tr>
              <a:tr h="374837">
                <a:tc>
                  <a:txBody>
                    <a:bodyPr/>
                    <a:lstStyle/>
                    <a:p>
                      <a:r>
                        <a:rPr lang="en-IT" dirty="0"/>
                        <a:t>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5um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205597"/>
                  </a:ext>
                </a:extLst>
              </a:tr>
            </a:tbl>
          </a:graphicData>
        </a:graphic>
      </p:graphicFrame>
      <p:sp>
        <p:nvSpPr>
          <p:cNvPr id="82" name="Rectangle 81">
            <a:extLst>
              <a:ext uri="{FF2B5EF4-FFF2-40B4-BE49-F238E27FC236}">
                <a16:creationId xmlns:a16="http://schemas.microsoft.com/office/drawing/2014/main" id="{80977888-FA28-E14D-870B-CFAC8896AA96}"/>
              </a:ext>
            </a:extLst>
          </p:cNvPr>
          <p:cNvSpPr/>
          <p:nvPr/>
        </p:nvSpPr>
        <p:spPr>
          <a:xfrm>
            <a:off x="7457938" y="1575499"/>
            <a:ext cx="921628" cy="1925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9A48505-37C8-EF48-BD7B-E95E3DAEA2A4}"/>
              </a:ext>
            </a:extLst>
          </p:cNvPr>
          <p:cNvSpPr/>
          <p:nvPr/>
        </p:nvSpPr>
        <p:spPr>
          <a:xfrm>
            <a:off x="7457938" y="3077685"/>
            <a:ext cx="921628" cy="1925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5233AE4-A471-294F-BFC9-04EEDF9BB774}"/>
              </a:ext>
            </a:extLst>
          </p:cNvPr>
          <p:cNvSpPr/>
          <p:nvPr/>
        </p:nvSpPr>
        <p:spPr>
          <a:xfrm>
            <a:off x="7457938" y="1954468"/>
            <a:ext cx="921628" cy="1925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28BD929-628A-744F-944E-3F96D631ED91}"/>
              </a:ext>
            </a:extLst>
          </p:cNvPr>
          <p:cNvSpPr/>
          <p:nvPr/>
        </p:nvSpPr>
        <p:spPr>
          <a:xfrm>
            <a:off x="7457938" y="2323483"/>
            <a:ext cx="921628" cy="1925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1830E03-2641-6B46-9C71-F4255AE96F27}"/>
              </a:ext>
            </a:extLst>
          </p:cNvPr>
          <p:cNvSpPr/>
          <p:nvPr/>
        </p:nvSpPr>
        <p:spPr>
          <a:xfrm>
            <a:off x="7457938" y="2691871"/>
            <a:ext cx="921628" cy="192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21196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F4D90-5992-3D41-87D1-B7FDDB3D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Alternative Detection Structures to be considered?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42A5B-3E54-D543-B05F-2D39D29E4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T" dirty="0"/>
              <a:t>Picosec micromegas (with pre-amp) arrive at few 10</a:t>
            </a:r>
            <a:r>
              <a:rPr lang="en-IT" baseline="30000" dirty="0"/>
              <a:t>5</a:t>
            </a:r>
            <a:r>
              <a:rPr lang="en-IT" dirty="0"/>
              <a:t> – 10</a:t>
            </a:r>
            <a:r>
              <a:rPr lang="en-IT" baseline="30000" dirty="0"/>
              <a:t>6</a:t>
            </a:r>
            <a:r>
              <a:rPr lang="en-IT" dirty="0"/>
              <a:t> with pre-amplification. </a:t>
            </a:r>
            <a:r>
              <a:rPr lang="en-IT" sz="1800" dirty="0"/>
              <a:t>Assume pre-amp of factor 10, then MM in Compass gas (Ne:CF4:C2H6 80:10:10) still has G = few 10</a:t>
            </a:r>
            <a:r>
              <a:rPr lang="en-IT" sz="1800" baseline="30000" dirty="0"/>
              <a:t>4</a:t>
            </a:r>
            <a:r>
              <a:rPr lang="en-IT" sz="1800" dirty="0"/>
              <a:t> – 10</a:t>
            </a:r>
            <a:r>
              <a:rPr lang="en-IT" sz="1800" baseline="30000" dirty="0"/>
              <a:t>5</a:t>
            </a:r>
          </a:p>
          <a:p>
            <a:r>
              <a:rPr lang="en-IT" dirty="0"/>
              <a:t>RETGEM shows gain 10</a:t>
            </a:r>
            <a:r>
              <a:rPr lang="en-IT" baseline="30000" dirty="0"/>
              <a:t>5</a:t>
            </a:r>
            <a:r>
              <a:rPr lang="en-IT" dirty="0"/>
              <a:t> (Peskov) 10</a:t>
            </a:r>
            <a:r>
              <a:rPr lang="en-IT" baseline="30000" dirty="0"/>
              <a:t>4 </a:t>
            </a:r>
            <a:r>
              <a:rPr lang="en-IT" dirty="0"/>
              <a:t>(Confirmed Chinese Colleagues)</a:t>
            </a:r>
          </a:p>
          <a:p>
            <a:r>
              <a:rPr lang="en-IT" dirty="0"/>
              <a:t>REGEM (Japan) however not successful</a:t>
            </a:r>
          </a:p>
          <a:p>
            <a:r>
              <a:rPr lang="en-IT" dirty="0"/>
              <a:t>Possibility to make Micromegas with Resistive Mesh? </a:t>
            </a:r>
            <a:r>
              <a:rPr lang="en-GB" dirty="0"/>
              <a:t>E</a:t>
            </a:r>
            <a:r>
              <a:rPr lang="en-IT" dirty="0"/>
              <a:t>.g. Glass Fiber mesh coated with DLC?</a:t>
            </a:r>
          </a:p>
          <a:p>
            <a:pPr lvl="1"/>
            <a:r>
              <a:rPr lang="en-IT" dirty="0"/>
              <a:t>Polyester mesh to be coated with DLC is a possibility …</a:t>
            </a:r>
          </a:p>
          <a:p>
            <a:r>
              <a:rPr lang="en-IT" dirty="0"/>
              <a:t>Possibility to make RETGEM without Cu layer on top of PCB. PCB of 0.2 – 0.4 – 1mm ?</a:t>
            </a:r>
          </a:p>
          <a:p>
            <a:r>
              <a:rPr lang="en-IT" i="1" dirty="0">
                <a:solidFill>
                  <a:srgbClr val="FF0000"/>
                </a:solidFill>
              </a:rPr>
              <a:t>Increased thickness of amplification stage will result in reduced Capacitance (C=eA/d), and hence reduced transparency / signal induction</a:t>
            </a:r>
          </a:p>
        </p:txBody>
      </p:sp>
    </p:spTree>
    <p:extLst>
      <p:ext uri="{BB962C8B-B14F-4D97-AF65-F5344CB8AC3E}">
        <p14:creationId xmlns:p14="http://schemas.microsoft.com/office/powerpoint/2010/main" val="3042339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0BE96-954E-9043-8F18-316F80738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5" name="Content Placeholder 4" descr="A picture containing green, meter, machine, painted&#10;&#10;Description automatically generated">
            <a:extLst>
              <a:ext uri="{FF2B5EF4-FFF2-40B4-BE49-F238E27FC236}">
                <a16:creationId xmlns:a16="http://schemas.microsoft.com/office/drawing/2014/main" id="{658FAF15-6486-6E48-A313-5D81C7C28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8900" y="1869440"/>
            <a:ext cx="3975100" cy="3848100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BDE4150-2FF0-6649-8B61-A20904739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" y="1869440"/>
            <a:ext cx="4405062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31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EFBC550C-06B5-5945-A750-DB7A55B72345}"/>
              </a:ext>
            </a:extLst>
          </p:cNvPr>
          <p:cNvSpPr/>
          <p:nvPr/>
        </p:nvSpPr>
        <p:spPr>
          <a:xfrm>
            <a:off x="484982" y="5881324"/>
            <a:ext cx="3194463" cy="831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84388-C975-8F49-8E39-A3DC58742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2304" y="365126"/>
            <a:ext cx="3553046" cy="1325563"/>
          </a:xfrm>
        </p:spPr>
        <p:txBody>
          <a:bodyPr>
            <a:normAutofit fontScale="90000"/>
          </a:bodyPr>
          <a:lstStyle/>
          <a:p>
            <a:r>
              <a:rPr lang="en-IT" dirty="0"/>
              <a:t>For the Graphene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41B77-BA78-6F47-9626-BAF1E4F9D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2304" y="2021354"/>
            <a:ext cx="7886700" cy="4351338"/>
          </a:xfrm>
        </p:spPr>
        <p:txBody>
          <a:bodyPr/>
          <a:lstStyle/>
          <a:p>
            <a:endParaRPr lang="en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E1BA81-ACE2-8247-B26A-9ECF34B732BB}"/>
              </a:ext>
            </a:extLst>
          </p:cNvPr>
          <p:cNvSpPr/>
          <p:nvPr/>
        </p:nvSpPr>
        <p:spPr>
          <a:xfrm>
            <a:off x="485201" y="408414"/>
            <a:ext cx="3194463" cy="3681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C5B54D-0DE1-F24F-98A5-3DB33C2E4C41}"/>
              </a:ext>
            </a:extLst>
          </p:cNvPr>
          <p:cNvGrpSpPr/>
          <p:nvPr/>
        </p:nvGrpSpPr>
        <p:grpSpPr>
          <a:xfrm>
            <a:off x="486139" y="1126652"/>
            <a:ext cx="3194463" cy="521014"/>
            <a:chOff x="485214" y="1766972"/>
            <a:chExt cx="3194463" cy="52101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7FA807C-06B0-4A48-A75A-DB4037A8D68A}"/>
                </a:ext>
              </a:extLst>
            </p:cNvPr>
            <p:cNvSpPr/>
            <p:nvPr/>
          </p:nvSpPr>
          <p:spPr>
            <a:xfrm>
              <a:off x="485214" y="1837286"/>
              <a:ext cx="3194463" cy="3681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D3F454D-BECA-8949-A097-1275F6220356}"/>
                </a:ext>
              </a:extLst>
            </p:cNvPr>
            <p:cNvSpPr/>
            <p:nvPr/>
          </p:nvSpPr>
          <p:spPr>
            <a:xfrm>
              <a:off x="485214" y="1766972"/>
              <a:ext cx="3194463" cy="831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01560D7-54BA-7A47-BE9A-C1381F5E2DF4}"/>
                </a:ext>
              </a:extLst>
            </p:cNvPr>
            <p:cNvSpPr/>
            <p:nvPr/>
          </p:nvSpPr>
          <p:spPr>
            <a:xfrm>
              <a:off x="485214" y="2204859"/>
              <a:ext cx="3194463" cy="8312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A259F-0AC7-1D42-98D4-E8243A380FA8}"/>
              </a:ext>
            </a:extLst>
          </p:cNvPr>
          <p:cNvGrpSpPr/>
          <p:nvPr/>
        </p:nvGrpSpPr>
        <p:grpSpPr>
          <a:xfrm>
            <a:off x="485198" y="1979796"/>
            <a:ext cx="3194464" cy="604141"/>
            <a:chOff x="485212" y="2691747"/>
            <a:chExt cx="3194464" cy="60414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8AF62BB-C8CF-9C43-91D1-C1579A29B83E}"/>
                </a:ext>
              </a:extLst>
            </p:cNvPr>
            <p:cNvGrpSpPr/>
            <p:nvPr/>
          </p:nvGrpSpPr>
          <p:grpSpPr>
            <a:xfrm>
              <a:off x="485213" y="2774874"/>
              <a:ext cx="3194463" cy="521014"/>
              <a:chOff x="485214" y="1766972"/>
              <a:chExt cx="3194463" cy="521014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B469181-E177-6A4B-8856-FD4FA5841292}"/>
                  </a:ext>
                </a:extLst>
              </p:cNvPr>
              <p:cNvSpPr/>
              <p:nvPr/>
            </p:nvSpPr>
            <p:spPr>
              <a:xfrm>
                <a:off x="485214" y="1837286"/>
                <a:ext cx="3194463" cy="36813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1C18D3D-0630-0E46-907A-D3D66DC02161}"/>
                  </a:ext>
                </a:extLst>
              </p:cNvPr>
              <p:cNvSpPr/>
              <p:nvPr/>
            </p:nvSpPr>
            <p:spPr>
              <a:xfrm>
                <a:off x="485214" y="1766972"/>
                <a:ext cx="3194463" cy="831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8D1A87E-1EE4-F141-845B-DF4197E180FC}"/>
                  </a:ext>
                </a:extLst>
              </p:cNvPr>
              <p:cNvSpPr/>
              <p:nvPr/>
            </p:nvSpPr>
            <p:spPr>
              <a:xfrm>
                <a:off x="485214" y="2204859"/>
                <a:ext cx="3194463" cy="8312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3F198A0-CF07-8B45-9CD6-1DBA019F58F4}"/>
                </a:ext>
              </a:extLst>
            </p:cNvPr>
            <p:cNvSpPr/>
            <p:nvPr/>
          </p:nvSpPr>
          <p:spPr>
            <a:xfrm>
              <a:off x="485212" y="2691747"/>
              <a:ext cx="3194463" cy="10248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5BEC4E-2F82-744B-A76A-D3D8E9AA93F2}"/>
              </a:ext>
            </a:extLst>
          </p:cNvPr>
          <p:cNvGrpSpPr/>
          <p:nvPr/>
        </p:nvGrpSpPr>
        <p:grpSpPr>
          <a:xfrm>
            <a:off x="485197" y="2876821"/>
            <a:ext cx="3194464" cy="629358"/>
            <a:chOff x="485211" y="3607438"/>
            <a:chExt cx="3194464" cy="62935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A54289B-BB8D-5748-B7C3-E8F70856C707}"/>
                </a:ext>
              </a:extLst>
            </p:cNvPr>
            <p:cNvGrpSpPr/>
            <p:nvPr/>
          </p:nvGrpSpPr>
          <p:grpSpPr>
            <a:xfrm>
              <a:off x="485211" y="3632655"/>
              <a:ext cx="3194464" cy="604141"/>
              <a:chOff x="485212" y="2691747"/>
              <a:chExt cx="3194464" cy="604141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1E80498A-2889-1340-8D11-C781B59AC82D}"/>
                  </a:ext>
                </a:extLst>
              </p:cNvPr>
              <p:cNvGrpSpPr/>
              <p:nvPr/>
            </p:nvGrpSpPr>
            <p:grpSpPr>
              <a:xfrm>
                <a:off x="485213" y="2774874"/>
                <a:ext cx="3194463" cy="521014"/>
                <a:chOff x="485214" y="1766972"/>
                <a:chExt cx="3194463" cy="521014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4B15E372-D81F-664D-A493-E12C3BE5C1CE}"/>
                    </a:ext>
                  </a:extLst>
                </p:cNvPr>
                <p:cNvSpPr/>
                <p:nvPr/>
              </p:nvSpPr>
              <p:spPr>
                <a:xfrm>
                  <a:off x="485214" y="1837286"/>
                  <a:ext cx="3194463" cy="36813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00669CB1-F3C7-D545-A071-F3FAB67C6855}"/>
                    </a:ext>
                  </a:extLst>
                </p:cNvPr>
                <p:cNvSpPr/>
                <p:nvPr/>
              </p:nvSpPr>
              <p:spPr>
                <a:xfrm>
                  <a:off x="485214" y="1766972"/>
                  <a:ext cx="3194463" cy="8312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8EB980E8-F6A7-874A-B60C-DC004C776BE7}"/>
                    </a:ext>
                  </a:extLst>
                </p:cNvPr>
                <p:cNvSpPr/>
                <p:nvPr/>
              </p:nvSpPr>
              <p:spPr>
                <a:xfrm>
                  <a:off x="485214" y="2204859"/>
                  <a:ext cx="3194463" cy="83127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4144F7B-C9AB-9E4C-B00B-2160A519DBC7}"/>
                  </a:ext>
                </a:extLst>
              </p:cNvPr>
              <p:cNvSpPr/>
              <p:nvPr/>
            </p:nvSpPr>
            <p:spPr>
              <a:xfrm>
                <a:off x="485212" y="2691747"/>
                <a:ext cx="3194463" cy="102486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A63730B-6EC0-E843-8CF9-86B18B92C3B4}"/>
                </a:ext>
              </a:extLst>
            </p:cNvPr>
            <p:cNvSpPr/>
            <p:nvPr/>
          </p:nvSpPr>
          <p:spPr>
            <a:xfrm>
              <a:off x="1475419" y="3607438"/>
              <a:ext cx="1214045" cy="112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050F956-1A81-D445-BCB0-A60C15CD03E7}"/>
              </a:ext>
            </a:extLst>
          </p:cNvPr>
          <p:cNvGrpSpPr/>
          <p:nvPr/>
        </p:nvGrpSpPr>
        <p:grpSpPr>
          <a:xfrm>
            <a:off x="485195" y="3690857"/>
            <a:ext cx="3194464" cy="629358"/>
            <a:chOff x="485211" y="3607438"/>
            <a:chExt cx="3194464" cy="62935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3A202A3-E85B-5249-A76A-B62DC96A2747}"/>
                </a:ext>
              </a:extLst>
            </p:cNvPr>
            <p:cNvGrpSpPr/>
            <p:nvPr/>
          </p:nvGrpSpPr>
          <p:grpSpPr>
            <a:xfrm>
              <a:off x="485211" y="3632655"/>
              <a:ext cx="3194464" cy="604141"/>
              <a:chOff x="485212" y="2691747"/>
              <a:chExt cx="3194464" cy="604141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395C5AEE-0965-1D4F-ADBF-FC229444E28D}"/>
                  </a:ext>
                </a:extLst>
              </p:cNvPr>
              <p:cNvGrpSpPr/>
              <p:nvPr/>
            </p:nvGrpSpPr>
            <p:grpSpPr>
              <a:xfrm>
                <a:off x="485213" y="2774874"/>
                <a:ext cx="3194463" cy="521014"/>
                <a:chOff x="485214" y="1766972"/>
                <a:chExt cx="3194463" cy="521014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A7CBC81-C337-6045-9517-31C3181BA17F}"/>
                    </a:ext>
                  </a:extLst>
                </p:cNvPr>
                <p:cNvSpPr/>
                <p:nvPr/>
              </p:nvSpPr>
              <p:spPr>
                <a:xfrm>
                  <a:off x="485214" y="1837286"/>
                  <a:ext cx="3194463" cy="36813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9262C7C7-A2C1-524F-81EA-EDDE5111A5AA}"/>
                    </a:ext>
                  </a:extLst>
                </p:cNvPr>
                <p:cNvSpPr/>
                <p:nvPr/>
              </p:nvSpPr>
              <p:spPr>
                <a:xfrm>
                  <a:off x="485214" y="1766972"/>
                  <a:ext cx="3194463" cy="8312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029E4DF-38A7-2E4F-9A72-45C580B9E8AF}"/>
                    </a:ext>
                  </a:extLst>
                </p:cNvPr>
                <p:cNvSpPr/>
                <p:nvPr/>
              </p:nvSpPr>
              <p:spPr>
                <a:xfrm>
                  <a:off x="485214" y="2204859"/>
                  <a:ext cx="3194463" cy="83127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 dirty="0"/>
                </a:p>
              </p:txBody>
            </p:sp>
          </p:grp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071ADE7-D8FB-1741-9F8F-A9F7C3D85E51}"/>
                  </a:ext>
                </a:extLst>
              </p:cNvPr>
              <p:cNvSpPr/>
              <p:nvPr/>
            </p:nvSpPr>
            <p:spPr>
              <a:xfrm>
                <a:off x="485212" y="2691747"/>
                <a:ext cx="3194463" cy="102486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8452670-1AD8-B14E-9D18-909FDE04C364}"/>
                </a:ext>
              </a:extLst>
            </p:cNvPr>
            <p:cNvSpPr/>
            <p:nvPr/>
          </p:nvSpPr>
          <p:spPr>
            <a:xfrm>
              <a:off x="1475419" y="3607438"/>
              <a:ext cx="1214045" cy="1936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C817E42C-AFE1-AE4B-A4D7-B554FF1E8A43}"/>
              </a:ext>
            </a:extLst>
          </p:cNvPr>
          <p:cNvSpPr/>
          <p:nvPr/>
        </p:nvSpPr>
        <p:spPr>
          <a:xfrm>
            <a:off x="5205407" y="4414979"/>
            <a:ext cx="1214045" cy="112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47EB00E-BC12-1647-AC60-C55A126C6C91}"/>
              </a:ext>
            </a:extLst>
          </p:cNvPr>
          <p:cNvGrpSpPr/>
          <p:nvPr/>
        </p:nvGrpSpPr>
        <p:grpSpPr>
          <a:xfrm>
            <a:off x="485201" y="5319062"/>
            <a:ext cx="3194464" cy="632575"/>
            <a:chOff x="485207" y="5525276"/>
            <a:chExt cx="3194464" cy="63257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874DA6E-E5E3-094D-A8E9-2A68DC84EA4E}"/>
                </a:ext>
              </a:extLst>
            </p:cNvPr>
            <p:cNvGrpSpPr/>
            <p:nvPr/>
          </p:nvGrpSpPr>
          <p:grpSpPr>
            <a:xfrm>
              <a:off x="485207" y="5525276"/>
              <a:ext cx="3194464" cy="546793"/>
              <a:chOff x="485211" y="3607438"/>
              <a:chExt cx="3194464" cy="546793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99C3A0F-9052-F747-9D89-AA80B070FB06}"/>
                  </a:ext>
                </a:extLst>
              </p:cNvPr>
              <p:cNvGrpSpPr/>
              <p:nvPr/>
            </p:nvGrpSpPr>
            <p:grpSpPr>
              <a:xfrm>
                <a:off x="485211" y="3632655"/>
                <a:ext cx="3194464" cy="521576"/>
                <a:chOff x="485212" y="2691747"/>
                <a:chExt cx="3194464" cy="521576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DCCAE936-05B6-B845-8605-C25446680F73}"/>
                    </a:ext>
                  </a:extLst>
                </p:cNvPr>
                <p:cNvGrpSpPr/>
                <p:nvPr/>
              </p:nvGrpSpPr>
              <p:grpSpPr>
                <a:xfrm>
                  <a:off x="485213" y="2774874"/>
                  <a:ext cx="3194463" cy="438449"/>
                  <a:chOff x="485214" y="1766972"/>
                  <a:chExt cx="3194463" cy="438449"/>
                </a:xfrm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8700F4ED-EDAE-0148-8518-B5830C12A2EE}"/>
                      </a:ext>
                    </a:extLst>
                  </p:cNvPr>
                  <p:cNvSpPr/>
                  <p:nvPr/>
                </p:nvSpPr>
                <p:spPr>
                  <a:xfrm>
                    <a:off x="485214" y="1837286"/>
                    <a:ext cx="3194463" cy="36813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2B502EB3-01CA-F84D-A16B-22FA87B304DA}"/>
                      </a:ext>
                    </a:extLst>
                  </p:cNvPr>
                  <p:cNvSpPr/>
                  <p:nvPr/>
                </p:nvSpPr>
                <p:spPr>
                  <a:xfrm>
                    <a:off x="485214" y="1766972"/>
                    <a:ext cx="3194463" cy="8312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</p:grp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99A5ECA2-CCF6-EA41-99C7-C58B436B2E4F}"/>
                    </a:ext>
                  </a:extLst>
                </p:cNvPr>
                <p:cNvSpPr/>
                <p:nvPr/>
              </p:nvSpPr>
              <p:spPr>
                <a:xfrm>
                  <a:off x="485212" y="2691747"/>
                  <a:ext cx="3194463" cy="102486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49BEBF5-AE81-2B40-80B1-5B03A903611E}"/>
                  </a:ext>
                </a:extLst>
              </p:cNvPr>
              <p:cNvSpPr/>
              <p:nvPr/>
            </p:nvSpPr>
            <p:spPr>
              <a:xfrm>
                <a:off x="1475419" y="3607438"/>
                <a:ext cx="1214045" cy="1936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 dirty="0"/>
              </a:p>
            </p:txBody>
          </p:sp>
        </p:grpSp>
        <p:sp>
          <p:nvSpPr>
            <p:cNvPr id="58" name="Trapezium 57">
              <a:extLst>
                <a:ext uri="{FF2B5EF4-FFF2-40B4-BE49-F238E27FC236}">
                  <a16:creationId xmlns:a16="http://schemas.microsoft.com/office/drawing/2014/main" id="{D05F2910-C033-9D41-802E-E641511417F1}"/>
                </a:ext>
              </a:extLst>
            </p:cNvPr>
            <p:cNvSpPr/>
            <p:nvPr/>
          </p:nvSpPr>
          <p:spPr>
            <a:xfrm rot="10800000">
              <a:off x="1475412" y="5716746"/>
              <a:ext cx="1214045" cy="441105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BE0AF29-BCD5-1849-8344-BE5D7304A350}"/>
              </a:ext>
            </a:extLst>
          </p:cNvPr>
          <p:cNvGrpSpPr/>
          <p:nvPr/>
        </p:nvGrpSpPr>
        <p:grpSpPr>
          <a:xfrm>
            <a:off x="485205" y="6192519"/>
            <a:ext cx="3194463" cy="629358"/>
            <a:chOff x="485208" y="5525276"/>
            <a:chExt cx="3194463" cy="629358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CDB2590-271E-8149-B326-19D85049728B}"/>
                </a:ext>
              </a:extLst>
            </p:cNvPr>
            <p:cNvGrpSpPr/>
            <p:nvPr/>
          </p:nvGrpSpPr>
          <p:grpSpPr>
            <a:xfrm>
              <a:off x="485208" y="5525276"/>
              <a:ext cx="3194463" cy="629358"/>
              <a:chOff x="485212" y="3607438"/>
              <a:chExt cx="3194463" cy="629358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49CF9F68-B038-5442-88C5-4E60DA6A0958}"/>
                  </a:ext>
                </a:extLst>
              </p:cNvPr>
              <p:cNvGrpSpPr/>
              <p:nvPr/>
            </p:nvGrpSpPr>
            <p:grpSpPr>
              <a:xfrm>
                <a:off x="485212" y="3715782"/>
                <a:ext cx="3194463" cy="521014"/>
                <a:chOff x="485214" y="1766972"/>
                <a:chExt cx="3194463" cy="521014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8E0020C-18EE-6A4E-8689-78540BA03739}"/>
                    </a:ext>
                  </a:extLst>
                </p:cNvPr>
                <p:cNvSpPr/>
                <p:nvPr/>
              </p:nvSpPr>
              <p:spPr>
                <a:xfrm>
                  <a:off x="485214" y="1837286"/>
                  <a:ext cx="3194463" cy="36813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9485DFF6-4FB2-CD43-9058-648DE4FDCB6D}"/>
                    </a:ext>
                  </a:extLst>
                </p:cNvPr>
                <p:cNvSpPr/>
                <p:nvPr/>
              </p:nvSpPr>
              <p:spPr>
                <a:xfrm>
                  <a:off x="485214" y="1766972"/>
                  <a:ext cx="3194463" cy="8312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E7695F9E-3654-BF44-ABB2-0D66D47C63BD}"/>
                    </a:ext>
                  </a:extLst>
                </p:cNvPr>
                <p:cNvSpPr/>
                <p:nvPr/>
              </p:nvSpPr>
              <p:spPr>
                <a:xfrm>
                  <a:off x="485214" y="2204859"/>
                  <a:ext cx="3194463" cy="83127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ECC2191B-61E0-8C40-827E-49F8271CBC72}"/>
                  </a:ext>
                </a:extLst>
              </p:cNvPr>
              <p:cNvSpPr/>
              <p:nvPr/>
            </p:nvSpPr>
            <p:spPr>
              <a:xfrm>
                <a:off x="1475419" y="3607438"/>
                <a:ext cx="1214045" cy="1936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 dirty="0"/>
              </a:p>
            </p:txBody>
          </p:sp>
        </p:grpSp>
        <p:sp>
          <p:nvSpPr>
            <p:cNvPr id="62" name="Trapezium 61">
              <a:extLst>
                <a:ext uri="{FF2B5EF4-FFF2-40B4-BE49-F238E27FC236}">
                  <a16:creationId xmlns:a16="http://schemas.microsoft.com/office/drawing/2014/main" id="{1C7E1C72-2FBE-1443-B83D-35E4E740BC83}"/>
                </a:ext>
              </a:extLst>
            </p:cNvPr>
            <p:cNvSpPr/>
            <p:nvPr/>
          </p:nvSpPr>
          <p:spPr>
            <a:xfrm rot="10800000">
              <a:off x="1475414" y="5716747"/>
              <a:ext cx="1214045" cy="352564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3522D8BD-1893-014B-BA26-5E73C0D453BD}"/>
              </a:ext>
            </a:extLst>
          </p:cNvPr>
          <p:cNvSpPr/>
          <p:nvPr/>
        </p:nvSpPr>
        <p:spPr>
          <a:xfrm>
            <a:off x="1565910" y="6653427"/>
            <a:ext cx="1040131" cy="216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FA3020A-058E-904D-9CD4-66287A1BB1AF}"/>
              </a:ext>
            </a:extLst>
          </p:cNvPr>
          <p:cNvGrpSpPr/>
          <p:nvPr/>
        </p:nvGrpSpPr>
        <p:grpSpPr>
          <a:xfrm>
            <a:off x="484988" y="4476963"/>
            <a:ext cx="3194464" cy="617107"/>
            <a:chOff x="485207" y="5525276"/>
            <a:chExt cx="3194464" cy="617107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8BCFFDEC-4AA6-1B42-A248-317AB47B6C15}"/>
                </a:ext>
              </a:extLst>
            </p:cNvPr>
            <p:cNvGrpSpPr/>
            <p:nvPr/>
          </p:nvGrpSpPr>
          <p:grpSpPr>
            <a:xfrm>
              <a:off x="485207" y="5525276"/>
              <a:ext cx="3194464" cy="546793"/>
              <a:chOff x="485211" y="3607438"/>
              <a:chExt cx="3194464" cy="546793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16B28772-E508-EB41-BF9D-58AB0F3D9FFF}"/>
                  </a:ext>
                </a:extLst>
              </p:cNvPr>
              <p:cNvGrpSpPr/>
              <p:nvPr/>
            </p:nvGrpSpPr>
            <p:grpSpPr>
              <a:xfrm>
                <a:off x="485211" y="3632655"/>
                <a:ext cx="3194464" cy="521576"/>
                <a:chOff x="485212" y="2691747"/>
                <a:chExt cx="3194464" cy="521576"/>
              </a:xfrm>
            </p:grpSpPr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DA647D24-5C3C-7044-B181-CD862374AD7C}"/>
                    </a:ext>
                  </a:extLst>
                </p:cNvPr>
                <p:cNvGrpSpPr/>
                <p:nvPr/>
              </p:nvGrpSpPr>
              <p:grpSpPr>
                <a:xfrm>
                  <a:off x="485213" y="2774874"/>
                  <a:ext cx="3194463" cy="438449"/>
                  <a:chOff x="485214" y="1766972"/>
                  <a:chExt cx="3194463" cy="438449"/>
                </a:xfrm>
              </p:grpSpPr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48EADF2C-EF64-8D43-BE0A-DAA338E7A69E}"/>
                      </a:ext>
                    </a:extLst>
                  </p:cNvPr>
                  <p:cNvSpPr/>
                  <p:nvPr/>
                </p:nvSpPr>
                <p:spPr>
                  <a:xfrm>
                    <a:off x="485214" y="1837286"/>
                    <a:ext cx="3194463" cy="36813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FDFED1D0-A740-BD43-BFC4-F963DF71C2C5}"/>
                      </a:ext>
                    </a:extLst>
                  </p:cNvPr>
                  <p:cNvSpPr/>
                  <p:nvPr/>
                </p:nvSpPr>
                <p:spPr>
                  <a:xfrm>
                    <a:off x="485214" y="1766972"/>
                    <a:ext cx="3194463" cy="8312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T"/>
                  </a:p>
                </p:txBody>
              </p:sp>
            </p:grp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A4CFE6A6-89DE-C649-8A60-D21F402E7555}"/>
                    </a:ext>
                  </a:extLst>
                </p:cNvPr>
                <p:cNvSpPr/>
                <p:nvPr/>
              </p:nvSpPr>
              <p:spPr>
                <a:xfrm>
                  <a:off x="485212" y="2691747"/>
                  <a:ext cx="3194463" cy="102486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185A022-04DF-9D4C-A891-486BBE815E38}"/>
                  </a:ext>
                </a:extLst>
              </p:cNvPr>
              <p:cNvSpPr/>
              <p:nvPr/>
            </p:nvSpPr>
            <p:spPr>
              <a:xfrm>
                <a:off x="1475419" y="3607438"/>
                <a:ext cx="1214045" cy="1936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 dirty="0"/>
              </a:p>
            </p:txBody>
          </p:sp>
        </p:grpSp>
        <p:sp>
          <p:nvSpPr>
            <p:cNvPr id="73" name="Trapezium 72">
              <a:extLst>
                <a:ext uri="{FF2B5EF4-FFF2-40B4-BE49-F238E27FC236}">
                  <a16:creationId xmlns:a16="http://schemas.microsoft.com/office/drawing/2014/main" id="{EE46CF1A-973A-3E4E-B569-F3E0190F8E77}"/>
                </a:ext>
              </a:extLst>
            </p:cNvPr>
            <p:cNvSpPr/>
            <p:nvPr/>
          </p:nvSpPr>
          <p:spPr>
            <a:xfrm rot="10800000">
              <a:off x="1475413" y="5716747"/>
              <a:ext cx="1214045" cy="425636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609054B6-583B-974B-B408-861E85B9D271}"/>
              </a:ext>
            </a:extLst>
          </p:cNvPr>
          <p:cNvSpPr/>
          <p:nvPr/>
        </p:nvSpPr>
        <p:spPr>
          <a:xfrm>
            <a:off x="484985" y="778334"/>
            <a:ext cx="3194463" cy="831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9A0F915-6192-094E-B843-AE5FB315ACED}"/>
              </a:ext>
            </a:extLst>
          </p:cNvPr>
          <p:cNvSpPr/>
          <p:nvPr/>
        </p:nvSpPr>
        <p:spPr>
          <a:xfrm>
            <a:off x="484985" y="5042209"/>
            <a:ext cx="3194463" cy="831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E9923D6-1D2E-804A-B633-9BAFBD9752B6}"/>
              </a:ext>
            </a:extLst>
          </p:cNvPr>
          <p:cNvSpPr/>
          <p:nvPr/>
        </p:nvSpPr>
        <p:spPr>
          <a:xfrm>
            <a:off x="484984" y="5117721"/>
            <a:ext cx="3194463" cy="10248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05296CD-4E22-0A40-A28D-DA4B2723BD59}"/>
              </a:ext>
            </a:extLst>
          </p:cNvPr>
          <p:cNvSpPr/>
          <p:nvPr/>
        </p:nvSpPr>
        <p:spPr>
          <a:xfrm>
            <a:off x="484983" y="5944530"/>
            <a:ext cx="3194463" cy="10248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05594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E9A2A-606D-B947-B653-F3C65A1E2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Observations /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30233-7806-2A4F-9DA9-C79286B0A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T" dirty="0">
                <a:solidFill>
                  <a:srgbClr val="0070C0"/>
                </a:solidFill>
              </a:rPr>
              <a:t>Cu electrode (July 2020)</a:t>
            </a:r>
          </a:p>
          <a:p>
            <a:pPr lvl="1"/>
            <a:r>
              <a:rPr lang="en-GB" dirty="0"/>
              <a:t>S</a:t>
            </a:r>
            <a:r>
              <a:rPr lang="en-IT" dirty="0"/>
              <a:t>mooth surface, hole quality is great, grain-size &lt; 1um</a:t>
            </a:r>
          </a:p>
          <a:p>
            <a:r>
              <a:rPr lang="en-IT" dirty="0">
                <a:solidFill>
                  <a:srgbClr val="0070C0"/>
                </a:solidFill>
              </a:rPr>
              <a:t>First production DLC foil (July 2019) </a:t>
            </a:r>
          </a:p>
          <a:p>
            <a:pPr lvl="1"/>
            <a:r>
              <a:rPr lang="en-IT" dirty="0"/>
              <a:t>Smooth surface, hole quality is great, grain-size &lt; 10um</a:t>
            </a:r>
          </a:p>
          <a:p>
            <a:pPr lvl="1"/>
            <a:r>
              <a:rPr lang="en-GB" dirty="0"/>
              <a:t>V</a:t>
            </a:r>
            <a:r>
              <a:rPr lang="en-IT" dirty="0"/>
              <a:t>ery circular bottom holes</a:t>
            </a:r>
          </a:p>
          <a:p>
            <a:r>
              <a:rPr lang="en-IT" dirty="0">
                <a:solidFill>
                  <a:srgbClr val="0070C0"/>
                </a:solidFill>
              </a:rPr>
              <a:t>2nd production DLC foil (July 2020)</a:t>
            </a:r>
          </a:p>
          <a:p>
            <a:pPr lvl="1"/>
            <a:r>
              <a:rPr lang="en-IT" dirty="0"/>
              <a:t>Canyon-like surface, no grains visible, distored holes</a:t>
            </a:r>
          </a:p>
          <a:p>
            <a:pPr lvl="1"/>
            <a:r>
              <a:rPr lang="en-GB" dirty="0"/>
              <a:t>D</a:t>
            </a:r>
            <a:r>
              <a:rPr lang="en-IT" dirty="0"/>
              <a:t>istored bottom holes</a:t>
            </a:r>
          </a:p>
          <a:p>
            <a:pPr lvl="1"/>
            <a:endParaRPr lang="en-IT" dirty="0"/>
          </a:p>
          <a:p>
            <a:pPr lvl="1"/>
            <a:endParaRPr lang="en-IT" dirty="0"/>
          </a:p>
          <a:p>
            <a:r>
              <a:rPr lang="en-IT" dirty="0"/>
              <a:t>Check USTC details of 2019 and 2020 FTM foil production</a:t>
            </a:r>
          </a:p>
          <a:p>
            <a:r>
              <a:rPr lang="en-IT" dirty="0"/>
              <a:t>DLC Foil Production Procedure:</a:t>
            </a:r>
            <a:br>
              <a:rPr lang="en-IT" dirty="0"/>
            </a:br>
            <a:r>
              <a:rPr lang="en-GB" dirty="0"/>
              <a:t>B</a:t>
            </a:r>
            <a:r>
              <a:rPr lang="en-IT" dirty="0"/>
              <a:t>reaking of DLC in last step is clean / high quality ?</a:t>
            </a:r>
          </a:p>
        </p:txBody>
      </p:sp>
    </p:spTree>
    <p:extLst>
      <p:ext uri="{BB962C8B-B14F-4D97-AF65-F5344CB8AC3E}">
        <p14:creationId xmlns:p14="http://schemas.microsoft.com/office/powerpoint/2010/main" val="1498067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cake, chocolate, indoor, weapon&#10;&#10;Description automatically generated">
            <a:extLst>
              <a:ext uri="{FF2B5EF4-FFF2-40B4-BE49-F238E27FC236}">
                <a16:creationId xmlns:a16="http://schemas.microsoft.com/office/drawing/2014/main" id="{C7FCEEFA-FB1D-AA45-A1A0-EC27019B8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8" y="3636791"/>
            <a:ext cx="1981200" cy="148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A33B4-0761-414B-8932-9C387CEF8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38" y="251193"/>
            <a:ext cx="1981200" cy="148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CAE51C-35E6-C942-B537-66472B821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146120" y="1522093"/>
            <a:ext cx="3074690" cy="538047"/>
          </a:xfrm>
          <a:solidFill>
            <a:schemeClr val="accent4"/>
          </a:solidFill>
        </p:spPr>
        <p:txBody>
          <a:bodyPr>
            <a:normAutofit/>
          </a:bodyPr>
          <a:lstStyle/>
          <a:p>
            <a:pPr algn="ctr"/>
            <a:r>
              <a:rPr lang="en-IT" sz="3200" b="1" dirty="0"/>
              <a:t>Top (DLC)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E8E315-ADD9-7C46-849B-37DA087E9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01805" y="253773"/>
            <a:ext cx="1981200" cy="1485900"/>
          </a:xfr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FEE3380E-FD6D-584C-83A5-0F107E9A9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805" y="1842562"/>
            <a:ext cx="1981200" cy="1485900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588BF80-33F8-0F4A-B299-A62E0DC24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065" y="1842562"/>
            <a:ext cx="1981200" cy="1485900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36C94709-2AEF-5A41-86E3-05107A1572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285" y="253773"/>
            <a:ext cx="1981200" cy="1485900"/>
          </a:xfrm>
          <a:prstGeom prst="rect">
            <a:avLst/>
          </a:prstGeom>
        </p:spPr>
      </p:pic>
      <p:pic>
        <p:nvPicPr>
          <p:cNvPr id="12" name="Picture 11" descr="A picture containing chocolate, indoor, decorated&#10;&#10;Description automatically generated">
            <a:extLst>
              <a:ext uri="{FF2B5EF4-FFF2-40B4-BE49-F238E27FC236}">
                <a16:creationId xmlns:a16="http://schemas.microsoft.com/office/drawing/2014/main" id="{CA8FC7E2-4EFB-3E45-8E3B-F1D64F127C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5285" y="1842562"/>
            <a:ext cx="1981200" cy="1485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C76205-530B-9B49-A963-2CE03AC7A1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3545" y="244928"/>
            <a:ext cx="1981200" cy="1485900"/>
          </a:xfrm>
          <a:prstGeom prst="rect">
            <a:avLst/>
          </a:prstGeom>
        </p:spPr>
      </p:pic>
      <p:pic>
        <p:nvPicPr>
          <p:cNvPr id="16" name="Picture 15" descr="A picture containing cake, chocolate&#10;&#10;Description automatically generated">
            <a:extLst>
              <a:ext uri="{FF2B5EF4-FFF2-40B4-BE49-F238E27FC236}">
                <a16:creationId xmlns:a16="http://schemas.microsoft.com/office/drawing/2014/main" id="{35F24E54-9646-CD4C-8551-22FD9C5EF2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3545" y="1842562"/>
            <a:ext cx="1981200" cy="1485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B5ACA58-7D9C-F24D-8D72-6A428D2F56B9}"/>
              </a:ext>
            </a:extLst>
          </p:cNvPr>
          <p:cNvSpPr txBox="1"/>
          <p:nvPr/>
        </p:nvSpPr>
        <p:spPr>
          <a:xfrm>
            <a:off x="2351312" y="2883878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59F790-B1E6-E641-A46D-E471B85E0AB7}"/>
              </a:ext>
            </a:extLst>
          </p:cNvPr>
          <p:cNvSpPr txBox="1"/>
          <p:nvPr/>
        </p:nvSpPr>
        <p:spPr>
          <a:xfrm>
            <a:off x="2309436" y="1361496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6C4F15-FE64-F941-825C-10465112362F}"/>
              </a:ext>
            </a:extLst>
          </p:cNvPr>
          <p:cNvSpPr txBox="1"/>
          <p:nvPr/>
        </p:nvSpPr>
        <p:spPr>
          <a:xfrm>
            <a:off x="4498322" y="1385389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ED9710-0423-2A4F-9542-E0F4DFEE238B}"/>
              </a:ext>
            </a:extLst>
          </p:cNvPr>
          <p:cNvSpPr txBox="1"/>
          <p:nvPr/>
        </p:nvSpPr>
        <p:spPr>
          <a:xfrm>
            <a:off x="4506687" y="2944082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8C0FCB-F1EF-CD46-AF70-FD8A2CEC8E33}"/>
              </a:ext>
            </a:extLst>
          </p:cNvPr>
          <p:cNvSpPr txBox="1"/>
          <p:nvPr/>
        </p:nvSpPr>
        <p:spPr>
          <a:xfrm>
            <a:off x="6590062" y="1385389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9DAC70-6EF1-B640-BEC1-EC4E56CC5F89}"/>
              </a:ext>
            </a:extLst>
          </p:cNvPr>
          <p:cNvSpPr txBox="1"/>
          <p:nvPr/>
        </p:nvSpPr>
        <p:spPr>
          <a:xfrm>
            <a:off x="6603484" y="2939033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DB8A4-61A7-7C44-83A2-329648EFB81A}"/>
              </a:ext>
            </a:extLst>
          </p:cNvPr>
          <p:cNvSpPr txBox="1"/>
          <p:nvPr/>
        </p:nvSpPr>
        <p:spPr>
          <a:xfrm>
            <a:off x="8666918" y="1369002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C95AD1-1AF9-8944-9ABC-ED834B29682F}"/>
              </a:ext>
            </a:extLst>
          </p:cNvPr>
          <p:cNvSpPr txBox="1"/>
          <p:nvPr/>
        </p:nvSpPr>
        <p:spPr>
          <a:xfrm>
            <a:off x="8666917" y="2959130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DD43652-DB4F-4D4E-B380-26783106CB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3545" y="5238092"/>
            <a:ext cx="1981200" cy="1485900"/>
          </a:xfrm>
          <a:prstGeom prst="rect">
            <a:avLst/>
          </a:prstGeom>
        </p:spPr>
      </p:pic>
      <p:pic>
        <p:nvPicPr>
          <p:cNvPr id="31" name="Picture 30" descr="A picture containing indoor, food, chocolate&#10;&#10;Description automatically generated">
            <a:extLst>
              <a:ext uri="{FF2B5EF4-FFF2-40B4-BE49-F238E27FC236}">
                <a16:creationId xmlns:a16="http://schemas.microsoft.com/office/drawing/2014/main" id="{27EC5BCF-79AF-7E4E-8570-CA8221E3BE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93545" y="3640458"/>
            <a:ext cx="1981200" cy="14859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E37FDEB0-FE83-684B-AF12-F427885073F3}"/>
              </a:ext>
            </a:extLst>
          </p:cNvPr>
          <p:cNvSpPr txBox="1">
            <a:spLocks/>
          </p:cNvSpPr>
          <p:nvPr/>
        </p:nvSpPr>
        <p:spPr>
          <a:xfrm rot="16200000">
            <a:off x="-1187267" y="4908780"/>
            <a:ext cx="3074690" cy="538047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T" sz="3200" b="1" dirty="0"/>
              <a:t>Bottom (PI)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E04655-ACBE-134B-B4C1-84565C43AA4C}"/>
              </a:ext>
            </a:extLst>
          </p:cNvPr>
          <p:cNvSpPr txBox="1"/>
          <p:nvPr/>
        </p:nvSpPr>
        <p:spPr>
          <a:xfrm>
            <a:off x="2334351" y="4701634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39" name="Picture 38" descr="A picture containing indoor, weapon, chocolate, pan&#10;&#10;Description automatically generated">
            <a:extLst>
              <a:ext uri="{FF2B5EF4-FFF2-40B4-BE49-F238E27FC236}">
                <a16:creationId xmlns:a16="http://schemas.microsoft.com/office/drawing/2014/main" id="{8FE3B8DC-E026-304D-8CBE-12BD5A40E9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65414" y="3640458"/>
            <a:ext cx="1981200" cy="1485900"/>
          </a:xfrm>
          <a:prstGeom prst="rect">
            <a:avLst/>
          </a:prstGeom>
        </p:spPr>
      </p:pic>
      <p:pic>
        <p:nvPicPr>
          <p:cNvPr id="41" name="Picture 40" descr="A picture containing indoor, cake, chocolate, decorated&#10;&#10;Description automatically generated">
            <a:extLst>
              <a:ext uri="{FF2B5EF4-FFF2-40B4-BE49-F238E27FC236}">
                <a16:creationId xmlns:a16="http://schemas.microsoft.com/office/drawing/2014/main" id="{89B1CA56-4436-0645-85B6-10BCD0FA13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0863" y="5238092"/>
            <a:ext cx="1965621" cy="147421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B52DA40-9CED-0649-BB24-8303E7754A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01658" y="3640458"/>
            <a:ext cx="1981200" cy="1485900"/>
          </a:xfrm>
          <a:prstGeom prst="rect">
            <a:avLst/>
          </a:prstGeom>
        </p:spPr>
      </p:pic>
      <p:pic>
        <p:nvPicPr>
          <p:cNvPr id="45" name="Picture 44" descr="A picture containing chocolate, cake, indoor, food&#10;&#10;Description automatically generated">
            <a:extLst>
              <a:ext uri="{FF2B5EF4-FFF2-40B4-BE49-F238E27FC236}">
                <a16:creationId xmlns:a16="http://schemas.microsoft.com/office/drawing/2014/main" id="{2B9FFCBE-3ADD-634A-B665-8B49E3028B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0422" y="5238092"/>
            <a:ext cx="1981200" cy="1485900"/>
          </a:xfrm>
          <a:prstGeom prst="rect">
            <a:avLst/>
          </a:prstGeom>
        </p:spPr>
      </p:pic>
      <p:pic>
        <p:nvPicPr>
          <p:cNvPr id="46" name="Picture 45" descr="A picture containing chocolate, honeycomb, close, outdoor object&#10;&#10;Description automatically generated">
            <a:extLst>
              <a:ext uri="{FF2B5EF4-FFF2-40B4-BE49-F238E27FC236}">
                <a16:creationId xmlns:a16="http://schemas.microsoft.com/office/drawing/2014/main" id="{854B3EF7-3A5B-4447-AA86-7E05A1E83B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5220" y="5238092"/>
            <a:ext cx="1981200" cy="14859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213E31E-BD31-304D-A239-A3447797845B}"/>
              </a:ext>
            </a:extLst>
          </p:cNvPr>
          <p:cNvSpPr txBox="1"/>
          <p:nvPr/>
        </p:nvSpPr>
        <p:spPr>
          <a:xfrm>
            <a:off x="2442428" y="6332428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186FFF8-FB98-A94F-9489-3BC25F4280C8}"/>
              </a:ext>
            </a:extLst>
          </p:cNvPr>
          <p:cNvSpPr txBox="1"/>
          <p:nvPr/>
        </p:nvSpPr>
        <p:spPr>
          <a:xfrm>
            <a:off x="4475970" y="4757026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65795F1-0AC5-F548-840A-AF4195730D6E}"/>
              </a:ext>
            </a:extLst>
          </p:cNvPr>
          <p:cNvSpPr txBox="1"/>
          <p:nvPr/>
        </p:nvSpPr>
        <p:spPr>
          <a:xfrm>
            <a:off x="4484335" y="6315719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16EE0F2-BD9E-D844-895B-19C2137A5A4F}"/>
              </a:ext>
            </a:extLst>
          </p:cNvPr>
          <p:cNvSpPr txBox="1"/>
          <p:nvPr/>
        </p:nvSpPr>
        <p:spPr>
          <a:xfrm>
            <a:off x="6567710" y="4757026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DC6350-DA57-8242-B487-7B9C0D104298}"/>
              </a:ext>
            </a:extLst>
          </p:cNvPr>
          <p:cNvSpPr txBox="1"/>
          <p:nvPr/>
        </p:nvSpPr>
        <p:spPr>
          <a:xfrm>
            <a:off x="6581132" y="6310670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C204D8B-5861-7F49-AD1F-B78FABEF8FB6}"/>
              </a:ext>
            </a:extLst>
          </p:cNvPr>
          <p:cNvSpPr txBox="1"/>
          <p:nvPr/>
        </p:nvSpPr>
        <p:spPr>
          <a:xfrm>
            <a:off x="8644566" y="4740639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35B8B4D-6FE9-2741-8AEC-811BB6E8E54F}"/>
              </a:ext>
            </a:extLst>
          </p:cNvPr>
          <p:cNvSpPr txBox="1"/>
          <p:nvPr/>
        </p:nvSpPr>
        <p:spPr>
          <a:xfrm>
            <a:off x="8644565" y="6330767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B9620C8-A71B-8E48-9570-E4C1BABD2F7F}"/>
              </a:ext>
            </a:extLst>
          </p:cNvPr>
          <p:cNvSpPr txBox="1"/>
          <p:nvPr/>
        </p:nvSpPr>
        <p:spPr>
          <a:xfrm>
            <a:off x="745220" y="5191545"/>
            <a:ext cx="202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</a:t>
            </a:r>
            <a:r>
              <a:rPr lang="en-IT" dirty="0">
                <a:solidFill>
                  <a:schemeClr val="bg1"/>
                </a:solidFill>
              </a:rPr>
              <a:t>lso inside detector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811F9FC-5348-6547-9E02-E7A2A972498A}"/>
              </a:ext>
            </a:extLst>
          </p:cNvPr>
          <p:cNvSpPr txBox="1"/>
          <p:nvPr/>
        </p:nvSpPr>
        <p:spPr>
          <a:xfrm>
            <a:off x="690388" y="1796759"/>
            <a:ext cx="202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</a:t>
            </a:r>
            <a:r>
              <a:rPr lang="en-IT" dirty="0">
                <a:solidFill>
                  <a:schemeClr val="bg1"/>
                </a:solidFill>
              </a:rPr>
              <a:t>lso inside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D1A57AC-E937-F847-A99E-99655612E302}"/>
                  </a:ext>
                </a:extLst>
              </p:cNvPr>
              <p:cNvSpPr txBox="1"/>
              <p:nvPr/>
            </p:nvSpPr>
            <p:spPr>
              <a:xfrm>
                <a:off x="679926" y="2959130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78um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D1A57AC-E937-F847-A99E-99655612E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26" y="2959130"/>
                <a:ext cx="879244" cy="369332"/>
              </a:xfrm>
              <a:prstGeom prst="rect">
                <a:avLst/>
              </a:prstGeom>
              <a:blipFill>
                <a:blip r:embed="rId18"/>
                <a:stretch>
                  <a:fillRect l="-1429" t="-6452" r="-4286" b="-2258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4548FA2-0261-5A43-A5F7-DD3AE91C9B00}"/>
                  </a:ext>
                </a:extLst>
              </p:cNvPr>
              <p:cNvSpPr txBox="1"/>
              <p:nvPr/>
            </p:nvSpPr>
            <p:spPr>
              <a:xfrm>
                <a:off x="717392" y="6354660"/>
                <a:ext cx="10715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100um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4548FA2-0261-5A43-A5F7-DD3AE91C9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392" y="6354660"/>
                <a:ext cx="1071522" cy="369332"/>
              </a:xfrm>
              <a:prstGeom prst="rect">
                <a:avLst/>
              </a:prstGeom>
              <a:blipFill>
                <a:blip r:embed="rId19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6E77BB2-C281-EA47-83A8-AFBDAC994824}"/>
                  </a:ext>
                </a:extLst>
              </p:cNvPr>
              <p:cNvSpPr txBox="1"/>
              <p:nvPr/>
            </p:nvSpPr>
            <p:spPr>
              <a:xfrm>
                <a:off x="2781934" y="4757026"/>
                <a:ext cx="10715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108um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6E77BB2-C281-EA47-83A8-AFBDAC994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934" y="4757026"/>
                <a:ext cx="1071522" cy="369332"/>
              </a:xfrm>
              <a:prstGeom prst="rect">
                <a:avLst/>
              </a:prstGeom>
              <a:blipFill>
                <a:blip r:embed="rId20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1D24A94-E809-D54D-B4E8-C4EE6FA63716}"/>
                  </a:ext>
                </a:extLst>
              </p:cNvPr>
              <p:cNvSpPr txBox="1"/>
              <p:nvPr/>
            </p:nvSpPr>
            <p:spPr>
              <a:xfrm>
                <a:off x="2770820" y="1361496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87um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1D24A94-E809-D54D-B4E8-C4EE6FA63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820" y="1361496"/>
                <a:ext cx="879244" cy="369332"/>
              </a:xfrm>
              <a:prstGeom prst="rect">
                <a:avLst/>
              </a:prstGeom>
              <a:blipFill>
                <a:blip r:embed="rId21"/>
                <a:stretch>
                  <a:fillRect l="-1429" t="-6667" r="-2857" b="-2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3F44E8B-E00C-1846-9ED2-3A65CB7E9027}"/>
                  </a:ext>
                </a:extLst>
              </p:cNvPr>
              <p:cNvSpPr txBox="1"/>
              <p:nvPr/>
            </p:nvSpPr>
            <p:spPr>
              <a:xfrm>
                <a:off x="2800422" y="2930462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69um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3F44E8B-E00C-1846-9ED2-3A65CB7E9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422" y="2930462"/>
                <a:ext cx="879244" cy="369332"/>
              </a:xfrm>
              <a:prstGeom prst="rect">
                <a:avLst/>
              </a:prstGeom>
              <a:blipFill>
                <a:blip r:embed="rId22"/>
                <a:stretch>
                  <a:fillRect l="-1429" t="-6667" r="-4286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17632C3-7637-6D4A-851D-E26CC4780227}"/>
                  </a:ext>
                </a:extLst>
              </p:cNvPr>
              <p:cNvSpPr txBox="1"/>
              <p:nvPr/>
            </p:nvSpPr>
            <p:spPr>
              <a:xfrm>
                <a:off x="2780043" y="6347250"/>
                <a:ext cx="10715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93um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17632C3-7637-6D4A-851D-E26CC4780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0043" y="6347250"/>
                <a:ext cx="1071522" cy="369332"/>
              </a:xfrm>
              <a:prstGeom prst="rect">
                <a:avLst/>
              </a:prstGeom>
              <a:blipFill>
                <a:blip r:embed="rId23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C556A85-EEF7-E44C-8075-2CD3E7B1D11D}"/>
                  </a:ext>
                </a:extLst>
              </p:cNvPr>
              <p:cNvSpPr txBox="1"/>
              <p:nvPr/>
            </p:nvSpPr>
            <p:spPr>
              <a:xfrm>
                <a:off x="4873527" y="4748181"/>
                <a:ext cx="10715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99um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C556A85-EEF7-E44C-8075-2CD3E7B1D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527" y="4748181"/>
                <a:ext cx="1071522" cy="369332"/>
              </a:xfrm>
              <a:prstGeom prst="rect">
                <a:avLst/>
              </a:prstGeom>
              <a:blipFill>
                <a:blip r:embed="rId24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E844F4B-4882-1E43-A4E6-EE704336184B}"/>
                  </a:ext>
                </a:extLst>
              </p:cNvPr>
              <p:cNvSpPr txBox="1"/>
              <p:nvPr/>
            </p:nvSpPr>
            <p:spPr>
              <a:xfrm>
                <a:off x="4904066" y="6342976"/>
                <a:ext cx="10715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100um</a:t>
                </a: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E844F4B-4882-1E43-A4E6-EE7043361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066" y="6342976"/>
                <a:ext cx="1071522" cy="369332"/>
              </a:xfrm>
              <a:prstGeom prst="rect">
                <a:avLst/>
              </a:prstGeom>
              <a:blipFill>
                <a:blip r:embed="rId2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F429912-59D1-5647-B736-9D69D331C685}"/>
                  </a:ext>
                </a:extLst>
              </p:cNvPr>
              <p:cNvSpPr txBox="1"/>
              <p:nvPr/>
            </p:nvSpPr>
            <p:spPr>
              <a:xfrm>
                <a:off x="4905105" y="2959130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75um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F429912-59D1-5647-B736-9D69D331C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105" y="2959130"/>
                <a:ext cx="879244" cy="369332"/>
              </a:xfrm>
              <a:prstGeom prst="rect">
                <a:avLst/>
              </a:prstGeom>
              <a:blipFill>
                <a:blip r:embed="rId26"/>
                <a:stretch>
                  <a:fillRect l="-1429" t="-6452" r="-2857" b="-2258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969F22C-469E-F54D-B808-E6E00A3D3C58}"/>
                  </a:ext>
                </a:extLst>
              </p:cNvPr>
              <p:cNvSpPr txBox="1"/>
              <p:nvPr/>
            </p:nvSpPr>
            <p:spPr>
              <a:xfrm>
                <a:off x="4892075" y="1378323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69um</a:t>
                </a: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969F22C-469E-F54D-B808-E6E00A3D3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075" y="1378323"/>
                <a:ext cx="879244" cy="369332"/>
              </a:xfrm>
              <a:prstGeom prst="rect">
                <a:avLst/>
              </a:prstGeom>
              <a:blipFill>
                <a:blip r:embed="rId27"/>
                <a:stretch>
                  <a:fillRect l="-1429" t="-6667" r="-2857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FDDE65D-1B53-A448-BA5E-6FF0F8947684}"/>
                  </a:ext>
                </a:extLst>
              </p:cNvPr>
              <p:cNvSpPr txBox="1"/>
              <p:nvPr/>
            </p:nvSpPr>
            <p:spPr>
              <a:xfrm>
                <a:off x="6952367" y="4757026"/>
                <a:ext cx="10715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105um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FDDE65D-1B53-A448-BA5E-6FF0F8947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2367" y="4757026"/>
                <a:ext cx="1071522" cy="369332"/>
              </a:xfrm>
              <a:prstGeom prst="rect">
                <a:avLst/>
              </a:prstGeom>
              <a:blipFill>
                <a:blip r:embed="rId28"/>
                <a:stretch>
                  <a:fillRect l="-1176" t="-6667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DFA16F3-0457-B14D-8255-4B47B640EE1E}"/>
                  </a:ext>
                </a:extLst>
              </p:cNvPr>
              <p:cNvSpPr txBox="1"/>
              <p:nvPr/>
            </p:nvSpPr>
            <p:spPr>
              <a:xfrm>
                <a:off x="6982629" y="6342976"/>
                <a:ext cx="10715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88um</a:t>
                </a: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DFA16F3-0457-B14D-8255-4B47B640E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2629" y="6342976"/>
                <a:ext cx="1071522" cy="369332"/>
              </a:xfrm>
              <a:prstGeom prst="rect">
                <a:avLst/>
              </a:prstGeom>
              <a:blipFill>
                <a:blip r:embed="rId29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CA0C0FA-C58B-3949-AAAD-BA52757FB5A9}"/>
                  </a:ext>
                </a:extLst>
              </p:cNvPr>
              <p:cNvSpPr txBox="1"/>
              <p:nvPr/>
            </p:nvSpPr>
            <p:spPr>
              <a:xfrm>
                <a:off x="6966554" y="1386530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80um</a:t>
                </a: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CA0C0FA-C58B-3949-AAAD-BA52757FB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6554" y="1386530"/>
                <a:ext cx="879244" cy="369332"/>
              </a:xfrm>
              <a:prstGeom prst="rect">
                <a:avLst/>
              </a:prstGeom>
              <a:blipFill>
                <a:blip r:embed="rId30"/>
                <a:stretch>
                  <a:fillRect t="-3226" r="-4286" b="-2258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2CB26F3-5035-C841-A5FB-866E20BA1155}"/>
                  </a:ext>
                </a:extLst>
              </p:cNvPr>
              <p:cNvSpPr txBox="1"/>
              <p:nvPr/>
            </p:nvSpPr>
            <p:spPr>
              <a:xfrm>
                <a:off x="6990657" y="2940344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60um</a:t>
                </a: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2CB26F3-5035-C841-A5FB-866E20BA1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657" y="2940344"/>
                <a:ext cx="879244" cy="369332"/>
              </a:xfrm>
              <a:prstGeom prst="rect">
                <a:avLst/>
              </a:prstGeom>
              <a:blipFill>
                <a:blip r:embed="rId31"/>
                <a:stretch>
                  <a:fillRect t="-6667" r="-4286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6E8595E-7594-9C42-B1BB-34C23750DD25}"/>
                  </a:ext>
                </a:extLst>
              </p:cNvPr>
              <p:cNvSpPr txBox="1"/>
              <p:nvPr/>
            </p:nvSpPr>
            <p:spPr>
              <a:xfrm>
                <a:off x="696788" y="1352651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81um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6E8595E-7594-9C42-B1BB-34C23750D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88" y="1352651"/>
                <a:ext cx="879244" cy="369332"/>
              </a:xfrm>
              <a:prstGeom prst="rect">
                <a:avLst/>
              </a:prstGeom>
              <a:blipFill>
                <a:blip r:embed="rId32"/>
                <a:stretch>
                  <a:fillRect t="-6667" r="-2817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TextBox 71">
            <a:extLst>
              <a:ext uri="{FF2B5EF4-FFF2-40B4-BE49-F238E27FC236}">
                <a16:creationId xmlns:a16="http://schemas.microsoft.com/office/drawing/2014/main" id="{7ADAC483-137C-A448-A64C-3533554DEE16}"/>
              </a:ext>
            </a:extLst>
          </p:cNvPr>
          <p:cNvSpPr txBox="1"/>
          <p:nvPr/>
        </p:nvSpPr>
        <p:spPr>
          <a:xfrm>
            <a:off x="696788" y="214079"/>
            <a:ext cx="159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dirty="0">
                <a:solidFill>
                  <a:schemeClr val="bg1"/>
                </a:solidFill>
              </a:rPr>
              <a:t>inside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5442F29-929A-954C-AD10-9CE34B6F0E52}"/>
                  </a:ext>
                </a:extLst>
              </p:cNvPr>
              <p:cNvSpPr txBox="1"/>
              <p:nvPr/>
            </p:nvSpPr>
            <p:spPr>
              <a:xfrm>
                <a:off x="752438" y="4757026"/>
                <a:ext cx="10715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92um</a:t>
                </a: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5442F29-929A-954C-AD10-9CE34B6F0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38" y="4757026"/>
                <a:ext cx="1071522" cy="369332"/>
              </a:xfrm>
              <a:prstGeom prst="rect">
                <a:avLst/>
              </a:prstGeom>
              <a:blipFill>
                <a:blip r:embed="rId33"/>
                <a:stretch>
                  <a:fillRect l="-1176" t="-6667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1701C07F-88DF-D149-85F4-997760D790B5}"/>
              </a:ext>
            </a:extLst>
          </p:cNvPr>
          <p:cNvSpPr txBox="1"/>
          <p:nvPr/>
        </p:nvSpPr>
        <p:spPr>
          <a:xfrm>
            <a:off x="762894" y="3648048"/>
            <a:ext cx="159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dirty="0">
                <a:solidFill>
                  <a:schemeClr val="bg1"/>
                </a:solidFill>
              </a:rPr>
              <a:t>inside detector</a:t>
            </a: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A5FBB0C0-2828-5244-B2D7-FF8F7DD8B105}"/>
              </a:ext>
            </a:extLst>
          </p:cNvPr>
          <p:cNvSpPr txBox="1">
            <a:spLocks/>
          </p:cNvSpPr>
          <p:nvPr/>
        </p:nvSpPr>
        <p:spPr>
          <a:xfrm>
            <a:off x="5995162" y="64002"/>
            <a:ext cx="3074690" cy="366383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T" sz="3200" b="1" dirty="0"/>
              <a:t>2nd Foil prod (2020)</a:t>
            </a:r>
          </a:p>
        </p:txBody>
      </p:sp>
    </p:spTree>
    <p:extLst>
      <p:ext uri="{BB962C8B-B14F-4D97-AF65-F5344CB8AC3E}">
        <p14:creationId xmlns:p14="http://schemas.microsoft.com/office/powerpoint/2010/main" val="1903770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eapon, chocolate, honeycomb, pan&#10;&#10;Description automatically generated">
            <a:extLst>
              <a:ext uri="{FF2B5EF4-FFF2-40B4-BE49-F238E27FC236}">
                <a16:creationId xmlns:a16="http://schemas.microsoft.com/office/drawing/2014/main" id="{CE65C1D2-0228-2D4C-A26F-6D67EAE6D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88" y="3624772"/>
            <a:ext cx="1969408" cy="1477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58534-F179-7E4E-B6EA-6EAD34D53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92" y="250547"/>
            <a:ext cx="1966061" cy="1474546"/>
          </a:xfrm>
          <a:prstGeom prst="rect">
            <a:avLst/>
          </a:prstGeom>
        </p:spPr>
      </p:pic>
      <p:pic>
        <p:nvPicPr>
          <p:cNvPr id="72" name="Picture 71" descr="A picture containing chocolate, decorated&#10;&#10;Description automatically generated">
            <a:extLst>
              <a:ext uri="{FF2B5EF4-FFF2-40B4-BE49-F238E27FC236}">
                <a16:creationId xmlns:a16="http://schemas.microsoft.com/office/drawing/2014/main" id="{E0B84C91-26DB-1A45-9F14-2439628A3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913" y="1820652"/>
            <a:ext cx="1967794" cy="1475846"/>
          </a:xfrm>
          <a:prstGeom prst="rect">
            <a:avLst/>
          </a:prstGeom>
        </p:spPr>
      </p:pic>
      <p:pic>
        <p:nvPicPr>
          <p:cNvPr id="70" name="Picture 69" descr="Background pattern, bubble chart&#10;&#10;Description automatically generated">
            <a:extLst>
              <a:ext uri="{FF2B5EF4-FFF2-40B4-BE49-F238E27FC236}">
                <a16:creationId xmlns:a16="http://schemas.microsoft.com/office/drawing/2014/main" id="{262684F3-8340-4B45-A0DE-504B51A1B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641" y="243567"/>
            <a:ext cx="1965625" cy="147421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CED7D15-46A1-6B4F-A644-FD4650B05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9445" y="1820018"/>
            <a:ext cx="1965624" cy="147421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BEDD5AD-7DA3-6945-A44A-9357EE7E68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0464" y="246001"/>
            <a:ext cx="1965624" cy="1474218"/>
          </a:xfrm>
          <a:prstGeom prst="rect">
            <a:avLst/>
          </a:prstGeom>
        </p:spPr>
      </p:pic>
      <p:pic>
        <p:nvPicPr>
          <p:cNvPr id="61" name="Picture 60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EDC31ECF-3B98-0845-A6D8-0059561E27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6399" y="246001"/>
            <a:ext cx="1965624" cy="147421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0EB4074-6150-DB4E-A2EA-F2FA1A4045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4598" y="1808831"/>
            <a:ext cx="1965623" cy="1474218"/>
          </a:xfrm>
          <a:prstGeom prst="rect">
            <a:avLst/>
          </a:prstGeom>
        </p:spPr>
      </p:pic>
      <p:pic>
        <p:nvPicPr>
          <p:cNvPr id="44" name="Picture 43" descr="A picture containing cake, chocolate, indoor, weapon&#10;&#10;Description automatically generated">
            <a:extLst>
              <a:ext uri="{FF2B5EF4-FFF2-40B4-BE49-F238E27FC236}">
                <a16:creationId xmlns:a16="http://schemas.microsoft.com/office/drawing/2014/main" id="{5124662A-F7C6-6C45-AC34-BD19867E40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4598" y="5234469"/>
            <a:ext cx="1965623" cy="1474217"/>
          </a:xfrm>
          <a:prstGeom prst="rect">
            <a:avLst/>
          </a:prstGeom>
        </p:spPr>
      </p:pic>
      <p:pic>
        <p:nvPicPr>
          <p:cNvPr id="40" name="Picture 39" descr="A picture containing cake, chocolate, indoor, close&#10;&#10;Description automatically generated">
            <a:extLst>
              <a:ext uri="{FF2B5EF4-FFF2-40B4-BE49-F238E27FC236}">
                <a16:creationId xmlns:a16="http://schemas.microsoft.com/office/drawing/2014/main" id="{4138C68A-CBA4-C94B-B842-B50BBE6E6C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4599" y="3629063"/>
            <a:ext cx="1965623" cy="1474217"/>
          </a:xfrm>
          <a:prstGeom prst="rect">
            <a:avLst/>
          </a:prstGeom>
        </p:spPr>
      </p:pic>
      <p:pic>
        <p:nvPicPr>
          <p:cNvPr id="36" name="Picture 35" descr="A picture containing indoor, cake, chocolate, food&#10;&#10;Description automatically generated">
            <a:extLst>
              <a:ext uri="{FF2B5EF4-FFF2-40B4-BE49-F238E27FC236}">
                <a16:creationId xmlns:a16="http://schemas.microsoft.com/office/drawing/2014/main" id="{8ADA3499-D7E2-914E-B4CE-1C50C7026F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8459" y="5225882"/>
            <a:ext cx="1965622" cy="1474217"/>
          </a:xfrm>
          <a:prstGeom prst="rect">
            <a:avLst/>
          </a:prstGeom>
        </p:spPr>
      </p:pic>
      <p:pic>
        <p:nvPicPr>
          <p:cNvPr id="30" name="Picture 29" descr="A picture containing weapon, honeycomb, outdoor object&#10;&#10;Description automatically generated">
            <a:extLst>
              <a:ext uri="{FF2B5EF4-FFF2-40B4-BE49-F238E27FC236}">
                <a16:creationId xmlns:a16="http://schemas.microsoft.com/office/drawing/2014/main" id="{7AC153D2-3C06-0A4D-B78B-2A941CC2AB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18459" y="3627953"/>
            <a:ext cx="1966059" cy="14745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C55617-F9E3-7348-8761-51745581E7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7171" y="5225882"/>
            <a:ext cx="1965622" cy="1474217"/>
          </a:xfrm>
          <a:prstGeom prst="rect">
            <a:avLst/>
          </a:prstGeom>
        </p:spPr>
      </p:pic>
      <p:pic>
        <p:nvPicPr>
          <p:cNvPr id="13" name="Picture 12" descr="A picture containing cake, chocolate, indoor, weapon&#10;&#10;Description automatically generated">
            <a:extLst>
              <a:ext uri="{FF2B5EF4-FFF2-40B4-BE49-F238E27FC236}">
                <a16:creationId xmlns:a16="http://schemas.microsoft.com/office/drawing/2014/main" id="{EBFE1F2D-5B72-B344-99DC-ADE7587CF7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27172" y="3629064"/>
            <a:ext cx="1965621" cy="1474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CAE51C-35E6-C942-B537-66472B821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146120" y="1522093"/>
            <a:ext cx="3074690" cy="538047"/>
          </a:xfrm>
          <a:solidFill>
            <a:schemeClr val="accent4"/>
          </a:solidFill>
        </p:spPr>
        <p:txBody>
          <a:bodyPr>
            <a:normAutofit/>
          </a:bodyPr>
          <a:lstStyle/>
          <a:p>
            <a:pPr algn="ctr"/>
            <a:r>
              <a:rPr lang="en-IT" sz="3200" b="1" dirty="0"/>
              <a:t>Top (DLC)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5ACA58-7D9C-F24D-8D72-6A428D2F56B9}"/>
              </a:ext>
            </a:extLst>
          </p:cNvPr>
          <p:cNvSpPr txBox="1"/>
          <p:nvPr/>
        </p:nvSpPr>
        <p:spPr>
          <a:xfrm>
            <a:off x="2351312" y="2883878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59F790-B1E6-E641-A46D-E471B85E0AB7}"/>
              </a:ext>
            </a:extLst>
          </p:cNvPr>
          <p:cNvSpPr txBox="1"/>
          <p:nvPr/>
        </p:nvSpPr>
        <p:spPr>
          <a:xfrm>
            <a:off x="2309436" y="1361496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6C4F15-FE64-F941-825C-10465112362F}"/>
              </a:ext>
            </a:extLst>
          </p:cNvPr>
          <p:cNvSpPr txBox="1"/>
          <p:nvPr/>
        </p:nvSpPr>
        <p:spPr>
          <a:xfrm>
            <a:off x="4498322" y="1385389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ED9710-0423-2A4F-9542-E0F4DFEE238B}"/>
              </a:ext>
            </a:extLst>
          </p:cNvPr>
          <p:cNvSpPr txBox="1"/>
          <p:nvPr/>
        </p:nvSpPr>
        <p:spPr>
          <a:xfrm>
            <a:off x="4506687" y="2944082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8C0FCB-F1EF-CD46-AF70-FD8A2CEC8E33}"/>
              </a:ext>
            </a:extLst>
          </p:cNvPr>
          <p:cNvSpPr txBox="1"/>
          <p:nvPr/>
        </p:nvSpPr>
        <p:spPr>
          <a:xfrm>
            <a:off x="6590062" y="1385389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9DAC70-6EF1-B640-BEC1-EC4E56CC5F89}"/>
              </a:ext>
            </a:extLst>
          </p:cNvPr>
          <p:cNvSpPr txBox="1"/>
          <p:nvPr/>
        </p:nvSpPr>
        <p:spPr>
          <a:xfrm>
            <a:off x="6603484" y="2939033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DB8A4-61A7-7C44-83A2-329648EFB81A}"/>
              </a:ext>
            </a:extLst>
          </p:cNvPr>
          <p:cNvSpPr txBox="1"/>
          <p:nvPr/>
        </p:nvSpPr>
        <p:spPr>
          <a:xfrm>
            <a:off x="8666918" y="1369002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C95AD1-1AF9-8944-9ABC-ED834B29682F}"/>
              </a:ext>
            </a:extLst>
          </p:cNvPr>
          <p:cNvSpPr txBox="1"/>
          <p:nvPr/>
        </p:nvSpPr>
        <p:spPr>
          <a:xfrm>
            <a:off x="8666917" y="2959130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E37FDEB0-FE83-684B-AF12-F427885073F3}"/>
              </a:ext>
            </a:extLst>
          </p:cNvPr>
          <p:cNvSpPr txBox="1">
            <a:spLocks/>
          </p:cNvSpPr>
          <p:nvPr/>
        </p:nvSpPr>
        <p:spPr>
          <a:xfrm rot="16200000">
            <a:off x="-1187267" y="4908780"/>
            <a:ext cx="3074690" cy="538047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T" sz="3200" b="1" dirty="0"/>
              <a:t>Bottom (PI)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E04655-ACBE-134B-B4C1-84565C43AA4C}"/>
              </a:ext>
            </a:extLst>
          </p:cNvPr>
          <p:cNvSpPr txBox="1"/>
          <p:nvPr/>
        </p:nvSpPr>
        <p:spPr>
          <a:xfrm>
            <a:off x="2334351" y="4701634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213E31E-BD31-304D-A239-A3447797845B}"/>
              </a:ext>
            </a:extLst>
          </p:cNvPr>
          <p:cNvSpPr txBox="1"/>
          <p:nvPr/>
        </p:nvSpPr>
        <p:spPr>
          <a:xfrm>
            <a:off x="2395130" y="6316662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/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186FFF8-FB98-A94F-9489-3BC25F4280C8}"/>
              </a:ext>
            </a:extLst>
          </p:cNvPr>
          <p:cNvSpPr txBox="1"/>
          <p:nvPr/>
        </p:nvSpPr>
        <p:spPr>
          <a:xfrm>
            <a:off x="4475970" y="4757026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65795F1-0AC5-F548-840A-AF4195730D6E}"/>
              </a:ext>
            </a:extLst>
          </p:cNvPr>
          <p:cNvSpPr txBox="1"/>
          <p:nvPr/>
        </p:nvSpPr>
        <p:spPr>
          <a:xfrm>
            <a:off x="4484335" y="6315719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16EE0F2-BD9E-D844-895B-19C2137A5A4F}"/>
              </a:ext>
            </a:extLst>
          </p:cNvPr>
          <p:cNvSpPr txBox="1"/>
          <p:nvPr/>
        </p:nvSpPr>
        <p:spPr>
          <a:xfrm>
            <a:off x="6567710" y="4757026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DC6350-DA57-8242-B487-7B9C0D104298}"/>
              </a:ext>
            </a:extLst>
          </p:cNvPr>
          <p:cNvSpPr txBox="1"/>
          <p:nvPr/>
        </p:nvSpPr>
        <p:spPr>
          <a:xfrm>
            <a:off x="6581132" y="6310670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C204D8B-5861-7F49-AD1F-B78FABEF8FB6}"/>
              </a:ext>
            </a:extLst>
          </p:cNvPr>
          <p:cNvSpPr txBox="1"/>
          <p:nvPr/>
        </p:nvSpPr>
        <p:spPr>
          <a:xfrm>
            <a:off x="8644566" y="4740639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35B8B4D-6FE9-2741-8AEC-811BB6E8E54F}"/>
              </a:ext>
            </a:extLst>
          </p:cNvPr>
          <p:cNvSpPr txBox="1"/>
          <p:nvPr/>
        </p:nvSpPr>
        <p:spPr>
          <a:xfrm>
            <a:off x="8644565" y="6330767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B9620C8-A71B-8E48-9570-E4C1BABD2F7F}"/>
              </a:ext>
            </a:extLst>
          </p:cNvPr>
          <p:cNvSpPr txBox="1"/>
          <p:nvPr/>
        </p:nvSpPr>
        <p:spPr>
          <a:xfrm>
            <a:off x="745220" y="5191545"/>
            <a:ext cx="202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</a:t>
            </a:r>
            <a:r>
              <a:rPr lang="en-IT" dirty="0">
                <a:solidFill>
                  <a:schemeClr val="bg1"/>
                </a:solidFill>
              </a:rPr>
              <a:t>lso inside detector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811F9FC-5348-6547-9E02-E7A2A972498A}"/>
              </a:ext>
            </a:extLst>
          </p:cNvPr>
          <p:cNvSpPr txBox="1"/>
          <p:nvPr/>
        </p:nvSpPr>
        <p:spPr>
          <a:xfrm>
            <a:off x="690388" y="1796759"/>
            <a:ext cx="202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</a:t>
            </a:r>
            <a:r>
              <a:rPr lang="en-IT" dirty="0">
                <a:solidFill>
                  <a:schemeClr val="bg1"/>
                </a:solidFill>
              </a:rPr>
              <a:t>lso inside detector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A69ACDCA-814D-8E4D-974A-7CC76A9F0821}"/>
              </a:ext>
            </a:extLst>
          </p:cNvPr>
          <p:cNvSpPr/>
          <p:nvPr/>
        </p:nvSpPr>
        <p:spPr>
          <a:xfrm>
            <a:off x="739486" y="5225882"/>
            <a:ext cx="1981200" cy="147705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0E9D879-61E6-9645-B4F8-9876DD602EBA}"/>
              </a:ext>
            </a:extLst>
          </p:cNvPr>
          <p:cNvSpPr txBox="1"/>
          <p:nvPr/>
        </p:nvSpPr>
        <p:spPr>
          <a:xfrm>
            <a:off x="800073" y="5669246"/>
            <a:ext cx="1910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dirty="0"/>
              <a:t>Second Foil inside </a:t>
            </a:r>
            <a:br>
              <a:rPr lang="en-IT" dirty="0"/>
            </a:br>
            <a:r>
              <a:rPr lang="en-IT" dirty="0"/>
              <a:t>detector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F47ADE2B-3802-164B-8615-D327898C5125}"/>
              </a:ext>
            </a:extLst>
          </p:cNvPr>
          <p:cNvSpPr/>
          <p:nvPr/>
        </p:nvSpPr>
        <p:spPr>
          <a:xfrm>
            <a:off x="734217" y="1814811"/>
            <a:ext cx="1981200" cy="147705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6DF0D4-63E7-324A-B14A-B0BA0A78A725}"/>
              </a:ext>
            </a:extLst>
          </p:cNvPr>
          <p:cNvSpPr txBox="1"/>
          <p:nvPr/>
        </p:nvSpPr>
        <p:spPr>
          <a:xfrm>
            <a:off x="2388952" y="2905702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/>
              <a:t>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8BC1475-385A-7647-B0B9-05495CDD2168}"/>
              </a:ext>
            </a:extLst>
          </p:cNvPr>
          <p:cNvSpPr txBox="1"/>
          <p:nvPr/>
        </p:nvSpPr>
        <p:spPr>
          <a:xfrm>
            <a:off x="793895" y="2258286"/>
            <a:ext cx="1910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dirty="0"/>
              <a:t>Second Foil inside </a:t>
            </a:r>
            <a:br>
              <a:rPr lang="en-IT" dirty="0"/>
            </a:br>
            <a:r>
              <a:rPr lang="en-IT" dirty="0"/>
              <a:t>detector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F5EA4A4-D5CE-2F47-812D-D9DDBD26D2D2}"/>
              </a:ext>
            </a:extLst>
          </p:cNvPr>
          <p:cNvSpPr txBox="1"/>
          <p:nvPr/>
        </p:nvSpPr>
        <p:spPr>
          <a:xfrm>
            <a:off x="2781934" y="4757026"/>
            <a:ext cx="107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</a:t>
            </a:r>
            <a:r>
              <a:rPr lang="en-IT" dirty="0">
                <a:solidFill>
                  <a:schemeClr val="bg1"/>
                </a:solidFill>
              </a:rPr>
              <a:t>o meas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330740B-1787-D546-92FF-DB5C90BC8048}"/>
                  </a:ext>
                </a:extLst>
              </p:cNvPr>
              <p:cNvSpPr txBox="1"/>
              <p:nvPr/>
            </p:nvSpPr>
            <p:spPr>
              <a:xfrm>
                <a:off x="2770820" y="1361496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90um</a:t>
                </a: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330740B-1787-D546-92FF-DB5C90BC8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820" y="1361496"/>
                <a:ext cx="879244" cy="369332"/>
              </a:xfrm>
              <a:prstGeom prst="rect">
                <a:avLst/>
              </a:prstGeom>
              <a:blipFill>
                <a:blip r:embed="rId16"/>
                <a:stretch>
                  <a:fillRect l="-1429" t="-6667" r="-2857" b="-2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4EDBF41-053A-D94D-9961-AE962F6DF24A}"/>
                  </a:ext>
                </a:extLst>
              </p:cNvPr>
              <p:cNvSpPr txBox="1"/>
              <p:nvPr/>
            </p:nvSpPr>
            <p:spPr>
              <a:xfrm>
                <a:off x="2800422" y="2930462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66um</a:t>
                </a: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4EDBF41-053A-D94D-9961-AE962F6DF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422" y="2930462"/>
                <a:ext cx="879244" cy="369332"/>
              </a:xfrm>
              <a:prstGeom prst="rect">
                <a:avLst/>
              </a:prstGeom>
              <a:blipFill>
                <a:blip r:embed="rId17"/>
                <a:stretch>
                  <a:fillRect l="-1429" t="-6667" r="-4286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31EC42F-3E54-BA4F-AFFF-CA1E74D598B5}"/>
                  </a:ext>
                </a:extLst>
              </p:cNvPr>
              <p:cNvSpPr txBox="1"/>
              <p:nvPr/>
            </p:nvSpPr>
            <p:spPr>
              <a:xfrm>
                <a:off x="2780043" y="6347250"/>
                <a:ext cx="10715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90um</a:t>
                </a: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31EC42F-3E54-BA4F-AFFF-CA1E74D59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0043" y="6347250"/>
                <a:ext cx="1071522" cy="369332"/>
              </a:xfrm>
              <a:prstGeom prst="rect">
                <a:avLst/>
              </a:prstGeom>
              <a:blipFill>
                <a:blip r:embed="rId18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A4410FA-3633-6C40-8268-A373B7AA7265}"/>
                  </a:ext>
                </a:extLst>
              </p:cNvPr>
              <p:cNvSpPr txBox="1"/>
              <p:nvPr/>
            </p:nvSpPr>
            <p:spPr>
              <a:xfrm>
                <a:off x="4926715" y="1339228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70um</a:t>
                </a: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A4410FA-3633-6C40-8268-A373B7AA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715" y="1339228"/>
                <a:ext cx="879244" cy="369332"/>
              </a:xfrm>
              <a:prstGeom prst="rect">
                <a:avLst/>
              </a:prstGeom>
              <a:blipFill>
                <a:blip r:embed="rId19"/>
                <a:stretch>
                  <a:fillRect t="-6667" r="-4286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9FA791E-CA59-8645-AA9B-E4E75C2E6C46}"/>
                  </a:ext>
                </a:extLst>
              </p:cNvPr>
              <p:cNvSpPr txBox="1"/>
              <p:nvPr/>
            </p:nvSpPr>
            <p:spPr>
              <a:xfrm>
                <a:off x="4968715" y="2902058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75um</a:t>
                </a: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9FA791E-CA59-8645-AA9B-E4E75C2E6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715" y="2902058"/>
                <a:ext cx="879244" cy="369332"/>
              </a:xfrm>
              <a:prstGeom prst="rect">
                <a:avLst/>
              </a:prstGeom>
              <a:blipFill>
                <a:blip r:embed="rId20"/>
                <a:stretch>
                  <a:fillRect l="-1429" t="-6667" r="-4286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9B71662-4BB7-7D4E-9253-3ABF273BC6B7}"/>
                  </a:ext>
                </a:extLst>
              </p:cNvPr>
              <p:cNvSpPr txBox="1"/>
              <p:nvPr/>
            </p:nvSpPr>
            <p:spPr>
              <a:xfrm>
                <a:off x="4909829" y="4774010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93um</a:t>
                </a: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9B71662-4BB7-7D4E-9253-3ABF273BC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9829" y="4774010"/>
                <a:ext cx="879244" cy="369332"/>
              </a:xfrm>
              <a:prstGeom prst="rect">
                <a:avLst/>
              </a:prstGeom>
              <a:blipFill>
                <a:blip r:embed="rId21"/>
                <a:stretch>
                  <a:fillRect l="-1408" t="-6452" r="-2817" b="-2258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520117E-2F87-2343-BC3A-9FD34DFD5F9D}"/>
                  </a:ext>
                </a:extLst>
              </p:cNvPr>
              <p:cNvSpPr txBox="1"/>
              <p:nvPr/>
            </p:nvSpPr>
            <p:spPr>
              <a:xfrm>
                <a:off x="4951828" y="6336840"/>
                <a:ext cx="10606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100um</a:t>
                </a: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520117E-2F87-2343-BC3A-9FD34DFD5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828" y="6336840"/>
                <a:ext cx="1060677" cy="369332"/>
              </a:xfrm>
              <a:prstGeom prst="rect">
                <a:avLst/>
              </a:prstGeom>
              <a:blipFill>
                <a:blip r:embed="rId22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4A9D217-346B-D142-A5F8-3FB0753E7621}"/>
                  </a:ext>
                </a:extLst>
              </p:cNvPr>
              <p:cNvSpPr txBox="1"/>
              <p:nvPr/>
            </p:nvSpPr>
            <p:spPr>
              <a:xfrm>
                <a:off x="7000863" y="4736903"/>
                <a:ext cx="10138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124um</a:t>
                </a: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4A9D217-346B-D142-A5F8-3FB0753E7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63" y="4736903"/>
                <a:ext cx="1013876" cy="369332"/>
              </a:xfrm>
              <a:prstGeom prst="rect">
                <a:avLst/>
              </a:prstGeom>
              <a:blipFill>
                <a:blip r:embed="rId23"/>
                <a:stretch>
                  <a:fillRect l="-1235" t="-3226" r="-1235" b="-2258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E2BA896-4852-A64F-B7F6-946863A4252F}"/>
                  </a:ext>
                </a:extLst>
              </p:cNvPr>
              <p:cNvSpPr txBox="1"/>
              <p:nvPr/>
            </p:nvSpPr>
            <p:spPr>
              <a:xfrm>
                <a:off x="6997595" y="6347250"/>
                <a:ext cx="10606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83um</a:t>
                </a: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E2BA896-4852-A64F-B7F6-946863A42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595" y="6347250"/>
                <a:ext cx="1060677" cy="369332"/>
              </a:xfrm>
              <a:prstGeom prst="rect">
                <a:avLst/>
              </a:prstGeom>
              <a:blipFill>
                <a:blip r:embed="rId24"/>
                <a:stretch>
                  <a:fillRect l="-1190" t="-6667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C001C38-7C53-3545-AA95-747DD7DF4F2C}"/>
                  </a:ext>
                </a:extLst>
              </p:cNvPr>
              <p:cNvSpPr txBox="1"/>
              <p:nvPr/>
            </p:nvSpPr>
            <p:spPr>
              <a:xfrm>
                <a:off x="7050464" y="1349860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88um</a:t>
                </a: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C001C38-7C53-3545-AA95-747DD7DF4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464" y="1349860"/>
                <a:ext cx="879244" cy="369332"/>
              </a:xfrm>
              <a:prstGeom prst="rect">
                <a:avLst/>
              </a:prstGeom>
              <a:blipFill>
                <a:blip r:embed="rId25"/>
                <a:stretch>
                  <a:fillRect l="-1429" t="-6667" r="-2857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597EDD7-603B-D44F-ADC0-CEEE155F2601}"/>
                  </a:ext>
                </a:extLst>
              </p:cNvPr>
              <p:cNvSpPr txBox="1"/>
              <p:nvPr/>
            </p:nvSpPr>
            <p:spPr>
              <a:xfrm>
                <a:off x="7065821" y="2942017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57um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597EDD7-603B-D44F-ADC0-CEEE155F2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821" y="2942017"/>
                <a:ext cx="879244" cy="369332"/>
              </a:xfrm>
              <a:prstGeom prst="rect">
                <a:avLst/>
              </a:prstGeom>
              <a:blipFill>
                <a:blip r:embed="rId26"/>
                <a:stretch>
                  <a:fillRect l="-1429" t="-6667" r="-4286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itle 1">
            <a:extLst>
              <a:ext uri="{FF2B5EF4-FFF2-40B4-BE49-F238E27FC236}">
                <a16:creationId xmlns:a16="http://schemas.microsoft.com/office/drawing/2014/main" id="{8F44B150-0ECA-A647-8C57-E15457C6EE48}"/>
              </a:ext>
            </a:extLst>
          </p:cNvPr>
          <p:cNvSpPr txBox="1">
            <a:spLocks/>
          </p:cNvSpPr>
          <p:nvPr/>
        </p:nvSpPr>
        <p:spPr>
          <a:xfrm rot="20431667">
            <a:off x="4185636" y="3331756"/>
            <a:ext cx="3074690" cy="384970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T" sz="3200" b="1" dirty="0"/>
              <a:t>Second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25CB60D-F8F7-7D46-9EC0-9F3B9B266AE4}"/>
                  </a:ext>
                </a:extLst>
              </p:cNvPr>
              <p:cNvSpPr txBox="1"/>
              <p:nvPr/>
            </p:nvSpPr>
            <p:spPr>
              <a:xfrm>
                <a:off x="748690" y="1361496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86um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25CB60D-F8F7-7D46-9EC0-9F3B9B266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690" y="1361496"/>
                <a:ext cx="879244" cy="369332"/>
              </a:xfrm>
              <a:prstGeom prst="rect">
                <a:avLst/>
              </a:prstGeom>
              <a:blipFill>
                <a:blip r:embed="rId27"/>
                <a:stretch>
                  <a:fillRect l="-1429" t="-6667" r="-2857" b="-2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C084766-09E7-E244-B848-89FEB3CCD877}"/>
                  </a:ext>
                </a:extLst>
              </p:cNvPr>
              <p:cNvSpPr txBox="1"/>
              <p:nvPr/>
            </p:nvSpPr>
            <p:spPr>
              <a:xfrm>
                <a:off x="745220" y="4732496"/>
                <a:ext cx="10715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97um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C084766-09E7-E244-B848-89FEB3CCD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20" y="4732496"/>
                <a:ext cx="1071522" cy="369332"/>
              </a:xfrm>
              <a:prstGeom prst="rect">
                <a:avLst/>
              </a:prstGeom>
              <a:blipFill>
                <a:blip r:embed="rId28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67AA3EDB-0FBC-0842-B3D7-9D3576B650FB}"/>
              </a:ext>
            </a:extLst>
          </p:cNvPr>
          <p:cNvSpPr txBox="1"/>
          <p:nvPr/>
        </p:nvSpPr>
        <p:spPr>
          <a:xfrm>
            <a:off x="730070" y="243567"/>
            <a:ext cx="159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dirty="0">
                <a:solidFill>
                  <a:schemeClr val="bg1"/>
                </a:solidFill>
              </a:rPr>
              <a:t>inside detector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603CDF8-7F72-2243-B66A-F9ACA95B1D6A}"/>
              </a:ext>
            </a:extLst>
          </p:cNvPr>
          <p:cNvSpPr txBox="1"/>
          <p:nvPr/>
        </p:nvSpPr>
        <p:spPr>
          <a:xfrm>
            <a:off x="745220" y="3639574"/>
            <a:ext cx="159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dirty="0">
                <a:solidFill>
                  <a:schemeClr val="bg1"/>
                </a:solidFill>
              </a:rPr>
              <a:t>inside detector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F5772CD2-42F8-A54D-A03D-09ACF8000D9B}"/>
              </a:ext>
            </a:extLst>
          </p:cNvPr>
          <p:cNvSpPr txBox="1">
            <a:spLocks/>
          </p:cNvSpPr>
          <p:nvPr/>
        </p:nvSpPr>
        <p:spPr>
          <a:xfrm>
            <a:off x="6045277" y="48335"/>
            <a:ext cx="3074690" cy="366383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T" sz="3200" b="1" dirty="0"/>
              <a:t>2nd Foil prod (2020)</a:t>
            </a:r>
          </a:p>
        </p:txBody>
      </p:sp>
    </p:spTree>
    <p:extLst>
      <p:ext uri="{BB962C8B-B14F-4D97-AF65-F5344CB8AC3E}">
        <p14:creationId xmlns:p14="http://schemas.microsoft.com/office/powerpoint/2010/main" val="737877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D5DF005-7B1D-1C44-A804-8227F305A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035" y="1808330"/>
            <a:ext cx="1969408" cy="14770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7499D2B-B462-4646-856D-957F2324F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035" y="244255"/>
            <a:ext cx="1969407" cy="1477055"/>
          </a:xfrm>
          <a:prstGeom prst="rect">
            <a:avLst/>
          </a:prstGeom>
        </p:spPr>
      </p:pic>
      <p:pic>
        <p:nvPicPr>
          <p:cNvPr id="18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441A1033-45F2-5349-B533-5E9EB2693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111" y="5223044"/>
            <a:ext cx="1969407" cy="1477055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96F755A4-68A8-A244-8D25-B0AA22BAB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595" y="3627644"/>
            <a:ext cx="1969407" cy="1477055"/>
          </a:xfrm>
          <a:prstGeom prst="rect">
            <a:avLst/>
          </a:prstGeom>
        </p:spPr>
      </p:pic>
      <p:pic>
        <p:nvPicPr>
          <p:cNvPr id="12" name="Picture 11" descr="A picture containing indoor, pepperoni, pan, close&#10;&#10;Description automatically generated">
            <a:extLst>
              <a:ext uri="{FF2B5EF4-FFF2-40B4-BE49-F238E27FC236}">
                <a16:creationId xmlns:a16="http://schemas.microsoft.com/office/drawing/2014/main" id="{15F83516-687A-D644-8FF8-B8104397A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301" y="5225882"/>
            <a:ext cx="2020553" cy="1474217"/>
          </a:xfrm>
          <a:prstGeom prst="rect">
            <a:avLst/>
          </a:prstGeom>
        </p:spPr>
      </p:pic>
      <p:pic>
        <p:nvPicPr>
          <p:cNvPr id="10" name="Picture 9" descr="A picture containing indoor, cake, chocolate, pepperoni&#10;&#10;Description automatically generated">
            <a:extLst>
              <a:ext uri="{FF2B5EF4-FFF2-40B4-BE49-F238E27FC236}">
                <a16:creationId xmlns:a16="http://schemas.microsoft.com/office/drawing/2014/main" id="{BE561F3D-E456-1646-B83A-C9B5B4A0BE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7801" y="3629064"/>
            <a:ext cx="1965621" cy="1474216"/>
          </a:xfrm>
          <a:prstGeom prst="rect">
            <a:avLst/>
          </a:prstGeom>
        </p:spPr>
      </p:pic>
      <p:pic>
        <p:nvPicPr>
          <p:cNvPr id="8" name="Picture 7" descr="A picture containing indoor, building material&#10;&#10;Description automatically generated">
            <a:extLst>
              <a:ext uri="{FF2B5EF4-FFF2-40B4-BE49-F238E27FC236}">
                <a16:creationId xmlns:a16="http://schemas.microsoft.com/office/drawing/2014/main" id="{3AD891AB-5819-8C43-B2FC-872632EAF2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8255" y="1808330"/>
            <a:ext cx="1969408" cy="147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A38F1C-78E8-EA4B-8E02-F24565CE92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6715" y="243567"/>
            <a:ext cx="1967795" cy="14758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CAE51C-35E6-C942-B537-66472B821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146120" y="1522093"/>
            <a:ext cx="3074690" cy="538047"/>
          </a:xfrm>
          <a:solidFill>
            <a:schemeClr val="accent4"/>
          </a:solidFill>
        </p:spPr>
        <p:txBody>
          <a:bodyPr>
            <a:normAutofit/>
          </a:bodyPr>
          <a:lstStyle/>
          <a:p>
            <a:pPr algn="ctr"/>
            <a:r>
              <a:rPr lang="en-IT" sz="3200" b="1" dirty="0"/>
              <a:t>Top (DLC)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5ACA58-7D9C-F24D-8D72-6A428D2F56B9}"/>
              </a:ext>
            </a:extLst>
          </p:cNvPr>
          <p:cNvSpPr txBox="1"/>
          <p:nvPr/>
        </p:nvSpPr>
        <p:spPr>
          <a:xfrm>
            <a:off x="2351312" y="2883878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59F790-B1E6-E641-A46D-E471B85E0AB7}"/>
              </a:ext>
            </a:extLst>
          </p:cNvPr>
          <p:cNvSpPr txBox="1"/>
          <p:nvPr/>
        </p:nvSpPr>
        <p:spPr>
          <a:xfrm>
            <a:off x="2309436" y="1361496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6C4F15-FE64-F941-825C-10465112362F}"/>
              </a:ext>
            </a:extLst>
          </p:cNvPr>
          <p:cNvSpPr txBox="1"/>
          <p:nvPr/>
        </p:nvSpPr>
        <p:spPr>
          <a:xfrm>
            <a:off x="4498322" y="1385389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ED9710-0423-2A4F-9542-E0F4DFEE238B}"/>
              </a:ext>
            </a:extLst>
          </p:cNvPr>
          <p:cNvSpPr txBox="1"/>
          <p:nvPr/>
        </p:nvSpPr>
        <p:spPr>
          <a:xfrm>
            <a:off x="4506687" y="2944082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8C0FCB-F1EF-CD46-AF70-FD8A2CEC8E33}"/>
              </a:ext>
            </a:extLst>
          </p:cNvPr>
          <p:cNvSpPr txBox="1"/>
          <p:nvPr/>
        </p:nvSpPr>
        <p:spPr>
          <a:xfrm>
            <a:off x="6590062" y="1385389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9DAC70-6EF1-B640-BEC1-EC4E56CC5F89}"/>
              </a:ext>
            </a:extLst>
          </p:cNvPr>
          <p:cNvSpPr txBox="1"/>
          <p:nvPr/>
        </p:nvSpPr>
        <p:spPr>
          <a:xfrm>
            <a:off x="6603484" y="2939033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DB8A4-61A7-7C44-83A2-329648EFB81A}"/>
              </a:ext>
            </a:extLst>
          </p:cNvPr>
          <p:cNvSpPr txBox="1"/>
          <p:nvPr/>
        </p:nvSpPr>
        <p:spPr>
          <a:xfrm>
            <a:off x="8666918" y="1369002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C95AD1-1AF9-8944-9ABC-ED834B29682F}"/>
              </a:ext>
            </a:extLst>
          </p:cNvPr>
          <p:cNvSpPr txBox="1"/>
          <p:nvPr/>
        </p:nvSpPr>
        <p:spPr>
          <a:xfrm>
            <a:off x="8666917" y="2959130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E37FDEB0-FE83-684B-AF12-F427885073F3}"/>
              </a:ext>
            </a:extLst>
          </p:cNvPr>
          <p:cNvSpPr txBox="1">
            <a:spLocks/>
          </p:cNvSpPr>
          <p:nvPr/>
        </p:nvSpPr>
        <p:spPr>
          <a:xfrm rot="16200000">
            <a:off x="-1187267" y="4908780"/>
            <a:ext cx="3074690" cy="538047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T" sz="3200" b="1" dirty="0"/>
              <a:t>Bottom (PI)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E04655-ACBE-134B-B4C1-84565C43AA4C}"/>
              </a:ext>
            </a:extLst>
          </p:cNvPr>
          <p:cNvSpPr txBox="1"/>
          <p:nvPr/>
        </p:nvSpPr>
        <p:spPr>
          <a:xfrm>
            <a:off x="2334351" y="4701634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65795F1-0AC5-F548-840A-AF4195730D6E}"/>
              </a:ext>
            </a:extLst>
          </p:cNvPr>
          <p:cNvSpPr txBox="1"/>
          <p:nvPr/>
        </p:nvSpPr>
        <p:spPr>
          <a:xfrm>
            <a:off x="4484335" y="6315719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16EE0F2-BD9E-D844-895B-19C2137A5A4F}"/>
              </a:ext>
            </a:extLst>
          </p:cNvPr>
          <p:cNvSpPr txBox="1"/>
          <p:nvPr/>
        </p:nvSpPr>
        <p:spPr>
          <a:xfrm>
            <a:off x="6567710" y="4757026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DC6350-DA57-8242-B487-7B9C0D104298}"/>
              </a:ext>
            </a:extLst>
          </p:cNvPr>
          <p:cNvSpPr txBox="1"/>
          <p:nvPr/>
        </p:nvSpPr>
        <p:spPr>
          <a:xfrm>
            <a:off x="6581132" y="6310670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C204D8B-5861-7F49-AD1F-B78FABEF8FB6}"/>
              </a:ext>
            </a:extLst>
          </p:cNvPr>
          <p:cNvSpPr txBox="1"/>
          <p:nvPr/>
        </p:nvSpPr>
        <p:spPr>
          <a:xfrm>
            <a:off x="8644566" y="4740639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35B8B4D-6FE9-2741-8AEC-811BB6E8E54F}"/>
              </a:ext>
            </a:extLst>
          </p:cNvPr>
          <p:cNvSpPr txBox="1"/>
          <p:nvPr/>
        </p:nvSpPr>
        <p:spPr>
          <a:xfrm>
            <a:off x="8644565" y="6330767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B9620C8-A71B-8E48-9570-E4C1BABD2F7F}"/>
              </a:ext>
            </a:extLst>
          </p:cNvPr>
          <p:cNvSpPr txBox="1"/>
          <p:nvPr/>
        </p:nvSpPr>
        <p:spPr>
          <a:xfrm>
            <a:off x="745220" y="5191545"/>
            <a:ext cx="202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</a:t>
            </a:r>
            <a:r>
              <a:rPr lang="en-IT" dirty="0">
                <a:solidFill>
                  <a:schemeClr val="bg1"/>
                </a:solidFill>
              </a:rPr>
              <a:t>lso inside detector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F5EA4A4-D5CE-2F47-812D-D9DDBD26D2D2}"/>
              </a:ext>
            </a:extLst>
          </p:cNvPr>
          <p:cNvSpPr txBox="1"/>
          <p:nvPr/>
        </p:nvSpPr>
        <p:spPr>
          <a:xfrm>
            <a:off x="2781934" y="4757026"/>
            <a:ext cx="107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</a:t>
            </a:r>
            <a:r>
              <a:rPr lang="en-IT" dirty="0">
                <a:solidFill>
                  <a:schemeClr val="bg1"/>
                </a:solidFill>
              </a:rPr>
              <a:t>o meas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330740B-1787-D546-92FF-DB5C90BC8048}"/>
                  </a:ext>
                </a:extLst>
              </p:cNvPr>
              <p:cNvSpPr txBox="1"/>
              <p:nvPr/>
            </p:nvSpPr>
            <p:spPr>
              <a:xfrm>
                <a:off x="2770820" y="1361496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90um</a:t>
                </a: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330740B-1787-D546-92FF-DB5C90BC8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820" y="1361496"/>
                <a:ext cx="879244" cy="369332"/>
              </a:xfrm>
              <a:prstGeom prst="rect">
                <a:avLst/>
              </a:prstGeom>
              <a:blipFill>
                <a:blip r:embed="rId10"/>
                <a:stretch>
                  <a:fillRect l="-1429" t="-6667" r="-2857" b="-2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4EDBF41-053A-D94D-9961-AE962F6DF24A}"/>
                  </a:ext>
                </a:extLst>
              </p:cNvPr>
              <p:cNvSpPr txBox="1"/>
              <p:nvPr/>
            </p:nvSpPr>
            <p:spPr>
              <a:xfrm>
                <a:off x="2800422" y="2930462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66um</a:t>
                </a: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4EDBF41-053A-D94D-9961-AE962F6DF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422" y="2930462"/>
                <a:ext cx="879244" cy="369332"/>
              </a:xfrm>
              <a:prstGeom prst="rect">
                <a:avLst/>
              </a:prstGeom>
              <a:blipFill>
                <a:blip r:embed="rId11"/>
                <a:stretch>
                  <a:fillRect l="-1429" t="-6667" r="-4286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A4410FA-3633-6C40-8268-A373B7AA7265}"/>
                  </a:ext>
                </a:extLst>
              </p:cNvPr>
              <p:cNvSpPr txBox="1"/>
              <p:nvPr/>
            </p:nvSpPr>
            <p:spPr>
              <a:xfrm>
                <a:off x="4926715" y="1339228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60um</a:t>
                </a: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A4410FA-3633-6C40-8268-A373B7AA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715" y="1339228"/>
                <a:ext cx="879244" cy="369332"/>
              </a:xfrm>
              <a:prstGeom prst="rect">
                <a:avLst/>
              </a:prstGeom>
              <a:blipFill>
                <a:blip r:embed="rId12"/>
                <a:stretch>
                  <a:fillRect t="-6667" r="-4286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9FA791E-CA59-8645-AA9B-E4E75C2E6C46}"/>
                  </a:ext>
                </a:extLst>
              </p:cNvPr>
              <p:cNvSpPr txBox="1"/>
              <p:nvPr/>
            </p:nvSpPr>
            <p:spPr>
              <a:xfrm>
                <a:off x="4968715" y="2902058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58um</a:t>
                </a: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9FA791E-CA59-8645-AA9B-E4E75C2E6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715" y="2902058"/>
                <a:ext cx="879244" cy="369332"/>
              </a:xfrm>
              <a:prstGeom prst="rect">
                <a:avLst/>
              </a:prstGeom>
              <a:blipFill>
                <a:blip r:embed="rId13"/>
                <a:stretch>
                  <a:fillRect l="-1429" t="-6667" r="-4286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9B71662-4BB7-7D4E-9253-3ABF273BC6B7}"/>
                  </a:ext>
                </a:extLst>
              </p:cNvPr>
              <p:cNvSpPr txBox="1"/>
              <p:nvPr/>
            </p:nvSpPr>
            <p:spPr>
              <a:xfrm>
                <a:off x="4909828" y="4774010"/>
                <a:ext cx="10606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105um</a:t>
                </a: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9B71662-4BB7-7D4E-9253-3ABF273BC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9828" y="4774010"/>
                <a:ext cx="1060677" cy="369332"/>
              </a:xfrm>
              <a:prstGeom prst="rect">
                <a:avLst/>
              </a:prstGeom>
              <a:blipFill>
                <a:blip r:embed="rId14"/>
                <a:stretch>
                  <a:fillRect l="-1190" t="-6452" b="-2258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520117E-2F87-2343-BC3A-9FD34DFD5F9D}"/>
                  </a:ext>
                </a:extLst>
              </p:cNvPr>
              <p:cNvSpPr txBox="1"/>
              <p:nvPr/>
            </p:nvSpPr>
            <p:spPr>
              <a:xfrm>
                <a:off x="4951828" y="6336840"/>
                <a:ext cx="10606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104um</a:t>
                </a: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520117E-2F87-2343-BC3A-9FD34DFD5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828" y="6336840"/>
                <a:ext cx="1060677" cy="369332"/>
              </a:xfrm>
              <a:prstGeom prst="rect">
                <a:avLst/>
              </a:prstGeom>
              <a:blipFill>
                <a:blip r:embed="rId15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4A9D217-346B-D142-A5F8-3FB0753E7621}"/>
                  </a:ext>
                </a:extLst>
              </p:cNvPr>
              <p:cNvSpPr txBox="1"/>
              <p:nvPr/>
            </p:nvSpPr>
            <p:spPr>
              <a:xfrm>
                <a:off x="7000863" y="4736903"/>
                <a:ext cx="10138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105um</a:t>
                </a: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4A9D217-346B-D142-A5F8-3FB0753E7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63" y="4736903"/>
                <a:ext cx="1013876" cy="369332"/>
              </a:xfrm>
              <a:prstGeom prst="rect">
                <a:avLst/>
              </a:prstGeom>
              <a:blipFill>
                <a:blip r:embed="rId16"/>
                <a:stretch>
                  <a:fillRect l="-1235" t="-3226" r="-1235" b="-2258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E2BA896-4852-A64F-B7F6-946863A4252F}"/>
                  </a:ext>
                </a:extLst>
              </p:cNvPr>
              <p:cNvSpPr txBox="1"/>
              <p:nvPr/>
            </p:nvSpPr>
            <p:spPr>
              <a:xfrm>
                <a:off x="6997595" y="6347250"/>
                <a:ext cx="10606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106um</a:t>
                </a: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E2BA896-4852-A64F-B7F6-946863A42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595" y="6347250"/>
                <a:ext cx="1060677" cy="369332"/>
              </a:xfrm>
              <a:prstGeom prst="rect">
                <a:avLst/>
              </a:prstGeom>
              <a:blipFill>
                <a:blip r:embed="rId17"/>
                <a:stretch>
                  <a:fillRect l="-1190" t="-6667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C001C38-7C53-3545-AA95-747DD7DF4F2C}"/>
                  </a:ext>
                </a:extLst>
              </p:cNvPr>
              <p:cNvSpPr txBox="1"/>
              <p:nvPr/>
            </p:nvSpPr>
            <p:spPr>
              <a:xfrm>
                <a:off x="7050464" y="1349860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59um</a:t>
                </a: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C001C38-7C53-3545-AA95-747DD7DF4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464" y="1349860"/>
                <a:ext cx="879244" cy="369332"/>
              </a:xfrm>
              <a:prstGeom prst="rect">
                <a:avLst/>
              </a:prstGeom>
              <a:blipFill>
                <a:blip r:embed="rId18"/>
                <a:stretch>
                  <a:fillRect l="-1429" t="-6667" r="-2857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597EDD7-603B-D44F-ADC0-CEEE155F2601}"/>
                  </a:ext>
                </a:extLst>
              </p:cNvPr>
              <p:cNvSpPr txBox="1"/>
              <p:nvPr/>
            </p:nvSpPr>
            <p:spPr>
              <a:xfrm>
                <a:off x="7065821" y="2942017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61um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597EDD7-603B-D44F-ADC0-CEEE155F2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821" y="2942017"/>
                <a:ext cx="879244" cy="369332"/>
              </a:xfrm>
              <a:prstGeom prst="rect">
                <a:avLst/>
              </a:prstGeom>
              <a:blipFill>
                <a:blip r:embed="rId19"/>
                <a:stretch>
                  <a:fillRect l="-1429" t="-6667" r="-4286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25CB60D-F8F7-7D46-9EC0-9F3B9B266AE4}"/>
                  </a:ext>
                </a:extLst>
              </p:cNvPr>
              <p:cNvSpPr txBox="1"/>
              <p:nvPr/>
            </p:nvSpPr>
            <p:spPr>
              <a:xfrm>
                <a:off x="748690" y="1361496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86um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25CB60D-F8F7-7D46-9EC0-9F3B9B266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690" y="1361496"/>
                <a:ext cx="879244" cy="369332"/>
              </a:xfrm>
              <a:prstGeom prst="rect">
                <a:avLst/>
              </a:prstGeom>
              <a:blipFill>
                <a:blip r:embed="rId20"/>
                <a:stretch>
                  <a:fillRect l="-1429" t="-6667" r="-2857" b="-2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C084766-09E7-E244-B848-89FEB3CCD877}"/>
                  </a:ext>
                </a:extLst>
              </p:cNvPr>
              <p:cNvSpPr txBox="1"/>
              <p:nvPr/>
            </p:nvSpPr>
            <p:spPr>
              <a:xfrm>
                <a:off x="745220" y="4732496"/>
                <a:ext cx="10715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97um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C084766-09E7-E244-B848-89FEB3CCD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20" y="4732496"/>
                <a:ext cx="1071522" cy="369332"/>
              </a:xfrm>
              <a:prstGeom prst="rect">
                <a:avLst/>
              </a:prstGeom>
              <a:blipFill>
                <a:blip r:embed="rId21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67AA3EDB-0FBC-0842-B3D7-9D3576B650FB}"/>
              </a:ext>
            </a:extLst>
          </p:cNvPr>
          <p:cNvSpPr txBox="1"/>
          <p:nvPr/>
        </p:nvSpPr>
        <p:spPr>
          <a:xfrm>
            <a:off x="730070" y="243567"/>
            <a:ext cx="159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dirty="0">
                <a:solidFill>
                  <a:schemeClr val="bg1"/>
                </a:solidFill>
              </a:rPr>
              <a:t>inside detector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603CDF8-7F72-2243-B66A-F9ACA95B1D6A}"/>
              </a:ext>
            </a:extLst>
          </p:cNvPr>
          <p:cNvSpPr txBox="1"/>
          <p:nvPr/>
        </p:nvSpPr>
        <p:spPr>
          <a:xfrm>
            <a:off x="745220" y="3639574"/>
            <a:ext cx="159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dirty="0">
                <a:solidFill>
                  <a:schemeClr val="bg1"/>
                </a:solidFill>
              </a:rPr>
              <a:t>inside detector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F5772CD2-42F8-A54D-A03D-09ACF8000D9B}"/>
              </a:ext>
            </a:extLst>
          </p:cNvPr>
          <p:cNvSpPr txBox="1">
            <a:spLocks/>
          </p:cNvSpPr>
          <p:nvPr/>
        </p:nvSpPr>
        <p:spPr>
          <a:xfrm>
            <a:off x="6045277" y="48335"/>
            <a:ext cx="3074690" cy="366383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T" sz="3200" b="1" dirty="0"/>
              <a:t>1st Foil prod (2019)</a:t>
            </a:r>
          </a:p>
        </p:txBody>
      </p:sp>
      <p:pic>
        <p:nvPicPr>
          <p:cNvPr id="86" name="Picture 8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56EFC4B-C7D1-E640-83D9-9F26B229506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4614" y="246433"/>
            <a:ext cx="1949503" cy="1462127"/>
          </a:xfrm>
          <a:prstGeom prst="rect">
            <a:avLst/>
          </a:prstGeom>
        </p:spPr>
      </p:pic>
      <p:pic>
        <p:nvPicPr>
          <p:cNvPr id="87" name="Picture 86" descr="A picture containing indoor, chocolate, decorated, close&#10;&#10;Description automatically generated">
            <a:extLst>
              <a:ext uri="{FF2B5EF4-FFF2-40B4-BE49-F238E27FC236}">
                <a16:creationId xmlns:a16="http://schemas.microsoft.com/office/drawing/2014/main" id="{3AFEA918-B5CB-F04B-88F3-8A49FA77A55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6732" y="3648200"/>
            <a:ext cx="1969407" cy="14770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D52BDF1-6563-8A4A-AC76-60FA23D88419}"/>
                  </a:ext>
                </a:extLst>
              </p:cNvPr>
              <p:cNvSpPr txBox="1"/>
              <p:nvPr/>
            </p:nvSpPr>
            <p:spPr>
              <a:xfrm>
                <a:off x="677566" y="1363413"/>
                <a:ext cx="924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57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um</a:t>
                </a: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D52BDF1-6563-8A4A-AC76-60FA23D88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66" y="1363413"/>
                <a:ext cx="924064" cy="369332"/>
              </a:xfrm>
              <a:prstGeom prst="rect">
                <a:avLst/>
              </a:prstGeom>
              <a:blipFill>
                <a:blip r:embed="rId24"/>
                <a:stretch>
                  <a:fillRect l="-1351" t="-6667" b="-2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13713C4-AC0E-B148-8AA7-912FCB4393DD}"/>
                  </a:ext>
                </a:extLst>
              </p:cNvPr>
              <p:cNvSpPr txBox="1"/>
              <p:nvPr/>
            </p:nvSpPr>
            <p:spPr>
              <a:xfrm>
                <a:off x="698913" y="4732496"/>
                <a:ext cx="10530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um</a:t>
                </a: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13713C4-AC0E-B148-8AA7-912FCB439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913" y="4732496"/>
                <a:ext cx="1053080" cy="369332"/>
              </a:xfrm>
              <a:prstGeom prst="rect">
                <a:avLst/>
              </a:prstGeom>
              <a:blipFill>
                <a:blip r:embed="rId25"/>
                <a:stretch>
                  <a:fillRect l="-1205" t="-6667" r="-1205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TextBox 90">
            <a:extLst>
              <a:ext uri="{FF2B5EF4-FFF2-40B4-BE49-F238E27FC236}">
                <a16:creationId xmlns:a16="http://schemas.microsoft.com/office/drawing/2014/main" id="{ACEFB14A-FB51-7442-88A8-24EBD9320B9E}"/>
              </a:ext>
            </a:extLst>
          </p:cNvPr>
          <p:cNvSpPr txBox="1"/>
          <p:nvPr/>
        </p:nvSpPr>
        <p:spPr>
          <a:xfrm>
            <a:off x="2361813" y="1339313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3729365-D7D8-E44A-A6D8-F751DC4D3B60}"/>
              </a:ext>
            </a:extLst>
          </p:cNvPr>
          <p:cNvSpPr txBox="1"/>
          <p:nvPr/>
        </p:nvSpPr>
        <p:spPr>
          <a:xfrm>
            <a:off x="2399083" y="4749186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C8543C3-3462-E54D-85EB-18AA2096787E}"/>
              </a:ext>
            </a:extLst>
          </p:cNvPr>
          <p:cNvSpPr txBox="1"/>
          <p:nvPr/>
        </p:nvSpPr>
        <p:spPr>
          <a:xfrm>
            <a:off x="4467237" y="1344551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/>
              <a:t>2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E8C7A6E2-5A73-E040-9357-BAF8742117B6}"/>
              </a:ext>
            </a:extLst>
          </p:cNvPr>
          <p:cNvSpPr/>
          <p:nvPr/>
        </p:nvSpPr>
        <p:spPr>
          <a:xfrm>
            <a:off x="2811593" y="253771"/>
            <a:ext cx="1981200" cy="147705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5FA94CB-5DF7-E945-AE29-E402E9C1DFF0}"/>
              </a:ext>
            </a:extLst>
          </p:cNvPr>
          <p:cNvSpPr txBox="1"/>
          <p:nvPr/>
        </p:nvSpPr>
        <p:spPr>
          <a:xfrm>
            <a:off x="2872180" y="697135"/>
            <a:ext cx="1910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dirty="0"/>
              <a:t>Second Foil inside </a:t>
            </a:r>
            <a:br>
              <a:rPr lang="en-IT" dirty="0"/>
            </a:br>
            <a:r>
              <a:rPr lang="en-IT" dirty="0"/>
              <a:t>detector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42AFD19-FC0B-874C-B636-01A38050B826}"/>
              </a:ext>
            </a:extLst>
          </p:cNvPr>
          <p:cNvSpPr txBox="1"/>
          <p:nvPr/>
        </p:nvSpPr>
        <p:spPr>
          <a:xfrm>
            <a:off x="4479272" y="4730354"/>
            <a:ext cx="33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/>
              <a:t>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5D2935F-9E77-3A41-83F1-DD3FA5433924}"/>
              </a:ext>
            </a:extLst>
          </p:cNvPr>
          <p:cNvSpPr txBox="1"/>
          <p:nvPr/>
        </p:nvSpPr>
        <p:spPr>
          <a:xfrm>
            <a:off x="2829362" y="3605237"/>
            <a:ext cx="202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</a:t>
            </a:r>
            <a:r>
              <a:rPr lang="en-IT" dirty="0">
                <a:solidFill>
                  <a:schemeClr val="bg1"/>
                </a:solidFill>
              </a:rPr>
              <a:t>lso inside detector</a:t>
            </a:r>
          </a:p>
        </p:txBody>
      </p: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C85C1AF2-6EB9-5B41-BFB7-64AB370B7C14}"/>
              </a:ext>
            </a:extLst>
          </p:cNvPr>
          <p:cNvSpPr/>
          <p:nvPr/>
        </p:nvSpPr>
        <p:spPr>
          <a:xfrm>
            <a:off x="2823628" y="3639574"/>
            <a:ext cx="1981200" cy="147705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D92BD21-BC8B-C44E-851A-3E354DD12B30}"/>
              </a:ext>
            </a:extLst>
          </p:cNvPr>
          <p:cNvSpPr txBox="1"/>
          <p:nvPr/>
        </p:nvSpPr>
        <p:spPr>
          <a:xfrm>
            <a:off x="2884215" y="4082938"/>
            <a:ext cx="1910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dirty="0"/>
              <a:t>Second Foil inside </a:t>
            </a:r>
            <a:br>
              <a:rPr lang="en-IT" dirty="0"/>
            </a:br>
            <a:r>
              <a:rPr lang="en-IT" dirty="0"/>
              <a:t>detector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9487832-0E86-EB4D-83ED-178555926E50}"/>
              </a:ext>
            </a:extLst>
          </p:cNvPr>
          <p:cNvSpPr txBox="1"/>
          <p:nvPr/>
        </p:nvSpPr>
        <p:spPr>
          <a:xfrm>
            <a:off x="676560" y="207053"/>
            <a:ext cx="159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dirty="0">
                <a:solidFill>
                  <a:schemeClr val="bg1"/>
                </a:solidFill>
              </a:rPr>
              <a:t>inside detector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C3CCDAC-DCC3-854A-A739-ADBDB9688C02}"/>
              </a:ext>
            </a:extLst>
          </p:cNvPr>
          <p:cNvSpPr txBox="1"/>
          <p:nvPr/>
        </p:nvSpPr>
        <p:spPr>
          <a:xfrm>
            <a:off x="694909" y="3630296"/>
            <a:ext cx="159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dirty="0">
                <a:solidFill>
                  <a:schemeClr val="bg1"/>
                </a:solidFill>
              </a:rPr>
              <a:t>inside detector</a:t>
            </a:r>
          </a:p>
        </p:txBody>
      </p:sp>
    </p:spTree>
    <p:extLst>
      <p:ext uri="{BB962C8B-B14F-4D97-AF65-F5344CB8AC3E}">
        <p14:creationId xmlns:p14="http://schemas.microsoft.com/office/powerpoint/2010/main" val="2103053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505AA-3F0E-194D-AA3D-F00DE3080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Selection of Best Foil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219FC1A-BE6D-6C43-A842-F957556BA6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50408"/>
              </p:ext>
            </p:extLst>
          </p:nvPr>
        </p:nvGraphicFramePr>
        <p:xfrm>
          <a:off x="628650" y="2316480"/>
          <a:ext cx="78867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3927751787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948469227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452313888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48338758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776269822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2160427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825521112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52302777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848049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Foil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Foil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Foil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Foil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Foil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Foil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Foil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Foil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868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Top 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9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Top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685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Bot 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639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Bot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373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012609"/>
                  </a:ext>
                </a:extLst>
              </a:tr>
            </a:tbl>
          </a:graphicData>
        </a:graphic>
      </p:graphicFrame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91A8405-AF07-9240-98B5-2AABE58D0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70865"/>
              </p:ext>
            </p:extLst>
          </p:nvPr>
        </p:nvGraphicFramePr>
        <p:xfrm>
          <a:off x="628650" y="4770819"/>
          <a:ext cx="7886700" cy="1535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2945387141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368138561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88018335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4109921534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43183632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740171618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24176867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262076344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4157444721"/>
                    </a:ext>
                  </a:extLst>
                </a:gridCol>
              </a:tblGrid>
              <a:tr h="383847"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Foil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Foil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Foil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Foil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Foil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Foil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Foil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Foil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477965"/>
                  </a:ext>
                </a:extLst>
              </a:tr>
              <a:tr h="383847">
                <a:tc>
                  <a:txBody>
                    <a:bodyPr/>
                    <a:lstStyle/>
                    <a:p>
                      <a:r>
                        <a:rPr lang="en-IT" dirty="0"/>
                        <a:t>B/T 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1,14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1,28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1,24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1,35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1,43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1,33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1,31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1,47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4698552"/>
                  </a:ext>
                </a:extLst>
              </a:tr>
              <a:tr h="383847">
                <a:tc>
                  <a:txBody>
                    <a:bodyPr/>
                    <a:lstStyle/>
                    <a:p>
                      <a:r>
                        <a:rPr lang="en-IT" dirty="0"/>
                        <a:t>B/T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1,13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1,36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1,33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1,33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1,41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1,45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479109"/>
                  </a:ext>
                </a:extLst>
              </a:tr>
              <a:tr h="383847">
                <a:tc>
                  <a:txBody>
                    <a:bodyPr/>
                    <a:lstStyle/>
                    <a:p>
                      <a:r>
                        <a:rPr lang="en-IT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17636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20F8B14-7D0E-D442-8620-3CD8C6AA344E}"/>
              </a:ext>
            </a:extLst>
          </p:cNvPr>
          <p:cNvSpPr/>
          <p:nvPr/>
        </p:nvSpPr>
        <p:spPr>
          <a:xfrm>
            <a:off x="7630510" y="2316480"/>
            <a:ext cx="884840" cy="222504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16372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720CE-EB13-5440-BFB7-8E2722532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Gain Depends on Top &amp; Bot diam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27406-4178-8A4A-BF19-F74C27065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29" y="1992086"/>
            <a:ext cx="3387117" cy="3460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90324F-9171-3D4D-8F18-E811632B8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384" y="1957194"/>
            <a:ext cx="4565959" cy="34607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5BDBD-A907-8D4F-B260-8129EEA1CCA1}"/>
              </a:ext>
            </a:extLst>
          </p:cNvPr>
          <p:cNvSpPr txBox="1"/>
          <p:nvPr/>
        </p:nvSpPr>
        <p:spPr>
          <a:xfrm>
            <a:off x="1389413" y="1508166"/>
            <a:ext cx="167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Simulation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065F7E-121B-4B4D-A7D3-F0FE43798161}"/>
              </a:ext>
            </a:extLst>
          </p:cNvPr>
          <p:cNvSpPr txBox="1"/>
          <p:nvPr/>
        </p:nvSpPr>
        <p:spPr>
          <a:xfrm>
            <a:off x="5833154" y="1506023"/>
            <a:ext cx="167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8C3F5AC-EA39-B34A-915F-B07B85348DE5}"/>
                  </a:ext>
                </a:extLst>
              </p:cNvPr>
              <p:cNvSpPr txBox="1"/>
              <p:nvPr/>
            </p:nvSpPr>
            <p:spPr>
              <a:xfrm>
                <a:off x="4755522" y="5602611"/>
                <a:ext cx="4293473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dirty="0">
                    <a:solidFill>
                      <a:srgbClr val="0070C0"/>
                    </a:solidFill>
                  </a:rPr>
                  <a:t>Cu Foil: top: </a:t>
                </a:r>
                <a14:m>
                  <m:oMath xmlns:m="http://schemas.openxmlformats.org/officeDocument/2006/math">
                    <m:r>
                      <a:rPr lang="en-IT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rgbClr val="0070C0"/>
                    </a:solidFill>
                  </a:rPr>
                  <a:t>75-80um, bottom: </a:t>
                </a:r>
                <a14:m>
                  <m:oMath xmlns:m="http://schemas.openxmlformats.org/officeDocument/2006/math">
                    <m:r>
                      <a:rPr lang="en-IT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rgbClr val="0070C0"/>
                    </a:solidFill>
                  </a:rPr>
                  <a:t>45um</a:t>
                </a:r>
              </a:p>
              <a:p>
                <a:r>
                  <a:rPr lang="en-IT" dirty="0">
                    <a:solidFill>
                      <a:schemeClr val="accent6">
                        <a:lumMod val="75000"/>
                      </a:schemeClr>
                    </a:solidFill>
                  </a:rPr>
                  <a:t>DLC Foil: top: </a:t>
                </a:r>
                <a14:m>
                  <m:oMath xmlns:m="http://schemas.openxmlformats.org/officeDocument/2006/math">
                    <m:r>
                      <a:rPr lang="en-IT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accent6">
                        <a:lumMod val="75000"/>
                      </a:schemeClr>
                    </a:solidFill>
                  </a:rPr>
                  <a:t>78um, bottom: </a:t>
                </a:r>
                <a14:m>
                  <m:oMath xmlns:m="http://schemas.openxmlformats.org/officeDocument/2006/math">
                    <m:r>
                      <a:rPr lang="en-IT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accent6">
                        <a:lumMod val="75000"/>
                      </a:schemeClr>
                    </a:solidFill>
                  </a:rPr>
                  <a:t>100um</a:t>
                </a:r>
                <a:br>
                  <a:rPr lang="en-IT" dirty="0"/>
                </a:br>
                <a:br>
                  <a:rPr lang="en-IT" dirty="0"/>
                </a:br>
                <a:r>
                  <a:rPr lang="en-IT" dirty="0"/>
                  <a:t>Gain factor 2 higher for DLC foil</a:t>
                </a:r>
              </a:p>
              <a:p>
                <a:endParaRPr lang="en-IT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8C3F5AC-EA39-B34A-915F-B07B85348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522" y="5602611"/>
                <a:ext cx="4293473" cy="1477328"/>
              </a:xfrm>
              <a:prstGeom prst="rect">
                <a:avLst/>
              </a:prstGeom>
              <a:blipFill>
                <a:blip r:embed="rId4"/>
                <a:stretch>
                  <a:fillRect l="-1180" t="-170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37B362-7409-704B-BAFE-984F7EE783DE}"/>
                  </a:ext>
                </a:extLst>
              </p:cNvPr>
              <p:cNvSpPr txBox="1"/>
              <p:nvPr/>
            </p:nvSpPr>
            <p:spPr>
              <a:xfrm>
                <a:off x="187315" y="5601286"/>
                <a:ext cx="420007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dirty="0"/>
                  <a:t>Cu Foil: top:</a:t>
                </a:r>
                <a:r>
                  <a:rPr lang="en-IT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tx1"/>
                    </a:solidFill>
                  </a:rPr>
                  <a:t>70um, bottom: </a:t>
                </a:r>
                <a14:m>
                  <m:oMath xmlns:m="http://schemas.openxmlformats.org/officeDocument/2006/math"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/>
                  <a:t>50um</a:t>
                </a:r>
                <a:endParaRPr lang="en-IT" dirty="0">
                  <a:solidFill>
                    <a:schemeClr val="tx1"/>
                  </a:solidFill>
                </a:endParaRPr>
              </a:p>
              <a:p>
                <a:r>
                  <a:rPr lang="en-IT" dirty="0"/>
                  <a:t>DLC Foil: top: </a:t>
                </a:r>
                <a14:m>
                  <m:oMath xmlns:m="http://schemas.openxmlformats.org/officeDocument/2006/math"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/>
                  <a:t>50um, bottom: </a:t>
                </a:r>
                <a14:m>
                  <m:oMath xmlns:m="http://schemas.openxmlformats.org/officeDocument/2006/math"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/>
                  <a:t>70um</a:t>
                </a:r>
              </a:p>
              <a:p>
                <a:endParaRPr lang="en-IT" dirty="0"/>
              </a:p>
              <a:p>
                <a:r>
                  <a:rPr lang="en-IT" dirty="0"/>
                  <a:t>Gain factor 2 higher for small top diameter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37B362-7409-704B-BAFE-984F7EE78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15" y="5601286"/>
                <a:ext cx="4200071" cy="1200329"/>
              </a:xfrm>
              <a:prstGeom prst="rect">
                <a:avLst/>
              </a:prstGeom>
              <a:blipFill>
                <a:blip r:embed="rId5"/>
                <a:stretch>
                  <a:fillRect l="-1205" t="-3158" b="-736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9112ED-3B69-3747-864B-46A16BBB7DE0}"/>
              </a:ext>
            </a:extLst>
          </p:cNvPr>
          <p:cNvCxnSpPr>
            <a:cxnSpLocks/>
          </p:cNvCxnSpPr>
          <p:nvPr/>
        </p:nvCxnSpPr>
        <p:spPr>
          <a:xfrm>
            <a:off x="4387386" y="1533341"/>
            <a:ext cx="0" cy="526827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424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9B252F-19BB-4E48-ACA0-A719B70DF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750" y="1690689"/>
            <a:ext cx="5308600" cy="3937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AAF999C-3DD1-8E44-9D7D-FEC1A02B2ACE}"/>
              </a:ext>
            </a:extLst>
          </p:cNvPr>
          <p:cNvSpPr/>
          <p:nvPr/>
        </p:nvSpPr>
        <p:spPr>
          <a:xfrm rot="12529817" flipV="1">
            <a:off x="2593545" y="2625906"/>
            <a:ext cx="1975561" cy="892702"/>
          </a:xfrm>
          <a:custGeom>
            <a:avLst/>
            <a:gdLst>
              <a:gd name="connsiteX0" fmla="*/ 4399280 w 4399280"/>
              <a:gd name="connsiteY0" fmla="*/ 73834 h 602154"/>
              <a:gd name="connsiteX1" fmla="*/ 3647440 w 4399280"/>
              <a:gd name="connsiteY1" fmla="*/ 368474 h 602154"/>
              <a:gd name="connsiteX2" fmla="*/ 1605280 w 4399280"/>
              <a:gd name="connsiteY2" fmla="*/ 2714 h 602154"/>
              <a:gd name="connsiteX3" fmla="*/ 0 w 4399280"/>
              <a:gd name="connsiteY3" fmla="*/ 602154 h 602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9280" h="602154">
                <a:moveTo>
                  <a:pt x="4399280" y="73834"/>
                </a:moveTo>
                <a:cubicBezTo>
                  <a:pt x="4256193" y="227080"/>
                  <a:pt x="4113107" y="380327"/>
                  <a:pt x="3647440" y="368474"/>
                </a:cubicBezTo>
                <a:cubicBezTo>
                  <a:pt x="3181773" y="356621"/>
                  <a:pt x="2213187" y="-36233"/>
                  <a:pt x="1605280" y="2714"/>
                </a:cubicBezTo>
                <a:cubicBezTo>
                  <a:pt x="997373" y="41661"/>
                  <a:pt x="498686" y="321907"/>
                  <a:pt x="0" y="602154"/>
                </a:cubicBezTo>
              </a:path>
            </a:pathLst>
          </a:custGeom>
          <a:noFill/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F7210-7085-9C47-B857-534DD4265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Gain: Old vs New DLC Foil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7CE6A0E5-A0B6-BC41-9444-0AFB031D0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28" y="1881967"/>
            <a:ext cx="2616001" cy="1962001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0C3CC0-91B2-4B44-9B65-0D439A1E9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25" y="4185822"/>
            <a:ext cx="2617304" cy="19629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739397D-A3B7-DA40-8CC1-0976CD437990}"/>
                  </a:ext>
                </a:extLst>
              </p:cNvPr>
              <p:cNvSpPr txBox="1"/>
              <p:nvPr/>
            </p:nvSpPr>
            <p:spPr>
              <a:xfrm>
                <a:off x="2292155" y="5818967"/>
                <a:ext cx="924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57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um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739397D-A3B7-DA40-8CC1-0976CD437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155" y="5818967"/>
                <a:ext cx="924064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DE77AC-E697-C546-863D-D90D7915EF24}"/>
                  </a:ext>
                </a:extLst>
              </p:cNvPr>
              <p:cNvSpPr txBox="1"/>
              <p:nvPr/>
            </p:nvSpPr>
            <p:spPr>
              <a:xfrm>
                <a:off x="2301097" y="3474636"/>
                <a:ext cx="879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78um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DE77AC-E697-C546-863D-D90D7915E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097" y="3474636"/>
                <a:ext cx="879244" cy="369332"/>
              </a:xfrm>
              <a:prstGeom prst="rect">
                <a:avLst/>
              </a:prstGeom>
              <a:blipFill>
                <a:blip r:embed="rId6"/>
                <a:stretch>
                  <a:fillRect t="-6667" r="-2817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C5716A1-1C9B-234E-AA3A-75B584152385}"/>
              </a:ext>
            </a:extLst>
          </p:cNvPr>
          <p:cNvSpPr txBox="1"/>
          <p:nvPr/>
        </p:nvSpPr>
        <p:spPr>
          <a:xfrm>
            <a:off x="510826" y="4161499"/>
            <a:ext cx="282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Foil prod 2019 – Test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66BA96-CD8D-2E46-BD6D-951F3046ADC6}"/>
              </a:ext>
            </a:extLst>
          </p:cNvPr>
          <p:cNvSpPr txBox="1"/>
          <p:nvPr/>
        </p:nvSpPr>
        <p:spPr>
          <a:xfrm>
            <a:off x="510825" y="1881967"/>
            <a:ext cx="3168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Foil prod 2020 – Test 2021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D29B6C0-2691-2049-948C-45A2F3BD892F}"/>
              </a:ext>
            </a:extLst>
          </p:cNvPr>
          <p:cNvSpPr/>
          <p:nvPr/>
        </p:nvSpPr>
        <p:spPr>
          <a:xfrm rot="10800000">
            <a:off x="3219549" y="4573240"/>
            <a:ext cx="1778000" cy="1278777"/>
          </a:xfrm>
          <a:custGeom>
            <a:avLst/>
            <a:gdLst>
              <a:gd name="connsiteX0" fmla="*/ 1778000 w 1778000"/>
              <a:gd name="connsiteY0" fmla="*/ 18937 h 1278777"/>
              <a:gd name="connsiteX1" fmla="*/ 650240 w 1778000"/>
              <a:gd name="connsiteY1" fmla="*/ 110377 h 1278777"/>
              <a:gd name="connsiteX2" fmla="*/ 579120 w 1778000"/>
              <a:gd name="connsiteY2" fmla="*/ 862217 h 1278777"/>
              <a:gd name="connsiteX3" fmla="*/ 0 w 1778000"/>
              <a:gd name="connsiteY3" fmla="*/ 1278777 h 1278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000" h="1278777">
                <a:moveTo>
                  <a:pt x="1778000" y="18937"/>
                </a:moveTo>
                <a:cubicBezTo>
                  <a:pt x="1314026" y="-5617"/>
                  <a:pt x="850053" y="-30170"/>
                  <a:pt x="650240" y="110377"/>
                </a:cubicBezTo>
                <a:cubicBezTo>
                  <a:pt x="450427" y="250924"/>
                  <a:pt x="687493" y="667484"/>
                  <a:pt x="579120" y="862217"/>
                </a:cubicBezTo>
                <a:cubicBezTo>
                  <a:pt x="470747" y="1056950"/>
                  <a:pt x="235373" y="1167863"/>
                  <a:pt x="0" y="1278777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03068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BD1D-99E9-6C40-805A-599561C4C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7D24A-F87E-214D-B832-080FC201E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CE23FA-A360-2D4C-8A89-46F142183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5" y="1094572"/>
            <a:ext cx="9071945" cy="562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65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_03_25_ME0Drawings_QuestionForEngineers" id="{122C49D1-8EFB-A44D-AF57-9E14D55CE32B}" vid="{5962FD96-34A4-3E40-BDF5-95E65F842E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14947</TotalTime>
  <Words>1183</Words>
  <Application>Microsoft Macintosh PowerPoint</Application>
  <PresentationFormat>On-screen Show (4:3)</PresentationFormat>
  <Paragraphs>393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Office Theme</vt:lpstr>
      <vt:lpstr>Quality of Amplification Foils (Cond’ive &amp; Res’ive)</vt:lpstr>
      <vt:lpstr>Observations / Concerns</vt:lpstr>
      <vt:lpstr>Top (DLC)</vt:lpstr>
      <vt:lpstr>Top (DLC)</vt:lpstr>
      <vt:lpstr>Top (DLC)</vt:lpstr>
      <vt:lpstr>Selection of Best Foil </vt:lpstr>
      <vt:lpstr>Gain Depends on Top &amp; Bot diam</vt:lpstr>
      <vt:lpstr>Gain: Old vs New DLC Foil</vt:lpstr>
      <vt:lpstr>PowerPoint Presentation</vt:lpstr>
      <vt:lpstr>PowerPoint Presentation</vt:lpstr>
      <vt:lpstr>Paschen Curve</vt:lpstr>
      <vt:lpstr>FTM Foil production procedure 1 – The actual procedure</vt:lpstr>
      <vt:lpstr>FTM Foil production procedure 2 – With Delaminating DLC</vt:lpstr>
      <vt:lpstr>FTM Foil production procedure 3 – Suggestion &amp; Future:  Create Rim</vt:lpstr>
      <vt:lpstr>Res GEM Foil production procedure</vt:lpstr>
      <vt:lpstr>FTM Foil production procedure 4 - Future</vt:lpstr>
      <vt:lpstr>Alternative Detection Structures to be considered?</vt:lpstr>
      <vt:lpstr>PowerPoint Presentation</vt:lpstr>
      <vt:lpstr>For the Graphene Collaboration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Piet Omer J Verwilligen</dc:creator>
  <cp:lastModifiedBy>Piet Omer J Verwilligen</cp:lastModifiedBy>
  <cp:revision>66</cp:revision>
  <dcterms:created xsi:type="dcterms:W3CDTF">2021-03-25T11:00:58Z</dcterms:created>
  <dcterms:modified xsi:type="dcterms:W3CDTF">2021-04-20T13:49:32Z</dcterms:modified>
</cp:coreProperties>
</file>