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1117" r:id="rId3"/>
    <p:sldId id="1118" r:id="rId4"/>
    <p:sldId id="1119" r:id="rId5"/>
    <p:sldId id="1125" r:id="rId6"/>
    <p:sldId id="1120" r:id="rId7"/>
    <p:sldId id="1121" r:id="rId8"/>
    <p:sldId id="1124" r:id="rId9"/>
    <p:sldId id="1122" r:id="rId10"/>
    <p:sldId id="112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A996-9A00-3047-B40A-C9215CE73E1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4E63-1B77-514A-83BB-9B83B35B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3582-D482-784F-96F5-026CB4D1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F1AA7-A96A-2543-A774-D2BE78930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5B324-9782-0949-B09B-8CE6E0E3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2C17-3BCB-A844-BF3B-D1E4B0E2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045A8-4F36-E84B-8F1E-48B06F34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28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5336-818B-4B4D-AD94-4278C190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433F7-DFC9-D448-AB9D-C040AD50D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FAC5-C805-9849-A999-C7B7D80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6D8C-0DFC-0042-9C77-CC0610AD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C4829-B896-A04F-8719-CEEF8778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9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0C76E-9CF1-A74B-A909-85BD896E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1DE0-EDC7-F94D-99A8-559E04CC0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1510B-ADE2-484B-9DDD-56D5FF0A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90AAA-28A7-C44E-B885-B1E0951B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EDFD2-F9E2-8D44-BBB9-5E57DBCD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03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65FB-9B00-2A4C-AF03-C382B9C8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CD42-72D3-1D40-BB62-4C14B41B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4F99-35BD-0F40-A043-15F925C3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4029-A27C-FC4D-9090-D11F1ACD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CF8B-D7E4-E34E-AF06-6026CE83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76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8C28-0B2D-9246-8294-D9582798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FA3C4-AD07-1B49-B2FF-09E799FA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FD65-B0E6-514D-858F-C506608D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D6D9-7536-2B47-ABD5-258FA136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A58E-5011-5A42-82EB-735A274E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1E21-824C-C949-835A-6C8513F6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04C0-113C-2243-A426-21C70D3CB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87FCE-43E8-5B46-AD9D-7CC3A2818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529E0-6E52-4347-84E3-53A8A3D2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1058-C377-A544-9051-5799D627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C5D8B-5DF7-8549-A51B-3C8EAE13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39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9C5A-9E5A-294F-BB5F-0FBB9CA2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0D7A-F34F-8841-9944-396308FE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49CA2-E64C-E448-829A-945C94445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D05C7-A298-2F45-A4DA-B01F5B125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D756E-D48A-D246-B533-A876C6AE7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A623E-74D7-444E-B3EC-F9E0D7C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3AF58-BBFA-BB45-82A6-9173D4C8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E4CBF-E6D8-DD41-A4C4-A86583DA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28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5D68-C874-2B40-A3BA-F3B176B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0F2A3-07E1-634E-B32D-51DD1EE0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BE8FF-B837-A24E-B429-854E2531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BE02D-83F8-3B45-8C97-D06E5C17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38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85F5A-38F1-5D4C-AD6D-530EFA10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D2CA8-DB90-AF46-A900-9023884C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EC724-D520-9D4F-9FB1-A334D30F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7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F436-F1B3-3A44-914C-8385AF25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68AE-FB08-6049-A8A7-020D16FE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9B735-4BDD-5A47-9873-7CF663B50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BC209-2D79-1746-BC70-EC91111E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27A9-04A3-E34B-BDBA-EC8370AA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DABA5-4399-1446-A7D7-769CBDA4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51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E441-270D-9942-BBCD-946FA2CD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0DB52-9DC3-D342-ADA7-347F22433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516D2-88F5-6A46-A212-CBE253CF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ADF31-B7C5-6C44-99AB-48C59409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7B15-24C9-F943-BE10-B6578118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52D38-E939-2C46-A9C3-C53DA0AA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37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E3DB1-3356-8F46-BB9B-24251D72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EE1C-48BA-1F42-BCB8-1CAE253B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991EB-4D2D-CD4B-BBC7-03CBE6237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6F5A-1EB2-D741-BF4E-55F140C07514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E943-6F6A-4D4A-96BA-1F97E5A15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B4E9-F592-1B4E-B51D-F6101B43D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5FEC-7371-BC4F-B41C-B95A0CCB68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8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B4B02-1437-7F44-8EB9-388628D8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79" y="3043238"/>
            <a:ext cx="5460858" cy="381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72304-4D2F-E342-9CC2-603F7B397AA9}"/>
              </a:ext>
            </a:extLst>
          </p:cNvPr>
          <p:cNvSpPr txBox="1"/>
          <p:nvPr/>
        </p:nvSpPr>
        <p:spPr>
          <a:xfrm>
            <a:off x="699595" y="4950619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 April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837A8-BB96-7E48-A3B1-07726EE0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1402" y="536091"/>
            <a:ext cx="1689177" cy="166757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B2DBA-4D05-C14D-A4DE-A46D6F36DFFD}"/>
              </a:ext>
            </a:extLst>
          </p:cNvPr>
          <p:cNvSpPr txBox="1"/>
          <p:nvPr/>
        </p:nvSpPr>
        <p:spPr>
          <a:xfrm>
            <a:off x="1323164" y="1104246"/>
            <a:ext cx="809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aseline="30000" dirty="0"/>
              <a:t>154</a:t>
            </a:r>
            <a:r>
              <a:rPr lang="en-US" sz="2400" dirty="0"/>
              <a:t>Eu</a:t>
            </a:r>
          </a:p>
          <a:p>
            <a:pPr algn="r"/>
            <a:r>
              <a:rPr lang="en-US" sz="2400" baseline="30000" dirty="0"/>
              <a:t>88</a:t>
            </a:r>
            <a:r>
              <a:rPr lang="en-US" sz="2400" dirty="0"/>
              <a:t>Sr</a:t>
            </a:r>
          </a:p>
          <a:p>
            <a:pPr algn="r"/>
            <a:r>
              <a:rPr lang="en-US" sz="2400" baseline="30000" dirty="0"/>
              <a:t>176</a:t>
            </a:r>
            <a:r>
              <a:rPr lang="en-US" sz="2400" dirty="0"/>
              <a:t>Lu</a:t>
            </a:r>
          </a:p>
          <a:p>
            <a:pPr algn="r"/>
            <a:r>
              <a:rPr lang="en-US" sz="2400" baseline="30000" dirty="0"/>
              <a:t>160</a:t>
            </a:r>
            <a:r>
              <a:rPr lang="en-US" sz="2400" dirty="0"/>
              <a:t>Tb</a:t>
            </a:r>
          </a:p>
          <a:p>
            <a:pPr algn="r"/>
            <a:r>
              <a:rPr lang="en-US" sz="2400" baseline="30000" dirty="0"/>
              <a:t>134</a:t>
            </a:r>
            <a:r>
              <a:rPr lang="en-US" sz="2400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229232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5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154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0D49E20D-F658-0C4E-AAEB-88A19CFA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1485900"/>
            <a:ext cx="9890016" cy="2970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954FEC-C3F0-8E4F-A65D-D32D07F58553}"/>
              </a:ext>
            </a:extLst>
          </p:cNvPr>
          <p:cNvSpPr txBox="1"/>
          <p:nvPr/>
        </p:nvSpPr>
        <p:spPr>
          <a:xfrm>
            <a:off x="1061545" y="4725769"/>
            <a:ext cx="6489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probably impossible by TOF</a:t>
            </a:r>
          </a:p>
          <a:p>
            <a:r>
              <a:rPr lang="en-US" dirty="0"/>
              <a:t>could be done at the NEAR station, by activation</a:t>
            </a:r>
          </a:p>
          <a:p>
            <a:r>
              <a:rPr lang="en-US" dirty="0"/>
              <a:t>sample @ILL?</a:t>
            </a:r>
          </a:p>
          <a:p>
            <a:r>
              <a:rPr lang="en-US" dirty="0"/>
              <a:t>transmission measurement already done (see </a:t>
            </a:r>
            <a:r>
              <a:rPr lang="en-US" dirty="0" err="1"/>
              <a:t>Mughabghab’s</a:t>
            </a:r>
            <a:r>
              <a:rPr lang="en-US" dirty="0"/>
              <a:t> table)</a:t>
            </a:r>
          </a:p>
          <a:p>
            <a:r>
              <a:rPr lang="en-US" dirty="0"/>
              <a:t>𝜎(n,𝛾) ~ 𝜎(</a:t>
            </a:r>
            <a:r>
              <a:rPr lang="en-US" dirty="0" err="1"/>
              <a:t>n,tot</a:t>
            </a:r>
            <a:r>
              <a:rPr lang="en-US" dirty="0"/>
              <a:t>) at low energies</a:t>
            </a:r>
          </a:p>
          <a:p>
            <a:r>
              <a:rPr lang="en-US" dirty="0"/>
              <a:t>only theoretical MACS in KADONIS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5050F0-180B-6749-BD22-56FB0792A933}"/>
              </a:ext>
            </a:extLst>
          </p:cNvPr>
          <p:cNvSpPr/>
          <p:nvPr/>
        </p:nvSpPr>
        <p:spPr>
          <a:xfrm>
            <a:off x="4598386" y="2440886"/>
            <a:ext cx="987972" cy="969579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FFD158-C282-D24E-A1A2-895A4194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371" y="1210962"/>
            <a:ext cx="6355863" cy="57344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FB80440-F655-A744-9A17-58582938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154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3CCF14D9-0C02-FF4F-B9EE-3FE89A5A8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6" y="2578145"/>
            <a:ext cx="6029944" cy="42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88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919A64B-C09B-0B43-A0E2-2F47554E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8" y="1117772"/>
            <a:ext cx="11925300" cy="3238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C15B9A-EE55-2F4A-92FC-E3C49DB618F9}"/>
              </a:ext>
            </a:extLst>
          </p:cNvPr>
          <p:cNvSpPr txBox="1"/>
          <p:nvPr/>
        </p:nvSpPr>
        <p:spPr>
          <a:xfrm>
            <a:off x="840259" y="4868562"/>
            <a:ext cx="10138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TOF already proposed (INTC-P-453)</a:t>
            </a:r>
          </a:p>
          <a:p>
            <a:r>
              <a:rPr lang="en-US" dirty="0"/>
              <a:t>small cross section</a:t>
            </a:r>
          </a:p>
          <a:p>
            <a:r>
              <a:rPr lang="en-US" dirty="0"/>
              <a:t>activation at NEAR possible (?): 909 keV 𝛾 with 0.0095 % probability, but… already done by several authors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5017F-8AD3-934C-A798-697123F81D25}"/>
              </a:ext>
            </a:extLst>
          </p:cNvPr>
          <p:cNvSpPr/>
          <p:nvPr/>
        </p:nvSpPr>
        <p:spPr>
          <a:xfrm>
            <a:off x="4499532" y="3313514"/>
            <a:ext cx="1110436" cy="104275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88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15B9A-EE55-2F4A-92FC-E3C49DB618F9}"/>
              </a:ext>
            </a:extLst>
          </p:cNvPr>
          <p:cNvSpPr txBox="1"/>
          <p:nvPr/>
        </p:nvSpPr>
        <p:spPr>
          <a:xfrm>
            <a:off x="840259" y="4868562"/>
            <a:ext cx="10138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TOF already proposed (INTC-P-453)</a:t>
            </a:r>
          </a:p>
          <a:p>
            <a:r>
              <a:rPr lang="en-US" dirty="0"/>
              <a:t>small cross section</a:t>
            </a:r>
          </a:p>
          <a:p>
            <a:r>
              <a:rPr lang="en-US" dirty="0"/>
              <a:t>activation at NEAR possible (?): 909 keV 𝛾 with 0.0095 % probability, but… already done by several authors</a:t>
            </a:r>
          </a:p>
          <a:p>
            <a:r>
              <a:rPr lang="en-US" dirty="0"/>
              <a:t> 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6B9E7A-097F-734C-A0ED-576F0677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51" y="39677"/>
            <a:ext cx="10515600" cy="46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picture containing text, scoreboard, day&#10;&#10;Description automatically generated">
            <a:extLst>
              <a:ext uri="{FF2B5EF4-FFF2-40B4-BE49-F238E27FC236}">
                <a16:creationId xmlns:a16="http://schemas.microsoft.com/office/drawing/2014/main" id="{827E2EC5-AB1D-6B4F-B6DB-46221A3C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16" y="427240"/>
            <a:ext cx="5015886" cy="2551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6175A7-2105-4C48-A9CB-9F2FDFEE2F4C}"/>
              </a:ext>
            </a:extLst>
          </p:cNvPr>
          <p:cNvSpPr txBox="1"/>
          <p:nvPr/>
        </p:nvSpPr>
        <p:spPr>
          <a:xfrm>
            <a:off x="568322" y="1173892"/>
            <a:ext cx="3032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measurements available</a:t>
            </a:r>
          </a:p>
          <a:p>
            <a:r>
              <a:rPr lang="en-US" dirty="0"/>
              <a:t>why is on this list?</a:t>
            </a:r>
          </a:p>
          <a:p>
            <a:endParaRPr lang="en-US" dirty="0"/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67969-B381-084B-84B5-5A5513D92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6" y="2748479"/>
            <a:ext cx="11607800" cy="4051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EF2CE5-BDE1-CC49-BAEF-5F9CD42F68C1}"/>
              </a:ext>
            </a:extLst>
          </p:cNvPr>
          <p:cNvSpPr/>
          <p:nvPr/>
        </p:nvSpPr>
        <p:spPr>
          <a:xfrm>
            <a:off x="8846959" y="1298844"/>
            <a:ext cx="853095" cy="83887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8218C95F-AD36-A749-946C-64D6500A7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31" y="481938"/>
            <a:ext cx="8829761" cy="2947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9413F-2296-814B-A4BE-C40B89E6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476" y="3897756"/>
            <a:ext cx="5482109" cy="2717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17577-A676-7A43-9695-C76B1E6DE0D1}"/>
              </a:ext>
            </a:extLst>
          </p:cNvPr>
          <p:cNvSpPr txBox="1"/>
          <p:nvPr/>
        </p:nvSpPr>
        <p:spPr>
          <a:xfrm>
            <a:off x="748911" y="3993931"/>
            <a:ext cx="2669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measurement available</a:t>
            </a:r>
          </a:p>
          <a:p>
            <a:r>
              <a:rPr lang="en-US" dirty="0"/>
              <a:t>activation is possible</a:t>
            </a:r>
          </a:p>
          <a:p>
            <a:r>
              <a:rPr lang="en-US" dirty="0"/>
              <a:t>TOF?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C2A68-CE4E-CD46-8689-0F1531F2EE2F}"/>
              </a:ext>
            </a:extLst>
          </p:cNvPr>
          <p:cNvSpPr/>
          <p:nvPr/>
        </p:nvSpPr>
        <p:spPr>
          <a:xfrm>
            <a:off x="7981986" y="1454251"/>
            <a:ext cx="1001376" cy="930603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38D2592A-4A97-5942-9941-6C5234E01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308" y="231228"/>
            <a:ext cx="6464222" cy="455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96B602-604C-4C42-8167-E0BA0947A2DD}"/>
              </a:ext>
            </a:extLst>
          </p:cNvPr>
          <p:cNvSpPr txBox="1"/>
          <p:nvPr/>
        </p:nvSpPr>
        <p:spPr>
          <a:xfrm>
            <a:off x="748911" y="3993931"/>
            <a:ext cx="2669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measurement available</a:t>
            </a:r>
          </a:p>
          <a:p>
            <a:r>
              <a:rPr lang="en-US" dirty="0"/>
              <a:t>activation is possible</a:t>
            </a:r>
          </a:p>
          <a:p>
            <a:r>
              <a:rPr lang="en-US" dirty="0"/>
              <a:t>TOF?</a:t>
            </a:r>
          </a:p>
        </p:txBody>
      </p:sp>
    </p:spTree>
    <p:extLst>
      <p:ext uri="{BB962C8B-B14F-4D97-AF65-F5344CB8AC3E}">
        <p14:creationId xmlns:p14="http://schemas.microsoft.com/office/powerpoint/2010/main" val="80889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0BBD-5BE5-8741-80B9-BBB396B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0"/>
            <a:ext cx="10515600" cy="1325563"/>
          </a:xfrm>
        </p:spPr>
        <p:txBody>
          <a:bodyPr/>
          <a:lstStyle/>
          <a:p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135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4B78-CBAC-744C-A6EA-D48CCB2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0168C-CB2C-5648-B474-D3C60A90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567D-EFFA-AD44-B623-F3ADA6B9B341}"/>
              </a:ext>
            </a:extLst>
          </p:cNvPr>
          <p:cNvSpPr txBox="1"/>
          <p:nvPr/>
        </p:nvSpPr>
        <p:spPr>
          <a:xfrm>
            <a:off x="3971925" y="661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ext, scoreboard, several&#10;&#10;Description automatically generated">
            <a:extLst>
              <a:ext uri="{FF2B5EF4-FFF2-40B4-BE49-F238E27FC236}">
                <a16:creationId xmlns:a16="http://schemas.microsoft.com/office/drawing/2014/main" id="{4B42D26A-D6F9-E145-9EDB-45D65080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72" y="59870"/>
            <a:ext cx="10468143" cy="2151987"/>
          </a:xfrm>
          <a:prstGeom prst="rect">
            <a:avLst/>
          </a:prstGeom>
        </p:spPr>
      </p:pic>
      <p:pic>
        <p:nvPicPr>
          <p:cNvPr id="11" name="Picture 10" descr="Graphical user interface, text, table&#10;&#10;Description automatically generated with medium confidence">
            <a:extLst>
              <a:ext uri="{FF2B5EF4-FFF2-40B4-BE49-F238E27FC236}">
                <a16:creationId xmlns:a16="http://schemas.microsoft.com/office/drawing/2014/main" id="{F5AB72CD-7BD0-B749-9594-DCB2F0D3D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762"/>
          <a:stretch/>
        </p:blipFill>
        <p:spPr>
          <a:xfrm>
            <a:off x="3858255" y="2234019"/>
            <a:ext cx="8333745" cy="349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EF7F4D-2D2D-104B-B158-40683667FF8F}"/>
              </a:ext>
            </a:extLst>
          </p:cNvPr>
          <p:cNvSpPr txBox="1"/>
          <p:nvPr/>
        </p:nvSpPr>
        <p:spPr>
          <a:xfrm>
            <a:off x="146983" y="2458995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measurement(s) available</a:t>
            </a:r>
          </a:p>
          <a:p>
            <a:r>
              <a:rPr lang="en-US" dirty="0"/>
              <a:t>activation at NEAR possible, but why?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EB8849-F430-EB41-8A33-EBDC94C373C6}"/>
              </a:ext>
            </a:extLst>
          </p:cNvPr>
          <p:cNvSpPr/>
          <p:nvPr/>
        </p:nvSpPr>
        <p:spPr>
          <a:xfrm>
            <a:off x="7920203" y="1151610"/>
            <a:ext cx="1001375" cy="995651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163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154Eu</vt:lpstr>
      <vt:lpstr>154Eu</vt:lpstr>
      <vt:lpstr>88Sr</vt:lpstr>
      <vt:lpstr>88Sr</vt:lpstr>
      <vt:lpstr>176Lu</vt:lpstr>
      <vt:lpstr>160Tb</vt:lpstr>
      <vt:lpstr>160Tb</vt:lpstr>
      <vt:lpstr>135Cs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Mengoni</dc:creator>
  <cp:lastModifiedBy>Alberto Mengoni</cp:lastModifiedBy>
  <cp:revision>123</cp:revision>
  <dcterms:created xsi:type="dcterms:W3CDTF">2020-10-28T06:17:44Z</dcterms:created>
  <dcterms:modified xsi:type="dcterms:W3CDTF">2021-04-23T08:08:50Z</dcterms:modified>
</cp:coreProperties>
</file>