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5" r:id="rId4"/>
    <p:sldId id="310" r:id="rId5"/>
    <p:sldId id="304" r:id="rId6"/>
    <p:sldId id="305" r:id="rId7"/>
    <p:sldId id="306" r:id="rId8"/>
    <p:sldId id="307" r:id="rId9"/>
    <p:sldId id="311" r:id="rId10"/>
    <p:sldId id="300" r:id="rId11"/>
    <p:sldId id="312" r:id="rId12"/>
    <p:sldId id="301" r:id="rId13"/>
    <p:sldId id="297" r:id="rId14"/>
  </p:sldIdLst>
  <p:sldSz cx="9906000" cy="6858000" type="A4"/>
  <p:notesSz cx="6858000" cy="9144000"/>
  <p:defaultTextStyle>
    <a:defPPr marL="0" marR="0" indent="0" algn="l" defTabSz="6734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4302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Mancini" initials="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547" autoAdjust="0"/>
  </p:normalViewPr>
  <p:slideViewPr>
    <p:cSldViewPr snapToGrid="0" snapToObjects="1">
      <p:cViewPr>
        <p:scale>
          <a:sx n="100" d="100"/>
          <a:sy n="100" d="100"/>
        </p:scale>
        <p:origin x="-2032" y="-4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7431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54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08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061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415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769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123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476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6830" defTabSz="336708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0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710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362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7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435322" y="3339706"/>
            <a:ext cx="9040150" cy="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7410" tIns="37410" rIns="37410" bIns="37410" anchor="ctr"/>
          <a:lstStyle/>
          <a:p>
            <a:pPr algn="l" defTabSz="33670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35326" y="928687"/>
            <a:ext cx="9035355" cy="22324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5326" y="3527227"/>
            <a:ext cx="9035355" cy="7143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773"/>
            <a:ext cx="7971234" cy="36793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336708">
              <a:spcBef>
                <a:spcPts val="0"/>
              </a:spcBef>
              <a:buSzTx/>
              <a:buFontTx/>
              <a:buNone/>
              <a:defRPr sz="19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967383" y="3007354"/>
            <a:ext cx="7971234" cy="52182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336708">
              <a:spcBef>
                <a:spcPts val="1768"/>
              </a:spcBef>
              <a:buSzTx/>
              <a:buFontTx/>
              <a:buNone/>
              <a:defRPr sz="2900"/>
            </a:lvl1pPr>
          </a:lstStyle>
          <a:p>
            <a:r>
              <a:t>“Type a quote here.”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41" tIns="33671" rIns="67341" bIns="33671">
            <a:noAutofit/>
          </a:bodyPr>
          <a:lstStyle/>
          <a:p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5746257" y="5607843"/>
            <a:ext cx="1" cy="100021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7410" tIns="37410" rIns="37410" bIns="37410" anchor="ctr"/>
          <a:lstStyle/>
          <a:p>
            <a:pPr algn="l" defTabSz="33670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0" y="1"/>
            <a:ext cx="9906000" cy="5339953"/>
          </a:xfrm>
          <a:prstGeom prst="rect">
            <a:avLst/>
          </a:prstGeom>
        </p:spPr>
        <p:txBody>
          <a:bodyPr lIns="67341" tIns="33671" rIns="67341" bIns="33671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073795" y="5473899"/>
            <a:ext cx="4411266" cy="1196578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78427" y="5956101"/>
            <a:ext cx="3772793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435326" y="2312789"/>
            <a:ext cx="9035355" cy="2232422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435322" y="3420070"/>
            <a:ext cx="4063370" cy="4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7410" tIns="37410" rIns="37410" bIns="37410" anchor="ctr"/>
          <a:lstStyle/>
          <a:p>
            <a:pPr algn="l" defTabSz="33670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Image"/>
          <p:cNvSpPr>
            <a:spLocks noGrp="1"/>
          </p:cNvSpPr>
          <p:nvPr>
            <p:ph type="pic" idx="13"/>
          </p:nvPr>
        </p:nvSpPr>
        <p:spPr>
          <a:xfrm>
            <a:off x="4953000" y="0"/>
            <a:ext cx="4953000" cy="6858000"/>
          </a:xfrm>
          <a:prstGeom prst="rect">
            <a:avLst/>
          </a:prstGeom>
        </p:spPr>
        <p:txBody>
          <a:bodyPr lIns="67341" tIns="33671" rIns="67341" bIns="33671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35322" y="1009055"/>
            <a:ext cx="4063008" cy="22324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5322" y="3607594"/>
            <a:ext cx="4063008" cy="22324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435322" y="1384102"/>
            <a:ext cx="3864499" cy="94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7410" tIns="37410" rIns="37410" bIns="37410" anchor="ctr"/>
          <a:lstStyle/>
          <a:p>
            <a:pPr algn="l" defTabSz="33670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13"/>
          </p:nvPr>
        </p:nvSpPr>
        <p:spPr>
          <a:xfrm>
            <a:off x="4953000" y="0"/>
            <a:ext cx="4953000" cy="6858000"/>
          </a:xfrm>
          <a:prstGeom prst="rect">
            <a:avLst/>
          </a:prstGeom>
        </p:spPr>
        <p:txBody>
          <a:bodyPr lIns="67341" tIns="33671" rIns="67341" bIns="33671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435322" y="232172"/>
            <a:ext cx="3869531" cy="9822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35322" y="1562695"/>
            <a:ext cx="3869531" cy="4688086"/>
          </a:xfrm>
          <a:prstGeom prst="rect">
            <a:avLst/>
          </a:prstGeom>
        </p:spPr>
        <p:txBody>
          <a:bodyPr/>
          <a:lstStyle>
            <a:lvl1pPr marL="243177" indent="-243177">
              <a:spcBef>
                <a:spcPts val="2210"/>
              </a:spcBef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86355" indent="-243177">
              <a:spcBef>
                <a:spcPts val="2210"/>
              </a:spcBef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29532" indent="-243177">
              <a:spcBef>
                <a:spcPts val="2210"/>
              </a:spcBef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72709" indent="-243177">
              <a:spcBef>
                <a:spcPts val="2210"/>
              </a:spcBef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15887" indent="-243177">
              <a:spcBef>
                <a:spcPts val="2210"/>
              </a:spcBef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045" y="6449967"/>
            <a:ext cx="213277" cy="22943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677168" y="625078"/>
            <a:ext cx="8541990" cy="55989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6897438" y="357188"/>
            <a:ext cx="98" cy="560786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7410" tIns="37410" rIns="37410" bIns="37410" anchor="ctr"/>
          <a:lstStyle/>
          <a:p>
            <a:pPr algn="l" defTabSz="33670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ine"/>
          <p:cNvSpPr/>
          <p:nvPr/>
        </p:nvSpPr>
        <p:spPr>
          <a:xfrm>
            <a:off x="6897439" y="3138786"/>
            <a:ext cx="2626789" cy="4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7410" tIns="37410" rIns="37410" bIns="37410" anchor="ctr"/>
          <a:lstStyle/>
          <a:p>
            <a:pPr algn="l" defTabSz="33670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quarter" idx="13"/>
          </p:nvPr>
        </p:nvSpPr>
        <p:spPr>
          <a:xfrm>
            <a:off x="7023199" y="3250406"/>
            <a:ext cx="2495848" cy="2714625"/>
          </a:xfrm>
          <a:prstGeom prst="rect">
            <a:avLst/>
          </a:prstGeom>
        </p:spPr>
        <p:txBody>
          <a:bodyPr lIns="67341" tIns="33671" rIns="67341" bIns="33671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7023199" y="357190"/>
            <a:ext cx="2495848" cy="2669977"/>
          </a:xfrm>
          <a:prstGeom prst="rect">
            <a:avLst/>
          </a:prstGeom>
        </p:spPr>
        <p:txBody>
          <a:bodyPr lIns="67341" tIns="33671" rIns="67341" bIns="33671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idx="15"/>
          </p:nvPr>
        </p:nvSpPr>
        <p:spPr>
          <a:xfrm>
            <a:off x="396628" y="357187"/>
            <a:ext cx="6375053" cy="5607844"/>
          </a:xfrm>
          <a:prstGeom prst="rect">
            <a:avLst/>
          </a:prstGeom>
        </p:spPr>
        <p:txBody>
          <a:bodyPr lIns="67341" tIns="33671" rIns="67341" bIns="33671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628" y="6090048"/>
            <a:ext cx="6375053" cy="660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35322" y="1384105"/>
            <a:ext cx="9040159" cy="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7410" tIns="37410" rIns="37410" bIns="37410" anchor="ctr"/>
          <a:lstStyle/>
          <a:p>
            <a:pPr algn="l" defTabSz="33670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35326" y="232172"/>
            <a:ext cx="9035355" cy="98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0" tIns="37410" rIns="37410" bIns="3741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35326" y="1562695"/>
            <a:ext cx="9035355" cy="468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0" tIns="37410" rIns="37410" bIns="3741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69309" y="6449967"/>
            <a:ext cx="213277" cy="229439"/>
          </a:xfrm>
          <a:prstGeom prst="rect">
            <a:avLst/>
          </a:prstGeom>
          <a:ln w="12700">
            <a:miter lim="400000"/>
          </a:ln>
        </p:spPr>
        <p:txBody>
          <a:bodyPr wrap="none" lIns="37410" tIns="37410" rIns="37410" bIns="37410" anchor="b">
            <a:spAutoFit/>
          </a:bodyPr>
          <a:lstStyle>
            <a:lvl1pPr algn="r"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4302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336708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673415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010123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346830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1683537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020245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2356953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2693659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3030367" marR="0" indent="-336708" algn="l" defTabSz="430238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 typeface="Helvetica Neue"/>
        <a:buChar char="•"/>
        <a:tabLst/>
        <a:defRPr sz="27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68354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36708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05061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73415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41769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10123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178476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46830" algn="r" defTabSz="4302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nsutivo GeNIALE (Geant Nuclear Interaction At Low Energy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Attività</a:t>
            </a:r>
            <a:r>
              <a:rPr lang="en-US" dirty="0" smtClean="0"/>
              <a:t> Geant4 </a:t>
            </a:r>
            <a:r>
              <a:rPr dirty="0"/>
              <a:t/>
            </a:r>
            <a:br>
              <a:rPr dirty="0"/>
            </a:br>
            <a:endParaRPr sz="1600" dirty="0"/>
          </a:p>
        </p:txBody>
      </p:sp>
      <p:sp>
        <p:nvSpPr>
          <p:cNvPr id="167" name="Riunione telematica della CSN5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Riunione telematica </a:t>
            </a:r>
            <a:r>
              <a:rPr lang="en-US" dirty="0" smtClean="0"/>
              <a:t>del gruppo Geant4 (progetto MC-INFN)</a:t>
            </a:r>
            <a:endParaRPr dirty="0"/>
          </a:p>
          <a:p>
            <a:r>
              <a:rPr lang="en-US" dirty="0" err="1" smtClean="0"/>
              <a:t>Martedì</a:t>
            </a:r>
            <a:r>
              <a:rPr dirty="0" smtClean="0"/>
              <a:t>, </a:t>
            </a:r>
            <a:r>
              <a:rPr lang="en-US" dirty="0" smtClean="0"/>
              <a:t>18</a:t>
            </a:r>
            <a:r>
              <a:rPr dirty="0" smtClean="0"/>
              <a:t> </a:t>
            </a:r>
            <a:r>
              <a:rPr lang="en-US" dirty="0" err="1" smtClean="0"/>
              <a:t>maggio</a:t>
            </a:r>
            <a:r>
              <a:rPr dirty="0" smtClean="0"/>
              <a:t> 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168" name="Carlo Mancini…"/>
          <p:cNvSpPr txBox="1"/>
          <p:nvPr/>
        </p:nvSpPr>
        <p:spPr>
          <a:xfrm>
            <a:off x="435324" y="5902523"/>
            <a:ext cx="5068463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0" tIns="37410" rIns="37410" bIns="37410">
            <a:normAutofit fontScale="77500" lnSpcReduction="20000"/>
          </a:bodyPr>
          <a:lstStyle/>
          <a:p>
            <a:pPr algn="l"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Barbara Caccia, Carlo Mancini-</a:t>
            </a:r>
            <a:r>
              <a:rPr lang="en-US" dirty="0" err="1" smtClean="0"/>
              <a:t>Terracciano</a:t>
            </a:r>
            <a:r>
              <a:rPr lang="en-US" dirty="0" smtClean="0"/>
              <a:t>, Alessandro </a:t>
            </a:r>
            <a:r>
              <a:rPr lang="en-US" dirty="0" err="1" smtClean="0"/>
              <a:t>Campa</a:t>
            </a:r>
            <a:r>
              <a:rPr lang="en-US" dirty="0" smtClean="0"/>
              <a:t>, Silvia </a:t>
            </a:r>
            <a:r>
              <a:rPr lang="en-US" dirty="0" err="1" smtClean="0"/>
              <a:t>Pozzi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7514" y="5048640"/>
            <a:ext cx="1813543" cy="97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movie.gif" descr="pasted-movi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9830" y="5912054"/>
            <a:ext cx="2449527" cy="716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5" name="Picture 1" descr="stemma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27" y="5810877"/>
            <a:ext cx="886273" cy="8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utline"/>
          <p:cNvSpPr txBox="1">
            <a:spLocks noGrp="1"/>
          </p:cNvSpPr>
          <p:nvPr>
            <p:ph type="title"/>
          </p:nvPr>
        </p:nvSpPr>
        <p:spPr>
          <a:xfrm>
            <a:off x="435326" y="359172"/>
            <a:ext cx="9035355" cy="9822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i="1" dirty="0"/>
              <a:t>3_Organizzazione di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attività</a:t>
            </a:r>
            <a:r>
              <a:rPr lang="en-US" i="1" dirty="0"/>
              <a:t> </a:t>
            </a:r>
            <a:r>
              <a:rPr lang="en-US" i="1" dirty="0" err="1"/>
              <a:t>divulgativa</a:t>
            </a:r>
            <a:r>
              <a:rPr lang="en-US" i="1" dirty="0"/>
              <a:t> in </a:t>
            </a:r>
            <a:r>
              <a:rPr lang="en-US" i="1" dirty="0" err="1"/>
              <a:t>occasione</a:t>
            </a:r>
            <a:r>
              <a:rPr lang="en-US" i="1" dirty="0"/>
              <a:t> del meeting </a:t>
            </a:r>
            <a:r>
              <a:rPr lang="en-US" i="1" dirty="0" err="1"/>
              <a:t>annuale</a:t>
            </a:r>
            <a:r>
              <a:rPr lang="en-US" i="1" dirty="0"/>
              <a:t> </a:t>
            </a:r>
            <a:r>
              <a:rPr lang="en-US" i="1" dirty="0" err="1"/>
              <a:t>della</a:t>
            </a:r>
            <a:r>
              <a:rPr lang="en-US" i="1" dirty="0"/>
              <a:t> </a:t>
            </a:r>
            <a:r>
              <a:rPr lang="en-US" i="1" dirty="0" err="1"/>
              <a:t>collaborazione</a:t>
            </a:r>
            <a:r>
              <a:rPr lang="en-US" i="1" dirty="0"/>
              <a:t> MC-INFN </a:t>
            </a:r>
            <a:r>
              <a:rPr lang="en-US" i="1" dirty="0" err="1"/>
              <a:t>presso</a:t>
            </a:r>
            <a:r>
              <a:rPr lang="en-US" i="1" dirty="0"/>
              <a:t> ISS. </a:t>
            </a:r>
            <a:endParaRPr lang="it-IT" dirty="0"/>
          </a:p>
        </p:txBody>
      </p:sp>
      <p:sp>
        <p:nvSpPr>
          <p:cNvPr id="178" name="Introduction…"/>
          <p:cNvSpPr txBox="1">
            <a:spLocks noGrp="1"/>
          </p:cNvSpPr>
          <p:nvPr>
            <p:ph type="body" sz="half" idx="1"/>
          </p:nvPr>
        </p:nvSpPr>
        <p:spPr>
          <a:xfrm>
            <a:off x="435326" y="1562695"/>
            <a:ext cx="8377237" cy="46880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L’evento</a:t>
            </a:r>
            <a:r>
              <a:rPr lang="en-US" dirty="0"/>
              <a:t>, </a:t>
            </a:r>
            <a:r>
              <a:rPr lang="en-US" dirty="0" err="1"/>
              <a:t>previsto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2020, non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possibile</a:t>
            </a:r>
            <a:r>
              <a:rPr lang="en-US" dirty="0"/>
              <a:t> </a:t>
            </a:r>
            <a:r>
              <a:rPr lang="en-US" dirty="0" err="1"/>
              <a:t>organizzarlo</a:t>
            </a:r>
            <a:r>
              <a:rPr lang="en-US" dirty="0"/>
              <a:t> in </a:t>
            </a:r>
            <a:r>
              <a:rPr lang="en-US" dirty="0" err="1"/>
              <a:t>presenza</a:t>
            </a:r>
            <a:r>
              <a:rPr lang="en-US" dirty="0"/>
              <a:t> a </a:t>
            </a:r>
            <a:r>
              <a:rPr lang="en-US" dirty="0" err="1"/>
              <a:t>causa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pandemia</a:t>
            </a:r>
            <a:r>
              <a:rPr lang="en-US" dirty="0"/>
              <a:t> e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l’ipotesi</a:t>
            </a:r>
            <a:r>
              <a:rPr lang="en-US" dirty="0"/>
              <a:t> di </a:t>
            </a:r>
            <a:r>
              <a:rPr lang="en-US" dirty="0" err="1"/>
              <a:t>organizzarlo</a:t>
            </a:r>
            <a:r>
              <a:rPr lang="en-US" dirty="0"/>
              <a:t> in </a:t>
            </a:r>
            <a:r>
              <a:rPr lang="en-US" dirty="0" err="1"/>
              <a:t>remoto</a:t>
            </a:r>
            <a:r>
              <a:rPr lang="en-US" dirty="0"/>
              <a:t> da ISS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stata</a:t>
            </a:r>
            <a:r>
              <a:rPr lang="en-US" dirty="0"/>
              <a:t> </a:t>
            </a:r>
            <a:r>
              <a:rPr lang="en-US" dirty="0" err="1"/>
              <a:t>scartata</a:t>
            </a:r>
            <a:r>
              <a:rPr lang="en-US" dirty="0"/>
              <a:t>. </a:t>
            </a:r>
            <a:r>
              <a:rPr lang="en-US" dirty="0" err="1"/>
              <a:t>L’evento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comunque</a:t>
            </a:r>
            <a:r>
              <a:rPr lang="en-US" dirty="0"/>
              <a:t> </a:t>
            </a:r>
            <a:r>
              <a:rPr lang="en-US" dirty="0" err="1"/>
              <a:t>approvato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programmazione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eventi</a:t>
            </a:r>
            <a:r>
              <a:rPr lang="en-US" dirty="0"/>
              <a:t> </a:t>
            </a:r>
            <a:r>
              <a:rPr lang="en-US" dirty="0" err="1"/>
              <a:t>formativi</a:t>
            </a:r>
            <a:r>
              <a:rPr lang="en-US" dirty="0"/>
              <a:t> </a:t>
            </a:r>
            <a:r>
              <a:rPr lang="en-US" dirty="0" err="1"/>
              <a:t>dell’ISS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2021 e la data </a:t>
            </a:r>
            <a:r>
              <a:rPr lang="en-US" dirty="0" err="1" smtClean="0"/>
              <a:t>ipotizzata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ottobre</a:t>
            </a:r>
            <a:r>
              <a:rPr lang="en-US" dirty="0" smtClean="0"/>
              <a:t>, </a:t>
            </a:r>
            <a:r>
              <a:rPr lang="en-US" dirty="0"/>
              <a:t>con </a:t>
            </a:r>
            <a:r>
              <a:rPr lang="en-US" dirty="0" err="1"/>
              <a:t>l’ipotesi</a:t>
            </a:r>
            <a:r>
              <a:rPr lang="en-US" dirty="0"/>
              <a:t> di </a:t>
            </a:r>
            <a:r>
              <a:rPr lang="en-US" dirty="0" err="1"/>
              <a:t>poterlo</a:t>
            </a:r>
            <a:r>
              <a:rPr lang="en-US" dirty="0"/>
              <a:t> fare in </a:t>
            </a:r>
            <a:r>
              <a:rPr lang="en-US" dirty="0" err="1"/>
              <a:t>modalità</a:t>
            </a:r>
            <a:r>
              <a:rPr lang="en-US" dirty="0"/>
              <a:t> </a:t>
            </a:r>
            <a:r>
              <a:rPr lang="en-US" dirty="0" err="1"/>
              <a:t>mista</a:t>
            </a:r>
            <a:r>
              <a:rPr lang="en-US" dirty="0"/>
              <a:t> (</a:t>
            </a:r>
            <a:r>
              <a:rPr lang="en-US" dirty="0" err="1"/>
              <a:t>presenza</a:t>
            </a:r>
            <a:r>
              <a:rPr lang="en-US" dirty="0"/>
              <a:t> e online) in base a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le </a:t>
            </a:r>
            <a:r>
              <a:rPr lang="en-US" dirty="0" err="1"/>
              <a:t>disposizioni</a:t>
            </a:r>
            <a:r>
              <a:rPr lang="en-US" dirty="0"/>
              <a:t> legate al </a:t>
            </a:r>
            <a:r>
              <a:rPr lang="en-US" dirty="0" err="1"/>
              <a:t>contrasto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pandemia</a:t>
            </a:r>
            <a:r>
              <a:rPr lang="en-US" dirty="0"/>
              <a:t> da </a:t>
            </a:r>
            <a:r>
              <a:rPr lang="en-US" dirty="0" smtClean="0"/>
              <a:t>covid19. </a:t>
            </a:r>
          </a:p>
          <a:p>
            <a:r>
              <a:rPr lang="it-IT" dirty="0" smtClean="0"/>
              <a:t>Percentuale </a:t>
            </a:r>
            <a:r>
              <a:rPr lang="it-IT" dirty="0"/>
              <a:t>di completamento 50%.</a:t>
            </a:r>
          </a:p>
          <a:p>
            <a:endParaRPr lang="en-US" dirty="0"/>
          </a:p>
        </p:txBody>
      </p:sp>
      <p:sp>
        <p:nvSpPr>
          <p:cNvPr id="180" name="Text"/>
          <p:cNvSpPr txBox="1"/>
          <p:nvPr/>
        </p:nvSpPr>
        <p:spPr>
          <a:xfrm>
            <a:off x="164081" y="6388412"/>
            <a:ext cx="325106" cy="29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0" tIns="37410" rIns="37410" bIns="37410" anchor="b">
            <a:spAutoFit/>
          </a:bodyPr>
          <a:lstStyle/>
          <a:p>
            <a: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fld id="{86CB4B4D-7CA3-9044-876B-883B54F8677D}" type="slidenum">
              <a:t>10</a:t>
            </a:fld>
            <a:r>
              <a:t>￼</a:t>
            </a:r>
          </a:p>
        </p:txBody>
      </p:sp>
      <p:sp>
        <p:nvSpPr>
          <p:cNvPr id="182" name="Line"/>
          <p:cNvSpPr/>
          <p:nvPr/>
        </p:nvSpPr>
        <p:spPr>
          <a:xfrm>
            <a:off x="757404" y="1982391"/>
            <a:ext cx="2077029" cy="0"/>
          </a:xfrm>
          <a:prstGeom prst="line">
            <a:avLst/>
          </a:prstGeom>
        </p:spPr>
        <p:txBody>
          <a:bodyPr lIns="37410" tIns="37410" rIns="37410" bIns="3741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8500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7676568" cy="6858000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876300" y="5308600"/>
            <a:ext cx="927100" cy="965200"/>
          </a:xfrm>
          <a:prstGeom prst="curved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273300" y="3873500"/>
            <a:ext cx="1765300" cy="292100"/>
          </a:xfrm>
          <a:prstGeom prst="fram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197163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utline"/>
          <p:cNvSpPr txBox="1">
            <a:spLocks noGrp="1"/>
          </p:cNvSpPr>
          <p:nvPr>
            <p:ph type="title"/>
          </p:nvPr>
        </p:nvSpPr>
        <p:spPr>
          <a:xfrm>
            <a:off x="435326" y="450920"/>
            <a:ext cx="9035355" cy="9822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i="1" dirty="0"/>
              <a:t>4_Proposta </a:t>
            </a:r>
            <a:r>
              <a:rPr lang="en-US" i="1" dirty="0" err="1"/>
              <a:t>alla</a:t>
            </a:r>
            <a:r>
              <a:rPr lang="en-US" i="1" dirty="0"/>
              <a:t> </a:t>
            </a:r>
            <a:r>
              <a:rPr lang="en-US" i="1" dirty="0" err="1"/>
              <a:t>collaborazione</a:t>
            </a:r>
            <a:r>
              <a:rPr lang="en-US" i="1" dirty="0"/>
              <a:t> Geant4 di un advanced example </a:t>
            </a:r>
            <a:r>
              <a:rPr lang="en-US" i="1" dirty="0" err="1"/>
              <a:t>basato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acceleratori</a:t>
            </a:r>
            <a:r>
              <a:rPr lang="en-US" i="1" dirty="0"/>
              <a:t> </a:t>
            </a:r>
            <a:r>
              <a:rPr lang="en-US" i="1" dirty="0" err="1"/>
              <a:t>medici</a:t>
            </a:r>
            <a:r>
              <a:rPr lang="en-US" i="1" dirty="0"/>
              <a:t> </a:t>
            </a:r>
            <a:r>
              <a:rPr lang="en-US" i="1" dirty="0" err="1"/>
              <a:t>Tomotherapy</a:t>
            </a:r>
            <a:r>
              <a:rPr lang="en-US" i="1" dirty="0"/>
              <a:t>, con </a:t>
            </a:r>
            <a:r>
              <a:rPr lang="en-US" i="1" dirty="0" err="1"/>
              <a:t>dati</a:t>
            </a:r>
            <a:r>
              <a:rPr lang="en-US" i="1" dirty="0"/>
              <a:t> </a:t>
            </a:r>
            <a:r>
              <a:rPr lang="en-US" i="1" dirty="0" err="1"/>
              <a:t>dosimetrici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fantoccio</a:t>
            </a:r>
            <a:r>
              <a:rPr lang="en-US" i="1" dirty="0"/>
              <a:t> ad </a:t>
            </a:r>
            <a:r>
              <a:rPr lang="en-US" i="1" dirty="0" err="1"/>
              <a:t>acqua</a:t>
            </a:r>
            <a:r>
              <a:rPr lang="en-US" i="1" dirty="0"/>
              <a:t> </a:t>
            </a:r>
            <a:endParaRPr lang="it-IT" dirty="0"/>
          </a:p>
        </p:txBody>
      </p:sp>
      <p:sp>
        <p:nvSpPr>
          <p:cNvPr id="178" name="Introduction…"/>
          <p:cNvSpPr txBox="1">
            <a:spLocks noGrp="1"/>
          </p:cNvSpPr>
          <p:nvPr>
            <p:ph type="body" sz="half" idx="1"/>
          </p:nvPr>
        </p:nvSpPr>
        <p:spPr>
          <a:xfrm>
            <a:off x="435326" y="1562695"/>
            <a:ext cx="8377237" cy="46880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Il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r>
              <a:rPr lang="en-US" dirty="0"/>
              <a:t> </a:t>
            </a:r>
            <a:r>
              <a:rPr lang="en-US" dirty="0" err="1"/>
              <a:t>dell’acceleratore</a:t>
            </a:r>
            <a:r>
              <a:rPr lang="en-US" dirty="0"/>
              <a:t> </a:t>
            </a:r>
            <a:r>
              <a:rPr lang="en-US" dirty="0" err="1"/>
              <a:t>TomoTherapy</a:t>
            </a:r>
            <a:r>
              <a:rPr lang="en-US" dirty="0"/>
              <a:t> </a:t>
            </a:r>
            <a:r>
              <a:rPr lang="en-US" dirty="0" err="1"/>
              <a:t>sviluppato</a:t>
            </a:r>
            <a:r>
              <a:rPr lang="en-US" dirty="0"/>
              <a:t> con Geant4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. </a:t>
            </a:r>
            <a:r>
              <a:rPr lang="en-US" dirty="0" err="1"/>
              <a:t>C’è</a:t>
            </a:r>
            <a:r>
              <a:rPr lang="en-US" dirty="0"/>
              <a:t> la </a:t>
            </a:r>
            <a:r>
              <a:rPr lang="en-US" dirty="0" err="1"/>
              <a:t>disponibilità</a:t>
            </a:r>
            <a:r>
              <a:rPr lang="en-US" dirty="0"/>
              <a:t> del </a:t>
            </a:r>
            <a:r>
              <a:rPr lang="en-US" dirty="0" err="1"/>
              <a:t>dott</a:t>
            </a:r>
            <a:r>
              <a:rPr lang="en-US" dirty="0"/>
              <a:t>. Alessandro Esposito a </a:t>
            </a:r>
            <a:r>
              <a:rPr lang="en-US" dirty="0" err="1"/>
              <a:t>collaborare</a:t>
            </a:r>
            <a:r>
              <a:rPr lang="en-US" dirty="0"/>
              <a:t> per </a:t>
            </a:r>
            <a:r>
              <a:rPr lang="en-US" dirty="0" err="1"/>
              <a:t>l’aggiornamento</a:t>
            </a:r>
            <a:r>
              <a:rPr lang="en-US" dirty="0"/>
              <a:t> del </a:t>
            </a:r>
            <a:r>
              <a:rPr lang="en-US" dirty="0" err="1"/>
              <a:t>modello</a:t>
            </a:r>
            <a:r>
              <a:rPr lang="en-US" dirty="0"/>
              <a:t> per la </a:t>
            </a:r>
            <a:r>
              <a:rPr lang="en-US" dirty="0" err="1"/>
              <a:t>distribuzione</a:t>
            </a:r>
            <a:r>
              <a:rPr lang="en-US" dirty="0"/>
              <a:t>. Alessandro Esposito, </a:t>
            </a:r>
            <a:r>
              <a:rPr lang="en-US" dirty="0" err="1"/>
              <a:t>attualmente</a:t>
            </a:r>
            <a:r>
              <a:rPr lang="en-US" dirty="0"/>
              <a:t> </a:t>
            </a:r>
            <a:r>
              <a:rPr lang="en-US" dirty="0" err="1"/>
              <a:t>fisico</a:t>
            </a:r>
            <a:r>
              <a:rPr lang="en-US" dirty="0"/>
              <a:t> medico </a:t>
            </a:r>
            <a:r>
              <a:rPr lang="en-US" dirty="0" err="1"/>
              <a:t>presso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Mater Hospital di Brisbane (AU), </a:t>
            </a:r>
            <a:r>
              <a:rPr lang="en-US" dirty="0" err="1"/>
              <a:t>è</a:t>
            </a:r>
            <a:r>
              <a:rPr lang="en-US" dirty="0"/>
              <a:t> la persona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sviluppato</a:t>
            </a:r>
            <a:r>
              <a:rPr lang="en-US" dirty="0"/>
              <a:t> </a:t>
            </a:r>
            <a:r>
              <a:rPr lang="en-US" dirty="0" err="1"/>
              <a:t>presso</a:t>
            </a:r>
            <a:r>
              <a:rPr lang="en-US" dirty="0"/>
              <a:t> ISS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modello</a:t>
            </a:r>
            <a:r>
              <a:rPr lang="en-US" dirty="0"/>
              <a:t> e ne ha </a:t>
            </a:r>
            <a:r>
              <a:rPr lang="en-US" dirty="0" err="1"/>
              <a:t>testato</a:t>
            </a:r>
            <a:r>
              <a:rPr lang="en-US" dirty="0"/>
              <a:t> le </a:t>
            </a:r>
            <a:r>
              <a:rPr lang="en-US" dirty="0" err="1"/>
              <a:t>funzionalità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tesi</a:t>
            </a:r>
            <a:r>
              <a:rPr lang="en-US" dirty="0"/>
              <a:t> di </a:t>
            </a:r>
            <a:r>
              <a:rPr lang="en-US" dirty="0" err="1"/>
              <a:t>specializzazione</a:t>
            </a:r>
            <a:r>
              <a:rPr lang="en-US" dirty="0"/>
              <a:t> in </a:t>
            </a:r>
            <a:r>
              <a:rPr lang="en-US" dirty="0" err="1"/>
              <a:t>Fisica</a:t>
            </a:r>
            <a:r>
              <a:rPr lang="en-US" dirty="0"/>
              <a:t> </a:t>
            </a:r>
            <a:r>
              <a:rPr lang="en-US" dirty="0" err="1"/>
              <a:t>Medica</a:t>
            </a:r>
            <a:r>
              <a:rPr lang="en-US" dirty="0"/>
              <a:t> </a:t>
            </a:r>
            <a:r>
              <a:rPr lang="en-US" dirty="0" err="1"/>
              <a:t>presso</a:t>
            </a:r>
            <a:r>
              <a:rPr lang="en-US" dirty="0"/>
              <a:t> ISS (tutor </a:t>
            </a:r>
            <a:r>
              <a:rPr lang="en-US" dirty="0" err="1"/>
              <a:t>B.Caccia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it-IT" dirty="0" smtClean="0"/>
              <a:t>Percentuale </a:t>
            </a:r>
            <a:r>
              <a:rPr lang="it-IT" dirty="0"/>
              <a:t>di completamento 30%.</a:t>
            </a:r>
          </a:p>
          <a:p>
            <a:endParaRPr lang="en-US" dirty="0"/>
          </a:p>
        </p:txBody>
      </p:sp>
      <p:sp>
        <p:nvSpPr>
          <p:cNvPr id="180" name="Text"/>
          <p:cNvSpPr txBox="1"/>
          <p:nvPr/>
        </p:nvSpPr>
        <p:spPr>
          <a:xfrm>
            <a:off x="164081" y="6388412"/>
            <a:ext cx="325106" cy="29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0" tIns="37410" rIns="37410" bIns="37410" anchor="b">
            <a:spAutoFit/>
          </a:bodyPr>
          <a:lstStyle/>
          <a:p>
            <a: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fld id="{86CB4B4D-7CA3-9044-876B-883B54F8677D}" type="slidenum">
              <a:t>12</a:t>
            </a:fld>
            <a:r>
              <a:t>￼</a:t>
            </a:r>
          </a:p>
        </p:txBody>
      </p:sp>
      <p:sp>
        <p:nvSpPr>
          <p:cNvPr id="182" name="Line"/>
          <p:cNvSpPr/>
          <p:nvPr/>
        </p:nvSpPr>
        <p:spPr>
          <a:xfrm>
            <a:off x="757404" y="1982391"/>
            <a:ext cx="2077029" cy="0"/>
          </a:xfrm>
          <a:prstGeom prst="line">
            <a:avLst/>
          </a:prstGeom>
        </p:spPr>
        <p:txBody>
          <a:bodyPr lIns="37410" tIns="37410" rIns="37410" bIns="3741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2778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Attività</a:t>
            </a:r>
            <a:r>
              <a:rPr lang="en-US" i="1" dirty="0" smtClean="0"/>
              <a:t> in </a:t>
            </a:r>
            <a:r>
              <a:rPr lang="en-US" i="1" dirty="0" err="1" smtClean="0"/>
              <a:t>corso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Collaborazione</a:t>
            </a:r>
            <a:r>
              <a:rPr lang="en-US" sz="2400" dirty="0"/>
              <a:t> con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gruppo</a:t>
            </a:r>
            <a:r>
              <a:rPr lang="en-US" sz="2400" dirty="0"/>
              <a:t> MC-INFN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sezione</a:t>
            </a:r>
            <a:r>
              <a:rPr lang="en-US" sz="2400" dirty="0"/>
              <a:t> di Napoli </a:t>
            </a:r>
          </a:p>
        </p:txBody>
      </p:sp>
      <p:pic>
        <p:nvPicPr>
          <p:cNvPr id="4" name="Picture 3" descr="WhatsApp Image 2021-05-12 at 08.00.3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6" y="2164548"/>
            <a:ext cx="1317277" cy="1777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077" y="2492842"/>
            <a:ext cx="6309888" cy="656572"/>
          </a:xfrm>
          <a:prstGeom prst="rect">
            <a:avLst/>
          </a:prstGeom>
          <a:noFill/>
          <a:ln w="12700" cap="flat">
            <a:solidFill>
              <a:srgbClr val="557E8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1" tIns="50791" rIns="50791" bIns="50791" numCol="1" spcCol="38093" rtlCol="0" anchor="ctr">
            <a:spAutoFit/>
          </a:bodyPr>
          <a:lstStyle/>
          <a:p>
            <a:pPr algn="just" defTabSz="584085"/>
            <a:r>
              <a:rPr lang="en-US" sz="1800" dirty="0"/>
              <a:t>Dose enhancement </a:t>
            </a:r>
            <a:r>
              <a:rPr lang="en-US" sz="1800" dirty="0" err="1"/>
              <a:t>nel</a:t>
            </a:r>
            <a:r>
              <a:rPr lang="en-US" sz="1800" dirty="0"/>
              <a:t> </a:t>
            </a:r>
            <a:r>
              <a:rPr lang="en-US" sz="1800" dirty="0" err="1"/>
              <a:t>trattamento</a:t>
            </a:r>
            <a:r>
              <a:rPr lang="en-US" sz="1800" dirty="0"/>
              <a:t> del </a:t>
            </a:r>
            <a:r>
              <a:rPr lang="en-US" sz="1800" dirty="0" err="1"/>
              <a:t>tumore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mammella</a:t>
            </a:r>
            <a:r>
              <a:rPr lang="en-US" sz="1800" dirty="0"/>
              <a:t> con </a:t>
            </a:r>
            <a:r>
              <a:rPr lang="en-US" sz="1800" dirty="0" err="1"/>
              <a:t>radioterapia</a:t>
            </a:r>
            <a:r>
              <a:rPr lang="en-US" sz="1800" dirty="0"/>
              <a:t> </a:t>
            </a:r>
            <a:r>
              <a:rPr lang="en-US" sz="1800" dirty="0" err="1"/>
              <a:t>rotazionale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26" y="4106933"/>
            <a:ext cx="4279900" cy="2143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915" y="3494937"/>
            <a:ext cx="4852085" cy="32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35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Nota</a:t>
            </a:r>
            <a:endParaRPr dirty="0"/>
          </a:p>
        </p:txBody>
      </p:sp>
      <p:sp>
        <p:nvSpPr>
          <p:cNvPr id="173" name="Introduction…"/>
          <p:cNvSpPr txBox="1">
            <a:spLocks noGrp="1"/>
          </p:cNvSpPr>
          <p:nvPr>
            <p:ph type="body" sz="half" idx="1"/>
          </p:nvPr>
        </p:nvSpPr>
        <p:spPr>
          <a:xfrm>
            <a:off x="435326" y="1562695"/>
            <a:ext cx="9035355" cy="46880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attività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 </a:t>
            </a:r>
            <a:r>
              <a:rPr lang="en-US" dirty="0" err="1" smtClean="0"/>
              <a:t>elencate</a:t>
            </a:r>
            <a:r>
              <a:rPr lang="en-US" dirty="0" smtClean="0"/>
              <a:t> in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presentazione</a:t>
            </a:r>
            <a:r>
              <a:rPr lang="en-US" dirty="0" smtClean="0"/>
              <a:t> </a:t>
            </a:r>
            <a:r>
              <a:rPr lang="en-US" dirty="0" err="1" smtClean="0"/>
              <a:t>probabilmente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esaustive</a:t>
            </a:r>
            <a:r>
              <a:rPr lang="en-US" dirty="0" smtClean="0"/>
              <a:t>;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colleghi</a:t>
            </a:r>
            <a:r>
              <a:rPr lang="en-US" dirty="0" smtClean="0"/>
              <a:t> </a:t>
            </a:r>
            <a:r>
              <a:rPr lang="en-US" dirty="0" err="1" smtClean="0"/>
              <a:t>elencati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prima slide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contribuito</a:t>
            </a:r>
            <a:r>
              <a:rPr lang="en-US" dirty="0" smtClean="0"/>
              <a:t> e </a:t>
            </a:r>
            <a:r>
              <a:rPr lang="en-US" dirty="0" err="1" smtClean="0"/>
              <a:t>contribuiscono</a:t>
            </a:r>
            <a:r>
              <a:rPr lang="en-US" dirty="0" smtClean="0"/>
              <a:t> in </a:t>
            </a:r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diversa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e, </a:t>
            </a:r>
            <a:r>
              <a:rPr lang="en-US" dirty="0" err="1" smtClean="0"/>
              <a:t>anche</a:t>
            </a:r>
            <a:r>
              <a:rPr lang="en-US" dirty="0" smtClean="0"/>
              <a:t> in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</a:t>
            </a:r>
            <a:r>
              <a:rPr lang="en-US" dirty="0" err="1" smtClean="0"/>
              <a:t>l’elenco</a:t>
            </a:r>
            <a:r>
              <a:rPr lang="en-US" dirty="0" smtClean="0"/>
              <a:t> non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esaustivo</a:t>
            </a:r>
            <a:r>
              <a:rPr lang="en-US" dirty="0" smtClean="0"/>
              <a:t>;</a:t>
            </a:r>
          </a:p>
          <a:p>
            <a:r>
              <a:rPr lang="it-IT" dirty="0" smtClean="0"/>
              <a:t>Borsa di dottorato (da </a:t>
            </a:r>
            <a:r>
              <a:rPr lang="it-IT" dirty="0" err="1" smtClean="0"/>
              <a:t>sett</a:t>
            </a:r>
            <a:r>
              <a:rPr lang="it-IT" dirty="0" smtClean="0"/>
              <a:t> 2021). </a:t>
            </a:r>
            <a:r>
              <a:rPr lang="it-IT" dirty="0" err="1" smtClean="0"/>
              <a:t>SimHealth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err="1"/>
              <a:t>Simulation</a:t>
            </a:r>
            <a:r>
              <a:rPr lang="it-IT" dirty="0"/>
              <a:t> for </a:t>
            </a:r>
            <a:r>
              <a:rPr lang="it-IT" dirty="0" err="1"/>
              <a:t>Health</a:t>
            </a:r>
            <a:r>
              <a:rPr lang="it-IT" dirty="0"/>
              <a:t>): Simulazione numerica per la </a:t>
            </a:r>
            <a:r>
              <a:rPr lang="it-IT" dirty="0" smtClean="0"/>
              <a:t>salute.</a:t>
            </a:r>
          </a:p>
          <a:p>
            <a:pPr>
              <a:spcBef>
                <a:spcPts val="694"/>
              </a:spcBef>
            </a:pPr>
            <a:r>
              <a:rPr lang="it-IT" sz="1700" dirty="0"/>
              <a:t>Ente finanziatore: Istituto Superiore di Sanità, </a:t>
            </a:r>
            <a:r>
              <a:rPr lang="it-IT" sz="1700" i="1" dirty="0"/>
              <a:t>Centro Nazionale per la Protezione dalle Radiazioni e Fisica Computazionale</a:t>
            </a:r>
          </a:p>
          <a:p>
            <a:endParaRPr lang="it-IT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75" name="Text"/>
          <p:cNvSpPr txBox="1"/>
          <p:nvPr/>
        </p:nvSpPr>
        <p:spPr>
          <a:xfrm>
            <a:off x="263902" y="6388412"/>
            <a:ext cx="225284" cy="29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0" tIns="37410" rIns="37410" bIns="37410" anchor="b">
            <a:spAutoFit/>
          </a:bodyPr>
          <a:lstStyle/>
          <a:p>
            <a: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fld id="{86CB4B4D-7CA3-9044-876B-883B54F8677D}" type="slidenum">
              <a:t>2</a:t>
            </a:fld>
            <a:r>
              <a:t>￼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Milestones - </a:t>
            </a:r>
            <a:r>
              <a:rPr lang="it-IT" dirty="0"/>
              <a:t>INFN-RM1</a:t>
            </a:r>
            <a:endParaRPr lang="en-US" dirty="0"/>
          </a:p>
        </p:txBody>
      </p:sp>
      <p:sp>
        <p:nvSpPr>
          <p:cNvPr id="178" name="Introduction…"/>
          <p:cNvSpPr txBox="1">
            <a:spLocks noGrp="1"/>
          </p:cNvSpPr>
          <p:nvPr>
            <p:ph type="body" sz="half" idx="1"/>
          </p:nvPr>
        </p:nvSpPr>
        <p:spPr>
          <a:xfrm>
            <a:off x="435326" y="1562695"/>
            <a:ext cx="8377237" cy="468808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i="1" dirty="0" smtClean="0"/>
              <a:t>1_</a:t>
            </a:r>
            <a:r>
              <a:rPr lang="en-US" i="1" dirty="0"/>
              <a:t>Benchmark </a:t>
            </a:r>
            <a:r>
              <a:rPr lang="en-US" i="1" dirty="0" err="1"/>
              <a:t>dell'interfaccia</a:t>
            </a:r>
            <a:r>
              <a:rPr lang="en-US" i="1" dirty="0"/>
              <a:t> BLOB-Geant4 con </a:t>
            </a:r>
            <a:r>
              <a:rPr lang="en-US" i="1" dirty="0" err="1"/>
              <a:t>ulteriori</a:t>
            </a:r>
            <a:r>
              <a:rPr lang="en-US" i="1" dirty="0"/>
              <a:t> </a:t>
            </a:r>
            <a:r>
              <a:rPr lang="en-US" i="1" dirty="0" err="1"/>
              <a:t>dati</a:t>
            </a:r>
            <a:r>
              <a:rPr lang="en-US" i="1" dirty="0"/>
              <a:t> </a:t>
            </a:r>
            <a:r>
              <a:rPr lang="en-US" i="1" dirty="0" err="1"/>
              <a:t>sperimentali</a:t>
            </a:r>
            <a:endParaRPr lang="it-IT" i="1" dirty="0"/>
          </a:p>
          <a:p>
            <a:pPr marL="0" indent="0">
              <a:buNone/>
            </a:pPr>
            <a:r>
              <a:rPr lang="en-US" i="1" dirty="0"/>
              <a:t>2_</a:t>
            </a:r>
            <a:r>
              <a:rPr lang="it-IT" i="1" dirty="0" smtClean="0"/>
              <a:t>Release </a:t>
            </a:r>
            <a:r>
              <a:rPr lang="it-IT" i="1" dirty="0"/>
              <a:t>di un esempio di Geant4 con l'interfaccia fra i modelli BLOB o SMF e </a:t>
            </a:r>
            <a:r>
              <a:rPr lang="it-IT" i="1" dirty="0" smtClean="0"/>
              <a:t>Geant4</a:t>
            </a:r>
          </a:p>
          <a:p>
            <a:pPr marL="0" indent="0">
              <a:buNone/>
            </a:pPr>
            <a:r>
              <a:rPr lang="en-US" i="1" dirty="0" smtClean="0"/>
              <a:t>3_Organizzazione </a:t>
            </a:r>
            <a:r>
              <a:rPr lang="en-US" i="1" dirty="0"/>
              <a:t>di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attività</a:t>
            </a:r>
            <a:r>
              <a:rPr lang="en-US" i="1" dirty="0"/>
              <a:t> </a:t>
            </a:r>
            <a:r>
              <a:rPr lang="en-US" i="1" dirty="0" err="1"/>
              <a:t>divulgativa</a:t>
            </a:r>
            <a:r>
              <a:rPr lang="en-US" i="1" dirty="0"/>
              <a:t> in </a:t>
            </a:r>
            <a:r>
              <a:rPr lang="en-US" i="1" dirty="0" err="1"/>
              <a:t>occasione</a:t>
            </a:r>
            <a:r>
              <a:rPr lang="en-US" i="1" dirty="0"/>
              <a:t> del meeting </a:t>
            </a:r>
            <a:r>
              <a:rPr lang="en-US" i="1" dirty="0" err="1"/>
              <a:t>annuale</a:t>
            </a:r>
            <a:r>
              <a:rPr lang="en-US" i="1" dirty="0"/>
              <a:t> </a:t>
            </a:r>
            <a:r>
              <a:rPr lang="en-US" i="1" dirty="0" err="1"/>
              <a:t>della</a:t>
            </a:r>
            <a:r>
              <a:rPr lang="en-US" i="1" dirty="0"/>
              <a:t> </a:t>
            </a:r>
            <a:r>
              <a:rPr lang="en-US" i="1" dirty="0" err="1"/>
              <a:t>collaborazione</a:t>
            </a:r>
            <a:r>
              <a:rPr lang="en-US" i="1" dirty="0"/>
              <a:t> MC-INFN </a:t>
            </a:r>
            <a:r>
              <a:rPr lang="en-US" i="1" dirty="0" err="1"/>
              <a:t>presso</a:t>
            </a:r>
            <a:r>
              <a:rPr lang="en-US" i="1" dirty="0"/>
              <a:t> ISS.</a:t>
            </a:r>
            <a:r>
              <a:rPr lang="it-IT" i="1" dirty="0"/>
              <a:t> </a:t>
            </a:r>
            <a:endParaRPr lang="it-IT" i="1" dirty="0" smtClean="0"/>
          </a:p>
          <a:p>
            <a:pPr marL="0" indent="0">
              <a:buNone/>
            </a:pPr>
            <a:r>
              <a:rPr lang="en-US" i="1" dirty="0"/>
              <a:t>4_Proposta </a:t>
            </a:r>
            <a:r>
              <a:rPr lang="en-US" i="1" dirty="0" err="1"/>
              <a:t>alla</a:t>
            </a:r>
            <a:r>
              <a:rPr lang="en-US" i="1" dirty="0"/>
              <a:t> </a:t>
            </a:r>
            <a:r>
              <a:rPr lang="en-US" i="1" dirty="0" err="1"/>
              <a:t>collaborazione</a:t>
            </a:r>
            <a:r>
              <a:rPr lang="en-US" i="1" dirty="0"/>
              <a:t> Geant4 di un advanced example </a:t>
            </a:r>
            <a:r>
              <a:rPr lang="en-US" i="1" dirty="0" err="1"/>
              <a:t>basato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acceleratori</a:t>
            </a:r>
            <a:r>
              <a:rPr lang="en-US" i="1" dirty="0"/>
              <a:t> </a:t>
            </a:r>
            <a:r>
              <a:rPr lang="en-US" i="1" dirty="0" err="1"/>
              <a:t>medici</a:t>
            </a:r>
            <a:r>
              <a:rPr lang="en-US" i="1" dirty="0"/>
              <a:t> </a:t>
            </a:r>
            <a:r>
              <a:rPr lang="en-US" i="1" dirty="0" err="1"/>
              <a:t>Tomotherapy</a:t>
            </a:r>
            <a:r>
              <a:rPr lang="en-US" i="1" dirty="0"/>
              <a:t>, con </a:t>
            </a:r>
            <a:r>
              <a:rPr lang="en-US" i="1" dirty="0" err="1"/>
              <a:t>dati</a:t>
            </a:r>
            <a:r>
              <a:rPr lang="en-US" i="1" dirty="0"/>
              <a:t> </a:t>
            </a:r>
            <a:r>
              <a:rPr lang="en-US" i="1" dirty="0" err="1"/>
              <a:t>dosimetrici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fantoccio</a:t>
            </a:r>
            <a:r>
              <a:rPr lang="en-US" i="1" dirty="0"/>
              <a:t> ad </a:t>
            </a:r>
            <a:r>
              <a:rPr lang="en-US" i="1" dirty="0" err="1"/>
              <a:t>acqua</a:t>
            </a:r>
            <a:r>
              <a:rPr lang="en-US" i="1" dirty="0"/>
              <a:t> </a:t>
            </a:r>
            <a:endParaRPr lang="it-IT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80" name="Text"/>
          <p:cNvSpPr txBox="1"/>
          <p:nvPr/>
        </p:nvSpPr>
        <p:spPr>
          <a:xfrm>
            <a:off x="263902" y="6388412"/>
            <a:ext cx="225284" cy="29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0" tIns="37410" rIns="37410" bIns="37410" anchor="b">
            <a:spAutoFit/>
          </a:bodyPr>
          <a:lstStyle/>
          <a:p>
            <a: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fld id="{86CB4B4D-7CA3-9044-876B-883B54F8677D}" type="slidenum">
              <a:t>3</a:t>
            </a:fld>
            <a:r>
              <a:t>￼</a:t>
            </a:r>
          </a:p>
        </p:txBody>
      </p:sp>
      <p:sp>
        <p:nvSpPr>
          <p:cNvPr id="182" name="Line"/>
          <p:cNvSpPr/>
          <p:nvPr/>
        </p:nvSpPr>
        <p:spPr>
          <a:xfrm>
            <a:off x="757404" y="1982391"/>
            <a:ext cx="2077029" cy="0"/>
          </a:xfrm>
          <a:prstGeom prst="line">
            <a:avLst/>
          </a:prstGeom>
        </p:spPr>
        <p:txBody>
          <a:bodyPr lIns="37410" tIns="37410" rIns="37410" bIns="3741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092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LOB and Geant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BLOB and Geant4</a:t>
            </a:r>
          </a:p>
        </p:txBody>
      </p:sp>
      <p:sp>
        <p:nvSpPr>
          <p:cNvPr id="141" name="We interfaced BLOB with Geant4 and its de-excitation model obtaining promising results"/>
          <p:cNvSpPr txBox="1">
            <a:spLocks noGrp="1"/>
          </p:cNvSpPr>
          <p:nvPr>
            <p:ph type="body" sz="quarter" idx="1"/>
          </p:nvPr>
        </p:nvSpPr>
        <p:spPr>
          <a:xfrm>
            <a:off x="435323" y="1562695"/>
            <a:ext cx="4119351" cy="14209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57199" indent="-457199">
              <a:defRPr sz="3000"/>
            </a:lvl1pPr>
          </a:lstStyle>
          <a:p>
            <a:r>
              <a:t>We interfaced BLOB with Geant4 and its de-excitation model obtaining promising results </a:t>
            </a:r>
          </a:p>
        </p:txBody>
      </p:sp>
      <p:pic>
        <p:nvPicPr>
          <p:cNvPr id="142" name="blob_He4.pdf" descr="blob_He4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6630" y="1467748"/>
            <a:ext cx="4917647" cy="504006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"/>
          <p:cNvSpPr txBox="1"/>
          <p:nvPr/>
        </p:nvSpPr>
        <p:spPr>
          <a:xfrm>
            <a:off x="423955" y="6344626"/>
            <a:ext cx="178155" cy="29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6" tIns="37416" rIns="37416" bIns="37416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4" name="[C. Mancini-Terracciano et al. Preliminary results coupling “Stochastic Mean Field” and “Boltzmann-Langevin One Body” models with Geant4. Phys. Med. 67, 2019.]"/>
          <p:cNvSpPr txBox="1"/>
          <p:nvPr/>
        </p:nvSpPr>
        <p:spPr>
          <a:xfrm>
            <a:off x="765007" y="3845798"/>
            <a:ext cx="3459982" cy="173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6" tIns="37416" rIns="37416" bIns="37416" anchor="ctr">
            <a:spAutoFit/>
          </a:bodyPr>
          <a:lstStyle/>
          <a:p>
            <a: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[C. Mancini-Terracciano et al.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Preliminary results coupling “Stochastic Mean Field” and “Boltzmann-Langevin One Body” models with Geant4.</a:t>
            </a:r>
            <a:r>
              <a:rPr dirty="0"/>
              <a:t> Phys. Med. 67, 2019.]</a:t>
            </a:r>
          </a:p>
        </p:txBody>
      </p:sp>
    </p:spTree>
    <p:extLst>
      <p:ext uri="{BB962C8B-B14F-4D97-AF65-F5344CB8AC3E}">
        <p14:creationId xmlns:p14="http://schemas.microsoft.com/office/powerpoint/2010/main" val="25214774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LOB Code optimis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BLOB Code optimisations</a:t>
            </a:r>
          </a:p>
        </p:txBody>
      </p:sp>
      <p:sp>
        <p:nvSpPr>
          <p:cNvPr id="147" name="We optimised BLOB without changing the code structure  (52% speed-up overall)…"/>
          <p:cNvSpPr txBox="1">
            <a:spLocks noGrp="1"/>
          </p:cNvSpPr>
          <p:nvPr>
            <p:ph type="body" sz="half" idx="1"/>
          </p:nvPr>
        </p:nvSpPr>
        <p:spPr>
          <a:xfrm>
            <a:off x="435325" y="1553856"/>
            <a:ext cx="9035355" cy="16743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2750" indent="-272750" defTabSz="348514">
              <a:spcBef>
                <a:spcPts val="1473"/>
              </a:spcBef>
              <a:defRPr sz="2916"/>
            </a:pPr>
            <a:r>
              <a:t>We optimised BLOB without changing the code structure </a:t>
            </a:r>
            <a:br/>
            <a:r>
              <a:t>(52% speed-up overall)</a:t>
            </a:r>
          </a:p>
          <a:p>
            <a:pPr marL="272750" indent="-272750" defTabSz="348514">
              <a:spcBef>
                <a:spcPts val="1473"/>
              </a:spcBef>
              <a:defRPr sz="2916"/>
            </a:pPr>
            <a:r>
              <a:t>Not enough for medical application</a:t>
            </a:r>
          </a:p>
          <a:p>
            <a:pPr marL="272750" indent="-272750" defTabSz="348514">
              <a:spcBef>
                <a:spcPts val="1473"/>
              </a:spcBef>
              <a:defRPr sz="2916"/>
            </a:pPr>
            <a:r>
              <a:t>Possibilities: porting BLOB to GPU, emulating it with Deep Learning 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435733" y="6449967"/>
            <a:ext cx="146852" cy="2294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157" name="Group"/>
          <p:cNvGrpSpPr/>
          <p:nvPr/>
        </p:nvGrpSpPr>
        <p:grpSpPr>
          <a:xfrm>
            <a:off x="1515470" y="3666177"/>
            <a:ext cx="6875060" cy="2963405"/>
            <a:chOff x="0" y="-3329"/>
            <a:chExt cx="9025718" cy="4214619"/>
          </a:xfrm>
        </p:grpSpPr>
        <p:pic>
          <p:nvPicPr>
            <p:cNvPr id="149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840" y="0"/>
              <a:ext cx="3682879" cy="4056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012"/>
              <a:ext cx="3736253" cy="4195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Arrow Arrow" descr="Arrow Arrow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1777" y="1475748"/>
              <a:ext cx="1200817" cy="1275807"/>
            </a:xfrm>
            <a:prstGeom prst="rect">
              <a:avLst/>
            </a:prstGeom>
            <a:effectLst/>
          </p:spPr>
        </p:pic>
        <p:pic>
          <p:nvPicPr>
            <p:cNvPr id="153" name="Oval Oval" descr="Oval Oval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34104" y="2551541"/>
              <a:ext cx="917030" cy="353298"/>
            </a:xfrm>
            <a:prstGeom prst="rect">
              <a:avLst/>
            </a:prstGeom>
            <a:effectLst/>
          </p:spPr>
        </p:pic>
        <p:pic>
          <p:nvPicPr>
            <p:cNvPr id="155" name="Oval Oval" descr="Oval Oval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2254" y="-3330"/>
              <a:ext cx="1213178" cy="43653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749839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eep Learning to emulate BLO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Deep Learning to emulate BLOB</a:t>
            </a:r>
          </a:p>
        </p:txBody>
      </p:sp>
      <p:sp>
        <p:nvSpPr>
          <p:cNvPr id="160" name="The idea:…"/>
          <p:cNvSpPr txBox="1">
            <a:spLocks noGrp="1"/>
          </p:cNvSpPr>
          <p:nvPr>
            <p:ph type="body" sz="half" idx="1"/>
          </p:nvPr>
        </p:nvSpPr>
        <p:spPr>
          <a:xfrm>
            <a:off x="415976" y="2044901"/>
            <a:ext cx="4692298" cy="450087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36729" indent="-336729">
              <a:spcBef>
                <a:spcPts val="2062"/>
              </a:spcBef>
              <a:defRPr sz="3000"/>
            </a:pPr>
            <a:r>
              <a:t>The idea:</a:t>
            </a:r>
          </a:p>
          <a:p>
            <a:pPr lvl="1">
              <a:spcBef>
                <a:spcPts val="2062"/>
              </a:spcBef>
              <a:defRPr sz="3000"/>
            </a:pPr>
            <a:r>
              <a:t>Bin the PDF output of BLOB creating a 3D “image” to use existing Keras (Tensor Flow) library</a:t>
            </a:r>
          </a:p>
          <a:p>
            <a:pPr lvl="1">
              <a:spcBef>
                <a:spcPts val="2062"/>
              </a:spcBef>
              <a:defRPr sz="3000"/>
            </a:pPr>
            <a:r>
              <a:t>Train a Variational Auto Encoder (VAE) to reproduce such “images”</a:t>
            </a:r>
          </a:p>
          <a:p>
            <a:pPr lvl="1">
              <a:spcBef>
                <a:spcPts val="2062"/>
              </a:spcBef>
              <a:defRPr sz="3000"/>
            </a:pPr>
            <a:r>
              <a:t>Condition the VAE to the impact parameter (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t>)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435733" y="6449967"/>
            <a:ext cx="146852" cy="2294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18" y="2996981"/>
            <a:ext cx="4046042" cy="101385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Encoder"/>
          <p:cNvSpPr txBox="1"/>
          <p:nvPr/>
        </p:nvSpPr>
        <p:spPr>
          <a:xfrm>
            <a:off x="5343471" y="1946447"/>
            <a:ext cx="873515" cy="29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3" tIns="37413" rIns="37413" bIns="37413" anchor="ctr"/>
          <a:lstStyle>
            <a:lvl1pPr>
              <a:defRPr sz="2200"/>
            </a:lvl1pPr>
          </a:lstStyle>
          <a:p>
            <a:r>
              <a:t>Encoder</a:t>
            </a:r>
          </a:p>
        </p:txBody>
      </p:sp>
      <p:sp>
        <p:nvSpPr>
          <p:cNvPr id="164" name="Latent space"/>
          <p:cNvSpPr txBox="1"/>
          <p:nvPr/>
        </p:nvSpPr>
        <p:spPr>
          <a:xfrm>
            <a:off x="6618307" y="2265230"/>
            <a:ext cx="1321465" cy="29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3" tIns="37413" rIns="37413" bIns="37413" anchor="ctr"/>
          <a:lstStyle>
            <a:lvl1pPr>
              <a:defRPr sz="2200"/>
            </a:lvl1pPr>
          </a:lstStyle>
          <a:p>
            <a:r>
              <a:t>Latent space</a:t>
            </a:r>
          </a:p>
        </p:txBody>
      </p:sp>
      <p:sp>
        <p:nvSpPr>
          <p:cNvPr id="165" name="Decoder"/>
          <p:cNvSpPr txBox="1"/>
          <p:nvPr/>
        </p:nvSpPr>
        <p:spPr>
          <a:xfrm>
            <a:off x="8519862" y="1946447"/>
            <a:ext cx="890248" cy="29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3" tIns="37413" rIns="37413" bIns="37413" anchor="ctr"/>
          <a:lstStyle>
            <a:lvl1pPr>
              <a:defRPr sz="2200"/>
            </a:lvl1pPr>
          </a:lstStyle>
          <a:p>
            <a:r>
              <a:t>Decoder</a:t>
            </a:r>
          </a:p>
        </p:txBody>
      </p:sp>
      <p:pic>
        <p:nvPicPr>
          <p:cNvPr id="166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4151030">
            <a:off x="5740730" y="2424624"/>
            <a:ext cx="814140" cy="305736"/>
          </a:xfrm>
          <a:prstGeom prst="rect">
            <a:avLst/>
          </a:prstGeom>
        </p:spPr>
      </p:pic>
      <p:pic>
        <p:nvPicPr>
          <p:cNvPr id="168" name="Line Line" descr="Line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877726" y="2736240"/>
            <a:ext cx="745485" cy="305737"/>
          </a:xfrm>
          <a:prstGeom prst="rect">
            <a:avLst/>
          </a:prstGeom>
        </p:spPr>
      </p:pic>
      <p:pic>
        <p:nvPicPr>
          <p:cNvPr id="170" name="Line Line" descr="Line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7254943">
            <a:off x="8058736" y="2423474"/>
            <a:ext cx="854215" cy="305736"/>
          </a:xfrm>
          <a:prstGeom prst="rect">
            <a:avLst/>
          </a:prstGeom>
        </p:spPr>
      </p:pic>
      <p:sp>
        <p:nvSpPr>
          <p:cNvPr id="172" name="Interface the decoder with Geant4…"/>
          <p:cNvSpPr txBox="1"/>
          <p:nvPr/>
        </p:nvSpPr>
        <p:spPr>
          <a:xfrm>
            <a:off x="5029627" y="4661460"/>
            <a:ext cx="4692299" cy="165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3" tIns="37413" rIns="37413" bIns="37413">
            <a:normAutofit fontScale="77500" lnSpcReduction="20000"/>
          </a:bodyPr>
          <a:lstStyle/>
          <a:p>
            <a:pPr marL="336730" indent="-336730" algn="l">
              <a:spcBef>
                <a:spcPts val="3094"/>
              </a:spcBef>
              <a:buSzPct val="75000"/>
              <a:buFont typeface="Helvetica Neue"/>
              <a:buChar char="•"/>
              <a:defRPr sz="3000">
                <a:solidFill>
                  <a:srgbClr val="747474"/>
                </a:solidFill>
              </a:defRPr>
            </a:pPr>
            <a:r>
              <a:t>Interface the decoder with Geant4</a:t>
            </a:r>
          </a:p>
          <a:p>
            <a:pPr marL="336730" indent="-336730" algn="l">
              <a:spcBef>
                <a:spcPts val="3094"/>
              </a:spcBef>
              <a:buSzPct val="75000"/>
              <a:buFont typeface="Helvetica Neue"/>
              <a:buChar char="•"/>
              <a:defRPr sz="3000">
                <a:solidFill>
                  <a:srgbClr val="747474"/>
                </a:solidFill>
              </a:defRPr>
            </a:pPr>
            <a:r>
              <a:t>Generate events sampling from the latent space imposing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1355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6554775" y="937663"/>
            <a:ext cx="506894" cy="8929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7413" tIns="37413" rIns="37413" bIns="37413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Preliminary results are encourag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Preliminary results are encouraging</a:t>
            </a:r>
          </a:p>
        </p:txBody>
      </p:sp>
      <p:sp>
        <p:nvSpPr>
          <p:cNvPr id="176" name="The generated distributions (red) looks similar to the input  (blue)…"/>
          <p:cNvSpPr txBox="1">
            <a:spLocks noGrp="1"/>
          </p:cNvSpPr>
          <p:nvPr>
            <p:ph type="body" sz="half" idx="1"/>
          </p:nvPr>
        </p:nvSpPr>
        <p:spPr>
          <a:xfrm>
            <a:off x="435323" y="1562698"/>
            <a:ext cx="5845260" cy="329038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spcBef>
                <a:spcPts val="2799"/>
              </a:spcBef>
              <a:defRPr sz="3200"/>
            </a:pPr>
            <a:r>
              <a:t>The generated distributions (red) looks similar to the input  (blue)</a:t>
            </a:r>
          </a:p>
          <a:p>
            <a:pPr>
              <a:spcBef>
                <a:spcPts val="2799"/>
              </a:spcBef>
              <a:defRPr sz="3200"/>
            </a:pPr>
            <a:r>
              <a:t>The generated event has been generated from the same position in latent space of the input</a:t>
            </a:r>
          </a:p>
          <a:p>
            <a:pPr>
              <a:spcBef>
                <a:spcPts val="2799"/>
              </a:spcBef>
              <a:defRPr sz="3200"/>
            </a:pPr>
            <a:r>
              <a:t>Input from test dataset (i.e. the VAE has not been trained with it)</a:t>
            </a:r>
          </a:p>
        </p:txBody>
      </p:sp>
      <p:grpSp>
        <p:nvGrpSpPr>
          <p:cNvPr id="179" name="Image"/>
          <p:cNvGrpSpPr/>
          <p:nvPr/>
        </p:nvGrpSpPr>
        <p:grpSpPr>
          <a:xfrm>
            <a:off x="6883546" y="403261"/>
            <a:ext cx="2794502" cy="6122915"/>
            <a:chOff x="0" y="0"/>
            <a:chExt cx="3668679" cy="8708145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50800"/>
              <a:ext cx="3516280" cy="85049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" name="Image" descr="Imag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668680" cy="8708146"/>
            </a:xfrm>
            <a:prstGeom prst="rect">
              <a:avLst/>
            </a:prstGeom>
            <a:effectLst/>
          </p:spPr>
        </p:pic>
      </p:grpSp>
      <p:sp>
        <p:nvSpPr>
          <p:cNvPr id="180" name="Text"/>
          <p:cNvSpPr txBox="1"/>
          <p:nvPr/>
        </p:nvSpPr>
        <p:spPr>
          <a:xfrm>
            <a:off x="417449" y="6388407"/>
            <a:ext cx="178149" cy="2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3" tIns="37413" rIns="37413" bIns="37413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81" name="[A. Ciardiello et al. Preliminary results in using Deep Learning to emulate BLOB, a nuclear interaction model. Phys. Med. 73, 2020.]"/>
          <p:cNvSpPr txBox="1"/>
          <p:nvPr/>
        </p:nvSpPr>
        <p:spPr>
          <a:xfrm>
            <a:off x="1213972" y="5122924"/>
            <a:ext cx="4287962" cy="118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3" tIns="37413" rIns="37413" bIns="37413" anchor="ctr">
            <a:spAutoFit/>
          </a:bodyPr>
          <a:lstStyle/>
          <a:p>
            <a: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[A. Ciardiello et al.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Preliminary results in using Deep Learning to emulate BLOB, a nuclear interaction model.</a:t>
            </a:r>
            <a:r>
              <a:t> Phys. Med. 73, 2020.]</a:t>
            </a:r>
          </a:p>
        </p:txBody>
      </p:sp>
    </p:spTree>
    <p:extLst>
      <p:ext uri="{BB962C8B-B14F-4D97-AF65-F5344CB8AC3E}">
        <p14:creationId xmlns:p14="http://schemas.microsoft.com/office/powerpoint/2010/main" val="1049611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eliver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Deliverables</a:t>
            </a:r>
          </a:p>
        </p:txBody>
      </p:sp>
      <p:sp>
        <p:nvSpPr>
          <p:cNvPr id="184" name="Benchmark dell'interfaccia BLOB-Geant4 con ulteriori dati sperimentali Si è dato priorità all’emulazione con Deep Learning. La validazione del modello con nuovi dati sperimentali verrà fatta direttamente con l’algoritmo di DL una volta realizzato (del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64996" indent="-164996" defTabSz="421659">
              <a:spcBef>
                <a:spcPts val="3020"/>
              </a:spcBef>
              <a:buSzPct val="100000"/>
              <a:buAutoNum type="arabicPeriod"/>
              <a:defRPr sz="3528"/>
            </a:pPr>
            <a:r>
              <a:t>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Benchmark dell'interfaccia BLOB-Geant4 con ulteriori dati sperimentali</a:t>
            </a:r>
            <a:r>
              <a:t/>
            </a:r>
            <a:br/>
            <a:r>
              <a:t>Si è dato priorità all’emulazione con Deep Learning. La validazione del modello con nuovi dati sperimentali verrà fatta direttamente con l’algoritmo di DL una volta realizzato (deliverable 2).</a:t>
            </a:r>
          </a:p>
          <a:p>
            <a:pPr marL="164996" indent="-164996" defTabSz="421659">
              <a:spcBef>
                <a:spcPts val="3020"/>
              </a:spcBef>
              <a:buSzPct val="100000"/>
              <a:buAutoNum type="arabicPeriod"/>
              <a:defRPr sz="3528"/>
            </a:pPr>
            <a:r>
              <a:t>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Release di un esempio di Geant4 con l'interfaccia fra i modelli BLOB o SMF e Geant4</a:t>
            </a:r>
            <a:br>
              <a:rPr b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t>Grazie agli aggiornamenti delle API C++ della libreria TensorFlow recentemente pubblicati, l’esempio dovrebbe essere pronto a breve (percentuale di completamento 75%)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435733" y="6449969"/>
            <a:ext cx="146852" cy="2294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9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eant4 example with BLOB em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Geant4 example with BLOB emulation</a:t>
            </a:r>
          </a:p>
        </p:txBody>
      </p:sp>
      <p:sp>
        <p:nvSpPr>
          <p:cNvPr id="188" name="Compiling a C++ executable against TensorFlow requires several non standard libraries (Bazel, Protocol buffer, and TensorFlow itself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33405" indent="-333405" defTabSz="426019">
              <a:spcBef>
                <a:spcPts val="3020"/>
              </a:spcBef>
              <a:defRPr sz="3564"/>
            </a:pPr>
            <a:r>
              <a:rPr dirty="0"/>
              <a:t>Compiling a C++ executable against TensorFlow requires several non standard libraries (Bazel, Protocol buffer, and TensorFlow itself)</a:t>
            </a:r>
          </a:p>
          <a:p>
            <a:pPr marL="333405" indent="-333405" defTabSz="426019">
              <a:spcBef>
                <a:spcPts val="3020"/>
              </a:spcBef>
              <a:defRPr sz="3564"/>
            </a:pPr>
            <a:r>
              <a:rPr dirty="0"/>
              <a:t>The interdependencies between these is pretty complicated</a:t>
            </a:r>
          </a:p>
          <a:p>
            <a:pPr marL="333405" indent="-333405" defTabSz="426019">
              <a:spcBef>
                <a:spcPts val="3020"/>
              </a:spcBef>
              <a:defRPr sz="3564"/>
            </a:pPr>
            <a:r>
              <a:rPr dirty="0"/>
              <a:t>To overcome these limitations the example will be distributed with a Docker container</a:t>
            </a:r>
          </a:p>
          <a:p>
            <a:pPr marL="333405" indent="-333405" defTabSz="426019">
              <a:spcBef>
                <a:spcPts val="3020"/>
              </a:spcBef>
              <a:defRPr sz="3564"/>
            </a:pPr>
            <a:r>
              <a:rPr dirty="0"/>
              <a:t>It will contain all the libraries to run the example without effort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435733" y="6449968"/>
            <a:ext cx="146852" cy="2294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504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718</Words>
  <Application>Microsoft Macintosh PowerPoint</Application>
  <PresentationFormat>A4 Paper (210x297 mm)</PresentationFormat>
  <Paragraphs>64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ModernPortfolio</vt:lpstr>
      <vt:lpstr>Attività Geant4  </vt:lpstr>
      <vt:lpstr>Nota</vt:lpstr>
      <vt:lpstr>Milestones - INFN-RM1</vt:lpstr>
      <vt:lpstr>BLOB and Geant4</vt:lpstr>
      <vt:lpstr>BLOB Code optimisations</vt:lpstr>
      <vt:lpstr>Deep Learning to emulate BLOB</vt:lpstr>
      <vt:lpstr>Preliminary results are encouraging</vt:lpstr>
      <vt:lpstr>Deliverables</vt:lpstr>
      <vt:lpstr>Geant4 example with BLOB emulation</vt:lpstr>
      <vt:lpstr>3_Organizzazione di una attività divulgativa in occasione del meeting annuale della collaborazione MC-INFN presso ISS. </vt:lpstr>
      <vt:lpstr>PowerPoint Presentation</vt:lpstr>
      <vt:lpstr>4_Proposta alla collaborazione Geant4 di un advanced example basato su acceleratori medici Tomotherapy, con dati dosimetrici su fantoccio ad acqua </vt:lpstr>
      <vt:lpstr>Attività in corso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Geant4  </dc:title>
  <cp:lastModifiedBy>Barbara Caccia</cp:lastModifiedBy>
  <cp:revision>41</cp:revision>
  <cp:lastPrinted>2020-06-11T18:31:55Z</cp:lastPrinted>
  <dcterms:modified xsi:type="dcterms:W3CDTF">2021-05-18T11:42:39Z</dcterms:modified>
</cp:coreProperties>
</file>