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51"/>
  </p:notesMasterIdLst>
  <p:sldIdLst>
    <p:sldId id="327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4" r:id="rId15"/>
    <p:sldId id="275" r:id="rId16"/>
    <p:sldId id="316" r:id="rId17"/>
    <p:sldId id="285" r:id="rId18"/>
    <p:sldId id="303" r:id="rId19"/>
    <p:sldId id="306" r:id="rId20"/>
    <p:sldId id="305" r:id="rId21"/>
    <p:sldId id="289" r:id="rId22"/>
    <p:sldId id="309" r:id="rId23"/>
    <p:sldId id="315" r:id="rId24"/>
    <p:sldId id="294" r:id="rId25"/>
    <p:sldId id="307" r:id="rId26"/>
    <p:sldId id="299" r:id="rId27"/>
    <p:sldId id="300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283" r:id="rId37"/>
    <p:sldId id="277" r:id="rId38"/>
    <p:sldId id="278" r:id="rId39"/>
    <p:sldId id="284" r:id="rId40"/>
    <p:sldId id="282" r:id="rId41"/>
    <p:sldId id="279" r:id="rId42"/>
    <p:sldId id="280" r:id="rId43"/>
    <p:sldId id="308" r:id="rId44"/>
    <p:sldId id="304" r:id="rId45"/>
    <p:sldId id="310" r:id="rId46"/>
    <p:sldId id="311" r:id="rId47"/>
    <p:sldId id="312" r:id="rId48"/>
    <p:sldId id="313" r:id="rId49"/>
    <p:sldId id="314" r:id="rId50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42" y="-9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0"/>
            <a:ext cx="3368675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402138" y="0"/>
            <a:ext cx="3367087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54063"/>
            <a:ext cx="5014912" cy="37607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31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7125" cy="451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0" y="9551988"/>
            <a:ext cx="3368675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402138" y="9553575"/>
            <a:ext cx="33559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653BFAD5-9DB2-45D0-87C8-E7A686EB4272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62842D-F5D8-4809-BD7C-47F9641FE6AA}" type="slidenum">
              <a:rPr lang="en-US"/>
              <a:pPr/>
              <a:t>2</a:t>
            </a:fld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75250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69ADBC-FF27-4ABB-9770-4264A89A1AFE}" type="slidenum">
              <a:rPr lang="en-US"/>
              <a:pPr/>
              <a:t>11</a:t>
            </a:fld>
            <a:endParaRPr lang="en-US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78425" cy="3768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B1AF66-9218-4EAA-A654-91108DBA890D}" type="slidenum">
              <a:rPr lang="en-US"/>
              <a:pPr/>
              <a:t>12</a:t>
            </a:fld>
            <a:endParaRPr lang="en-US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78425" cy="3768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42B4ED-D2CB-4B28-9430-5296DCC28941}" type="slidenum">
              <a:rPr lang="en-US"/>
              <a:pPr/>
              <a:t>13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78425" cy="3768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FE50C8-DB43-46CE-A560-8519EE8E13BA}" type="slidenum">
              <a:rPr lang="en-US"/>
              <a:pPr/>
              <a:t>14</a:t>
            </a:fld>
            <a:endParaRPr lang="en-US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76838" cy="3767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B8419-6692-45C4-8189-E59575D28E66}" type="slidenum">
              <a:rPr lang="it-IT"/>
              <a:pPr/>
              <a:t>18</a:t>
            </a:fld>
            <a:endParaRPr 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ISS GEM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53BFAD5-9DB2-45D0-87C8-E7A686EB427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D2114A-5472-49F7-B20D-2021EA2BE0B6}" type="slidenum">
              <a:rPr lang="en-US"/>
              <a:pPr/>
              <a:t>35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5180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4A15EE-C759-4836-97D1-EFE054D693AB}" type="slidenum">
              <a:rPr lang="en-US"/>
              <a:pPr/>
              <a:t>36</a:t>
            </a:fld>
            <a:endParaRPr lang="en-US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76288" y="4776788"/>
            <a:ext cx="6208712" cy="4611687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A09BBD-28E6-4A87-9EBC-1C784FF54A54}" type="slidenum">
              <a:rPr lang="en-US"/>
              <a:pPr/>
              <a:t>37</a:t>
            </a:fld>
            <a:endParaRPr lang="en-US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2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76288" y="4776788"/>
            <a:ext cx="6208712" cy="4518025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46782E-637C-4B7C-998B-E701447A36F6}" type="slidenum">
              <a:rPr lang="en-US"/>
              <a:pPr/>
              <a:t>3</a:t>
            </a:fld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EC7082-E8E8-4FDF-B9E4-6D17E1ED8912}" type="slidenum">
              <a:rPr lang="en-US" sz="1200">
                <a:solidFill>
                  <a:srgbClr val="000000"/>
                </a:solidFill>
              </a:rPr>
              <a:pPr algn="r" hangingPunct="1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86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hangingPunct="1"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AADD313-983B-44BE-AAE3-9E5CACC9A74E}" type="slidenum">
              <a:rPr lang="en-GB" sz="1300">
                <a:solidFill>
                  <a:srgbClr val="000000"/>
                </a:solidFill>
                <a:latin typeface="Times New Roman" pitchFamily="16" charset="0"/>
              </a:rPr>
              <a:pPr algn="r" hangingPunct="1">
                <a:lnSpc>
                  <a:spcPct val="11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GB" sz="13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71600" y="763588"/>
            <a:ext cx="5030788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24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750"/>
              </a:spcBef>
              <a:buFont typeface="Arial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latin typeface="Arial" charset="0"/>
              </a:rPr>
              <a:t>The strength of the 1g7/2 shell can be neglected at this low pmiss.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4DC09F-8ECB-4D21-8073-72318D7968B1}" type="slidenum">
              <a:rPr lang="en-US"/>
              <a:pPr/>
              <a:t>38</a:t>
            </a:fld>
            <a:endParaRPr 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76838" cy="3767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0AB3A1-2141-4F48-8BF8-6425673A4F5E}" type="slidenum">
              <a:rPr lang="en-US"/>
              <a:pPr/>
              <a:t>39</a:t>
            </a:fld>
            <a:endParaRPr lang="en-US"/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78425" cy="3768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76288" y="4776788"/>
            <a:ext cx="6208712" cy="4611687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99C712-5523-422E-9A42-FCE92B971800}" type="slidenum">
              <a:rPr lang="en-US"/>
              <a:pPr/>
              <a:t>40</a:t>
            </a:fld>
            <a:endParaRPr lang="en-US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78425" cy="3768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42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76288" y="4776788"/>
            <a:ext cx="6208712" cy="4611687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9C145F-28A0-4E4A-AD3D-BDE200E27125}" type="slidenum">
              <a:rPr lang="en-US"/>
              <a:pPr/>
              <a:t>41</a:t>
            </a:fld>
            <a:endParaRPr lang="en-US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78425" cy="3768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63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76288" y="4776788"/>
            <a:ext cx="6208712" cy="4611687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D9F9C-063A-44F0-9D18-19C1FEBBB16C}" type="slidenum">
              <a:rPr lang="it-IT"/>
              <a:pPr/>
              <a:t>45</a:t>
            </a:fld>
            <a:endParaRPr 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400DD-165E-4D7F-8FF2-E893D41E8E05}" type="slidenum">
              <a:rPr lang="it-IT"/>
              <a:pPr/>
              <a:t>47</a:t>
            </a:fld>
            <a:endParaRPr 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BC5E80-61EC-4F4B-8662-B6F96DD83997}" type="slidenum">
              <a:rPr lang="en-US"/>
              <a:pPr/>
              <a:t>4</a:t>
            </a:fld>
            <a:endParaRPr lang="en-US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5180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CD9593-4E70-4378-9536-7D84E20F6801}" type="slidenum">
              <a:rPr lang="en-US"/>
              <a:pPr/>
              <a:t>5</a:t>
            </a:fld>
            <a:endParaRPr lang="en-US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975147-8840-49C0-8543-F9EC79BD4BAC}" type="slidenum">
              <a:rPr lang="en-US"/>
              <a:pPr/>
              <a:t>6</a:t>
            </a:fld>
            <a:endParaRPr lang="en-US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469CB2-D45A-460C-B68E-567163345B2C}" type="slidenum">
              <a:rPr lang="en-US"/>
              <a:pPr/>
              <a:t>7</a:t>
            </a:fld>
            <a:endParaRPr lang="en-U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AAA33C-527B-461D-88DC-43F726BA12CC}" type="slidenum">
              <a:rPr lang="en-US"/>
              <a:pPr/>
              <a:t>8</a:t>
            </a:fld>
            <a:endParaRPr lang="en-US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127CF2-256E-4BC9-B223-69A696F3FA03}" type="slidenum">
              <a:rPr lang="en-US"/>
              <a:pPr/>
              <a:t>9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116582-B9AA-46A8-8588-F520E6B257D5}" type="slidenum">
              <a:rPr lang="en-US"/>
              <a:pPr/>
              <a:t>10</a:t>
            </a:fld>
            <a:endParaRPr lang="en-US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08712" cy="4611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DF82F2-195B-4F95-8F01-75146CB50AE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1ACFC5-CFDE-4E48-99FD-504A4FF568B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3775" cy="6446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43688" cy="6446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10AA4E-E192-4B41-82B3-40675E0A057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2986088"/>
            <a:ext cx="4452938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2986088"/>
            <a:ext cx="4454525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0CA8D9-A1C5-4043-90B1-03A8AD6AED8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81875" y="0"/>
            <a:ext cx="2292350" cy="71072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0"/>
            <a:ext cx="6724650" cy="71072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20C72B-FA9C-442C-B405-FC864FCD13E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452938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4525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1F2AC1-D71D-42B9-A4FD-AB0AD27F426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F41360-2A8D-4E3A-A655-C455538F8DC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DB77B-206D-4A44-B401-9453FB13349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CB0A0D-3992-4EF3-810D-A2343DE6618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71181E-7ABF-487D-8BB2-D2CA80BD5EF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813819-15C2-4394-B6CC-833BD3338E7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59863" cy="125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9059863" cy="497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6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6113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16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83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6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B32CE2B-9518-42F8-A307-8E7513485BB4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57200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2pPr>
      <a:lvl3pPr marL="1143000" indent="-230188" algn="ctr" defTabSz="457200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57200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57200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57200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57200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57200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57200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fontAlgn="base" hangingPunct="0">
        <a:lnSpc>
          <a:spcPct val="12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12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</a:defRPr>
      </a:lvl2pPr>
      <a:lvl3pPr marL="1143000" indent="-230188" algn="l" defTabSz="457200" rtl="0" fontAlgn="base" hangingPunct="0">
        <a:lnSpc>
          <a:spcPct val="12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fontAlgn="base" hangingPunct="0">
        <a:lnSpc>
          <a:spcPct val="12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fontAlgn="base" hangingPunct="0">
        <a:lnSpc>
          <a:spcPct val="12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 hangingPunct="0">
        <a:lnSpc>
          <a:spcPct val="12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 hangingPunct="0">
        <a:lnSpc>
          <a:spcPct val="12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 hangingPunct="0">
        <a:lnSpc>
          <a:spcPct val="12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 hangingPunct="0">
        <a:lnSpc>
          <a:spcPct val="12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63925" y="0"/>
            <a:ext cx="6210300" cy="116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1" tIns="46795" rIns="89991" bIns="46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2986088"/>
            <a:ext cx="9059863" cy="412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94063" y="6884988"/>
            <a:ext cx="38179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515938" y="6875463"/>
            <a:ext cx="1824037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r>
              <a:rPr lang="en-US"/>
              <a:t>&lt;1&gt;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8452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99"/>
          </a:solidFill>
          <a:latin typeface="Arial" charset="0"/>
        </a:defRPr>
      </a:lvl2pPr>
      <a:lvl3pPr marL="1143000" indent="-230188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99"/>
          </a:solidFill>
          <a:latin typeface="Arial" charset="0"/>
        </a:defRPr>
      </a:lvl3pPr>
      <a:lvl4pPr marL="16002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99"/>
          </a:solidFill>
          <a:latin typeface="Arial" charset="0"/>
        </a:defRPr>
      </a:lvl4pPr>
      <a:lvl5pPr marL="20574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99"/>
          </a:solidFill>
          <a:latin typeface="Arial" charset="0"/>
        </a:defRPr>
      </a:lvl5pPr>
      <a:lvl6pPr marL="25146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99"/>
          </a:solidFill>
          <a:latin typeface="Arial" charset="0"/>
        </a:defRPr>
      </a:lvl6pPr>
      <a:lvl7pPr marL="29718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99"/>
          </a:solidFill>
          <a:latin typeface="Arial" charset="0"/>
        </a:defRPr>
      </a:lvl7pPr>
      <a:lvl8pPr marL="34290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99"/>
          </a:solidFill>
          <a:latin typeface="Arial" charset="0"/>
        </a:defRPr>
      </a:lvl8pPr>
      <a:lvl9pPr marL="38862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</a:defRPr>
      </a:lvl2pPr>
      <a:lvl3pPr marL="1143000" indent="-230188" algn="l" defTabSz="457200" rtl="0" eaLnBrk="0" fontAlgn="base" hangingPunct="0">
        <a:spcBef>
          <a:spcPts val="6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611485"/>
            <a:ext cx="8569325" cy="1620837"/>
          </a:xfrm>
        </p:spPr>
        <p:txBody>
          <a:bodyPr/>
          <a:lstStyle/>
          <a:p>
            <a:r>
              <a:rPr lang="it-IT" dirty="0" smtClean="0"/>
              <a:t>JLab12 Roma1(dotazioni)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23888" y="2555701"/>
            <a:ext cx="7488832" cy="367240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Ricercatori: </a:t>
            </a:r>
          </a:p>
          <a:p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        G. M. </a:t>
            </a:r>
            <a:r>
              <a:rPr lang="it-IT" dirty="0" err="1" smtClean="0">
                <a:solidFill>
                  <a:schemeClr val="accent2"/>
                </a:solidFill>
              </a:rPr>
              <a:t>Urciuoli</a:t>
            </a:r>
            <a:r>
              <a:rPr lang="it-IT" dirty="0" smtClean="0">
                <a:solidFill>
                  <a:schemeClr val="accent2"/>
                </a:solidFill>
              </a:rPr>
              <a:t> 30%</a:t>
            </a:r>
          </a:p>
          <a:p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F. </a:t>
            </a:r>
            <a:r>
              <a:rPr lang="it-IT" dirty="0" err="1" smtClean="0">
                <a:solidFill>
                  <a:schemeClr val="accent2"/>
                </a:solidFill>
              </a:rPr>
              <a:t>Meddi</a:t>
            </a:r>
            <a:r>
              <a:rPr lang="it-IT" dirty="0" smtClean="0">
                <a:solidFill>
                  <a:schemeClr val="accent2"/>
                </a:solidFill>
              </a:rPr>
              <a:t> 20%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      Laureando:</a:t>
            </a:r>
          </a:p>
          <a:p>
            <a:r>
              <a:rPr lang="it-IT" dirty="0" smtClean="0"/>
              <a:t>         </a:t>
            </a:r>
            <a:r>
              <a:rPr lang="it-IT" dirty="0" smtClean="0">
                <a:solidFill>
                  <a:schemeClr val="accent2"/>
                </a:solidFill>
              </a:rPr>
              <a:t>F. De </a:t>
            </a:r>
            <a:r>
              <a:rPr lang="it-IT" dirty="0" err="1" smtClean="0">
                <a:solidFill>
                  <a:schemeClr val="accent2"/>
                </a:solidFill>
              </a:rPr>
              <a:t>Persio</a:t>
            </a:r>
            <a:r>
              <a:rPr lang="it-IT" dirty="0" smtClean="0">
                <a:solidFill>
                  <a:schemeClr val="accent2"/>
                </a:solidFill>
              </a:rPr>
              <a:t> 100%</a:t>
            </a:r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87338" y="5219700"/>
            <a:ext cx="3657600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-100MeV/c&lt;Pmiss&lt;100MeV/c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143000"/>
            <a:ext cx="594360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7479" name="Group 71"/>
          <p:cNvGraphicFramePr>
            <a:graphicFrameLocks noGrp="1"/>
          </p:cNvGraphicFramePr>
          <p:nvPr/>
        </p:nvGraphicFramePr>
        <p:xfrm>
          <a:off x="85725" y="715963"/>
          <a:ext cx="3571875" cy="3518801"/>
        </p:xfrm>
        <a:graphic>
          <a:graphicData uri="http://schemas.openxmlformats.org/drawingml/2006/table">
            <a:tbl>
              <a:tblPr/>
              <a:tblGrid>
                <a:gridCol w="936625"/>
                <a:gridCol w="1589088"/>
                <a:gridCol w="1046162"/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nucleus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shell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spec.fact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12C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1p1/2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0.85(5)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208Pb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3s1/2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0.52(6)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6" marB="4571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2d3/2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0.59(6)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6" marB="4571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1h11/2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0.65(6)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6" marB="4571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2d5/2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5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0.52(6)</a:t>
                      </a:r>
                    </a:p>
                  </a:txBody>
                  <a:tcPr marL="89991" marR="89991" marT="46795" marB="4679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431800" y="4427538"/>
            <a:ext cx="2971800" cy="84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Spectroscopic factors at Q</a:t>
            </a:r>
            <a:r>
              <a:rPr lang="en-US" sz="2000" baseline="33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 = 0.8 GeV</a:t>
            </a:r>
            <a:r>
              <a:rPr lang="en-US" sz="2000" baseline="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5662613" y="228600"/>
            <a:ext cx="357822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200">
                <a:solidFill>
                  <a:srgbClr val="000000"/>
                </a:solidFill>
              </a:rPr>
              <a:t>Spectroscopic factors vs Q</a:t>
            </a:r>
            <a:r>
              <a:rPr lang="en-US" baseline="330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600200" y="457200"/>
            <a:ext cx="7315200" cy="178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Run 1 (March 2007) – First exposure to data taking with heavy metal targets at high currents.</a:t>
            </a: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We want to look at the LHRS momentum spectrum as a luminosity monitor. We have carbon data which we can subtract from the diamond/lead/diamond spectra.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2514600"/>
            <a:ext cx="5819775" cy="391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68338" y="2409825"/>
            <a:ext cx="27432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Raster pattern for carbon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0" y="2514600"/>
            <a:ext cx="2743200" cy="280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The morphology of the heavy metal targets changes during the exposures. </a:t>
            </a: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A stable total trigger rate is not a reliable measure of a stable target.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28800" y="6629400"/>
            <a:ext cx="59436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Raster pattern selected avoids the frame.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3857625"/>
            <a:ext cx="5364163" cy="345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" y="228600"/>
            <a:ext cx="5592763" cy="322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400800" y="457200"/>
            <a:ext cx="29718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R1207, Pb/Q =259.6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629400" y="4114800"/>
            <a:ext cx="27432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R1208, Pb/Q = 255.8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400800" y="2057400"/>
            <a:ext cx="3200400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After several hours at 50uA.</a:t>
            </a: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Target is 0.17mm thick.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0" y="228600"/>
            <a:ext cx="4800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Visual Inspections of targets from run 2 </a:t>
            </a: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(January 2008) – E06007 tgts at 30 deg.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0"/>
            <a:ext cx="4241800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00200" y="2286000"/>
            <a:ext cx="2514600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0.5 mm, </a:t>
            </a:r>
            <a:r>
              <a:rPr lang="en-US" sz="2000" baseline="33000">
                <a:solidFill>
                  <a:srgbClr val="000000"/>
                </a:solidFill>
              </a:rPr>
              <a:t>208</a:t>
            </a:r>
            <a:r>
              <a:rPr lang="en-US" sz="2000">
                <a:solidFill>
                  <a:srgbClr val="000000"/>
                </a:solidFill>
              </a:rPr>
              <a:t>Pb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00200" y="3886200"/>
            <a:ext cx="2286000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0.17mm, </a:t>
            </a:r>
            <a:r>
              <a:rPr lang="en-US" sz="2000" baseline="33000">
                <a:solidFill>
                  <a:srgbClr val="000000"/>
                </a:solidFill>
              </a:rPr>
              <a:t>208</a:t>
            </a:r>
            <a:r>
              <a:rPr lang="en-US" sz="2000">
                <a:solidFill>
                  <a:srgbClr val="000000"/>
                </a:solidFill>
              </a:rPr>
              <a:t>Pb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828800" y="5029200"/>
            <a:ext cx="2286000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0.2mm </a:t>
            </a:r>
            <a:r>
              <a:rPr lang="en-US" sz="2000" baseline="33000">
                <a:solidFill>
                  <a:srgbClr val="000000"/>
                </a:solidFill>
              </a:rPr>
              <a:t>209</a:t>
            </a:r>
            <a:r>
              <a:rPr lang="en-US" sz="2000">
                <a:solidFill>
                  <a:srgbClr val="000000"/>
                </a:solidFill>
              </a:rPr>
              <a:t>Bi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429000" y="2743200"/>
            <a:ext cx="2743200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429000" y="4114800"/>
            <a:ext cx="2743200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3429000" y="5257800"/>
            <a:ext cx="3200400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57200" y="6172200"/>
            <a:ext cx="4114800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A better design than for run 1.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"/>
            <a:ext cx="5159375" cy="329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8925" y="163513"/>
            <a:ext cx="4572000" cy="319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1250" y="3581400"/>
            <a:ext cx="5159375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4114800" cy="95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Migration of lead – target gave bad e</a:t>
            </a:r>
            <a:r>
              <a:rPr lang="en-US" sz="2000" baseline="-33000">
                <a:solidFill>
                  <a:srgbClr val="000000"/>
                </a:solidFill>
              </a:rPr>
              <a:t>miss</a:t>
            </a:r>
            <a:r>
              <a:rPr lang="en-US" sz="2000">
                <a:solidFill>
                  <a:srgbClr val="000000"/>
                </a:solidFill>
              </a:rPr>
              <a:t> spectrum.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1371600" y="2279650"/>
            <a:ext cx="1371600" cy="16129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5257800"/>
            <a:ext cx="3886200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Thin lead and bismuth targets look to be in good shape. Analysis is continuing.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886200" y="2736850"/>
            <a:ext cx="2286000" cy="25273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114800" y="5486400"/>
            <a:ext cx="2514600" cy="685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63847" y="611485"/>
            <a:ext cx="9216777" cy="642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					</a:t>
            </a:r>
            <a:r>
              <a:rPr lang="it-IT" sz="3200" dirty="0" err="1" smtClean="0">
                <a:solidFill>
                  <a:srgbClr val="FF0000"/>
                </a:solidFill>
              </a:rPr>
              <a:t>Conferences</a:t>
            </a:r>
            <a:r>
              <a:rPr lang="it-IT" sz="3200" dirty="0" smtClean="0">
                <a:solidFill>
                  <a:srgbClr val="FF0000"/>
                </a:solidFill>
              </a:rPr>
              <a:t>/</a:t>
            </a:r>
            <a:r>
              <a:rPr lang="it-IT" sz="3200" dirty="0" err="1" smtClean="0">
                <a:solidFill>
                  <a:srgbClr val="FF0000"/>
                </a:solidFill>
              </a:rPr>
              <a:t>meetings</a:t>
            </a:r>
            <a:r>
              <a:rPr lang="it-IT" sz="3200" dirty="0" smtClean="0">
                <a:solidFill>
                  <a:srgbClr val="FF0000"/>
                </a:solidFill>
              </a:rPr>
              <a:t>:</a:t>
            </a:r>
          </a:p>
          <a:p>
            <a:endParaRPr lang="en-US" dirty="0" smtClean="0"/>
          </a:p>
          <a:p>
            <a:r>
              <a:rPr lang="it-IT" dirty="0" smtClean="0">
                <a:solidFill>
                  <a:schemeClr val="tx1"/>
                </a:solidFill>
              </a:rPr>
              <a:t>- </a:t>
            </a:r>
            <a:r>
              <a:rPr lang="it-IT" dirty="0" smtClean="0">
                <a:solidFill>
                  <a:schemeClr val="accent2"/>
                </a:solidFill>
              </a:rPr>
              <a:t>XLVII International </a:t>
            </a:r>
            <a:r>
              <a:rPr lang="it-IT" dirty="0" err="1" smtClean="0">
                <a:solidFill>
                  <a:schemeClr val="accent2"/>
                </a:solidFill>
              </a:rPr>
              <a:t>Winter</a:t>
            </a:r>
            <a:r>
              <a:rPr lang="it-IT" dirty="0" smtClean="0">
                <a:solidFill>
                  <a:schemeClr val="accent2"/>
                </a:solidFill>
              </a:rPr>
              <a:t> Meeting on </a:t>
            </a:r>
            <a:r>
              <a:rPr lang="it-IT" dirty="0" err="1" smtClean="0">
                <a:solidFill>
                  <a:schemeClr val="accent2"/>
                </a:solidFill>
              </a:rPr>
              <a:t>Nuclear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Physics</a:t>
            </a:r>
            <a:r>
              <a:rPr lang="it-IT" dirty="0" smtClean="0">
                <a:solidFill>
                  <a:schemeClr val="accent2"/>
                </a:solidFill>
              </a:rPr>
              <a:t>, 26-30 </a:t>
            </a:r>
            <a:r>
              <a:rPr lang="it-IT" dirty="0" err="1" smtClean="0">
                <a:solidFill>
                  <a:schemeClr val="accent2"/>
                </a:solidFill>
              </a:rPr>
              <a:t>January</a:t>
            </a:r>
            <a:r>
              <a:rPr lang="it-IT" dirty="0" smtClean="0">
                <a:solidFill>
                  <a:schemeClr val="accent2"/>
                </a:solidFill>
              </a:rPr>
              <a:t> Bormio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accent6"/>
                </a:solidFill>
              </a:rPr>
              <a:t>European Nuclear Physics Conference 2009, </a:t>
            </a:r>
            <a:r>
              <a:rPr lang="it-IT" dirty="0" err="1" smtClean="0">
                <a:solidFill>
                  <a:schemeClr val="accent6"/>
                </a:solidFill>
              </a:rPr>
              <a:t>Bochum</a:t>
            </a:r>
            <a:r>
              <a:rPr lang="it-IT" dirty="0" smtClean="0">
                <a:solidFill>
                  <a:schemeClr val="accent6"/>
                </a:solidFill>
              </a:rPr>
              <a:t> 16-20 March 2009</a:t>
            </a:r>
            <a:r>
              <a:rPr lang="it-IT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6"/>
                </a:solidFill>
              </a:rPr>
              <a:t>3</a:t>
            </a:r>
            <a:r>
              <a:rPr lang="en-US" baseline="30000" dirty="0" smtClean="0">
                <a:solidFill>
                  <a:schemeClr val="accent6"/>
                </a:solidFill>
              </a:rPr>
              <a:t>rd</a:t>
            </a:r>
            <a:r>
              <a:rPr lang="en-US" dirty="0" smtClean="0">
                <a:solidFill>
                  <a:schemeClr val="accent6"/>
                </a:solidFill>
              </a:rPr>
              <a:t> Joint Meeting of the </a:t>
            </a:r>
            <a:r>
              <a:rPr lang="it-IT" dirty="0" smtClean="0">
                <a:solidFill>
                  <a:schemeClr val="accent6"/>
                </a:solidFill>
              </a:rPr>
              <a:t>APS </a:t>
            </a:r>
            <a:r>
              <a:rPr lang="it-IT" dirty="0" err="1" smtClean="0">
                <a:solidFill>
                  <a:schemeClr val="accent6"/>
                </a:solidFill>
              </a:rPr>
              <a:t>Division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of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Nuclear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Physics</a:t>
            </a:r>
            <a:r>
              <a:rPr lang="it-IT" dirty="0" smtClean="0">
                <a:solidFill>
                  <a:schemeClr val="accent6"/>
                </a:solidFill>
              </a:rPr>
              <a:t> and the </a:t>
            </a:r>
            <a:r>
              <a:rPr lang="it-IT" dirty="0" err="1" smtClean="0">
                <a:solidFill>
                  <a:schemeClr val="accent6"/>
                </a:solidFill>
              </a:rPr>
              <a:t>Physical</a:t>
            </a:r>
            <a:r>
              <a:rPr lang="it-IT" dirty="0" smtClean="0">
                <a:solidFill>
                  <a:schemeClr val="accent6"/>
                </a:solidFill>
              </a:rPr>
              <a:t> Society </a:t>
            </a:r>
            <a:r>
              <a:rPr lang="it-IT" dirty="0" err="1" smtClean="0">
                <a:solidFill>
                  <a:schemeClr val="accent6"/>
                </a:solidFill>
              </a:rPr>
              <a:t>of</a:t>
            </a:r>
            <a:r>
              <a:rPr lang="it-IT" dirty="0" smtClean="0">
                <a:solidFill>
                  <a:schemeClr val="accent6"/>
                </a:solidFill>
              </a:rPr>
              <a:t> 	</a:t>
            </a:r>
            <a:r>
              <a:rPr lang="it-IT" dirty="0" err="1" smtClean="0">
                <a:solidFill>
                  <a:schemeClr val="accent6"/>
                </a:solidFill>
              </a:rPr>
              <a:t>Japan</a:t>
            </a:r>
            <a:r>
              <a:rPr lang="it-IT" dirty="0" smtClean="0">
                <a:solidFill>
                  <a:schemeClr val="accent6"/>
                </a:solidFill>
              </a:rPr>
              <a:t>, </a:t>
            </a:r>
            <a:r>
              <a:rPr lang="it-IT" dirty="0" err="1" smtClean="0">
                <a:solidFill>
                  <a:schemeClr val="accent6"/>
                </a:solidFill>
              </a:rPr>
              <a:t>Octber</a:t>
            </a:r>
            <a:r>
              <a:rPr lang="it-IT" dirty="0" smtClean="0">
                <a:solidFill>
                  <a:schemeClr val="accent6"/>
                </a:solidFill>
              </a:rPr>
              <a:t> 13-17. Hawaii </a:t>
            </a:r>
            <a:r>
              <a:rPr lang="it-IT" dirty="0" err="1" smtClean="0">
                <a:solidFill>
                  <a:schemeClr val="accent6"/>
                </a:solidFill>
              </a:rPr>
              <a:t>Japan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							</a:t>
            </a:r>
            <a:r>
              <a:rPr lang="it-IT" sz="2400" dirty="0" err="1" smtClean="0">
                <a:solidFill>
                  <a:srgbClr val="FF0000"/>
                </a:solidFill>
              </a:rPr>
              <a:t>Publications</a:t>
            </a:r>
            <a:r>
              <a:rPr lang="it-IT" dirty="0" smtClean="0">
                <a:solidFill>
                  <a:schemeClr val="tx1"/>
                </a:solidFill>
              </a:rPr>
              <a:t>: </a:t>
            </a:r>
          </a:p>
          <a:p>
            <a:pPr>
              <a:buFontTx/>
              <a:buChar char="-"/>
            </a:pPr>
            <a:endParaRPr lang="it-IT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Most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of</a:t>
            </a:r>
            <a:r>
              <a:rPr lang="it-IT" dirty="0" smtClean="0">
                <a:solidFill>
                  <a:schemeClr val="accent2"/>
                </a:solidFill>
              </a:rPr>
              <a:t> the work </a:t>
            </a:r>
            <a:r>
              <a:rPr lang="it-IT" dirty="0" err="1" smtClean="0">
                <a:solidFill>
                  <a:schemeClr val="accent2"/>
                </a:solidFill>
              </a:rPr>
              <a:t>done</a:t>
            </a:r>
            <a:r>
              <a:rPr lang="it-IT" dirty="0" smtClean="0">
                <a:solidFill>
                  <a:schemeClr val="accent2"/>
                </a:solidFill>
              </a:rPr>
              <a:t>.</a:t>
            </a:r>
          </a:p>
          <a:p>
            <a:endParaRPr lang="it-IT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it-IT" dirty="0" err="1" smtClean="0">
                <a:solidFill>
                  <a:schemeClr val="accent2"/>
                </a:solidFill>
              </a:rPr>
              <a:t>To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address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completely</a:t>
            </a:r>
            <a:r>
              <a:rPr lang="it-IT" dirty="0" smtClean="0">
                <a:solidFill>
                  <a:schemeClr val="accent2"/>
                </a:solidFill>
              </a:rPr>
              <a:t> the target </a:t>
            </a:r>
            <a:r>
              <a:rPr lang="it-IT" dirty="0" err="1" smtClean="0">
                <a:solidFill>
                  <a:schemeClr val="accent2"/>
                </a:solidFill>
              </a:rPr>
              <a:t>thickness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issue</a:t>
            </a:r>
            <a:r>
              <a:rPr lang="it-IT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it-IT" dirty="0" smtClean="0"/>
              <a:t> 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it-IT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56047" y="251990"/>
            <a:ext cx="7056438" cy="69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chemeClr val="accent2"/>
                </a:solidFill>
              </a:rPr>
              <a:t>Lead</a:t>
            </a:r>
            <a:r>
              <a:rPr lang="en-US" sz="2600" dirty="0">
                <a:solidFill>
                  <a:srgbClr val="FF0000"/>
                </a:solidFill>
              </a:rPr>
              <a:t>  </a:t>
            </a:r>
            <a:r>
              <a:rPr lang="en-US" sz="2600" dirty="0">
                <a:solidFill>
                  <a:schemeClr val="accent2"/>
                </a:solidFill>
              </a:rPr>
              <a:t>(</a:t>
            </a:r>
            <a:r>
              <a:rPr lang="en-US" sz="2600" baseline="30000" dirty="0">
                <a:solidFill>
                  <a:schemeClr val="accent2"/>
                </a:solidFill>
              </a:rPr>
              <a:t>208</a:t>
            </a:r>
            <a:r>
              <a:rPr lang="en-US" sz="2600" dirty="0">
                <a:solidFill>
                  <a:srgbClr val="FF0000"/>
                </a:solidFill>
              </a:rPr>
              <a:t>P</a:t>
            </a:r>
            <a:r>
              <a:rPr lang="en-US" sz="2600" dirty="0">
                <a:solidFill>
                  <a:schemeClr val="accent2"/>
                </a:solidFill>
              </a:rPr>
              <a:t>b)  </a:t>
            </a:r>
            <a:r>
              <a:rPr lang="en-US" sz="2600" dirty="0">
                <a:solidFill>
                  <a:srgbClr val="FF0000"/>
                </a:solidFill>
              </a:rPr>
              <a:t>R</a:t>
            </a:r>
            <a:r>
              <a:rPr lang="en-US" sz="2600" dirty="0">
                <a:solidFill>
                  <a:schemeClr val="accent2"/>
                </a:solidFill>
              </a:rPr>
              <a:t>adius  </a:t>
            </a:r>
            <a:r>
              <a:rPr lang="en-US" sz="2600" dirty="0">
                <a:solidFill>
                  <a:srgbClr val="FF0000"/>
                </a:solidFill>
              </a:rPr>
              <a:t>Ex</a:t>
            </a:r>
            <a:r>
              <a:rPr lang="en-US" sz="2600" dirty="0">
                <a:solidFill>
                  <a:schemeClr val="accent2"/>
                </a:solidFill>
              </a:rPr>
              <a:t>periment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:</a:t>
            </a:r>
            <a:r>
              <a:rPr lang="en-US" sz="3100" dirty="0">
                <a:solidFill>
                  <a:srgbClr val="FF0000"/>
                </a:solidFill>
              </a:rPr>
              <a:t>   PREX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016" y="251990"/>
            <a:ext cx="2436151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168072" y="796216"/>
            <a:ext cx="2045876" cy="3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/>
              <a:t>E = 1  </a:t>
            </a:r>
            <a:r>
              <a:rPr lang="en-US" sz="1500" dirty="0" err="1"/>
              <a:t>GeV</a:t>
            </a:r>
            <a:r>
              <a:rPr lang="en-US" sz="1500" dirty="0">
                <a:latin typeface="Georgia" pitchFamily="18" charset="0"/>
              </a:rPr>
              <a:t>,</a:t>
            </a:r>
            <a:r>
              <a:rPr lang="en-US" sz="1500" dirty="0">
                <a:solidFill>
                  <a:srgbClr val="008000"/>
                </a:solidFill>
                <a:latin typeface="Georgia" pitchFamily="18" charset="0"/>
              </a:rPr>
              <a:t> </a:t>
            </a:r>
            <a:r>
              <a:rPr lang="en-US" sz="1500" dirty="0">
                <a:latin typeface="Georgia" pitchFamily="18" charset="0"/>
              </a:rPr>
              <a:t> 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6358145" y="804966"/>
          <a:ext cx="738546" cy="341236"/>
        </p:xfrm>
        <a:graphic>
          <a:graphicData uri="http://schemas.openxmlformats.org/presentationml/2006/ole">
            <p:oleObj spid="_x0000_s1026" name="Equation" r:id="rId3" imgW="495000" imgH="228600" progId="Equation.3">
              <p:embed/>
            </p:oleObj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68298" y="755968"/>
            <a:ext cx="5040313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accent2"/>
                </a:solidFill>
                <a:latin typeface="Georgia" pitchFamily="18" charset="0"/>
              </a:rPr>
              <a:t>Elastic  Scattering  Parity-Violating   Asymmetry</a:t>
            </a:r>
            <a:r>
              <a:rPr lang="en-US" dirty="0">
                <a:solidFill>
                  <a:schemeClr val="accent2"/>
                </a:solidFill>
                <a:latin typeface="Georgia" pitchFamily="18" charset="0"/>
              </a:rPr>
              <a:t>  </a:t>
            </a:r>
          </a:p>
        </p:txBody>
      </p:sp>
      <p:pic>
        <p:nvPicPr>
          <p:cNvPr id="3081" name="Picture 9" descr="BA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267" y="2915375"/>
            <a:ext cx="3696229" cy="3555847"/>
          </a:xfrm>
          <a:prstGeom prst="rect">
            <a:avLst/>
          </a:prstGeom>
          <a:noFill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83518" y="5799251"/>
            <a:ext cx="3696229" cy="960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99FF"/>
                </a:solidFill>
                <a:latin typeface="Georgia" pitchFamily="18" charset="0"/>
              </a:rPr>
              <a:t>PREX  :  precise  measurement of  the density -dependence of  the symmetry  energy.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826051" y="1242447"/>
            <a:ext cx="5628349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dirty="0">
                <a:solidFill>
                  <a:srgbClr val="669900"/>
                </a:solidFill>
              </a:rPr>
              <a:t>Z</a:t>
            </a:r>
            <a:r>
              <a:rPr lang="en-US" baseline="30000" dirty="0">
                <a:solidFill>
                  <a:srgbClr val="669900"/>
                </a:solidFill>
              </a:rPr>
              <a:t>0</a:t>
            </a:r>
            <a:r>
              <a:rPr lang="en-US" dirty="0">
                <a:solidFill>
                  <a:srgbClr val="669900"/>
                </a:solidFill>
              </a:rPr>
              <a:t> :   Clean  Probe  Couples  Mainly  to  </a:t>
            </a:r>
            <a:r>
              <a:rPr lang="en-US" b="1" u="sng" dirty="0">
                <a:solidFill>
                  <a:srgbClr val="669900"/>
                </a:solidFill>
              </a:rPr>
              <a:t>Neutrons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261829" y="3331857"/>
            <a:ext cx="1764109" cy="9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rgbClr val="FF0000"/>
                </a:solidFill>
                <a:latin typeface="Georgia" pitchFamily="18" charset="0"/>
              </a:rPr>
              <a:t>Fundamental Nuclear  Physics</a:t>
            </a:r>
          </a:p>
        </p:txBody>
      </p:sp>
      <p:pic>
        <p:nvPicPr>
          <p:cNvPr id="3085" name="Picture 13" descr="crab_puls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443" y="839964"/>
            <a:ext cx="2604161" cy="26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72991" y="2745632"/>
            <a:ext cx="2688167" cy="450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marL="377979" indent="-377979">
              <a:spcBef>
                <a:spcPct val="50000"/>
              </a:spcBef>
            </a:pPr>
            <a:r>
              <a:rPr lang="en-US" dirty="0">
                <a:solidFill>
                  <a:srgbClr val="0099FF"/>
                </a:solidFill>
                <a:latin typeface="Georgia" pitchFamily="18" charset="0"/>
              </a:rPr>
              <a:t>Many  applications:</a:t>
            </a:r>
          </a:p>
          <a:p>
            <a:pPr marL="377979" indent="-377979">
              <a:spcBef>
                <a:spcPct val="50000"/>
              </a:spcBef>
              <a:buFontTx/>
              <a:buAutoNum type="arabicPeriod"/>
            </a:pPr>
            <a:r>
              <a:rPr lang="en-US" dirty="0">
                <a:latin typeface="Georgia" pitchFamily="18" charset="0"/>
              </a:rPr>
              <a:t>Nuclear  Physics</a:t>
            </a:r>
          </a:p>
          <a:p>
            <a:pPr marL="377979" indent="-377979">
              <a:spcBef>
                <a:spcPct val="50000"/>
              </a:spcBef>
              <a:buFontTx/>
              <a:buAutoNum type="arabicPeriod"/>
            </a:pPr>
            <a:r>
              <a:rPr lang="en-US" dirty="0">
                <a:latin typeface="Georgia" pitchFamily="18" charset="0"/>
              </a:rPr>
              <a:t>Neutron  Stars</a:t>
            </a:r>
          </a:p>
          <a:p>
            <a:pPr marL="377979" indent="-377979">
              <a:spcBef>
                <a:spcPct val="50000"/>
              </a:spcBef>
              <a:buFontTx/>
              <a:buAutoNum type="arabicPeriod"/>
            </a:pPr>
            <a:endParaRPr lang="en-US" dirty="0">
              <a:latin typeface="Georgia" pitchFamily="18" charset="0"/>
            </a:endParaRPr>
          </a:p>
          <a:p>
            <a:pPr marL="377979" indent="-377979">
              <a:spcBef>
                <a:spcPct val="50000"/>
              </a:spcBef>
              <a:buFontTx/>
              <a:buAutoNum type="arabicPeriod"/>
            </a:pPr>
            <a:endParaRPr lang="en-US" dirty="0">
              <a:latin typeface="Georgia" pitchFamily="18" charset="0"/>
            </a:endParaRPr>
          </a:p>
          <a:p>
            <a:pPr marL="377979" indent="-377979">
              <a:spcBef>
                <a:spcPct val="50000"/>
              </a:spcBef>
              <a:buFontTx/>
              <a:buAutoNum type="arabicPeriod"/>
            </a:pPr>
            <a:endParaRPr lang="en-US" dirty="0">
              <a:latin typeface="Georgia" pitchFamily="18" charset="0"/>
            </a:endParaRPr>
          </a:p>
          <a:p>
            <a:pPr marL="377979" indent="-377979">
              <a:spcBef>
                <a:spcPct val="50000"/>
              </a:spcBef>
              <a:buFontTx/>
              <a:buAutoNum type="arabicPeriod"/>
            </a:pPr>
            <a:r>
              <a:rPr lang="en-US" dirty="0">
                <a:latin typeface="Georgia" pitchFamily="18" charset="0"/>
              </a:rPr>
              <a:t>Atomic  Parity Violation</a:t>
            </a:r>
          </a:p>
          <a:p>
            <a:pPr marL="377979" indent="-377979">
              <a:spcBef>
                <a:spcPct val="50000"/>
              </a:spcBef>
              <a:buFontTx/>
              <a:buAutoNum type="arabicPeriod"/>
            </a:pPr>
            <a:r>
              <a:rPr lang="en-US" dirty="0">
                <a:latin typeface="Georgia" pitchFamily="18" charset="0"/>
              </a:rPr>
              <a:t>Heavy  Ion  Collisions</a:t>
            </a:r>
          </a:p>
        </p:txBody>
      </p:sp>
      <p:pic>
        <p:nvPicPr>
          <p:cNvPr id="3087" name="Picture 15" descr="NStar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2407" y="3023870"/>
            <a:ext cx="3286704" cy="3695841"/>
          </a:xfrm>
          <a:prstGeom prst="rect">
            <a:avLst/>
          </a:prstGeom>
          <a:noFill/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368271" y="4115824"/>
            <a:ext cx="2016125" cy="13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>
                <a:latin typeface="Georgia" pitchFamily="18" charset="0"/>
              </a:rPr>
              <a:t>Combine  with  </a:t>
            </a:r>
            <a:r>
              <a:rPr lang="en-US" sz="1100" dirty="0" err="1">
                <a:latin typeface="Georgia" pitchFamily="18" charset="0"/>
              </a:rPr>
              <a:t>astophysics</a:t>
            </a:r>
            <a:r>
              <a:rPr lang="en-US" sz="1100" dirty="0">
                <a:latin typeface="Georgia" pitchFamily="18" charset="0"/>
              </a:rPr>
              <a:t>  observations</a:t>
            </a:r>
          </a:p>
          <a:p>
            <a:pPr>
              <a:spcBef>
                <a:spcPct val="50000"/>
              </a:spcBef>
            </a:pPr>
            <a:r>
              <a:rPr lang="en-US" sz="1100" dirty="0">
                <a:latin typeface="Georgia" pitchFamily="18" charset="0"/>
              </a:rPr>
              <a:t>Is  dense  Neutron-rich matter  exotic ?</a:t>
            </a:r>
          </a:p>
          <a:p>
            <a:pPr>
              <a:spcBef>
                <a:spcPct val="50000"/>
              </a:spcBef>
            </a:pPr>
            <a:endParaRPr lang="en-US" sz="1100" dirty="0">
              <a:latin typeface="Georgia" pitchFamily="18" charset="0"/>
            </a:endParaRPr>
          </a:p>
        </p:txBody>
      </p:sp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87306" y="1882919"/>
          <a:ext cx="4088253" cy="904712"/>
        </p:xfrm>
        <a:graphic>
          <a:graphicData uri="http://schemas.openxmlformats.org/presentationml/2006/ole">
            <p:oleObj spid="_x0000_s1027" name="Equation" r:id="rId7" imgW="4012920" imgH="888840" progId="Equation.3">
              <p:embed/>
            </p:oleObj>
          </a:graphicData>
        </a:graphic>
      </p:graphicFrame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111005" y="1952916"/>
            <a:ext cx="1008063" cy="3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FF0000"/>
                </a:solidFill>
                <a:latin typeface="Georgia" pitchFamily="18" charset="0"/>
              </a:rPr>
              <a:t>F</a:t>
            </a:r>
            <a:r>
              <a:rPr lang="en-US" sz="1500" baseline="-25000" dirty="0">
                <a:solidFill>
                  <a:srgbClr val="FF0000"/>
                </a:solidFill>
                <a:latin typeface="Georgia" pitchFamily="18" charset="0"/>
              </a:rPr>
              <a:t>N</a:t>
            </a:r>
            <a:r>
              <a:rPr lang="en-US" sz="1500" dirty="0">
                <a:solidFill>
                  <a:srgbClr val="FF0000"/>
                </a:solidFill>
                <a:latin typeface="Georgia" pitchFamily="18" charset="0"/>
              </a:rPr>
              <a:t> (Q</a:t>
            </a:r>
            <a:r>
              <a:rPr lang="en-US" sz="1500" baseline="30000" dirty="0">
                <a:solidFill>
                  <a:srgbClr val="FF0000"/>
                </a:solidFill>
              </a:rPr>
              <a:t>2</a:t>
            </a:r>
            <a:r>
              <a:rPr lang="en-US" sz="1500" dirty="0">
                <a:solidFill>
                  <a:srgbClr val="FF0000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660913" y="4282067"/>
            <a:ext cx="899556" cy="4452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0099FF"/>
                </a:solidFill>
                <a:latin typeface="Georgia" pitchFamily="18" charset="0"/>
              </a:rPr>
              <a:t>(  </a:t>
            </a:r>
            <a:r>
              <a:rPr lang="en-US" sz="900" dirty="0" err="1">
                <a:solidFill>
                  <a:srgbClr val="0099FF"/>
                </a:solidFill>
                <a:latin typeface="Georgia" pitchFamily="18" charset="0"/>
              </a:rPr>
              <a:t>Dany</a:t>
            </a:r>
            <a:r>
              <a:rPr lang="en-US" sz="900" dirty="0">
                <a:solidFill>
                  <a:srgbClr val="0099FF"/>
                </a:solidFill>
                <a:latin typeface="Georgia" pitchFamily="18" charset="0"/>
              </a:rPr>
              <a:t> Page )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>
            <a:off x="4788297" y="1595931"/>
            <a:ext cx="420026" cy="335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pic>
        <p:nvPicPr>
          <p:cNvPr id="3093" name="Picture 21" descr="jlab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240" y="278239"/>
            <a:ext cx="1863865" cy="510978"/>
          </a:xfrm>
          <a:prstGeom prst="rect">
            <a:avLst/>
          </a:prstGeom>
          <a:noFill/>
        </p:spPr>
      </p:pic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680105" y="1499687"/>
            <a:ext cx="2663665" cy="31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/>
              <a:t>(  </a:t>
            </a:r>
            <a:r>
              <a:rPr lang="en-US" sz="1100" dirty="0">
                <a:latin typeface="Georgia" pitchFamily="18" charset="0"/>
              </a:rPr>
              <a:t>T.W. Donnelly,   J. Dubach,   I Sick</a:t>
            </a:r>
            <a:r>
              <a:rPr lang="en-US" sz="1100" dirty="0"/>
              <a:t>  )</a:t>
            </a:r>
          </a:p>
        </p:txBody>
      </p:sp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5294079" y="2099910"/>
          <a:ext cx="1155072" cy="341236"/>
        </p:xfrm>
        <a:graphic>
          <a:graphicData uri="http://schemas.openxmlformats.org/presentationml/2006/ole">
            <p:oleObj spid="_x0000_s1028" name="Equation" r:id="rId9" imgW="774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840052" y="2603888"/>
            <a:ext cx="697243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2016125" y="5375769"/>
            <a:ext cx="6384396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6804422" y="2855877"/>
            <a:ext cx="504031" cy="2519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5460339" y="3527848"/>
            <a:ext cx="504031" cy="2519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3864240" y="4283816"/>
            <a:ext cx="504031" cy="2519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2520156" y="4955787"/>
            <a:ext cx="504031" cy="2519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596099" y="2183906"/>
            <a:ext cx="0" cy="755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604161" y="2183906"/>
            <a:ext cx="0" cy="75596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620286" y="2183906"/>
            <a:ext cx="0" cy="75596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20026" y="2939874"/>
            <a:ext cx="1370543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Mar 1-5</a:t>
            </a:r>
          </a:p>
          <a:p>
            <a:r>
              <a:rPr lang="en-US" sz="1500" dirty="0">
                <a:solidFill>
                  <a:schemeClr val="tx2"/>
                </a:solidFill>
              </a:rPr>
              <a:t>Source Setup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596099" y="1259947"/>
            <a:ext cx="1615803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Mar 11-24</a:t>
            </a:r>
          </a:p>
          <a:p>
            <a:r>
              <a:rPr lang="en-US" sz="1500" dirty="0" err="1">
                <a:solidFill>
                  <a:schemeClr val="tx2"/>
                </a:solidFill>
              </a:rPr>
              <a:t>Sched</a:t>
            </a:r>
            <a:r>
              <a:rPr lang="en-US" sz="1500" dirty="0">
                <a:solidFill>
                  <a:schemeClr val="tx2"/>
                </a:solidFill>
              </a:rPr>
              <a:t>. </a:t>
            </a:r>
            <a:r>
              <a:rPr lang="en-US" sz="1500" dirty="0" err="1">
                <a:solidFill>
                  <a:schemeClr val="tx2"/>
                </a:solidFill>
              </a:rPr>
              <a:t>Commis</a:t>
            </a:r>
            <a:r>
              <a:rPr lang="en-US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688167" y="3023871"/>
            <a:ext cx="2352146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Mar 19 – Apr 6</a:t>
            </a:r>
          </a:p>
          <a:p>
            <a:r>
              <a:rPr lang="en-US" sz="1500" dirty="0">
                <a:solidFill>
                  <a:srgbClr val="FF0000"/>
                </a:solidFill>
              </a:rPr>
              <a:t>Actual  Commissioning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3192198" y="2183906"/>
            <a:ext cx="0" cy="755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880365" y="1175950"/>
            <a:ext cx="2940182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1500" dirty="0">
                <a:solidFill>
                  <a:srgbClr val="0066FF"/>
                </a:solidFill>
              </a:rPr>
              <a:t>Apr 14 – 23    </a:t>
            </a:r>
            <a:r>
              <a:rPr lang="en-US" sz="1500" dirty="0" err="1">
                <a:solidFill>
                  <a:srgbClr val="0066FF"/>
                </a:solidFill>
              </a:rPr>
              <a:t>Pb</a:t>
            </a:r>
            <a:r>
              <a:rPr lang="en-US" sz="1500" dirty="0">
                <a:solidFill>
                  <a:srgbClr val="0066FF"/>
                </a:solidFill>
              </a:rPr>
              <a:t> Production:</a:t>
            </a:r>
            <a:r>
              <a:rPr lang="en-US" sz="1500" dirty="0">
                <a:solidFill>
                  <a:srgbClr val="FF0000"/>
                </a:solidFill>
              </a:rPr>
              <a:t>        </a:t>
            </a:r>
            <a:r>
              <a:rPr lang="en-US" sz="1500" dirty="0">
                <a:solidFill>
                  <a:srgbClr val="FF0000"/>
                </a:solidFill>
                <a:sym typeface="Wingdings" charset="2"/>
              </a:rPr>
              <a:t>            </a:t>
            </a:r>
            <a:r>
              <a:rPr lang="en-US" sz="1500" b="1" i="1" dirty="0">
                <a:solidFill>
                  <a:srgbClr val="FF0000"/>
                </a:solidFill>
              </a:rPr>
              <a:t>PC  systematic !</a:t>
            </a:r>
          </a:p>
        </p:txBody>
      </p:sp>
      <p:sp>
        <p:nvSpPr>
          <p:cNvPr id="5138" name="AutoShape 18"/>
          <p:cNvSpPr>
            <a:spLocks/>
          </p:cNvSpPr>
          <p:nvPr/>
        </p:nvSpPr>
        <p:spPr bwMode="auto">
          <a:xfrm rot="16200000">
            <a:off x="6048397" y="1427881"/>
            <a:ext cx="419982" cy="1092068"/>
          </a:xfrm>
          <a:prstGeom prst="rightBrace">
            <a:avLst>
              <a:gd name="adj1" fmla="val 2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552406" y="2939874"/>
            <a:ext cx="2184135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Systematic Studies</a:t>
            </a:r>
          </a:p>
          <a:p>
            <a:r>
              <a:rPr lang="en-US" sz="1500" baseline="30000" dirty="0">
                <a:solidFill>
                  <a:schemeClr val="tx2"/>
                </a:solidFill>
              </a:rPr>
              <a:t>12</a:t>
            </a:r>
            <a:r>
              <a:rPr lang="en-US" sz="1500" dirty="0">
                <a:solidFill>
                  <a:schemeClr val="tx2"/>
                </a:solidFill>
              </a:rPr>
              <a:t>C,  pulsed beam</a:t>
            </a:r>
          </a:p>
        </p:txBody>
      </p:sp>
      <p:sp>
        <p:nvSpPr>
          <p:cNvPr id="5140" name="AutoShape 20"/>
          <p:cNvSpPr>
            <a:spLocks/>
          </p:cNvSpPr>
          <p:nvPr/>
        </p:nvSpPr>
        <p:spPr bwMode="auto">
          <a:xfrm rot="16200000">
            <a:off x="2226155" y="1301869"/>
            <a:ext cx="335986" cy="1428089"/>
          </a:xfrm>
          <a:prstGeom prst="rightBrace">
            <a:avLst>
              <a:gd name="adj1" fmla="val 35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5141" name="AutoShape 21"/>
          <p:cNvSpPr>
            <a:spLocks/>
          </p:cNvSpPr>
          <p:nvPr/>
        </p:nvSpPr>
        <p:spPr bwMode="auto">
          <a:xfrm rot="5400000">
            <a:off x="3412729" y="1947570"/>
            <a:ext cx="335986" cy="1848115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848114" y="3527849"/>
            <a:ext cx="3948245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/>
              <a:t>(Angle calibration,  adjust  HRS  tune, Compton,  dithering,  focal plane detectors)</a:t>
            </a:r>
          </a:p>
        </p:txBody>
      </p:sp>
      <p:sp>
        <p:nvSpPr>
          <p:cNvPr id="5143" name="AutoShape 23"/>
          <p:cNvSpPr>
            <a:spLocks/>
          </p:cNvSpPr>
          <p:nvPr/>
        </p:nvSpPr>
        <p:spPr bwMode="auto">
          <a:xfrm rot="5400000">
            <a:off x="7224457" y="2351855"/>
            <a:ext cx="167993" cy="840052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707105" y="2183906"/>
            <a:ext cx="1101238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17 </a:t>
            </a:r>
            <a:r>
              <a:rPr lang="en-US" b="1" dirty="0" err="1">
                <a:solidFill>
                  <a:srgbClr val="660066"/>
                </a:solidFill>
              </a:rPr>
              <a:t>Coul</a:t>
            </a:r>
            <a:r>
              <a:rPr lang="en-US" b="1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5145" name="AutoShape 25"/>
          <p:cNvSpPr>
            <a:spLocks/>
          </p:cNvSpPr>
          <p:nvPr/>
        </p:nvSpPr>
        <p:spPr bwMode="auto">
          <a:xfrm rot="16200000">
            <a:off x="4998327" y="1469888"/>
            <a:ext cx="335986" cy="924057"/>
          </a:xfrm>
          <a:prstGeom prst="rightBrace">
            <a:avLst>
              <a:gd name="adj1" fmla="val 22917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704292" y="1175950"/>
            <a:ext cx="1092068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rgbClr val="008000"/>
                </a:solidFill>
              </a:rPr>
              <a:t>O-ring repair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108193" y="1847920"/>
            <a:ext cx="1772860" cy="3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1500" dirty="0">
                <a:solidFill>
                  <a:srgbClr val="660066"/>
                </a:solidFill>
              </a:rPr>
              <a:t>Target  Accident</a:t>
            </a: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4032250" y="2183906"/>
            <a:ext cx="504031" cy="335986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2016125" y="5039783"/>
            <a:ext cx="0" cy="755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008063" y="5879748"/>
            <a:ext cx="1518147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Apr 29</a:t>
            </a:r>
          </a:p>
          <a:p>
            <a:r>
              <a:rPr lang="en-US" sz="1500" dirty="0">
                <a:solidFill>
                  <a:schemeClr val="tx2"/>
                </a:solidFill>
              </a:rPr>
              <a:t>Vacuum Repair</a:t>
            </a:r>
          </a:p>
        </p:txBody>
      </p:sp>
      <p:sp>
        <p:nvSpPr>
          <p:cNvPr id="5151" name="AutoShape 31"/>
          <p:cNvSpPr>
            <a:spLocks/>
          </p:cNvSpPr>
          <p:nvPr/>
        </p:nvSpPr>
        <p:spPr bwMode="auto">
          <a:xfrm rot="16200000">
            <a:off x="2520174" y="4535743"/>
            <a:ext cx="335986" cy="1176073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428088" y="4451809"/>
            <a:ext cx="2352146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1500" dirty="0">
                <a:solidFill>
                  <a:srgbClr val="0066FF"/>
                </a:solidFill>
              </a:rPr>
              <a:t>Apr 29 – May 11         </a:t>
            </a:r>
            <a:r>
              <a:rPr lang="en-US" sz="1500" dirty="0" err="1">
                <a:solidFill>
                  <a:srgbClr val="0066FF"/>
                </a:solidFill>
              </a:rPr>
              <a:t>Pb</a:t>
            </a:r>
            <a:r>
              <a:rPr lang="en-US" sz="1500" dirty="0">
                <a:solidFill>
                  <a:srgbClr val="0066FF"/>
                </a:solidFill>
              </a:rPr>
              <a:t>  Production  (good)</a:t>
            </a:r>
            <a:endParaRPr lang="en-US" sz="1500" b="1" i="1" dirty="0">
              <a:solidFill>
                <a:srgbClr val="FF0000"/>
              </a:solidFill>
            </a:endParaRPr>
          </a:p>
        </p:txBody>
      </p:sp>
      <p:sp>
        <p:nvSpPr>
          <p:cNvPr id="5153" name="AutoShape 33"/>
          <p:cNvSpPr>
            <a:spLocks/>
          </p:cNvSpPr>
          <p:nvPr/>
        </p:nvSpPr>
        <p:spPr bwMode="auto">
          <a:xfrm rot="5400000">
            <a:off x="3318219" y="5417749"/>
            <a:ext cx="251989" cy="336021"/>
          </a:xfrm>
          <a:prstGeom prst="rightBrace">
            <a:avLst>
              <a:gd name="adj1" fmla="val 11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2856178" y="5879748"/>
            <a:ext cx="1518147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May 11 - 14</a:t>
            </a:r>
          </a:p>
          <a:p>
            <a:r>
              <a:rPr lang="en-US" sz="1500" dirty="0">
                <a:solidFill>
                  <a:schemeClr val="tx2"/>
                </a:solidFill>
              </a:rPr>
              <a:t>Vacuum Repair</a:t>
            </a:r>
          </a:p>
        </p:txBody>
      </p:sp>
      <p:sp>
        <p:nvSpPr>
          <p:cNvPr id="5155" name="AutoShape 35"/>
          <p:cNvSpPr>
            <a:spLocks/>
          </p:cNvSpPr>
          <p:nvPr/>
        </p:nvSpPr>
        <p:spPr bwMode="auto">
          <a:xfrm rot="16200000">
            <a:off x="3822250" y="4829757"/>
            <a:ext cx="251989" cy="672042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3528219" y="4451809"/>
            <a:ext cx="1680104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1500" dirty="0">
                <a:solidFill>
                  <a:srgbClr val="0066FF"/>
                </a:solidFill>
              </a:rPr>
              <a:t>May 14 – 20                </a:t>
            </a:r>
            <a:r>
              <a:rPr lang="en-US" sz="1500" dirty="0" err="1">
                <a:solidFill>
                  <a:srgbClr val="0066FF"/>
                </a:solidFill>
              </a:rPr>
              <a:t>Pb</a:t>
            </a:r>
            <a:r>
              <a:rPr lang="en-US" sz="1500" dirty="0">
                <a:solidFill>
                  <a:srgbClr val="0066FF"/>
                </a:solidFill>
              </a:rPr>
              <a:t>  Production </a:t>
            </a:r>
            <a:endParaRPr lang="en-US" sz="1500" b="1" i="1" dirty="0">
              <a:solidFill>
                <a:srgbClr val="FF0000"/>
              </a:solidFill>
            </a:endParaRPr>
          </a:p>
        </p:txBody>
      </p:sp>
      <p:sp>
        <p:nvSpPr>
          <p:cNvPr id="5157" name="AutoShape 37"/>
          <p:cNvSpPr>
            <a:spLocks/>
          </p:cNvSpPr>
          <p:nvPr/>
        </p:nvSpPr>
        <p:spPr bwMode="auto">
          <a:xfrm rot="5400000">
            <a:off x="5208336" y="4871715"/>
            <a:ext cx="251989" cy="1428089"/>
          </a:xfrm>
          <a:prstGeom prst="righ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4620287" y="5879747"/>
            <a:ext cx="1843429" cy="9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May 20 – June 3</a:t>
            </a:r>
          </a:p>
          <a:p>
            <a:r>
              <a:rPr lang="en-US" sz="1500" dirty="0">
                <a:solidFill>
                  <a:schemeClr val="tx2"/>
                </a:solidFill>
              </a:rPr>
              <a:t>Replace all O-rings</a:t>
            </a:r>
          </a:p>
          <a:p>
            <a:r>
              <a:rPr lang="en-US" sz="1500" dirty="0">
                <a:solidFill>
                  <a:schemeClr val="tx2"/>
                </a:solidFill>
              </a:rPr>
              <a:t>Leak checks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7140443" y="4115823"/>
            <a:ext cx="1306423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41 C  total</a:t>
            </a:r>
          </a:p>
        </p:txBody>
      </p:sp>
      <p:sp>
        <p:nvSpPr>
          <p:cNvPr id="5160" name="AutoShape 40"/>
          <p:cNvSpPr>
            <a:spLocks/>
          </p:cNvSpPr>
          <p:nvPr/>
        </p:nvSpPr>
        <p:spPr bwMode="auto">
          <a:xfrm rot="16200000">
            <a:off x="6384409" y="4619753"/>
            <a:ext cx="251989" cy="924057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628349" y="4367813"/>
            <a:ext cx="1680104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1500" dirty="0">
                <a:solidFill>
                  <a:srgbClr val="0066FF"/>
                </a:solidFill>
              </a:rPr>
              <a:t>June 3 -  Now                </a:t>
            </a:r>
            <a:r>
              <a:rPr lang="en-US" sz="1500" dirty="0" err="1">
                <a:solidFill>
                  <a:srgbClr val="0066FF"/>
                </a:solidFill>
              </a:rPr>
              <a:t>Pb</a:t>
            </a:r>
            <a:r>
              <a:rPr lang="en-US" sz="1500" dirty="0">
                <a:solidFill>
                  <a:srgbClr val="0066FF"/>
                </a:solidFill>
              </a:rPr>
              <a:t>  Production </a:t>
            </a:r>
            <a:endParaRPr lang="en-US" sz="1500" b="1" i="1" dirty="0">
              <a:solidFill>
                <a:srgbClr val="FF0000"/>
              </a:solidFill>
            </a:endParaRPr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 flipH="1">
            <a:off x="7056437" y="4535805"/>
            <a:ext cx="756047" cy="755968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7812484" y="5459765"/>
            <a:ext cx="1627023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End  June 20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7896490" y="5795751"/>
            <a:ext cx="1680104" cy="101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~ 65 C  total</a:t>
            </a:r>
          </a:p>
          <a:p>
            <a:r>
              <a:rPr lang="en-US" sz="1500" dirty="0">
                <a:solidFill>
                  <a:schemeClr val="tx2"/>
                </a:solidFill>
              </a:rPr>
              <a:t>     17 C bad ?</a:t>
            </a:r>
          </a:p>
          <a:p>
            <a:r>
              <a:rPr lang="en-US" sz="1500" dirty="0">
                <a:solidFill>
                  <a:schemeClr val="tx2"/>
                </a:solidFill>
              </a:rPr>
              <a:t>     48 C good ?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6972432" y="3863834"/>
            <a:ext cx="1848115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CC00"/>
                </a:solidFill>
              </a:rPr>
              <a:t>Hall A  Meeting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1848115" y="419982"/>
            <a:ext cx="4452276" cy="5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CC0000"/>
                </a:solidFill>
              </a:rPr>
              <a:t>PREX   Timeline  (2010)</a:t>
            </a:r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>
            <a:off x="3276203" y="2603888"/>
            <a:ext cx="504031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>
            <a:off x="5292328" y="2603888"/>
            <a:ext cx="504031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>
            <a:off x="7392458" y="2603888"/>
            <a:ext cx="504031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>
            <a:off x="2604162" y="5375769"/>
            <a:ext cx="504031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5040313" y="5375769"/>
            <a:ext cx="504031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7308453" y="5375769"/>
            <a:ext cx="504031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>
            <a:off x="840052" y="2603888"/>
            <a:ext cx="504031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6216385" y="514478"/>
            <a:ext cx="3192198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660066"/>
                </a:solidFill>
              </a:rPr>
              <a:t>Proposal  : 130  Coulombs</a:t>
            </a: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2100130" y="5375770"/>
            <a:ext cx="1428089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8000"/>
                </a:solidFill>
              </a:rPr>
              <a:t>Magnet problems</a:t>
            </a:r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6300390" y="5375770"/>
            <a:ext cx="1428089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8000"/>
                </a:solidFill>
              </a:rPr>
              <a:t>Magnet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40" name="Picture 4" descr="SEPT_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36" y="328986"/>
            <a:ext cx="8915053" cy="6777459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40313" y="5963744"/>
            <a:ext cx="1764109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Collimators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6216386" y="4031826"/>
            <a:ext cx="84005" cy="1847921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48245" y="2015914"/>
            <a:ext cx="1764109" cy="10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0066"/>
                </a:solidFill>
              </a:rPr>
              <a:t>Septum  Magnet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628349" y="671972"/>
            <a:ext cx="1428089" cy="44527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Top  view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5880365" y="2687884"/>
            <a:ext cx="420026" cy="3191863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36021" y="3023871"/>
            <a:ext cx="1008063" cy="44527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target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392458" y="1679928"/>
            <a:ext cx="1008063" cy="92726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HRS-L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  Q1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560469" y="4115823"/>
            <a:ext cx="1008063" cy="92726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HRS-R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  Q1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72041" y="239740"/>
            <a:ext cx="5040313" cy="5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66FF"/>
                </a:solidFill>
              </a:rPr>
              <a:t>PREX   Region  After  Target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04031" y="6887704"/>
            <a:ext cx="9156568" cy="4199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924057" y="5711755"/>
            <a:ext cx="2356390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O-Rings </a:t>
            </a:r>
            <a:r>
              <a:rPr lang="en-US" sz="1500" dirty="0">
                <a:solidFill>
                  <a:schemeClr val="tx2"/>
                </a:solidFill>
              </a:rPr>
              <a:t>  (which failed)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1764110" y="4031827"/>
            <a:ext cx="924057" cy="1595931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rex 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839964"/>
            <a:ext cx="8173007" cy="6129987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688167" y="503979"/>
            <a:ext cx="4620286" cy="6933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3100" dirty="0">
                <a:solidFill>
                  <a:srgbClr val="0066FF"/>
                </a:solidFill>
              </a:rPr>
              <a:t>  Collimators  inside  Q1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688167" y="6336478"/>
            <a:ext cx="4620286" cy="6933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3100" dirty="0">
                <a:solidFill>
                  <a:srgbClr val="0066FF"/>
                </a:solidFill>
              </a:rPr>
              <a:t>  </a:t>
            </a:r>
            <a:r>
              <a:rPr lang="en-US" dirty="0">
                <a:solidFill>
                  <a:srgbClr val="0066FF"/>
                </a:solidFill>
              </a:rPr>
              <a:t>Symmetry  in  all  dimensions  to 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28600" y="1371600"/>
            <a:ext cx="9601200" cy="265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  <a:tab pos="9409113" algn="l"/>
              </a:tabLst>
            </a:pPr>
            <a:r>
              <a:rPr lang="en-GB" sz="2400" b="1" i="1">
                <a:solidFill>
                  <a:srgbClr val="000080"/>
                </a:solidFill>
              </a:rPr>
              <a:t>Jefferson Lab, Newport News, VA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  <a:tab pos="9409113" algn="l"/>
              </a:tabLst>
            </a:pPr>
            <a:r>
              <a:rPr lang="en-GB" sz="2400" b="1" i="1">
                <a:solidFill>
                  <a:srgbClr val="000080"/>
                </a:solidFill>
              </a:rPr>
              <a:t>and the  Hall A Collaboration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  <a:tab pos="9409113" algn="l"/>
              </a:tabLst>
            </a:pPr>
            <a:endParaRPr lang="en-GB" sz="2400" b="1" i="1">
              <a:solidFill>
                <a:srgbClr val="000080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  <a:tab pos="9409113" algn="l"/>
              </a:tabLst>
            </a:pPr>
            <a:r>
              <a:rPr lang="en-GB" sz="2400" b="1">
                <a:solidFill>
                  <a:srgbClr val="000080"/>
                </a:solidFill>
              </a:rPr>
              <a:t>E06-007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  <a:tab pos="9409113" algn="l"/>
              </a:tabLst>
            </a:pPr>
            <a:r>
              <a:rPr lang="en-GB" sz="2400" b="1" i="1">
                <a:solidFill>
                  <a:srgbClr val="000080"/>
                </a:solidFill>
              </a:rPr>
              <a:t>Spokepersons: </a:t>
            </a:r>
            <a:r>
              <a:rPr lang="en-GB" sz="2400" b="1" i="1">
                <a:solidFill>
                  <a:srgbClr val="00AE00"/>
                </a:solidFill>
              </a:rPr>
              <a:t>K. Aniol, A. Saha, J.M. Udías, G. Urciuoli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  <a:tab pos="9409113" algn="l"/>
              </a:tabLst>
            </a:pPr>
            <a:r>
              <a:rPr lang="en-GB" sz="2400" b="1" i="1">
                <a:solidFill>
                  <a:srgbClr val="000080"/>
                </a:solidFill>
              </a:rPr>
              <a:t> Students:	</a:t>
            </a:r>
            <a:r>
              <a:rPr lang="en-GB" sz="2400" b="1" i="1">
                <a:solidFill>
                  <a:srgbClr val="00AE00"/>
                </a:solidFill>
              </a:rPr>
              <a:t>Juan Carlos Cornejo</a:t>
            </a:r>
            <a:r>
              <a:rPr lang="en-GB" sz="2400" b="1" i="1" baseline="33000">
                <a:solidFill>
                  <a:srgbClr val="00AE00"/>
                </a:solidFill>
              </a:rPr>
              <a:t>1</a:t>
            </a:r>
            <a:r>
              <a:rPr lang="en-GB" sz="2400" b="1" i="1">
                <a:solidFill>
                  <a:srgbClr val="00AE00"/>
                </a:solidFill>
              </a:rPr>
              <a:t>, Joaquin Lopez Herraiz</a:t>
            </a:r>
            <a:r>
              <a:rPr lang="en-GB" sz="2400" b="1" i="1" baseline="33000">
                <a:solidFill>
                  <a:srgbClr val="00AE00"/>
                </a:solidFill>
              </a:rPr>
              <a:t>2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  <a:tab pos="9409113" algn="l"/>
              </a:tabLst>
            </a:pPr>
            <a:r>
              <a:rPr lang="en-GB" sz="2400" b="1" i="1">
                <a:solidFill>
                  <a:srgbClr val="000080"/>
                </a:solidFill>
              </a:rPr>
              <a:t> Hall A: </a:t>
            </a:r>
            <a:r>
              <a:rPr lang="en-GB" sz="2400" b="1" i="1">
                <a:solidFill>
                  <a:srgbClr val="00AE00"/>
                </a:solidFill>
              </a:rPr>
              <a:t>Alexandre Camsonne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9601200" cy="99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  <a:tab pos="940911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     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 Impulse Approximation limitations to the (</a:t>
            </a:r>
            <a:r>
              <a:rPr lang="en-US" sz="2400" b="1" dirty="0" err="1">
                <a:solidFill>
                  <a:srgbClr val="FF0000"/>
                </a:solidFill>
              </a:rPr>
              <a:t>e,e'p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  <a:tab pos="9409113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                        reaction </a:t>
            </a:r>
            <a:r>
              <a:rPr lang="en-US" sz="2400" b="1">
                <a:solidFill>
                  <a:srgbClr val="FF0000"/>
                </a:solidFill>
              </a:rPr>
              <a:t>on</a:t>
            </a:r>
            <a:r>
              <a:rPr lang="en-US" sz="2400" b="1" baseline="33000">
                <a:solidFill>
                  <a:srgbClr val="FF0000"/>
                </a:solidFill>
              </a:rPr>
              <a:t> </a:t>
            </a:r>
            <a:r>
              <a:rPr lang="en-US" sz="2400" b="1" baseline="33000" smtClean="0">
                <a:solidFill>
                  <a:srgbClr val="FF0000"/>
                </a:solidFill>
              </a:rPr>
              <a:t>208</a:t>
            </a:r>
            <a:r>
              <a:rPr lang="en-US" sz="2400" b="1" smtClean="0">
                <a:solidFill>
                  <a:srgbClr val="FF0000"/>
                </a:solidFill>
              </a:rPr>
              <a:t>Pb, </a:t>
            </a:r>
            <a:r>
              <a:rPr lang="en-US" sz="2400" b="1" baseline="33000" smtClean="0">
                <a:solidFill>
                  <a:srgbClr val="FF0000"/>
                </a:solidFill>
              </a:rPr>
              <a:t>209</a:t>
            </a:r>
            <a:r>
              <a:rPr lang="en-US" sz="2400" b="1" smtClean="0">
                <a:solidFill>
                  <a:srgbClr val="FF0000"/>
                </a:solidFill>
              </a:rPr>
              <a:t>Bi </a:t>
            </a:r>
            <a:r>
              <a:rPr lang="en-US" sz="2400" b="1" dirty="0" smtClean="0">
                <a:solidFill>
                  <a:srgbClr val="FF0000"/>
                </a:solidFill>
              </a:rPr>
              <a:t>and </a:t>
            </a:r>
            <a:r>
              <a:rPr lang="en-US" sz="2400" b="1" baseline="33000" dirty="0">
                <a:solidFill>
                  <a:srgbClr val="FF0000"/>
                </a:solidFill>
              </a:rPr>
              <a:t>12</a:t>
            </a:r>
            <a:r>
              <a:rPr lang="en-US" sz="2400" b="1" dirty="0">
                <a:solidFill>
                  <a:srgbClr val="FF0000"/>
                </a:solidFill>
              </a:rPr>
              <a:t>C 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0225" y="6392863"/>
            <a:ext cx="8458200" cy="84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(1) Now at William and Mary in PhD program</a:t>
            </a: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(2) PhD thesis accepted, Universidad Complutense de Madrid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4572000"/>
            <a:ext cx="9144000" cy="160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(a) Search for long range correlations at x = 1 for states near the Fermi surface.</a:t>
            </a: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(b) Search for possible Q</a:t>
            </a:r>
            <a:r>
              <a:rPr lang="en-US" sz="2000" baseline="33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 dependence on spectroscopic factors.</a:t>
            </a: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(c) Using A</a:t>
            </a:r>
            <a:r>
              <a:rPr lang="en-US" sz="2000" baseline="-33000">
                <a:solidFill>
                  <a:srgbClr val="000000"/>
                </a:solidFill>
              </a:rPr>
              <a:t>TL</a:t>
            </a:r>
            <a:r>
              <a:rPr lang="en-US" sz="2000">
                <a:solidFill>
                  <a:srgbClr val="000000"/>
                </a:solidFill>
              </a:rPr>
              <a:t>, search for additional evidence for relativistic effects in nuclear structure.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00407162703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8062" y="1595932"/>
            <a:ext cx="7686477" cy="5211276"/>
          </a:xfrm>
          <a:noFill/>
          <a:ln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28088" y="335986"/>
            <a:ext cx="6300391" cy="5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00FF"/>
                </a:solidFill>
              </a:rPr>
              <a:t>Optics   of   HRS  +  New  Septum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56177" y="839965"/>
            <a:ext cx="4956307" cy="7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</a:rPr>
              <a:t>Nilanga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Liyanage</a:t>
            </a:r>
            <a:r>
              <a:rPr lang="en-US" b="1" dirty="0">
                <a:solidFill>
                  <a:srgbClr val="FF0066"/>
                </a:solidFill>
              </a:rPr>
              <a:t>,   Seamus Riordan,  </a:t>
            </a:r>
            <a:r>
              <a:rPr lang="en-US" b="1" dirty="0" err="1">
                <a:solidFill>
                  <a:srgbClr val="FF0066"/>
                </a:solidFill>
              </a:rPr>
              <a:t>Kiadtisak</a:t>
            </a:r>
            <a:r>
              <a:rPr lang="en-US" b="1" dirty="0">
                <a:solidFill>
                  <a:srgbClr val="FF0066"/>
                </a:solidFill>
              </a:rPr>
              <a:t>  </a:t>
            </a:r>
            <a:r>
              <a:rPr lang="en-US" b="1" dirty="0" err="1">
                <a:solidFill>
                  <a:srgbClr val="FF0066"/>
                </a:solidFill>
              </a:rPr>
              <a:t>Saenboonruang</a:t>
            </a:r>
            <a:r>
              <a:rPr lang="en-US" b="1" dirty="0">
                <a:solidFill>
                  <a:srgbClr val="FF0066"/>
                </a:solidFill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p_6281_H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16" y="1847921"/>
            <a:ext cx="9597595" cy="4777295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35663" y="2099910"/>
            <a:ext cx="1512094" cy="69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aseline="30000" dirty="0">
                <a:solidFill>
                  <a:srgbClr val="0000FF"/>
                </a:solidFill>
              </a:rPr>
              <a:t>16</a:t>
            </a:r>
            <a:r>
              <a:rPr lang="en-US" sz="3100" dirty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40052" y="2687885"/>
            <a:ext cx="1512094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FF"/>
                </a:solidFill>
              </a:rPr>
              <a:t>Hydrogen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428088" y="419982"/>
            <a:ext cx="5040313" cy="5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00FF"/>
                </a:solidFill>
              </a:rPr>
              <a:t>Water  Cell  :   Measure</a:t>
            </a:r>
            <a:r>
              <a:rPr lang="en-US" sz="1500" dirty="0">
                <a:solidFill>
                  <a:schemeClr val="tx2"/>
                </a:solidFill>
              </a:rPr>
              <a:t>  </a:t>
            </a: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5292328" y="404233"/>
          <a:ext cx="1260078" cy="650972"/>
        </p:xfrm>
        <a:graphic>
          <a:graphicData uri="http://schemas.openxmlformats.org/presentationml/2006/ole">
            <p:oleObj spid="_x0000_s5122" name="Equation" r:id="rId4" imgW="393480" imgH="203040" progId="Equation.3">
              <p:embed/>
            </p:oleObj>
          </a:graphicData>
        </a:graphic>
      </p:graphicFrame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772172" y="1007957"/>
            <a:ext cx="4956307" cy="7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</a:rPr>
              <a:t>Nilanga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Liyanage</a:t>
            </a:r>
            <a:r>
              <a:rPr lang="en-US" b="1" dirty="0">
                <a:solidFill>
                  <a:srgbClr val="FF0066"/>
                </a:solidFill>
              </a:rPr>
              <a:t>,   Seamus Riordan,  </a:t>
            </a:r>
            <a:r>
              <a:rPr lang="en-US" b="1" dirty="0" err="1">
                <a:solidFill>
                  <a:srgbClr val="FF0066"/>
                </a:solidFill>
              </a:rPr>
              <a:t>Kiadtisak</a:t>
            </a:r>
            <a:r>
              <a:rPr lang="en-US" b="1" dirty="0">
                <a:solidFill>
                  <a:srgbClr val="FF0066"/>
                </a:solidFill>
              </a:rPr>
              <a:t>  </a:t>
            </a:r>
            <a:r>
              <a:rPr lang="en-US" b="1" dirty="0" err="1">
                <a:solidFill>
                  <a:srgbClr val="FF0066"/>
                </a:solidFill>
              </a:rPr>
              <a:t>Saenboonruang</a:t>
            </a:r>
            <a:r>
              <a:rPr lang="en-US" b="1" dirty="0">
                <a:solidFill>
                  <a:srgbClr val="FF0066"/>
                </a:solidFill>
              </a:rPr>
              <a:t>, 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888427" y="519728"/>
            <a:ext cx="2352146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(agrees with survey)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uido Maria Urciuoli\Desktop\JLab12_10_6_2010\PIC_0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" y="-396"/>
            <a:ext cx="10080096" cy="756007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032200" y="179437"/>
            <a:ext cx="2376264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ISS GEM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Guido Maria Urciuoli\Desktop\JLab12_10_6_2010\PIC_0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" y="0"/>
            <a:ext cx="10079567" cy="755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un27697residx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057" y="2351899"/>
            <a:ext cx="6762419" cy="4584803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032250" y="1177701"/>
            <a:ext cx="5796359" cy="140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</a:rPr>
              <a:t>Nilanga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Liyanage</a:t>
            </a:r>
            <a:r>
              <a:rPr lang="en-US" b="1" dirty="0">
                <a:solidFill>
                  <a:srgbClr val="FF0066"/>
                </a:solidFill>
              </a:rPr>
              <a:t>,   Seamus Riordan,  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</a:rPr>
              <a:t>Kiadtisak</a:t>
            </a:r>
            <a:r>
              <a:rPr lang="en-US" b="1" dirty="0">
                <a:solidFill>
                  <a:srgbClr val="FF0066"/>
                </a:solidFill>
              </a:rPr>
              <a:t>  </a:t>
            </a:r>
            <a:r>
              <a:rPr lang="en-US" b="1" dirty="0" err="1">
                <a:solidFill>
                  <a:srgbClr val="FF0066"/>
                </a:solidFill>
              </a:rPr>
              <a:t>Saenboonruang</a:t>
            </a:r>
            <a:r>
              <a:rPr lang="en-US" b="1" dirty="0">
                <a:solidFill>
                  <a:srgbClr val="FF0066"/>
                </a:solidFill>
              </a:rPr>
              <a:t>,  </a:t>
            </a:r>
            <a:r>
              <a:rPr lang="en-US" b="1" dirty="0" err="1">
                <a:solidFill>
                  <a:srgbClr val="FF0066"/>
                </a:solidFill>
              </a:rPr>
              <a:t>Alexandre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Camsonne</a:t>
            </a:r>
            <a:r>
              <a:rPr lang="en-US" b="1" dirty="0">
                <a:solidFill>
                  <a:srgbClr val="FF0066"/>
                </a:solidFill>
              </a:rPr>
              <a:t>, 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Ole  Hansen,  Guido  </a:t>
            </a:r>
            <a:r>
              <a:rPr lang="en-US" b="1" dirty="0" err="1">
                <a:solidFill>
                  <a:srgbClr val="FF0066"/>
                </a:solidFill>
              </a:rPr>
              <a:t>Urciuoli</a:t>
            </a:r>
            <a:r>
              <a:rPr lang="en-US" b="1" dirty="0">
                <a:solidFill>
                  <a:srgbClr val="FF0066"/>
                </a:solidFill>
              </a:rPr>
              <a:t>,  </a:t>
            </a:r>
            <a:r>
              <a:rPr lang="en-US" b="1" dirty="0" err="1">
                <a:solidFill>
                  <a:srgbClr val="FF0066"/>
                </a:solidFill>
              </a:rPr>
              <a:t>Evaristo</a:t>
            </a:r>
            <a:r>
              <a:rPr lang="en-US" b="1" dirty="0">
                <a:solidFill>
                  <a:srgbClr val="FF0066"/>
                </a:solidFill>
              </a:rPr>
              <a:t>  </a:t>
            </a:r>
            <a:r>
              <a:rPr lang="en-US" b="1" dirty="0" err="1">
                <a:solidFill>
                  <a:srgbClr val="FF0066"/>
                </a:solidFill>
              </a:rPr>
              <a:t>Cisbani</a:t>
            </a:r>
            <a:r>
              <a:rPr lang="en-US" b="1" dirty="0">
                <a:solidFill>
                  <a:srgbClr val="FF0066"/>
                </a:solidFill>
              </a:rPr>
              <a:t> 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48375" y="4367812"/>
            <a:ext cx="2772172" cy="7887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Plot  from  Megan  Friend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60322" y="419982"/>
            <a:ext cx="5628349" cy="69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dirty="0">
                <a:solidFill>
                  <a:srgbClr val="0000FF"/>
                </a:solidFill>
              </a:rPr>
              <a:t>New   GEM   Detectors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964370" y="430482"/>
            <a:ext cx="2688167" cy="7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High-rate  tracking  (issue for  Q</a:t>
            </a:r>
            <a:r>
              <a:rPr lang="en-US" baseline="30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)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56047" y="1259947"/>
            <a:ext cx="2688167" cy="7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marL="377979" indent="-377979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4  Chambers  on  L-HRS  are  working.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1800" y="755501"/>
            <a:ext cx="9505056" cy="829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endParaRPr lang="en-US" sz="1600" b="1" dirty="0" smtClean="0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660066"/>
                </a:solidFill>
              </a:rPr>
              <a:t>					</a:t>
            </a:r>
            <a:r>
              <a:rPr lang="en-US" sz="3200" b="1" dirty="0" smtClean="0">
                <a:solidFill>
                  <a:srgbClr val="660066"/>
                </a:solidFill>
              </a:rPr>
              <a:t>	During the experiment: </a:t>
            </a:r>
          </a:p>
          <a:p>
            <a:pPr>
              <a:spcBef>
                <a:spcPct val="50000"/>
              </a:spcBef>
            </a:pPr>
            <a:endParaRPr lang="en-US" sz="1600" b="1" dirty="0" smtClean="0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B0F0"/>
                </a:solidFill>
              </a:rPr>
              <a:t>- Source  Studies to </a:t>
            </a:r>
            <a:r>
              <a:rPr lang="en-US" sz="1600" dirty="0" smtClean="0">
                <a:solidFill>
                  <a:srgbClr val="00B0F0"/>
                </a:solidFill>
              </a:rPr>
              <a:t>optimize laser optics to minimize  </a:t>
            </a:r>
            <a:r>
              <a:rPr lang="en-US" sz="1600" dirty="0" err="1" smtClean="0">
                <a:solidFill>
                  <a:srgbClr val="00B0F0"/>
                </a:solidFill>
              </a:rPr>
              <a:t>helicity</a:t>
            </a:r>
            <a:r>
              <a:rPr lang="en-US" sz="1600" dirty="0" smtClean="0">
                <a:solidFill>
                  <a:srgbClr val="00B0F0"/>
                </a:solidFill>
              </a:rPr>
              <a:t>-correlated  </a:t>
            </a:r>
            <a:r>
              <a:rPr lang="en-US" sz="1600" dirty="0" err="1" smtClean="0">
                <a:solidFill>
                  <a:srgbClr val="00B0F0"/>
                </a:solidFill>
              </a:rPr>
              <a:t>systematics</a:t>
            </a:r>
            <a:r>
              <a:rPr lang="en-US" sz="3600" dirty="0" smtClean="0">
                <a:solidFill>
                  <a:srgbClr val="00B0F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 dirty="0" smtClean="0">
                <a:solidFill>
                  <a:srgbClr val="00B0F0"/>
                </a:solidFill>
              </a:rPr>
              <a:t> Cavity  Monitors: Resolution   ~1 mm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 dirty="0" smtClean="0">
                <a:solidFill>
                  <a:srgbClr val="00B0F0"/>
                </a:solidFill>
              </a:rPr>
              <a:t> HRS Tune Found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 dirty="0" err="1" smtClean="0">
                <a:solidFill>
                  <a:srgbClr val="00B0F0"/>
                </a:solidFill>
              </a:rPr>
              <a:t>Synchin</a:t>
            </a:r>
            <a:r>
              <a:rPr lang="en-US" sz="1600" dirty="0" smtClean="0">
                <a:solidFill>
                  <a:srgbClr val="00B0F0"/>
                </a:solidFill>
              </a:rPr>
              <a:t>  Raster to Reduce  Noise  due to Target  Non-uniformity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 dirty="0" smtClean="0">
                <a:solidFill>
                  <a:srgbClr val="00B0F0"/>
                </a:solidFill>
              </a:rPr>
              <a:t>  A </a:t>
            </a:r>
            <a:r>
              <a:rPr lang="en-US" sz="1600" dirty="0" err="1" smtClean="0">
                <a:solidFill>
                  <a:srgbClr val="00B0F0"/>
                </a:solidFill>
              </a:rPr>
              <a:t>Pockel</a:t>
            </a:r>
            <a:r>
              <a:rPr lang="en-US" sz="1600" dirty="0" smtClean="0">
                <a:solidFill>
                  <a:srgbClr val="00B0F0"/>
                </a:solidFill>
              </a:rPr>
              <a:t>  Cell Related Systematic Error  found in the first week:  </a:t>
            </a:r>
            <a:r>
              <a:rPr lang="en-US" sz="1600" b="1" dirty="0" smtClean="0">
                <a:solidFill>
                  <a:schemeClr val="tx2"/>
                </a:solidFill>
              </a:rPr>
              <a:t>An  instability  in  </a:t>
            </a:r>
            <a:r>
              <a:rPr lang="en-US" sz="1600" b="1" dirty="0" err="1" smtClean="0">
                <a:solidFill>
                  <a:schemeClr val="tx2"/>
                </a:solidFill>
              </a:rPr>
              <a:t>Pockel</a:t>
            </a:r>
            <a:r>
              <a:rPr lang="en-US" sz="1600" b="1" dirty="0" smtClean="0">
                <a:solidFill>
                  <a:schemeClr val="tx2"/>
                </a:solidFill>
              </a:rPr>
              <a:t>  Cell  “bleeds”  into the </a:t>
            </a:r>
            <a:r>
              <a:rPr lang="en-US" sz="1600" b="1" dirty="0" err="1" smtClean="0">
                <a:solidFill>
                  <a:schemeClr val="tx2"/>
                </a:solidFill>
              </a:rPr>
              <a:t>itegration</a:t>
            </a:r>
            <a:r>
              <a:rPr lang="en-US" sz="1600" b="1" dirty="0" smtClean="0">
                <a:solidFill>
                  <a:schemeClr val="tx2"/>
                </a:solidFill>
              </a:rPr>
              <a:t>  gate.  It depended on  </a:t>
            </a:r>
            <a:r>
              <a:rPr lang="en-US" sz="1600" b="1" dirty="0" err="1" smtClean="0">
                <a:solidFill>
                  <a:schemeClr val="tx2"/>
                </a:solidFill>
              </a:rPr>
              <a:t>helicity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1600" dirty="0" smtClean="0">
              <a:solidFill>
                <a:srgbClr val="00B0F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1600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3600" dirty="0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en-US" sz="35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300390" y="755968"/>
            <a:ext cx="3108193" cy="136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dirty="0">
                <a:solidFill>
                  <a:srgbClr val="0000FF"/>
                </a:solidFill>
              </a:rPr>
              <a:t>Online  </a:t>
            </a:r>
            <a:r>
              <a:rPr lang="en-US" sz="3100" i="1" dirty="0">
                <a:solidFill>
                  <a:srgbClr val="0000FF"/>
                </a:solidFill>
              </a:rPr>
              <a:t>(blinded)</a:t>
            </a:r>
            <a:r>
              <a:rPr lang="en-US" sz="3100" dirty="0">
                <a:solidFill>
                  <a:srgbClr val="0000FF"/>
                </a:solidFill>
              </a:rPr>
              <a:t>   </a:t>
            </a:r>
            <a:r>
              <a:rPr lang="en-US" sz="3500" dirty="0">
                <a:solidFill>
                  <a:srgbClr val="FF0000"/>
                </a:solidFill>
              </a:rPr>
              <a:t>Asymmetries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16673" y="3695841"/>
            <a:ext cx="2436151" cy="11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excluding,  for now,  the first  17C  of  data  (PC systematic)</a:t>
            </a:r>
          </a:p>
        </p:txBody>
      </p:sp>
      <p:pic>
        <p:nvPicPr>
          <p:cNvPr id="25604" name="Picture 4" descr="Det_asym_summary_correc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21" y="115495"/>
            <a:ext cx="4872302" cy="7391682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02672" y="5123780"/>
            <a:ext cx="2100130" cy="11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Corrected   for   Sign  Flips  due to   IHWP  and  Wien  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788297" y="1007956"/>
            <a:ext cx="924057" cy="7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Left  HRS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788297" y="3359855"/>
            <a:ext cx="924057" cy="7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Right  HRS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788297" y="5711754"/>
            <a:ext cx="1428089" cy="7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Combined  Statistics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552406" y="1847921"/>
            <a:ext cx="2520156" cy="10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660066"/>
                </a:solidFill>
              </a:rPr>
              <a:t>Expectation   0.51 </a:t>
            </a:r>
            <a:r>
              <a:rPr lang="en-US" sz="2600" dirty="0" err="1">
                <a:solidFill>
                  <a:srgbClr val="660066"/>
                </a:solidFill>
              </a:rPr>
              <a:t>ppm</a:t>
            </a:r>
            <a:endParaRPr lang="en-US" sz="26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83160" y="556476"/>
            <a:ext cx="6132380" cy="7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dirty="0">
                <a:solidFill>
                  <a:srgbClr val="0000FF"/>
                </a:solidFill>
              </a:rPr>
              <a:t>Projected   Errors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96099" y="2607389"/>
            <a:ext cx="3780234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8000"/>
                </a:solidFill>
              </a:rPr>
              <a:t>Statistical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596099" y="3174364"/>
            <a:ext cx="3780234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rgbClr val="008000"/>
                </a:solidFill>
              </a:rPr>
              <a:t>Polarimetry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27601" y="3779838"/>
            <a:ext cx="2236639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8000"/>
                </a:solidFill>
              </a:rPr>
              <a:t>&lt;  Q</a:t>
            </a:r>
            <a:r>
              <a:rPr lang="en-US" sz="2200" baseline="30000" dirty="0">
                <a:solidFill>
                  <a:srgbClr val="008000"/>
                </a:solidFill>
              </a:rPr>
              <a:t>2</a:t>
            </a:r>
            <a:r>
              <a:rPr lang="en-US" sz="2200" dirty="0">
                <a:solidFill>
                  <a:srgbClr val="008000"/>
                </a:solidFill>
              </a:rPr>
              <a:t>  &gt;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520531" y="3174364"/>
            <a:ext cx="1428089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1.5 %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925180" y="2607389"/>
            <a:ext cx="1428089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66FF"/>
                </a:solidFill>
              </a:rPr>
              <a:t>3 %</a:t>
            </a: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840052" y="5039783"/>
            <a:ext cx="789649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699416" y="1858421"/>
            <a:ext cx="1764109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66FF"/>
                </a:solidFill>
              </a:rPr>
              <a:t>Proposal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575472" y="1858421"/>
            <a:ext cx="2772172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Projected / Actual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149822" y="708720"/>
            <a:ext cx="1596099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2"/>
                </a:solidFill>
              </a:rPr>
              <a:t>(roughly)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284266" y="2603889"/>
            <a:ext cx="1764109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6  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sz="2200" dirty="0">
                <a:solidFill>
                  <a:srgbClr val="FF0000"/>
                </a:solidFill>
              </a:rPr>
              <a:t>   8 %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709916" y="3158615"/>
            <a:ext cx="1680104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66FF"/>
                </a:solidFill>
              </a:rPr>
              <a:t>1   </a:t>
            </a:r>
            <a:r>
              <a:rPr lang="en-US" dirty="0">
                <a:solidFill>
                  <a:srgbClr val="0066FF"/>
                </a:solidFill>
              </a:rPr>
              <a:t>to </a:t>
            </a:r>
            <a:r>
              <a:rPr lang="en-US" sz="2200" dirty="0">
                <a:solidFill>
                  <a:srgbClr val="0066FF"/>
                </a:solidFill>
              </a:rPr>
              <a:t>  2 %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536281" y="3758839"/>
            <a:ext cx="1428089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1 %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19929" y="3779838"/>
            <a:ext cx="1428089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66FF"/>
                </a:solidFill>
              </a:rPr>
              <a:t>0.5 %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575098" y="4409811"/>
            <a:ext cx="2793173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8000"/>
                </a:solidFill>
              </a:rPr>
              <a:t>Other  </a:t>
            </a:r>
            <a:r>
              <a:rPr lang="en-US" sz="2200" dirty="0" err="1">
                <a:solidFill>
                  <a:srgbClr val="008000"/>
                </a:solidFill>
              </a:rPr>
              <a:t>Systematics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1580349" y="5160529"/>
            <a:ext cx="3780234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00FF"/>
                </a:solidFill>
              </a:rPr>
              <a:t>Total  Error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590849" y="5926996"/>
            <a:ext cx="3780234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CC0000"/>
                </a:solidFill>
              </a:rPr>
              <a:t>Error  in  R</a:t>
            </a:r>
            <a:r>
              <a:rPr lang="en-US" sz="2200" baseline="-25000" dirty="0">
                <a:solidFill>
                  <a:srgbClr val="CC0000"/>
                </a:solidFill>
              </a:rPr>
              <a:t>N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4504779" y="4420311"/>
            <a:ext cx="1428089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0.5 %  ?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6930429" y="4436060"/>
            <a:ext cx="1428089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66FF"/>
                </a:solidFill>
              </a:rPr>
              <a:t>0.5 %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137257" y="5207777"/>
            <a:ext cx="2016125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6.3  </a:t>
            </a:r>
            <a:r>
              <a:rPr lang="en-US" dirty="0">
                <a:solidFill>
                  <a:srgbClr val="FF0000"/>
                </a:solidFill>
              </a:rPr>
              <a:t> to</a:t>
            </a:r>
            <a:r>
              <a:rPr lang="en-US" sz="2200" dirty="0">
                <a:solidFill>
                  <a:srgbClr val="FF0000"/>
                </a:solidFill>
              </a:rPr>
              <a:t>  8.2 %  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699416" y="5171029"/>
            <a:ext cx="1879617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66FF"/>
                </a:solidFill>
              </a:rPr>
              <a:t>3.2  </a:t>
            </a:r>
            <a:r>
              <a:rPr lang="en-US" dirty="0">
                <a:solidFill>
                  <a:srgbClr val="0066FF"/>
                </a:solidFill>
              </a:rPr>
              <a:t>to</a:t>
            </a:r>
            <a:r>
              <a:rPr lang="en-US" sz="2200" dirty="0">
                <a:solidFill>
                  <a:srgbClr val="0066FF"/>
                </a:solidFill>
              </a:rPr>
              <a:t>  3.7 %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725667" y="5932246"/>
            <a:ext cx="1958371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66FF"/>
                </a:solidFill>
              </a:rPr>
              <a:t>1.1  </a:t>
            </a:r>
            <a:r>
              <a:rPr lang="en-US" dirty="0">
                <a:solidFill>
                  <a:srgbClr val="0066FF"/>
                </a:solidFill>
              </a:rPr>
              <a:t>to </a:t>
            </a:r>
            <a:r>
              <a:rPr lang="en-US" sz="2200" dirty="0">
                <a:solidFill>
                  <a:srgbClr val="0066FF"/>
                </a:solidFill>
              </a:rPr>
              <a:t> 1.3 %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200260" y="5921746"/>
            <a:ext cx="1848115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2.1 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sz="2200" dirty="0">
                <a:solidFill>
                  <a:srgbClr val="FF0000"/>
                </a:solidFill>
              </a:rPr>
              <a:t>  2.7 %  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840052" y="5795751"/>
            <a:ext cx="789649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819051" y="2435895"/>
            <a:ext cx="789649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6961932" y="493479"/>
            <a:ext cx="1680104" cy="8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8000"/>
                </a:solidFill>
                <a:latin typeface="Georgia" pitchFamily="18" charset="0"/>
              </a:rPr>
              <a:t>PREx</a:t>
            </a:r>
            <a:endParaRPr lang="en-US" sz="4000" dirty="0">
              <a:solidFill>
                <a:srgbClr val="008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575816" y="1004768"/>
            <a:ext cx="921702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Bold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1"/>
              </a:solidFill>
              <a:latin typeface="Times New Roman Bold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1"/>
              </a:solidFill>
              <a:latin typeface="Times New Roman Bold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Times New Roman Bold"/>
                <a:ea typeface="Cambria" pitchFamily="18" charset="0"/>
                <a:cs typeface="Times New Roman" pitchFamily="18" charset="0"/>
              </a:rPr>
              <a:t>	</a:t>
            </a:r>
            <a:r>
              <a:rPr lang="en-US" sz="1400" b="1" dirty="0" smtClean="0">
                <a:solidFill>
                  <a:schemeClr val="tx1"/>
                </a:solidFill>
                <a:latin typeface="Times New Roman Bold"/>
                <a:ea typeface="Cambria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Times New Roman Bold"/>
                <a:ea typeface="Cambria" pitchFamily="18" charset="0"/>
                <a:cs typeface="Times New Roman" pitchFamily="18" charset="0"/>
              </a:rPr>
              <a:t>Conferences/ Meetings</a:t>
            </a:r>
            <a:endParaRPr lang="en-US" sz="3200" b="1" dirty="0" smtClean="0">
              <a:solidFill>
                <a:srgbClr val="FF0000"/>
              </a:solidFill>
              <a:latin typeface="Times New Roman Bold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chemeClr val="tx1"/>
              </a:solidFill>
              <a:latin typeface="Times New Roman Bold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 Bold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b="1" dirty="0" smtClean="0">
              <a:solidFill>
                <a:schemeClr val="accent2"/>
              </a:solidFill>
              <a:latin typeface="Times New Roman Bold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 Bold"/>
                <a:ea typeface="Cambria" pitchFamily="18" charset="0"/>
                <a:cs typeface="Times New Roman" pitchFamily="18" charset="0"/>
              </a:rPr>
              <a:t>The Lead Radius Experiment and Neutron Rich Matter in Astrophysics and in the Laboratory, Trento</a:t>
            </a:r>
            <a:r>
              <a:rPr lang="en-US" b="1" dirty="0" smtClean="0">
                <a:solidFill>
                  <a:schemeClr val="accent2"/>
                </a:solidFill>
                <a:latin typeface="Times New Roman Bold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 Bold"/>
                <a:ea typeface="Cambria" pitchFamily="18" charset="0"/>
                <a:cs typeface="Times New Roman" pitchFamily="18" charset="0"/>
              </a:rPr>
              <a:t>August 3-7 2009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b="1" dirty="0" smtClean="0">
              <a:solidFill>
                <a:schemeClr val="accent2"/>
              </a:solidFill>
              <a:latin typeface="Times New Roman Bold"/>
              <a:ea typeface="Cambria" pitchFamily="18" charset="0"/>
              <a:cs typeface="Times New Roman" pitchFamily="18" charset="0"/>
            </a:endParaRPr>
          </a:p>
          <a:p>
            <a:pPr lvl="0" defTabSz="914400" hangingPunct="1">
              <a:lnSpc>
                <a:spcPct val="100000"/>
              </a:lnSpc>
              <a:buClrTx/>
              <a:buSzTx/>
              <a:buFontTx/>
              <a:buChar char="-"/>
            </a:pPr>
            <a:r>
              <a:rPr lang="en-US" b="1" dirty="0" smtClean="0">
                <a:solidFill>
                  <a:schemeClr val="accent2"/>
                </a:solidFill>
                <a:latin typeface="Times New Roman Bold"/>
                <a:ea typeface="Cambria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Times New Roman Bold"/>
                <a:ea typeface="Cambria" pitchFamily="18" charset="0"/>
                <a:cs typeface="Times New Roman" pitchFamily="18" charset="0"/>
              </a:rPr>
              <a:t>Nuclear reactions on Nucleons and Nuclei, Messina, October 5-9 2009.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 Bold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1400" b="1" dirty="0" smtClean="0">
              <a:solidFill>
                <a:schemeClr val="tx1"/>
              </a:solidFill>
              <a:latin typeface="Times New Roman Bold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1400" b="1" dirty="0" smtClean="0">
              <a:solidFill>
                <a:schemeClr val="tx1"/>
              </a:solidFill>
              <a:latin typeface="Times New Roman Bold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43968" y="1043533"/>
            <a:ext cx="6264696" cy="413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  </a:t>
            </a:r>
            <a:r>
              <a:rPr lang="it-IT" sz="3200" dirty="0" err="1" smtClean="0">
                <a:solidFill>
                  <a:srgbClr val="FF0000"/>
                </a:solidFill>
              </a:rPr>
              <a:t>Hypernuclei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>
                <a:solidFill>
                  <a:srgbClr val="FF0000"/>
                </a:solidFill>
              </a:rPr>
              <a:t>(ISS-Roma1-Bari). </a:t>
            </a:r>
            <a:endParaRPr lang="it-IT" sz="3200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- Studio dello spettro di energia mancante ottenuto con Targhetta di Berillio</a:t>
            </a:r>
          </a:p>
          <a:p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- Tentativo di aggiungere i dati dalle finestre di Berillio di entrata ed uscita della Targhetta ad acqua utilizzata per lo studio della produzione di </a:t>
            </a:r>
            <a:r>
              <a:rPr lang="it-IT" dirty="0" err="1" smtClean="0">
                <a:solidFill>
                  <a:srgbClr val="0070C0"/>
                </a:solidFill>
              </a:rPr>
              <a:t>ipernuclei</a:t>
            </a:r>
            <a:r>
              <a:rPr lang="it-IT" dirty="0" smtClean="0">
                <a:solidFill>
                  <a:srgbClr val="0070C0"/>
                </a:solidFill>
              </a:rPr>
              <a:t> da nuclei di Ossigeno.</a:t>
            </a:r>
          </a:p>
          <a:p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- Studio delle correzioni radiative ancora da effettuare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63848" y="1835621"/>
            <a:ext cx="89153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168104" y="1115541"/>
            <a:ext cx="4536504" cy="62173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0" u="none" strike="noStrike" kern="1200" dirty="0">
                <a:ln>
                  <a:noFill/>
                </a:ln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Predicted Levels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4095750" y="3013075"/>
            <a:ext cx="5827713" cy="4157663"/>
            <a:chOff x="2580" y="1898"/>
            <a:chExt cx="3671" cy="2619"/>
          </a:xfrm>
        </p:grpSpPr>
        <p:grpSp>
          <p:nvGrpSpPr>
            <p:cNvPr id="9218" name="Group 2"/>
            <p:cNvGrpSpPr>
              <a:grpSpLocks/>
            </p:cNvGrpSpPr>
            <p:nvPr/>
          </p:nvGrpSpPr>
          <p:grpSpPr bwMode="auto">
            <a:xfrm>
              <a:off x="2580" y="1898"/>
              <a:ext cx="3671" cy="2619"/>
              <a:chOff x="2580" y="1898"/>
              <a:chExt cx="3671" cy="2619"/>
            </a:xfrm>
          </p:grpSpPr>
          <p:sp>
            <p:nvSpPr>
              <p:cNvPr id="9219" name="Text Box 3"/>
              <p:cNvSpPr txBox="1">
                <a:spLocks noChangeArrowheads="1"/>
              </p:cNvSpPr>
              <p:nvPr/>
            </p:nvSpPr>
            <p:spPr bwMode="auto">
              <a:xfrm>
                <a:off x="2580" y="4296"/>
                <a:ext cx="3671" cy="2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89991" tIns="46795" rIns="89991" bIns="46795">
                <a:spAutoFit/>
              </a:bodyPr>
              <a:lstStyle/>
              <a:p>
                <a:pPr algn="ctr" hangingPunct="1">
                  <a:lnSpc>
                    <a:spcPct val="100000"/>
                  </a:lnSpc>
                  <a:tabLst>
                    <a:tab pos="0" algn="l"/>
                    <a:tab pos="457200" algn="l"/>
                    <a:tab pos="912813" algn="l"/>
                    <a:tab pos="1371600" algn="l"/>
                    <a:tab pos="1828800" algn="l"/>
                    <a:tab pos="2286000" algn="l"/>
                    <a:tab pos="2741613" algn="l"/>
                    <a:tab pos="3200400" algn="l"/>
                    <a:tab pos="3657600" algn="l"/>
                    <a:tab pos="4114800" algn="l"/>
                    <a:tab pos="4570413" algn="l"/>
                    <a:tab pos="5029200" algn="l"/>
                    <a:tab pos="5486400" algn="l"/>
                    <a:tab pos="5942013" algn="l"/>
                    <a:tab pos="6399213" algn="l"/>
                    <a:tab pos="6858000" algn="l"/>
                    <a:tab pos="7315200" algn="l"/>
                    <a:tab pos="7770813" algn="l"/>
                    <a:tab pos="8228013" algn="l"/>
                    <a:tab pos="8686800" algn="l"/>
                    <a:tab pos="9144000" algn="l"/>
                  </a:tabLst>
                </a:pPr>
                <a:r>
                  <a:rPr lang="es-ES" sz="1700" b="1">
                    <a:solidFill>
                      <a:srgbClr val="000000"/>
                    </a:solidFill>
                  </a:rPr>
                  <a:t>E</a:t>
                </a:r>
                <a:r>
                  <a:rPr lang="es-ES" sz="1700" b="1" baseline="-25000">
                    <a:solidFill>
                      <a:srgbClr val="000000"/>
                    </a:solidFill>
                  </a:rPr>
                  <a:t>miss</a:t>
                </a:r>
                <a:r>
                  <a:rPr lang="es-ES" sz="1700" b="1">
                    <a:solidFill>
                      <a:srgbClr val="000000"/>
                    </a:solidFill>
                  </a:rPr>
                  <a:t> (MeV)</a:t>
                </a:r>
              </a:p>
            </p:txBody>
          </p:sp>
          <p:grpSp>
            <p:nvGrpSpPr>
              <p:cNvPr id="9220" name="Group 4"/>
              <p:cNvGrpSpPr>
                <a:grpSpLocks/>
              </p:cNvGrpSpPr>
              <p:nvPr/>
            </p:nvGrpSpPr>
            <p:grpSpPr bwMode="auto">
              <a:xfrm>
                <a:off x="2580" y="1898"/>
                <a:ext cx="3670" cy="2443"/>
                <a:chOff x="2580" y="1898"/>
                <a:chExt cx="3670" cy="2443"/>
              </a:xfrm>
            </p:grpSpPr>
            <p:pic>
              <p:nvPicPr>
                <p:cNvPr id="9221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10000"/>
                </a:blip>
                <a:srcRect l="4964" t="19121" r="1424" b="6137"/>
                <a:stretch>
                  <a:fillRect/>
                </a:stretch>
              </p:blipFill>
              <p:spPr bwMode="auto">
                <a:xfrm>
                  <a:off x="2580" y="1898"/>
                  <a:ext cx="3671" cy="244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22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030" y="2184"/>
                  <a:ext cx="1219" cy="40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89991" tIns="46795" rIns="89991" bIns="46795">
                  <a:spAutoFit/>
                </a:bodyPr>
                <a:lstStyle/>
                <a:p>
                  <a:pPr algn="ctr" hangingPunct="1">
                    <a:lnSpc>
                      <a:spcPct val="100000"/>
                    </a:lnSpc>
                    <a:spcBef>
                      <a:spcPts val="1125"/>
                    </a:spcBef>
                    <a:tabLst>
                      <a:tab pos="0" algn="l"/>
                      <a:tab pos="457200" algn="l"/>
                      <a:tab pos="912813" algn="l"/>
                      <a:tab pos="1371600" algn="l"/>
                      <a:tab pos="1828800" algn="l"/>
                      <a:tab pos="2286000" algn="l"/>
                      <a:tab pos="2741613" algn="l"/>
                      <a:tab pos="3200400" algn="l"/>
                      <a:tab pos="3657600" algn="l"/>
                      <a:tab pos="4114800" algn="l"/>
                      <a:tab pos="4570413" algn="l"/>
                      <a:tab pos="5029200" algn="l"/>
                      <a:tab pos="5486400" algn="l"/>
                      <a:tab pos="5942013" algn="l"/>
                      <a:tab pos="6399213" algn="l"/>
                      <a:tab pos="6858000" algn="l"/>
                      <a:tab pos="7315200" algn="l"/>
                      <a:tab pos="7770813" algn="l"/>
                      <a:tab pos="8228013" algn="l"/>
                      <a:tab pos="8686800" algn="l"/>
                      <a:tab pos="9144000" algn="l"/>
                    </a:tabLst>
                  </a:pPr>
                  <a:r>
                    <a:rPr lang="en-US">
                      <a:solidFill>
                        <a:srgbClr val="000000"/>
                      </a:solidFill>
                    </a:rPr>
                    <a:t>ONLINE SPECTRUM</a:t>
                  </a:r>
                </a:p>
              </p:txBody>
            </p:sp>
          </p:grpSp>
        </p:grp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4613" y="2452"/>
              <a:ext cx="500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46795" rIns="89991" bIns="46795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ts val="1125"/>
                </a:spcBef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r>
                <a:rPr lang="en-US" baseline="30000">
                  <a:solidFill>
                    <a:srgbClr val="000000"/>
                  </a:solidFill>
                </a:rPr>
                <a:t>12</a:t>
              </a: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3224" y="3282"/>
              <a:ext cx="500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46795" rIns="89991" bIns="46795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ts val="1125"/>
                </a:spcBef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r>
                <a:rPr lang="en-US" baseline="30000">
                  <a:solidFill>
                    <a:srgbClr val="000000"/>
                  </a:solidFill>
                </a:rPr>
                <a:t>208</a:t>
              </a:r>
              <a:r>
                <a:rPr lang="en-US">
                  <a:solidFill>
                    <a:srgbClr val="000000"/>
                  </a:solidFill>
                </a:rPr>
                <a:t>Pb</a:t>
              </a:r>
            </a:p>
          </p:txBody>
        </p: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143000" y="6172200"/>
            <a:ext cx="777081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62038" y="5783263"/>
            <a:ext cx="9128125" cy="174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algn="just" hangingPunct="1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 charset="0"/>
              <a:buChar char="-"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FFFFFF"/>
                </a:solidFill>
              </a:rPr>
              <a:t> With the optimized database and with the appropriate raster correction, good resolution has been achieved.</a:t>
            </a:r>
          </a:p>
          <a:p>
            <a:pPr algn="just" hangingPunct="1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 charset="0"/>
              <a:buChar char="-"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FFFFFF"/>
                </a:solidFill>
              </a:rPr>
              <a:t> Two peaks can be separated in this </a:t>
            </a:r>
            <a:r>
              <a:rPr lang="en-US" sz="2400" baseline="30000">
                <a:solidFill>
                  <a:srgbClr val="FFFFFF"/>
                </a:solidFill>
              </a:rPr>
              <a:t>208</a:t>
            </a:r>
            <a:r>
              <a:rPr lang="en-US" sz="2400">
                <a:solidFill>
                  <a:srgbClr val="FFFFFF"/>
                </a:solidFill>
              </a:rPr>
              <a:t>Pb E</a:t>
            </a:r>
            <a:r>
              <a:rPr lang="en-US" sz="2400" baseline="-25000">
                <a:solidFill>
                  <a:srgbClr val="FFFFFF"/>
                </a:solidFill>
              </a:rPr>
              <a:t>miss</a:t>
            </a:r>
            <a:r>
              <a:rPr lang="en-US" sz="2400">
                <a:solidFill>
                  <a:srgbClr val="FFFFFF"/>
                </a:solidFill>
              </a:rPr>
              <a:t> spectrum (p</a:t>
            </a:r>
            <a:r>
              <a:rPr lang="en-US" sz="2400" baseline="-25000">
                <a:solidFill>
                  <a:srgbClr val="FFFFFF"/>
                </a:solidFill>
              </a:rPr>
              <a:t>miss</a:t>
            </a:r>
            <a:r>
              <a:rPr lang="en-US" sz="2400">
                <a:solidFill>
                  <a:srgbClr val="FFFFFF"/>
                </a:solidFill>
              </a:rPr>
              <a:t>=0). </a:t>
            </a:r>
          </a:p>
        </p:txBody>
      </p:sp>
      <p:graphicFrame>
        <p:nvGraphicFramePr>
          <p:cNvPr id="9286" name="Group 70"/>
          <p:cNvGraphicFramePr>
            <a:graphicFrameLocks noGrp="1"/>
          </p:cNvGraphicFramePr>
          <p:nvPr/>
        </p:nvGraphicFramePr>
        <p:xfrm>
          <a:off x="236538" y="3700463"/>
          <a:ext cx="3375025" cy="3700465"/>
        </p:xfrm>
        <a:graphic>
          <a:graphicData uri="http://schemas.openxmlformats.org/drawingml/2006/table">
            <a:tbl>
              <a:tblPr/>
              <a:tblGrid>
                <a:gridCol w="1689100"/>
                <a:gridCol w="16859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 (MeV)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Shell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3s</a:t>
                      </a:r>
                      <a:r>
                        <a:rPr kumimoji="0" lang="en-GB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1/2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0.351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2d</a:t>
                      </a:r>
                      <a:r>
                        <a:rPr kumimoji="0" lang="en-GB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3/2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1.348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1h</a:t>
                      </a:r>
                      <a:r>
                        <a:rPr kumimoji="0" lang="en-GB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11/2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1.683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2d</a:t>
                      </a:r>
                      <a:r>
                        <a:rPr kumimoji="0" lang="en-GB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5/2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3.470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1g</a:t>
                      </a:r>
                      <a:r>
                        <a:rPr kumimoji="0" lang="en-GB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7/2</a:t>
                      </a:r>
                    </a:p>
                  </a:txBody>
                  <a:tcPr marL="89991" marR="89991" marT="46795" marB="4679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6956425" y="7153275"/>
            <a:ext cx="3160713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FFFFFF"/>
                </a:solidFill>
              </a:rPr>
              <a:t>Low lying states in </a:t>
            </a:r>
            <a:r>
              <a:rPr lang="en-GB" sz="2000" b="1" baseline="30000">
                <a:solidFill>
                  <a:srgbClr val="FFFFFF"/>
                </a:solidFill>
              </a:rPr>
              <a:t>207</a:t>
            </a:r>
            <a:r>
              <a:rPr lang="en-GB" sz="2000" b="1">
                <a:solidFill>
                  <a:srgbClr val="FFFFFF"/>
                </a:solidFill>
              </a:rPr>
              <a:t>Tl</a:t>
            </a:r>
            <a:r>
              <a:rPr lang="en-GB" sz="2000">
                <a:solidFill>
                  <a:srgbClr val="FFFFFF"/>
                </a:solidFill>
              </a:rPr>
              <a:t>  </a:t>
            </a:r>
          </a:p>
        </p:txBody>
      </p:sp>
      <p:grpSp>
        <p:nvGrpSpPr>
          <p:cNvPr id="9273" name="Group 57"/>
          <p:cNvGrpSpPr>
            <a:grpSpLocks/>
          </p:cNvGrpSpPr>
          <p:nvPr/>
        </p:nvGrpSpPr>
        <p:grpSpPr bwMode="auto">
          <a:xfrm>
            <a:off x="3779838" y="3013075"/>
            <a:ext cx="6126162" cy="4157663"/>
            <a:chOff x="2381" y="1898"/>
            <a:chExt cx="3859" cy="2619"/>
          </a:xfrm>
        </p:grpSpPr>
        <p:grpSp>
          <p:nvGrpSpPr>
            <p:cNvPr id="9274" name="Group 58"/>
            <p:cNvGrpSpPr>
              <a:grpSpLocks/>
            </p:cNvGrpSpPr>
            <p:nvPr/>
          </p:nvGrpSpPr>
          <p:grpSpPr bwMode="auto">
            <a:xfrm>
              <a:off x="2381" y="1898"/>
              <a:ext cx="3859" cy="2539"/>
              <a:chOff x="2381" y="1898"/>
              <a:chExt cx="3859" cy="2539"/>
            </a:xfrm>
          </p:grpSpPr>
          <p:pic>
            <p:nvPicPr>
              <p:cNvPr id="9275" name="Picture 59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40000"/>
              </a:blip>
              <a:srcRect l="51479" t="8168" r="8136" b="52943"/>
              <a:stretch>
                <a:fillRect/>
              </a:stretch>
            </p:blipFill>
            <p:spPr bwMode="auto">
              <a:xfrm>
                <a:off x="2590" y="1898"/>
                <a:ext cx="3650" cy="25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9276" name="Text Box 60"/>
              <p:cNvSpPr txBox="1">
                <a:spLocks noChangeArrowheads="1"/>
              </p:cNvSpPr>
              <p:nvPr/>
            </p:nvSpPr>
            <p:spPr bwMode="auto">
              <a:xfrm>
                <a:off x="4273" y="3005"/>
                <a:ext cx="50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89991" tIns="46795" rIns="89991" bIns="46795">
                <a:spAutoFit/>
              </a:bodyPr>
              <a:lstStyle/>
              <a:p>
                <a:pPr hangingPunct="1">
                  <a:lnSpc>
                    <a:spcPct val="100000"/>
                  </a:lnSpc>
                  <a:spcBef>
                    <a:spcPts val="1125"/>
                  </a:spcBef>
                  <a:tabLst>
                    <a:tab pos="0" algn="l"/>
                    <a:tab pos="457200" algn="l"/>
                    <a:tab pos="912813" algn="l"/>
                    <a:tab pos="1371600" algn="l"/>
                    <a:tab pos="1828800" algn="l"/>
                    <a:tab pos="2286000" algn="l"/>
                    <a:tab pos="2741613" algn="l"/>
                    <a:tab pos="3200400" algn="l"/>
                    <a:tab pos="3657600" algn="l"/>
                    <a:tab pos="4114800" algn="l"/>
                    <a:tab pos="4570413" algn="l"/>
                    <a:tab pos="5029200" algn="l"/>
                    <a:tab pos="5486400" algn="l"/>
                    <a:tab pos="5942013" algn="l"/>
                    <a:tab pos="6399213" algn="l"/>
                    <a:tab pos="6858000" algn="l"/>
                    <a:tab pos="7315200" algn="l"/>
                    <a:tab pos="7770813" algn="l"/>
                    <a:tab pos="8228013" algn="l"/>
                    <a:tab pos="8686800" algn="l"/>
                    <a:tab pos="9144000" algn="l"/>
                  </a:tabLst>
                </a:pPr>
                <a:r>
                  <a:rPr lang="en-US" baseline="30000">
                    <a:solidFill>
                      <a:srgbClr val="000000"/>
                    </a:solidFill>
                  </a:rPr>
                  <a:t>12</a:t>
                </a:r>
                <a:r>
                  <a:rPr lang="en-US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9277" name="Text Box 61"/>
              <p:cNvSpPr txBox="1">
                <a:spLocks noChangeArrowheads="1"/>
              </p:cNvSpPr>
              <p:nvPr/>
            </p:nvSpPr>
            <p:spPr bwMode="auto">
              <a:xfrm>
                <a:off x="3434" y="3282"/>
                <a:ext cx="50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89991" tIns="46795" rIns="89991" bIns="46795">
                <a:spAutoFit/>
              </a:bodyPr>
              <a:lstStyle/>
              <a:p>
                <a:pPr hangingPunct="1">
                  <a:lnSpc>
                    <a:spcPct val="100000"/>
                  </a:lnSpc>
                  <a:spcBef>
                    <a:spcPts val="1125"/>
                  </a:spcBef>
                  <a:tabLst>
                    <a:tab pos="0" algn="l"/>
                    <a:tab pos="457200" algn="l"/>
                    <a:tab pos="912813" algn="l"/>
                    <a:tab pos="1371600" algn="l"/>
                    <a:tab pos="1828800" algn="l"/>
                    <a:tab pos="2286000" algn="l"/>
                    <a:tab pos="2741613" algn="l"/>
                    <a:tab pos="3200400" algn="l"/>
                    <a:tab pos="3657600" algn="l"/>
                    <a:tab pos="4114800" algn="l"/>
                    <a:tab pos="4570413" algn="l"/>
                    <a:tab pos="5029200" algn="l"/>
                    <a:tab pos="5486400" algn="l"/>
                    <a:tab pos="5942013" algn="l"/>
                    <a:tab pos="6399213" algn="l"/>
                    <a:tab pos="6858000" algn="l"/>
                    <a:tab pos="7315200" algn="l"/>
                    <a:tab pos="7770813" algn="l"/>
                    <a:tab pos="8228013" algn="l"/>
                    <a:tab pos="8686800" algn="l"/>
                    <a:tab pos="9144000" algn="l"/>
                  </a:tabLst>
                </a:pPr>
                <a:r>
                  <a:rPr lang="en-US" baseline="30000">
                    <a:solidFill>
                      <a:srgbClr val="000000"/>
                    </a:solidFill>
                  </a:rPr>
                  <a:t>208</a:t>
                </a:r>
                <a:r>
                  <a:rPr lang="en-US">
                    <a:solidFill>
                      <a:srgbClr val="000000"/>
                    </a:solidFill>
                  </a:rPr>
                  <a:t>Pb</a:t>
                </a:r>
              </a:p>
            </p:txBody>
          </p:sp>
          <p:sp>
            <p:nvSpPr>
              <p:cNvPr id="9278" name="Line 62"/>
              <p:cNvSpPr>
                <a:spLocks noChangeShapeType="1"/>
              </p:cNvSpPr>
              <p:nvPr/>
            </p:nvSpPr>
            <p:spPr bwMode="auto">
              <a:xfrm>
                <a:off x="2392" y="2959"/>
                <a:ext cx="1194" cy="656"/>
              </a:xfrm>
              <a:prstGeom prst="line">
                <a:avLst/>
              </a:prstGeom>
              <a:noFill/>
              <a:ln w="9360">
                <a:solidFill>
                  <a:srgbClr val="CC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79" name="Line 63"/>
              <p:cNvSpPr>
                <a:spLocks noChangeShapeType="1"/>
              </p:cNvSpPr>
              <p:nvPr/>
            </p:nvSpPr>
            <p:spPr bwMode="auto">
              <a:xfrm>
                <a:off x="2381" y="3370"/>
                <a:ext cx="1301" cy="188"/>
              </a:xfrm>
              <a:prstGeom prst="line">
                <a:avLst/>
              </a:prstGeom>
              <a:noFill/>
              <a:ln w="9360">
                <a:solidFill>
                  <a:srgbClr val="3333CC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80" name="Text Box 64"/>
              <p:cNvSpPr txBox="1">
                <a:spLocks noChangeArrowheads="1"/>
              </p:cNvSpPr>
              <p:nvPr/>
            </p:nvSpPr>
            <p:spPr bwMode="auto">
              <a:xfrm>
                <a:off x="3016" y="2040"/>
                <a:ext cx="1050" cy="46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89991" tIns="46795" rIns="89991" bIns="46795">
                <a:spAutoFit/>
              </a:bodyPr>
              <a:lstStyle/>
              <a:p>
                <a:pPr algn="ctr" hangingPunct="1">
                  <a:lnSpc>
                    <a:spcPct val="100000"/>
                  </a:lnSpc>
                  <a:spcBef>
                    <a:spcPts val="1000"/>
                  </a:spcBef>
                  <a:tabLst>
                    <a:tab pos="0" algn="l"/>
                    <a:tab pos="457200" algn="l"/>
                    <a:tab pos="912813" algn="l"/>
                    <a:tab pos="1371600" algn="l"/>
                    <a:tab pos="1828800" algn="l"/>
                    <a:tab pos="2286000" algn="l"/>
                    <a:tab pos="2741613" algn="l"/>
                    <a:tab pos="3200400" algn="l"/>
                    <a:tab pos="3657600" algn="l"/>
                    <a:tab pos="4114800" algn="l"/>
                    <a:tab pos="4570413" algn="l"/>
                    <a:tab pos="5029200" algn="l"/>
                    <a:tab pos="5486400" algn="l"/>
                    <a:tab pos="5942013" algn="l"/>
                    <a:tab pos="6399213" algn="l"/>
                    <a:tab pos="6858000" algn="l"/>
                    <a:tab pos="7315200" algn="l"/>
                    <a:tab pos="7770813" algn="l"/>
                    <a:tab pos="8228013" algn="l"/>
                    <a:tab pos="8686800" algn="l"/>
                    <a:tab pos="9144000" algn="l"/>
                  </a:tabLst>
                </a:pPr>
                <a:r>
                  <a:rPr lang="en-US" sz="1700" b="1">
                    <a:solidFill>
                      <a:srgbClr val="000000"/>
                    </a:solidFill>
                  </a:rPr>
                  <a:t>OPTIMIZED</a:t>
                </a:r>
              </a:p>
              <a:p>
                <a:pPr algn="ctr" hangingPunct="1">
                  <a:lnSpc>
                    <a:spcPct val="100000"/>
                  </a:lnSpc>
                  <a:spcBef>
                    <a:spcPts val="1000"/>
                  </a:spcBef>
                  <a:tabLst>
                    <a:tab pos="0" algn="l"/>
                    <a:tab pos="457200" algn="l"/>
                    <a:tab pos="912813" algn="l"/>
                    <a:tab pos="1371600" algn="l"/>
                    <a:tab pos="1828800" algn="l"/>
                    <a:tab pos="2286000" algn="l"/>
                    <a:tab pos="2741613" algn="l"/>
                    <a:tab pos="3200400" algn="l"/>
                    <a:tab pos="3657600" algn="l"/>
                    <a:tab pos="4114800" algn="l"/>
                    <a:tab pos="4570413" algn="l"/>
                    <a:tab pos="5029200" algn="l"/>
                    <a:tab pos="5486400" algn="l"/>
                    <a:tab pos="5942013" algn="l"/>
                    <a:tab pos="6399213" algn="l"/>
                    <a:tab pos="6858000" algn="l"/>
                    <a:tab pos="7315200" algn="l"/>
                    <a:tab pos="7770813" algn="l"/>
                    <a:tab pos="8228013" algn="l"/>
                    <a:tab pos="8686800" algn="l"/>
                    <a:tab pos="9144000" algn="l"/>
                  </a:tabLst>
                </a:pPr>
                <a:r>
                  <a:rPr lang="en-US" sz="1700" b="1">
                    <a:solidFill>
                      <a:srgbClr val="000000"/>
                    </a:solidFill>
                  </a:rPr>
                  <a:t>SPECTRUM</a:t>
                </a:r>
              </a:p>
            </p:txBody>
          </p:sp>
        </p:grpSp>
        <p:sp>
          <p:nvSpPr>
            <p:cNvPr id="9281" name="Text Box 65"/>
            <p:cNvSpPr txBox="1">
              <a:spLocks noChangeArrowheads="1"/>
            </p:cNvSpPr>
            <p:nvPr/>
          </p:nvSpPr>
          <p:spPr bwMode="auto">
            <a:xfrm>
              <a:off x="2590" y="4296"/>
              <a:ext cx="3650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89991" tIns="46795" rIns="89991" bIns="46795">
              <a:spAutoFit/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r>
                <a:rPr lang="es-ES" sz="1700" b="1">
                  <a:solidFill>
                    <a:srgbClr val="000000"/>
                  </a:solidFill>
                </a:rPr>
                <a:t>E</a:t>
              </a:r>
              <a:r>
                <a:rPr lang="es-ES" sz="1700" b="1" baseline="-25000">
                  <a:solidFill>
                    <a:srgbClr val="000000"/>
                  </a:solidFill>
                </a:rPr>
                <a:t>miss</a:t>
              </a:r>
              <a:r>
                <a:rPr lang="es-ES" sz="1700" b="1">
                  <a:solidFill>
                    <a:srgbClr val="000000"/>
                  </a:solidFill>
                </a:rPr>
                <a:t> (MeV)</a:t>
              </a:r>
            </a:p>
          </p:txBody>
        </p:sp>
      </p:grp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7727950" y="7165975"/>
            <a:ext cx="235267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fld id="{3F1E27CF-C33D-4B4E-93C4-96254937AA60}" type="slidenum">
              <a:rPr lang="es-ES" sz="1400">
                <a:solidFill>
                  <a:srgbClr val="FFFFFF"/>
                </a:solidFill>
              </a:rPr>
              <a:pPr algn="r" hangingPunct="1">
                <a:lnSpc>
                  <a:spcPct val="100000"/>
                </a:lnSpc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t>3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9283" name="Rectangle 67"/>
          <p:cNvSpPr>
            <a:spLocks noChangeArrowheads="1"/>
          </p:cNvSpPr>
          <p:nvPr/>
        </p:nvSpPr>
        <p:spPr bwMode="auto">
          <a:xfrm>
            <a:off x="3386138" y="77788"/>
            <a:ext cx="2598737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1 ) QUASIELASTIC (e,e’p) REACTION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2 ) SIMULATIONS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3 ) DESCRIPTION OF THE EXPERIMENTS 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  <a:latin typeface="Calibri" pitchFamily="32" charset="0"/>
              </a:rPr>
              <a:t/>
            </a:r>
            <a:br>
              <a:rPr lang="es-ES" sz="800">
                <a:solidFill>
                  <a:srgbClr val="FFFFFF"/>
                </a:solidFill>
                <a:latin typeface="Calibri" pitchFamily="32" charset="0"/>
              </a:rPr>
            </a:br>
            <a:r>
              <a:rPr lang="es-ES" sz="800">
                <a:solidFill>
                  <a:srgbClr val="FFFFFF"/>
                </a:solidFill>
              </a:rPr>
              <a:t>5 ) RESULTS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6 ) SUMMARY AND CONCLUSIONS</a:t>
            </a:r>
          </a:p>
        </p:txBody>
      </p:sp>
      <p:sp>
        <p:nvSpPr>
          <p:cNvPr id="9284" name="Rectangle 68"/>
          <p:cNvSpPr>
            <a:spLocks noChangeArrowheads="1"/>
          </p:cNvSpPr>
          <p:nvPr/>
        </p:nvSpPr>
        <p:spPr bwMode="auto">
          <a:xfrm>
            <a:off x="4156075" y="58738"/>
            <a:ext cx="5907088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Spectrometer Calibration</a:t>
            </a:r>
          </a:p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Optics Optimization: Energy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47824" y="1619597"/>
            <a:ext cx="89153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1295896" y="683493"/>
            <a:ext cx="7488832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Expected Spectrum at 650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keV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 FWHM</a:t>
            </a:r>
            <a:endParaRPr lang="en-US" sz="3600" dirty="0">
              <a:solidFill>
                <a:schemeClr val="tx1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59792" y="179437"/>
            <a:ext cx="89153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359792" y="5508029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pPr>
            <a:r>
              <a:rPr lang="en-US" dirty="0" smtClean="0"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The fit does not match the expectations.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pPr>
            <a:r>
              <a:rPr lang="en-US" dirty="0" smtClean="0">
                <a:solidFill>
                  <a:schemeClr val="tx1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Χ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 /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ndf</a:t>
            </a:r>
            <a:r>
              <a:rPr lang="en-US" dirty="0" smtClean="0"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 = 1.43 but the width of first two peaks is 900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keV</a:t>
            </a:r>
            <a:r>
              <a:rPr lang="en-US" dirty="0" smtClean="0"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 FWHM while the width of the 3-rd peaks = 500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keV</a:t>
            </a:r>
            <a:r>
              <a:rPr lang="en-US" dirty="0" smtClean="0">
                <a:solidFill>
                  <a:schemeClr val="tx1"/>
                </a:solidFill>
                <a:latin typeface="Times New Roman" pitchFamily="18"/>
                <a:ea typeface="DejaVu Sans" pitchFamily="2"/>
                <a:cs typeface="DejaVu Sans" pitchFamily="2"/>
              </a:rPr>
              <a:t> → other levels?</a:t>
            </a:r>
            <a:endParaRPr lang="en-US" dirty="0">
              <a:solidFill>
                <a:schemeClr val="tx1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9792" y="1331565"/>
            <a:ext cx="8392297" cy="5652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					</a:t>
            </a:r>
            <a:r>
              <a:rPr lang="it-IT" sz="3200" dirty="0" err="1" smtClean="0">
                <a:solidFill>
                  <a:srgbClr val="FF0000"/>
                </a:solidFill>
              </a:rPr>
              <a:t>Publications</a:t>
            </a:r>
            <a:r>
              <a:rPr lang="it-IT" sz="3200" dirty="0" smtClean="0">
                <a:solidFill>
                  <a:srgbClr val="FF0000"/>
                </a:solidFill>
              </a:rPr>
              <a:t>: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	</a:t>
            </a:r>
            <a:r>
              <a:rPr lang="it-IT" dirty="0" smtClean="0">
                <a:solidFill>
                  <a:schemeClr val="accent2"/>
                </a:solidFill>
              </a:rPr>
              <a:t>					</a:t>
            </a:r>
            <a:r>
              <a:rPr lang="it-IT" sz="2400" dirty="0" err="1" smtClean="0">
                <a:solidFill>
                  <a:srgbClr val="92D050"/>
                </a:solidFill>
              </a:rPr>
              <a:t>Done</a:t>
            </a:r>
            <a:r>
              <a:rPr lang="it-IT" sz="2400" dirty="0" smtClean="0">
                <a:solidFill>
                  <a:srgbClr val="92D050"/>
                </a:solidFill>
              </a:rPr>
              <a:t>:</a:t>
            </a:r>
          </a:p>
          <a:p>
            <a:endParaRPr lang="it-IT" dirty="0" smtClean="0">
              <a:solidFill>
                <a:schemeClr val="accent2"/>
              </a:solidFill>
            </a:endParaRPr>
          </a:p>
          <a:p>
            <a:endParaRPr lang="it-IT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 A </a:t>
            </a:r>
            <a:r>
              <a:rPr lang="en-US" dirty="0" smtClean="0">
                <a:solidFill>
                  <a:schemeClr val="accent2"/>
                </a:solidFill>
              </a:rPr>
              <a:t>chi**2 test used for particle identification with the Hall A RICH detector at </a:t>
            </a:r>
            <a:r>
              <a:rPr lang="en-US" dirty="0" err="1" smtClean="0">
                <a:solidFill>
                  <a:schemeClr val="accent2"/>
                </a:solidFill>
              </a:rPr>
              <a:t>Jlab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(NIM A)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accent2"/>
              </a:solidFill>
            </a:endParaRPr>
          </a:p>
          <a:p>
            <a:pPr lvl="6"/>
            <a:r>
              <a:rPr lang="en-US" sz="2400" dirty="0" smtClean="0">
                <a:solidFill>
                  <a:srgbClr val="92D050"/>
                </a:solidFill>
              </a:rPr>
              <a:t>To do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Beryllium data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 Algorithm on optic (data base) optimization 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it-IT" dirty="0" err="1" smtClean="0">
                <a:solidFill>
                  <a:schemeClr val="accent2"/>
                </a:solidFill>
              </a:rPr>
              <a:t>Septum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magnet</a:t>
            </a:r>
            <a:endParaRPr lang="it-IT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11920" y="1979637"/>
            <a:ext cx="7284366" cy="781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Monte Carlo </a:t>
            </a:r>
            <a:r>
              <a:rPr lang="it-IT" sz="4000" dirty="0" err="1" smtClean="0">
                <a:solidFill>
                  <a:srgbClr val="FF0000"/>
                </a:solidFill>
              </a:rPr>
              <a:t>Simulations</a:t>
            </a:r>
            <a:r>
              <a:rPr lang="it-IT" sz="4000" dirty="0" smtClean="0">
                <a:solidFill>
                  <a:srgbClr val="FF0000"/>
                </a:solidFill>
              </a:rPr>
              <a:t> (SBS)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35" y="587975"/>
            <a:ext cx="9356080" cy="6031991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64485" y="3051869"/>
            <a:ext cx="78754" cy="237990"/>
          </a:xfrm>
          <a:prstGeom prst="rect">
            <a:avLst/>
          </a:prstGeom>
          <a:solidFill>
            <a:srgbClr val="FF0000"/>
          </a:solidFill>
          <a:ln w="38100" cmpd="dbl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265329" y="3291610"/>
            <a:ext cx="2460653" cy="2698384"/>
          </a:xfrm>
          <a:prstGeom prst="line">
            <a:avLst/>
          </a:prstGeom>
          <a:noFill/>
          <a:ln w="38100" cmpd="dbl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3835" y="6073989"/>
            <a:ext cx="2673785" cy="788761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Proposed new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Silicon plane Detector</a:t>
            </a:r>
            <a:endParaRPr lang="it-IT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36538" y="1495425"/>
            <a:ext cx="9371012" cy="293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OF THE (e,e’p) </a:t>
            </a:r>
            <a:b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QUASIELASTIC REACTION</a:t>
            </a:r>
            <a:b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COMPLEX NUCLEI:</a:t>
            </a:r>
            <a:b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THEORY AND EXPERIMENT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3700" y="6378575"/>
            <a:ext cx="5434013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 hangingPunct="1">
              <a:lnSpc>
                <a:spcPct val="100000"/>
              </a:lnSpc>
              <a:spcBef>
                <a:spcPts val="450"/>
              </a:spcBef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b="1">
                <a:solidFill>
                  <a:srgbClr val="FFFFFF"/>
                </a:solidFill>
              </a:rPr>
              <a:t>Thesis supervisor</a:t>
            </a:r>
          </a:p>
          <a:p>
            <a:pPr hangingPunct="1">
              <a:lnSpc>
                <a:spcPct val="100000"/>
              </a:lnSpc>
              <a:spcBef>
                <a:spcPts val="450"/>
              </a:spcBef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b="1">
                <a:solidFill>
                  <a:srgbClr val="FFFFFF"/>
                </a:solidFill>
              </a:rPr>
              <a:t>Dr. José Manuel Udías Moinelo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r="3981"/>
          <a:stretch>
            <a:fillRect/>
          </a:stretch>
        </p:blipFill>
        <p:spPr bwMode="auto">
          <a:xfrm>
            <a:off x="9113838" y="0"/>
            <a:ext cx="965200" cy="110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94163" y="5827713"/>
            <a:ext cx="55118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FFFFFF"/>
                </a:solidFill>
              </a:rPr>
              <a:t>Joaquín López Herraiz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n-GB" sz="2400" b="1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90713" y="4487863"/>
            <a:ext cx="6300787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2000">
                <a:solidFill>
                  <a:srgbClr val="FFFFFF"/>
                </a:solidFill>
              </a:rPr>
              <a:t>Grupo de Física Nuclear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2000">
                <a:solidFill>
                  <a:srgbClr val="FFFFFF"/>
                </a:solidFill>
              </a:rPr>
              <a:t>Departamento de Física Atómica, Molecular y Nuclear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2000">
                <a:solidFill>
                  <a:srgbClr val="FFFFFF"/>
                </a:solidFill>
              </a:rPr>
              <a:t>Universidad Complutense de Madrid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984875" y="6378575"/>
            <a:ext cx="36226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2000" b="1">
                <a:solidFill>
                  <a:srgbClr val="FFFFFF"/>
                </a:solidFill>
              </a:rPr>
              <a:t>14-May-2010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779838" y="0"/>
            <a:ext cx="6221412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Setup:</a:t>
            </a:r>
            <a:b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2. – Targets: C+Pb+C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33350" y="6615113"/>
            <a:ext cx="32004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711" tIns="40676" rIns="81711" bIns="40676"/>
          <a:lstStyle/>
          <a:p>
            <a:pPr algn="ctr" hangingPunct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FFFFFF"/>
                </a:solidFill>
              </a:rPr>
              <a:t>Beam entrance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232150" y="6656388"/>
            <a:ext cx="28067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711" tIns="40676" rIns="81711" bIns="40676"/>
          <a:lstStyle/>
          <a:p>
            <a:pPr algn="ctr" hangingPunct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FFFFFF"/>
                </a:solidFill>
              </a:rPr>
              <a:t>Beam exit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376988" y="5775325"/>
            <a:ext cx="3702050" cy="161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</a:rPr>
              <a:t> Diamond/Lead/Diamond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2000">
                <a:solidFill>
                  <a:srgbClr val="FFFFFF"/>
                </a:solidFill>
              </a:rPr>
              <a:t>   cryogenic target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2000">
                <a:solidFill>
                  <a:srgbClr val="FFFFFF"/>
                </a:solidFill>
              </a:rPr>
              <a:t>   (for high beam current)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</a:rPr>
              <a:t> 0.2 mm Lead Foil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</a:rPr>
              <a:t> 0.15 mm Diamond Foils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050" y="4637088"/>
            <a:ext cx="3294063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10080625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3" y="2278063"/>
            <a:ext cx="2922587" cy="418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10080625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8813" y="2278063"/>
            <a:ext cx="2794000" cy="418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865313" y="3328988"/>
            <a:ext cx="787400" cy="24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1700">
                <a:solidFill>
                  <a:srgbClr val="000099"/>
                </a:solidFill>
              </a:rPr>
              <a:t>BeO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s-ES" sz="1700">
              <a:solidFill>
                <a:srgbClr val="000099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1700">
                <a:solidFill>
                  <a:srgbClr val="000099"/>
                </a:solidFill>
              </a:rPr>
              <a:t>C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s-ES" sz="1700">
              <a:solidFill>
                <a:srgbClr val="000099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1700">
                <a:solidFill>
                  <a:srgbClr val="000099"/>
                </a:solidFill>
              </a:rPr>
              <a:t>Pb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s-ES" sz="1700">
              <a:solidFill>
                <a:srgbClr val="000099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1700">
                <a:solidFill>
                  <a:srgbClr val="000099"/>
                </a:solidFill>
              </a:rPr>
              <a:t>Pb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s-ES" sz="1700">
              <a:solidFill>
                <a:srgbClr val="000099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1700">
                <a:solidFill>
                  <a:srgbClr val="000099"/>
                </a:solidFill>
              </a:rPr>
              <a:t>Bi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5354638" y="3386138"/>
            <a:ext cx="788987" cy="24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1700" b="1">
                <a:solidFill>
                  <a:srgbClr val="FFFFFF"/>
                </a:solidFill>
              </a:rPr>
              <a:t>BeO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s-ES" sz="1700" b="1">
              <a:solidFill>
                <a:srgbClr val="FFFFFF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1700" b="1">
                <a:solidFill>
                  <a:srgbClr val="FFFFFF"/>
                </a:solidFill>
              </a:rPr>
              <a:t>C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s-ES" sz="1700" b="1">
              <a:solidFill>
                <a:srgbClr val="FFFFFF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1700" b="1">
                <a:solidFill>
                  <a:srgbClr val="FFFFFF"/>
                </a:solidFill>
              </a:rPr>
              <a:t>Pb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s-ES" sz="1700" b="1">
              <a:solidFill>
                <a:srgbClr val="FFFFFF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1700" b="1">
                <a:solidFill>
                  <a:srgbClr val="FFFFFF"/>
                </a:solidFill>
              </a:rPr>
              <a:t>Pb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s-ES" sz="1700" b="1">
              <a:solidFill>
                <a:srgbClr val="FFFFFF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1700" b="1">
                <a:solidFill>
                  <a:srgbClr val="FFFFFF"/>
                </a:solidFill>
              </a:rPr>
              <a:t>Bi</a:t>
            </a:r>
          </a:p>
        </p:txBody>
      </p:sp>
      <p:graphicFrame>
        <p:nvGraphicFramePr>
          <p:cNvPr id="49192" name="Group 40"/>
          <p:cNvGraphicFramePr>
            <a:graphicFrameLocks noGrp="1"/>
          </p:cNvGraphicFramePr>
          <p:nvPr/>
        </p:nvGraphicFramePr>
        <p:xfrm>
          <a:off x="6615113" y="3543300"/>
          <a:ext cx="3073400" cy="989013"/>
        </p:xfrm>
        <a:graphic>
          <a:graphicData uri="http://schemas.openxmlformats.org/drawingml/2006/table">
            <a:tbl>
              <a:tblPr/>
              <a:tblGrid>
                <a:gridCol w="1076325"/>
                <a:gridCol w="19970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Diamond</a:t>
                      </a:r>
                    </a:p>
                  </a:txBody>
                  <a:tcPr marL="17638" marR="17638" marT="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0.0465 g/cm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638" marR="17638" marT="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Lead</a:t>
                      </a:r>
                    </a:p>
                  </a:txBody>
                  <a:tcPr marL="17638" marR="17638" marT="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0.194 g/cm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638" marR="17638" marT="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Diamond</a:t>
                      </a:r>
                    </a:p>
                  </a:txBody>
                  <a:tcPr marL="17638" marR="17638" marT="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2813" algn="l"/>
                          <a:tab pos="1371600" algn="l"/>
                          <a:tab pos="1828800" algn="l"/>
                          <a:tab pos="2286000" algn="l"/>
                          <a:tab pos="2741613" algn="l"/>
                          <a:tab pos="3200400" algn="l"/>
                          <a:tab pos="3657600" algn="l"/>
                          <a:tab pos="4114800" algn="l"/>
                          <a:tab pos="4570413" algn="l"/>
                          <a:tab pos="5029200" algn="l"/>
                          <a:tab pos="5486400" algn="l"/>
                          <a:tab pos="5942013" algn="l"/>
                          <a:tab pos="6399213" algn="l"/>
                          <a:tab pos="6858000" algn="l"/>
                          <a:tab pos="7315200" algn="l"/>
                          <a:tab pos="7770813" algn="l"/>
                          <a:tab pos="8228013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0.0395 g/cm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638" marR="17638" marT="0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1574800" y="1574800"/>
            <a:ext cx="3201988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711" tIns="40676" rIns="81711" bIns="40676"/>
          <a:lstStyle/>
          <a:p>
            <a:pPr algn="ctr" hangingPunct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FFFFFF"/>
                </a:solidFill>
              </a:rPr>
              <a:t>Target ladder</a:t>
            </a: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7727950" y="7165975"/>
            <a:ext cx="235267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fld id="{2FA5CF44-BBAC-4971-A687-C6E9130A0774}" type="slidenum">
              <a:rPr lang="es-ES" sz="1400">
                <a:solidFill>
                  <a:srgbClr val="FFFFFF"/>
                </a:solidFill>
              </a:rPr>
              <a:pPr algn="r" hangingPunct="1">
                <a:lnSpc>
                  <a:spcPct val="100000"/>
                </a:lnSpc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t>36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386138" y="77788"/>
            <a:ext cx="2598737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1 ) QUASIELASTIC (e,e’p) REACTION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2 ) SIMULATION 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  <a:latin typeface="Calibri" pitchFamily="32" charset="0"/>
              </a:rPr>
              <a:t/>
            </a:r>
            <a:br>
              <a:rPr lang="es-ES" sz="800">
                <a:solidFill>
                  <a:srgbClr val="FFFFFF"/>
                </a:solidFill>
                <a:latin typeface="Calibri" pitchFamily="32" charset="0"/>
              </a:rPr>
            </a:br>
            <a:r>
              <a:rPr lang="es-ES" sz="800">
                <a:solidFill>
                  <a:srgbClr val="FFFFFF"/>
                </a:solidFill>
              </a:rPr>
              <a:t>4 ) DATA ANALISIS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5 ) RESULTS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6 ) SUMMARY AND 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4325" y="6240463"/>
            <a:ext cx="9371013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 algn="just">
              <a:lnSpc>
                <a:spcPct val="100000"/>
              </a:lnSpc>
              <a:spcBef>
                <a:spcPts val="700"/>
              </a:spcBef>
              <a:buClr>
                <a:srgbClr val="FF9900"/>
              </a:buClr>
              <a:buFont typeface="Wingdings" charset="2"/>
              <a:buChar char="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s-ES" sz="3200">
                <a:solidFill>
                  <a:srgbClr val="FF9900"/>
                </a:solidFill>
                <a:cs typeface="Times New Roman" pitchFamily="16" charset="0"/>
              </a:rPr>
              <a:t>Raster position cut </a:t>
            </a:r>
            <a:r>
              <a:rPr lang="es-ES" sz="2800">
                <a:solidFill>
                  <a:srgbClr val="FFFFFF"/>
                </a:solidFill>
                <a:cs typeface="Times New Roman" pitchFamily="16" charset="0"/>
              </a:rPr>
              <a:t>– Required in </a:t>
            </a:r>
            <a:r>
              <a:rPr lang="es-ES" sz="2800" baseline="30000">
                <a:solidFill>
                  <a:srgbClr val="FFFFFF"/>
                </a:solidFill>
                <a:cs typeface="Times New Roman" pitchFamily="16" charset="0"/>
              </a:rPr>
              <a:t>208</a:t>
            </a:r>
            <a:r>
              <a:rPr lang="es-ES" sz="2800">
                <a:solidFill>
                  <a:srgbClr val="FFFFFF"/>
                </a:solidFill>
                <a:cs typeface="Times New Roman" pitchFamily="16" charset="0"/>
              </a:rPr>
              <a:t>Pb to remove those events that hit the frame.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716838" y="7165975"/>
            <a:ext cx="235267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C1A6218-A938-45E0-AB66-0901F90999F5}" type="slidenum">
              <a:rPr lang="es-ES" sz="1400">
                <a:solidFill>
                  <a:srgbClr val="FFFFFF"/>
                </a:solidFill>
              </a:rPr>
              <a:pPr algn="r" hangingPunct="1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s-ES" sz="1400">
              <a:solidFill>
                <a:srgbClr val="FFFFFF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196850" y="1635125"/>
            <a:ext cx="9764713" cy="4487863"/>
            <a:chOff x="124" y="1030"/>
            <a:chExt cx="6151" cy="2827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124" y="1030"/>
              <a:ext cx="3075" cy="28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1206" name="Picture 6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3200" y="1030"/>
              <a:ext cx="3076" cy="28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10080625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386138" y="77788"/>
            <a:ext cx="2598737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1 ) QUASIELASTIC (e,e’p) REACTION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2 ) SIMULATIONS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3 ) DESCRIPTION OF THE EXPERIMENTS 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000099"/>
                </a:solidFill>
                <a:latin typeface="Calibri" pitchFamily="32" charset="0"/>
              </a:rPr>
              <a:t>4 ) DATA ANALISIS</a:t>
            </a:r>
            <a:r>
              <a:rPr lang="es-ES" sz="800">
                <a:solidFill>
                  <a:srgbClr val="FFFFFF"/>
                </a:solidFill>
                <a:latin typeface="Calibri" pitchFamily="32" charset="0"/>
              </a:rPr>
              <a:t/>
            </a:r>
            <a:br>
              <a:rPr lang="es-ES" sz="800">
                <a:solidFill>
                  <a:srgbClr val="FFFFFF"/>
                </a:solidFill>
                <a:latin typeface="Calibri" pitchFamily="32" charset="0"/>
              </a:rPr>
            </a:br>
            <a:r>
              <a:rPr lang="es-ES" sz="800">
                <a:solidFill>
                  <a:srgbClr val="FFFFFF"/>
                </a:solidFill>
              </a:rPr>
              <a:t>5 ) RESULTS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6 ) SUMMARY AND CONCLUSIONS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463925" y="0"/>
            <a:ext cx="6457950" cy="110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Efficiency corrections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725488"/>
            <a:ext cx="9274175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6172200"/>
            <a:ext cx="8229600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From PhD thesis of Joaquin Lopez Herraiz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600200" y="457200"/>
            <a:ext cx="8229600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Some Target Issues – A tough neighborhood for experimenters! 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39913"/>
            <a:ext cx="5210175" cy="547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859213" y="0"/>
            <a:ext cx="6143625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C(e,e’p) E</a:t>
            </a:r>
            <a:r>
              <a:rPr lang="en-US" sz="30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727950" y="7165975"/>
            <a:ext cx="235267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fld id="{B5377035-7E38-4B2B-83F0-C4D231C39C56}" type="slidenum">
              <a:rPr lang="es-ES" sz="1400">
                <a:solidFill>
                  <a:srgbClr val="FFFFFF"/>
                </a:solidFill>
              </a:rPr>
              <a:pPr algn="r" hangingPunct="1">
                <a:lnSpc>
                  <a:spcPct val="100000"/>
                </a:lnSpc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t>4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386138" y="77788"/>
            <a:ext cx="2598737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1 ) QUASIELASTIC (e,e’p) REACTION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2 ) SIMULATIONS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3 ) DESCRIPTION OF THE EXPERIMENTS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4 ) DATA ANALISIS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000099"/>
                </a:solidFill>
                <a:latin typeface="Calibri" pitchFamily="32" charset="0"/>
              </a:rPr>
              <a:t>5 ) RESULTS </a:t>
            </a:r>
            <a:r>
              <a:rPr lang="es-ES" sz="800">
                <a:solidFill>
                  <a:srgbClr val="FFFFFF"/>
                </a:solidFill>
                <a:latin typeface="Calibri" pitchFamily="32" charset="0"/>
              </a:rPr>
              <a:t/>
            </a:r>
            <a:br>
              <a:rPr lang="es-ES" sz="800">
                <a:solidFill>
                  <a:srgbClr val="FFFFFF"/>
                </a:solidFill>
                <a:latin typeface="Calibri" pitchFamily="32" charset="0"/>
              </a:rPr>
            </a:br>
            <a:r>
              <a:rPr lang="es-ES" sz="800">
                <a:solidFill>
                  <a:srgbClr val="FFFFFF"/>
                </a:solidFill>
              </a:rPr>
              <a:t>6 ) SUMMARY AND CONCLUSIONS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314325" y="1495425"/>
            <a:ext cx="9012238" cy="6062663"/>
            <a:chOff x="198" y="942"/>
            <a:chExt cx="5677" cy="3819"/>
          </a:xfrm>
        </p:grpSpPr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3575" y="981"/>
              <a:ext cx="215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46795" rIns="89991" bIns="46795"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r>
                <a:rPr lang="en-US" sz="2000" b="1">
                  <a:solidFill>
                    <a:srgbClr val="000099"/>
                  </a:solidFill>
                </a:rPr>
                <a:t>Pmiss = 0-100MeV/c</a:t>
              </a:r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4573"/>
            <a:stretch>
              <a:fillRect/>
            </a:stretch>
          </p:blipFill>
          <p:spPr bwMode="auto">
            <a:xfrm>
              <a:off x="198" y="942"/>
              <a:ext cx="5678" cy="38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-5063" b="-21945"/>
            <a:stretch>
              <a:fillRect/>
            </a:stretch>
          </p:blipFill>
          <p:spPr bwMode="auto">
            <a:xfrm>
              <a:off x="505" y="4380"/>
              <a:ext cx="5150" cy="3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flipH="1">
              <a:off x="2273" y="3720"/>
              <a:ext cx="16" cy="645"/>
            </a:xfrm>
            <a:prstGeom prst="line">
              <a:avLst/>
            </a:prstGeom>
            <a:noFill/>
            <a:ln w="25560">
              <a:solidFill>
                <a:srgbClr val="333399"/>
              </a:solidFill>
              <a:miter lim="800000"/>
              <a:headEnd/>
              <a:tailEnd/>
            </a:ln>
            <a:effectLst>
              <a:outerShdw dist="109865" dir="634411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>
              <a:off x="3168" y="3720"/>
              <a:ext cx="15" cy="645"/>
            </a:xfrm>
            <a:prstGeom prst="line">
              <a:avLst/>
            </a:prstGeom>
            <a:noFill/>
            <a:ln w="25560">
              <a:solidFill>
                <a:srgbClr val="333399"/>
              </a:solidFill>
              <a:miter lim="800000"/>
              <a:headEnd/>
              <a:tailEnd/>
            </a:ln>
            <a:effectLst>
              <a:outerShdw dist="109865" dir="634411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029200" cy="321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3657600"/>
            <a:ext cx="4968875" cy="344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716588" y="915988"/>
            <a:ext cx="3427412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R1209, Pb/Q = 255.6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943600" y="4343400"/>
            <a:ext cx="32004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R1210, Pb/Q = 247.4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2028825"/>
            <a:ext cx="5819775" cy="391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086600" y="2743200"/>
            <a:ext cx="25146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R1211, Pb/Q = 244.1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0301001408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53" y="167993"/>
            <a:ext cx="5292328" cy="5627758"/>
          </a:xfrm>
          <a:prstGeom prst="rect">
            <a:avLst/>
          </a:prstGeom>
          <a:noFill/>
        </p:spPr>
      </p:pic>
      <p:pic>
        <p:nvPicPr>
          <p:cNvPr id="9221" name="Picture 5" descr="100304234200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9574" y="4241818"/>
            <a:ext cx="4881052" cy="3050119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628349" y="467469"/>
            <a:ext cx="3612224" cy="7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 dirty="0">
                <a:solidFill>
                  <a:srgbClr val="660066"/>
                </a:solidFill>
              </a:rPr>
              <a:t>Source  Studies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12354" y="2015913"/>
            <a:ext cx="3444214" cy="11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Optimizing   laser  optics  to  minimize  </a:t>
            </a:r>
            <a:r>
              <a:rPr lang="en-US" dirty="0" err="1">
                <a:solidFill>
                  <a:srgbClr val="008000"/>
                </a:solidFill>
              </a:rPr>
              <a:t>helicity</a:t>
            </a:r>
            <a:r>
              <a:rPr lang="en-US" dirty="0">
                <a:solidFill>
                  <a:srgbClr val="008000"/>
                </a:solidFill>
              </a:rPr>
              <a:t>-correlated  </a:t>
            </a:r>
            <a:r>
              <a:rPr lang="en-US" dirty="0" err="1">
                <a:solidFill>
                  <a:srgbClr val="008000"/>
                </a:solidFill>
              </a:rPr>
              <a:t>systematics</a:t>
            </a:r>
            <a:r>
              <a:rPr lang="en-US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665102" y="1177701"/>
            <a:ext cx="3528219" cy="11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Kent </a:t>
            </a:r>
            <a:r>
              <a:rPr lang="en-US" b="1" dirty="0" err="1">
                <a:solidFill>
                  <a:srgbClr val="FF0066"/>
                </a:solidFill>
              </a:rPr>
              <a:t>Paschke</a:t>
            </a:r>
            <a:r>
              <a:rPr lang="en-US" b="1" dirty="0">
                <a:solidFill>
                  <a:srgbClr val="FF0066"/>
                </a:solidFill>
              </a:rPr>
              <a:t>,   Gordon Cates,  Mark  Dalton,   </a:t>
            </a:r>
            <a:r>
              <a:rPr lang="en-US" b="1" dirty="0" err="1">
                <a:solidFill>
                  <a:srgbClr val="FF0066"/>
                </a:solidFill>
              </a:rPr>
              <a:t>Rupesh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Silwal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016125" y="839964"/>
            <a:ext cx="2268141" cy="3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66FF"/>
                </a:solidFill>
              </a:rPr>
              <a:t>Charge  Asymmetry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48114" y="2435895"/>
            <a:ext cx="2268141" cy="3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66FF"/>
                </a:solidFill>
              </a:rPr>
              <a:t>Hel. Correl.  Diff   (X)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52590" y="4140322"/>
            <a:ext cx="2268141" cy="3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66FF"/>
                </a:solidFill>
              </a:rPr>
              <a:t>Hel. Correl.  Diff   (Y)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119068" y="3620595"/>
            <a:ext cx="2268141" cy="3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66FF"/>
                </a:solidFill>
              </a:rPr>
              <a:t>Hel. Correl.  Diff   (X)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 rot="16200000">
            <a:off x="3402286" y="4383798"/>
            <a:ext cx="1427939" cy="3880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2"/>
                </a:solidFill>
              </a:rPr>
              <a:t>Delta X  (um)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 rot="16200000">
            <a:off x="3402286" y="5979729"/>
            <a:ext cx="1427939" cy="3880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2"/>
                </a:solidFill>
              </a:rPr>
              <a:t>Delta Y  (um)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269577" y="5627758"/>
            <a:ext cx="2268141" cy="3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66FF"/>
                </a:solidFill>
              </a:rPr>
              <a:t>Hel. Correl.  Diff   (Y)</a:t>
            </a:r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3276203" y="1655429"/>
          <a:ext cx="1596099" cy="295738"/>
        </p:xfrm>
        <a:graphic>
          <a:graphicData uri="http://schemas.openxmlformats.org/presentationml/2006/ole">
            <p:oleObj spid="_x0000_s4098" name="Equation" r:id="rId5" imgW="1091880" imgH="203040" progId="Equation.3">
              <p:embed/>
            </p:oleObj>
          </a:graphicData>
        </a:graphic>
      </p:graphicFrame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68010" y="923960"/>
            <a:ext cx="1091620" cy="3498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1300" dirty="0">
                <a:solidFill>
                  <a:schemeClr val="tx2"/>
                </a:solidFill>
              </a:rPr>
              <a:t>~ 2000 </a:t>
            </a:r>
            <a:r>
              <a:rPr lang="en-US" sz="1300" dirty="0" err="1">
                <a:solidFill>
                  <a:schemeClr val="tx2"/>
                </a:solidFill>
              </a:rPr>
              <a:t>ppm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68011" y="2351899"/>
            <a:ext cx="859185" cy="3498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1300" dirty="0">
                <a:solidFill>
                  <a:schemeClr val="tx2"/>
                </a:solidFill>
              </a:rPr>
              <a:t>~ 0.5 um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52016" y="4619801"/>
            <a:ext cx="859185" cy="3498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1300" dirty="0">
                <a:solidFill>
                  <a:schemeClr val="tx2"/>
                </a:solidFill>
              </a:rPr>
              <a:t>~ 0.5 um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700104" y="5291772"/>
            <a:ext cx="4200260" cy="3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2"/>
                </a:solidFill>
              </a:rPr>
              <a:t>  BPMs    in   Injector  Region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620286" y="3323107"/>
            <a:ext cx="5040313" cy="3880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2"/>
                </a:solidFill>
              </a:rPr>
              <a:t>Transmission   of   </a:t>
            </a:r>
            <a:r>
              <a:rPr lang="en-US" sz="1500" dirty="0" err="1">
                <a:solidFill>
                  <a:schemeClr val="tx2"/>
                </a:solidFill>
              </a:rPr>
              <a:t>Helicity</a:t>
            </a:r>
            <a:r>
              <a:rPr lang="en-US" sz="1500" dirty="0">
                <a:solidFill>
                  <a:schemeClr val="tx2"/>
                </a:solidFill>
              </a:rPr>
              <a:t>-Correlated   Position  </a:t>
            </a:r>
            <a:r>
              <a:rPr lang="en-US" sz="1500" dirty="0" err="1">
                <a:solidFill>
                  <a:schemeClr val="tx2"/>
                </a:solidFill>
              </a:rPr>
              <a:t>DIffs</a:t>
            </a:r>
            <a:endParaRPr lang="en-US" sz="1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rex_feb10 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587975"/>
            <a:ext cx="8173007" cy="6129987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24057" y="923961"/>
            <a:ext cx="1428089" cy="521573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2200" dirty="0">
                <a:solidFill>
                  <a:schemeClr val="hlink"/>
                </a:solidFill>
              </a:rPr>
              <a:t>Diamond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200260" y="1032456"/>
            <a:ext cx="1260078" cy="521573"/>
          </a:xfrm>
          <a:prstGeom prst="rect">
            <a:avLst/>
          </a:prstGeom>
          <a:solidFill>
            <a:schemeClr val="bg1"/>
          </a:solidFill>
          <a:ln w="381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2200" dirty="0">
                <a:solidFill>
                  <a:schemeClr val="hlink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LEAD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352146" y="1259946"/>
            <a:ext cx="924057" cy="419982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268141" y="1427938"/>
            <a:ext cx="420026" cy="1427939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3612224" y="1595932"/>
            <a:ext cx="756047" cy="92396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36021" y="5207777"/>
            <a:ext cx="3286704" cy="2497883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66FF"/>
                </a:solidFill>
              </a:rPr>
              <a:t>  Three  bays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CC0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Lead</a:t>
            </a:r>
            <a:r>
              <a:rPr lang="en-US" b="1" dirty="0">
                <a:solidFill>
                  <a:srgbClr val="00CC00"/>
                </a:solidFill>
              </a:rPr>
              <a:t> </a:t>
            </a:r>
            <a:r>
              <a:rPr lang="en-US" dirty="0">
                <a:solidFill>
                  <a:srgbClr val="00CC00"/>
                </a:solidFill>
              </a:rPr>
              <a:t> (0.5 mm) 	sandwiched by   	</a:t>
            </a:r>
            <a:r>
              <a:rPr lang="en-US" b="1" dirty="0">
                <a:solidFill>
                  <a:srgbClr val="FF0000"/>
                </a:solidFill>
              </a:rPr>
              <a:t>diamond</a:t>
            </a:r>
            <a:r>
              <a:rPr lang="en-US" dirty="0">
                <a:solidFill>
                  <a:srgbClr val="00CC00"/>
                </a:solidFill>
              </a:rPr>
              <a:t> (0.15 mm)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66FF"/>
                </a:solidFill>
              </a:rPr>
              <a:t> Liquid  He  cooling  </a:t>
            </a:r>
            <a:r>
              <a:rPr lang="en-US" sz="1500" dirty="0">
                <a:solidFill>
                  <a:srgbClr val="0066FF"/>
                </a:solidFill>
              </a:rPr>
              <a:t>(30 Watts)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500" dirty="0">
              <a:solidFill>
                <a:srgbClr val="0066FF"/>
              </a:solidFill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772172" y="141744"/>
            <a:ext cx="4620286" cy="6933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sz="3100" dirty="0">
                <a:solidFill>
                  <a:srgbClr val="0066FF"/>
                </a:solidFill>
              </a:rPr>
              <a:t>  Lead / Diamond 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04031" y="251989"/>
            <a:ext cx="9408583" cy="3443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  <p:pic>
        <p:nvPicPr>
          <p:cNvPr id="29699" name="Picture 3" descr="10050204142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45" y="225741"/>
            <a:ext cx="8904552" cy="6439723"/>
          </a:xfrm>
          <a:prstGeom prst="rect">
            <a:avLst/>
          </a:prstGeom>
          <a:noFill/>
        </p:spPr>
      </p:pic>
      <p:pic>
        <p:nvPicPr>
          <p:cNvPr id="29700" name="Picture 4" descr="10050203324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82" y="3391355"/>
            <a:ext cx="4536281" cy="3239111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04031" y="-3564979"/>
            <a:ext cx="9408583" cy="3443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endParaRPr lang="it-IT" sz="1500" dirty="0">
              <a:solidFill>
                <a:schemeClr val="tx2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092068" y="1007957"/>
            <a:ext cx="6720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764109" y="1007957"/>
            <a:ext cx="0" cy="10079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520156" y="1007957"/>
            <a:ext cx="0" cy="10079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764109" y="2015913"/>
            <a:ext cx="756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520156" y="1007957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7560469" y="1007957"/>
            <a:ext cx="0" cy="10079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7560469" y="2015913"/>
            <a:ext cx="756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8316516" y="1007957"/>
            <a:ext cx="0" cy="10079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8316515" y="1007957"/>
            <a:ext cx="6720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310518" y="1513686"/>
            <a:ext cx="2772172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integrate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764109" y="1511935"/>
            <a:ext cx="840052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wait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560469" y="1595931"/>
            <a:ext cx="840052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wait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2772172" y="1679928"/>
            <a:ext cx="1260078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rot="10800000" flipH="1">
            <a:off x="5796359" y="1679928"/>
            <a:ext cx="1260078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44083" y="3095618"/>
            <a:ext cx="2772172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66FF"/>
                </a:solidFill>
              </a:rPr>
              <a:t>Beam  Current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964370" y="3106118"/>
            <a:ext cx="2772172" cy="5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66FF"/>
                </a:solidFill>
              </a:rPr>
              <a:t>Detector  (1  of  4)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1512094" y="2183907"/>
            <a:ext cx="5124318" cy="7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An  instability  in  </a:t>
            </a:r>
            <a:r>
              <a:rPr lang="en-US" b="1" dirty="0" err="1">
                <a:solidFill>
                  <a:schemeClr val="tx2"/>
                </a:solidFill>
              </a:rPr>
              <a:t>Pockel</a:t>
            </a:r>
            <a:r>
              <a:rPr lang="en-US" b="1" dirty="0">
                <a:solidFill>
                  <a:schemeClr val="tx2"/>
                </a:solidFill>
              </a:rPr>
              <a:t>  Cell  “bleeds”  into the </a:t>
            </a:r>
            <a:r>
              <a:rPr lang="en-US" b="1" dirty="0" err="1">
                <a:solidFill>
                  <a:schemeClr val="tx2"/>
                </a:solidFill>
              </a:rPr>
              <a:t>itegration</a:t>
            </a:r>
            <a:r>
              <a:rPr lang="en-US" b="1" dirty="0">
                <a:solidFill>
                  <a:schemeClr val="tx2"/>
                </a:solidFill>
              </a:rPr>
              <a:t>  gate.     It depends on  </a:t>
            </a:r>
            <a:r>
              <a:rPr lang="en-US" b="1" dirty="0" err="1">
                <a:solidFill>
                  <a:schemeClr val="tx2"/>
                </a:solidFill>
              </a:rPr>
              <a:t>helicity</a:t>
            </a:r>
            <a:r>
              <a:rPr lang="en-US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016125" y="419982"/>
            <a:ext cx="6300391" cy="5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rgbClr val="FF0000"/>
                </a:solidFill>
              </a:rPr>
              <a:t>Pockel</a:t>
            </a:r>
            <a:r>
              <a:rPr lang="en-US" sz="2600" dirty="0">
                <a:solidFill>
                  <a:srgbClr val="FF0000"/>
                </a:solidFill>
              </a:rPr>
              <a:t>   Cell   Related  Systematic  Error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764109" y="6611216"/>
            <a:ext cx="7476464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Want small  time  constants,  and same  for detectors  and  </a:t>
            </a:r>
            <a:r>
              <a:rPr lang="en-US" dirty="0" err="1">
                <a:solidFill>
                  <a:srgbClr val="008000"/>
                </a:solidFill>
              </a:rPr>
              <a:t>bcm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032250" y="6383725"/>
            <a:ext cx="840052" cy="34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dirty="0">
                <a:solidFill>
                  <a:schemeClr val="tx2"/>
                </a:solidFill>
              </a:rPr>
              <a:t>time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8400521" y="6336479"/>
            <a:ext cx="840052" cy="34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dirty="0">
                <a:solidFill>
                  <a:schemeClr val="tx2"/>
                </a:solidFill>
              </a:rPr>
              <a:t>time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948245" y="3863834"/>
            <a:ext cx="1848115" cy="78876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Response  to  pulsed  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0415220903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124318" cy="3421103"/>
          </a:xfrm>
          <a:prstGeom prst="rect">
            <a:avLst/>
          </a:prstGeom>
          <a:noFill/>
        </p:spPr>
      </p:pic>
      <p:pic>
        <p:nvPicPr>
          <p:cNvPr id="27651" name="Picture 3" descr="10042822464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0" y="3330107"/>
            <a:ext cx="6048375" cy="4010828"/>
          </a:xfrm>
          <a:prstGeom prst="rect">
            <a:avLst/>
          </a:prstGeom>
          <a:noFill/>
        </p:spPr>
      </p:pic>
      <p:pic>
        <p:nvPicPr>
          <p:cNvPr id="27652" name="Picture 4" descr="100423184633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43853"/>
            <a:ext cx="5208323" cy="3720340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88167" y="2603888"/>
            <a:ext cx="2100130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Initial   Running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772172" y="6215733"/>
            <a:ext cx="2100130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After  1  Week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384396" y="3107866"/>
            <a:ext cx="2100130" cy="4452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Non-stat  Noise !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964370" y="335986"/>
            <a:ext cx="2772172" cy="142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00FF"/>
                </a:solidFill>
              </a:rPr>
              <a:t>Synching  Raster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To  Reduce  Noise  due to Target   Non-uniformity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176073" y="2351899"/>
            <a:ext cx="756047" cy="3880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chemeClr val="tx2"/>
                </a:solidFill>
              </a:rPr>
              <a:t>Flat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176073" y="6047741"/>
            <a:ext cx="756047" cy="6742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chemeClr val="tx2"/>
                </a:solidFill>
              </a:rPr>
              <a:t>NOT Flat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544344" y="1763925"/>
            <a:ext cx="3948245" cy="7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Gordon Cates,   Krishna  Kumar,  Bill Gunning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544344" y="2855877"/>
            <a:ext cx="2436151" cy="3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2"/>
                </a:solidFill>
              </a:rPr>
              <a:t>This  eliminated   the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0032101225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7939"/>
            <a:ext cx="3696229" cy="3695841"/>
          </a:xfrm>
          <a:prstGeom prst="rect">
            <a:avLst/>
          </a:prstGeom>
          <a:noFill/>
        </p:spPr>
      </p:pic>
      <p:pic>
        <p:nvPicPr>
          <p:cNvPr id="12293" name="Picture 5" descr="10032102565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318" y="251990"/>
            <a:ext cx="4704292" cy="3762338"/>
          </a:xfrm>
          <a:prstGeom prst="rect">
            <a:avLst/>
          </a:prstGeom>
          <a:noFill/>
        </p:spPr>
      </p:pic>
      <p:pic>
        <p:nvPicPr>
          <p:cNvPr id="12294" name="Picture 6" descr="100321030840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166" y="4177071"/>
            <a:ext cx="3036438" cy="3036119"/>
          </a:xfrm>
          <a:prstGeom prst="rect">
            <a:avLst/>
          </a:prstGeom>
          <a:noFill/>
        </p:spPr>
      </p:pic>
      <p:pic>
        <p:nvPicPr>
          <p:cNvPr id="12295" name="Picture 7" descr="100321025652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0980" y="4177072"/>
            <a:ext cx="3011936" cy="3011620"/>
          </a:xfrm>
          <a:prstGeom prst="rect">
            <a:avLst/>
          </a:prstGeom>
          <a:noFill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88036" y="2267903"/>
            <a:ext cx="2016125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At   2  uA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40052" y="251989"/>
            <a:ext cx="2772172" cy="5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00FF"/>
                </a:solidFill>
              </a:rPr>
              <a:t>Cavity  Monitors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88036" y="803216"/>
            <a:ext cx="4368271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John </a:t>
            </a:r>
            <a:r>
              <a:rPr lang="en-US" b="1" dirty="0" err="1">
                <a:solidFill>
                  <a:srgbClr val="FF0066"/>
                </a:solidFill>
              </a:rPr>
              <a:t>Musson</a:t>
            </a:r>
            <a:r>
              <a:rPr lang="en-US" b="1" dirty="0">
                <a:solidFill>
                  <a:srgbClr val="FF0066"/>
                </a:solidFill>
              </a:rPr>
              <a:t>,   </a:t>
            </a:r>
            <a:r>
              <a:rPr lang="en-US" b="1" dirty="0" err="1">
                <a:solidFill>
                  <a:srgbClr val="FF0066"/>
                </a:solidFill>
              </a:rPr>
              <a:t>Zafar</a:t>
            </a:r>
            <a:r>
              <a:rPr lang="en-US" b="1" dirty="0">
                <a:solidFill>
                  <a:srgbClr val="FF0066"/>
                </a:solidFill>
              </a:rPr>
              <a:t>  Ahmed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644474" y="4640801"/>
            <a:ext cx="840052" cy="4452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4 mm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 flipV="1">
            <a:off x="7465963" y="4672299"/>
            <a:ext cx="504031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8185258" y="4672299"/>
            <a:ext cx="420026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20026" y="5627759"/>
            <a:ext cx="2520156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Resolution   ~1 mm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72042" y="6070490"/>
            <a:ext cx="1932120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at  25  to  50 </a:t>
            </a:r>
            <a:r>
              <a:rPr lang="en-US" dirty="0" err="1">
                <a:solidFill>
                  <a:schemeClr val="tx2"/>
                </a:solidFill>
              </a:rPr>
              <a:t>nA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383020" y="3338856"/>
            <a:ext cx="958828" cy="34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1300" dirty="0">
                <a:solidFill>
                  <a:schemeClr val="tx2"/>
                </a:solidFill>
              </a:rPr>
              <a:t>Time  axis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864239" y="2771881"/>
            <a:ext cx="1008063" cy="9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2"/>
                </a:solidFill>
              </a:rPr>
              <a:t>Magnets used  to  calibrate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192572" y="383234"/>
            <a:ext cx="4032250" cy="3880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tx2"/>
                </a:solidFill>
              </a:rPr>
              <a:t>How  to judge  low  currents:   </a:t>
            </a:r>
            <a:r>
              <a:rPr lang="en-US" sz="1500" dirty="0" err="1">
                <a:solidFill>
                  <a:schemeClr val="tx2"/>
                </a:solidFill>
              </a:rPr>
              <a:t>scintillator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864240" y="4451809"/>
            <a:ext cx="1344083" cy="83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0040107141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2328" cy="3779838"/>
          </a:xfrm>
          <a:prstGeom prst="rect">
            <a:avLst/>
          </a:prstGeom>
          <a:noFill/>
        </p:spPr>
      </p:pic>
      <p:pic>
        <p:nvPicPr>
          <p:cNvPr id="19459" name="Picture 3" descr="100401202606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79838"/>
            <a:ext cx="5334331" cy="3617095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96359" y="671971"/>
            <a:ext cx="3528219" cy="5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00FF"/>
                </a:solidFill>
              </a:rPr>
              <a:t>Finding   HRS   Tune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565345" y="1427939"/>
            <a:ext cx="4032250" cy="92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</a:rPr>
              <a:t>   Acceptance  defined  by  collimator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</a:rPr>
              <a:t>   Efficient  overlap with detectors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460338" y="2435896"/>
            <a:ext cx="4368271" cy="7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John </a:t>
            </a:r>
            <a:r>
              <a:rPr lang="en-US" b="1" dirty="0" err="1">
                <a:solidFill>
                  <a:srgbClr val="FF0066"/>
                </a:solidFill>
              </a:rPr>
              <a:t>LeRose</a:t>
            </a:r>
            <a:r>
              <a:rPr lang="en-US" b="1" dirty="0">
                <a:solidFill>
                  <a:srgbClr val="FF0066"/>
                </a:solidFill>
              </a:rPr>
              <a:t>,   Seamus  Riordan,   Dustin  McNulty,   et.al.</a:t>
            </a:r>
          </a:p>
        </p:txBody>
      </p:sp>
      <p:pic>
        <p:nvPicPr>
          <p:cNvPr id="19463" name="Picture 7" descr="100415191805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318" y="3683592"/>
            <a:ext cx="4956307" cy="3540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00130" y="671972"/>
            <a:ext cx="4704292" cy="69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dirty="0">
                <a:solidFill>
                  <a:srgbClr val="0000FF"/>
                </a:solidFill>
                <a:latin typeface="Georgia" pitchFamily="18" charset="0"/>
              </a:rPr>
              <a:t>Other   Issues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64110" y="2000165"/>
            <a:ext cx="7392458" cy="333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</a:rPr>
              <a:t>      Establishing  few - ppb   systematic  errors.                  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</a:rPr>
              <a:t>      Measurements of   A</a:t>
            </a:r>
            <a:r>
              <a:rPr lang="en-US" baseline="-25000" dirty="0">
                <a:solidFill>
                  <a:srgbClr val="008000"/>
                </a:solidFill>
              </a:rPr>
              <a:t>T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</a:rPr>
              <a:t>      Double  Wien   Filter     for  Spin Flips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</a:rPr>
              <a:t>      New  Beam  Modulation  System   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33713" y="2351899"/>
            <a:ext cx="2905258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Requires  off-line  analysis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444214" y="3191863"/>
            <a:ext cx="3191554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Small !    (but  not  public yet)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972433" y="4283816"/>
            <a:ext cx="2229752" cy="4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Useful   for   </a:t>
            </a:r>
            <a:r>
              <a:rPr lang="en-US" dirty="0" err="1">
                <a:solidFill>
                  <a:schemeClr val="tx2"/>
                </a:solidFill>
              </a:rPr>
              <a:t>Qweak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6132380" y="4199820"/>
            <a:ext cx="672042" cy="2519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6132380" y="4451808"/>
            <a:ext cx="672042" cy="335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563" y="1574800"/>
            <a:ext cx="8189912" cy="574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727950" y="7165975"/>
            <a:ext cx="235267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fld id="{7CE78C7D-61B3-46F1-B2A0-92BE5CC3BF0B}" type="slidenum">
              <a:rPr lang="es-ES" sz="1400">
                <a:solidFill>
                  <a:srgbClr val="FFFFFF"/>
                </a:solidFill>
              </a:rPr>
              <a:pPr algn="r" hangingPunct="1">
                <a:lnSpc>
                  <a:spcPct val="100000"/>
                </a:lnSpc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t>5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060825" y="3700463"/>
            <a:ext cx="30876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Spec. factor = 0.85 </a:t>
            </a:r>
            <a:r>
              <a:rPr lang="en-US" sz="2000">
                <a:solidFill>
                  <a:srgbClr val="000000"/>
                </a:solidFill>
                <a:latin typeface="Symbol" pitchFamily="16" charset="2"/>
              </a:rPr>
              <a:t></a:t>
            </a:r>
            <a:r>
              <a:rPr lang="en-US" sz="2000">
                <a:solidFill>
                  <a:srgbClr val="000000"/>
                </a:solidFill>
              </a:rPr>
              <a:t> 0.05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386138" y="77788"/>
            <a:ext cx="2598737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1 ) QUASIELASTIC (e,e’p) REACTION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2 ) SIMULATIONS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3 ) DESCRIPTION OF THE EXPERIMENTS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  <a:latin typeface="Calibri" pitchFamily="32" charset="0"/>
              </a:rPr>
              <a:t/>
            </a:r>
            <a:br>
              <a:rPr lang="es-ES" sz="800">
                <a:solidFill>
                  <a:srgbClr val="FFFFFF"/>
                </a:solidFill>
                <a:latin typeface="Calibri" pitchFamily="32" charset="0"/>
              </a:rPr>
            </a:br>
            <a:r>
              <a:rPr lang="es-ES" sz="800">
                <a:solidFill>
                  <a:srgbClr val="FFFFFF"/>
                </a:solidFill>
              </a:rPr>
              <a:t>6 ) SUMMARY AND CONCLUSIONS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24300" y="0"/>
            <a:ext cx="6075363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C(e,e’p) – 1p</a:t>
            </a:r>
            <a:r>
              <a:rPr lang="en-US" sz="30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3/2</a:t>
            </a: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shell </a:t>
            </a:r>
          </a:p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Reduced Cross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087438"/>
            <a:ext cx="8250237" cy="582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727950" y="7165975"/>
            <a:ext cx="2351088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fld id="{61BEF34E-1781-412A-B304-218A1CE1C73E}" type="slidenum">
              <a:rPr lang="es-ES" sz="1400">
                <a:solidFill>
                  <a:srgbClr val="FFFFFF"/>
                </a:solidFill>
              </a:rPr>
              <a:pPr algn="r" hangingPunct="1">
                <a:lnSpc>
                  <a:spcPct val="100000"/>
                </a:lnSpc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t>6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386138" y="77788"/>
            <a:ext cx="2598737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1 ) QUASIELASTIC (e,e’p) REACTION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2 ) SIMULATIONS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3 ) DESCRIPTION OF THE EXPERIMENTS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4 ) DATA AN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24300" y="0"/>
            <a:ext cx="6075363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C(e,e’p) -  1p</a:t>
            </a:r>
            <a:r>
              <a:rPr lang="en-US" sz="30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3/2</a:t>
            </a: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shell</a:t>
            </a:r>
          </a:p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0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TL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315200" y="6629400"/>
            <a:ext cx="3176588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2000">
                <a:solidFill>
                  <a:srgbClr val="000000"/>
                </a:solidFill>
                <a:latin typeface="Times New Roman" pitchFamily="16" charset="0"/>
              </a:rPr>
              <a:t>chi</a:t>
            </a:r>
            <a:r>
              <a:rPr lang="es-ES" sz="2000" baseline="30000">
                <a:solidFill>
                  <a:srgbClr val="000000"/>
                </a:solidFill>
              </a:rPr>
              <a:t>2</a:t>
            </a:r>
            <a:r>
              <a:rPr lang="es-ES" sz="1400" baseline="-25000">
                <a:solidFill>
                  <a:srgbClr val="000000"/>
                </a:solidFill>
              </a:rPr>
              <a:t>DOF</a:t>
            </a:r>
            <a:r>
              <a:rPr lang="es-ES" sz="2000" baseline="30000">
                <a:solidFill>
                  <a:srgbClr val="000000"/>
                </a:solidFill>
              </a:rPr>
              <a:t>  </a:t>
            </a:r>
            <a:r>
              <a:rPr lang="es-ES" sz="2000">
                <a:solidFill>
                  <a:srgbClr val="000000"/>
                </a:solidFill>
              </a:rPr>
              <a:t>=1.59 (Rel.)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2000">
                <a:solidFill>
                  <a:srgbClr val="000000"/>
                </a:solidFill>
                <a:latin typeface="Times New Roman" pitchFamily="16" charset="0"/>
              </a:rPr>
              <a:t>chi</a:t>
            </a:r>
            <a:r>
              <a:rPr lang="es-ES" sz="2000" baseline="30000">
                <a:solidFill>
                  <a:srgbClr val="000000"/>
                </a:solidFill>
              </a:rPr>
              <a:t>2</a:t>
            </a:r>
            <a:r>
              <a:rPr lang="es-ES" sz="1400" baseline="-25000">
                <a:solidFill>
                  <a:srgbClr val="000000"/>
                </a:solidFill>
              </a:rPr>
              <a:t>DOF</a:t>
            </a:r>
            <a:r>
              <a:rPr lang="es-ES" sz="2000">
                <a:solidFill>
                  <a:srgbClr val="000000"/>
                </a:solidFill>
              </a:rPr>
              <a:t> =2.09 (No Rel.)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727950" y="7165975"/>
            <a:ext cx="235267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fld id="{F42A2D95-F6A3-43FA-A3D0-757543F1A6DF}" type="slidenum">
              <a:rPr lang="es-ES" sz="1400">
                <a:solidFill>
                  <a:srgbClr val="FFFFFF"/>
                </a:solidFill>
              </a:rPr>
              <a:pPr algn="r" hangingPunct="1">
                <a:lnSpc>
                  <a:spcPct val="100000"/>
                </a:lnSpc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t>7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386138" y="77788"/>
            <a:ext cx="2598737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1 ) QUASIELASTIC (e,e’p) REACTION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2 ) SIMULATIONS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3 ) DESCRIPTION OF THE EXPERIMENTS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4 ) DATA ANAL</a:t>
            </a:r>
            <a:r>
              <a:rPr lang="es-ES" sz="800">
                <a:solidFill>
                  <a:srgbClr val="000099"/>
                </a:solidFill>
                <a:latin typeface="Calibri" pitchFamily="32" charset="0"/>
              </a:rPr>
              <a:t> </a:t>
            </a:r>
            <a:r>
              <a:rPr lang="es-ES" sz="800">
                <a:solidFill>
                  <a:srgbClr val="FFFFFF"/>
                </a:solidFill>
                <a:latin typeface="Calibri" pitchFamily="32" charset="0"/>
              </a:rPr>
              <a:t/>
            </a:r>
            <a:br>
              <a:rPr lang="es-ES" sz="800">
                <a:solidFill>
                  <a:srgbClr val="FFFFFF"/>
                </a:solidFill>
                <a:latin typeface="Calibri" pitchFamily="32" charset="0"/>
              </a:rPr>
            </a:br>
            <a:r>
              <a:rPr lang="es-ES" sz="800">
                <a:solidFill>
                  <a:srgbClr val="FFFFFF"/>
                </a:solidFill>
              </a:rPr>
              <a:t>6 ) SUMMARY AND CONCLUSIONS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24300" y="0"/>
            <a:ext cx="6075363" cy="110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208</a:t>
            </a: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Pb(e,e’p) – Valence States </a:t>
            </a:r>
          </a:p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Reduced Cross Section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10080625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5988"/>
            <a:ext cx="7315200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22350" y="6305550"/>
            <a:ext cx="9056688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 anchor="ctr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FFFFFF"/>
                </a:solidFill>
                <a:cs typeface="Times New Roman" pitchFamily="16" charset="0"/>
              </a:rPr>
              <a:t> Experimental </a:t>
            </a:r>
            <a:r>
              <a:rPr lang="en-US" sz="2400" baseline="30000">
                <a:solidFill>
                  <a:srgbClr val="FFFFFF"/>
                </a:solidFill>
                <a:cs typeface="Times New Roman" pitchFamily="16" charset="0"/>
              </a:rPr>
              <a:t>208</a:t>
            </a:r>
            <a:r>
              <a:rPr lang="en-US" sz="2400">
                <a:solidFill>
                  <a:srgbClr val="FFFFFF"/>
                </a:solidFill>
                <a:cs typeface="Times New Roman" pitchFamily="16" charset="0"/>
              </a:rPr>
              <a:t>Pb(e,e'p) reduced cross section (for the aggregate of valence states) together with the results from relativistic DWIA for the contributions from individual shells.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001000" y="1143000"/>
            <a:ext cx="1828800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3s1/2, 0.52(6)</a:t>
            </a: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2d3/2, 0.59(6)</a:t>
            </a: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1h11/2, 0.65(6)</a:t>
            </a:r>
          </a:p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2d5/2, 0.52(6)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143000" y="6629400"/>
            <a:ext cx="77724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4996" rIns="89991" bIns="44996"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Relativistic DWIA mean field calculations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b="2960"/>
          <a:stretch>
            <a:fillRect/>
          </a:stretch>
        </p:blipFill>
        <p:spPr bwMode="auto">
          <a:xfrm>
            <a:off x="833438" y="1557338"/>
            <a:ext cx="8475662" cy="590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727950" y="7165975"/>
            <a:ext cx="235267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fld id="{8A85108E-AD27-4775-B37E-365D166DD8FC}" type="slidenum">
              <a:rPr lang="es-ES" sz="1400">
                <a:solidFill>
                  <a:srgbClr val="FFFFFF"/>
                </a:solidFill>
              </a:rPr>
              <a:pPr algn="r" hangingPunct="1">
                <a:lnSpc>
                  <a:spcPct val="100000"/>
                </a:lnSpc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t>8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386138" y="77788"/>
            <a:ext cx="2598737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1 ) QUASIELASTIC (e,e’p) REACTION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2 ) SIMULATIONS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3 ) DESCRIPTION OF THE EXPERIMENTS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4 ) DATA ANAL</a:t>
            </a:r>
            <a:r>
              <a:rPr lang="es-ES" sz="800">
                <a:solidFill>
                  <a:srgbClr val="000099"/>
                </a:solidFill>
                <a:latin typeface="Calibri" pitchFamily="32" charset="0"/>
              </a:rPr>
              <a:t> </a:t>
            </a:r>
            <a:r>
              <a:rPr lang="es-ES" sz="800">
                <a:solidFill>
                  <a:srgbClr val="FFFFFF"/>
                </a:solidFill>
                <a:latin typeface="Calibri" pitchFamily="32" charset="0"/>
              </a:rPr>
              <a:t/>
            </a:r>
            <a:br>
              <a:rPr lang="es-ES" sz="800">
                <a:solidFill>
                  <a:srgbClr val="FFFFFF"/>
                </a:solidFill>
                <a:latin typeface="Calibri" pitchFamily="32" charset="0"/>
              </a:rPr>
            </a:br>
            <a:r>
              <a:rPr lang="es-ES" sz="800">
                <a:solidFill>
                  <a:srgbClr val="FFFFFF"/>
                </a:solidFill>
              </a:rPr>
              <a:t>6 ) SUMMARY AND CONCLUSIONS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24300" y="0"/>
            <a:ext cx="6075363" cy="110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208</a:t>
            </a: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Pb(e,e’p) – Valence States </a:t>
            </a:r>
          </a:p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Reduced Cross Section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10080625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t="1451" b="1956"/>
          <a:stretch>
            <a:fillRect/>
          </a:stretch>
        </p:blipFill>
        <p:spPr bwMode="auto">
          <a:xfrm>
            <a:off x="708025" y="1574800"/>
            <a:ext cx="8426450" cy="5907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727950" y="7165975"/>
            <a:ext cx="235267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fld id="{CD0D349B-FEAC-4CA6-8C61-0FF0CD409E6B}" type="slidenum">
              <a:rPr lang="es-ES" sz="1400">
                <a:solidFill>
                  <a:srgbClr val="FFFFFF"/>
                </a:solidFill>
              </a:rPr>
              <a:pPr algn="r" hangingPunct="1">
                <a:lnSpc>
                  <a:spcPct val="100000"/>
                </a:lnSpc>
                <a:tabLst>
                  <a:tab pos="0" algn="l"/>
                  <a:tab pos="457200" algn="l"/>
                  <a:tab pos="912813" algn="l"/>
                  <a:tab pos="1371600" algn="l"/>
                  <a:tab pos="1828800" algn="l"/>
                  <a:tab pos="2286000" algn="l"/>
                  <a:tab pos="2741613" algn="l"/>
                  <a:tab pos="3200400" algn="l"/>
                  <a:tab pos="3657600" algn="l"/>
                  <a:tab pos="4114800" algn="l"/>
                  <a:tab pos="4570413" algn="l"/>
                  <a:tab pos="5029200" algn="l"/>
                  <a:tab pos="5486400" algn="l"/>
                  <a:tab pos="5942013" algn="l"/>
                  <a:tab pos="6399213" algn="l"/>
                  <a:tab pos="6858000" algn="l"/>
                  <a:tab pos="7315200" algn="l"/>
                  <a:tab pos="7770813" algn="l"/>
                  <a:tab pos="8228013" algn="l"/>
                  <a:tab pos="8686800" algn="l"/>
                  <a:tab pos="9144000" algn="l"/>
                </a:tabLst>
              </a:pPr>
              <a:t>9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386138" y="77788"/>
            <a:ext cx="2598737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1 ) QUASIELASTIC (e,e’p) REACTION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2 ) SIMULATIONS  </a:t>
            </a:r>
            <a:br>
              <a:rPr lang="es-ES" sz="800">
                <a:solidFill>
                  <a:srgbClr val="FFFFFF"/>
                </a:solidFill>
              </a:rPr>
            </a:br>
            <a:r>
              <a:rPr lang="es-ES" sz="800">
                <a:solidFill>
                  <a:srgbClr val="FFFFFF"/>
                </a:solidFill>
              </a:rPr>
              <a:t>3 ) DESCRIPTION OF THE EXPERIMENTS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800">
                <a:solidFill>
                  <a:srgbClr val="FFFFFF"/>
                </a:solidFill>
              </a:rPr>
              <a:t>4 ) DATA ANALIS6 ) SUMMARY AND CONCLUSIONS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24300" y="0"/>
            <a:ext cx="6075363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208</a:t>
            </a: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Pb(e,e’p) - Valence States</a:t>
            </a:r>
          </a:p>
          <a:p>
            <a:pPr algn="r"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000" b="1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TL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0" y="5197475"/>
            <a:ext cx="29718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2000">
                <a:solidFill>
                  <a:srgbClr val="000000"/>
                </a:solidFill>
                <a:latin typeface="Times New Roman" pitchFamily="16" charset="0"/>
              </a:rPr>
              <a:t>chi</a:t>
            </a:r>
            <a:r>
              <a:rPr lang="es-ES" sz="2000" baseline="30000">
                <a:solidFill>
                  <a:srgbClr val="000000"/>
                </a:solidFill>
              </a:rPr>
              <a:t>2</a:t>
            </a:r>
            <a:r>
              <a:rPr lang="es-ES" sz="1700" baseline="-25000">
                <a:solidFill>
                  <a:srgbClr val="000000"/>
                </a:solidFill>
              </a:rPr>
              <a:t>DOF</a:t>
            </a:r>
            <a:r>
              <a:rPr lang="es-ES" sz="2000">
                <a:solidFill>
                  <a:srgbClr val="000000"/>
                </a:solidFill>
              </a:rPr>
              <a:t> = 1.13 (Rel.)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s-ES" sz="2000">
                <a:solidFill>
                  <a:srgbClr val="000000"/>
                </a:solidFill>
                <a:latin typeface="Times New Roman" pitchFamily="16" charset="0"/>
              </a:rPr>
              <a:t>chi</a:t>
            </a:r>
            <a:r>
              <a:rPr lang="es-ES" sz="2000" baseline="30000">
                <a:solidFill>
                  <a:srgbClr val="000000"/>
                </a:solidFill>
              </a:rPr>
              <a:t>2</a:t>
            </a:r>
            <a:r>
              <a:rPr lang="es-ES" sz="1700" baseline="-25000">
                <a:solidFill>
                  <a:srgbClr val="000000"/>
                </a:solidFill>
              </a:rPr>
              <a:t>DOF</a:t>
            </a:r>
            <a:r>
              <a:rPr lang="es-ES" sz="2000">
                <a:solidFill>
                  <a:srgbClr val="000000"/>
                </a:solidFill>
              </a:rPr>
              <a:t> = 2.65 (No Rel.)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34762</TotalTime>
  <Words>1599</Words>
  <Application>Microsoft Office PowerPoint</Application>
  <PresentationFormat>Personalizzato</PresentationFormat>
  <Paragraphs>449</Paragraphs>
  <Slides>48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1" baseType="lpstr">
      <vt:lpstr>Struttura predefinita</vt:lpstr>
      <vt:lpstr>Struttura predefinita</vt:lpstr>
      <vt:lpstr>Equation</vt:lpstr>
      <vt:lpstr>JLab12 Roma1(dotazioni)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Konrad Aniol</dc:creator>
  <cp:lastModifiedBy>Guido Maria Urciuoli</cp:lastModifiedBy>
  <cp:revision>31</cp:revision>
  <cp:lastPrinted>1601-01-01T00:00:00Z</cp:lastPrinted>
  <dcterms:created xsi:type="dcterms:W3CDTF">2010-06-08T17:15:48Z</dcterms:created>
  <dcterms:modified xsi:type="dcterms:W3CDTF">2010-06-10T01:20:59Z</dcterms:modified>
</cp:coreProperties>
</file>