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57886E-DB19-FF4A-897F-26ABCE955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AA2F662-6A91-2D4F-AFF4-CE6D23313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41D283-C543-2B43-B8FB-45058EFEE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EC6194-2360-6C4D-B446-FF0CAC244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540D42-774E-E845-B28A-23C923BD5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951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F15C88-8390-2042-9C24-BC30F1F7F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6DBB11B-11B0-CA4F-8310-483D5FC1C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3DD0B85-D63E-C944-8E9A-86EE3D292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6ACF9F-096D-4646-B60A-A503E3914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1EBD98-1218-A74A-9D4E-C1808E15E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8472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519ECB3-F67D-3E4A-919E-45B38D1617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4446BCD-B2FD-2448-9DF3-9CACB82A3D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C038AA8-1530-D243-8DE0-B8F5A603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F2D9CB-7548-0E4C-9358-42FC011C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B6839E-E4DD-EA43-ACE2-CAD3A31C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721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E1E91B-075E-D74E-9D6D-5E70E71A8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D0E6EE-7378-5B4D-8AA6-93D74B115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D7D128-96C7-F74E-8D46-FFC176F28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E7A171B-CEF0-2748-A45A-BAC2A2C50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725DD2-8748-E443-A540-7C40D7B23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09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EDB31A-536B-FF48-9A80-DA3A3FA1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2FE4871-2018-8540-8047-340BE3B31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053C592-07B9-004B-A1C0-906DD751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9CF1F8-D525-7143-BA94-17854906B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3B10AE-313A-CC4C-84F2-35F606E89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28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BF2933-651B-D244-8657-A6272E2EF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CD2C15-3872-5A46-BE16-5C7099DAAE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11941A9-EBD3-854E-829B-A56F42C62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7B8861B-0223-0A48-8AE3-2CEA386BF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FE61EE-E55C-A64E-BBE2-B04C10984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EC01CB7-E103-D144-BD36-A898376E4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0900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F5E651-6B47-F147-9829-2E932971C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49FEAC-8725-7C4A-9238-533DE48FD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CB75BC9-FFEB-BA40-BECA-8391FEB41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87AEC20-7396-004D-B67B-011A92EF86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4BAB7DB-5C3B-E241-B0F6-916F709446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6A63C97-183D-C647-B557-2A45B95BA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E03BE41-ABF7-B144-B5EE-665DAF517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34D6973-BCFD-104F-AA31-ACC87E6C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165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B9139F-3111-6E4F-987E-EB10F35D2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B640AD8-C0AC-9945-AEFF-40741BF55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3C97530-7A43-9A43-B06B-8E2DE16A7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B6FE6EF-AB9F-FB41-A76B-0A095509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878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96285AF-7800-5544-9B79-66D45B75F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6BA993B-5EC4-294B-A768-727D0248D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D0685E1-6FD2-AA40-B598-D94C4EC1A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288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B45869-4F07-FB4F-8FE7-AE08435E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87A30C-5D5C-4945-9FCF-FE06D659D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8F34AA0-AF54-C74A-9E01-F06FF9817C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3DC2CB-F649-A842-B2D4-247FAFA57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EFEE4E-5E1E-D441-9E0C-A92736ADC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2464857-DFB5-7A4A-B58A-07303520C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47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802319-10D3-7E40-B7DC-D7E715029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C8B9376-DCD3-3D40-9242-5DD9BDCD4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9D4884F-8A4A-C042-8EB1-249C2925C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D191D62-C529-7044-A6A2-64E0AB8BF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B7DF1AE-377E-F349-BA5C-6DBBA02BA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737102-9FC2-2D47-BD66-B96EF8BC6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705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C98ECC1-4285-1044-B75C-93C332F3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10D517-3E60-6A41-9AE3-36F83A347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EDD130-1460-B343-8317-5F876499B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97881-6B40-C54F-8988-AE2C05F61BD8}" type="datetimeFigureOut">
              <a:rPr lang="it-IT" smtClean="0"/>
              <a:t>16/04/21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DA7063-EA08-8148-B15C-08D6A9CB6E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74E277-297E-714F-A340-9FED618D4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33F23-920F-8F40-A915-829847E8AF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404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cloud.infn.i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infn.it/share/page/site/amministratori-di-sistema-infn-cloud" TargetMode="External"/><Relationship Id="rId2" Type="http://schemas.openxmlformats.org/officeDocument/2006/relationships/hyperlink" Target="https://baltig.infn.it/infn-cloud/policies_and_procedures/-/blob/master/DesignazioneAmministratore_latest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0D042761-648E-F043-9E72-15FF0BA1A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INFN </a:t>
            </a:r>
            <a:r>
              <a:rPr lang="it-IT" dirty="0" err="1"/>
              <a:t>Cloud</a:t>
            </a:r>
            <a:r>
              <a:rPr lang="it-IT" dirty="0"/>
              <a:t> – </a:t>
            </a:r>
            <a:r>
              <a:rPr lang="it-IT" dirty="0" err="1"/>
              <a:t>Getting</a:t>
            </a:r>
            <a:r>
              <a:rPr lang="it-IT" dirty="0"/>
              <a:t> </a:t>
            </a:r>
            <a:r>
              <a:rPr lang="it-IT" dirty="0" err="1"/>
              <a:t>started</a:t>
            </a: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591C43C-6604-0E40-A6AE-0BD1525AD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Entry </a:t>
            </a:r>
            <a:r>
              <a:rPr lang="it-IT" dirty="0" err="1"/>
              <a:t>point</a:t>
            </a:r>
            <a:r>
              <a:rPr lang="it-IT" dirty="0"/>
              <a:t>: </a:t>
            </a:r>
            <a:r>
              <a:rPr lang="it-IT" dirty="0">
                <a:hlinkClick r:id="rId2"/>
              </a:rPr>
              <a:t>https://www.cloud.infn.it/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«Join </a:t>
            </a:r>
            <a:r>
              <a:rPr lang="it-IT" dirty="0" err="1"/>
              <a:t>us</a:t>
            </a:r>
            <a:r>
              <a:rPr lang="it-IT" dirty="0"/>
              <a:t>» per iniziare a usare la </a:t>
            </a:r>
            <a:r>
              <a:rPr lang="it-IT" dirty="0" err="1"/>
              <a:t>cloud</a:t>
            </a:r>
            <a:r>
              <a:rPr lang="it-IT" dirty="0"/>
              <a:t> oppure «Read more» per approfondire</a:t>
            </a:r>
          </a:p>
          <a:p>
            <a:r>
              <a:rPr lang="it-IT" dirty="0"/>
              <a:t>«Join </a:t>
            </a:r>
            <a:r>
              <a:rPr lang="it-IT" dirty="0" err="1"/>
              <a:t>us</a:t>
            </a:r>
            <a:r>
              <a:rPr lang="it-IT" dirty="0"/>
              <a:t>» </a:t>
            </a:r>
            <a:r>
              <a:rPr lang="it-IT" dirty="0">
                <a:sym typeface="Wingdings" pitchFamily="2" charset="2"/>
              </a:rPr>
              <a:t> Guida «</a:t>
            </a:r>
            <a:r>
              <a:rPr lang="it-IT" dirty="0" err="1">
                <a:sym typeface="Wingdings" pitchFamily="2" charset="2"/>
              </a:rPr>
              <a:t>Getting</a:t>
            </a:r>
            <a:r>
              <a:rPr lang="it-IT" dirty="0">
                <a:sym typeface="Wingdings" pitchFamily="2" charset="2"/>
              </a:rPr>
              <a:t> </a:t>
            </a:r>
            <a:r>
              <a:rPr lang="it-IT" dirty="0" err="1">
                <a:sym typeface="Wingdings" pitchFamily="2" charset="2"/>
              </a:rPr>
              <a:t>started</a:t>
            </a:r>
            <a:r>
              <a:rPr lang="it-IT" dirty="0">
                <a:sym typeface="Wingdings" pitchFamily="2" charset="2"/>
              </a:rPr>
              <a:t>», </a:t>
            </a:r>
            <a:r>
              <a:rPr lang="it-IT" b="1" u="sng" dirty="0">
                <a:sym typeface="Wingdings" pitchFamily="2" charset="2"/>
              </a:rPr>
              <a:t>da leggere attentamente</a:t>
            </a:r>
          </a:p>
          <a:p>
            <a:r>
              <a:rPr lang="it-IT" dirty="0">
                <a:sym typeface="Wingdings" pitchFamily="2" charset="2"/>
              </a:rPr>
              <a:t>In particolare i prerequisiti sono: </a:t>
            </a:r>
          </a:p>
          <a:p>
            <a:pPr lvl="1"/>
            <a:r>
              <a:rPr lang="it-IT" dirty="0">
                <a:sym typeface="Wingdings" pitchFamily="2" charset="2"/>
              </a:rPr>
              <a:t>Identità digitale di livello LoA2</a:t>
            </a:r>
          </a:p>
          <a:p>
            <a:pPr lvl="1"/>
            <a:r>
              <a:rPr lang="it-IT" dirty="0">
                <a:sym typeface="Wingdings" pitchFamily="2" charset="2"/>
              </a:rPr>
              <a:t>corso di sicurezza</a:t>
            </a:r>
          </a:p>
          <a:p>
            <a:pPr lvl="1"/>
            <a:r>
              <a:rPr lang="it-IT" dirty="0">
                <a:sym typeface="Wingdings" pitchFamily="2" charset="2"/>
              </a:rPr>
              <a:t>Disciplinare INFN e norme per il trattamento dei dati</a:t>
            </a:r>
          </a:p>
          <a:p>
            <a:r>
              <a:rPr lang="it-IT" b="1" u="sng" dirty="0">
                <a:sym typeface="Wingdings" pitchFamily="2" charset="2"/>
              </a:rPr>
              <a:t>Normalmente i nostri utenti possiedono già un account e pertanto rispondono già a tutti i suddetti requisiti</a:t>
            </a:r>
            <a:endParaRPr lang="it-IT" b="1" u="sng" dirty="0"/>
          </a:p>
        </p:txBody>
      </p:sp>
      <p:pic>
        <p:nvPicPr>
          <p:cNvPr id="1026" name="Picture 2" descr="logo">
            <a:extLst>
              <a:ext uri="{FF2B5EF4-FFF2-40B4-BE49-F238E27FC236}">
                <a16:creationId xmlns:a16="http://schemas.microsoft.com/office/drawing/2014/main" id="{14DB8664-FC1D-5F48-A642-4CC83D07F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589" y="90826"/>
            <a:ext cx="2600411" cy="159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97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0D042761-648E-F043-9E72-15FF0BA1A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INFN </a:t>
            </a:r>
            <a:r>
              <a:rPr lang="it-IT" dirty="0" err="1"/>
              <a:t>Cloud</a:t>
            </a:r>
            <a:r>
              <a:rPr lang="it-IT" dirty="0"/>
              <a:t> – </a:t>
            </a:r>
            <a:r>
              <a:rPr lang="it-IT" dirty="0" err="1"/>
              <a:t>Getting</a:t>
            </a:r>
            <a:r>
              <a:rPr lang="it-IT" dirty="0"/>
              <a:t> </a:t>
            </a:r>
            <a:r>
              <a:rPr lang="it-IT" dirty="0" err="1"/>
              <a:t>started</a:t>
            </a: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591C43C-6604-0E40-A6AE-0BD1525AD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2" y="1479636"/>
            <a:ext cx="7980405" cy="4351338"/>
          </a:xfrm>
        </p:spPr>
        <p:txBody>
          <a:bodyPr/>
          <a:lstStyle/>
          <a:p>
            <a:r>
              <a:rPr lang="it-IT" dirty="0"/>
              <a:t>Nomina di amministratore: necessaria se si vogliono istanziare macchine/servizi sulla </a:t>
            </a:r>
            <a:r>
              <a:rPr lang="it-IT" dirty="0" err="1"/>
              <a:t>cloud</a:t>
            </a:r>
            <a:r>
              <a:rPr lang="it-IT" dirty="0"/>
              <a:t> INFN</a:t>
            </a:r>
          </a:p>
          <a:p>
            <a:r>
              <a:rPr lang="it-IT" dirty="0"/>
              <a:t>Non è necessaria se si utilizzano i servizi della </a:t>
            </a:r>
            <a:r>
              <a:rPr lang="it-IT" dirty="0" err="1"/>
              <a:t>cloud</a:t>
            </a:r>
            <a:r>
              <a:rPr lang="it-IT" dirty="0"/>
              <a:t> istanziati da altri colleghi che, invece, sono stati nominati amministratori</a:t>
            </a:r>
          </a:p>
          <a:p>
            <a:endParaRPr lang="it-IT" dirty="0"/>
          </a:p>
        </p:txBody>
      </p:sp>
      <p:pic>
        <p:nvPicPr>
          <p:cNvPr id="1026" name="Picture 2" descr="logo">
            <a:extLst>
              <a:ext uri="{FF2B5EF4-FFF2-40B4-BE49-F238E27FC236}">
                <a16:creationId xmlns:a16="http://schemas.microsoft.com/office/drawing/2014/main" id="{14DB8664-FC1D-5F48-A642-4CC83D07F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589" y="90826"/>
            <a:ext cx="2600411" cy="159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uppo 14">
            <a:extLst>
              <a:ext uri="{FF2B5EF4-FFF2-40B4-BE49-F238E27FC236}">
                <a16:creationId xmlns:a16="http://schemas.microsoft.com/office/drawing/2014/main" id="{62BF8EE3-C1BA-C94B-85A5-AD884CB32487}"/>
              </a:ext>
            </a:extLst>
          </p:cNvPr>
          <p:cNvGrpSpPr/>
          <p:nvPr/>
        </p:nvGrpSpPr>
        <p:grpSpPr>
          <a:xfrm>
            <a:off x="3900616" y="2137719"/>
            <a:ext cx="8291384" cy="4720281"/>
            <a:chOff x="3900616" y="2137719"/>
            <a:chExt cx="8291384" cy="4720281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F80FF117-15F7-D949-9057-7B1E54F61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00616" y="4041633"/>
              <a:ext cx="8291384" cy="2816367"/>
            </a:xfrm>
            <a:prstGeom prst="rect">
              <a:avLst/>
            </a:prstGeom>
          </p:spPr>
        </p:pic>
        <p:sp>
          <p:nvSpPr>
            <p:cNvPr id="6" name="Ovale 5">
              <a:extLst>
                <a:ext uri="{FF2B5EF4-FFF2-40B4-BE49-F238E27FC236}">
                  <a16:creationId xmlns:a16="http://schemas.microsoft.com/office/drawing/2014/main" id="{C5333E18-BF45-4B40-8800-D63AC9F01869}"/>
                </a:ext>
              </a:extLst>
            </p:cNvPr>
            <p:cNvSpPr/>
            <p:nvPr/>
          </p:nvSpPr>
          <p:spPr>
            <a:xfrm>
              <a:off x="9073978" y="4337222"/>
              <a:ext cx="803189" cy="531341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cxnSp>
          <p:nvCxnSpPr>
            <p:cNvPr id="8" name="Connettore 1 7">
              <a:extLst>
                <a:ext uri="{FF2B5EF4-FFF2-40B4-BE49-F238E27FC236}">
                  <a16:creationId xmlns:a16="http://schemas.microsoft.com/office/drawing/2014/main" id="{EB180F6C-8232-284D-820F-AE3F5C0C1075}"/>
                </a:ext>
              </a:extLst>
            </p:cNvPr>
            <p:cNvCxnSpPr>
              <a:cxnSpLocks/>
              <a:stCxn id="6" idx="1"/>
            </p:cNvCxnSpPr>
            <p:nvPr/>
          </p:nvCxnSpPr>
          <p:spPr>
            <a:xfrm flipH="1" flipV="1">
              <a:off x="7006281" y="2137719"/>
              <a:ext cx="2185321" cy="227731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1 11">
              <a:extLst>
                <a:ext uri="{FF2B5EF4-FFF2-40B4-BE49-F238E27FC236}">
                  <a16:creationId xmlns:a16="http://schemas.microsoft.com/office/drawing/2014/main" id="{B0ACBFA5-777B-654A-AA16-E0B746AB541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00616" y="3606959"/>
              <a:ext cx="593124" cy="1459311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986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0D042761-648E-F043-9E72-15FF0BA1A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INFN </a:t>
            </a:r>
            <a:r>
              <a:rPr lang="it-IT" dirty="0" err="1"/>
              <a:t>Cloud</a:t>
            </a:r>
            <a:r>
              <a:rPr lang="it-IT" dirty="0"/>
              <a:t> – </a:t>
            </a:r>
            <a:r>
              <a:rPr lang="it-IT" dirty="0" err="1"/>
              <a:t>Getting</a:t>
            </a:r>
            <a:r>
              <a:rPr lang="it-IT" dirty="0"/>
              <a:t> </a:t>
            </a:r>
            <a:r>
              <a:rPr lang="it-IT" dirty="0" err="1"/>
              <a:t>started</a:t>
            </a: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591C43C-6604-0E40-A6AE-0BD1525AD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64986"/>
            <a:ext cx="12192000" cy="3865987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Nomina di amministratore, </a:t>
            </a:r>
            <a:r>
              <a:rPr lang="it-IT" b="1" u="sng" dirty="0"/>
              <a:t>operativamente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L’utente scarica il modulo indicato nella guida: </a:t>
            </a:r>
          </a:p>
          <a:p>
            <a:pPr lvl="2"/>
            <a:r>
              <a:rPr lang="it-IT" sz="1600" dirty="0">
                <a:hlinkClick r:id="rId2"/>
              </a:rPr>
              <a:t>https://baltig.infn.it/infn-cloud/policies_and_procedures/-/blob/master/DesignazioneAmministratore_latest.docx</a:t>
            </a:r>
            <a:r>
              <a:rPr lang="it-IT" sz="1600" dirty="0"/>
              <a:t> </a:t>
            </a:r>
          </a:p>
          <a:p>
            <a:pPr lvl="1"/>
            <a:r>
              <a:rPr lang="it-IT" dirty="0"/>
              <a:t>Lo compila e sottoscrive secondo le indicazioni fornite nelle istruzioni</a:t>
            </a:r>
          </a:p>
          <a:p>
            <a:pPr lvl="2"/>
            <a:r>
              <a:rPr lang="it-IT" b="1" dirty="0">
                <a:highlight>
                  <a:srgbClr val="FFFF00"/>
                </a:highlight>
              </a:rPr>
              <a:t>Ambito «INFN-CLOUD» (quale utente amministratore)</a:t>
            </a:r>
          </a:p>
          <a:p>
            <a:pPr lvl="1"/>
            <a:r>
              <a:rPr lang="it-IT" dirty="0"/>
              <a:t>Lo consegna in direzione (a Leonardo Moccia) per la firma da parte del Direttore</a:t>
            </a:r>
          </a:p>
          <a:p>
            <a:pPr lvl="1"/>
            <a:r>
              <a:rPr lang="it-IT" dirty="0"/>
              <a:t>Il modulo finale in PDF firmato dal direttore viene caricato dalla direzione su </a:t>
            </a:r>
            <a:r>
              <a:rPr lang="it-IT" dirty="0" err="1"/>
              <a:t>Alfresco</a:t>
            </a:r>
            <a:r>
              <a:rPr lang="it-IT" dirty="0"/>
              <a:t> nella cartella apposita </a:t>
            </a:r>
            <a:r>
              <a:rPr lang="it-IT" dirty="0">
                <a:hlinkClick r:id="rId3"/>
              </a:rPr>
              <a:t>https://docs.infn.it/share/page/site/amministratori-di-sistema-infn-cloud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dirty="0"/>
              <a:t>Queste istruzioni saranno anche riportate, nei prossimi giorni, nella pagina «Organizzazione» </a:t>
            </a:r>
            <a:r>
              <a:rPr lang="it-IT" dirty="0">
                <a:sym typeface="Wingdings" pitchFamily="2" charset="2"/>
              </a:rPr>
              <a:t> «Calcolo e reti» del portale di sezione, oltre che circolate sulla mailing list utenti-</a:t>
            </a:r>
            <a:r>
              <a:rPr lang="it-IT" dirty="0" err="1">
                <a:sym typeface="Wingdings" pitchFamily="2" charset="2"/>
              </a:rPr>
              <a:t>ba</a:t>
            </a:r>
            <a:endParaRPr lang="it-IT" dirty="0">
              <a:sym typeface="Wingdings" pitchFamily="2" charset="2"/>
            </a:endParaRPr>
          </a:p>
          <a:p>
            <a:endParaRPr lang="it-IT" dirty="0"/>
          </a:p>
        </p:txBody>
      </p:sp>
      <p:pic>
        <p:nvPicPr>
          <p:cNvPr id="1026" name="Picture 2" descr="logo">
            <a:extLst>
              <a:ext uri="{FF2B5EF4-FFF2-40B4-BE49-F238E27FC236}">
                <a16:creationId xmlns:a16="http://schemas.microsoft.com/office/drawing/2014/main" id="{14DB8664-FC1D-5F48-A642-4CC83D07F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589" y="90826"/>
            <a:ext cx="2600411" cy="159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469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274</Words>
  <Application>Microsoft Macintosh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INFN Cloud – Getting started</vt:lpstr>
      <vt:lpstr>INFN Cloud – Getting started</vt:lpstr>
      <vt:lpstr>INFN Cloud – Getting started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INFN Cloud – Getting started</dc:title>
  <dc:creator>Vincenzo Spinoso</dc:creator>
  <cp:lastModifiedBy>Vincenzo Spinoso</cp:lastModifiedBy>
  <cp:revision>6</cp:revision>
  <dcterms:created xsi:type="dcterms:W3CDTF">2021-04-15T10:11:47Z</dcterms:created>
  <dcterms:modified xsi:type="dcterms:W3CDTF">2021-04-16T07:09:59Z</dcterms:modified>
</cp:coreProperties>
</file>