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1"/>
  </p:notesMasterIdLst>
  <p:sldIdLst>
    <p:sldId id="382" r:id="rId2"/>
    <p:sldId id="402" r:id="rId3"/>
    <p:sldId id="394" r:id="rId4"/>
    <p:sldId id="401" r:id="rId5"/>
    <p:sldId id="397" r:id="rId6"/>
    <p:sldId id="399" r:id="rId7"/>
    <p:sldId id="400" r:id="rId8"/>
    <p:sldId id="395" r:id="rId9"/>
    <p:sldId id="396" r:id="rId10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210"/>
    <p:restoredTop sz="85782" autoAdjust="0"/>
  </p:normalViewPr>
  <p:slideViewPr>
    <p:cSldViewPr snapToGrid="0" snapToObjects="1">
      <p:cViewPr varScale="1">
        <p:scale>
          <a:sx n="88" d="100"/>
          <a:sy n="88" d="100"/>
        </p:scale>
        <p:origin x="11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9FFD4-A7E0-8B49-B1AF-B8B2EB978813}" type="datetimeFigureOut">
              <a:rPr lang="it-IT" smtClean="0"/>
              <a:t>12/04/21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6BA4D6-1DEF-5447-8901-10FD967449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6597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03453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31359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01763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35841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50603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8634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9240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893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BA4D6-1DEF-5447-8901-10FD967449F7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823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07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05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2471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76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1926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5151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87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8911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382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778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stile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Comitato Scientifico IBiSCo - 28/10/20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G. Carlino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030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Comitato Scientifico IBiSCo - 28/10/20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G. Carlino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C3E3B-CA28-2640-8C42-4E498BACB79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79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CNR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565681" y="1093536"/>
            <a:ext cx="7456080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Voci NA-30-IMP-CNR e NA-32-NET-CNR (rete ISASI)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Contratto firmato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Lavori iniziati con molto ritardo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Completamento fine aprile / inizi maggio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Verbale di verifica di conformità da fare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pagamento a maggio 2021, IVA a giugno2021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b="1" dirty="0"/>
          </a:p>
          <a:p>
            <a:endParaRPr lang="it-IT" sz="2400" dirty="0"/>
          </a:p>
          <a:p>
            <a:endParaRPr lang="it-IT" sz="2400" b="1" dirty="0"/>
          </a:p>
          <a:p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- 14/04/21</a:t>
            </a:r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</p:spTree>
    <p:extLst>
      <p:ext uri="{BB962C8B-B14F-4D97-AF65-F5344CB8AC3E}">
        <p14:creationId xmlns:p14="http://schemas.microsoft.com/office/powerpoint/2010/main" val="257775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CNR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565681" y="1093536"/>
            <a:ext cx="7963911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Voci NA-30-IMP-CNR e NA-32-NET-CNR (nodi, rete, storage)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Contratto firmato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Consegne completate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Estensioni (poche) fatte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Verbale di verifica di conformità fatto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Pagamento a marzo 2021, IVA ad aprile2021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b="1" dirty="0"/>
          </a:p>
          <a:p>
            <a:endParaRPr lang="it-IT" sz="2400" dirty="0"/>
          </a:p>
          <a:p>
            <a:endParaRPr lang="it-IT" sz="2400" b="1" dirty="0"/>
          </a:p>
          <a:p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- 14/04/21</a:t>
            </a:r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38518"/>
              </p:ext>
            </p:extLst>
          </p:nvPr>
        </p:nvGraphicFramePr>
        <p:xfrm>
          <a:off x="1216660" y="3430270"/>
          <a:ext cx="9420860" cy="29861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6510">
                  <a:extLst>
                    <a:ext uri="{9D8B030D-6E8A-4147-A177-3AD203B41FA5}">
                      <a16:colId xmlns:a16="http://schemas.microsoft.com/office/drawing/2014/main" val="2812104849"/>
                    </a:ext>
                  </a:extLst>
                </a:gridCol>
                <a:gridCol w="1261060">
                  <a:extLst>
                    <a:ext uri="{9D8B030D-6E8A-4147-A177-3AD203B41FA5}">
                      <a16:colId xmlns:a16="http://schemas.microsoft.com/office/drawing/2014/main" val="467411059"/>
                    </a:ext>
                  </a:extLst>
                </a:gridCol>
                <a:gridCol w="890160">
                  <a:extLst>
                    <a:ext uri="{9D8B030D-6E8A-4147-A177-3AD203B41FA5}">
                      <a16:colId xmlns:a16="http://schemas.microsoft.com/office/drawing/2014/main" val="1268362673"/>
                    </a:ext>
                  </a:extLst>
                </a:gridCol>
                <a:gridCol w="1854500">
                  <a:extLst>
                    <a:ext uri="{9D8B030D-6E8A-4147-A177-3AD203B41FA5}">
                      <a16:colId xmlns:a16="http://schemas.microsoft.com/office/drawing/2014/main" val="3638606788"/>
                    </a:ext>
                  </a:extLst>
                </a:gridCol>
                <a:gridCol w="1168335">
                  <a:extLst>
                    <a:ext uri="{9D8B030D-6E8A-4147-A177-3AD203B41FA5}">
                      <a16:colId xmlns:a16="http://schemas.microsoft.com/office/drawing/2014/main" val="332824495"/>
                    </a:ext>
                  </a:extLst>
                </a:gridCol>
                <a:gridCol w="1242515">
                  <a:extLst>
                    <a:ext uri="{9D8B030D-6E8A-4147-A177-3AD203B41FA5}">
                      <a16:colId xmlns:a16="http://schemas.microsoft.com/office/drawing/2014/main" val="3126798121"/>
                    </a:ext>
                  </a:extLst>
                </a:gridCol>
                <a:gridCol w="1557780">
                  <a:extLst>
                    <a:ext uri="{9D8B030D-6E8A-4147-A177-3AD203B41FA5}">
                      <a16:colId xmlns:a16="http://schemas.microsoft.com/office/drawing/2014/main" val="1314038942"/>
                    </a:ext>
                  </a:extLst>
                </a:gridCol>
              </a:tblGrid>
              <a:tr h="47918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bene assentito</a:t>
                      </a:r>
                      <a:endParaRPr lang="it-IT" sz="16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Stato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Variante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Importo fattura senza IVA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100" u="none" strike="noStrike">
                          <a:effectLst/>
                        </a:rPr>
                        <a:t>IVA</a:t>
                      </a:r>
                      <a:endParaRPr lang="it-IT" sz="11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Spesa totale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Somma assentita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3088014"/>
                  </a:ext>
                </a:extLst>
              </a:tr>
              <a:tr h="489379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in split payment</a:t>
                      </a:r>
                      <a:endParaRPr lang="it-IT" sz="16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026147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NA-24-CAL-CNR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incompleta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€ 383.367,25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€ 84.340,80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€ 467.708,05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467.750,00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832544346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NA-25-NET-CNR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completata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effectLst/>
                        </a:rPr>
                        <a:t> 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€ 13.122,00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€ 2.886,84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€ 16.008,84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   16.010,00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59130551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NA-26-NET-CNR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completata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 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€ 8.638,00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€ 1.900,36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€ 10.538,36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   10.540,00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37861060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NA-27-STO-CNR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completata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 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€ 18.900,00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€ 4.158,00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€ 23.058,00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   23.060,00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42297737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NA-28-CAL-CNR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incompleta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SI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€ 351.450,00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€ 77.319,00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€ 428.769,00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428.770,00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3555983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NA-29-NET-CNR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completata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 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€ 13.122,00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€ 2.886,84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€ 16.008,84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 €           16.010,00 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535275179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>
                          <a:effectLst/>
                        </a:rPr>
                        <a:t>NA-31-STO-CNR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completata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>
                          <a:effectLst/>
                        </a:rPr>
                        <a:t> 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€ 18.900,00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>
                          <a:effectLst/>
                        </a:rPr>
                        <a:t>€ 4.158,00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600" u="none" strike="noStrike" dirty="0">
                          <a:effectLst/>
                        </a:rPr>
                        <a:t>€ 23.058,00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600" u="none" strike="noStrike" dirty="0">
                          <a:effectLst/>
                        </a:rPr>
                        <a:t> €           23.060,00 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228226110"/>
                  </a:ext>
                </a:extLst>
              </a:tr>
              <a:tr h="244690"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>
                          <a:effectLst/>
                        </a:rPr>
                        <a:t>€ 985.149,09</a:t>
                      </a:r>
                      <a:endParaRPr lang="it-IT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600" u="none" strike="noStrike" dirty="0">
                          <a:effectLst/>
                        </a:rPr>
                        <a:t>€ 985.200,00</a:t>
                      </a:r>
                      <a:endParaRPr lang="it-IT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53724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899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 – </a:t>
            </a:r>
            <a:r>
              <a:rPr lang="it-IT" dirty="0" err="1"/>
              <a:t>impnati</a:t>
            </a:r>
            <a:r>
              <a:rPr lang="it-IT" dirty="0"/>
              <a:t> per i due Data Centre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565681" y="1093536"/>
            <a:ext cx="7837915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Gara UNINA 9-F (impianti): NA-13, NA-19, NA-22, NA-23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Aggiudicata ad un RTI (Adiramef-IRTET)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Lavori iniziati in ritardo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Esecuzione lentissima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Proroghe terminano al 30.04.2021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Pagati già 3 SAL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consegna fine maggio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verifica di conformità ai primi di giugno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pagamento a fine giugno 2021, IVA a luglio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- 14/04/21</a:t>
            </a:r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521598"/>
              </p:ext>
            </p:extLst>
          </p:nvPr>
        </p:nvGraphicFramePr>
        <p:xfrm>
          <a:off x="472440" y="4526280"/>
          <a:ext cx="10515597" cy="15303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1744391402"/>
                    </a:ext>
                  </a:extLst>
                </a:gridCol>
                <a:gridCol w="2476500">
                  <a:extLst>
                    <a:ext uri="{9D8B030D-6E8A-4147-A177-3AD203B41FA5}">
                      <a16:colId xmlns:a16="http://schemas.microsoft.com/office/drawing/2014/main" val="3827597722"/>
                    </a:ext>
                  </a:extLst>
                </a:gridCol>
                <a:gridCol w="232734">
                  <a:extLst>
                    <a:ext uri="{9D8B030D-6E8A-4147-A177-3AD203B41FA5}">
                      <a16:colId xmlns:a16="http://schemas.microsoft.com/office/drawing/2014/main" val="562196456"/>
                    </a:ext>
                  </a:extLst>
                </a:gridCol>
                <a:gridCol w="1227024">
                  <a:extLst>
                    <a:ext uri="{9D8B030D-6E8A-4147-A177-3AD203B41FA5}">
                      <a16:colId xmlns:a16="http://schemas.microsoft.com/office/drawing/2014/main" val="2608107755"/>
                    </a:ext>
                  </a:extLst>
                </a:gridCol>
                <a:gridCol w="1227024">
                  <a:extLst>
                    <a:ext uri="{9D8B030D-6E8A-4147-A177-3AD203B41FA5}">
                      <a16:colId xmlns:a16="http://schemas.microsoft.com/office/drawing/2014/main" val="670567661"/>
                    </a:ext>
                  </a:extLst>
                </a:gridCol>
                <a:gridCol w="1227024">
                  <a:extLst>
                    <a:ext uri="{9D8B030D-6E8A-4147-A177-3AD203B41FA5}">
                      <a16:colId xmlns:a16="http://schemas.microsoft.com/office/drawing/2014/main" val="2661623999"/>
                    </a:ext>
                  </a:extLst>
                </a:gridCol>
                <a:gridCol w="1227024">
                  <a:extLst>
                    <a:ext uri="{9D8B030D-6E8A-4147-A177-3AD203B41FA5}">
                      <a16:colId xmlns:a16="http://schemas.microsoft.com/office/drawing/2014/main" val="1471683147"/>
                    </a:ext>
                  </a:extLst>
                </a:gridCol>
                <a:gridCol w="1374267">
                  <a:extLst>
                    <a:ext uri="{9D8B030D-6E8A-4147-A177-3AD203B41FA5}">
                      <a16:colId xmlns:a16="http://schemas.microsoft.com/office/drawing/2014/main" val="1504338987"/>
                    </a:ext>
                  </a:extLst>
                </a:gridCol>
              </a:tblGrid>
              <a:tr h="56136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nome breve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codice univoco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>
                          <a:effectLst/>
                        </a:rPr>
                        <a:t>Importi assentiti (con IVA)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>
                          <a:effectLst/>
                        </a:rPr>
                        <a:t>Totale fatture (con IVA)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>
                          <a:effectLst/>
                        </a:rPr>
                        <a:t> Fatture arrivate o previste (senza IVA) 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>
                          <a:effectLst/>
                        </a:rPr>
                        <a:t> Fatture arrivate o previste (senza IVA) </a:t>
                      </a:r>
                      <a:endParaRPr lang="it-IT" sz="14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effectLst/>
                        </a:rPr>
                        <a:t>Residuo</a:t>
                      </a:r>
                      <a:endParaRPr lang="it-IT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2541095931"/>
                  </a:ext>
                </a:extLst>
              </a:tr>
              <a:tr h="17669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NA-13-IMP-UNINA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>
                          <a:effectLst/>
                        </a:rPr>
                        <a:t>PIR01_00011_141756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 rowSpan="4">
                  <a:txBody>
                    <a:bodyPr/>
                    <a:lstStyle/>
                    <a:p>
                      <a:pPr algn="l" fontAlgn="ctr"/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€ 151.000,00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€ 150.726,52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€ 81.967,21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€ 41.579,12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€ 273,48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1571500010"/>
                  </a:ext>
                </a:extLst>
              </a:tr>
              <a:tr h="17669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NA-19-NET-UNINA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>
                          <a:effectLst/>
                        </a:rPr>
                        <a:t>PIR01_00011_143217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€ 65.490,00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€ 65.411,83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 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€ 53.616,25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€ 78,18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3497374783"/>
                  </a:ext>
                </a:extLst>
              </a:tr>
              <a:tr h="17669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NA-22-IMP-UNINA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PIR01_00011_144486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€ 207.773,50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€ 207.525,40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€ 122.950,82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€ 47.151,97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€ 248,10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1111129008"/>
                  </a:ext>
                </a:extLst>
              </a:tr>
              <a:tr h="184054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NA-23-IMP-UNINA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>
                          <a:effectLst/>
                        </a:rPr>
                        <a:t>PIR01_00011_144648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>
                          <a:effectLst/>
                        </a:rPr>
                        <a:t>€ 421.496,62</a:t>
                      </a:r>
                      <a:endParaRPr lang="it-IT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€ 421.425,55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€ 176.065,57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€ 169.365,21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400" u="none" strike="noStrike" dirty="0">
                          <a:effectLst/>
                        </a:rPr>
                        <a:t>€ 71,07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362" marR="7362" marT="7362" marB="0" anchor="ctr"/>
                </a:tc>
                <a:extLst>
                  <a:ext uri="{0D108BD9-81ED-4DB2-BD59-A6C34878D82A}">
                    <a16:rowId xmlns:a16="http://schemas.microsoft.com/office/drawing/2014/main" val="1800745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80973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 – UPS per locale INFN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838199" y="1164648"/>
            <a:ext cx="109541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Gara per bene NA-21-IMP-UNINA (UPS)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Ordine fatto alla stessa RTI della gara 12-F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Non «estensione» ma «stesso fornitore»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Fatti due ordini separati:	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FF"/>
                </a:solidFill>
              </a:rPr>
              <a:t>Importo primo ordine: € 131.779,44 oltre IVA (55% per la mandataria, 45% mandante)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FF"/>
                </a:solidFill>
              </a:rPr>
              <a:t>Importo secondo ordine: € 39.818,80 oltre IVA (55% per la mandataria, 45% mandante)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FF"/>
                </a:solidFill>
              </a:rPr>
              <a:t>Totale fatture: € 171.598,24 (55% per la mandataria, 45% mandante)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it-IT" sz="2000" dirty="0">
                <a:solidFill>
                  <a:srgbClr val="0000FF"/>
                </a:solidFill>
              </a:rPr>
              <a:t>Totale IVA (in split payment): € 37.751,61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Inizio lavori al 31.03.2021 (anche se UPS consegnato prima)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Non previsto nessun SAL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consegna fine maggio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verifica di conformità ai primi di giugno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pagamento a fine giugno 2021, IVA a luglio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- 14/04/21</a:t>
            </a:r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</p:spTree>
    <p:extLst>
      <p:ext uri="{BB962C8B-B14F-4D97-AF65-F5344CB8AC3E}">
        <p14:creationId xmlns:p14="http://schemas.microsoft.com/office/powerpoint/2010/main" val="2185665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- 14/04/21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/>
              <a:t>G. Russo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565681" y="1093536"/>
            <a:ext cx="7837915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Gara UNINA 12-F (calcolo e rete)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In tre Lotti distinti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Aggiudicata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Ribassi minimi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Richieste estensioni nei limiti degli importi assentiti (poco)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Contratto da firmare ad aprile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consegna fine maggio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verifica di conformità ai primi di giugno 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2400" dirty="0"/>
              <a:t>Previsione pagamento a fine giugno 2021, IVA a luglio 2021</a:t>
            </a:r>
          </a:p>
          <a:p>
            <a:r>
              <a:rPr lang="it-IT" altLang="it-IT" sz="2400" b="1" dirty="0">
                <a:latin typeface="Arial" panose="020B0604020202020204" pitchFamily="34" charset="0"/>
                <a:ea typeface="Times New Roman" panose="02020603050405020304" pitchFamily="18" charset="0"/>
              </a:rPr>
              <a:t>IMPORTI ASSENTITI</a:t>
            </a:r>
            <a:endParaRPr lang="it-IT" altLang="it-IT" sz="36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sz="2400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180694"/>
              </p:ext>
            </p:extLst>
          </p:nvPr>
        </p:nvGraphicFramePr>
        <p:xfrm>
          <a:off x="2033194" y="4846326"/>
          <a:ext cx="6272032" cy="11408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7233">
                  <a:extLst>
                    <a:ext uri="{9D8B030D-6E8A-4147-A177-3AD203B41FA5}">
                      <a16:colId xmlns:a16="http://schemas.microsoft.com/office/drawing/2014/main" val="413814704"/>
                    </a:ext>
                  </a:extLst>
                </a:gridCol>
                <a:gridCol w="2474288">
                  <a:extLst>
                    <a:ext uri="{9D8B030D-6E8A-4147-A177-3AD203B41FA5}">
                      <a16:colId xmlns:a16="http://schemas.microsoft.com/office/drawing/2014/main" val="332690850"/>
                    </a:ext>
                  </a:extLst>
                </a:gridCol>
                <a:gridCol w="1860511">
                  <a:extLst>
                    <a:ext uri="{9D8B030D-6E8A-4147-A177-3AD203B41FA5}">
                      <a16:colId xmlns:a16="http://schemas.microsoft.com/office/drawing/2014/main" val="1156214025"/>
                    </a:ext>
                  </a:extLst>
                </a:gridCol>
              </a:tblGrid>
              <a:tr h="281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NA-15-STO-UNINA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PIR01_00011_142051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b="0" dirty="0">
                          <a:solidFill>
                            <a:schemeClr val="tx1"/>
                          </a:solidFill>
                          <a:effectLst/>
                        </a:rPr>
                        <a:t>€ 285.579,50</a:t>
                      </a:r>
                      <a:endParaRPr lang="it-IT" sz="18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50339195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NA-16-NET-UNINA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PIR01_00011_142352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€ 111.420,00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83637010"/>
                  </a:ext>
                </a:extLst>
              </a:tr>
              <a:tr h="2816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NA-17-CAL-UNINA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PIR01_00011_142724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€ 282.000,00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787004350"/>
                  </a:ext>
                </a:extLst>
              </a:tr>
              <a:tr h="295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NA-20-NET-UNINA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>
                          <a:effectLst/>
                        </a:rPr>
                        <a:t>PIR01_00011_143509</a:t>
                      </a:r>
                      <a:endParaRPr lang="it-IT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it-IT" sz="1600" dirty="0">
                          <a:effectLst/>
                        </a:rPr>
                        <a:t>€ 16.010,00</a:t>
                      </a:r>
                      <a:endParaRPr lang="it-IT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91505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7782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 – previsione fatture gara 12-F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13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- 14/04/21</a:t>
            </a:r>
          </a:p>
        </p:txBody>
      </p:sp>
      <p:sp>
        <p:nvSpPr>
          <p:cNvPr id="14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5950" y="1129851"/>
            <a:ext cx="8420100" cy="505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384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UNINA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52612" y="1338262"/>
            <a:ext cx="8486775" cy="4181475"/>
          </a:xfrm>
          <a:prstGeom prst="rect">
            <a:avLst/>
          </a:prstGeom>
        </p:spPr>
      </p:pic>
      <p:sp>
        <p:nvSpPr>
          <p:cNvPr id="8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- 14/04/21</a:t>
            </a:r>
          </a:p>
        </p:txBody>
      </p: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</p:spTree>
    <p:extLst>
      <p:ext uri="{BB962C8B-B14F-4D97-AF65-F5344CB8AC3E}">
        <p14:creationId xmlns:p14="http://schemas.microsoft.com/office/powerpoint/2010/main" val="2548832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Rete monitoraggio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1558379" y="1602299"/>
            <a:ext cx="7681783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400" b="1" dirty="0"/>
              <a:t>Locale SCoPE (UNINA)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Arrivati n.20 switch Zyxel (ordini vari fuori rendiconto)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it-IT" sz="2400" dirty="0"/>
          </a:p>
          <a:p>
            <a:r>
              <a:rPr lang="it-IT" sz="2400" b="1" dirty="0"/>
              <a:t>Locale RECAS (INFN)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sz="2400" dirty="0"/>
              <a:t>Arrivati n.12 switch Cisco (ordine diretto da rendicontare)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t-IT" dirty="0"/>
          </a:p>
        </p:txBody>
      </p:sp>
      <p:sp>
        <p:nvSpPr>
          <p:cNvPr id="7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- 14/04/21</a:t>
            </a:r>
          </a:p>
        </p:txBody>
      </p:sp>
      <p:sp>
        <p:nvSpPr>
          <p:cNvPr id="8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</p:spTree>
    <p:extLst>
      <p:ext uri="{BB962C8B-B14F-4D97-AF65-F5344CB8AC3E}">
        <p14:creationId xmlns:p14="http://schemas.microsoft.com/office/powerpoint/2010/main" val="32426156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33194" y="365125"/>
            <a:ext cx="9320605" cy="624579"/>
          </a:xfrm>
        </p:spPr>
        <p:txBody>
          <a:bodyPr>
            <a:normAutofit fontScale="90000"/>
          </a:bodyPr>
          <a:lstStyle/>
          <a:p>
            <a:r>
              <a:rPr lang="it-IT" dirty="0"/>
              <a:t>Situazione fondi UNINA</a:t>
            </a:r>
          </a:p>
        </p:txBody>
      </p:sp>
      <p:pic>
        <p:nvPicPr>
          <p:cNvPr id="4" name="Segnaposto contenuto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50" y="0"/>
            <a:ext cx="1333948" cy="1280232"/>
          </a:xfrm>
          <a:prstGeom prst="rect">
            <a:avLst/>
          </a:prstGeom>
        </p:spPr>
      </p:pic>
      <p:sp>
        <p:nvSpPr>
          <p:cNvPr id="8" name="Segnaposto data 4"/>
          <p:cNvSpPr>
            <a:spLocks noGrp="1"/>
          </p:cNvSpPr>
          <p:nvPr>
            <p:ph type="dt" sz="half" idx="10"/>
          </p:nvPr>
        </p:nvSpPr>
        <p:spPr>
          <a:xfrm>
            <a:off x="838199" y="6356350"/>
            <a:ext cx="3084444" cy="365125"/>
          </a:xfrm>
        </p:spPr>
        <p:txBody>
          <a:bodyPr/>
          <a:lstStyle/>
          <a:p>
            <a:r>
              <a:rPr lang="it-IT" dirty="0"/>
              <a:t>Comitato Scientifico </a:t>
            </a:r>
            <a:r>
              <a:rPr lang="it-IT" dirty="0" err="1"/>
              <a:t>IBiSCo</a:t>
            </a:r>
            <a:r>
              <a:rPr lang="it-IT" dirty="0"/>
              <a:t> - 14/04/21</a:t>
            </a:r>
          </a:p>
        </p:txBody>
      </p:sp>
      <p:sp>
        <p:nvSpPr>
          <p:cNvPr id="9" name="Segnaposto piè di pagina 2">
            <a:extLst>
              <a:ext uri="{FF2B5EF4-FFF2-40B4-BE49-F238E27FC236}">
                <a16:creationId xmlns:a16="http://schemas.microsoft.com/office/drawing/2014/main" id="{E13CE804-CC31-044E-9021-06F21AC61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it-IT" dirty="0"/>
              <a:t>G. Russo</a:t>
            </a:r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855302"/>
              </p:ext>
            </p:extLst>
          </p:nvPr>
        </p:nvGraphicFramePr>
        <p:xfrm>
          <a:off x="358140" y="1805305"/>
          <a:ext cx="11597640" cy="280375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23267">
                  <a:extLst>
                    <a:ext uri="{9D8B030D-6E8A-4147-A177-3AD203B41FA5}">
                      <a16:colId xmlns:a16="http://schemas.microsoft.com/office/drawing/2014/main" val="2239691010"/>
                    </a:ext>
                  </a:extLst>
                </a:gridCol>
                <a:gridCol w="1319644">
                  <a:extLst>
                    <a:ext uri="{9D8B030D-6E8A-4147-A177-3AD203B41FA5}">
                      <a16:colId xmlns:a16="http://schemas.microsoft.com/office/drawing/2014/main" val="2472473432"/>
                    </a:ext>
                  </a:extLst>
                </a:gridCol>
                <a:gridCol w="1687621">
                  <a:extLst>
                    <a:ext uri="{9D8B030D-6E8A-4147-A177-3AD203B41FA5}">
                      <a16:colId xmlns:a16="http://schemas.microsoft.com/office/drawing/2014/main" val="1202099096"/>
                    </a:ext>
                  </a:extLst>
                </a:gridCol>
                <a:gridCol w="1370400">
                  <a:extLst>
                    <a:ext uri="{9D8B030D-6E8A-4147-A177-3AD203B41FA5}">
                      <a16:colId xmlns:a16="http://schemas.microsoft.com/office/drawing/2014/main" val="1816553609"/>
                    </a:ext>
                  </a:extLst>
                </a:gridCol>
                <a:gridCol w="1268888">
                  <a:extLst>
                    <a:ext uri="{9D8B030D-6E8A-4147-A177-3AD203B41FA5}">
                      <a16:colId xmlns:a16="http://schemas.microsoft.com/office/drawing/2014/main" val="3916085299"/>
                    </a:ext>
                  </a:extLst>
                </a:gridCol>
                <a:gridCol w="1268888">
                  <a:extLst>
                    <a:ext uri="{9D8B030D-6E8A-4147-A177-3AD203B41FA5}">
                      <a16:colId xmlns:a16="http://schemas.microsoft.com/office/drawing/2014/main" val="4264061081"/>
                    </a:ext>
                  </a:extLst>
                </a:gridCol>
                <a:gridCol w="1268888">
                  <a:extLst>
                    <a:ext uri="{9D8B030D-6E8A-4147-A177-3AD203B41FA5}">
                      <a16:colId xmlns:a16="http://schemas.microsoft.com/office/drawing/2014/main" val="1743717957"/>
                    </a:ext>
                  </a:extLst>
                </a:gridCol>
                <a:gridCol w="1268888">
                  <a:extLst>
                    <a:ext uri="{9D8B030D-6E8A-4147-A177-3AD203B41FA5}">
                      <a16:colId xmlns:a16="http://schemas.microsoft.com/office/drawing/2014/main" val="3742516856"/>
                    </a:ext>
                  </a:extLst>
                </a:gridCol>
                <a:gridCol w="1421156">
                  <a:extLst>
                    <a:ext uri="{9D8B030D-6E8A-4147-A177-3AD203B41FA5}">
                      <a16:colId xmlns:a16="http://schemas.microsoft.com/office/drawing/2014/main" val="3675781077"/>
                    </a:ext>
                  </a:extLst>
                </a:gridCol>
              </a:tblGrid>
              <a:tr h="52635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 dirty="0">
                          <a:effectLst/>
                        </a:rPr>
                        <a:t>soggetto</a:t>
                      </a:r>
                      <a:endParaRPr lang="it-IT" sz="12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nome breve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codice univoco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numero gara 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Importi assentiti (con IVA)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Totale fatture (con IVA)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 Fatture arrivate o previste (senza IVA) 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 Fatture arrivate o previste (senza IVA) 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200" u="none" strike="noStrike">
                          <a:effectLst/>
                        </a:rPr>
                        <a:t>Residuo</a:t>
                      </a:r>
                      <a:endParaRPr lang="it-IT" sz="1200" b="0" i="1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572839843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NA-13-IMP-UNINA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PIR01_00011_141756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gara 9/F/2019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€ 151.000,00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€ 150.726,52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€ 81.967,21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€ 41.579,12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€ 273,48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1023377551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NA-19-NET-UNINA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PIR01_00011_143217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€ 65.490,00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€ 65.411,83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€ 53.616,25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€ 78,18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1464961434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NA-22-IMP-UNINA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PIR01_00011_144486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€ 207.773,50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€ 207.525,40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€ 122.950,82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€ 47.151,97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€ 248,10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958793910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NA-23-IMP-UNINA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PIR01_00011_144648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€ 421.496,62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€ 421.425,55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€ 176.065,57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€ 169.365,21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€ 71,07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303654775"/>
                  </a:ext>
                </a:extLst>
              </a:tr>
              <a:tr h="163947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NA-21-IMP-UNINA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PIR01_00011_144312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Estensione 9-F-2019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€ 209.517,00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€ 209.344,97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€ 131.779,44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€ 39.814,80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€ 172,03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984954410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NA-15-STO-UNINA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PIR01_00011_142051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rowSpan="4"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gara 12/F/2019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€ 285.579,50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€ 285.316,52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€ 232.006,00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€ 1.860,00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€ 262,98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028266564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NA-16-NET-UNINA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PIR01_00011_142352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€ 111.420,00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€ 111.367,70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€ 91.285,00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€ 52,30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3550028313"/>
                  </a:ext>
                </a:extLst>
              </a:tr>
              <a:tr h="165672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NA-17-CAL-UNINA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PIR01_00011_142724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€ 282.000,00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€ 281.800,31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€ 230.983,86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€ 199,69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490889355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NA-20-NET-UNINA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PIR01_00011_143509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€ 16.010,00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€ 15.721,82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€ 12.886,74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€ 288,18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2046831367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NA-14-CAL-UNINA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PIR01_00011_141875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Convenzione CONSIP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€ 460.500,00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€ 460.482,90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€ 113.241,00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€ 264.204,00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€ 17,10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1379362243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NA-18-CAL-UNINA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PIR01_00011_142957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Convenzione CONSIP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€ 91.870,00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€ 91.413,38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€ 74.929,00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 dirty="0">
                          <a:effectLst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€ 456,62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1828625986"/>
                  </a:ext>
                </a:extLst>
              </a:tr>
              <a:tr h="172575"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200" u="none" strike="noStrike">
                          <a:effectLst/>
                        </a:rPr>
                        <a:t>TOTALI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€ 2.302.656,62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€ 2.300.536,91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€ 1.268.094,64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>
                          <a:effectLst/>
                        </a:rPr>
                        <a:t>€ 617.591,35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it-IT" sz="1200" u="none" strike="noStrike" dirty="0">
                          <a:effectLst/>
                        </a:rPr>
                        <a:t>€ 2.119,71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03" marR="6903" marT="6903" marB="0" anchor="ctr"/>
                </a:tc>
                <a:extLst>
                  <a:ext uri="{0D108BD9-81ED-4DB2-BD59-A6C34878D82A}">
                    <a16:rowId xmlns:a16="http://schemas.microsoft.com/office/drawing/2014/main" val="3413151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92456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17212</TotalTime>
  <Words>872</Words>
  <Application>Microsoft Macintosh PowerPoint</Application>
  <PresentationFormat>Widescreen</PresentationFormat>
  <Paragraphs>313</Paragraphs>
  <Slides>9</Slides>
  <Notes>9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Tema di Office</vt:lpstr>
      <vt:lpstr>CNR</vt:lpstr>
      <vt:lpstr>CNR</vt:lpstr>
      <vt:lpstr>UNINA – impnati per i due Data Centre</vt:lpstr>
      <vt:lpstr>UNINA – UPS per locale INFN</vt:lpstr>
      <vt:lpstr>UNINA</vt:lpstr>
      <vt:lpstr>UNINA – previsione fatture gara 12-F</vt:lpstr>
      <vt:lpstr>UNINA</vt:lpstr>
      <vt:lpstr>Rete monitoraggio</vt:lpstr>
      <vt:lpstr>Situazione fondi UNINA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Ibisco per le CSN e organizzazione gare</dc:title>
  <dc:creator>Utente di Microsoft Office</dc:creator>
  <cp:lastModifiedBy>Gianpaolo Carlino</cp:lastModifiedBy>
  <cp:revision>567</cp:revision>
  <cp:lastPrinted>2020-04-25T14:55:16Z</cp:lastPrinted>
  <dcterms:created xsi:type="dcterms:W3CDTF">2018-10-22T13:38:33Z</dcterms:created>
  <dcterms:modified xsi:type="dcterms:W3CDTF">2021-04-13T21:17:22Z</dcterms:modified>
</cp:coreProperties>
</file>