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6"/>
  </p:notesMasterIdLst>
  <p:handoutMasterIdLst>
    <p:handoutMasterId r:id="rId57"/>
  </p:handoutMasterIdLst>
  <p:sldIdLst>
    <p:sldId id="297" r:id="rId2"/>
    <p:sldId id="277" r:id="rId3"/>
    <p:sldId id="269" r:id="rId4"/>
    <p:sldId id="270" r:id="rId5"/>
    <p:sldId id="257" r:id="rId6"/>
    <p:sldId id="317" r:id="rId7"/>
    <p:sldId id="260" r:id="rId8"/>
    <p:sldId id="309" r:id="rId9"/>
    <p:sldId id="308" r:id="rId10"/>
    <p:sldId id="261" r:id="rId11"/>
    <p:sldId id="319" r:id="rId12"/>
    <p:sldId id="357" r:id="rId13"/>
    <p:sldId id="427" r:id="rId14"/>
    <p:sldId id="278" r:id="rId15"/>
    <p:sldId id="406" r:id="rId16"/>
    <p:sldId id="333" r:id="rId17"/>
    <p:sldId id="272" r:id="rId18"/>
    <p:sldId id="404" r:id="rId19"/>
    <p:sldId id="405" r:id="rId20"/>
    <p:sldId id="434" r:id="rId21"/>
    <p:sldId id="438" r:id="rId22"/>
    <p:sldId id="394" r:id="rId23"/>
    <p:sldId id="436" r:id="rId24"/>
    <p:sldId id="437" r:id="rId25"/>
    <p:sldId id="431" r:id="rId26"/>
    <p:sldId id="290" r:id="rId27"/>
    <p:sldId id="323" r:id="rId28"/>
    <p:sldId id="350" r:id="rId29"/>
    <p:sldId id="296" r:id="rId30"/>
    <p:sldId id="348" r:id="rId31"/>
    <p:sldId id="338" r:id="rId32"/>
    <p:sldId id="337" r:id="rId33"/>
    <p:sldId id="325" r:id="rId34"/>
    <p:sldId id="372" r:id="rId35"/>
    <p:sldId id="419" r:id="rId36"/>
    <p:sldId id="411" r:id="rId37"/>
    <p:sldId id="412" r:id="rId38"/>
    <p:sldId id="360" r:id="rId39"/>
    <p:sldId id="420" r:id="rId40"/>
    <p:sldId id="383" r:id="rId41"/>
    <p:sldId id="388" r:id="rId42"/>
    <p:sldId id="366" r:id="rId43"/>
    <p:sldId id="384" r:id="rId44"/>
    <p:sldId id="401" r:id="rId45"/>
    <p:sldId id="386" r:id="rId46"/>
    <p:sldId id="414" r:id="rId47"/>
    <p:sldId id="416" r:id="rId48"/>
    <p:sldId id="443" r:id="rId49"/>
    <p:sldId id="424" r:id="rId50"/>
    <p:sldId id="396" r:id="rId51"/>
    <p:sldId id="439" r:id="rId52"/>
    <p:sldId id="440" r:id="rId53"/>
    <p:sldId id="441" r:id="rId54"/>
    <p:sldId id="442"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DB2DC"/>
    <a:srgbClr val="3265FF"/>
    <a:srgbClr val="8BC806"/>
    <a:srgbClr val="B61CC4"/>
    <a:srgbClr val="9B06DC"/>
    <a:srgbClr val="A910FF"/>
    <a:srgbClr val="C007FF"/>
    <a:srgbClr val="FF30E5"/>
    <a:srgbClr val="1503E8"/>
    <a:srgbClr val="1305B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743" autoAdjust="0"/>
    <p:restoredTop sz="95385" autoAdjust="0"/>
  </p:normalViewPr>
  <p:slideViewPr>
    <p:cSldViewPr>
      <p:cViewPr>
        <p:scale>
          <a:sx n="75" d="100"/>
          <a:sy n="75" d="100"/>
        </p:scale>
        <p:origin x="-1344" y="-5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881563-2C64-A044-A9D7-2FFE9FE22024}" type="datetimeFigureOut">
              <a:rPr lang="it-IT" smtClean="0"/>
              <a:t>5/24/10</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55CFD2-A080-E94C-8592-70926BA5FC30}" type="slidenum">
              <a:rPr lang="it-IT" smtClean="0"/>
              <a:t>‹#›</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69812-A75C-40D7-A4AE-62A413488518}" type="datetimeFigureOut">
              <a:rPr lang="it-IT" smtClean="0"/>
              <a:pPr/>
              <a:t>5/24/10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4E856-DBB6-47AF-8A98-B6260D6063BF}" type="slidenum">
              <a:rPr lang="it-IT" smtClean="0"/>
              <a:pPr/>
              <a:t>‹#›</a:t>
            </a:fld>
            <a:endParaRPr lang="it-IT"/>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3FA369-9871-4252-A3AF-3152724BA4CC}" type="slidenum">
              <a:rPr lang="en-US"/>
              <a:pPr/>
              <a:t>1</a:t>
            </a:fld>
            <a:endParaRPr lang="en-US"/>
          </a:p>
        </p:txBody>
      </p:sp>
      <p:sp>
        <p:nvSpPr>
          <p:cNvPr id="1435650" name="Rectangle 7"/>
          <p:cNvSpPr txBox="1">
            <a:spLocks noGrp="1" noChangeArrowheads="1"/>
          </p:cNvSpPr>
          <p:nvPr/>
        </p:nvSpPr>
        <p:spPr bwMode="auto">
          <a:xfrm>
            <a:off x="3883311" y="8687390"/>
            <a:ext cx="2974689" cy="456611"/>
          </a:xfrm>
          <a:prstGeom prst="rect">
            <a:avLst/>
          </a:prstGeom>
          <a:noFill/>
          <a:ln w="9525">
            <a:noFill/>
            <a:miter lim="800000"/>
            <a:headEnd/>
            <a:tailEnd/>
          </a:ln>
        </p:spPr>
        <p:txBody>
          <a:bodyPr lIns="96884" tIns="48441" rIns="96884" bIns="48441" anchor="b"/>
          <a:lstStyle/>
          <a:p>
            <a:pPr algn="r" defTabSz="968375"/>
            <a:fld id="{336AE685-6F47-48C9-B8E5-DE16075C759A}" type="slidenum">
              <a:rPr lang="en-US" sz="1200" b="0" i="0">
                <a:latin typeface="Times New Roman" pitchFamily="18" charset="0"/>
              </a:rPr>
              <a:pPr algn="r" defTabSz="968375"/>
              <a:t>1</a:t>
            </a:fld>
            <a:endParaRPr lang="en-US" sz="1200" b="0" i="0">
              <a:latin typeface="Times New Roman" pitchFamily="18" charset="0"/>
            </a:endParaRPr>
          </a:p>
        </p:txBody>
      </p:sp>
      <p:sp>
        <p:nvSpPr>
          <p:cNvPr id="1435651" name="Rectangle 2"/>
          <p:cNvSpPr>
            <a:spLocks noGrp="1" noRot="1" noChangeAspect="1" noChangeArrowheads="1" noTextEdit="1"/>
          </p:cNvSpPr>
          <p:nvPr>
            <p:ph type="sldImg"/>
          </p:nvPr>
        </p:nvSpPr>
        <p:spPr>
          <a:xfrm>
            <a:off x="1144588" y="682625"/>
            <a:ext cx="4579937" cy="3433763"/>
          </a:xfrm>
          <a:ln/>
        </p:spPr>
      </p:sp>
      <p:sp>
        <p:nvSpPr>
          <p:cNvPr id="1435652" name="Rectangle 3"/>
          <p:cNvSpPr>
            <a:spLocks noGrp="1" noChangeArrowheads="1"/>
          </p:cNvSpPr>
          <p:nvPr>
            <p:ph type="body" idx="1"/>
          </p:nvPr>
        </p:nvSpPr>
        <p:spPr>
          <a:xfrm>
            <a:off x="916649" y="4343695"/>
            <a:ext cx="5024705" cy="4118335"/>
          </a:xfrm>
        </p:spPr>
        <p:txBody>
          <a:bodyPr lIns="96884" tIns="48441" rIns="96884" bIns="48441"/>
          <a:lstStyle/>
          <a:p>
            <a:endParaRPr lang="it-IT"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8D9FD2-83F2-4DEC-9532-5934D7AA368B}" type="slidenum">
              <a:rPr lang="it-IT"/>
              <a:pPr/>
              <a:t>29</a:t>
            </a:fld>
            <a:endParaRPr lang="it-IT"/>
          </a:p>
        </p:txBody>
      </p:sp>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p:txBody>
          <a:bodyPr/>
          <a:lstStyle/>
          <a:p>
            <a:endParaRPr lang="en-GB"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56D8A1B-0A2C-4D34-9A9B-A82368DF75F1}" type="slidenum">
              <a:rPr lang="en-US" sz="1200">
                <a:latin typeface="+mn-lt"/>
                <a:cs typeface="+mn-cs"/>
              </a:rPr>
              <a:pPr algn="r" fontAlgn="auto">
                <a:spcBef>
                  <a:spcPts val="0"/>
                </a:spcBef>
                <a:spcAft>
                  <a:spcPts val="0"/>
                </a:spcAft>
                <a:defRPr/>
              </a:pPr>
              <a:t>29</a:t>
            </a:fld>
            <a:endParaRPr lang="en-US"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CCA69-8207-4DC7-A45C-5FDE7807AECC}" type="slidenum">
              <a:rPr lang="it-IT"/>
              <a:pPr/>
              <a:t>32</a:t>
            </a:fld>
            <a:endParaRPr lang="it-IT"/>
          </a:p>
        </p:txBody>
      </p:sp>
      <p:sp>
        <p:nvSpPr>
          <p:cNvPr id="3212290" name="Rectangle 2"/>
          <p:cNvSpPr>
            <a:spLocks noGrp="1" noRot="1" noChangeAspect="1" noChangeArrowheads="1" noTextEdit="1"/>
          </p:cNvSpPr>
          <p:nvPr>
            <p:ph type="sldImg"/>
          </p:nvPr>
        </p:nvSpPr>
        <p:spPr>
          <a:xfrm>
            <a:off x="1143000" y="685800"/>
            <a:ext cx="4573588" cy="3429000"/>
          </a:xfrm>
          <a:ln/>
        </p:spPr>
      </p:sp>
      <p:sp>
        <p:nvSpPr>
          <p:cNvPr id="3212291" name="Rectangle 3"/>
          <p:cNvSpPr>
            <a:spLocks noGrp="1" noChangeArrowheads="1"/>
          </p:cNvSpPr>
          <p:nvPr>
            <p:ph type="body" idx="1"/>
          </p:nvPr>
        </p:nvSpPr>
        <p:spPr>
          <a:xfrm>
            <a:off x="915525" y="4342939"/>
            <a:ext cx="5026951" cy="4114587"/>
          </a:xfrm>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4971F9E-2DD4-4267-8B68-807993A98FA7}" type="slidenum">
              <a:rPr lang="en-US"/>
              <a:pPr/>
              <a:t>33</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9213089-2E83-4B59-BEBF-F4734D5A182C}" type="slidenum">
              <a:rPr lang="it-IT" smtClean="0"/>
              <a:pPr/>
              <a:t>34</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24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0244" name="Segnaposto numero diapositiva 3"/>
          <p:cNvSpPr>
            <a:spLocks noGrp="1"/>
          </p:cNvSpPr>
          <p:nvPr>
            <p:ph type="sldNum" sz="quarter" idx="5"/>
          </p:nvPr>
        </p:nvSpPr>
        <p:spPr bwMode="auto">
          <a:noFill/>
          <a:ln>
            <a:miter lim="800000"/>
            <a:headEnd/>
            <a:tailEnd/>
          </a:ln>
        </p:spPr>
        <p:txBody>
          <a:bodyPr/>
          <a:lstStyle/>
          <a:p>
            <a:fld id="{B50C63B7-18AF-1C47-9725-9CA7545B5321}" type="slidenum">
              <a:rPr lang="it-IT"/>
              <a:pPr/>
              <a:t>38</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9213089-2E83-4B59-BEBF-F4734D5A182C}" type="slidenum">
              <a:rPr lang="it-IT" smtClean="0"/>
              <a:pPr/>
              <a:t>42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CERN 3 settembre 2009</a:t>
            </a:r>
            <a:endParaRPr lang="it-IT"/>
          </a:p>
        </p:txBody>
      </p:sp>
      <p:sp>
        <p:nvSpPr>
          <p:cNvPr id="8" name="Segnaposto piè di pagina 7"/>
          <p:cNvSpPr>
            <a:spLocks noGrp="1"/>
          </p:cNvSpPr>
          <p:nvPr>
            <p:ph type="ftr" sz="quarter" idx="11"/>
          </p:nvPr>
        </p:nvSpPr>
        <p:spPr/>
        <p:txBody>
          <a:bodyPr/>
          <a:lstStyle/>
          <a:p>
            <a:r>
              <a:rPr lang="en-US" smtClean="0"/>
              <a:t>M.Alviggi</a:t>
            </a:r>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CERN 3 settembre 2009</a:t>
            </a:r>
            <a:endParaRPr lang="it-IT"/>
          </a:p>
        </p:txBody>
      </p:sp>
      <p:sp>
        <p:nvSpPr>
          <p:cNvPr id="4" name="Segnaposto piè di pagina 3"/>
          <p:cNvSpPr>
            <a:spLocks noGrp="1"/>
          </p:cNvSpPr>
          <p:nvPr>
            <p:ph type="ftr" sz="quarter" idx="11"/>
          </p:nvPr>
        </p:nvSpPr>
        <p:spPr/>
        <p:txBody>
          <a:bodyPr/>
          <a:lstStyle/>
          <a:p>
            <a:r>
              <a:rPr lang="en-US" smtClean="0"/>
              <a:t>M.Alviggi</a:t>
            </a:r>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CERN 3 settembre 2009</a:t>
            </a:r>
            <a:endParaRPr lang="it-IT"/>
          </a:p>
        </p:txBody>
      </p:sp>
      <p:sp>
        <p:nvSpPr>
          <p:cNvPr id="3" name="Segnaposto piè di pagina 2"/>
          <p:cNvSpPr>
            <a:spLocks noGrp="1"/>
          </p:cNvSpPr>
          <p:nvPr>
            <p:ph type="ftr" sz="quarter" idx="11"/>
          </p:nvPr>
        </p:nvSpPr>
        <p:spPr/>
        <p:txBody>
          <a:bodyPr/>
          <a:lstStyle/>
          <a:p>
            <a:r>
              <a:rPr lang="en-US" smtClean="0"/>
              <a:t>M.Alviggi</a:t>
            </a:r>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CERN 3 settembre 2009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M.Alviggi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video" Target="file://localhost/D/%5CCMS%5CCMS%20Outreach%5Cfor%20Ecsite%5C2009%5CYB0%20lowering_new.wmv" TargetMode="External"/><Relationship Id="rId2" Type="http://schemas.openxmlformats.org/officeDocument/2006/relationships/slideLayout" Target="../slideLayouts/slideLayout2.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oleObject" Target="../embeddings/Microsoft_Equation1.bin"/><Relationship Id="rId5"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gif"/><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egnaposto numero diapositiva 3"/>
          <p:cNvSpPr>
            <a:spLocks noGrp="1"/>
          </p:cNvSpPr>
          <p:nvPr>
            <p:ph type="sldNum" sz="quarter" idx="12"/>
          </p:nvPr>
        </p:nvSpPr>
        <p:spPr/>
        <p:txBody>
          <a:bodyPr/>
          <a:lstStyle/>
          <a:p>
            <a:fld id="{4DB17BA2-059C-41B9-A92A-4B7B6D53151C}" type="slidenum">
              <a:rPr lang="en-US"/>
              <a:pPr/>
              <a:t>1</a:t>
            </a:fld>
            <a:endParaRPr lang="en-US" dirty="0"/>
          </a:p>
        </p:txBody>
      </p:sp>
      <p:sp>
        <p:nvSpPr>
          <p:cNvPr id="1434626" name="Rectangle 2"/>
          <p:cNvSpPr>
            <a:spLocks noGrp="1" noChangeArrowheads="1"/>
          </p:cNvSpPr>
          <p:nvPr>
            <p:ph type="ctrTitle" idx="4294967295"/>
          </p:nvPr>
        </p:nvSpPr>
        <p:spPr>
          <a:xfrm>
            <a:off x="914400" y="2133600"/>
            <a:ext cx="7721600" cy="1143000"/>
          </a:xfrm>
        </p:spPr>
        <p:txBody>
          <a:bodyPr/>
          <a:lstStyle/>
          <a:p>
            <a:r>
              <a:rPr lang="en-US" sz="2800" dirty="0"/>
              <a:t> </a:t>
            </a:r>
          </a:p>
        </p:txBody>
      </p:sp>
      <p:sp>
        <p:nvSpPr>
          <p:cNvPr id="1434627" name="Rectangle 3"/>
          <p:cNvSpPr>
            <a:spLocks noGrp="1" noChangeArrowheads="1"/>
          </p:cNvSpPr>
          <p:nvPr>
            <p:ph type="subTitle" idx="4294967295"/>
          </p:nvPr>
        </p:nvSpPr>
        <p:spPr>
          <a:xfrm>
            <a:off x="1600200" y="4038600"/>
            <a:ext cx="6400800" cy="1771650"/>
          </a:xfrm>
        </p:spPr>
        <p:txBody>
          <a:bodyPr/>
          <a:lstStyle/>
          <a:p>
            <a:pPr marL="0" indent="0" algn="ctr">
              <a:buFont typeface="Wingdings" pitchFamily="2" charset="2"/>
              <a:buNone/>
            </a:pPr>
            <a:endParaRPr lang="it-IT" dirty="0"/>
          </a:p>
        </p:txBody>
      </p:sp>
      <p:pic>
        <p:nvPicPr>
          <p:cNvPr id="1434629" name="Picture 5" descr="LHC-ATLAS"/>
          <p:cNvPicPr>
            <a:picLocks noChangeAspect="1" noChangeArrowheads="1"/>
          </p:cNvPicPr>
          <p:nvPr/>
        </p:nvPicPr>
        <p:blipFill>
          <a:blip r:embed="rId3"/>
          <a:srcRect/>
          <a:stretch>
            <a:fillRect/>
          </a:stretch>
        </p:blipFill>
        <p:spPr bwMode="auto">
          <a:xfrm>
            <a:off x="0" y="600100"/>
            <a:ext cx="9144000" cy="6400800"/>
          </a:xfrm>
          <a:prstGeom prst="rect">
            <a:avLst/>
          </a:prstGeom>
          <a:noFill/>
          <a:ln w="9525">
            <a:noFill/>
            <a:miter lim="800000"/>
            <a:headEnd/>
            <a:tailEnd/>
          </a:ln>
        </p:spPr>
      </p:pic>
      <p:sp>
        <p:nvSpPr>
          <p:cNvPr id="12" name="Titolo 1"/>
          <p:cNvSpPr txBox="1">
            <a:spLocks/>
          </p:cNvSpPr>
          <p:nvPr/>
        </p:nvSpPr>
        <p:spPr>
          <a:xfrm>
            <a:off x="0" y="0"/>
            <a:ext cx="9144000" cy="16240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chor="t">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it-IT" sz="4400" b="0" i="0" u="none" strike="noStrike" kern="1200" cap="none" spc="0" normalizeH="0" baseline="0" noProof="0" dirty="0" smtClean="0">
                <a:ln>
                  <a:noFill/>
                </a:ln>
                <a:solidFill>
                  <a:srgbClr val="FF0000"/>
                </a:solidFill>
                <a:effectLst/>
                <a:uLnTx/>
                <a:uFillTx/>
                <a:latin typeface="Comic Sans MS" pitchFamily="66" charset="0"/>
                <a:ea typeface="+mj-ea"/>
                <a:cs typeface="+mj-cs"/>
              </a:rPr>
              <a:t>Gli esperimenti </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it-IT" sz="4400" b="1" i="0" u="none" strike="noStrike" kern="1200" cap="none" spc="0" normalizeH="0" baseline="0" noProof="0" dirty="0" smtClean="0">
                <a:ln>
                  <a:noFill/>
                </a:ln>
                <a:solidFill>
                  <a:srgbClr val="FF0000"/>
                </a:solidFill>
                <a:effectLst/>
                <a:uLnTx/>
                <a:uFillTx/>
                <a:latin typeface="Comic Sans MS" pitchFamily="66" charset="0"/>
                <a:ea typeface="+mj-ea"/>
                <a:cs typeface="+mj-cs"/>
              </a:rPr>
              <a:t>ATLAS</a:t>
            </a:r>
            <a:r>
              <a:rPr kumimoji="0" lang="it-IT" sz="4400" b="0" i="0" u="none" strike="noStrike" kern="1200" cap="none" spc="0" normalizeH="0" baseline="0" noProof="0" dirty="0" smtClean="0">
                <a:ln>
                  <a:noFill/>
                </a:ln>
                <a:solidFill>
                  <a:srgbClr val="FF0000"/>
                </a:solidFill>
                <a:effectLst/>
                <a:uLnTx/>
                <a:uFillTx/>
                <a:latin typeface="Comic Sans MS" pitchFamily="66" charset="0"/>
                <a:ea typeface="+mj-ea"/>
                <a:cs typeface="+mj-cs"/>
              </a:rPr>
              <a:t> e </a:t>
            </a:r>
            <a:r>
              <a:rPr kumimoji="0" lang="it-IT" sz="4400" b="1" i="0" u="none" strike="noStrike" kern="1200" cap="none" spc="0" normalizeH="0" baseline="0" noProof="0" dirty="0" smtClean="0">
                <a:ln>
                  <a:noFill/>
                </a:ln>
                <a:solidFill>
                  <a:srgbClr val="FF0000"/>
                </a:solidFill>
                <a:effectLst/>
                <a:uLnTx/>
                <a:uFillTx/>
                <a:latin typeface="Comic Sans MS" pitchFamily="66" charset="0"/>
                <a:ea typeface="+mj-ea"/>
                <a:cs typeface="+mj-cs"/>
              </a:rPr>
              <a:t>CMS</a:t>
            </a:r>
            <a:r>
              <a:rPr kumimoji="0" lang="it-IT" sz="4400" b="0" i="0" u="none" strike="noStrike" kern="1200" cap="none" spc="0" normalizeH="0" baseline="0" noProof="0" dirty="0" smtClean="0">
                <a:ln>
                  <a:noFill/>
                </a:ln>
                <a:solidFill>
                  <a:srgbClr val="FF0000"/>
                </a:solidFill>
                <a:effectLst/>
                <a:uLnTx/>
                <a:uFillTx/>
                <a:latin typeface="Comic Sans MS" pitchFamily="66" charset="0"/>
                <a:ea typeface="+mj-ea"/>
                <a:cs typeface="+mj-cs"/>
              </a:rPr>
              <a:t> @ LHC</a:t>
            </a:r>
          </a:p>
        </p:txBody>
      </p:sp>
      <p:pic>
        <p:nvPicPr>
          <p:cNvPr id="7" name="Picture 6"/>
          <p:cNvPicPr>
            <a:picLocks noChangeAspect="1"/>
          </p:cNvPicPr>
          <p:nvPr/>
        </p:nvPicPr>
        <p:blipFill>
          <a:blip r:embed="rId4">
            <a:alphaModFix amt="55000"/>
          </a:blip>
          <a:stretch>
            <a:fillRect/>
          </a:stretch>
        </p:blipFill>
        <p:spPr>
          <a:xfrm>
            <a:off x="228600" y="3429000"/>
            <a:ext cx="3276600" cy="2182216"/>
          </a:xfrm>
          <a:prstGeom prst="rect">
            <a:avLst/>
          </a:prstGeom>
        </p:spPr>
      </p:pic>
      <p:sp>
        <p:nvSpPr>
          <p:cNvPr id="8" name="TextBox 7"/>
          <p:cNvSpPr txBox="1"/>
          <p:nvPr/>
        </p:nvSpPr>
        <p:spPr>
          <a:xfrm>
            <a:off x="4397914" y="1828800"/>
            <a:ext cx="4746086" cy="646331"/>
          </a:xfrm>
          <a:prstGeom prst="rect">
            <a:avLst/>
          </a:prstGeom>
          <a:noFill/>
        </p:spPr>
        <p:txBody>
          <a:bodyPr wrap="none" rtlCol="0">
            <a:spAutoFit/>
          </a:bodyPr>
          <a:lstStyle/>
          <a:p>
            <a:r>
              <a:rPr lang="it-IT" dirty="0" err="1" smtClean="0">
                <a:latin typeface="Comic Sans MS"/>
                <a:cs typeface="Comic Sans MS"/>
              </a:rPr>
              <a:t>Mariagrazia</a:t>
            </a:r>
            <a:r>
              <a:rPr lang="it-IT" dirty="0" smtClean="0">
                <a:latin typeface="Comic Sans MS"/>
                <a:cs typeface="Comic Sans MS"/>
              </a:rPr>
              <a:t> </a:t>
            </a:r>
            <a:r>
              <a:rPr lang="it-IT" dirty="0" err="1" smtClean="0">
                <a:latin typeface="Comic Sans MS"/>
                <a:cs typeface="Comic Sans MS"/>
              </a:rPr>
              <a:t>Alviggi</a:t>
            </a:r>
            <a:endParaRPr lang="it-IT" dirty="0" smtClean="0">
              <a:latin typeface="Comic Sans MS"/>
              <a:cs typeface="Comic Sans MS"/>
            </a:endParaRPr>
          </a:p>
          <a:p>
            <a:r>
              <a:rPr lang="it-IT" dirty="0" smtClean="0">
                <a:latin typeface="Comic Sans MS"/>
                <a:cs typeface="Comic Sans MS"/>
              </a:rPr>
              <a:t>Università di Napoli “Federico II” &amp; INFN</a:t>
            </a:r>
            <a:endParaRPr lang="it-IT" dirty="0">
              <a:latin typeface="Comic Sans MS"/>
              <a:cs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25470"/>
          </a:xfrm>
          <a:solidFill>
            <a:srgbClr val="00B0F0"/>
          </a:solidFill>
        </p:spPr>
        <p:txBody>
          <a:bodyPr>
            <a:normAutofit/>
          </a:bodyPr>
          <a:lstStyle/>
          <a:p>
            <a:r>
              <a:rPr lang="it-IT" sz="2800" b="1" dirty="0" smtClean="0">
                <a:solidFill>
                  <a:schemeClr val="bg1"/>
                </a:solidFill>
                <a:latin typeface="Comic Sans MS" pitchFamily="66" charset="0"/>
              </a:rPr>
              <a:t>I rivelatori</a:t>
            </a:r>
            <a:endParaRPr lang="it-IT" sz="2800" b="1" dirty="0">
              <a:solidFill>
                <a:schemeClr val="bg1"/>
              </a:solidFill>
              <a:latin typeface="Comic Sans MS" pitchFamily="66" charset="0"/>
            </a:endParaRPr>
          </a:p>
        </p:txBody>
      </p:sp>
      <p:sp>
        <p:nvSpPr>
          <p:cNvPr id="3" name="Segnaposto contenuto 2"/>
          <p:cNvSpPr>
            <a:spLocks noGrp="1"/>
          </p:cNvSpPr>
          <p:nvPr>
            <p:ph idx="1"/>
          </p:nvPr>
        </p:nvSpPr>
        <p:spPr>
          <a:xfrm>
            <a:off x="428596" y="1071546"/>
            <a:ext cx="8229600" cy="1543048"/>
          </a:xfrm>
          <a:solidFill>
            <a:schemeClr val="accent5">
              <a:lumMod val="20000"/>
              <a:lumOff val="80000"/>
            </a:schemeClr>
          </a:solidFill>
        </p:spPr>
        <p:txBody>
          <a:bodyPr>
            <a:normAutofit lnSpcReduction="10000"/>
          </a:bodyPr>
          <a:lstStyle/>
          <a:p>
            <a:r>
              <a:rPr lang="it-IT" sz="2400" dirty="0" smtClean="0">
                <a:latin typeface="Comic Sans MS" pitchFamily="66" charset="0"/>
              </a:rPr>
              <a:t>Sfruttano i diversi tipi di interazione per produrre un segnale visibile, in genere  elettrico, dal quale risalire al punto/istante di passaggio delle particelle, tracciarle e ricostruire gli eventi</a:t>
            </a:r>
          </a:p>
          <a:p>
            <a:pPr lvl="1"/>
            <a:endParaRPr lang="it-IT" dirty="0" smtClean="0"/>
          </a:p>
        </p:txBody>
      </p:sp>
      <p:sp>
        <p:nvSpPr>
          <p:cNvPr id="4" name="CasellaDiTesto 3"/>
          <p:cNvSpPr txBox="1"/>
          <p:nvPr/>
        </p:nvSpPr>
        <p:spPr>
          <a:xfrm>
            <a:off x="785786" y="2643182"/>
            <a:ext cx="7528023" cy="461665"/>
          </a:xfrm>
          <a:prstGeom prst="rect">
            <a:avLst/>
          </a:prstGeom>
          <a:solidFill>
            <a:schemeClr val="bg2"/>
          </a:solidFill>
        </p:spPr>
        <p:txBody>
          <a:bodyPr wrap="none" rtlCol="0">
            <a:spAutoFit/>
          </a:bodyPr>
          <a:lstStyle/>
          <a:p>
            <a:r>
              <a:rPr lang="it-IT" sz="2400" dirty="0" smtClean="0">
                <a:solidFill>
                  <a:srgbClr val="FF0000"/>
                </a:solidFill>
                <a:latin typeface="Comic Sans MS" pitchFamily="66" charset="0"/>
              </a:rPr>
              <a:t>Es. di rivelatore che sfrutta la ionizzazione nel gas:</a:t>
            </a:r>
            <a:endParaRPr lang="it-IT" sz="2400" dirty="0"/>
          </a:p>
        </p:txBody>
      </p:sp>
      <p:sp>
        <p:nvSpPr>
          <p:cNvPr id="5" name="Segnaposto contenuto 2"/>
          <p:cNvSpPr txBox="1">
            <a:spLocks/>
          </p:cNvSpPr>
          <p:nvPr/>
        </p:nvSpPr>
        <p:spPr>
          <a:xfrm>
            <a:off x="214282" y="3214686"/>
            <a:ext cx="3929090" cy="2286016"/>
          </a:xfrm>
          <a:prstGeom prst="rect">
            <a:avLst/>
          </a:prstGeom>
          <a:solidFill>
            <a:schemeClr val="accent4">
              <a:lumMod val="20000"/>
              <a:lumOff val="8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Gli elettroni e gli ioni prodotti sottoposti ad un campo elettrico </a:t>
            </a:r>
            <a:r>
              <a:rPr kumimoji="0" lang="it-IT" sz="2400" b="1" i="0" u="none" strike="noStrike" kern="1200" cap="none" spc="0" normalizeH="0" baseline="0" noProof="0" dirty="0" smtClean="0">
                <a:ln>
                  <a:noFill/>
                </a:ln>
                <a:solidFill>
                  <a:schemeClr val="accent6">
                    <a:lumMod val="75000"/>
                  </a:schemeClr>
                </a:solidFill>
                <a:effectLst/>
                <a:uLnTx/>
                <a:uFillTx/>
                <a:latin typeface="Comic Sans MS" pitchFamily="66" charset="0"/>
                <a:ea typeface="+mn-ea"/>
                <a:cs typeface="+mn-cs"/>
              </a:rPr>
              <a:t>E</a:t>
            </a: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 migrano </a:t>
            </a:r>
            <a:r>
              <a:rPr kumimoji="0" lang="it-IT" sz="2400" b="0" i="0" u="none" strike="noStrike" kern="1200" cap="none" spc="0" normalizeH="0" baseline="0" noProof="0" dirty="0" err="1" smtClean="0">
                <a:ln>
                  <a:noFill/>
                </a:ln>
                <a:solidFill>
                  <a:schemeClr val="tx1"/>
                </a:solidFill>
                <a:effectLst/>
                <a:uLnTx/>
                <a:uFillTx/>
                <a:latin typeface="Comic Sans MS" pitchFamily="66" charset="0"/>
                <a:ea typeface="+mn-ea"/>
                <a:cs typeface="+mn-cs"/>
              </a:rPr>
              <a:t>verdo</a:t>
            </a: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 l’anodo producendo un segnale elettrico</a:t>
            </a:r>
            <a:endParaRPr kumimoji="0" lang="it-IT" sz="24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cxnSp>
        <p:nvCxnSpPr>
          <p:cNvPr id="6" name="Connettore 1 5"/>
          <p:cNvCxnSpPr/>
          <p:nvPr/>
        </p:nvCxnSpPr>
        <p:spPr>
          <a:xfrm>
            <a:off x="4846628" y="4559866"/>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4846628" y="6131502"/>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5400000" flipH="1" flipV="1">
            <a:off x="5703884" y="434555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5400000" flipH="1" flipV="1">
            <a:off x="5704678" y="634502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560876" y="5484812"/>
            <a:ext cx="257176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846760" y="6345816"/>
            <a:ext cx="630301" cy="369332"/>
          </a:xfrm>
          <a:prstGeom prst="rect">
            <a:avLst/>
          </a:prstGeom>
          <a:noFill/>
        </p:spPr>
        <p:txBody>
          <a:bodyPr wrap="none" rtlCol="0">
            <a:spAutoFit/>
          </a:bodyPr>
          <a:lstStyle/>
          <a:p>
            <a:r>
              <a:rPr lang="it-IT" b="1" dirty="0" smtClean="0"/>
              <a:t>GND</a:t>
            </a:r>
            <a:endParaRPr lang="it-IT" b="1" dirty="0"/>
          </a:p>
        </p:txBody>
      </p:sp>
      <p:sp>
        <p:nvSpPr>
          <p:cNvPr id="12" name="CasellaDiTesto 11"/>
          <p:cNvSpPr txBox="1"/>
          <p:nvPr/>
        </p:nvSpPr>
        <p:spPr>
          <a:xfrm>
            <a:off x="4918066"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3" name="CasellaDiTesto 12"/>
          <p:cNvSpPr txBox="1"/>
          <p:nvPr/>
        </p:nvSpPr>
        <p:spPr>
          <a:xfrm>
            <a:off x="5710392"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4" name="CasellaDiTesto 13"/>
          <p:cNvSpPr txBox="1"/>
          <p:nvPr/>
        </p:nvSpPr>
        <p:spPr>
          <a:xfrm>
            <a:off x="656764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5" name="CasellaDiTesto 14"/>
          <p:cNvSpPr txBox="1"/>
          <p:nvPr/>
        </p:nvSpPr>
        <p:spPr>
          <a:xfrm>
            <a:off x="5346694"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6" name="CasellaDiTesto 15"/>
          <p:cNvSpPr txBox="1"/>
          <p:nvPr/>
        </p:nvSpPr>
        <p:spPr>
          <a:xfrm>
            <a:off x="627538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7" name="CasellaDiTesto 16"/>
          <p:cNvSpPr txBox="1"/>
          <p:nvPr/>
        </p:nvSpPr>
        <p:spPr>
          <a:xfrm>
            <a:off x="5293892"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8" name="CasellaDiTesto 17"/>
          <p:cNvSpPr txBox="1"/>
          <p:nvPr/>
        </p:nvSpPr>
        <p:spPr>
          <a:xfrm>
            <a:off x="4846628"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9" name="CasellaDiTesto 18"/>
          <p:cNvSpPr txBox="1"/>
          <p:nvPr/>
        </p:nvSpPr>
        <p:spPr>
          <a:xfrm>
            <a:off x="6222586"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20" name="CasellaDiTesto 19"/>
          <p:cNvSpPr txBox="1"/>
          <p:nvPr/>
        </p:nvSpPr>
        <p:spPr>
          <a:xfrm>
            <a:off x="5722520" y="5312647"/>
            <a:ext cx="338554" cy="461665"/>
          </a:xfrm>
          <a:prstGeom prst="rect">
            <a:avLst/>
          </a:prstGeom>
          <a:noFill/>
        </p:spPr>
        <p:txBody>
          <a:bodyPr wrap="none" rtlCol="0">
            <a:spAutoFit/>
          </a:bodyPr>
          <a:lstStyle/>
          <a:p>
            <a:r>
              <a:rPr lang="it-IT" sz="2400" b="1" dirty="0" smtClean="0"/>
              <a:t>+</a:t>
            </a:r>
            <a:endParaRPr lang="it-IT" sz="2400" b="1" dirty="0"/>
          </a:p>
        </p:txBody>
      </p:sp>
      <p:sp>
        <p:nvSpPr>
          <p:cNvPr id="21" name="CasellaDiTesto 20"/>
          <p:cNvSpPr txBox="1"/>
          <p:nvPr/>
        </p:nvSpPr>
        <p:spPr>
          <a:xfrm>
            <a:off x="6489702" y="5345684"/>
            <a:ext cx="338554" cy="461665"/>
          </a:xfrm>
          <a:prstGeom prst="rect">
            <a:avLst/>
          </a:prstGeom>
          <a:noFill/>
        </p:spPr>
        <p:txBody>
          <a:bodyPr wrap="none" rtlCol="0">
            <a:spAutoFit/>
          </a:bodyPr>
          <a:lstStyle/>
          <a:p>
            <a:r>
              <a:rPr lang="it-IT" sz="2400" b="1" dirty="0" smtClean="0"/>
              <a:t>+</a:t>
            </a:r>
            <a:endParaRPr lang="it-IT" sz="2400" b="1" dirty="0"/>
          </a:p>
        </p:txBody>
      </p:sp>
      <p:cxnSp>
        <p:nvCxnSpPr>
          <p:cNvPr id="22" name="Connettore 2 21"/>
          <p:cNvCxnSpPr/>
          <p:nvPr/>
        </p:nvCxnSpPr>
        <p:spPr>
          <a:xfrm rot="5400000">
            <a:off x="6989768" y="5345684"/>
            <a:ext cx="100013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7489834" y="5202808"/>
            <a:ext cx="296876" cy="369332"/>
          </a:xfrm>
          <a:prstGeom prst="rect">
            <a:avLst/>
          </a:prstGeom>
          <a:noFill/>
        </p:spPr>
        <p:txBody>
          <a:bodyPr wrap="none" rtlCol="0">
            <a:spAutoFit/>
          </a:bodyPr>
          <a:lstStyle/>
          <a:p>
            <a:r>
              <a:rPr lang="it-IT" b="1" dirty="0" smtClean="0">
                <a:solidFill>
                  <a:schemeClr val="accent6">
                    <a:lumMod val="75000"/>
                  </a:schemeClr>
                </a:solidFill>
              </a:rPr>
              <a:t>E</a:t>
            </a:r>
            <a:endParaRPr lang="it-IT" b="1" dirty="0">
              <a:solidFill>
                <a:schemeClr val="accent6">
                  <a:lumMod val="75000"/>
                </a:schemeClr>
              </a:solidFill>
            </a:endParaRPr>
          </a:p>
        </p:txBody>
      </p:sp>
      <p:sp>
        <p:nvSpPr>
          <p:cNvPr id="24" name="Rettangolo 23"/>
          <p:cNvSpPr/>
          <p:nvPr/>
        </p:nvSpPr>
        <p:spPr>
          <a:xfrm>
            <a:off x="5786446" y="3643314"/>
            <a:ext cx="285752" cy="50006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R</a:t>
            </a:r>
            <a:endParaRPr lang="it-IT" b="1" dirty="0"/>
          </a:p>
        </p:txBody>
      </p:sp>
      <p:cxnSp>
        <p:nvCxnSpPr>
          <p:cNvPr id="25" name="Forma 24"/>
          <p:cNvCxnSpPr>
            <a:stCxn id="24" idx="0"/>
          </p:cNvCxnSpPr>
          <p:nvPr/>
        </p:nvCxnSpPr>
        <p:spPr>
          <a:xfrm rot="5400000" flipH="1" flipV="1">
            <a:off x="5944863" y="3383811"/>
            <a:ext cx="243962" cy="275045"/>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929322" y="4357694"/>
            <a:ext cx="2071702" cy="1588"/>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Figura a mano libera 26"/>
          <p:cNvSpPr/>
          <p:nvPr/>
        </p:nvSpPr>
        <p:spPr>
          <a:xfrm>
            <a:off x="8272494" y="4216400"/>
            <a:ext cx="800100" cy="561975"/>
          </a:xfrm>
          <a:custGeom>
            <a:avLst/>
            <a:gdLst>
              <a:gd name="connsiteX0" fmla="*/ 0 w 800100"/>
              <a:gd name="connsiteY0" fmla="*/ 146050 h 561975"/>
              <a:gd name="connsiteX1" fmla="*/ 152400 w 800100"/>
              <a:gd name="connsiteY1" fmla="*/ 165100 h 561975"/>
              <a:gd name="connsiteX2" fmla="*/ 304800 w 800100"/>
              <a:gd name="connsiteY2" fmla="*/ 546100 h 561975"/>
              <a:gd name="connsiteX3" fmla="*/ 438150 w 800100"/>
              <a:gd name="connsiteY3" fmla="*/ 69850 h 561975"/>
              <a:gd name="connsiteX4" fmla="*/ 552450 w 800100"/>
              <a:gd name="connsiteY4" fmla="*/ 127000 h 561975"/>
              <a:gd name="connsiteX5" fmla="*/ 800100 w 800100"/>
              <a:gd name="connsiteY5" fmla="*/ 146050 h 561975"/>
              <a:gd name="connsiteX6" fmla="*/ 800100 w 800100"/>
              <a:gd name="connsiteY6" fmla="*/ 1460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561975">
                <a:moveTo>
                  <a:pt x="0" y="146050"/>
                </a:moveTo>
                <a:cubicBezTo>
                  <a:pt x="50800" y="122237"/>
                  <a:pt x="101600" y="98425"/>
                  <a:pt x="152400" y="165100"/>
                </a:cubicBezTo>
                <a:cubicBezTo>
                  <a:pt x="203200" y="231775"/>
                  <a:pt x="257175" y="561975"/>
                  <a:pt x="304800" y="546100"/>
                </a:cubicBezTo>
                <a:cubicBezTo>
                  <a:pt x="352425" y="530225"/>
                  <a:pt x="396875" y="139700"/>
                  <a:pt x="438150" y="69850"/>
                </a:cubicBezTo>
                <a:cubicBezTo>
                  <a:pt x="479425" y="0"/>
                  <a:pt x="492125" y="114300"/>
                  <a:pt x="552450" y="127000"/>
                </a:cubicBezTo>
                <a:cubicBezTo>
                  <a:pt x="612775" y="139700"/>
                  <a:pt x="800100" y="146050"/>
                  <a:pt x="800100" y="146050"/>
                </a:cubicBezTo>
                <a:lnTo>
                  <a:pt x="800100" y="146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CasellaDiTesto 27"/>
          <p:cNvSpPr txBox="1"/>
          <p:nvPr/>
        </p:nvSpPr>
        <p:spPr>
          <a:xfrm>
            <a:off x="3341253" y="5631436"/>
            <a:ext cx="1730813" cy="369332"/>
          </a:xfrm>
          <a:prstGeom prst="rect">
            <a:avLst/>
          </a:prstGeom>
          <a:noFill/>
        </p:spPr>
        <p:txBody>
          <a:bodyPr wrap="square" rtlCol="0">
            <a:spAutoFit/>
          </a:bodyPr>
          <a:lstStyle/>
          <a:p>
            <a:r>
              <a:rPr lang="it-IT" dirty="0" smtClean="0">
                <a:solidFill>
                  <a:srgbClr val="FF0000"/>
                </a:solidFill>
              </a:rPr>
              <a:t>Part. carica</a:t>
            </a:r>
            <a:endParaRPr lang="it-IT" dirty="0">
              <a:solidFill>
                <a:srgbClr val="FF0000"/>
              </a:solidFill>
            </a:endParaRPr>
          </a:p>
        </p:txBody>
      </p:sp>
      <p:cxnSp>
        <p:nvCxnSpPr>
          <p:cNvPr id="29" name="Connettore 7 28"/>
          <p:cNvCxnSpPr/>
          <p:nvPr/>
        </p:nvCxnSpPr>
        <p:spPr>
          <a:xfrm>
            <a:off x="4286248" y="4500570"/>
            <a:ext cx="785818" cy="35719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4071934" y="4143380"/>
            <a:ext cx="489749" cy="369332"/>
          </a:xfrm>
          <a:prstGeom prst="rect">
            <a:avLst/>
          </a:prstGeom>
          <a:noFill/>
        </p:spPr>
        <p:txBody>
          <a:bodyPr wrap="none" rtlCol="0">
            <a:spAutoFit/>
          </a:bodyPr>
          <a:lstStyle/>
          <a:p>
            <a:r>
              <a:rPr lang="it-IT" dirty="0" smtClean="0"/>
              <a:t>gas</a:t>
            </a:r>
            <a:endParaRPr lang="it-IT" dirty="0"/>
          </a:p>
        </p:txBody>
      </p:sp>
      <p:sp>
        <p:nvSpPr>
          <p:cNvPr id="31" name="Rettangolo 30"/>
          <p:cNvSpPr/>
          <p:nvPr/>
        </p:nvSpPr>
        <p:spPr>
          <a:xfrm>
            <a:off x="4643438" y="3500438"/>
            <a:ext cx="3071834" cy="278608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Segnaposto numero diapositiva 32"/>
          <p:cNvSpPr>
            <a:spLocks noGrp="1"/>
          </p:cNvSpPr>
          <p:nvPr>
            <p:ph type="sldNum" sz="quarter" idx="12"/>
          </p:nvPr>
        </p:nvSpPr>
        <p:spPr/>
        <p:txBody>
          <a:bodyPr/>
          <a:lstStyle/>
          <a:p>
            <a:fld id="{B007B441-5312-499D-93C3-6E37886527FA}" type="slidenum">
              <a:rPr lang="it-IT" smtClean="0"/>
              <a:pPr/>
              <a:t>10</a:t>
            </a:fld>
            <a:endParaRPr lang="it-IT"/>
          </a:p>
        </p:txBody>
      </p:sp>
      <p:sp>
        <p:nvSpPr>
          <p:cNvPr id="34" name="CasellaDiTesto 33"/>
          <p:cNvSpPr txBox="1"/>
          <p:nvPr/>
        </p:nvSpPr>
        <p:spPr>
          <a:xfrm>
            <a:off x="6215074" y="3143248"/>
            <a:ext cx="466794" cy="369332"/>
          </a:xfrm>
          <a:prstGeom prst="rect">
            <a:avLst/>
          </a:prstGeom>
          <a:noFill/>
        </p:spPr>
        <p:txBody>
          <a:bodyPr wrap="none" rtlCol="0">
            <a:spAutoFit/>
          </a:bodyPr>
          <a:lstStyle/>
          <a:p>
            <a:r>
              <a:rPr lang="it-IT" b="1" dirty="0" smtClean="0">
                <a:solidFill>
                  <a:srgbClr val="0070C0"/>
                </a:solidFill>
                <a:latin typeface="+mj-lt"/>
              </a:rPr>
              <a:t>HV</a:t>
            </a:r>
            <a:endParaRPr lang="it-IT" b="1"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0-#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2000"/>
                            </p:stCondLst>
                            <p:childTnLst>
                              <p:par>
                                <p:cTn id="35" presetID="47" presetClass="exit" presetSubtype="0" fill="hold" grpId="1" nodeType="afterEffect">
                                  <p:stCondLst>
                                    <p:cond delay="0"/>
                                  </p:stCondLst>
                                  <p:childTnLst>
                                    <p:animEffect transition="out" filter="fade">
                                      <p:cBhvr>
                                        <p:cTn id="36" dur="5000"/>
                                        <p:tgtEl>
                                          <p:spTgt spid="12"/>
                                        </p:tgtEl>
                                      </p:cBhvr>
                                    </p:animEffect>
                                    <p:anim calcmode="lin" valueType="num">
                                      <p:cBhvr>
                                        <p:cTn id="37" dur="5000"/>
                                        <p:tgtEl>
                                          <p:spTgt spid="12"/>
                                        </p:tgtEl>
                                        <p:attrNameLst>
                                          <p:attrName>ppt_x</p:attrName>
                                        </p:attrNameLst>
                                      </p:cBhvr>
                                      <p:tavLst>
                                        <p:tav tm="0">
                                          <p:val>
                                            <p:strVal val="ppt_x"/>
                                          </p:val>
                                        </p:tav>
                                        <p:tav tm="100000">
                                          <p:val>
                                            <p:strVal val="ppt_x"/>
                                          </p:val>
                                        </p:tav>
                                      </p:tavLst>
                                    </p:anim>
                                    <p:anim calcmode="lin" valueType="num">
                                      <p:cBhvr>
                                        <p:cTn id="38" dur="5000"/>
                                        <p:tgtEl>
                                          <p:spTgt spid="12"/>
                                        </p:tgtEl>
                                        <p:attrNameLst>
                                          <p:attrName>ppt_y</p:attrName>
                                        </p:attrNameLst>
                                      </p:cBhvr>
                                      <p:tavLst>
                                        <p:tav tm="0">
                                          <p:val>
                                            <p:strVal val="ppt_y"/>
                                          </p:val>
                                        </p:tav>
                                        <p:tav tm="100000">
                                          <p:val>
                                            <p:strVal val="ppt_y-.1"/>
                                          </p:val>
                                        </p:tav>
                                      </p:tavLst>
                                    </p:anim>
                                    <p:set>
                                      <p:cBhvr>
                                        <p:cTn id="39" dur="1" fill="hold">
                                          <p:stCondLst>
                                            <p:cond delay="4999"/>
                                          </p:stCondLst>
                                        </p:cTn>
                                        <p:tgtEl>
                                          <p:spTgt spid="12"/>
                                        </p:tgtEl>
                                        <p:attrNameLst>
                                          <p:attrName>style.visibility</p:attrName>
                                        </p:attrNameLst>
                                      </p:cBhvr>
                                      <p:to>
                                        <p:strVal val="hidden"/>
                                      </p:to>
                                    </p:set>
                                  </p:childTnLst>
                                </p:cTn>
                              </p:par>
                              <p:par>
                                <p:cTn id="40" presetID="47" presetClass="exit" presetSubtype="0" fill="hold" grpId="1" nodeType="withEffect">
                                  <p:stCondLst>
                                    <p:cond delay="0"/>
                                  </p:stCondLst>
                                  <p:childTnLst>
                                    <p:animEffect transition="out" filter="fade">
                                      <p:cBhvr>
                                        <p:cTn id="41" dur="5000"/>
                                        <p:tgtEl>
                                          <p:spTgt spid="13"/>
                                        </p:tgtEl>
                                      </p:cBhvr>
                                    </p:animEffect>
                                    <p:anim calcmode="lin" valueType="num">
                                      <p:cBhvr>
                                        <p:cTn id="42" dur="5000"/>
                                        <p:tgtEl>
                                          <p:spTgt spid="13"/>
                                        </p:tgtEl>
                                        <p:attrNameLst>
                                          <p:attrName>ppt_x</p:attrName>
                                        </p:attrNameLst>
                                      </p:cBhvr>
                                      <p:tavLst>
                                        <p:tav tm="0">
                                          <p:val>
                                            <p:strVal val="ppt_x"/>
                                          </p:val>
                                        </p:tav>
                                        <p:tav tm="100000">
                                          <p:val>
                                            <p:strVal val="ppt_x"/>
                                          </p:val>
                                        </p:tav>
                                      </p:tavLst>
                                    </p:anim>
                                    <p:anim calcmode="lin" valueType="num">
                                      <p:cBhvr>
                                        <p:cTn id="43" dur="5000"/>
                                        <p:tgtEl>
                                          <p:spTgt spid="13"/>
                                        </p:tgtEl>
                                        <p:attrNameLst>
                                          <p:attrName>ppt_y</p:attrName>
                                        </p:attrNameLst>
                                      </p:cBhvr>
                                      <p:tavLst>
                                        <p:tav tm="0">
                                          <p:val>
                                            <p:strVal val="ppt_y"/>
                                          </p:val>
                                        </p:tav>
                                        <p:tav tm="100000">
                                          <p:val>
                                            <p:strVal val="ppt_y-.1"/>
                                          </p:val>
                                        </p:tav>
                                      </p:tavLst>
                                    </p:anim>
                                    <p:set>
                                      <p:cBhvr>
                                        <p:cTn id="44" dur="1" fill="hold">
                                          <p:stCondLst>
                                            <p:cond delay="4999"/>
                                          </p:stCondLst>
                                        </p:cTn>
                                        <p:tgtEl>
                                          <p:spTgt spid="13"/>
                                        </p:tgtEl>
                                        <p:attrNameLst>
                                          <p:attrName>style.visibility</p:attrName>
                                        </p:attrNameLst>
                                      </p:cBhvr>
                                      <p:to>
                                        <p:strVal val="hidden"/>
                                      </p:to>
                                    </p:set>
                                  </p:childTnLst>
                                </p:cTn>
                              </p:par>
                              <p:par>
                                <p:cTn id="45" presetID="47" presetClass="exit" presetSubtype="0" fill="hold" grpId="1" nodeType="withEffect">
                                  <p:stCondLst>
                                    <p:cond delay="0"/>
                                  </p:stCondLst>
                                  <p:childTnLst>
                                    <p:animEffect transition="out" filter="fade">
                                      <p:cBhvr>
                                        <p:cTn id="46" dur="5000"/>
                                        <p:tgtEl>
                                          <p:spTgt spid="14"/>
                                        </p:tgtEl>
                                      </p:cBhvr>
                                    </p:animEffect>
                                    <p:anim calcmode="lin" valueType="num">
                                      <p:cBhvr>
                                        <p:cTn id="47" dur="5000"/>
                                        <p:tgtEl>
                                          <p:spTgt spid="14"/>
                                        </p:tgtEl>
                                        <p:attrNameLst>
                                          <p:attrName>ppt_x</p:attrName>
                                        </p:attrNameLst>
                                      </p:cBhvr>
                                      <p:tavLst>
                                        <p:tav tm="0">
                                          <p:val>
                                            <p:strVal val="ppt_x"/>
                                          </p:val>
                                        </p:tav>
                                        <p:tav tm="100000">
                                          <p:val>
                                            <p:strVal val="ppt_x"/>
                                          </p:val>
                                        </p:tav>
                                      </p:tavLst>
                                    </p:anim>
                                    <p:anim calcmode="lin" valueType="num">
                                      <p:cBhvr>
                                        <p:cTn id="48" dur="5000"/>
                                        <p:tgtEl>
                                          <p:spTgt spid="14"/>
                                        </p:tgtEl>
                                        <p:attrNameLst>
                                          <p:attrName>ppt_y</p:attrName>
                                        </p:attrNameLst>
                                      </p:cBhvr>
                                      <p:tavLst>
                                        <p:tav tm="0">
                                          <p:val>
                                            <p:strVal val="ppt_y"/>
                                          </p:val>
                                        </p:tav>
                                        <p:tav tm="100000">
                                          <p:val>
                                            <p:strVal val="ppt_y-.1"/>
                                          </p:val>
                                        </p:tav>
                                      </p:tavLst>
                                    </p:anim>
                                    <p:set>
                                      <p:cBhvr>
                                        <p:cTn id="49" dur="1" fill="hold">
                                          <p:stCondLst>
                                            <p:cond delay="4999"/>
                                          </p:stCondLst>
                                        </p:cTn>
                                        <p:tgtEl>
                                          <p:spTgt spid="14"/>
                                        </p:tgtEl>
                                        <p:attrNameLst>
                                          <p:attrName>style.visibility</p:attrName>
                                        </p:attrNameLst>
                                      </p:cBhvr>
                                      <p:to>
                                        <p:strVal val="hidden"/>
                                      </p:to>
                                    </p:set>
                                  </p:childTnLst>
                                </p:cTn>
                              </p:par>
                              <p:par>
                                <p:cTn id="50" presetID="47" presetClass="exit" presetSubtype="0" fill="hold" grpId="1" nodeType="withEffect">
                                  <p:stCondLst>
                                    <p:cond delay="0"/>
                                  </p:stCondLst>
                                  <p:childTnLst>
                                    <p:animEffect transition="out" filter="fade">
                                      <p:cBhvr>
                                        <p:cTn id="51" dur="5000"/>
                                        <p:tgtEl>
                                          <p:spTgt spid="15"/>
                                        </p:tgtEl>
                                      </p:cBhvr>
                                    </p:animEffect>
                                    <p:anim calcmode="lin" valueType="num">
                                      <p:cBhvr>
                                        <p:cTn id="52" dur="5000"/>
                                        <p:tgtEl>
                                          <p:spTgt spid="15"/>
                                        </p:tgtEl>
                                        <p:attrNameLst>
                                          <p:attrName>ppt_x</p:attrName>
                                        </p:attrNameLst>
                                      </p:cBhvr>
                                      <p:tavLst>
                                        <p:tav tm="0">
                                          <p:val>
                                            <p:strVal val="ppt_x"/>
                                          </p:val>
                                        </p:tav>
                                        <p:tav tm="100000">
                                          <p:val>
                                            <p:strVal val="ppt_x"/>
                                          </p:val>
                                        </p:tav>
                                      </p:tavLst>
                                    </p:anim>
                                    <p:anim calcmode="lin" valueType="num">
                                      <p:cBhvr>
                                        <p:cTn id="53" dur="5000"/>
                                        <p:tgtEl>
                                          <p:spTgt spid="15"/>
                                        </p:tgtEl>
                                        <p:attrNameLst>
                                          <p:attrName>ppt_y</p:attrName>
                                        </p:attrNameLst>
                                      </p:cBhvr>
                                      <p:tavLst>
                                        <p:tav tm="0">
                                          <p:val>
                                            <p:strVal val="ppt_y"/>
                                          </p:val>
                                        </p:tav>
                                        <p:tav tm="100000">
                                          <p:val>
                                            <p:strVal val="ppt_y-.1"/>
                                          </p:val>
                                        </p:tav>
                                      </p:tavLst>
                                    </p:anim>
                                    <p:set>
                                      <p:cBhvr>
                                        <p:cTn id="54" dur="1" fill="hold">
                                          <p:stCondLst>
                                            <p:cond delay="4999"/>
                                          </p:stCondLst>
                                        </p:cTn>
                                        <p:tgtEl>
                                          <p:spTgt spid="15"/>
                                        </p:tgtEl>
                                        <p:attrNameLst>
                                          <p:attrName>style.visibility</p:attrName>
                                        </p:attrNameLst>
                                      </p:cBhvr>
                                      <p:to>
                                        <p:strVal val="hidden"/>
                                      </p:to>
                                    </p:set>
                                  </p:childTnLst>
                                </p:cTn>
                              </p:par>
                              <p:par>
                                <p:cTn id="55" presetID="47" presetClass="exit" presetSubtype="0" fill="hold" grpId="1" nodeType="withEffect">
                                  <p:stCondLst>
                                    <p:cond delay="0"/>
                                  </p:stCondLst>
                                  <p:childTnLst>
                                    <p:animEffect transition="out" filter="fade">
                                      <p:cBhvr>
                                        <p:cTn id="56" dur="5000"/>
                                        <p:tgtEl>
                                          <p:spTgt spid="16"/>
                                        </p:tgtEl>
                                      </p:cBhvr>
                                    </p:animEffect>
                                    <p:anim calcmode="lin" valueType="num">
                                      <p:cBhvr>
                                        <p:cTn id="57" dur="5000"/>
                                        <p:tgtEl>
                                          <p:spTgt spid="16"/>
                                        </p:tgtEl>
                                        <p:attrNameLst>
                                          <p:attrName>ppt_x</p:attrName>
                                        </p:attrNameLst>
                                      </p:cBhvr>
                                      <p:tavLst>
                                        <p:tav tm="0">
                                          <p:val>
                                            <p:strVal val="ppt_x"/>
                                          </p:val>
                                        </p:tav>
                                        <p:tav tm="100000">
                                          <p:val>
                                            <p:strVal val="ppt_x"/>
                                          </p:val>
                                        </p:tav>
                                      </p:tavLst>
                                    </p:anim>
                                    <p:anim calcmode="lin" valueType="num">
                                      <p:cBhvr>
                                        <p:cTn id="58" dur="5000"/>
                                        <p:tgtEl>
                                          <p:spTgt spid="16"/>
                                        </p:tgtEl>
                                        <p:attrNameLst>
                                          <p:attrName>ppt_y</p:attrName>
                                        </p:attrNameLst>
                                      </p:cBhvr>
                                      <p:tavLst>
                                        <p:tav tm="0">
                                          <p:val>
                                            <p:strVal val="ppt_y"/>
                                          </p:val>
                                        </p:tav>
                                        <p:tav tm="100000">
                                          <p:val>
                                            <p:strVal val="ppt_y-.1"/>
                                          </p:val>
                                        </p:tav>
                                      </p:tavLst>
                                    </p:anim>
                                    <p:set>
                                      <p:cBhvr>
                                        <p:cTn id="59" dur="1" fill="hold">
                                          <p:stCondLst>
                                            <p:cond delay="4999"/>
                                          </p:stCondLst>
                                        </p:cTn>
                                        <p:tgtEl>
                                          <p:spTgt spid="16"/>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5000"/>
                                        <p:tgtEl>
                                          <p:spTgt spid="17"/>
                                        </p:tgtEl>
                                      </p:cBhvr>
                                    </p:animEffect>
                                    <p:anim calcmode="lin" valueType="num">
                                      <p:cBhvr>
                                        <p:cTn id="62" dur="5000"/>
                                        <p:tgtEl>
                                          <p:spTgt spid="17"/>
                                        </p:tgtEl>
                                        <p:attrNameLst>
                                          <p:attrName>ppt_x</p:attrName>
                                        </p:attrNameLst>
                                      </p:cBhvr>
                                      <p:tavLst>
                                        <p:tav tm="0">
                                          <p:val>
                                            <p:strVal val="ppt_x"/>
                                          </p:val>
                                        </p:tav>
                                        <p:tav tm="100000">
                                          <p:val>
                                            <p:strVal val="ppt_x"/>
                                          </p:val>
                                        </p:tav>
                                      </p:tavLst>
                                    </p:anim>
                                    <p:anim calcmode="lin" valueType="num">
                                      <p:cBhvr>
                                        <p:cTn id="63" dur="5000"/>
                                        <p:tgtEl>
                                          <p:spTgt spid="17"/>
                                        </p:tgtEl>
                                        <p:attrNameLst>
                                          <p:attrName>ppt_y</p:attrName>
                                        </p:attrNameLst>
                                      </p:cBhvr>
                                      <p:tavLst>
                                        <p:tav tm="0">
                                          <p:val>
                                            <p:strVal val="ppt_y"/>
                                          </p:val>
                                        </p:tav>
                                        <p:tav tm="100000">
                                          <p:val>
                                            <p:strVal val="ppt_y+.1"/>
                                          </p:val>
                                        </p:tav>
                                      </p:tavLst>
                                    </p:anim>
                                    <p:set>
                                      <p:cBhvr>
                                        <p:cTn id="64" dur="1" fill="hold">
                                          <p:stCondLst>
                                            <p:cond delay="4999"/>
                                          </p:stCondLst>
                                        </p:cTn>
                                        <p:tgtEl>
                                          <p:spTgt spid="17"/>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5000"/>
                                        <p:tgtEl>
                                          <p:spTgt spid="18"/>
                                        </p:tgtEl>
                                      </p:cBhvr>
                                    </p:animEffect>
                                    <p:anim calcmode="lin" valueType="num">
                                      <p:cBhvr>
                                        <p:cTn id="67" dur="5000"/>
                                        <p:tgtEl>
                                          <p:spTgt spid="18"/>
                                        </p:tgtEl>
                                        <p:attrNameLst>
                                          <p:attrName>ppt_x</p:attrName>
                                        </p:attrNameLst>
                                      </p:cBhvr>
                                      <p:tavLst>
                                        <p:tav tm="0">
                                          <p:val>
                                            <p:strVal val="ppt_x"/>
                                          </p:val>
                                        </p:tav>
                                        <p:tav tm="100000">
                                          <p:val>
                                            <p:strVal val="ppt_x"/>
                                          </p:val>
                                        </p:tav>
                                      </p:tavLst>
                                    </p:anim>
                                    <p:anim calcmode="lin" valueType="num">
                                      <p:cBhvr>
                                        <p:cTn id="68" dur="5000"/>
                                        <p:tgtEl>
                                          <p:spTgt spid="18"/>
                                        </p:tgtEl>
                                        <p:attrNameLst>
                                          <p:attrName>ppt_y</p:attrName>
                                        </p:attrNameLst>
                                      </p:cBhvr>
                                      <p:tavLst>
                                        <p:tav tm="0">
                                          <p:val>
                                            <p:strVal val="ppt_y"/>
                                          </p:val>
                                        </p:tav>
                                        <p:tav tm="100000">
                                          <p:val>
                                            <p:strVal val="ppt_y+.1"/>
                                          </p:val>
                                        </p:tav>
                                      </p:tavLst>
                                    </p:anim>
                                    <p:set>
                                      <p:cBhvr>
                                        <p:cTn id="69" dur="1" fill="hold">
                                          <p:stCondLst>
                                            <p:cond delay="4999"/>
                                          </p:stCondLst>
                                        </p:cTn>
                                        <p:tgtEl>
                                          <p:spTgt spid="18"/>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5000"/>
                                        <p:tgtEl>
                                          <p:spTgt spid="19"/>
                                        </p:tgtEl>
                                      </p:cBhvr>
                                    </p:animEffect>
                                    <p:anim calcmode="lin" valueType="num">
                                      <p:cBhvr>
                                        <p:cTn id="72" dur="5000"/>
                                        <p:tgtEl>
                                          <p:spTgt spid="19"/>
                                        </p:tgtEl>
                                        <p:attrNameLst>
                                          <p:attrName>ppt_x</p:attrName>
                                        </p:attrNameLst>
                                      </p:cBhvr>
                                      <p:tavLst>
                                        <p:tav tm="0">
                                          <p:val>
                                            <p:strVal val="ppt_x"/>
                                          </p:val>
                                        </p:tav>
                                        <p:tav tm="100000">
                                          <p:val>
                                            <p:strVal val="ppt_x"/>
                                          </p:val>
                                        </p:tav>
                                      </p:tavLst>
                                    </p:anim>
                                    <p:anim calcmode="lin" valueType="num">
                                      <p:cBhvr>
                                        <p:cTn id="73" dur="5000"/>
                                        <p:tgtEl>
                                          <p:spTgt spid="19"/>
                                        </p:tgtEl>
                                        <p:attrNameLst>
                                          <p:attrName>ppt_y</p:attrName>
                                        </p:attrNameLst>
                                      </p:cBhvr>
                                      <p:tavLst>
                                        <p:tav tm="0">
                                          <p:val>
                                            <p:strVal val="ppt_y"/>
                                          </p:val>
                                        </p:tav>
                                        <p:tav tm="100000">
                                          <p:val>
                                            <p:strVal val="ppt_y+.1"/>
                                          </p:val>
                                        </p:tav>
                                      </p:tavLst>
                                    </p:anim>
                                    <p:set>
                                      <p:cBhvr>
                                        <p:cTn id="74" dur="1" fill="hold">
                                          <p:stCondLst>
                                            <p:cond delay="4999"/>
                                          </p:stCondLst>
                                        </p:cTn>
                                        <p:tgtEl>
                                          <p:spTgt spid="19"/>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5000"/>
                                        <p:tgtEl>
                                          <p:spTgt spid="20"/>
                                        </p:tgtEl>
                                      </p:cBhvr>
                                    </p:animEffect>
                                    <p:anim calcmode="lin" valueType="num">
                                      <p:cBhvr>
                                        <p:cTn id="77" dur="5000"/>
                                        <p:tgtEl>
                                          <p:spTgt spid="20"/>
                                        </p:tgtEl>
                                        <p:attrNameLst>
                                          <p:attrName>ppt_x</p:attrName>
                                        </p:attrNameLst>
                                      </p:cBhvr>
                                      <p:tavLst>
                                        <p:tav tm="0">
                                          <p:val>
                                            <p:strVal val="ppt_x"/>
                                          </p:val>
                                        </p:tav>
                                        <p:tav tm="100000">
                                          <p:val>
                                            <p:strVal val="ppt_x"/>
                                          </p:val>
                                        </p:tav>
                                      </p:tavLst>
                                    </p:anim>
                                    <p:anim calcmode="lin" valueType="num">
                                      <p:cBhvr>
                                        <p:cTn id="78" dur="5000"/>
                                        <p:tgtEl>
                                          <p:spTgt spid="20"/>
                                        </p:tgtEl>
                                        <p:attrNameLst>
                                          <p:attrName>ppt_y</p:attrName>
                                        </p:attrNameLst>
                                      </p:cBhvr>
                                      <p:tavLst>
                                        <p:tav tm="0">
                                          <p:val>
                                            <p:strVal val="ppt_y"/>
                                          </p:val>
                                        </p:tav>
                                        <p:tav tm="100000">
                                          <p:val>
                                            <p:strVal val="ppt_y+.1"/>
                                          </p:val>
                                        </p:tav>
                                      </p:tavLst>
                                    </p:anim>
                                    <p:set>
                                      <p:cBhvr>
                                        <p:cTn id="79" dur="1" fill="hold">
                                          <p:stCondLst>
                                            <p:cond delay="4999"/>
                                          </p:stCondLst>
                                        </p:cTn>
                                        <p:tgtEl>
                                          <p:spTgt spid="20"/>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5000"/>
                                        <p:tgtEl>
                                          <p:spTgt spid="21"/>
                                        </p:tgtEl>
                                      </p:cBhvr>
                                    </p:animEffect>
                                    <p:anim calcmode="lin" valueType="num">
                                      <p:cBhvr>
                                        <p:cTn id="82" dur="5000"/>
                                        <p:tgtEl>
                                          <p:spTgt spid="21"/>
                                        </p:tgtEl>
                                        <p:attrNameLst>
                                          <p:attrName>ppt_x</p:attrName>
                                        </p:attrNameLst>
                                      </p:cBhvr>
                                      <p:tavLst>
                                        <p:tav tm="0">
                                          <p:val>
                                            <p:strVal val="ppt_x"/>
                                          </p:val>
                                        </p:tav>
                                        <p:tav tm="100000">
                                          <p:val>
                                            <p:strVal val="ppt_x"/>
                                          </p:val>
                                        </p:tav>
                                      </p:tavLst>
                                    </p:anim>
                                    <p:anim calcmode="lin" valueType="num">
                                      <p:cBhvr>
                                        <p:cTn id="83" dur="5000"/>
                                        <p:tgtEl>
                                          <p:spTgt spid="21"/>
                                        </p:tgtEl>
                                        <p:attrNameLst>
                                          <p:attrName>ppt_y</p:attrName>
                                        </p:attrNameLst>
                                      </p:cBhvr>
                                      <p:tavLst>
                                        <p:tav tm="0">
                                          <p:val>
                                            <p:strVal val="ppt_y"/>
                                          </p:val>
                                        </p:tav>
                                        <p:tav tm="100000">
                                          <p:val>
                                            <p:strVal val="ppt_y+.1"/>
                                          </p:val>
                                        </p:tav>
                                      </p:tavLst>
                                    </p:anim>
                                    <p:set>
                                      <p:cBhvr>
                                        <p:cTn id="84" dur="1" fill="hold">
                                          <p:stCondLst>
                                            <p:cond delay="4999"/>
                                          </p:stCondLst>
                                        </p:cTn>
                                        <p:tgtEl>
                                          <p:spTgt spid="21"/>
                                        </p:tgtEl>
                                        <p:attrNameLst>
                                          <p:attrName>style.visibility</p:attrName>
                                        </p:attrNameLst>
                                      </p:cBhvr>
                                      <p:to>
                                        <p:strVal val="hidden"/>
                                      </p:to>
                                    </p:set>
                                  </p:childTnLst>
                                </p:cTn>
                              </p:par>
                              <p:par>
                                <p:cTn id="85" presetID="12" presetClass="entr" presetSubtype="1"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slide(fromTop)">
                                      <p:cBhvr>
                                        <p:cTn id="87"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1"/>
      <p:bldP spid="14" grpId="1"/>
      <p:bldP spid="15" grpId="1"/>
      <p:bldP spid="16" grpId="1"/>
      <p:bldP spid="17" grpId="1"/>
      <p:bldP spid="18" grpId="1"/>
      <p:bldP spid="19" grpId="1"/>
      <p:bldP spid="20" grpId="1"/>
      <p:bldP spid="21" grpId="1"/>
      <p:bldP spid="27" grpId="0" animBg="1"/>
      <p:bldP spid="28"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31"/>
          <p:cNvSpPr txBox="1">
            <a:spLocks noChangeArrowheads="1"/>
          </p:cNvSpPr>
          <p:nvPr/>
        </p:nvSpPr>
        <p:spPr bwMode="auto">
          <a:xfrm>
            <a:off x="7000892" y="1285860"/>
            <a:ext cx="1728788" cy="392113"/>
          </a:xfrm>
          <a:prstGeom prst="rect">
            <a:avLst/>
          </a:prstGeom>
          <a:solidFill>
            <a:srgbClr val="FFFF99"/>
          </a:solidFill>
          <a:ln w="25400">
            <a:solidFill>
              <a:srgbClr val="FFCC00"/>
            </a:solidFill>
            <a:miter lim="800000"/>
            <a:headEnd/>
            <a:tailEnd/>
          </a:ln>
          <a:effectLst/>
        </p:spPr>
        <p:txBody>
          <a:bodyPr>
            <a:spAutoFit/>
          </a:bodyPr>
          <a:lstStyle/>
          <a:p>
            <a:pPr algn="ctr"/>
            <a:r>
              <a:rPr lang="it-IT" sz="1800" dirty="0" err="1">
                <a:latin typeface="Arial" charset="0"/>
              </a:rPr>
              <a:t>Inner</a:t>
            </a:r>
            <a:r>
              <a:rPr lang="it-IT" sz="1800" dirty="0">
                <a:latin typeface="Arial" charset="0"/>
              </a:rPr>
              <a:t> Detector</a:t>
            </a:r>
          </a:p>
        </p:txBody>
      </p:sp>
      <p:sp>
        <p:nvSpPr>
          <p:cNvPr id="8" name="Text Box 32"/>
          <p:cNvSpPr txBox="1">
            <a:spLocks noChangeArrowheads="1"/>
          </p:cNvSpPr>
          <p:nvPr/>
        </p:nvSpPr>
        <p:spPr bwMode="auto">
          <a:xfrm>
            <a:off x="4108450" y="750887"/>
            <a:ext cx="2520950" cy="392113"/>
          </a:xfrm>
          <a:prstGeom prst="rect">
            <a:avLst/>
          </a:prstGeom>
          <a:solidFill>
            <a:srgbClr val="FF9900">
              <a:alpha val="62000"/>
            </a:srgbClr>
          </a:solidFill>
          <a:ln w="25400">
            <a:solidFill>
              <a:srgbClr val="C80000"/>
            </a:solidFill>
            <a:miter lim="800000"/>
            <a:headEnd/>
            <a:tailEnd/>
          </a:ln>
          <a:effectLst/>
        </p:spPr>
        <p:txBody>
          <a:bodyPr>
            <a:spAutoFit/>
          </a:bodyPr>
          <a:lstStyle/>
          <a:p>
            <a:pPr algn="ctr"/>
            <a:r>
              <a:rPr lang="it-IT" sz="1800" dirty="0" err="1">
                <a:latin typeface="Arial" charset="0"/>
              </a:rPr>
              <a:t>Hadronic</a:t>
            </a:r>
            <a:r>
              <a:rPr lang="it-IT" sz="1800" dirty="0">
                <a:latin typeface="Arial" charset="0"/>
              </a:rPr>
              <a:t> </a:t>
            </a:r>
            <a:r>
              <a:rPr lang="it-IT" sz="1800" dirty="0" err="1">
                <a:latin typeface="Arial" charset="0"/>
              </a:rPr>
              <a:t>calorimeter</a:t>
            </a:r>
            <a:endParaRPr lang="it-IT" sz="1800" dirty="0">
              <a:latin typeface="Arial" charset="0"/>
            </a:endParaRPr>
          </a:p>
        </p:txBody>
      </p:sp>
      <p:sp>
        <p:nvSpPr>
          <p:cNvPr id="9" name="Text Box 33"/>
          <p:cNvSpPr txBox="1">
            <a:spLocks noChangeArrowheads="1"/>
          </p:cNvSpPr>
          <p:nvPr/>
        </p:nvSpPr>
        <p:spPr bwMode="auto">
          <a:xfrm>
            <a:off x="6929454" y="642918"/>
            <a:ext cx="1800225" cy="392113"/>
          </a:xfrm>
          <a:prstGeom prst="rect">
            <a:avLst/>
          </a:prstGeom>
          <a:solidFill>
            <a:srgbClr val="99CC00">
              <a:alpha val="46001"/>
            </a:srgbClr>
          </a:solidFill>
          <a:ln w="25400">
            <a:solidFill>
              <a:srgbClr val="008000"/>
            </a:solidFill>
            <a:miter lim="800000"/>
            <a:headEnd/>
            <a:tailEnd/>
          </a:ln>
          <a:effectLst/>
        </p:spPr>
        <p:txBody>
          <a:bodyPr>
            <a:spAutoFit/>
          </a:bodyPr>
          <a:lstStyle/>
          <a:p>
            <a:pPr algn="ctr"/>
            <a:r>
              <a:rPr lang="it-IT" sz="1800" dirty="0">
                <a:latin typeface="Arial" charset="0"/>
              </a:rPr>
              <a:t>EM </a:t>
            </a:r>
            <a:r>
              <a:rPr lang="it-IT" sz="1800" dirty="0" err="1">
                <a:latin typeface="Arial" charset="0"/>
              </a:rPr>
              <a:t>calorimeter</a:t>
            </a:r>
            <a:endParaRPr lang="it-IT" sz="1800" dirty="0">
              <a:latin typeface="Arial" charset="0"/>
            </a:endParaRPr>
          </a:p>
        </p:txBody>
      </p:sp>
      <p:sp>
        <p:nvSpPr>
          <p:cNvPr id="10" name="Text Box 34"/>
          <p:cNvSpPr txBox="1">
            <a:spLocks noChangeArrowheads="1"/>
          </p:cNvSpPr>
          <p:nvPr/>
        </p:nvSpPr>
        <p:spPr bwMode="auto">
          <a:xfrm>
            <a:off x="857224" y="750871"/>
            <a:ext cx="2376488" cy="392113"/>
          </a:xfrm>
          <a:prstGeom prst="rect">
            <a:avLst/>
          </a:prstGeom>
          <a:solidFill>
            <a:srgbClr val="99CCFF">
              <a:alpha val="48000"/>
            </a:srgbClr>
          </a:solidFill>
          <a:ln w="25400">
            <a:solidFill>
              <a:srgbClr val="3366FF"/>
            </a:solidFill>
            <a:miter lim="800000"/>
            <a:headEnd/>
            <a:tailEnd/>
          </a:ln>
          <a:effectLst/>
        </p:spPr>
        <p:txBody>
          <a:bodyPr>
            <a:spAutoFit/>
          </a:bodyPr>
          <a:lstStyle/>
          <a:p>
            <a:pPr algn="ctr"/>
            <a:r>
              <a:rPr lang="it-IT" sz="1800" dirty="0" err="1">
                <a:latin typeface="Arial" charset="0"/>
              </a:rPr>
              <a:t>Muon</a:t>
            </a:r>
            <a:r>
              <a:rPr lang="it-IT" sz="1800" dirty="0">
                <a:latin typeface="Arial" charset="0"/>
              </a:rPr>
              <a:t> </a:t>
            </a:r>
            <a:r>
              <a:rPr lang="it-IT" sz="1800" dirty="0" err="1">
                <a:latin typeface="Arial" charset="0"/>
              </a:rPr>
              <a:t>Spectrometer</a:t>
            </a:r>
            <a:endParaRPr lang="it-IT" sz="1800" dirty="0">
              <a:latin typeface="Arial" charset="0"/>
            </a:endParaRPr>
          </a:p>
        </p:txBody>
      </p:sp>
      <p:pic>
        <p:nvPicPr>
          <p:cNvPr id="15" name="Immagine 14" descr="atlasdetector97.jpg"/>
          <p:cNvPicPr>
            <a:picLocks noChangeAspect="1"/>
          </p:cNvPicPr>
          <p:nvPr/>
        </p:nvPicPr>
        <p:blipFill>
          <a:blip r:embed="rId2"/>
          <a:stretch>
            <a:fillRect/>
          </a:stretch>
        </p:blipFill>
        <p:spPr>
          <a:xfrm>
            <a:off x="0" y="1714488"/>
            <a:ext cx="9144000" cy="5170289"/>
          </a:xfrm>
          <a:prstGeom prst="rect">
            <a:avLst/>
          </a:prstGeom>
        </p:spPr>
      </p:pic>
      <p:sp>
        <p:nvSpPr>
          <p:cNvPr id="11" name="Line 35"/>
          <p:cNvSpPr>
            <a:spLocks noChangeShapeType="1"/>
          </p:cNvSpPr>
          <p:nvPr/>
        </p:nvSpPr>
        <p:spPr bwMode="auto">
          <a:xfrm flipH="1">
            <a:off x="4929190" y="1643050"/>
            <a:ext cx="2071702" cy="2500330"/>
          </a:xfrm>
          <a:prstGeom prst="line">
            <a:avLst/>
          </a:prstGeom>
          <a:noFill/>
          <a:ln w="31750">
            <a:solidFill>
              <a:srgbClr val="FFCC00"/>
            </a:solidFill>
            <a:round/>
            <a:headEnd/>
            <a:tailEnd type="triangle" w="med" len="med"/>
          </a:ln>
          <a:effectLst/>
        </p:spPr>
        <p:txBody>
          <a:bodyPr/>
          <a:lstStyle/>
          <a:p>
            <a:endParaRPr lang="it-IT"/>
          </a:p>
        </p:txBody>
      </p:sp>
      <p:sp>
        <p:nvSpPr>
          <p:cNvPr id="12" name="Line 36"/>
          <p:cNvSpPr>
            <a:spLocks noChangeShapeType="1"/>
          </p:cNvSpPr>
          <p:nvPr/>
        </p:nvSpPr>
        <p:spPr bwMode="auto">
          <a:xfrm flipH="1">
            <a:off x="4429124" y="1000108"/>
            <a:ext cx="2500330" cy="3071834"/>
          </a:xfrm>
          <a:prstGeom prst="line">
            <a:avLst/>
          </a:prstGeom>
          <a:noFill/>
          <a:ln w="31750">
            <a:solidFill>
              <a:srgbClr val="339966"/>
            </a:solidFill>
            <a:round/>
            <a:headEnd/>
            <a:tailEnd type="triangle" w="med" len="med"/>
          </a:ln>
          <a:effectLst/>
        </p:spPr>
        <p:txBody>
          <a:bodyPr/>
          <a:lstStyle/>
          <a:p>
            <a:endParaRPr lang="it-IT"/>
          </a:p>
        </p:txBody>
      </p:sp>
      <p:sp>
        <p:nvSpPr>
          <p:cNvPr id="13" name="Line 37"/>
          <p:cNvSpPr>
            <a:spLocks noChangeShapeType="1"/>
          </p:cNvSpPr>
          <p:nvPr/>
        </p:nvSpPr>
        <p:spPr bwMode="auto">
          <a:xfrm flipH="1">
            <a:off x="3857620" y="1214422"/>
            <a:ext cx="2071702" cy="2643206"/>
          </a:xfrm>
          <a:prstGeom prst="line">
            <a:avLst/>
          </a:prstGeom>
          <a:noFill/>
          <a:ln w="31750">
            <a:solidFill>
              <a:srgbClr val="BC0000"/>
            </a:solidFill>
            <a:round/>
            <a:headEnd/>
            <a:tailEnd type="triangle" w="med" len="med"/>
          </a:ln>
          <a:effectLst/>
        </p:spPr>
        <p:txBody>
          <a:bodyPr/>
          <a:lstStyle/>
          <a:p>
            <a:endParaRPr lang="it-IT"/>
          </a:p>
        </p:txBody>
      </p:sp>
      <p:sp>
        <p:nvSpPr>
          <p:cNvPr id="14" name="Line 38"/>
          <p:cNvSpPr>
            <a:spLocks noChangeShapeType="1"/>
          </p:cNvSpPr>
          <p:nvPr/>
        </p:nvSpPr>
        <p:spPr bwMode="auto">
          <a:xfrm>
            <a:off x="1985956" y="1142984"/>
            <a:ext cx="1443035" cy="1285884"/>
          </a:xfrm>
          <a:prstGeom prst="line">
            <a:avLst/>
          </a:prstGeom>
          <a:noFill/>
          <a:ln w="31750">
            <a:solidFill>
              <a:srgbClr val="3366FF"/>
            </a:solidFill>
            <a:round/>
            <a:headEnd/>
            <a:tailEnd type="triangle" w="med" len="med"/>
          </a:ln>
          <a:effectLst/>
        </p:spPr>
        <p:txBody>
          <a:bodyPr/>
          <a:lstStyle/>
          <a:p>
            <a:endParaRPr lang="it-IT"/>
          </a:p>
        </p:txBody>
      </p:sp>
      <p:sp>
        <p:nvSpPr>
          <p:cNvPr id="16" name="Line 38"/>
          <p:cNvSpPr>
            <a:spLocks noChangeShapeType="1"/>
          </p:cNvSpPr>
          <p:nvPr/>
        </p:nvSpPr>
        <p:spPr bwMode="auto">
          <a:xfrm flipH="1">
            <a:off x="1500166" y="1142984"/>
            <a:ext cx="500065" cy="1357322"/>
          </a:xfrm>
          <a:prstGeom prst="line">
            <a:avLst/>
          </a:prstGeom>
          <a:noFill/>
          <a:ln w="31750">
            <a:solidFill>
              <a:srgbClr val="3366FF"/>
            </a:solidFill>
            <a:round/>
            <a:headEnd/>
            <a:tailEnd type="triangle" w="med" len="med"/>
          </a:ln>
          <a:effectLst/>
        </p:spPr>
        <p:txBody>
          <a:bodyPr/>
          <a:lstStyle/>
          <a:p>
            <a:endParaRPr lang="it-IT"/>
          </a:p>
        </p:txBody>
      </p:sp>
      <p:sp>
        <p:nvSpPr>
          <p:cNvPr id="17" name="CasellaDiTesto 16"/>
          <p:cNvSpPr txBox="1"/>
          <p:nvPr/>
        </p:nvSpPr>
        <p:spPr>
          <a:xfrm>
            <a:off x="1428728" y="142852"/>
            <a:ext cx="5446684" cy="461665"/>
          </a:xfrm>
          <a:prstGeom prst="rect">
            <a:avLst/>
          </a:prstGeom>
          <a:noFill/>
        </p:spPr>
        <p:txBody>
          <a:bodyPr wrap="none" rtlCol="0">
            <a:spAutoFit/>
          </a:bodyPr>
          <a:lstStyle/>
          <a:p>
            <a:r>
              <a:rPr lang="it-IT" sz="2400" b="1" dirty="0" smtClean="0">
                <a:solidFill>
                  <a:srgbClr val="FF0000"/>
                </a:solidFill>
              </a:rPr>
              <a:t>Rivediamo adesso la struttura di </a:t>
            </a:r>
            <a:r>
              <a:rPr lang="it-IT" sz="2400" b="1" dirty="0" err="1" smtClean="0">
                <a:solidFill>
                  <a:srgbClr val="FF0000"/>
                </a:solidFill>
              </a:rPr>
              <a:t>ATLAS…</a:t>
            </a:r>
            <a:r>
              <a:rPr lang="it-IT" sz="2400" b="1" dirty="0" smtClean="0">
                <a:solidFill>
                  <a:srgbClr val="FF0000"/>
                </a:solidFill>
              </a:rPr>
              <a:t>.</a:t>
            </a:r>
            <a:endParaRPr lang="it-IT" sz="2400" b="1" dirty="0">
              <a:solidFill>
                <a:srgbClr val="FF0000"/>
              </a:solidFill>
            </a:endParaRPr>
          </a:p>
        </p:txBody>
      </p:sp>
      <p:sp>
        <p:nvSpPr>
          <p:cNvPr id="19" name="Segnaposto numero diapositiva 18"/>
          <p:cNvSpPr>
            <a:spLocks noGrp="1"/>
          </p:cNvSpPr>
          <p:nvPr>
            <p:ph type="sldNum" sz="quarter" idx="12"/>
          </p:nvPr>
        </p:nvSpPr>
        <p:spPr/>
        <p:txBody>
          <a:bodyPr/>
          <a:lstStyle/>
          <a:p>
            <a:fld id="{B007B441-5312-499D-93C3-6E37886527FA}" type="slidenum">
              <a:rPr lang="it-IT" smtClean="0"/>
              <a:pPr/>
              <a:t>11</a:t>
            </a:fld>
            <a:endParaRPr lang="it-IT"/>
          </a:p>
        </p:txBody>
      </p:sp>
      <p:sp>
        <p:nvSpPr>
          <p:cNvPr id="22" name="Line 37"/>
          <p:cNvSpPr>
            <a:spLocks noChangeShapeType="1"/>
          </p:cNvSpPr>
          <p:nvPr/>
        </p:nvSpPr>
        <p:spPr bwMode="auto">
          <a:xfrm flipH="1">
            <a:off x="2428860" y="1785926"/>
            <a:ext cx="1357322" cy="3286148"/>
          </a:xfrm>
          <a:prstGeom prst="line">
            <a:avLst/>
          </a:prstGeom>
          <a:noFill/>
          <a:ln w="31750">
            <a:solidFill>
              <a:schemeClr val="tx1"/>
            </a:solidFill>
            <a:round/>
            <a:headEnd/>
            <a:tailEnd type="triangle" w="med" len="med"/>
          </a:ln>
          <a:effectLst/>
        </p:spPr>
        <p:txBody>
          <a:bodyPr/>
          <a:lstStyle/>
          <a:p>
            <a:endParaRPr lang="it-IT"/>
          </a:p>
        </p:txBody>
      </p:sp>
      <p:sp>
        <p:nvSpPr>
          <p:cNvPr id="23" name="Line 37"/>
          <p:cNvSpPr>
            <a:spLocks noChangeShapeType="1"/>
          </p:cNvSpPr>
          <p:nvPr/>
        </p:nvSpPr>
        <p:spPr bwMode="auto">
          <a:xfrm>
            <a:off x="3786182" y="1785926"/>
            <a:ext cx="928694" cy="2286016"/>
          </a:xfrm>
          <a:prstGeom prst="line">
            <a:avLst/>
          </a:prstGeom>
          <a:noFill/>
          <a:ln w="31750">
            <a:solidFill>
              <a:schemeClr val="tx1"/>
            </a:solidFill>
            <a:round/>
            <a:headEnd/>
            <a:tailEnd type="triangle" w="med" len="med"/>
          </a:ln>
          <a:effectLst/>
        </p:spPr>
        <p:txBody>
          <a:bodyPr/>
          <a:lstStyle/>
          <a:p>
            <a:endParaRPr lang="it-IT"/>
          </a:p>
        </p:txBody>
      </p:sp>
      <p:sp>
        <p:nvSpPr>
          <p:cNvPr id="24" name="CasellaDiTesto 23"/>
          <p:cNvSpPr txBox="1"/>
          <p:nvPr/>
        </p:nvSpPr>
        <p:spPr>
          <a:xfrm>
            <a:off x="6929454" y="1714488"/>
            <a:ext cx="2214546" cy="2031325"/>
          </a:xfrm>
          <a:prstGeom prst="rect">
            <a:avLst/>
          </a:prstGeom>
          <a:solidFill>
            <a:srgbClr val="FFFF00"/>
          </a:solidFill>
        </p:spPr>
        <p:txBody>
          <a:bodyPr wrap="square" rtlCol="0">
            <a:spAutoFit/>
          </a:bodyPr>
          <a:lstStyle/>
          <a:p>
            <a:r>
              <a:rPr lang="it-IT" dirty="0" smtClean="0"/>
              <a:t>Per tracciare le particelle cariche molto vicino al punto d’interazione curvate dal campo magnetico e trovare i vertici di decadimento</a:t>
            </a:r>
            <a:endParaRPr lang="it-IT" dirty="0"/>
          </a:p>
        </p:txBody>
      </p:sp>
      <p:sp>
        <p:nvSpPr>
          <p:cNvPr id="25" name="CasellaDiTesto 24"/>
          <p:cNvSpPr txBox="1"/>
          <p:nvPr/>
        </p:nvSpPr>
        <p:spPr>
          <a:xfrm>
            <a:off x="6929454" y="1071546"/>
            <a:ext cx="2214546" cy="646331"/>
          </a:xfrm>
          <a:prstGeom prst="rect">
            <a:avLst/>
          </a:prstGeom>
          <a:solidFill>
            <a:srgbClr val="92D050"/>
          </a:solidFill>
        </p:spPr>
        <p:txBody>
          <a:bodyPr wrap="square" rtlCol="0">
            <a:spAutoFit/>
          </a:bodyPr>
          <a:lstStyle/>
          <a:p>
            <a:r>
              <a:rPr lang="it-IT" dirty="0" smtClean="0"/>
              <a:t>Per misurare l’energia  di elettroni e fotoni</a:t>
            </a:r>
            <a:endParaRPr lang="it-IT" dirty="0"/>
          </a:p>
        </p:txBody>
      </p:sp>
      <p:sp>
        <p:nvSpPr>
          <p:cNvPr id="27" name="CasellaDiTesto 26"/>
          <p:cNvSpPr txBox="1"/>
          <p:nvPr/>
        </p:nvSpPr>
        <p:spPr>
          <a:xfrm>
            <a:off x="1000100" y="1142984"/>
            <a:ext cx="2214546" cy="1200329"/>
          </a:xfrm>
          <a:prstGeom prst="rect">
            <a:avLst/>
          </a:prstGeom>
          <a:solidFill>
            <a:schemeClr val="accent5">
              <a:lumMod val="40000"/>
              <a:lumOff val="60000"/>
            </a:schemeClr>
          </a:solidFill>
        </p:spPr>
        <p:txBody>
          <a:bodyPr wrap="square" rtlCol="0">
            <a:spAutoFit/>
          </a:bodyPr>
          <a:lstStyle/>
          <a:p>
            <a:r>
              <a:rPr lang="it-IT" dirty="0" smtClean="0"/>
              <a:t>Per misurare  posizione e impulso dei muoni curvati dal campo magnetico</a:t>
            </a:r>
            <a:endParaRPr lang="it-IT" dirty="0"/>
          </a:p>
        </p:txBody>
      </p:sp>
      <p:sp>
        <p:nvSpPr>
          <p:cNvPr id="28" name="CasellaDiTesto 24"/>
          <p:cNvSpPr txBox="1"/>
          <p:nvPr/>
        </p:nvSpPr>
        <p:spPr>
          <a:xfrm>
            <a:off x="3124200" y="1828800"/>
            <a:ext cx="1524000" cy="1477328"/>
          </a:xfrm>
          <a:prstGeom prst="rect">
            <a:avLst/>
          </a:prstGeom>
          <a:solidFill>
            <a:schemeClr val="bg1">
              <a:lumMod val="75000"/>
            </a:schemeClr>
          </a:solidFill>
        </p:spPr>
        <p:txBody>
          <a:bodyPr wrap="square" rtlCol="0">
            <a:spAutoFit/>
          </a:bodyPr>
          <a:lstStyle/>
          <a:p>
            <a:r>
              <a:rPr lang="it-IT" dirty="0" smtClean="0"/>
              <a:t>Per curvare le </a:t>
            </a:r>
            <a:r>
              <a:rPr lang="it-IT" dirty="0" smtClean="0"/>
              <a:t>particelle consentendo</a:t>
            </a:r>
            <a:r>
              <a:rPr lang="it-IT" dirty="0" smtClean="0"/>
              <a:t> la misura dell’impulso</a:t>
            </a:r>
            <a:endParaRPr lang="it-IT" dirty="0"/>
          </a:p>
        </p:txBody>
      </p:sp>
      <p:sp>
        <p:nvSpPr>
          <p:cNvPr id="21" name="CasellaDiTesto 20"/>
          <p:cNvSpPr txBox="1"/>
          <p:nvPr/>
        </p:nvSpPr>
        <p:spPr>
          <a:xfrm>
            <a:off x="3124200" y="1274802"/>
            <a:ext cx="1985969" cy="553998"/>
          </a:xfrm>
          <a:prstGeom prst="rect">
            <a:avLst/>
          </a:prstGeom>
          <a:solidFill>
            <a:schemeClr val="bg1">
              <a:lumMod val="75000"/>
            </a:schemeClr>
          </a:solidFill>
          <a:ln>
            <a:solidFill>
              <a:schemeClr val="tx1"/>
            </a:solidFill>
          </a:ln>
        </p:spPr>
        <p:txBody>
          <a:bodyPr wrap="square" rtlCol="0">
            <a:spAutoFit/>
          </a:bodyPr>
          <a:lstStyle/>
          <a:p>
            <a:r>
              <a:rPr lang="it-IT" dirty="0" smtClean="0">
                <a:latin typeface="Arial" pitchFamily="34" charset="0"/>
                <a:cs typeface="Arial" pitchFamily="34" charset="0"/>
              </a:rPr>
              <a:t>Magneti: </a:t>
            </a:r>
          </a:p>
          <a:p>
            <a:r>
              <a:rPr lang="it-IT" sz="1200" dirty="0" smtClean="0">
                <a:latin typeface="Arial" pitchFamily="34" charset="0"/>
                <a:cs typeface="Arial" pitchFamily="34" charset="0"/>
              </a:rPr>
              <a:t>toroide, solenoide</a:t>
            </a:r>
            <a:endParaRPr lang="it-IT" dirty="0">
              <a:latin typeface="Arial" pitchFamily="34" charset="0"/>
              <a:cs typeface="Arial" pitchFamily="34" charset="0"/>
            </a:endParaRPr>
          </a:p>
        </p:txBody>
      </p:sp>
      <p:sp>
        <p:nvSpPr>
          <p:cNvPr id="26" name="CasellaDiTesto 25"/>
          <p:cNvSpPr txBox="1"/>
          <p:nvPr/>
        </p:nvSpPr>
        <p:spPr>
          <a:xfrm>
            <a:off x="4143372" y="1142984"/>
            <a:ext cx="2214546" cy="923330"/>
          </a:xfrm>
          <a:prstGeom prst="rect">
            <a:avLst/>
          </a:prstGeom>
          <a:solidFill>
            <a:srgbClr val="FFC000"/>
          </a:solidFill>
        </p:spPr>
        <p:txBody>
          <a:bodyPr wrap="square" rtlCol="0">
            <a:spAutoFit/>
          </a:bodyPr>
          <a:lstStyle/>
          <a:p>
            <a:r>
              <a:rPr lang="it-IT" dirty="0" smtClean="0"/>
              <a:t>Per misurare l’energia delle particelle </a:t>
            </a:r>
            <a:r>
              <a:rPr lang="it-IT" dirty="0" err="1" smtClean="0"/>
              <a:t>adroniche</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Bottom)">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8"/>
                                        </p:tgtEl>
                                        <p:attrNameLst>
                                          <p:attrName>ppt_x</p:attrName>
                                        </p:attrNameLst>
                                      </p:cBhvr>
                                      <p:tavLst>
                                        <p:tav tm="0">
                                          <p:val>
                                            <p:strVal val="ppt_x"/>
                                          </p:val>
                                        </p:tav>
                                        <p:tav tm="100000">
                                          <p:val>
                                            <p:strVal val="ppt_x"/>
                                          </p:val>
                                        </p:tav>
                                      </p:tavLst>
                                    </p:anim>
                                    <p:anim calcmode="lin" valueType="num">
                                      <p:cBhvr additive="base">
                                        <p:cTn id="12" dur="500"/>
                                        <p:tgtEl>
                                          <p:spTgt spid="28"/>
                                        </p:tgtEl>
                                        <p:attrNameLst>
                                          <p:attrName>ppt_y</p:attrName>
                                        </p:attrNameLst>
                                      </p:cBhvr>
                                      <p:tavLst>
                                        <p:tav tm="0">
                                          <p:val>
                                            <p:strVal val="ppt_y"/>
                                          </p:val>
                                        </p:tav>
                                        <p:tav tm="100000">
                                          <p:val>
                                            <p:strVal val="1+ppt_h/2"/>
                                          </p:val>
                                        </p:tav>
                                      </p:tavLst>
                                    </p:anim>
                                    <p:set>
                                      <p:cBhvr>
                                        <p:cTn id="13" dur="1" fill="hold">
                                          <p:stCondLst>
                                            <p:cond delay="499"/>
                                          </p:stCondLst>
                                        </p:cTn>
                                        <p:tgtEl>
                                          <p:spTgt spid="28"/>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lide(fromBottom)">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4"/>
                                        </p:tgtEl>
                                        <p:attrNameLst>
                                          <p:attrName>ppt_x</p:attrName>
                                        </p:attrNameLst>
                                      </p:cBhvr>
                                      <p:tavLst>
                                        <p:tav tm="0">
                                          <p:val>
                                            <p:strVal val="ppt_x"/>
                                          </p:val>
                                        </p:tav>
                                        <p:tav tm="100000">
                                          <p:val>
                                            <p:strVal val="ppt_x"/>
                                          </p:val>
                                        </p:tav>
                                      </p:tavLst>
                                    </p:anim>
                                    <p:anim calcmode="lin" valueType="num">
                                      <p:cBhvr additive="base">
                                        <p:cTn id="21" dur="500"/>
                                        <p:tgtEl>
                                          <p:spTgt spid="24"/>
                                        </p:tgtEl>
                                        <p:attrNameLst>
                                          <p:attrName>ppt_y</p:attrName>
                                        </p:attrNameLst>
                                      </p:cBhvr>
                                      <p:tavLst>
                                        <p:tav tm="0">
                                          <p:val>
                                            <p:strVal val="ppt_y"/>
                                          </p:val>
                                        </p:tav>
                                        <p:tav tm="100000">
                                          <p:val>
                                            <p:strVal val="1+ppt_h/2"/>
                                          </p:val>
                                        </p:tav>
                                      </p:tavLst>
                                    </p:anim>
                                    <p:set>
                                      <p:cBhvr>
                                        <p:cTn id="22" dur="1" fill="hold">
                                          <p:stCondLst>
                                            <p:cond delay="499"/>
                                          </p:stCondLst>
                                        </p:cTn>
                                        <p:tgtEl>
                                          <p:spTgt spid="24"/>
                                        </p:tgtEl>
                                        <p:attrNameLst>
                                          <p:attrName>style.visibility</p:attrName>
                                        </p:attrNameLst>
                                      </p:cBhvr>
                                      <p:to>
                                        <p:strVal val="hidden"/>
                                      </p:to>
                                    </p:set>
                                  </p:childTnLst>
                                </p:cTn>
                              </p:par>
                              <p:par>
                                <p:cTn id="23" presetID="1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lide(fromBottom)">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25"/>
                                        </p:tgtEl>
                                        <p:attrNameLst>
                                          <p:attrName>ppt_x</p:attrName>
                                        </p:attrNameLst>
                                      </p:cBhvr>
                                      <p:tavLst>
                                        <p:tav tm="0">
                                          <p:val>
                                            <p:strVal val="ppt_x"/>
                                          </p:val>
                                        </p:tav>
                                        <p:tav tm="100000">
                                          <p:val>
                                            <p:strVal val="ppt_x"/>
                                          </p:val>
                                        </p:tav>
                                      </p:tavLst>
                                    </p:anim>
                                    <p:anim calcmode="lin" valueType="num">
                                      <p:cBhvr additive="base">
                                        <p:cTn id="30" dur="500"/>
                                        <p:tgtEl>
                                          <p:spTgt spid="25"/>
                                        </p:tgtEl>
                                        <p:attrNameLst>
                                          <p:attrName>ppt_y</p:attrName>
                                        </p:attrNameLst>
                                      </p:cBhvr>
                                      <p:tavLst>
                                        <p:tav tm="0">
                                          <p:val>
                                            <p:strVal val="ppt_y"/>
                                          </p:val>
                                        </p:tav>
                                        <p:tav tm="100000">
                                          <p:val>
                                            <p:strVal val="1+ppt_h/2"/>
                                          </p:val>
                                        </p:tav>
                                      </p:tavLst>
                                    </p:anim>
                                    <p:set>
                                      <p:cBhvr>
                                        <p:cTn id="31" dur="1" fill="hold">
                                          <p:stCondLst>
                                            <p:cond delay="499"/>
                                          </p:stCondLst>
                                        </p:cTn>
                                        <p:tgtEl>
                                          <p:spTgt spid="25"/>
                                        </p:tgtEl>
                                        <p:attrNameLst>
                                          <p:attrName>style.visibility</p:attrName>
                                        </p:attrNameLst>
                                      </p:cBhvr>
                                      <p:to>
                                        <p:strVal val="hidden"/>
                                      </p:to>
                                    </p:set>
                                  </p:childTnLst>
                                </p:cTn>
                              </p:par>
                              <p:par>
                                <p:cTn id="32" presetID="1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lide(fromBottom)">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ppt_x"/>
                                          </p:val>
                                        </p:tav>
                                      </p:tavLst>
                                    </p:anim>
                                    <p:anim calcmode="lin" valueType="num">
                                      <p:cBhvr additive="base">
                                        <p:cTn id="39" dur="500"/>
                                        <p:tgtEl>
                                          <p:spTgt spid="26"/>
                                        </p:tgtEl>
                                        <p:attrNameLst>
                                          <p:attrName>ppt_y</p:attrName>
                                        </p:attrNameLst>
                                      </p:cBhvr>
                                      <p:tavLst>
                                        <p:tav tm="0">
                                          <p:val>
                                            <p:strVal val="ppt_y"/>
                                          </p:val>
                                        </p:tav>
                                        <p:tav tm="100000">
                                          <p:val>
                                            <p:strVal val="1+ppt_h/2"/>
                                          </p:val>
                                        </p:tav>
                                      </p:tavLst>
                                    </p:anim>
                                    <p:set>
                                      <p:cBhvr>
                                        <p:cTn id="40" dur="1" fill="hold">
                                          <p:stCondLst>
                                            <p:cond delay="499"/>
                                          </p:stCondLst>
                                        </p:cTn>
                                        <p:tgtEl>
                                          <p:spTgt spid="26"/>
                                        </p:tgtEl>
                                        <p:attrNameLst>
                                          <p:attrName>style.visibility</p:attrName>
                                        </p:attrNameLst>
                                      </p:cBhvr>
                                      <p:to>
                                        <p:strVal val="hidden"/>
                                      </p:to>
                                    </p:set>
                                  </p:childTnLst>
                                </p:cTn>
                              </p:par>
                              <p:par>
                                <p:cTn id="41" presetID="1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slide(fromBottom)">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7"/>
                                        </p:tgtEl>
                                        <p:attrNameLst>
                                          <p:attrName>ppt_x</p:attrName>
                                        </p:attrNameLst>
                                      </p:cBhvr>
                                      <p:tavLst>
                                        <p:tav tm="0">
                                          <p:val>
                                            <p:strVal val="ppt_x"/>
                                          </p:val>
                                        </p:tav>
                                        <p:tav tm="100000">
                                          <p:val>
                                            <p:strVal val="ppt_x"/>
                                          </p:val>
                                        </p:tav>
                                      </p:tavLst>
                                    </p:anim>
                                    <p:anim calcmode="lin" valueType="num">
                                      <p:cBhvr additive="base">
                                        <p:cTn id="48" dur="500"/>
                                        <p:tgtEl>
                                          <p:spTgt spid="27"/>
                                        </p:tgtEl>
                                        <p:attrNameLst>
                                          <p:attrName>ppt_y</p:attrName>
                                        </p:attrNameLst>
                                      </p:cBhvr>
                                      <p:tavLst>
                                        <p:tav tm="0">
                                          <p:val>
                                            <p:strVal val="ppt_y"/>
                                          </p:val>
                                        </p:tav>
                                        <p:tav tm="100000">
                                          <p:val>
                                            <p:strVal val="1+ppt_h/2"/>
                                          </p:val>
                                        </p:tav>
                                      </p:tavLst>
                                    </p:anim>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7" grpId="0" animBg="1"/>
      <p:bldP spid="27" grpId="1" animBg="1"/>
      <p:bldP spid="28" grpId="0" animBg="1"/>
      <p:bldP spid="28" grpId="1" animBg="1"/>
      <p:bldP spid="26" grpId="0" animBg="1"/>
      <p:bldP spid="26" grpId="1"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it-IT" sz="3200" b="1" dirty="0" err="1" smtClean="0">
                <a:solidFill>
                  <a:srgbClr val="FF0000"/>
                </a:solidFill>
              </a:rPr>
              <a:t>….e</a:t>
            </a:r>
            <a:r>
              <a:rPr lang="it-IT" sz="3200" b="1" dirty="0" smtClean="0">
                <a:solidFill>
                  <a:srgbClr val="FF0000"/>
                </a:solidFill>
              </a:rPr>
              <a:t> di CMS</a:t>
            </a:r>
            <a:endParaRPr lang="it-IT" sz="3200" b="1" dirty="0">
              <a:solidFill>
                <a:srgbClr val="FF0000"/>
              </a:solidFill>
            </a:endParaRPr>
          </a:p>
        </p:txBody>
      </p:sp>
      <p:sp>
        <p:nvSpPr>
          <p:cNvPr id="4" name="Slide Number Placeholder 3"/>
          <p:cNvSpPr>
            <a:spLocks noGrp="1"/>
          </p:cNvSpPr>
          <p:nvPr>
            <p:ph type="sldNum" sz="quarter" idx="12"/>
          </p:nvPr>
        </p:nvSpPr>
        <p:spPr/>
        <p:txBody>
          <a:bodyPr/>
          <a:lstStyle/>
          <a:p>
            <a:fld id="{B007B441-5312-499D-93C3-6E37886527FA}" type="slidenum">
              <a:rPr lang="it-IT" smtClean="0"/>
              <a:pPr/>
              <a:t>12</a:t>
            </a:fld>
            <a:endParaRPr lang="it-IT"/>
          </a:p>
        </p:txBody>
      </p:sp>
      <p:pic>
        <p:nvPicPr>
          <p:cNvPr id="5" name="Picture 4"/>
          <p:cNvPicPr>
            <a:picLocks noChangeAspect="1"/>
          </p:cNvPicPr>
          <p:nvPr/>
        </p:nvPicPr>
        <p:blipFill>
          <a:blip r:embed="rId2"/>
          <a:stretch>
            <a:fillRect/>
          </a:stretch>
        </p:blipFill>
        <p:spPr>
          <a:xfrm>
            <a:off x="-1" y="762000"/>
            <a:ext cx="9179295" cy="4800600"/>
          </a:xfrm>
          <a:prstGeom prst="rect">
            <a:avLst/>
          </a:prstGeom>
        </p:spPr>
      </p:pic>
      <p:sp>
        <p:nvSpPr>
          <p:cNvPr id="6" name="TextBox 5"/>
          <p:cNvSpPr txBox="1"/>
          <p:nvPr/>
        </p:nvSpPr>
        <p:spPr>
          <a:xfrm>
            <a:off x="381000" y="5715000"/>
            <a:ext cx="6453359" cy="830997"/>
          </a:xfrm>
          <a:prstGeom prst="rect">
            <a:avLst/>
          </a:prstGeom>
          <a:noFill/>
        </p:spPr>
        <p:txBody>
          <a:bodyPr wrap="none" rtlCol="0">
            <a:spAutoFit/>
          </a:bodyPr>
          <a:lstStyle/>
          <a:p>
            <a:r>
              <a:rPr lang="it-IT" sz="2400" dirty="0" smtClean="0">
                <a:ln>
                  <a:solidFill>
                    <a:srgbClr val="1305BF"/>
                  </a:solidFill>
                </a:ln>
                <a:solidFill>
                  <a:schemeClr val="tx2">
                    <a:lumMod val="50000"/>
                    <a:lumOff val="50000"/>
                  </a:schemeClr>
                </a:solidFill>
                <a:latin typeface="Comic Sans MS"/>
                <a:cs typeface="Comic Sans MS"/>
              </a:rPr>
              <a:t>Differenze</a:t>
            </a:r>
            <a:r>
              <a:rPr lang="it-IT" sz="2400" dirty="0" smtClean="0">
                <a:latin typeface="Comic Sans MS"/>
                <a:cs typeface="Comic Sans MS"/>
              </a:rPr>
              <a:t>: Magnete, Calorimetri</a:t>
            </a:r>
          </a:p>
          <a:p>
            <a:r>
              <a:rPr lang="it-IT" sz="2400" dirty="0" smtClean="0">
                <a:ln>
                  <a:solidFill>
                    <a:srgbClr val="1503E8"/>
                  </a:solidFill>
                </a:ln>
                <a:latin typeface="Comic Sans MS"/>
                <a:cs typeface="Comic Sans MS"/>
              </a:rPr>
              <a:t>Similitudini</a:t>
            </a:r>
            <a:r>
              <a:rPr lang="it-IT" sz="2400" dirty="0" smtClean="0">
                <a:latin typeface="Comic Sans MS"/>
                <a:cs typeface="Comic Sans MS"/>
              </a:rPr>
              <a:t>: Tracciatore, Rivelatori di muoni</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descr="Detector_Cut_Section.jpg"/>
          <p:cNvPicPr>
            <a:picLocks noGrp="1" noChangeAspect="1"/>
          </p:cNvPicPr>
          <p:nvPr>
            <p:ph idx="1"/>
          </p:nvPr>
        </p:nvPicPr>
        <p:blipFill>
          <a:blip r:embed="rId2"/>
          <a:stretch>
            <a:fillRect/>
          </a:stretch>
        </p:blipFill>
        <p:spPr>
          <a:xfrm>
            <a:off x="-8351" y="0"/>
            <a:ext cx="4885151" cy="3962400"/>
          </a:xfrm>
          <a:prstGeom prst="rect">
            <a:avLst/>
          </a:prstGeom>
          <a:noFill/>
          <a:ln>
            <a:noFill/>
          </a:ln>
        </p:spPr>
      </p:pic>
      <p:sp>
        <p:nvSpPr>
          <p:cNvPr id="7" name="Rettangolo arrotondato 6"/>
          <p:cNvSpPr/>
          <p:nvPr/>
        </p:nvSpPr>
        <p:spPr>
          <a:xfrm>
            <a:off x="4800600" y="0"/>
            <a:ext cx="2743200" cy="990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omic Sans MS" pitchFamily="66" charset="0"/>
                <a:sym typeface="Wingdings"/>
              </a:rPr>
              <a:t></a:t>
            </a:r>
            <a:r>
              <a:rPr lang="en-US" sz="3200" dirty="0" smtClean="0">
                <a:latin typeface="Comic Sans MS" pitchFamily="66" charset="0"/>
                <a:sym typeface="Wingdings"/>
              </a:rPr>
              <a:t> </a:t>
            </a:r>
            <a:r>
              <a:rPr lang="it-IT" sz="3200" dirty="0" err="1" smtClean="0">
                <a:latin typeface="Comic Sans MS" pitchFamily="66" charset="0"/>
              </a:rPr>
              <a:t>slice</a:t>
            </a:r>
            <a:r>
              <a:rPr lang="it-IT" sz="3200" dirty="0" smtClean="0">
                <a:latin typeface="Comic Sans MS" pitchFamily="66" charset="0"/>
              </a:rPr>
              <a:t> di ATLAS</a:t>
            </a:r>
            <a:endParaRPr lang="it-IT" sz="3200" dirty="0">
              <a:latin typeface="Comic Sans MS" pitchFamily="66" charset="0"/>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13</a:t>
            </a:fld>
            <a:endParaRPr lang="it-IT"/>
          </a:p>
        </p:txBody>
      </p:sp>
      <p:sp>
        <p:nvSpPr>
          <p:cNvPr id="8" name="CasellaDiTesto 7"/>
          <p:cNvSpPr txBox="1"/>
          <p:nvPr/>
        </p:nvSpPr>
        <p:spPr>
          <a:xfrm>
            <a:off x="8215338" y="6072206"/>
            <a:ext cx="184731" cy="369332"/>
          </a:xfrm>
          <a:prstGeom prst="rect">
            <a:avLst/>
          </a:prstGeom>
          <a:noFill/>
        </p:spPr>
        <p:txBody>
          <a:bodyPr wrap="none" rtlCol="0">
            <a:spAutoFit/>
          </a:bodyPr>
          <a:lstStyle/>
          <a:p>
            <a:endParaRPr lang="it-IT" dirty="0"/>
          </a:p>
        </p:txBody>
      </p:sp>
      <p:pic>
        <p:nvPicPr>
          <p:cNvPr id="9" name="Content Placeholder 4" descr="CMS_Slice.gif"/>
          <p:cNvPicPr>
            <a:picLocks noChangeAspect="1"/>
          </p:cNvPicPr>
          <p:nvPr/>
        </p:nvPicPr>
        <p:blipFill>
          <a:blip r:embed="rId3"/>
          <a:srcRect t="-3486" b="-3486"/>
          <a:stretch>
            <a:fillRect/>
          </a:stretch>
        </p:blipFill>
        <p:spPr>
          <a:xfrm>
            <a:off x="2895600" y="3398837"/>
            <a:ext cx="6289828" cy="3459163"/>
          </a:xfrm>
          <a:prstGeom prst="rect">
            <a:avLst/>
          </a:prstGeom>
          <a:scene3d>
            <a:camera prst="orthographicFront">
              <a:rot lat="0" lon="0" rev="0"/>
            </a:camera>
            <a:lightRig rig="threePt" dir="t"/>
          </a:scene3d>
        </p:spPr>
      </p:pic>
      <p:sp>
        <p:nvSpPr>
          <p:cNvPr id="11" name="Rettangolo arrotondato 6"/>
          <p:cNvSpPr/>
          <p:nvPr/>
        </p:nvSpPr>
        <p:spPr>
          <a:xfrm>
            <a:off x="381000" y="4114800"/>
            <a:ext cx="2438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err="1" smtClean="0">
                <a:solidFill>
                  <a:schemeClr val="tx1"/>
                </a:solidFill>
                <a:latin typeface="Comic Sans MS" pitchFamily="66" charset="0"/>
              </a:rPr>
              <a:t>slice</a:t>
            </a:r>
            <a:r>
              <a:rPr lang="it-IT" sz="3200" dirty="0" smtClean="0">
                <a:solidFill>
                  <a:schemeClr val="tx1"/>
                </a:solidFill>
                <a:latin typeface="Comic Sans MS" pitchFamily="66" charset="0"/>
              </a:rPr>
              <a:t> di CMS </a:t>
            </a:r>
            <a:r>
              <a:rPr lang="en-US" sz="3200" dirty="0" err="1" smtClean="0">
                <a:solidFill>
                  <a:schemeClr val="tx1"/>
                </a:solidFill>
                <a:latin typeface="Comic Sans MS" pitchFamily="66" charset="0"/>
                <a:sym typeface="Wingdings"/>
              </a:rPr>
              <a:t></a:t>
            </a:r>
            <a:endParaRPr lang="it-IT" sz="3200" dirty="0">
              <a:solidFill>
                <a:schemeClr val="tx1"/>
              </a:solidFill>
              <a:latin typeface="Comic Sans MS" pitchFamily="66" charset="0"/>
            </a:endParaRPr>
          </a:p>
        </p:txBody>
      </p:sp>
      <p:sp>
        <p:nvSpPr>
          <p:cNvPr id="12" name="Text Box 5"/>
          <p:cNvSpPr txBox="1">
            <a:spLocks noChangeArrowheads="1"/>
          </p:cNvSpPr>
          <p:nvPr/>
        </p:nvSpPr>
        <p:spPr bwMode="auto">
          <a:xfrm>
            <a:off x="6019800" y="1295400"/>
            <a:ext cx="3071802" cy="2062103"/>
          </a:xfrm>
          <a:prstGeom prst="rect">
            <a:avLst/>
          </a:prstGeom>
          <a:solidFill>
            <a:srgbClr val="1305BF"/>
          </a:solidFill>
          <a:ln w="9525">
            <a:noFill/>
            <a:miter lim="800000"/>
            <a:headEnd/>
            <a:tailEnd/>
          </a:ln>
          <a:effectLst/>
        </p:spPr>
        <p:txBody>
          <a:bodyPr wrap="square">
            <a:spAutoFit/>
          </a:bodyPr>
          <a:lstStyle/>
          <a:p>
            <a:r>
              <a:rPr lang="en-GB" sz="1600" b="1" dirty="0" smtClean="0">
                <a:solidFill>
                  <a:schemeClr val="bg1"/>
                </a:solidFill>
              </a:rPr>
              <a:t>Deflection ~ BL</a:t>
            </a:r>
            <a:r>
              <a:rPr lang="en-GB" sz="1600" b="1" baseline="30000" dirty="0" smtClean="0">
                <a:solidFill>
                  <a:schemeClr val="bg1"/>
                </a:solidFill>
              </a:rPr>
              <a:t>2</a:t>
            </a:r>
            <a:r>
              <a:rPr lang="en-GB" sz="1600" b="1" dirty="0" smtClean="0">
                <a:solidFill>
                  <a:schemeClr val="bg1"/>
                </a:solidFill>
              </a:rPr>
              <a:t>/p </a:t>
            </a:r>
            <a:r>
              <a:rPr lang="en-GB" sz="1600" b="1" dirty="0" smtClean="0">
                <a:solidFill>
                  <a:schemeClr val="bg1"/>
                </a:solidFill>
                <a:sym typeface="Wingdings" pitchFamily="2" charset="2"/>
              </a:rPr>
              <a:t> </a:t>
            </a:r>
          </a:p>
          <a:p>
            <a:r>
              <a:rPr lang="en-GB" sz="1600" b="1" dirty="0" smtClean="0">
                <a:solidFill>
                  <a:schemeClr val="bg1"/>
                </a:solidFill>
                <a:sym typeface="Wingdings" pitchFamily="2" charset="2"/>
              </a:rPr>
              <a:t>need high B  and large magnets</a:t>
            </a:r>
            <a:r>
              <a:rPr lang="en-GB" sz="1600" b="1" dirty="0" smtClean="0">
                <a:solidFill>
                  <a:schemeClr val="bg1"/>
                </a:solidFill>
                <a:sym typeface="Symbol" pitchFamily="18" charset="2"/>
              </a:rPr>
              <a:t>; </a:t>
            </a:r>
            <a:r>
              <a:rPr lang="en-GB" sz="1600" b="1" dirty="0" smtClean="0">
                <a:solidFill>
                  <a:schemeClr val="bg1"/>
                </a:solidFill>
                <a:sym typeface="Wingdings" pitchFamily="2" charset="2"/>
              </a:rPr>
              <a:t>need </a:t>
            </a:r>
            <a:r>
              <a:rPr lang="en-GB" sz="1600" b="1" dirty="0">
                <a:solidFill>
                  <a:schemeClr val="bg1"/>
                </a:solidFill>
                <a:sym typeface="Wingdings" pitchFamily="2" charset="2"/>
              </a:rPr>
              <a:t>high resolution position measurements (10 -100</a:t>
            </a:r>
            <a:r>
              <a:rPr lang="en-GB" sz="1600" b="1" dirty="0">
                <a:solidFill>
                  <a:schemeClr val="bg1"/>
                </a:solidFill>
                <a:sym typeface="Symbol" pitchFamily="18" charset="2"/>
              </a:rPr>
              <a:t>)</a:t>
            </a:r>
          </a:p>
          <a:p>
            <a:r>
              <a:rPr lang="en-GB" sz="1600" b="1" dirty="0">
                <a:solidFill>
                  <a:schemeClr val="bg1"/>
                </a:solidFill>
                <a:sym typeface="Symbol" pitchFamily="18" charset="2"/>
              </a:rPr>
              <a:t>at large p; also energy and position measurement </a:t>
            </a:r>
            <a:r>
              <a:rPr lang="en-GB" sz="1600" b="1" dirty="0" smtClean="0">
                <a:solidFill>
                  <a:schemeClr val="bg1"/>
                </a:solidFill>
                <a:sym typeface="Symbol" pitchFamily="18" charset="2"/>
              </a:rPr>
              <a:t>through </a:t>
            </a:r>
            <a:r>
              <a:rPr lang="en-GB" sz="1600" b="1" dirty="0">
                <a:solidFill>
                  <a:schemeClr val="bg1"/>
                </a:solidFill>
                <a:sym typeface="Symbol" pitchFamily="18" charset="2"/>
              </a:rPr>
              <a:t>total absorption (photon, electron, </a:t>
            </a:r>
            <a:r>
              <a:rPr lang="en-GB" sz="1600" b="1" dirty="0" err="1">
                <a:solidFill>
                  <a:schemeClr val="bg1"/>
                </a:solidFill>
                <a:sym typeface="Symbol" pitchFamily="18" charset="2"/>
              </a:rPr>
              <a:t>hadron</a:t>
            </a:r>
            <a:r>
              <a:rPr lang="en-GB" sz="1600" b="1" dirty="0">
                <a:solidFill>
                  <a:schemeClr val="bg1"/>
                </a:solidFill>
                <a:sym typeface="Symbol" pitchFamily="18" charset="2"/>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gen-2002-003.jpg"/>
          <p:cNvPicPr>
            <a:picLocks noChangeAspect="1"/>
          </p:cNvPicPr>
          <p:nvPr/>
        </p:nvPicPr>
        <p:blipFill>
          <a:blip r:embed="rId2"/>
          <a:stretch>
            <a:fillRect/>
          </a:stretch>
        </p:blipFill>
        <p:spPr>
          <a:xfrm>
            <a:off x="762000" y="1500174"/>
            <a:ext cx="7620000" cy="4786326"/>
          </a:xfrm>
          <a:prstGeom prst="rect">
            <a:avLst/>
          </a:prstGeom>
        </p:spPr>
      </p:pic>
      <p:sp>
        <p:nvSpPr>
          <p:cNvPr id="4" name="CasellaDiTesto 3"/>
          <p:cNvSpPr txBox="1"/>
          <p:nvPr/>
        </p:nvSpPr>
        <p:spPr>
          <a:xfrm>
            <a:off x="142908" y="260315"/>
            <a:ext cx="9144000" cy="954107"/>
          </a:xfrm>
          <a:prstGeom prst="rect">
            <a:avLst/>
          </a:prstGeom>
          <a:solidFill>
            <a:schemeClr val="bg1"/>
          </a:solidFill>
        </p:spPr>
        <p:txBody>
          <a:bodyPr wrap="square" rtlCol="0">
            <a:spAutoFit/>
          </a:bodyPr>
          <a:lstStyle/>
          <a:p>
            <a:r>
              <a:rPr lang="it-IT" sz="2800" dirty="0" err="1" smtClean="0">
                <a:latin typeface="Comic Sans MS" pitchFamily="66" charset="0"/>
              </a:rPr>
              <a:t>Atlas</a:t>
            </a:r>
            <a:r>
              <a:rPr lang="it-IT" sz="2800" dirty="0" smtClean="0">
                <a:latin typeface="Comic Sans MS" pitchFamily="66" charset="0"/>
              </a:rPr>
              <a:t> non è ‘fotogenico’ perché occupa praticamente tutta la </a:t>
            </a:r>
            <a:r>
              <a:rPr lang="it-IT" sz="2800" dirty="0" err="1" smtClean="0">
                <a:latin typeface="Comic Sans MS" pitchFamily="66" charset="0"/>
              </a:rPr>
              <a:t>caverna……</a:t>
            </a:r>
            <a:r>
              <a:rPr lang="it-IT" sz="2800" dirty="0" smtClean="0">
                <a:latin typeface="Comic Sans MS" pitchFamily="66" charset="0"/>
              </a:rPr>
              <a:t>.</a:t>
            </a:r>
            <a:endParaRPr lang="it-IT" sz="2800" dirty="0">
              <a:latin typeface="Comic Sans MS" pitchFamily="66" charset="0"/>
            </a:endParaRPr>
          </a:p>
        </p:txBody>
      </p:sp>
      <p:pic>
        <p:nvPicPr>
          <p:cNvPr id="5" name="Picture 6" descr="scavo_caverna_2000"/>
          <p:cNvPicPr>
            <a:picLocks noChangeAspect="1" noChangeArrowheads="1"/>
          </p:cNvPicPr>
          <p:nvPr/>
        </p:nvPicPr>
        <p:blipFill>
          <a:blip r:embed="rId3"/>
          <a:srcRect/>
          <a:stretch>
            <a:fillRect/>
          </a:stretch>
        </p:blipFill>
        <p:spPr bwMode="auto">
          <a:xfrm>
            <a:off x="179388" y="1412875"/>
            <a:ext cx="7920037" cy="4957763"/>
          </a:xfrm>
          <a:prstGeom prst="rect">
            <a:avLst/>
          </a:prstGeom>
          <a:noFill/>
        </p:spPr>
      </p:pic>
      <p:pic>
        <p:nvPicPr>
          <p:cNvPr id="6" name="Picture 5" descr="Caverna_2002_base"/>
          <p:cNvPicPr>
            <a:picLocks noChangeAspect="1" noChangeArrowheads="1"/>
          </p:cNvPicPr>
          <p:nvPr/>
        </p:nvPicPr>
        <p:blipFill>
          <a:blip r:embed="rId4"/>
          <a:srcRect/>
          <a:stretch>
            <a:fillRect/>
          </a:stretch>
        </p:blipFill>
        <p:spPr bwMode="auto">
          <a:xfrm>
            <a:off x="250825" y="1490663"/>
            <a:ext cx="7273925" cy="5156200"/>
          </a:xfrm>
          <a:prstGeom prst="rect">
            <a:avLst/>
          </a:prstGeom>
          <a:noFill/>
        </p:spPr>
      </p:pic>
      <p:pic>
        <p:nvPicPr>
          <p:cNvPr id="7" name="Picture 5" descr="Caverna_2004"/>
          <p:cNvPicPr>
            <a:picLocks noChangeAspect="1" noChangeArrowheads="1"/>
          </p:cNvPicPr>
          <p:nvPr/>
        </p:nvPicPr>
        <p:blipFill>
          <a:blip r:embed="rId5"/>
          <a:srcRect/>
          <a:stretch>
            <a:fillRect/>
          </a:stretch>
        </p:blipFill>
        <p:spPr bwMode="auto">
          <a:xfrm>
            <a:off x="250825" y="1412875"/>
            <a:ext cx="7056438" cy="5078413"/>
          </a:xfrm>
          <a:prstGeom prst="rect">
            <a:avLst/>
          </a:prstGeom>
          <a:noFill/>
        </p:spPr>
      </p:pic>
      <p:sp>
        <p:nvSpPr>
          <p:cNvPr id="8" name="CasellaDiTesto 7"/>
          <p:cNvSpPr txBox="1"/>
          <p:nvPr/>
        </p:nvSpPr>
        <p:spPr>
          <a:xfrm>
            <a:off x="8143900" y="1500174"/>
            <a:ext cx="934871" cy="461665"/>
          </a:xfrm>
          <a:prstGeom prst="rect">
            <a:avLst/>
          </a:prstGeom>
          <a:noFill/>
        </p:spPr>
        <p:txBody>
          <a:bodyPr wrap="none" rtlCol="0">
            <a:spAutoFit/>
          </a:bodyPr>
          <a:lstStyle/>
          <a:p>
            <a:r>
              <a:rPr lang="it-IT" sz="2400" dirty="0" smtClean="0">
                <a:latin typeface="Comic Sans MS" pitchFamily="66" charset="0"/>
              </a:rPr>
              <a:t>2000</a:t>
            </a:r>
            <a:endParaRPr lang="it-IT" sz="2400" dirty="0">
              <a:latin typeface="Comic Sans MS" pitchFamily="66" charset="0"/>
            </a:endParaRPr>
          </a:p>
        </p:txBody>
      </p:sp>
      <p:sp>
        <p:nvSpPr>
          <p:cNvPr id="10" name="CasellaDiTesto 9"/>
          <p:cNvSpPr txBox="1"/>
          <p:nvPr/>
        </p:nvSpPr>
        <p:spPr>
          <a:xfrm>
            <a:off x="8137723" y="2500306"/>
            <a:ext cx="934871" cy="461665"/>
          </a:xfrm>
          <a:prstGeom prst="rect">
            <a:avLst/>
          </a:prstGeom>
          <a:noFill/>
        </p:spPr>
        <p:txBody>
          <a:bodyPr wrap="none" rtlCol="0">
            <a:spAutoFit/>
          </a:bodyPr>
          <a:lstStyle/>
          <a:p>
            <a:r>
              <a:rPr lang="it-IT" sz="2400" dirty="0" smtClean="0">
                <a:latin typeface="Comic Sans MS" pitchFamily="66" charset="0"/>
              </a:rPr>
              <a:t>2002</a:t>
            </a:r>
            <a:endParaRPr lang="it-IT" sz="2400" dirty="0">
              <a:latin typeface="Comic Sans MS" pitchFamily="66" charset="0"/>
            </a:endParaRPr>
          </a:p>
        </p:txBody>
      </p:sp>
      <p:sp>
        <p:nvSpPr>
          <p:cNvPr id="11" name="CasellaDiTesto 10"/>
          <p:cNvSpPr txBox="1"/>
          <p:nvPr/>
        </p:nvSpPr>
        <p:spPr>
          <a:xfrm>
            <a:off x="8143900" y="3429000"/>
            <a:ext cx="934871" cy="461665"/>
          </a:xfrm>
          <a:prstGeom prst="rect">
            <a:avLst/>
          </a:prstGeom>
          <a:noFill/>
        </p:spPr>
        <p:txBody>
          <a:bodyPr wrap="none" rtlCol="0">
            <a:spAutoFit/>
          </a:bodyPr>
          <a:lstStyle/>
          <a:p>
            <a:r>
              <a:rPr lang="it-IT" sz="2400" dirty="0" smtClean="0">
                <a:latin typeface="Comic Sans MS" pitchFamily="66" charset="0"/>
              </a:rPr>
              <a:t>2004</a:t>
            </a:r>
            <a:endParaRPr lang="it-IT" sz="2400" dirty="0">
              <a:latin typeface="Comic Sans MS" pitchFamily="66" charset="0"/>
            </a:endParaRP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14</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15</a:t>
            </a:fld>
            <a:endParaRPr lang="it-IT"/>
          </a:p>
        </p:txBody>
      </p:sp>
      <p:pic>
        <p:nvPicPr>
          <p:cNvPr id="3" name="Immagine 1" descr="0511013_01.jpg"/>
          <p:cNvPicPr>
            <a:picLocks noChangeAspect="1"/>
          </p:cNvPicPr>
          <p:nvPr/>
        </p:nvPicPr>
        <p:blipFill>
          <a:blip r:embed="rId2"/>
          <a:stretch>
            <a:fillRect/>
          </a:stretch>
        </p:blipFill>
        <p:spPr>
          <a:xfrm>
            <a:off x="0" y="450949"/>
            <a:ext cx="9144000" cy="595610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endParaRPr lang="it-IT"/>
          </a:p>
        </p:txBody>
      </p:sp>
      <p:sp>
        <p:nvSpPr>
          <p:cNvPr id="123907" name="Rectangle 3"/>
          <p:cNvSpPr>
            <a:spLocks noGrp="1" noChangeArrowheads="1"/>
          </p:cNvSpPr>
          <p:nvPr>
            <p:ph type="body" idx="1"/>
          </p:nvPr>
        </p:nvSpPr>
        <p:spPr/>
        <p:txBody>
          <a:bodyPr/>
          <a:lstStyle/>
          <a:p>
            <a:endParaRPr lang="it-IT" dirty="0"/>
          </a:p>
        </p:txBody>
      </p:sp>
      <p:pic>
        <p:nvPicPr>
          <p:cNvPr id="123908" name="Picture 4" descr="ID-EC-heinz-2"/>
          <p:cNvPicPr>
            <a:picLocks noChangeAspect="1" noChangeArrowheads="1"/>
          </p:cNvPicPr>
          <p:nvPr/>
        </p:nvPicPr>
        <p:blipFill>
          <a:blip r:embed="rId2"/>
          <a:srcRect/>
          <a:stretch>
            <a:fillRect/>
          </a:stretch>
        </p:blipFill>
        <p:spPr bwMode="auto">
          <a:xfrm>
            <a:off x="2652722" y="0"/>
            <a:ext cx="6477000" cy="6858000"/>
          </a:xfrm>
          <a:prstGeom prst="rect">
            <a:avLst/>
          </a:prstGeom>
          <a:noFill/>
        </p:spPr>
      </p:pic>
      <p:sp>
        <p:nvSpPr>
          <p:cNvPr id="123909" name="Line 5"/>
          <p:cNvSpPr>
            <a:spLocks noChangeShapeType="1"/>
          </p:cNvSpPr>
          <p:nvPr/>
        </p:nvSpPr>
        <p:spPr bwMode="auto">
          <a:xfrm flipH="1" flipV="1">
            <a:off x="4710122" y="762000"/>
            <a:ext cx="2971800" cy="152400"/>
          </a:xfrm>
          <a:prstGeom prst="line">
            <a:avLst/>
          </a:prstGeom>
          <a:noFill/>
          <a:ln w="9525">
            <a:solidFill>
              <a:schemeClr val="tx1"/>
            </a:solidFill>
            <a:round/>
            <a:headEnd/>
            <a:tailEnd type="triangle" w="med" len="med"/>
          </a:ln>
          <a:effectLst/>
        </p:spPr>
        <p:txBody>
          <a:bodyPr/>
          <a:lstStyle/>
          <a:p>
            <a:endParaRPr lang="it-IT"/>
          </a:p>
        </p:txBody>
      </p:sp>
      <p:sp>
        <p:nvSpPr>
          <p:cNvPr id="123910" name="Line 6"/>
          <p:cNvSpPr>
            <a:spLocks noChangeShapeType="1"/>
          </p:cNvSpPr>
          <p:nvPr/>
        </p:nvSpPr>
        <p:spPr bwMode="auto">
          <a:xfrm flipH="1">
            <a:off x="3948122" y="914400"/>
            <a:ext cx="3733800" cy="381000"/>
          </a:xfrm>
          <a:prstGeom prst="line">
            <a:avLst/>
          </a:prstGeom>
          <a:noFill/>
          <a:ln w="9525">
            <a:solidFill>
              <a:schemeClr val="tx1"/>
            </a:solidFill>
            <a:round/>
            <a:headEnd/>
            <a:tailEnd type="triangle" w="med" len="med"/>
          </a:ln>
          <a:effectLst/>
        </p:spPr>
        <p:txBody>
          <a:bodyPr/>
          <a:lstStyle/>
          <a:p>
            <a:endParaRPr lang="it-IT"/>
          </a:p>
        </p:txBody>
      </p:sp>
      <p:sp>
        <p:nvSpPr>
          <p:cNvPr id="123911" name="Line 7"/>
          <p:cNvSpPr>
            <a:spLocks noChangeShapeType="1"/>
          </p:cNvSpPr>
          <p:nvPr/>
        </p:nvSpPr>
        <p:spPr bwMode="auto">
          <a:xfrm flipH="1">
            <a:off x="3643322" y="914400"/>
            <a:ext cx="4038600" cy="2438400"/>
          </a:xfrm>
          <a:prstGeom prst="line">
            <a:avLst/>
          </a:prstGeom>
          <a:noFill/>
          <a:ln w="9525">
            <a:solidFill>
              <a:schemeClr val="tx1"/>
            </a:solidFill>
            <a:round/>
            <a:headEnd/>
            <a:tailEnd type="triangle" w="med" len="med"/>
          </a:ln>
          <a:effectLst/>
        </p:spPr>
        <p:txBody>
          <a:bodyPr/>
          <a:lstStyle/>
          <a:p>
            <a:endParaRPr lang="it-IT"/>
          </a:p>
        </p:txBody>
      </p:sp>
      <p:sp>
        <p:nvSpPr>
          <p:cNvPr id="123912" name="Line 8"/>
          <p:cNvSpPr>
            <a:spLocks noChangeShapeType="1"/>
          </p:cNvSpPr>
          <p:nvPr/>
        </p:nvSpPr>
        <p:spPr bwMode="auto">
          <a:xfrm flipH="1">
            <a:off x="3795722" y="914400"/>
            <a:ext cx="3886200" cy="4267200"/>
          </a:xfrm>
          <a:prstGeom prst="line">
            <a:avLst/>
          </a:prstGeom>
          <a:noFill/>
          <a:ln w="9525">
            <a:solidFill>
              <a:schemeClr val="tx1"/>
            </a:solidFill>
            <a:round/>
            <a:headEnd/>
            <a:tailEnd type="triangle" w="med" len="med"/>
          </a:ln>
          <a:effectLst/>
        </p:spPr>
        <p:txBody>
          <a:bodyPr/>
          <a:lstStyle/>
          <a:p>
            <a:endParaRPr lang="it-IT"/>
          </a:p>
        </p:txBody>
      </p:sp>
      <p:sp>
        <p:nvSpPr>
          <p:cNvPr id="123913" name="Text Box 9"/>
          <p:cNvSpPr txBox="1">
            <a:spLocks noChangeArrowheads="1"/>
          </p:cNvSpPr>
          <p:nvPr/>
        </p:nvSpPr>
        <p:spPr bwMode="auto">
          <a:xfrm>
            <a:off x="7070757" y="493713"/>
            <a:ext cx="2073275" cy="641350"/>
          </a:xfrm>
          <a:prstGeom prst="rect">
            <a:avLst/>
          </a:prstGeom>
          <a:solidFill>
            <a:schemeClr val="bg1"/>
          </a:solidFill>
          <a:ln w="9525">
            <a:noFill/>
            <a:miter lim="800000"/>
            <a:headEnd/>
            <a:tailEnd/>
          </a:ln>
          <a:effectLst/>
        </p:spPr>
        <p:txBody>
          <a:bodyPr>
            <a:spAutoFit/>
          </a:bodyPr>
          <a:lstStyle/>
          <a:p>
            <a:r>
              <a:rPr lang="it-IT" b="1" dirty="0" err="1"/>
              <a:t>Muon</a:t>
            </a:r>
            <a:r>
              <a:rPr lang="it-IT" b="1" dirty="0"/>
              <a:t> </a:t>
            </a:r>
            <a:r>
              <a:rPr lang="it-IT" b="1" dirty="0" err="1"/>
              <a:t>chambers</a:t>
            </a:r>
            <a:r>
              <a:rPr lang="it-IT" b="1" dirty="0"/>
              <a:t> (</a:t>
            </a:r>
            <a:r>
              <a:rPr lang="it-IT" b="1" dirty="0" err="1"/>
              <a:t>MDT+RPC</a:t>
            </a:r>
            <a:r>
              <a:rPr lang="it-IT" dirty="0"/>
              <a:t>)</a:t>
            </a:r>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16</a:t>
            </a:fld>
            <a:endParaRPr lang="it-IT"/>
          </a:p>
        </p:txBody>
      </p:sp>
      <p:sp>
        <p:nvSpPr>
          <p:cNvPr id="12" name="Rettangolo 11"/>
          <p:cNvSpPr/>
          <p:nvPr/>
        </p:nvSpPr>
        <p:spPr>
          <a:xfrm>
            <a:off x="0" y="0"/>
            <a:ext cx="2643174" cy="400050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latin typeface="Comic Sans MS" pitchFamily="66" charset="0"/>
            </a:endParaRPr>
          </a:p>
          <a:p>
            <a:pPr algn="ctr"/>
            <a:r>
              <a:rPr lang="it-IT" sz="2400" dirty="0" smtClean="0">
                <a:latin typeface="Comic Sans MS" pitchFamily="66" charset="0"/>
              </a:rPr>
              <a:t>Lo Spettrometro di Muoni </a:t>
            </a:r>
          </a:p>
          <a:p>
            <a:pPr algn="ctr"/>
            <a:r>
              <a:rPr lang="it-IT" dirty="0" smtClean="0">
                <a:latin typeface="Comic Sans MS" pitchFamily="66" charset="0"/>
              </a:rPr>
              <a:t>di </a:t>
            </a:r>
            <a:r>
              <a:rPr lang="it-IT" dirty="0" err="1" smtClean="0">
                <a:latin typeface="Comic Sans MS" pitchFamily="66" charset="0"/>
              </a:rPr>
              <a:t>Atlas</a:t>
            </a:r>
            <a:r>
              <a:rPr lang="it-IT" dirty="0" smtClean="0">
                <a:latin typeface="Comic Sans MS" pitchFamily="66" charset="0"/>
              </a:rPr>
              <a:t> è una variante più complessa del semplice rivelatore a ionizzazione di cui abbiamo parlato </a:t>
            </a:r>
          </a:p>
          <a:p>
            <a:pPr algn="ctr"/>
            <a:endParaRPr lang="it-IT" dirty="0" smtClean="0">
              <a:latin typeface="Comic Sans MS" pitchFamily="66" charset="0"/>
            </a:endParaRPr>
          </a:p>
          <a:p>
            <a:pPr algn="ctr"/>
            <a:r>
              <a:rPr lang="it-IT" dirty="0" smtClean="0">
                <a:latin typeface="Comic Sans MS" pitchFamily="66" charset="0"/>
              </a:rPr>
              <a:t>Napoli si è occupata degli RPC insieme a Bologna, Lecce e Roma</a:t>
            </a:r>
          </a:p>
          <a:p>
            <a:pPr algn="ctr"/>
            <a:endParaRPr lang="it-IT" dirty="0">
              <a:latin typeface="Comic Sans MS" pitchFamily="66" charset="0"/>
            </a:endParaRPr>
          </a:p>
        </p:txBody>
      </p:sp>
      <p:grpSp>
        <p:nvGrpSpPr>
          <p:cNvPr id="13" name="Group 75"/>
          <p:cNvGrpSpPr>
            <a:grpSpLocks/>
          </p:cNvGrpSpPr>
          <p:nvPr/>
        </p:nvGrpSpPr>
        <p:grpSpPr bwMode="auto">
          <a:xfrm>
            <a:off x="214282" y="4429132"/>
            <a:ext cx="2286000" cy="2203450"/>
            <a:chOff x="3936" y="2492"/>
            <a:chExt cx="1440" cy="1388"/>
          </a:xfrm>
        </p:grpSpPr>
        <p:pic>
          <p:nvPicPr>
            <p:cNvPr id="14"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36" y="2492"/>
              <a:ext cx="1440" cy="1388"/>
            </a:xfrm>
            <a:prstGeom prst="rect">
              <a:avLst/>
            </a:prstGeom>
            <a:noFill/>
            <a:ln w="9525">
              <a:noFill/>
              <a:miter lim="800000"/>
              <a:headEnd/>
              <a:tailEnd/>
            </a:ln>
          </p:spPr>
        </p:pic>
        <p:grpSp>
          <p:nvGrpSpPr>
            <p:cNvPr id="15" name="Group 74"/>
            <p:cNvGrpSpPr>
              <a:grpSpLocks/>
            </p:cNvGrpSpPr>
            <p:nvPr/>
          </p:nvGrpSpPr>
          <p:grpSpPr bwMode="auto">
            <a:xfrm>
              <a:off x="4033" y="2544"/>
              <a:ext cx="1263" cy="1235"/>
              <a:chOff x="4033" y="2544"/>
              <a:chExt cx="1263" cy="1235"/>
            </a:xfrm>
          </p:grpSpPr>
          <p:sp>
            <p:nvSpPr>
              <p:cNvPr id="16" name="Rectangle 13"/>
              <p:cNvSpPr>
                <a:spLocks noChangeAspect="1" noChangeArrowheads="1"/>
              </p:cNvSpPr>
              <p:nvPr/>
            </p:nvSpPr>
            <p:spPr bwMode="auto">
              <a:xfrm>
                <a:off x="4488" y="25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7" name="Rectangle 14"/>
              <p:cNvSpPr>
                <a:spLocks noChangeAspect="1" noChangeArrowheads="1"/>
              </p:cNvSpPr>
              <p:nvPr/>
            </p:nvSpPr>
            <p:spPr bwMode="auto">
              <a:xfrm rot="-2684285">
                <a:off x="4054" y="27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8" name="Rectangle 15"/>
              <p:cNvSpPr>
                <a:spLocks noChangeAspect="1" noChangeArrowheads="1"/>
              </p:cNvSpPr>
              <p:nvPr/>
            </p:nvSpPr>
            <p:spPr bwMode="auto">
              <a:xfrm rot="2824844">
                <a:off x="4909" y="2731"/>
                <a:ext cx="344" cy="28"/>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19" name="Group 16"/>
              <p:cNvGrpSpPr>
                <a:grpSpLocks noChangeAspect="1"/>
              </p:cNvGrpSpPr>
              <p:nvPr/>
            </p:nvGrpSpPr>
            <p:grpSpPr bwMode="auto">
              <a:xfrm>
                <a:off x="4532" y="2670"/>
                <a:ext cx="232" cy="77"/>
                <a:chOff x="3992" y="1026"/>
                <a:chExt cx="363" cy="125"/>
              </a:xfrm>
            </p:grpSpPr>
            <p:sp>
              <p:nvSpPr>
                <p:cNvPr id="75" name="Rectangle 1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6" name="Rectangle 1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0" name="Group 19"/>
              <p:cNvGrpSpPr>
                <a:grpSpLocks noChangeAspect="1"/>
              </p:cNvGrpSpPr>
              <p:nvPr/>
            </p:nvGrpSpPr>
            <p:grpSpPr bwMode="auto">
              <a:xfrm rot="2733501">
                <a:off x="4860" y="2807"/>
                <a:ext cx="230" cy="77"/>
                <a:chOff x="3992" y="1026"/>
                <a:chExt cx="363" cy="125"/>
              </a:xfrm>
            </p:grpSpPr>
            <p:sp>
              <p:nvSpPr>
                <p:cNvPr id="73" name="Rectangle 20"/>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4" name="Rectangle 21"/>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1" name="Group 22"/>
              <p:cNvGrpSpPr>
                <a:grpSpLocks noChangeAspect="1"/>
              </p:cNvGrpSpPr>
              <p:nvPr/>
            </p:nvGrpSpPr>
            <p:grpSpPr bwMode="auto">
              <a:xfrm rot="-2719028">
                <a:off x="4229" y="2800"/>
                <a:ext cx="228" cy="81"/>
                <a:chOff x="3992" y="1026"/>
                <a:chExt cx="363" cy="125"/>
              </a:xfrm>
            </p:grpSpPr>
            <p:sp>
              <p:nvSpPr>
                <p:cNvPr id="71" name="Rectangle 23"/>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2" name="Rectangle 24"/>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2" name="Group 25"/>
              <p:cNvGrpSpPr>
                <a:grpSpLocks noChangeAspect="1"/>
              </p:cNvGrpSpPr>
              <p:nvPr/>
            </p:nvGrpSpPr>
            <p:grpSpPr bwMode="auto">
              <a:xfrm rot="-1667494">
                <a:off x="4338" y="2653"/>
                <a:ext cx="233" cy="77"/>
                <a:chOff x="3992" y="1026"/>
                <a:chExt cx="363" cy="125"/>
              </a:xfrm>
            </p:grpSpPr>
            <p:sp>
              <p:nvSpPr>
                <p:cNvPr id="69" name="Rectangle 26"/>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70" name="Rectangle 27"/>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23" name="Group 28"/>
              <p:cNvGrpSpPr>
                <a:grpSpLocks noChangeAspect="1"/>
              </p:cNvGrpSpPr>
              <p:nvPr/>
            </p:nvGrpSpPr>
            <p:grpSpPr bwMode="auto">
              <a:xfrm rot="1190846">
                <a:off x="4752" y="2653"/>
                <a:ext cx="231" cy="77"/>
                <a:chOff x="3992" y="1026"/>
                <a:chExt cx="363" cy="125"/>
              </a:xfrm>
            </p:grpSpPr>
            <p:sp>
              <p:nvSpPr>
                <p:cNvPr id="67" name="Rectangle 2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8" name="Rectangle 3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4" name="Rectangle 31"/>
              <p:cNvSpPr>
                <a:spLocks noChangeAspect="1" noChangeArrowheads="1"/>
              </p:cNvSpPr>
              <p:nvPr/>
            </p:nvSpPr>
            <p:spPr bwMode="auto">
              <a:xfrm rot="-1320000">
                <a:off x="4286" y="2553"/>
                <a:ext cx="231"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25" name="Rectangle 32"/>
              <p:cNvSpPr>
                <a:spLocks noChangeAspect="1" noChangeArrowheads="1"/>
              </p:cNvSpPr>
              <p:nvPr/>
            </p:nvSpPr>
            <p:spPr bwMode="auto">
              <a:xfrm rot="1425231">
                <a:off x="4806" y="2544"/>
                <a:ext cx="232"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26" name="Group 33"/>
              <p:cNvGrpSpPr>
                <a:grpSpLocks noChangeAspect="1"/>
              </p:cNvGrpSpPr>
              <p:nvPr/>
            </p:nvGrpSpPr>
            <p:grpSpPr bwMode="auto">
              <a:xfrm rot="-4006033">
                <a:off x="4087" y="2922"/>
                <a:ext cx="231" cy="81"/>
                <a:chOff x="3992" y="1026"/>
                <a:chExt cx="363" cy="125"/>
              </a:xfrm>
            </p:grpSpPr>
            <p:sp>
              <p:nvSpPr>
                <p:cNvPr id="65" name="Rectangle 34"/>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6" name="Rectangle 35"/>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7" name="Group 36"/>
              <p:cNvGrpSpPr>
                <a:grpSpLocks noChangeAspect="1"/>
              </p:cNvGrpSpPr>
              <p:nvPr/>
            </p:nvGrpSpPr>
            <p:grpSpPr bwMode="auto">
              <a:xfrm rot="5400000">
                <a:off x="4097" y="3106"/>
                <a:ext cx="230" cy="81"/>
                <a:chOff x="3992" y="1026"/>
                <a:chExt cx="363" cy="125"/>
              </a:xfrm>
            </p:grpSpPr>
            <p:sp>
              <p:nvSpPr>
                <p:cNvPr id="63" name="Rectangle 3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4" name="Rectangle 3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8" name="Rectangle 39"/>
              <p:cNvSpPr>
                <a:spLocks noChangeAspect="1" noChangeArrowheads="1"/>
              </p:cNvSpPr>
              <p:nvPr/>
            </p:nvSpPr>
            <p:spPr bwMode="auto">
              <a:xfrm rot="5400000">
                <a:off x="3877" y="3131"/>
                <a:ext cx="344" cy="30"/>
              </a:xfrm>
              <a:prstGeom prst="rect">
                <a:avLst/>
              </a:prstGeom>
              <a:solidFill>
                <a:srgbClr val="00B050"/>
              </a:solidFill>
              <a:ln w="9525">
                <a:solidFill>
                  <a:schemeClr val="tx1"/>
                </a:solidFill>
                <a:miter lim="800000"/>
                <a:headEnd/>
                <a:tailEnd/>
              </a:ln>
            </p:spPr>
            <p:txBody>
              <a:bodyPr wrap="none" anchor="ctr"/>
              <a:lstStyle/>
              <a:p>
                <a:endParaRPr lang="it-IT"/>
              </a:p>
            </p:txBody>
          </p:sp>
          <p:sp>
            <p:nvSpPr>
              <p:cNvPr id="29" name="Rectangle 40"/>
              <p:cNvSpPr>
                <a:spLocks noChangeAspect="1" noChangeArrowheads="1"/>
              </p:cNvSpPr>
              <p:nvPr/>
            </p:nvSpPr>
            <p:spPr bwMode="auto">
              <a:xfrm rot="-3852632">
                <a:off x="3935" y="2894"/>
                <a:ext cx="228" cy="30"/>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0" name="Group 41"/>
              <p:cNvGrpSpPr>
                <a:grpSpLocks noChangeAspect="1"/>
              </p:cNvGrpSpPr>
              <p:nvPr/>
            </p:nvGrpSpPr>
            <p:grpSpPr bwMode="auto">
              <a:xfrm rot="8187370">
                <a:off x="4844" y="3414"/>
                <a:ext cx="230" cy="81"/>
                <a:chOff x="3992" y="1026"/>
                <a:chExt cx="363" cy="125"/>
              </a:xfrm>
            </p:grpSpPr>
            <p:sp>
              <p:nvSpPr>
                <p:cNvPr id="61" name="Rectangle 42"/>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62" name="Rectangle 43"/>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31" name="Rectangle 44"/>
              <p:cNvSpPr>
                <a:spLocks noChangeAspect="1" noChangeArrowheads="1"/>
              </p:cNvSpPr>
              <p:nvPr/>
            </p:nvSpPr>
            <p:spPr bwMode="auto">
              <a:xfrm rot="4020000">
                <a:off x="5167" y="2894"/>
                <a:ext cx="228" cy="30"/>
              </a:xfrm>
              <a:prstGeom prst="rect">
                <a:avLst/>
              </a:prstGeom>
              <a:solidFill>
                <a:srgbClr val="33CC33"/>
              </a:solidFill>
              <a:ln w="9525">
                <a:solidFill>
                  <a:schemeClr val="tx1"/>
                </a:solidFill>
                <a:miter lim="800000"/>
                <a:headEnd/>
                <a:tailEnd/>
              </a:ln>
            </p:spPr>
            <p:txBody>
              <a:bodyPr rot="10800000" vert="eaVert" wrap="none" anchor="ctr"/>
              <a:lstStyle/>
              <a:p>
                <a:pPr algn="ctr" eaLnBrk="1" hangingPunct="1"/>
                <a:endParaRPr lang="it-IT"/>
              </a:p>
            </p:txBody>
          </p:sp>
          <p:sp>
            <p:nvSpPr>
              <p:cNvPr id="32" name="Rectangle 45"/>
              <p:cNvSpPr>
                <a:spLocks noChangeAspect="1" noChangeArrowheads="1"/>
              </p:cNvSpPr>
              <p:nvPr/>
            </p:nvSpPr>
            <p:spPr bwMode="auto">
              <a:xfrm rot="4020000">
                <a:off x="5056" y="2922"/>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3" name="Rectangle 46"/>
              <p:cNvSpPr>
                <a:spLocks noChangeAspect="1" noChangeArrowheads="1"/>
              </p:cNvSpPr>
              <p:nvPr/>
            </p:nvSpPr>
            <p:spPr bwMode="auto">
              <a:xfrm rot="2700000">
                <a:off x="4214" y="3443"/>
                <a:ext cx="230"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34" name="Rectangle 47"/>
              <p:cNvSpPr>
                <a:spLocks noChangeAspect="1" noChangeArrowheads="1"/>
              </p:cNvSpPr>
              <p:nvPr/>
            </p:nvSpPr>
            <p:spPr bwMode="auto">
              <a:xfrm rot="5400000">
                <a:off x="5077" y="3149"/>
                <a:ext cx="344"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5" name="Group 48"/>
              <p:cNvGrpSpPr>
                <a:grpSpLocks noChangeAspect="1"/>
              </p:cNvGrpSpPr>
              <p:nvPr/>
            </p:nvGrpSpPr>
            <p:grpSpPr bwMode="auto">
              <a:xfrm rot="5400000">
                <a:off x="4962" y="3099"/>
                <a:ext cx="230" cy="81"/>
                <a:chOff x="3992" y="1026"/>
                <a:chExt cx="363" cy="125"/>
              </a:xfrm>
            </p:grpSpPr>
            <p:sp>
              <p:nvSpPr>
                <p:cNvPr id="59" name="Rectangle 4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0" name="Rectangle 5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36" name="Rectangle 51"/>
              <p:cNvSpPr>
                <a:spLocks noChangeAspect="1" noChangeArrowheads="1"/>
              </p:cNvSpPr>
              <p:nvPr/>
            </p:nvSpPr>
            <p:spPr bwMode="auto">
              <a:xfrm rot="4020000">
                <a:off x="5004" y="2938"/>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7" name="Rectangle 52"/>
              <p:cNvSpPr>
                <a:spLocks noChangeAspect="1" noChangeArrowheads="1"/>
              </p:cNvSpPr>
              <p:nvPr/>
            </p:nvSpPr>
            <p:spPr bwMode="auto">
              <a:xfrm rot="4020000">
                <a:off x="4086" y="3340"/>
                <a:ext cx="231" cy="21"/>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8" name="Rectangle 53"/>
              <p:cNvSpPr>
                <a:spLocks noChangeAspect="1" noChangeArrowheads="1"/>
              </p:cNvSpPr>
              <p:nvPr/>
            </p:nvSpPr>
            <p:spPr bwMode="auto">
              <a:xfrm rot="4020000">
                <a:off x="4055" y="3348"/>
                <a:ext cx="229" cy="22"/>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9" name="Rectangle 54"/>
              <p:cNvSpPr>
                <a:spLocks noChangeAspect="1" noChangeArrowheads="1"/>
              </p:cNvSpPr>
              <p:nvPr/>
            </p:nvSpPr>
            <p:spPr bwMode="auto">
              <a:xfrm rot="4020000">
                <a:off x="3933" y="3407"/>
                <a:ext cx="230" cy="29"/>
              </a:xfrm>
              <a:prstGeom prst="rect">
                <a:avLst/>
              </a:prstGeom>
              <a:solidFill>
                <a:srgbClr val="00B050"/>
              </a:solidFill>
              <a:ln w="9525">
                <a:solidFill>
                  <a:schemeClr val="tx1"/>
                </a:solidFill>
                <a:miter lim="800000"/>
                <a:headEnd/>
                <a:tailEnd/>
              </a:ln>
            </p:spPr>
            <p:txBody>
              <a:bodyPr rot="10800000" vert="eaVert" wrap="none" anchor="ctr"/>
              <a:lstStyle/>
              <a:p>
                <a:pPr algn="ctr" eaLnBrk="1" hangingPunct="1"/>
                <a:endParaRPr lang="it-IT">
                  <a:solidFill>
                    <a:srgbClr val="339933"/>
                  </a:solidFill>
                </a:endParaRPr>
              </a:p>
            </p:txBody>
          </p:sp>
          <p:grpSp>
            <p:nvGrpSpPr>
              <p:cNvPr id="40" name="Group 55"/>
              <p:cNvGrpSpPr>
                <a:grpSpLocks noChangeAspect="1"/>
              </p:cNvGrpSpPr>
              <p:nvPr/>
            </p:nvGrpSpPr>
            <p:grpSpPr bwMode="auto">
              <a:xfrm rot="-4006033">
                <a:off x="5001" y="3318"/>
                <a:ext cx="229" cy="81"/>
                <a:chOff x="3992" y="1026"/>
                <a:chExt cx="363" cy="125"/>
              </a:xfrm>
            </p:grpSpPr>
            <p:sp>
              <p:nvSpPr>
                <p:cNvPr id="57" name="Rectangle 56"/>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58" name="Rectangle 57"/>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41" name="Rectangle 58"/>
              <p:cNvSpPr>
                <a:spLocks noChangeAspect="1" noChangeArrowheads="1"/>
              </p:cNvSpPr>
              <p:nvPr/>
            </p:nvSpPr>
            <p:spPr bwMode="auto">
              <a:xfrm rot="-3852632">
                <a:off x="5166" y="3376"/>
                <a:ext cx="229" cy="30"/>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42" name="Rectangle 59"/>
              <p:cNvSpPr>
                <a:spLocks noChangeAspect="1" noChangeArrowheads="1"/>
              </p:cNvSpPr>
              <p:nvPr/>
            </p:nvSpPr>
            <p:spPr bwMode="auto">
              <a:xfrm rot="2700000">
                <a:off x="4182" y="3475"/>
                <a:ext cx="229"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3" name="Rectangle 60"/>
              <p:cNvSpPr>
                <a:spLocks noChangeAspect="1" noChangeArrowheads="1"/>
              </p:cNvSpPr>
              <p:nvPr/>
            </p:nvSpPr>
            <p:spPr bwMode="auto">
              <a:xfrm rot="2824844">
                <a:off x="4065" y="3560"/>
                <a:ext cx="344"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4" name="Rectangle 61"/>
              <p:cNvSpPr>
                <a:spLocks noChangeAspect="1" noChangeArrowheads="1"/>
              </p:cNvSpPr>
              <p:nvPr/>
            </p:nvSpPr>
            <p:spPr bwMode="auto">
              <a:xfrm rot="-2684285">
                <a:off x="4886" y="3560"/>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5" name="Group 62"/>
              <p:cNvGrpSpPr>
                <a:grpSpLocks noChangeAspect="1"/>
              </p:cNvGrpSpPr>
              <p:nvPr/>
            </p:nvGrpSpPr>
            <p:grpSpPr bwMode="auto">
              <a:xfrm>
                <a:off x="4538" y="3543"/>
                <a:ext cx="232" cy="77"/>
                <a:chOff x="3992" y="1026"/>
                <a:chExt cx="363" cy="125"/>
              </a:xfrm>
            </p:grpSpPr>
            <p:sp>
              <p:nvSpPr>
                <p:cNvPr id="55" name="Rectangle 63"/>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6" name="Rectangle 64"/>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6" name="Rectangle 65"/>
              <p:cNvSpPr>
                <a:spLocks noChangeAspect="1" noChangeArrowheads="1"/>
              </p:cNvSpPr>
              <p:nvPr/>
            </p:nvSpPr>
            <p:spPr bwMode="auto">
              <a:xfrm>
                <a:off x="4476" y="3718"/>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7" name="Group 66"/>
              <p:cNvGrpSpPr>
                <a:grpSpLocks noChangeAspect="1"/>
              </p:cNvGrpSpPr>
              <p:nvPr/>
            </p:nvGrpSpPr>
            <p:grpSpPr bwMode="auto">
              <a:xfrm rot="1190846">
                <a:off x="4355" y="3545"/>
                <a:ext cx="231" cy="77"/>
                <a:chOff x="3992" y="1026"/>
                <a:chExt cx="363" cy="125"/>
              </a:xfrm>
            </p:grpSpPr>
            <p:sp>
              <p:nvSpPr>
                <p:cNvPr id="53" name="Rectangle 67"/>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4" name="Rectangle 68"/>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48" name="Group 69"/>
              <p:cNvGrpSpPr>
                <a:grpSpLocks noChangeAspect="1"/>
              </p:cNvGrpSpPr>
              <p:nvPr/>
            </p:nvGrpSpPr>
            <p:grpSpPr bwMode="auto">
              <a:xfrm rot="-1667494">
                <a:off x="4720" y="3545"/>
                <a:ext cx="232" cy="77"/>
                <a:chOff x="3992" y="1026"/>
                <a:chExt cx="363" cy="125"/>
              </a:xfrm>
            </p:grpSpPr>
            <p:sp>
              <p:nvSpPr>
                <p:cNvPr id="51" name="Rectangle 70"/>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2" name="Rectangle 71"/>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9" name="Rectangle 72"/>
              <p:cNvSpPr>
                <a:spLocks noChangeAspect="1" noChangeArrowheads="1"/>
              </p:cNvSpPr>
              <p:nvPr/>
            </p:nvSpPr>
            <p:spPr bwMode="auto">
              <a:xfrm rot="-1320000">
                <a:off x="4792" y="3750"/>
                <a:ext cx="231" cy="29"/>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0" name="Rectangle 73"/>
              <p:cNvSpPr>
                <a:spLocks noChangeAspect="1" noChangeArrowheads="1"/>
              </p:cNvSpPr>
              <p:nvPr/>
            </p:nvSpPr>
            <p:spPr bwMode="auto">
              <a:xfrm rot="1425231">
                <a:off x="4286" y="3750"/>
                <a:ext cx="230" cy="28"/>
              </a:xfrm>
              <a:prstGeom prst="rect">
                <a:avLst/>
              </a:prstGeom>
              <a:solidFill>
                <a:srgbClr val="33CC00"/>
              </a:solidFill>
              <a:ln w="9525">
                <a:solidFill>
                  <a:schemeClr val="tx1"/>
                </a:solidFill>
                <a:miter lim="800000"/>
                <a:headEnd/>
                <a:tailEnd/>
              </a:ln>
            </p:spPr>
            <p:txBody>
              <a:bodyPr wrap="none" anchor="ctr"/>
              <a:lstStyle/>
              <a:p>
                <a:endParaRPr lang="it-IT"/>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descr="L1080808_1small.jpg"/>
          <p:cNvPicPr>
            <a:picLocks noGrp="1" noChangeAspect="1"/>
          </p:cNvPicPr>
          <p:nvPr>
            <p:ph idx="1"/>
          </p:nvPr>
        </p:nvPicPr>
        <p:blipFill>
          <a:blip r:embed="rId2"/>
          <a:stretch>
            <a:fillRect/>
          </a:stretch>
        </p:blipFill>
        <p:spPr>
          <a:xfrm>
            <a:off x="9021" y="214290"/>
            <a:ext cx="9105056" cy="6455343"/>
          </a:xfrm>
        </p:spPr>
      </p:pic>
      <p:sp>
        <p:nvSpPr>
          <p:cNvPr id="6" name="Segnaposto numero diapositiva 5"/>
          <p:cNvSpPr>
            <a:spLocks noGrp="1"/>
          </p:cNvSpPr>
          <p:nvPr>
            <p:ph type="sldNum" sz="quarter" idx="12"/>
          </p:nvPr>
        </p:nvSpPr>
        <p:spPr/>
        <p:txBody>
          <a:bodyPr/>
          <a:lstStyle/>
          <a:p>
            <a:fld id="{B007B441-5312-499D-93C3-6E37886527FA}" type="slidenum">
              <a:rPr lang="it-IT" smtClean="0"/>
              <a:pPr/>
              <a:t>17</a:t>
            </a:fld>
            <a:endParaRPr lang="it-IT"/>
          </a:p>
        </p:txBody>
      </p:sp>
      <p:sp>
        <p:nvSpPr>
          <p:cNvPr id="8" name="CasellaDiTesto 7"/>
          <p:cNvSpPr txBox="1"/>
          <p:nvPr/>
        </p:nvSpPr>
        <p:spPr>
          <a:xfrm>
            <a:off x="8137723" y="0"/>
            <a:ext cx="934871" cy="461665"/>
          </a:xfrm>
          <a:prstGeom prst="rect">
            <a:avLst/>
          </a:prstGeom>
          <a:noFill/>
        </p:spPr>
        <p:txBody>
          <a:bodyPr wrap="none" rtlCol="0">
            <a:spAutoFit/>
          </a:bodyPr>
          <a:lstStyle/>
          <a:p>
            <a:r>
              <a:rPr lang="it-IT" sz="2400" b="1" dirty="0" smtClean="0">
                <a:solidFill>
                  <a:srgbClr val="FF0000"/>
                </a:solidFill>
                <a:latin typeface="Comic Sans MS" pitchFamily="66" charset="0"/>
              </a:rPr>
              <a:t>2007</a:t>
            </a:r>
            <a:endParaRPr lang="it-IT" sz="2400" b="1" dirty="0">
              <a:solidFill>
                <a:srgbClr val="FF0000"/>
              </a:solidFill>
              <a:latin typeface="Comic Sans MS" pitchFamily="66" charset="0"/>
            </a:endParaRPr>
          </a:p>
        </p:txBody>
      </p:sp>
      <p:pic>
        <p:nvPicPr>
          <p:cNvPr id="3" name="Picture 4" descr="12A_0025"/>
          <p:cNvPicPr>
            <a:picLocks noChangeAspect="1" noChangeArrowheads="1"/>
          </p:cNvPicPr>
          <p:nvPr/>
        </p:nvPicPr>
        <p:blipFill>
          <a:blip r:embed="rId3"/>
          <a:srcRect/>
          <a:stretch>
            <a:fillRect/>
          </a:stretch>
        </p:blipFill>
        <p:spPr bwMode="auto">
          <a:xfrm>
            <a:off x="-32" y="-24"/>
            <a:ext cx="9407525" cy="6858000"/>
          </a:xfrm>
          <a:prstGeom prst="rect">
            <a:avLst/>
          </a:prstGeom>
          <a:noFill/>
          <a:ln w="9525">
            <a:noFill/>
            <a:miter lim="800000"/>
            <a:headEnd/>
            <a:tailEnd/>
          </a:ln>
        </p:spPr>
      </p:pic>
      <p:sp>
        <p:nvSpPr>
          <p:cNvPr id="9" name="CasellaDiTesto 8"/>
          <p:cNvSpPr txBox="1"/>
          <p:nvPr/>
        </p:nvSpPr>
        <p:spPr>
          <a:xfrm>
            <a:off x="8290123" y="6182045"/>
            <a:ext cx="934871" cy="461665"/>
          </a:xfrm>
          <a:prstGeom prst="rect">
            <a:avLst/>
          </a:prstGeom>
          <a:noFill/>
        </p:spPr>
        <p:txBody>
          <a:bodyPr wrap="none" rtlCol="0">
            <a:spAutoFit/>
          </a:bodyPr>
          <a:lstStyle/>
          <a:p>
            <a:r>
              <a:rPr lang="it-IT" sz="2400" b="1" dirty="0" smtClean="0">
                <a:solidFill>
                  <a:srgbClr val="FF0000"/>
                </a:solidFill>
                <a:latin typeface="Comic Sans MS" pitchFamily="66" charset="0"/>
              </a:rPr>
              <a:t>2008</a:t>
            </a:r>
            <a:endParaRPr lang="it-IT" sz="2400" b="1" dirty="0">
              <a:solidFill>
                <a:srgbClr val="FF0000"/>
              </a:solidFill>
              <a:latin typeface="Comic Sans MS" pitchFamily="66" charset="0"/>
            </a:endParaRPr>
          </a:p>
        </p:txBody>
      </p:sp>
      <p:pic>
        <p:nvPicPr>
          <p:cNvPr id="7" name="Picture 3" descr="DSC_9924.jpg"/>
          <p:cNvPicPr>
            <a:picLocks noChangeAspect="1"/>
          </p:cNvPicPr>
          <p:nvPr/>
        </p:nvPicPr>
        <p:blipFill>
          <a:blip r:embed="rId4"/>
          <a:srcRect/>
          <a:stretch>
            <a:fillRect/>
          </a:stretch>
        </p:blipFill>
        <p:spPr bwMode="auto">
          <a:xfrm>
            <a:off x="0" y="261938"/>
            <a:ext cx="9906000" cy="6596062"/>
          </a:xfrm>
          <a:prstGeom prst="rect">
            <a:avLst/>
          </a:prstGeom>
          <a:noFill/>
          <a:ln w="9525">
            <a:noFill/>
            <a:miter lim="800000"/>
            <a:headEnd/>
            <a:tailEnd/>
          </a:ln>
        </p:spPr>
      </p:pic>
      <p:sp>
        <p:nvSpPr>
          <p:cNvPr id="10" name="CasellaDiTesto 9"/>
          <p:cNvSpPr txBox="1"/>
          <p:nvPr/>
        </p:nvSpPr>
        <p:spPr>
          <a:xfrm>
            <a:off x="-32" y="0"/>
            <a:ext cx="9358346" cy="461665"/>
          </a:xfrm>
          <a:prstGeom prst="rect">
            <a:avLst/>
          </a:prstGeom>
          <a:solidFill>
            <a:schemeClr val="bg1"/>
          </a:solidFill>
        </p:spPr>
        <p:txBody>
          <a:bodyPr wrap="square" rtlCol="0">
            <a:spAutoFit/>
          </a:bodyPr>
          <a:lstStyle/>
          <a:p>
            <a:r>
              <a:rPr lang="en-US" sz="2400" dirty="0" err="1" smtClean="0">
                <a:latin typeface="Comic Sans MS" pitchFamily="66" charset="0"/>
                <a:ea typeface="ＭＳ Ｐゴシック" pitchFamily="1" charset="-128"/>
              </a:rPr>
              <a:t>Installazione</a:t>
            </a:r>
            <a:r>
              <a:rPr lang="en-US" sz="2400" dirty="0" smtClean="0">
                <a:latin typeface="Comic Sans MS" pitchFamily="66" charset="0"/>
                <a:ea typeface="ＭＳ Ｐゴシック" pitchFamily="1" charset="-128"/>
              </a:rPr>
              <a:t> dell’ ultimo </a:t>
            </a:r>
            <a:r>
              <a:rPr lang="en-US" sz="2400" dirty="0" err="1" smtClean="0">
                <a:latin typeface="Comic Sans MS" pitchFamily="66" charset="0"/>
                <a:ea typeface="ＭＳ Ｐゴシック" pitchFamily="1" charset="-128"/>
              </a:rPr>
              <a:t>elemento</a:t>
            </a:r>
            <a:r>
              <a:rPr lang="en-US" sz="2400" dirty="0" smtClean="0">
                <a:latin typeface="Comic Sans MS" pitchFamily="66" charset="0"/>
                <a:ea typeface="ＭＳ Ｐゴシック" pitchFamily="1" charset="-128"/>
              </a:rPr>
              <a:t> </a:t>
            </a:r>
            <a:r>
              <a:rPr lang="en-US" sz="2400" dirty="0" err="1" smtClean="0">
                <a:latin typeface="Comic Sans MS" pitchFamily="66" charset="0"/>
                <a:ea typeface="ＭＳ Ｐゴシック" pitchFamily="1" charset="-128"/>
              </a:rPr>
              <a:t>di</a:t>
            </a:r>
            <a:r>
              <a:rPr lang="en-US" sz="2400" dirty="0" smtClean="0">
                <a:latin typeface="Comic Sans MS" pitchFamily="66" charset="0"/>
                <a:ea typeface="ＭＳ Ｐゴシック" pitchFamily="1" charset="-128"/>
              </a:rPr>
              <a:t> ATLAS</a:t>
            </a:r>
            <a:endParaRPr lang="it-IT"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18</a:t>
            </a:fld>
            <a:endParaRPr lang="it-IT"/>
          </a:p>
        </p:txBody>
      </p:sp>
      <p:sp>
        <p:nvSpPr>
          <p:cNvPr id="6" name="TextBox 5"/>
          <p:cNvSpPr txBox="1"/>
          <p:nvPr/>
        </p:nvSpPr>
        <p:spPr>
          <a:xfrm>
            <a:off x="914400" y="152400"/>
            <a:ext cx="7356701" cy="584776"/>
          </a:xfrm>
          <a:prstGeom prst="rect">
            <a:avLst/>
          </a:prstGeom>
          <a:noFill/>
        </p:spPr>
        <p:txBody>
          <a:bodyPr wrap="none" rtlCol="0">
            <a:spAutoFit/>
          </a:bodyPr>
          <a:lstStyle/>
          <a:p>
            <a:r>
              <a:rPr lang="it-IT" sz="3200" b="1" dirty="0" smtClean="0">
                <a:solidFill>
                  <a:srgbClr val="FF0000"/>
                </a:solidFill>
              </a:rPr>
              <a:t>CMS</a:t>
            </a:r>
            <a:r>
              <a:rPr lang="it-IT" sz="3200" dirty="0" smtClean="0"/>
              <a:t> invece è stato montato in </a:t>
            </a:r>
            <a:r>
              <a:rPr lang="it-IT" sz="3200" dirty="0" err="1" smtClean="0"/>
              <a:t>superficie…</a:t>
            </a:r>
            <a:r>
              <a:rPr lang="it-IT" sz="3200" dirty="0" smtClean="0"/>
              <a:t>.</a:t>
            </a:r>
            <a:endParaRPr lang="it-IT" sz="3200" dirty="0"/>
          </a:p>
        </p:txBody>
      </p:sp>
      <p:pic>
        <p:nvPicPr>
          <p:cNvPr id="7" name="Content Placeholder 4" descr="CMS_image_0029.jpg"/>
          <p:cNvPicPr>
            <a:picLocks noGrp="1" noChangeAspect="1"/>
          </p:cNvPicPr>
          <p:nvPr>
            <p:ph idx="1"/>
          </p:nvPr>
        </p:nvPicPr>
        <p:blipFill>
          <a:blip r:embed="rId2"/>
          <a:srcRect l="-20573" r="-20573"/>
          <a:stretch>
            <a:fillRect/>
          </a:stretch>
        </p:blipFill>
        <p:spPr>
          <a:xfrm>
            <a:off x="-609600" y="1090053"/>
            <a:ext cx="10210800" cy="5615547"/>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19</a:t>
            </a:fld>
            <a:endParaRPr lang="it-IT"/>
          </a:p>
        </p:txBody>
      </p:sp>
      <p:pic>
        <p:nvPicPr>
          <p:cNvPr id="5" name="Picture 3">
            <a:hlinkClick r:id="" action="ppaction://media"/>
          </p:cNvPr>
          <p:cNvPicPr/>
          <p:nvPr>
            <a:videoFile r:link="rId1"/>
          </p:nvPr>
        </p:nvPicPr>
        <p:blipFill>
          <a:blip r:embed="rId3"/>
          <a:srcRect/>
          <a:stretch>
            <a:fillRect/>
          </a:stretch>
        </p:blipFill>
        <p:spPr bwMode="auto">
          <a:xfrm>
            <a:off x="609600" y="914400"/>
            <a:ext cx="7924800" cy="5943600"/>
          </a:xfrm>
          <a:prstGeom prst="rect">
            <a:avLst/>
          </a:prstGeom>
          <a:noFill/>
          <a:ln w="9525">
            <a:noFill/>
            <a:miter lim="800000"/>
            <a:headEnd/>
            <a:tailEnd/>
          </a:ln>
        </p:spPr>
      </p:pic>
      <p:sp>
        <p:nvSpPr>
          <p:cNvPr id="6" name="Rectangle 2"/>
          <p:cNvSpPr txBox="1">
            <a:spLocks noChangeArrowheads="1"/>
          </p:cNvSpPr>
          <p:nvPr/>
        </p:nvSpPr>
        <p:spPr bwMode="auto">
          <a:xfrm>
            <a:off x="682625" y="0"/>
            <a:ext cx="8080375" cy="87471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e</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poi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calato</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100m</a:t>
            </a:r>
            <a:r>
              <a:rPr kumimoji="0" lang="en-US" sz="4000" b="0"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sottoterra</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t>
            </a:r>
            <a:endParaRPr kumimoji="0" lang="en-US" sz="40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9906026_01_layout_sch.jpg"/>
          <p:cNvPicPr>
            <a:picLocks noChangeAspect="1"/>
          </p:cNvPicPr>
          <p:nvPr/>
        </p:nvPicPr>
        <p:blipFill>
          <a:blip r:embed="rId2"/>
          <a:stretch>
            <a:fillRect/>
          </a:stretch>
        </p:blipFill>
        <p:spPr>
          <a:xfrm>
            <a:off x="326176" y="0"/>
            <a:ext cx="8491647" cy="6858000"/>
          </a:xfrm>
          <a:prstGeom prst="rect">
            <a:avLst/>
          </a:prstGeom>
        </p:spPr>
      </p:pic>
      <p:sp>
        <p:nvSpPr>
          <p:cNvPr id="3" name="CasellaDiTesto 2"/>
          <p:cNvSpPr txBox="1"/>
          <p:nvPr/>
        </p:nvSpPr>
        <p:spPr>
          <a:xfrm>
            <a:off x="4643438" y="522912"/>
            <a:ext cx="4500562" cy="1384995"/>
          </a:xfrm>
          <a:prstGeom prst="rect">
            <a:avLst/>
          </a:prstGeom>
          <a:noFill/>
        </p:spPr>
        <p:txBody>
          <a:bodyPr wrap="square" rtlCol="0">
            <a:spAutoFit/>
          </a:bodyPr>
          <a:lstStyle/>
          <a:p>
            <a:pPr>
              <a:buFont typeface="Arial" pitchFamily="34" charset="0"/>
              <a:buChar char="•"/>
            </a:pPr>
            <a:r>
              <a:rPr lang="it-IT" sz="2200" b="1" dirty="0" smtClean="0">
                <a:solidFill>
                  <a:schemeClr val="bg1"/>
                </a:solidFill>
                <a:latin typeface="Comic Sans MS" pitchFamily="66" charset="0"/>
              </a:rPr>
              <a:t>27 Km di circonferenza </a:t>
            </a:r>
          </a:p>
          <a:p>
            <a:pPr>
              <a:buFont typeface="Arial" pitchFamily="34" charset="0"/>
              <a:buChar char="•"/>
            </a:pPr>
            <a:r>
              <a:rPr lang="it-IT" sz="2200" b="1" dirty="0" smtClean="0">
                <a:solidFill>
                  <a:schemeClr val="bg1"/>
                </a:solidFill>
                <a:latin typeface="Comic Sans MS" pitchFamily="66" charset="0"/>
              </a:rPr>
              <a:t>90m di profondità</a:t>
            </a:r>
          </a:p>
          <a:p>
            <a:pPr>
              <a:buFont typeface="Arial" pitchFamily="34" charset="0"/>
              <a:buChar char="•"/>
            </a:pPr>
            <a:r>
              <a:rPr lang="it-IT" sz="2200" b="1" dirty="0" smtClean="0">
                <a:solidFill>
                  <a:schemeClr val="bg1"/>
                </a:solidFill>
                <a:latin typeface="Comic Sans MS" pitchFamily="66" charset="0"/>
              </a:rPr>
              <a:t>Collisioni </a:t>
            </a:r>
            <a:r>
              <a:rPr lang="it-IT" sz="2200" b="1" dirty="0" err="1" smtClean="0">
                <a:solidFill>
                  <a:schemeClr val="bg1"/>
                </a:solidFill>
                <a:latin typeface="Comic Sans MS" pitchFamily="66" charset="0"/>
              </a:rPr>
              <a:t>p+p</a:t>
            </a:r>
            <a:r>
              <a:rPr lang="it-IT" sz="2200" b="1" dirty="0" smtClean="0">
                <a:solidFill>
                  <a:schemeClr val="bg1"/>
                </a:solidFill>
                <a:latin typeface="Comic Sans MS" pitchFamily="66" charset="0"/>
              </a:rPr>
              <a:t> a 7+7 </a:t>
            </a:r>
            <a:r>
              <a:rPr lang="it-IT" sz="2200" b="1" dirty="0" err="1" smtClean="0">
                <a:solidFill>
                  <a:schemeClr val="bg1"/>
                </a:solidFill>
                <a:latin typeface="Comic Sans MS" pitchFamily="66" charset="0"/>
              </a:rPr>
              <a:t>TeV</a:t>
            </a:r>
            <a:r>
              <a:rPr lang="it-IT" sz="2200" b="1" dirty="0" smtClean="0">
                <a:solidFill>
                  <a:schemeClr val="bg1"/>
                </a:solidFill>
                <a:latin typeface="Comic Sans MS" pitchFamily="66" charset="0"/>
              </a:rPr>
              <a:t> </a:t>
            </a:r>
          </a:p>
          <a:p>
            <a:endParaRPr lang="it-IT" dirty="0"/>
          </a:p>
        </p:txBody>
      </p:sp>
      <p:pic>
        <p:nvPicPr>
          <p:cNvPr id="1026" name="Picture 2" descr="C:\Users\mg\Desktop\da copiare\visita_cern_2009\foto\gen-2002-003.jpg"/>
          <p:cNvPicPr>
            <a:picLocks noChangeAspect="1" noChangeArrowheads="1"/>
          </p:cNvPicPr>
          <p:nvPr/>
        </p:nvPicPr>
        <p:blipFill>
          <a:blip r:embed="rId3"/>
          <a:srcRect/>
          <a:stretch>
            <a:fillRect/>
          </a:stretch>
        </p:blipFill>
        <p:spPr bwMode="auto">
          <a:xfrm>
            <a:off x="4800600" y="3200400"/>
            <a:ext cx="1485912" cy="1114434"/>
          </a:xfrm>
          <a:prstGeom prst="rect">
            <a:avLst/>
          </a:prstGeom>
          <a:noFill/>
          <a:effectLst>
            <a:outerShdw blurRad="50800" dist="50800" dir="5400000" algn="ctr" rotWithShape="0">
              <a:srgbClr val="000000">
                <a:alpha val="0"/>
              </a:srgbClr>
            </a:outerShdw>
          </a:effectLst>
          <a:scene3d>
            <a:camera prst="orthographicFront">
              <a:rot lat="0" lon="0" rev="0"/>
            </a:camera>
            <a:lightRig rig="threePt" dir="t"/>
          </a:scene3d>
        </p:spPr>
      </p:pic>
      <p:sp>
        <p:nvSpPr>
          <p:cNvPr id="6" name="Segnaposto numero diapositiva 5"/>
          <p:cNvSpPr>
            <a:spLocks noGrp="1"/>
          </p:cNvSpPr>
          <p:nvPr>
            <p:ph type="sldNum" sz="quarter" idx="12"/>
          </p:nvPr>
        </p:nvSpPr>
        <p:spPr/>
        <p:txBody>
          <a:bodyPr/>
          <a:lstStyle/>
          <a:p>
            <a:fld id="{B007B441-5312-499D-93C3-6E37886527FA}" type="slidenum">
              <a:rPr lang="it-IT" smtClean="0"/>
              <a:pPr/>
              <a:t>2</a:t>
            </a:fld>
            <a:endParaRPr lang="it-IT"/>
          </a:p>
        </p:txBody>
      </p:sp>
      <p:pic>
        <p:nvPicPr>
          <p:cNvPr id="7" name="Picture 6"/>
          <p:cNvPicPr>
            <a:picLocks noChangeAspect="1"/>
          </p:cNvPicPr>
          <p:nvPr/>
        </p:nvPicPr>
        <p:blipFill>
          <a:blip r:embed="rId4">
            <a:alphaModFix/>
          </a:blip>
          <a:stretch>
            <a:fillRect/>
          </a:stretch>
        </p:blipFill>
        <p:spPr>
          <a:xfrm>
            <a:off x="3124200" y="5334000"/>
            <a:ext cx="1601801" cy="106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9_04A0054b.jpg"/>
          <p:cNvPicPr>
            <a:picLocks noGrp="1" noChangeAspect="1"/>
          </p:cNvPicPr>
          <p:nvPr>
            <p:ph idx="1"/>
          </p:nvPr>
        </p:nvPicPr>
        <p:blipFill>
          <a:blip r:embed="rId2"/>
          <a:srcRect l="-85812" r="-85812"/>
          <a:stretch>
            <a:fillRect/>
          </a:stretch>
        </p:blipFill>
        <p:spPr>
          <a:xfrm>
            <a:off x="-415666" y="23195"/>
            <a:ext cx="12427790" cy="6834805"/>
          </a:xfrm>
        </p:spPr>
      </p:pic>
      <p:sp>
        <p:nvSpPr>
          <p:cNvPr id="4" name="Slide Number Placeholder 3"/>
          <p:cNvSpPr>
            <a:spLocks noGrp="1"/>
          </p:cNvSpPr>
          <p:nvPr>
            <p:ph type="sldNum" sz="quarter" idx="12"/>
          </p:nvPr>
        </p:nvSpPr>
        <p:spPr/>
        <p:txBody>
          <a:bodyPr/>
          <a:lstStyle/>
          <a:p>
            <a:fld id="{B007B441-5312-499D-93C3-6E37886527FA}" type="slidenum">
              <a:rPr lang="it-IT" smtClean="0"/>
              <a:pPr/>
              <a:t>20</a:t>
            </a:fld>
            <a:endParaRPr lang="it-IT"/>
          </a:p>
        </p:txBody>
      </p:sp>
      <p:sp>
        <p:nvSpPr>
          <p:cNvPr id="6" name="TextBox 5"/>
          <p:cNvSpPr txBox="1"/>
          <p:nvPr/>
        </p:nvSpPr>
        <p:spPr>
          <a:xfrm>
            <a:off x="304801" y="2743200"/>
            <a:ext cx="3048000" cy="1200328"/>
          </a:xfrm>
          <a:prstGeom prst="rect">
            <a:avLst/>
          </a:prstGeom>
          <a:noFill/>
        </p:spPr>
        <p:txBody>
          <a:bodyPr wrap="square" rtlCol="0">
            <a:spAutoFit/>
          </a:bodyPr>
          <a:lstStyle/>
          <a:p>
            <a:r>
              <a:rPr lang="it-IT" sz="2400" dirty="0" smtClean="0">
                <a:latin typeface="Comic Sans MS"/>
                <a:cs typeface="Comic Sans MS"/>
              </a:rPr>
              <a:t>Foto della discesa di uno dei dischi nel </a:t>
            </a:r>
            <a:r>
              <a:rPr lang="it-IT" sz="2400" dirty="0" err="1" smtClean="0">
                <a:latin typeface="Comic Sans MS"/>
                <a:cs typeface="Comic Sans MS"/>
              </a:rPr>
              <a:t>pit</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30_02_27_lores.jpg"/>
          <p:cNvPicPr>
            <a:picLocks noGrp="1" noChangeAspect="1"/>
          </p:cNvPicPr>
          <p:nvPr>
            <p:ph idx="1"/>
          </p:nvPr>
        </p:nvPicPr>
        <p:blipFill>
          <a:blip r:embed="rId2"/>
          <a:srcRect l="-18187" r="-18187"/>
          <a:stretch>
            <a:fillRect/>
          </a:stretch>
        </p:blipFill>
        <p:spPr>
          <a:xfrm>
            <a:off x="-838200" y="-33882"/>
            <a:ext cx="10591800" cy="5825082"/>
          </a:xfrm>
        </p:spPr>
      </p:pic>
      <p:sp>
        <p:nvSpPr>
          <p:cNvPr id="4" name="Slide Number Placeholder 3"/>
          <p:cNvSpPr>
            <a:spLocks noGrp="1"/>
          </p:cNvSpPr>
          <p:nvPr>
            <p:ph type="sldNum" sz="quarter" idx="12"/>
          </p:nvPr>
        </p:nvSpPr>
        <p:spPr/>
        <p:txBody>
          <a:bodyPr/>
          <a:lstStyle/>
          <a:p>
            <a:fld id="{B007B441-5312-499D-93C3-6E37886527FA}" type="slidenum">
              <a:rPr lang="it-IT" smtClean="0"/>
              <a:pPr/>
              <a:t>21</a:t>
            </a:fld>
            <a:endParaRPr lang="it-IT"/>
          </a:p>
        </p:txBody>
      </p:sp>
      <p:sp>
        <p:nvSpPr>
          <p:cNvPr id="6" name="TextBox 5"/>
          <p:cNvSpPr txBox="1"/>
          <p:nvPr/>
        </p:nvSpPr>
        <p:spPr>
          <a:xfrm>
            <a:off x="381000" y="5950803"/>
            <a:ext cx="8305800" cy="830997"/>
          </a:xfrm>
          <a:prstGeom prst="rect">
            <a:avLst/>
          </a:prstGeom>
          <a:noFill/>
        </p:spPr>
        <p:txBody>
          <a:bodyPr wrap="square" rtlCol="0">
            <a:spAutoFit/>
          </a:bodyPr>
          <a:lstStyle/>
          <a:p>
            <a:r>
              <a:rPr lang="it-IT" sz="2400" dirty="0" smtClean="0">
                <a:latin typeface="Comic Sans MS"/>
                <a:cs typeface="Comic Sans MS"/>
              </a:rPr>
              <a:t>Napoli ha contribuito al sistema di camere per la rivelazione dei muoni (RPC)</a:t>
            </a:r>
            <a:endParaRPr lang="it-IT" sz="2400" dirty="0">
              <a:latin typeface="Comic Sans MS"/>
              <a:cs typeface="Comic Sans MS"/>
            </a:endParaRPr>
          </a:p>
        </p:txBody>
      </p:sp>
      <p:cxnSp>
        <p:nvCxnSpPr>
          <p:cNvPr id="8" name="Straight Arrow Connector 7"/>
          <p:cNvCxnSpPr/>
          <p:nvPr/>
        </p:nvCxnSpPr>
        <p:spPr>
          <a:xfrm rot="16200000" flipV="1">
            <a:off x="2590800" y="4724400"/>
            <a:ext cx="1981200" cy="762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3352800" y="2895600"/>
            <a:ext cx="3810000" cy="2590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22</a:t>
            </a:fld>
            <a:endParaRPr lang="it-IT"/>
          </a:p>
        </p:txBody>
      </p:sp>
      <p:sp>
        <p:nvSpPr>
          <p:cNvPr id="7" name="Content Placeholder 6"/>
          <p:cNvSpPr>
            <a:spLocks noGrp="1"/>
          </p:cNvSpPr>
          <p:nvPr>
            <p:ph idx="1"/>
          </p:nvPr>
        </p:nvSpPr>
        <p:spPr/>
        <p:txBody>
          <a:bodyPr/>
          <a:lstStyle/>
          <a:p>
            <a:endParaRPr lang="it-IT"/>
          </a:p>
        </p:txBody>
      </p:sp>
      <p:pic>
        <p:nvPicPr>
          <p:cNvPr id="8" name="Content Placeholder 7" descr="aliceview1.jpg"/>
          <p:cNvPicPr>
            <a:picLocks noChangeAspect="1"/>
          </p:cNvPicPr>
          <p:nvPr/>
        </p:nvPicPr>
        <p:blipFill>
          <a:blip r:embed="rId2"/>
          <a:srcRect/>
          <a:stretch>
            <a:fillRect/>
          </a:stretch>
        </p:blipFill>
        <p:spPr bwMode="auto">
          <a:xfrm>
            <a:off x="838200" y="176791"/>
            <a:ext cx="7467600" cy="5995409"/>
          </a:xfrm>
          <a:prstGeom prst="rect">
            <a:avLst/>
          </a:prstGeom>
          <a:noFill/>
          <a:ln w="9525">
            <a:noFill/>
            <a:miter lim="800000"/>
            <a:headEnd/>
            <a:tailEnd/>
          </a:ln>
        </p:spPr>
      </p:pic>
      <p:sp>
        <p:nvSpPr>
          <p:cNvPr id="5" name="TextBox 4"/>
          <p:cNvSpPr txBox="1"/>
          <p:nvPr/>
        </p:nvSpPr>
        <p:spPr>
          <a:xfrm>
            <a:off x="76200" y="6248400"/>
            <a:ext cx="8747407" cy="461665"/>
          </a:xfrm>
          <a:prstGeom prst="rect">
            <a:avLst/>
          </a:prstGeom>
          <a:noFill/>
        </p:spPr>
        <p:txBody>
          <a:bodyPr wrap="none" rtlCol="0">
            <a:spAutoFit/>
          </a:bodyPr>
          <a:lstStyle/>
          <a:p>
            <a:r>
              <a:rPr lang="it-IT" sz="2400" dirty="0" smtClean="0">
                <a:latin typeface="Comic Sans MS"/>
                <a:cs typeface="Comic Sans MS"/>
              </a:rPr>
              <a:t>Particolare di CMS che mostra la complessità del cablaggio</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MS_photo20_04A0097.JPG"/>
          <p:cNvPicPr>
            <a:picLocks noGrp="1" noChangeAspect="1"/>
          </p:cNvPicPr>
          <p:nvPr>
            <p:ph idx="1"/>
          </p:nvPr>
        </p:nvPicPr>
        <p:blipFill>
          <a:blip r:embed="rId2"/>
          <a:srcRect l="-10861" r="-10861"/>
          <a:stretch>
            <a:fillRect/>
          </a:stretch>
        </p:blipFill>
        <p:spPr>
          <a:xfrm>
            <a:off x="1143001" y="1143000"/>
            <a:ext cx="8381999" cy="4609776"/>
          </a:xfrm>
          <a:scene3d>
            <a:camera prst="orthographicFront">
              <a:rot lat="0" lon="0" rev="16200000"/>
            </a:camera>
            <a:lightRig rig="threePt" dir="t"/>
          </a:scene3d>
        </p:spPr>
      </p:pic>
      <p:sp>
        <p:nvSpPr>
          <p:cNvPr id="4" name="Slide Number Placeholder 3"/>
          <p:cNvSpPr>
            <a:spLocks noGrp="1"/>
          </p:cNvSpPr>
          <p:nvPr>
            <p:ph type="sldNum" sz="quarter" idx="12"/>
          </p:nvPr>
        </p:nvSpPr>
        <p:spPr/>
        <p:txBody>
          <a:bodyPr/>
          <a:lstStyle/>
          <a:p>
            <a:fld id="{B007B441-5312-499D-93C3-6E37886527FA}" type="slidenum">
              <a:rPr lang="it-IT" smtClean="0"/>
              <a:pPr/>
              <a:t>23</a:t>
            </a:fld>
            <a:endParaRPr lang="it-IT"/>
          </a:p>
        </p:txBody>
      </p:sp>
      <p:sp>
        <p:nvSpPr>
          <p:cNvPr id="6" name="TextBox 5"/>
          <p:cNvSpPr txBox="1"/>
          <p:nvPr/>
        </p:nvSpPr>
        <p:spPr>
          <a:xfrm>
            <a:off x="76200" y="4655403"/>
            <a:ext cx="2819400" cy="1569660"/>
          </a:xfrm>
          <a:prstGeom prst="rect">
            <a:avLst/>
          </a:prstGeom>
          <a:noFill/>
        </p:spPr>
        <p:txBody>
          <a:bodyPr wrap="square" rtlCol="0">
            <a:spAutoFit/>
          </a:bodyPr>
          <a:lstStyle/>
          <a:p>
            <a:r>
              <a:rPr lang="it-IT" sz="2400" dirty="0" smtClean="0">
                <a:latin typeface="Comic Sans MS"/>
                <a:cs typeface="Comic Sans MS"/>
              </a:rPr>
              <a:t>Vista frontale di CMS nel </a:t>
            </a:r>
            <a:r>
              <a:rPr lang="it-IT" sz="2400" dirty="0" err="1" smtClean="0">
                <a:latin typeface="Comic Sans MS"/>
                <a:cs typeface="Comic Sans MS"/>
              </a:rPr>
              <a:t>pit</a:t>
            </a:r>
            <a:r>
              <a:rPr lang="it-IT" sz="2400" dirty="0" smtClean="0">
                <a:latin typeface="Comic Sans MS"/>
                <a:cs typeface="Comic Sans MS"/>
              </a:rPr>
              <a:t> durante la costruzione</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20_20090601_133b.jpg"/>
          <p:cNvPicPr>
            <a:picLocks noGrp="1" noChangeAspect="1"/>
          </p:cNvPicPr>
          <p:nvPr>
            <p:ph idx="1"/>
          </p:nvPr>
        </p:nvPicPr>
        <p:blipFill>
          <a:blip r:embed="rId2"/>
          <a:srcRect l="-10496" r="-10496"/>
          <a:stretch>
            <a:fillRect/>
          </a:stretch>
        </p:blipFill>
        <p:spPr>
          <a:xfrm>
            <a:off x="-1004661" y="0"/>
            <a:ext cx="11139261" cy="6126164"/>
          </a:xfrm>
        </p:spPr>
      </p:pic>
      <p:sp>
        <p:nvSpPr>
          <p:cNvPr id="4" name="Slide Number Placeholder 3"/>
          <p:cNvSpPr>
            <a:spLocks noGrp="1"/>
          </p:cNvSpPr>
          <p:nvPr>
            <p:ph type="sldNum" sz="quarter" idx="12"/>
          </p:nvPr>
        </p:nvSpPr>
        <p:spPr/>
        <p:txBody>
          <a:bodyPr/>
          <a:lstStyle/>
          <a:p>
            <a:fld id="{B007B441-5312-499D-93C3-6E37886527FA}" type="slidenum">
              <a:rPr lang="it-IT" smtClean="0"/>
              <a:pPr/>
              <a:t>24</a:t>
            </a:fld>
            <a:endParaRPr lang="it-IT"/>
          </a:p>
        </p:txBody>
      </p:sp>
      <p:sp>
        <p:nvSpPr>
          <p:cNvPr id="6" name="TextBox 5"/>
          <p:cNvSpPr txBox="1"/>
          <p:nvPr/>
        </p:nvSpPr>
        <p:spPr>
          <a:xfrm>
            <a:off x="762000" y="6248400"/>
            <a:ext cx="7188537" cy="461665"/>
          </a:xfrm>
          <a:prstGeom prst="rect">
            <a:avLst/>
          </a:prstGeom>
          <a:noFill/>
        </p:spPr>
        <p:txBody>
          <a:bodyPr wrap="none" rtlCol="0">
            <a:spAutoFit/>
          </a:bodyPr>
          <a:lstStyle/>
          <a:p>
            <a:r>
              <a:rPr lang="it-IT" sz="2400" dirty="0" smtClean="0">
                <a:latin typeface="Comic Sans MS"/>
                <a:cs typeface="Comic Sans MS"/>
              </a:rPr>
              <a:t>Vista laterale di CMS nel </a:t>
            </a:r>
            <a:r>
              <a:rPr lang="it-IT" sz="2400" dirty="0" err="1" smtClean="0">
                <a:latin typeface="Comic Sans MS"/>
                <a:cs typeface="Comic Sans MS"/>
              </a:rPr>
              <a:t>pit</a:t>
            </a:r>
            <a:r>
              <a:rPr lang="it-IT" sz="2400" dirty="0" smtClean="0">
                <a:latin typeface="Comic Sans MS"/>
                <a:cs typeface="Comic Sans MS"/>
              </a:rPr>
              <a:t> prima della chiusura</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_2_DSC7163b.jpg"/>
          <p:cNvPicPr>
            <a:picLocks noGrp="1" noChangeAspect="1"/>
          </p:cNvPicPr>
          <p:nvPr>
            <p:ph idx="1"/>
          </p:nvPr>
        </p:nvPicPr>
        <p:blipFill>
          <a:blip r:embed="rId2"/>
          <a:srcRect l="-10496" r="-10496"/>
          <a:stretch>
            <a:fillRect/>
          </a:stretch>
        </p:blipFill>
        <p:spPr>
          <a:xfrm>
            <a:off x="-990600" y="0"/>
            <a:ext cx="11139258" cy="6126163"/>
          </a:xfrm>
        </p:spPr>
      </p:pic>
      <p:sp>
        <p:nvSpPr>
          <p:cNvPr id="4" name="Slide Number Placeholder 3"/>
          <p:cNvSpPr>
            <a:spLocks noGrp="1"/>
          </p:cNvSpPr>
          <p:nvPr>
            <p:ph type="sldNum" sz="quarter" idx="12"/>
          </p:nvPr>
        </p:nvSpPr>
        <p:spPr/>
        <p:txBody>
          <a:bodyPr/>
          <a:lstStyle/>
          <a:p>
            <a:fld id="{B007B441-5312-499D-93C3-6E37886527FA}" type="slidenum">
              <a:rPr lang="it-IT" smtClean="0"/>
              <a:pPr/>
              <a:t>25</a:t>
            </a:fld>
            <a:endParaRPr lang="it-IT"/>
          </a:p>
        </p:txBody>
      </p:sp>
      <p:sp>
        <p:nvSpPr>
          <p:cNvPr id="6" name="TextBox 5"/>
          <p:cNvSpPr txBox="1"/>
          <p:nvPr/>
        </p:nvSpPr>
        <p:spPr>
          <a:xfrm>
            <a:off x="381000" y="6324600"/>
            <a:ext cx="4241666" cy="461665"/>
          </a:xfrm>
          <a:prstGeom prst="rect">
            <a:avLst/>
          </a:prstGeom>
          <a:noFill/>
        </p:spPr>
        <p:txBody>
          <a:bodyPr wrap="none" rtlCol="0">
            <a:spAutoFit/>
          </a:bodyPr>
          <a:lstStyle/>
          <a:p>
            <a:r>
              <a:rPr lang="it-IT" sz="2400" dirty="0" smtClean="0">
                <a:latin typeface="Comic Sans MS"/>
                <a:cs typeface="Comic Sans MS"/>
              </a:rPr>
              <a:t>Vista dall’alto di CMS nel </a:t>
            </a:r>
            <a:r>
              <a:rPr lang="it-IT" sz="2400" dirty="0" err="1" smtClean="0">
                <a:latin typeface="Comic Sans MS"/>
                <a:cs typeface="Comic Sans MS"/>
              </a:rPr>
              <a:t>pit</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533400" y="1219200"/>
            <a:ext cx="8077200" cy="5075238"/>
          </a:xfrm>
          <a:prstGeom prst="rect">
            <a:avLst/>
          </a:prstGeom>
          <a:solidFill>
            <a:schemeClr val="bg1"/>
          </a:solidFill>
          <a:ln w="9525">
            <a:noFill/>
            <a:miter lim="800000"/>
            <a:headEnd/>
            <a:tailEnd/>
          </a:ln>
          <a:effectLst/>
        </p:spPr>
      </p:pic>
      <p:pic>
        <p:nvPicPr>
          <p:cNvPr id="118787" name="Picture 3"/>
          <p:cNvPicPr>
            <a:picLocks noChangeAspect="1" noChangeArrowheads="1"/>
          </p:cNvPicPr>
          <p:nvPr/>
        </p:nvPicPr>
        <p:blipFill>
          <a:blip r:embed="rId3"/>
          <a:srcRect/>
          <a:stretch>
            <a:fillRect/>
          </a:stretch>
        </p:blipFill>
        <p:spPr bwMode="auto">
          <a:xfrm>
            <a:off x="3124200" y="3581400"/>
            <a:ext cx="3124200" cy="1600200"/>
          </a:xfrm>
          <a:prstGeom prst="rect">
            <a:avLst/>
          </a:prstGeom>
          <a:noFill/>
          <a:ln w="9525">
            <a:noFill/>
            <a:miter lim="800000"/>
            <a:headEnd/>
            <a:tailEnd/>
          </a:ln>
          <a:effectLst/>
        </p:spPr>
      </p:pic>
      <p:pic>
        <p:nvPicPr>
          <p:cNvPr id="118788" name="Picture 4"/>
          <p:cNvPicPr>
            <a:picLocks noChangeAspect="1" noChangeArrowheads="1"/>
          </p:cNvPicPr>
          <p:nvPr/>
        </p:nvPicPr>
        <p:blipFill>
          <a:blip r:embed="rId4"/>
          <a:srcRect/>
          <a:stretch>
            <a:fillRect/>
          </a:stretch>
        </p:blipFill>
        <p:spPr bwMode="auto">
          <a:xfrm>
            <a:off x="9448800" y="0"/>
            <a:ext cx="3124200" cy="1676400"/>
          </a:xfrm>
          <a:prstGeom prst="rect">
            <a:avLst/>
          </a:prstGeom>
          <a:noFill/>
          <a:ln w="9525">
            <a:noFill/>
            <a:miter lim="800000"/>
            <a:headEnd/>
            <a:tailEnd/>
          </a:ln>
          <a:effectLst/>
        </p:spPr>
      </p:pic>
      <p:sp>
        <p:nvSpPr>
          <p:cNvPr id="118789" name="Rectangle 5"/>
          <p:cNvSpPr>
            <a:spLocks noGrp="1" noChangeArrowheads="1"/>
          </p:cNvSpPr>
          <p:nvPr>
            <p:ph type="title"/>
          </p:nvPr>
        </p:nvSpPr>
        <p:spPr>
          <a:xfrm>
            <a:off x="685800" y="304800"/>
            <a:ext cx="7772400" cy="762000"/>
          </a:xfrm>
          <a:noFill/>
        </p:spPr>
        <p:txBody>
          <a:bodyPr/>
          <a:lstStyle/>
          <a:p>
            <a:r>
              <a:rPr lang="it-IT" sz="3600" dirty="0" smtClean="0">
                <a:solidFill>
                  <a:srgbClr val="FF0000"/>
                </a:solidFill>
                <a:latin typeface="Comic Sans MS" pitchFamily="66" charset="0"/>
              </a:rPr>
              <a:t>Obiettivi di ‘fisica</a:t>
            </a:r>
            <a:r>
              <a:rPr lang="it-IT" sz="3600" dirty="0">
                <a:solidFill>
                  <a:srgbClr val="FF0000"/>
                </a:solidFill>
                <a:latin typeface="Comic Sans MS" pitchFamily="66" charset="0"/>
              </a:rPr>
              <a:t>’ …</a:t>
            </a: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26</a:t>
            </a:fld>
            <a:endParaRPr lang="it-IT"/>
          </a:p>
        </p:txBody>
      </p:sp>
      <p:pic>
        <p:nvPicPr>
          <p:cNvPr id="9" name="Picture 8"/>
          <p:cNvPicPr>
            <a:picLocks noChangeAspect="1"/>
          </p:cNvPicPr>
          <p:nvPr/>
        </p:nvPicPr>
        <p:blipFill>
          <a:blip r:embed="rId5">
            <a:alphaModFix/>
          </a:blip>
          <a:stretch>
            <a:fillRect/>
          </a:stretch>
        </p:blipFill>
        <p:spPr>
          <a:xfrm>
            <a:off x="3124200" y="3505199"/>
            <a:ext cx="3124200" cy="208071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0" y="1428736"/>
            <a:ext cx="9144000" cy="1754326"/>
          </a:xfrm>
          <a:prstGeom prst="rect">
            <a:avLst/>
          </a:prstGeom>
          <a:noFill/>
        </p:spPr>
        <p:txBody>
          <a:bodyPr wrap="square" rtlCol="0">
            <a:spAutoFit/>
          </a:bodyPr>
          <a:lstStyle/>
          <a:p>
            <a:r>
              <a:rPr lang="en-US" dirty="0" smtClean="0"/>
              <a:t>Event with </a:t>
            </a:r>
            <a:r>
              <a:rPr lang="en-US" dirty="0" err="1" smtClean="0"/>
              <a:t>Supersymmetric</a:t>
            </a:r>
            <a:r>
              <a:rPr lang="en-US" dirty="0" smtClean="0"/>
              <a:t> Particles </a:t>
            </a:r>
            <a:br>
              <a:rPr lang="en-US" dirty="0" smtClean="0"/>
            </a:br>
            <a:r>
              <a:rPr lang="en-US" dirty="0" smtClean="0"/>
              <a:t>This event originated with the production of a pair of </a:t>
            </a:r>
            <a:r>
              <a:rPr lang="en-US" dirty="0" err="1" smtClean="0"/>
              <a:t>supersymmetric</a:t>
            </a:r>
            <a:r>
              <a:rPr lang="en-US" dirty="0" smtClean="0"/>
              <a:t>  particles that decayed yielding: Six jets of particles, Two </a:t>
            </a:r>
            <a:r>
              <a:rPr lang="en-US" dirty="0" err="1" smtClean="0"/>
              <a:t>muons</a:t>
            </a:r>
            <a:r>
              <a:rPr lang="en-US" dirty="0" smtClean="0"/>
              <a:t> with </a:t>
            </a:r>
            <a:r>
              <a:rPr lang="en-US" dirty="0" err="1" smtClean="0"/>
              <a:t>momenta</a:t>
            </a:r>
            <a:r>
              <a:rPr lang="en-US" dirty="0" smtClean="0"/>
              <a:t> in the transverse direction of 74 and 84 </a:t>
            </a:r>
            <a:r>
              <a:rPr lang="en-US" dirty="0" err="1" smtClean="0"/>
              <a:t>GeV</a:t>
            </a:r>
            <a:r>
              <a:rPr lang="en-US" dirty="0" smtClean="0"/>
              <a:t>. They are visible in the side view going to the left, but not in the end view  (because the exited the detector in the forward direction). They have opposite signs. Missing energy in the direction transverse to the beam of 283 </a:t>
            </a:r>
            <a:r>
              <a:rPr lang="en-US" dirty="0" err="1" smtClean="0"/>
              <a:t>GeV</a:t>
            </a:r>
            <a:r>
              <a:rPr lang="en-US" dirty="0" smtClean="0"/>
              <a:t>. </a:t>
            </a:r>
            <a:endParaRPr lang="en-US" dirty="0"/>
          </a:p>
        </p:txBody>
      </p:sp>
      <p:sp>
        <p:nvSpPr>
          <p:cNvPr id="2" name="Titolo 1"/>
          <p:cNvSpPr>
            <a:spLocks noGrp="1"/>
          </p:cNvSpPr>
          <p:nvPr>
            <p:ph type="title"/>
          </p:nvPr>
        </p:nvSpPr>
        <p:spPr>
          <a:xfrm>
            <a:off x="0" y="274638"/>
            <a:ext cx="4329114" cy="582594"/>
          </a:xfrm>
        </p:spPr>
        <p:txBody>
          <a:bodyPr>
            <a:normAutofit fontScale="90000"/>
          </a:bodyPr>
          <a:lstStyle/>
          <a:p>
            <a:r>
              <a:rPr lang="it-IT" sz="2800" dirty="0" smtClean="0">
                <a:solidFill>
                  <a:srgbClr val="FF0000"/>
                </a:solidFill>
                <a:latin typeface="Comic Sans MS" pitchFamily="66" charset="0"/>
              </a:rPr>
              <a:t>… come vediamo gli eventi?</a:t>
            </a:r>
            <a:endParaRPr lang="it-IT" sz="2800" dirty="0">
              <a:solidFill>
                <a:srgbClr val="FF0000"/>
              </a:solidFill>
              <a:latin typeface="Comic Sans MS" pitchFamily="66" charset="0"/>
            </a:endParaRPr>
          </a:p>
        </p:txBody>
      </p:sp>
      <p:pic>
        <p:nvPicPr>
          <p:cNvPr id="4" name="Segnaposto contenuto 3" descr="susy_cutview_eve_gen_1207_002.jpg"/>
          <p:cNvPicPr>
            <a:picLocks noGrp="1" noChangeAspect="1"/>
          </p:cNvPicPr>
          <p:nvPr>
            <p:ph idx="1"/>
          </p:nvPr>
        </p:nvPicPr>
        <p:blipFill>
          <a:blip r:embed="rId2"/>
          <a:stretch>
            <a:fillRect/>
          </a:stretch>
        </p:blipFill>
        <p:spPr>
          <a:xfrm>
            <a:off x="5143536" y="-214338"/>
            <a:ext cx="4000496" cy="4198051"/>
          </a:xfrm>
        </p:spPr>
      </p:pic>
      <p:pic>
        <p:nvPicPr>
          <p:cNvPr id="5" name="Immagine 4" descr="susy_sideview_eve_gen_1207_001.jpg"/>
          <p:cNvPicPr>
            <a:picLocks noChangeAspect="1"/>
          </p:cNvPicPr>
          <p:nvPr/>
        </p:nvPicPr>
        <p:blipFill>
          <a:blip r:embed="rId3"/>
          <a:stretch>
            <a:fillRect/>
          </a:stretch>
        </p:blipFill>
        <p:spPr>
          <a:xfrm>
            <a:off x="0" y="1304361"/>
            <a:ext cx="5214942" cy="3624837"/>
          </a:xfrm>
          <a:prstGeom prst="rect">
            <a:avLst/>
          </a:prstGeom>
        </p:spPr>
      </p:pic>
      <p:sp>
        <p:nvSpPr>
          <p:cNvPr id="8" name="Text Box 4"/>
          <p:cNvSpPr txBox="1">
            <a:spLocks noChangeArrowheads="1"/>
          </p:cNvSpPr>
          <p:nvPr/>
        </p:nvSpPr>
        <p:spPr bwMode="auto">
          <a:xfrm>
            <a:off x="6143636" y="3887980"/>
            <a:ext cx="3000396" cy="2970044"/>
          </a:xfrm>
          <a:prstGeom prst="rect">
            <a:avLst/>
          </a:prstGeom>
          <a:solidFill>
            <a:schemeClr val="accent4">
              <a:lumMod val="40000"/>
              <a:lumOff val="60000"/>
            </a:schemeClr>
          </a:solidFill>
          <a:ln w="9525" algn="ctr">
            <a:noFill/>
            <a:miter lim="800000"/>
            <a:headEnd/>
            <a:tailEnd/>
          </a:ln>
          <a:effectLst/>
        </p:spPr>
        <p:txBody>
          <a:bodyPr wrap="square">
            <a:spAutoFit/>
          </a:bodyPr>
          <a:lstStyle/>
          <a:p>
            <a:pPr>
              <a:spcBef>
                <a:spcPct val="50000"/>
              </a:spcBef>
              <a:buFontTx/>
              <a:buChar char="•"/>
            </a:pPr>
            <a:r>
              <a:rPr lang="it-IT" sz="2200" dirty="0" smtClean="0">
                <a:latin typeface="Comic Sans MS" pitchFamily="66" charset="0"/>
              </a:rPr>
              <a:t>traiettoria</a:t>
            </a:r>
          </a:p>
          <a:p>
            <a:pPr>
              <a:spcBef>
                <a:spcPct val="50000"/>
              </a:spcBef>
              <a:buFontTx/>
              <a:buChar char="•"/>
            </a:pPr>
            <a:r>
              <a:rPr lang="it-IT" sz="2200" dirty="0" smtClean="0">
                <a:latin typeface="Comic Sans MS" pitchFamily="66" charset="0"/>
              </a:rPr>
              <a:t> carica </a:t>
            </a:r>
            <a:r>
              <a:rPr lang="it-IT" sz="2200" dirty="0">
                <a:latin typeface="Comic Sans MS" pitchFamily="66" charset="0"/>
              </a:rPr>
              <a:t>elettrica</a:t>
            </a:r>
          </a:p>
          <a:p>
            <a:pPr>
              <a:spcBef>
                <a:spcPct val="50000"/>
              </a:spcBef>
              <a:buFontTx/>
              <a:buChar char="•"/>
            </a:pPr>
            <a:r>
              <a:rPr lang="it-IT" sz="2200" dirty="0">
                <a:latin typeface="Comic Sans MS" pitchFamily="66" charset="0"/>
              </a:rPr>
              <a:t> </a:t>
            </a:r>
            <a:r>
              <a:rPr lang="it-IT" sz="2200" dirty="0" smtClean="0">
                <a:latin typeface="Comic Sans MS" pitchFamily="66" charset="0"/>
              </a:rPr>
              <a:t>energia</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impulso</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massa</a:t>
            </a:r>
            <a:endParaRPr lang="it-IT" sz="2200" dirty="0">
              <a:latin typeface="Comic Sans MS" pitchFamily="66" charset="0"/>
            </a:endParaRPr>
          </a:p>
          <a:p>
            <a:pPr>
              <a:spcBef>
                <a:spcPct val="50000"/>
              </a:spcBef>
              <a:buFontTx/>
              <a:buChar char="•"/>
            </a:pPr>
            <a:r>
              <a:rPr lang="it-IT" sz="2200" dirty="0" smtClean="0">
                <a:latin typeface="Comic Sans MS" pitchFamily="66" charset="0"/>
              </a:rPr>
              <a:t> vita media</a:t>
            </a:r>
            <a:endParaRPr lang="it-IT" sz="2200" dirty="0">
              <a:latin typeface="Comic Sans MS" pitchFamily="66" charset="0"/>
            </a:endParaRPr>
          </a:p>
        </p:txBody>
      </p:sp>
      <p:sp>
        <p:nvSpPr>
          <p:cNvPr id="9" name="Titolo 1"/>
          <p:cNvSpPr txBox="1">
            <a:spLocks/>
          </p:cNvSpPr>
          <p:nvPr/>
        </p:nvSpPr>
        <p:spPr>
          <a:xfrm>
            <a:off x="0" y="4989546"/>
            <a:ext cx="5929354" cy="582594"/>
          </a:xfrm>
          <a:prstGeom prst="rect">
            <a:avLst/>
          </a:prstGeom>
          <a:solidFill>
            <a:schemeClr val="accent5">
              <a:lumMod val="40000"/>
              <a:lumOff val="60000"/>
            </a:scheme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it-IT" sz="2800" dirty="0" smtClean="0">
                <a:solidFill>
                  <a:srgbClr val="FF0000"/>
                </a:solidFill>
                <a:latin typeface="Comic Sans MS" pitchFamily="66" charset="0"/>
                <a:ea typeface="+mj-ea"/>
                <a:cs typeface="+mj-cs"/>
              </a:rPr>
              <a:t>ricostruendoli tramite misure di:</a:t>
            </a:r>
            <a:endParaRPr kumimoji="0" lang="it-IT" sz="28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10" name="Titolo 1"/>
          <p:cNvSpPr txBox="1">
            <a:spLocks/>
          </p:cNvSpPr>
          <p:nvPr/>
        </p:nvSpPr>
        <p:spPr>
          <a:xfrm>
            <a:off x="3000364" y="1285860"/>
            <a:ext cx="2071670" cy="285752"/>
          </a:xfrm>
          <a:prstGeom prst="rect">
            <a:avLst/>
          </a:prstGeom>
          <a:solidFill>
            <a:schemeClr val="bg1"/>
          </a:solidFill>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2800" b="1" dirty="0" smtClean="0">
                <a:latin typeface="Comic Sans MS" pitchFamily="66" charset="0"/>
                <a:ea typeface="+mj-ea"/>
                <a:cs typeface="+mj-cs"/>
              </a:rPr>
              <a:t>MC SUSY </a:t>
            </a:r>
            <a:r>
              <a:rPr lang="it-IT" sz="2800" b="1" dirty="0" err="1" smtClean="0">
                <a:latin typeface="Comic Sans MS" pitchFamily="66" charset="0"/>
                <a:ea typeface="+mj-ea"/>
                <a:cs typeface="+mj-cs"/>
              </a:rPr>
              <a:t>event</a:t>
            </a:r>
            <a:endParaRPr kumimoji="0" lang="it-IT" sz="2800" b="1" i="0" u="none" strike="noStrike" kern="1200" cap="none" spc="0" normalizeH="0" baseline="0" noProof="0" dirty="0">
              <a:ln>
                <a:noFill/>
              </a:ln>
              <a:effectLst/>
              <a:uLnTx/>
              <a:uFillTx/>
              <a:latin typeface="Comic Sans MS" pitchFamily="66" charset="0"/>
              <a:ea typeface="+mj-ea"/>
              <a:cs typeface="+mj-cs"/>
            </a:endParaRPr>
          </a:p>
        </p:txBody>
      </p:sp>
      <p:sp>
        <p:nvSpPr>
          <p:cNvPr id="11" name="CasellaDiTesto 10"/>
          <p:cNvSpPr txBox="1"/>
          <p:nvPr/>
        </p:nvSpPr>
        <p:spPr>
          <a:xfrm>
            <a:off x="285720" y="4286256"/>
            <a:ext cx="332142" cy="400110"/>
          </a:xfrm>
          <a:prstGeom prst="rect">
            <a:avLst/>
          </a:prstGeom>
          <a:solidFill>
            <a:schemeClr val="tx1"/>
          </a:solidFill>
        </p:spPr>
        <p:txBody>
          <a:bodyPr wrap="none" rtlCol="0">
            <a:spAutoFit/>
          </a:bodyPr>
          <a:lstStyle/>
          <a:p>
            <a:r>
              <a:rPr lang="it-IT" sz="2000" b="1" dirty="0" smtClean="0">
                <a:solidFill>
                  <a:srgbClr val="FFFF00"/>
                </a:solidFill>
                <a:latin typeface="Symbol" pitchFamily="18" charset="2"/>
              </a:rPr>
              <a:t>m</a:t>
            </a:r>
            <a:endParaRPr lang="it-IT" sz="2000" b="1" dirty="0">
              <a:solidFill>
                <a:srgbClr val="FFFF00"/>
              </a:solidFill>
              <a:latin typeface="Symbol" pitchFamily="18" charset="2"/>
            </a:endParaRPr>
          </a:p>
        </p:txBody>
      </p:sp>
      <p:cxnSp>
        <p:nvCxnSpPr>
          <p:cNvPr id="13" name="Connettore 2 12"/>
          <p:cNvCxnSpPr>
            <a:stCxn id="11" idx="0"/>
          </p:cNvCxnSpPr>
          <p:nvPr/>
        </p:nvCxnSpPr>
        <p:spPr>
          <a:xfrm rot="16200000" flipV="1">
            <a:off x="-631377" y="3203087"/>
            <a:ext cx="1928826" cy="23751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11" idx="0"/>
          </p:cNvCxnSpPr>
          <p:nvPr/>
        </p:nvCxnSpPr>
        <p:spPr>
          <a:xfrm rot="5400000" flipH="1" flipV="1">
            <a:off x="-488500" y="3226283"/>
            <a:ext cx="2000264" cy="1196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072066" y="3429000"/>
            <a:ext cx="676788" cy="400110"/>
          </a:xfrm>
          <a:prstGeom prst="rect">
            <a:avLst/>
          </a:prstGeom>
          <a:solidFill>
            <a:schemeClr val="tx1"/>
          </a:solidFill>
        </p:spPr>
        <p:txBody>
          <a:bodyPr wrap="none" rtlCol="0">
            <a:spAutoFit/>
          </a:bodyPr>
          <a:lstStyle/>
          <a:p>
            <a:r>
              <a:rPr lang="it-IT" sz="2000" b="1" dirty="0" err="1" smtClean="0">
                <a:solidFill>
                  <a:srgbClr val="FFFF00"/>
                </a:solidFill>
                <a:latin typeface="Comic Sans MS" pitchFamily="66" charset="0"/>
              </a:rPr>
              <a:t>jets</a:t>
            </a:r>
            <a:endParaRPr lang="it-IT" sz="2000" b="1" dirty="0">
              <a:solidFill>
                <a:srgbClr val="FFFF00"/>
              </a:solidFill>
              <a:latin typeface="Comic Sans MS" pitchFamily="66" charset="0"/>
            </a:endParaRPr>
          </a:p>
        </p:txBody>
      </p:sp>
      <p:cxnSp>
        <p:nvCxnSpPr>
          <p:cNvPr id="17" name="Connettore 2 16"/>
          <p:cNvCxnSpPr>
            <a:stCxn id="16" idx="3"/>
          </p:cNvCxnSpPr>
          <p:nvPr/>
        </p:nvCxnSpPr>
        <p:spPr>
          <a:xfrm flipV="1">
            <a:off x="5748854" y="3500439"/>
            <a:ext cx="1966420" cy="1286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rot="5400000" flipH="1" flipV="1">
            <a:off x="4857752" y="1500174"/>
            <a:ext cx="2571768" cy="12858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Segnaposto numero diapositiva 23"/>
          <p:cNvSpPr>
            <a:spLocks noGrp="1"/>
          </p:cNvSpPr>
          <p:nvPr>
            <p:ph type="sldNum" sz="quarter" idx="12"/>
          </p:nvPr>
        </p:nvSpPr>
        <p:spPr/>
        <p:txBody>
          <a:bodyPr/>
          <a:lstStyle/>
          <a:p>
            <a:fld id="{B007B441-5312-499D-93C3-6E37886527FA}" type="slidenum">
              <a:rPr lang="it-IT" smtClean="0"/>
              <a:pPr/>
              <a:t>27</a:t>
            </a:fld>
            <a:endParaRPr lang="it-IT"/>
          </a:p>
        </p:txBody>
      </p:sp>
      <p:sp>
        <p:nvSpPr>
          <p:cNvPr id="18" name="TextBox 17"/>
          <p:cNvSpPr txBox="1"/>
          <p:nvPr/>
        </p:nvSpPr>
        <p:spPr>
          <a:xfrm>
            <a:off x="152400" y="6172200"/>
            <a:ext cx="5131896" cy="507831"/>
          </a:xfrm>
          <a:prstGeom prst="rect">
            <a:avLst/>
          </a:prstGeom>
          <a:solidFill>
            <a:schemeClr val="accent6">
              <a:lumMod val="40000"/>
              <a:lumOff val="60000"/>
            </a:schemeClr>
          </a:solidFill>
        </p:spPr>
        <p:txBody>
          <a:bodyPr wrap="none" rtlCol="0">
            <a:spAutoFit/>
          </a:bodyPr>
          <a:lstStyle/>
          <a:p>
            <a:r>
              <a:rPr lang="it-IT" sz="2700" dirty="0" err="1" smtClean="0">
                <a:latin typeface="Comic Sans MS"/>
                <a:cs typeface="Comic Sans MS"/>
              </a:rPr>
              <a:t>…</a:t>
            </a:r>
            <a:r>
              <a:rPr lang="it-IT" sz="2700" dirty="0" smtClean="0">
                <a:latin typeface="Comic Sans MS"/>
                <a:cs typeface="Comic Sans MS"/>
              </a:rPr>
              <a:t> e producendo distribuzioni </a:t>
            </a:r>
            <a:r>
              <a:rPr lang="it-IT" sz="2700" dirty="0" err="1" smtClean="0">
                <a:latin typeface="Comic Sans MS"/>
                <a:cs typeface="Comic Sans MS"/>
              </a:rPr>
              <a:t>…</a:t>
            </a:r>
            <a:endParaRPr lang="it-IT" sz="2700" dirty="0">
              <a:latin typeface="Comic Sans MS"/>
              <a:cs typeface="Comic Sans MS"/>
            </a:endParaRPr>
          </a:p>
        </p:txBody>
      </p:sp>
      <p:cxnSp>
        <p:nvCxnSpPr>
          <p:cNvPr id="23" name="Elbow Connector 22"/>
          <p:cNvCxnSpPr/>
          <p:nvPr/>
        </p:nvCxnSpPr>
        <p:spPr>
          <a:xfrm rot="5400000">
            <a:off x="4838700" y="5372100"/>
            <a:ext cx="2513806" cy="7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791200" y="5333999"/>
            <a:ext cx="3048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142844" y="1285861"/>
            <a:ext cx="8786842" cy="4142796"/>
            <a:chOff x="22" y="2160"/>
            <a:chExt cx="4037" cy="1753"/>
          </a:xfrm>
        </p:grpSpPr>
        <p:pic>
          <p:nvPicPr>
            <p:cNvPr id="2052" name="Picture 4" descr="higgs7"/>
            <p:cNvPicPr>
              <a:picLocks noChangeAspect="1" noChangeArrowheads="1"/>
            </p:cNvPicPr>
            <p:nvPr/>
          </p:nvPicPr>
          <p:blipFill>
            <a:blip r:embed="rId3"/>
            <a:srcRect/>
            <a:stretch>
              <a:fillRect/>
            </a:stretch>
          </p:blipFill>
          <p:spPr bwMode="auto">
            <a:xfrm>
              <a:off x="1292" y="2190"/>
              <a:ext cx="1524" cy="1500"/>
            </a:xfrm>
            <a:prstGeom prst="rect">
              <a:avLst/>
            </a:prstGeom>
            <a:noFill/>
            <a:ln w="9525">
              <a:noFill/>
              <a:miter lim="800000"/>
              <a:headEnd/>
              <a:tailEnd/>
            </a:ln>
          </p:spPr>
        </p:pic>
        <p:grpSp>
          <p:nvGrpSpPr>
            <p:cNvPr id="3" name="Group 13"/>
            <p:cNvGrpSpPr>
              <a:grpSpLocks/>
            </p:cNvGrpSpPr>
            <p:nvPr/>
          </p:nvGrpSpPr>
          <p:grpSpPr bwMode="auto">
            <a:xfrm>
              <a:off x="22" y="2160"/>
              <a:ext cx="1247" cy="816"/>
              <a:chOff x="192" y="3360"/>
              <a:chExt cx="1247" cy="816"/>
            </a:xfrm>
          </p:grpSpPr>
          <p:pic>
            <p:nvPicPr>
              <p:cNvPr id="2062" name="Picture 14" descr="4mu-130"/>
              <p:cNvPicPr>
                <a:picLocks noChangeAspect="1" noChangeArrowheads="1"/>
              </p:cNvPicPr>
              <p:nvPr/>
            </p:nvPicPr>
            <p:blipFill>
              <a:blip r:embed="rId4"/>
              <a:srcRect/>
              <a:stretch>
                <a:fillRect/>
              </a:stretch>
            </p:blipFill>
            <p:spPr bwMode="auto">
              <a:xfrm>
                <a:off x="192" y="3360"/>
                <a:ext cx="1247" cy="816"/>
              </a:xfrm>
              <a:prstGeom prst="rect">
                <a:avLst/>
              </a:prstGeom>
              <a:noFill/>
              <a:ln w="9525">
                <a:noFill/>
                <a:miter lim="800000"/>
                <a:headEnd/>
                <a:tailEnd/>
              </a:ln>
            </p:spPr>
          </p:pic>
          <p:sp>
            <p:nvSpPr>
              <p:cNvPr id="2063" name="Text Box 15"/>
              <p:cNvSpPr txBox="1">
                <a:spLocks noChangeArrowheads="1"/>
              </p:cNvSpPr>
              <p:nvPr/>
            </p:nvSpPr>
            <p:spPr bwMode="auto">
              <a:xfrm>
                <a:off x="816"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130 Gev</a:t>
                </a:r>
              </a:p>
            </p:txBody>
          </p:sp>
        </p:grpSp>
        <p:grpSp>
          <p:nvGrpSpPr>
            <p:cNvPr id="4" name="Group 16"/>
            <p:cNvGrpSpPr>
              <a:grpSpLocks/>
            </p:cNvGrpSpPr>
            <p:nvPr/>
          </p:nvGrpSpPr>
          <p:grpSpPr bwMode="auto">
            <a:xfrm>
              <a:off x="45" y="3022"/>
              <a:ext cx="1247" cy="821"/>
              <a:chOff x="1584" y="3360"/>
              <a:chExt cx="1247" cy="821"/>
            </a:xfrm>
          </p:grpSpPr>
          <p:pic>
            <p:nvPicPr>
              <p:cNvPr id="2065" name="Picture 17" descr="4mu-150"/>
              <p:cNvPicPr>
                <a:picLocks noChangeAspect="1" noChangeArrowheads="1"/>
              </p:cNvPicPr>
              <p:nvPr/>
            </p:nvPicPr>
            <p:blipFill>
              <a:blip r:embed="rId5"/>
              <a:srcRect/>
              <a:stretch>
                <a:fillRect/>
              </a:stretch>
            </p:blipFill>
            <p:spPr bwMode="auto">
              <a:xfrm>
                <a:off x="1584" y="3360"/>
                <a:ext cx="1247" cy="821"/>
              </a:xfrm>
              <a:prstGeom prst="rect">
                <a:avLst/>
              </a:prstGeom>
              <a:noFill/>
              <a:ln w="9525">
                <a:noFill/>
                <a:miter lim="800000"/>
                <a:headEnd/>
                <a:tailEnd/>
              </a:ln>
            </p:spPr>
          </p:pic>
          <p:sp>
            <p:nvSpPr>
              <p:cNvPr id="2066" name="Text Box 18"/>
              <p:cNvSpPr txBox="1">
                <a:spLocks noChangeArrowheads="1"/>
              </p:cNvSpPr>
              <p:nvPr/>
            </p:nvSpPr>
            <p:spPr bwMode="auto">
              <a:xfrm>
                <a:off x="220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150 Gev</a:t>
                </a:r>
              </a:p>
            </p:txBody>
          </p:sp>
        </p:grpSp>
        <p:grpSp>
          <p:nvGrpSpPr>
            <p:cNvPr id="5" name="Group 19"/>
            <p:cNvGrpSpPr>
              <a:grpSpLocks/>
            </p:cNvGrpSpPr>
            <p:nvPr/>
          </p:nvGrpSpPr>
          <p:grpSpPr bwMode="auto">
            <a:xfrm>
              <a:off x="2789" y="2161"/>
              <a:ext cx="1247" cy="815"/>
              <a:chOff x="2928" y="3360"/>
              <a:chExt cx="1247" cy="815"/>
            </a:xfrm>
          </p:grpSpPr>
          <p:pic>
            <p:nvPicPr>
              <p:cNvPr id="2068" name="Picture 20" descr="4mu-180"/>
              <p:cNvPicPr>
                <a:picLocks noChangeAspect="1" noChangeArrowheads="1"/>
              </p:cNvPicPr>
              <p:nvPr/>
            </p:nvPicPr>
            <p:blipFill>
              <a:blip r:embed="rId6"/>
              <a:srcRect/>
              <a:stretch>
                <a:fillRect/>
              </a:stretch>
            </p:blipFill>
            <p:spPr bwMode="auto">
              <a:xfrm>
                <a:off x="2928" y="3360"/>
                <a:ext cx="1247" cy="815"/>
              </a:xfrm>
              <a:prstGeom prst="rect">
                <a:avLst/>
              </a:prstGeom>
              <a:noFill/>
            </p:spPr>
          </p:pic>
          <p:sp>
            <p:nvSpPr>
              <p:cNvPr id="2069" name="Text Box 21"/>
              <p:cNvSpPr txBox="1">
                <a:spLocks noChangeArrowheads="1"/>
              </p:cNvSpPr>
              <p:nvPr/>
            </p:nvSpPr>
            <p:spPr bwMode="auto">
              <a:xfrm>
                <a:off x="3552"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180 Gev</a:t>
                </a:r>
              </a:p>
            </p:txBody>
          </p:sp>
        </p:grpSp>
        <p:grpSp>
          <p:nvGrpSpPr>
            <p:cNvPr id="6" name="Group 22"/>
            <p:cNvGrpSpPr>
              <a:grpSpLocks/>
            </p:cNvGrpSpPr>
            <p:nvPr/>
          </p:nvGrpSpPr>
          <p:grpSpPr bwMode="auto">
            <a:xfrm>
              <a:off x="2812" y="3069"/>
              <a:ext cx="1247" cy="815"/>
              <a:chOff x="4272" y="3360"/>
              <a:chExt cx="1247" cy="815"/>
            </a:xfrm>
          </p:grpSpPr>
          <p:pic>
            <p:nvPicPr>
              <p:cNvPr id="2071" name="Picture 23" descr="4mu-300"/>
              <p:cNvPicPr>
                <a:picLocks noChangeAspect="1" noChangeArrowheads="1"/>
              </p:cNvPicPr>
              <p:nvPr/>
            </p:nvPicPr>
            <p:blipFill>
              <a:blip r:embed="rId7"/>
              <a:srcRect/>
              <a:stretch>
                <a:fillRect/>
              </a:stretch>
            </p:blipFill>
            <p:spPr bwMode="auto">
              <a:xfrm>
                <a:off x="4272" y="3360"/>
                <a:ext cx="1247" cy="815"/>
              </a:xfrm>
              <a:prstGeom prst="rect">
                <a:avLst/>
              </a:prstGeom>
              <a:noFill/>
            </p:spPr>
          </p:pic>
          <p:sp>
            <p:nvSpPr>
              <p:cNvPr id="2072" name="Text Box 24"/>
              <p:cNvSpPr txBox="1">
                <a:spLocks noChangeArrowheads="1"/>
              </p:cNvSpPr>
              <p:nvPr/>
            </p:nvSpPr>
            <p:spPr bwMode="auto">
              <a:xfrm>
                <a:off x="494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300 Gev</a:t>
                </a:r>
              </a:p>
            </p:txBody>
          </p:sp>
        </p:grpSp>
        <p:sp>
          <p:nvSpPr>
            <p:cNvPr id="2074" name="Rectangle 26"/>
            <p:cNvSpPr>
              <a:spLocks noChangeArrowheads="1"/>
            </p:cNvSpPr>
            <p:nvPr/>
          </p:nvSpPr>
          <p:spPr bwMode="auto">
            <a:xfrm>
              <a:off x="1278" y="3763"/>
              <a:ext cx="1632" cy="150"/>
            </a:xfrm>
            <a:prstGeom prst="rect">
              <a:avLst/>
            </a:prstGeom>
            <a:noFill/>
            <a:ln w="9525">
              <a:noFill/>
              <a:miter lim="800000"/>
              <a:headEnd/>
              <a:tailEnd/>
            </a:ln>
            <a:effectLst/>
          </p:spPr>
          <p:txBody>
            <a:bodyPr anchor="ctr"/>
            <a:lstStyle/>
            <a:p>
              <a:pPr algn="ctr"/>
              <a:r>
                <a:rPr lang="it-IT" sz="2400" b="1" dirty="0">
                  <a:solidFill>
                    <a:srgbClr val="FF0000"/>
                  </a:solidFill>
                </a:rPr>
                <a:t>H </a:t>
              </a:r>
              <a:r>
                <a:rPr lang="it-IT" sz="2400" b="1" dirty="0">
                  <a:solidFill>
                    <a:srgbClr val="FF0000"/>
                  </a:solidFill>
                  <a:sym typeface="Wingdings" pitchFamily="2" charset="2"/>
                </a:rPr>
                <a:t> Z </a:t>
              </a:r>
              <a:r>
                <a:rPr lang="it-IT" sz="2400" b="1" dirty="0" err="1">
                  <a:solidFill>
                    <a:srgbClr val="FF0000"/>
                  </a:solidFill>
                  <a:sym typeface="Wingdings" pitchFamily="2" charset="2"/>
                </a:rPr>
                <a:t>Z</a:t>
              </a:r>
              <a:r>
                <a:rPr lang="it-IT" sz="2400" b="1" baseline="30000" dirty="0" err="1">
                  <a:solidFill>
                    <a:srgbClr val="FF0000"/>
                  </a:solidFill>
                  <a:sym typeface="Wingdings" pitchFamily="2" charset="2"/>
                </a:rPr>
                <a:t>*</a:t>
              </a:r>
              <a:r>
                <a:rPr lang="it-IT" sz="2400" b="1" dirty="0">
                  <a:solidFill>
                    <a:srgbClr val="FF0000"/>
                  </a:solidFill>
                  <a:sym typeface="Wingdings" pitchFamily="2" charset="2"/>
                </a:rPr>
                <a:t>  4 l</a:t>
              </a:r>
              <a:endParaRPr lang="it-IT" sz="2400" b="1" dirty="0">
                <a:solidFill>
                  <a:srgbClr val="FF0000"/>
                </a:solidFill>
              </a:endParaRPr>
            </a:p>
          </p:txBody>
        </p:sp>
      </p:grpSp>
      <p:sp>
        <p:nvSpPr>
          <p:cNvPr id="18" name="Rectangle 18"/>
          <p:cNvSpPr txBox="1">
            <a:spLocks noChangeArrowheads="1"/>
          </p:cNvSpPr>
          <p:nvPr/>
        </p:nvSpPr>
        <p:spPr>
          <a:xfrm>
            <a:off x="642910" y="214290"/>
            <a:ext cx="7772400" cy="685800"/>
          </a:xfrm>
          <a:prstGeom prst="rect">
            <a:avLst/>
          </a:prstGeom>
        </p:spPr>
        <p:txBody>
          <a:bodyPr vert="horz" lIns="91440" tIns="45720" rIns="91440" bIns="45720" rtlCol="0" anchor="ctr">
            <a:normAutofit/>
          </a:bodyPr>
          <a:lstStyle/>
          <a:p>
            <a:pPr algn="ctr">
              <a:spcBef>
                <a:spcPct val="0"/>
              </a:spcBef>
            </a:pP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fr-FR" sz="3600" noProof="0" dirty="0" err="1" smtClean="0">
                <a:solidFill>
                  <a:srgbClr val="FF0000"/>
                </a:solidFill>
                <a:latin typeface="Comic Sans MS" pitchFamily="66" charset="0"/>
              </a:rPr>
              <a:t>esempio</a:t>
            </a:r>
            <a:r>
              <a:rPr lang="fr-FR" sz="3600" noProof="0" dirty="0" smtClean="0">
                <a:solidFill>
                  <a:srgbClr val="FF0000"/>
                </a:solidFill>
                <a:latin typeface="Comic Sans MS" pitchFamily="66" charset="0"/>
              </a:rPr>
              <a:t>: r</a:t>
            </a:r>
            <a:r>
              <a:rPr lang="fr-FR" sz="3600" dirty="0" err="1" smtClean="0">
                <a:solidFill>
                  <a:srgbClr val="FF0000"/>
                </a:solidFill>
                <a:latin typeface="Comic Sans MS" pitchFamily="66" charset="0"/>
              </a:rPr>
              <a:t>icerca</a:t>
            </a:r>
            <a:r>
              <a:rPr lang="fr-FR" sz="3600" dirty="0" smtClean="0">
                <a:solidFill>
                  <a:srgbClr val="FF0000"/>
                </a:solidFill>
                <a:latin typeface="Comic Sans MS" pitchFamily="66" charset="0"/>
              </a:rPr>
              <a:t> </a:t>
            </a:r>
            <a:r>
              <a:rPr lang="fr-FR" sz="3600" dirty="0" err="1" smtClean="0">
                <a:solidFill>
                  <a:srgbClr val="FF0000"/>
                </a:solidFill>
                <a:latin typeface="Comic Sans MS" pitchFamily="66" charset="0"/>
              </a:rPr>
              <a:t>dell’Higgs</a:t>
            </a:r>
            <a:r>
              <a:rPr lang="fr-FR" sz="3600" dirty="0" smtClean="0">
                <a:solidFill>
                  <a:srgbClr val="FF0000"/>
                </a:solidFill>
                <a:latin typeface="Comic Sans MS" pitchFamily="66" charset="0"/>
              </a:rPr>
              <a:t>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a:t>
            </a:r>
            <a:endParaRPr kumimoji="0" lang="it-IT" sz="36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graphicFrame>
        <p:nvGraphicFramePr>
          <p:cNvPr id="64514" name="Object 6"/>
          <p:cNvGraphicFramePr>
            <a:graphicFrameLocks noChangeAspect="1"/>
          </p:cNvGraphicFramePr>
          <p:nvPr/>
        </p:nvGraphicFramePr>
        <p:xfrm>
          <a:off x="2643174" y="5795985"/>
          <a:ext cx="4521200" cy="847725"/>
        </p:xfrm>
        <a:graphic>
          <a:graphicData uri="http://schemas.openxmlformats.org/presentationml/2006/ole">
            <p:oleObj spid="_x0000_s64514" name="Equation" r:id="rId8" imgW="2679480" imgH="533160" progId="">
              <p:embed/>
            </p:oleObj>
          </a:graphicData>
        </a:graphic>
      </p:graphicFrame>
      <p:sp>
        <p:nvSpPr>
          <p:cNvPr id="20" name="CasellaDiTesto 19"/>
          <p:cNvSpPr txBox="1"/>
          <p:nvPr/>
        </p:nvSpPr>
        <p:spPr>
          <a:xfrm>
            <a:off x="428596" y="6143644"/>
            <a:ext cx="1833515" cy="369332"/>
          </a:xfrm>
          <a:prstGeom prst="rect">
            <a:avLst/>
          </a:prstGeom>
          <a:noFill/>
        </p:spPr>
        <p:txBody>
          <a:bodyPr wrap="none" rtlCol="0">
            <a:spAutoFit/>
          </a:bodyPr>
          <a:lstStyle/>
          <a:p>
            <a:r>
              <a:rPr lang="it-IT" dirty="0" smtClean="0"/>
              <a:t>Massa invariante:</a:t>
            </a:r>
            <a:endParaRPr lang="it-IT" dirty="0"/>
          </a:p>
        </p:txBody>
      </p:sp>
      <p:sp>
        <p:nvSpPr>
          <p:cNvPr id="21" name="Slide Number Placeholder 20"/>
          <p:cNvSpPr>
            <a:spLocks noGrp="1"/>
          </p:cNvSpPr>
          <p:nvPr>
            <p:ph type="sldNum" sz="quarter" idx="12"/>
          </p:nvPr>
        </p:nvSpPr>
        <p:spPr/>
        <p:txBody>
          <a:bodyPr/>
          <a:lstStyle/>
          <a:p>
            <a:fld id="{B007B441-5312-499D-93C3-6E37886527FA}" type="slidenum">
              <a:rPr lang="it-IT" smtClean="0"/>
              <a:pPr/>
              <a:t>28</a:t>
            </a:fld>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en-US" sz="1200">
                <a:solidFill>
                  <a:schemeClr val="tx1">
                    <a:tint val="75000"/>
                  </a:schemeClr>
                </a:solidFill>
                <a:latin typeface="+mn-lt"/>
                <a:cs typeface="+mn-cs"/>
              </a:rPr>
              <a:t>7-April-2008</a:t>
            </a:r>
          </a:p>
        </p:txBody>
      </p:sp>
      <p:sp>
        <p:nvSpPr>
          <p:cNvPr id="3" name="Footer Placeholder 2"/>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a:solidFill>
                  <a:schemeClr val="tx1">
                    <a:tint val="75000"/>
                  </a:schemeClr>
                </a:solidFill>
                <a:latin typeface="+mn-lt"/>
                <a:cs typeface="+mn-cs"/>
              </a:rPr>
              <a:t>ATLAS Week Welcome</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442474B-023D-435F-9CDA-1B8BA315959A}" type="slidenum">
              <a:rPr lang="en-US" sz="1200">
                <a:solidFill>
                  <a:schemeClr val="tx1">
                    <a:tint val="75000"/>
                  </a:schemeClr>
                </a:solidFill>
                <a:latin typeface="+mn-lt"/>
                <a:cs typeface="+mn-cs"/>
              </a:rPr>
              <a:pPr algn="r" fontAlgn="auto">
                <a:spcBef>
                  <a:spcPts val="0"/>
                </a:spcBef>
                <a:spcAft>
                  <a:spcPts val="0"/>
                </a:spcAft>
                <a:defRPr/>
              </a:pPr>
              <a:t>29</a:t>
            </a:fld>
            <a:endParaRPr lang="en-US" sz="1200">
              <a:solidFill>
                <a:schemeClr val="tx1">
                  <a:tint val="75000"/>
                </a:schemeClr>
              </a:solidFill>
              <a:latin typeface="+mn-lt"/>
              <a:cs typeface="+mn-cs"/>
            </a:endParaRPr>
          </a:p>
        </p:txBody>
      </p:sp>
      <p:pic>
        <p:nvPicPr>
          <p:cNvPr id="133125" name="Picture 4" descr="Higgs2.JPG"/>
          <p:cNvPicPr>
            <a:picLocks noChangeAspect="1"/>
          </p:cNvPicPr>
          <p:nvPr/>
        </p:nvPicPr>
        <p:blipFill>
          <a:blip r:embed="rId3"/>
          <a:srcRect/>
          <a:stretch>
            <a:fillRect/>
          </a:stretch>
        </p:blipFill>
        <p:spPr bwMode="auto">
          <a:xfrm>
            <a:off x="0" y="846138"/>
            <a:ext cx="9144000" cy="6088062"/>
          </a:xfrm>
          <a:prstGeom prst="rect">
            <a:avLst/>
          </a:prstGeom>
          <a:noFill/>
          <a:ln w="9525">
            <a:noFill/>
            <a:miter lim="800000"/>
            <a:headEnd/>
            <a:tailEnd/>
          </a:ln>
        </p:spPr>
      </p:pic>
      <p:sp>
        <p:nvSpPr>
          <p:cNvPr id="133126" name="TextBox 5"/>
          <p:cNvSpPr txBox="1">
            <a:spLocks noChangeArrowheads="1"/>
          </p:cNvSpPr>
          <p:nvPr/>
        </p:nvSpPr>
        <p:spPr bwMode="auto">
          <a:xfrm>
            <a:off x="228600" y="152400"/>
            <a:ext cx="7546707" cy="400110"/>
          </a:xfrm>
          <a:prstGeom prst="rect">
            <a:avLst/>
          </a:prstGeom>
          <a:noFill/>
          <a:ln w="9525">
            <a:noFill/>
            <a:miter lim="800000"/>
            <a:headEnd/>
            <a:tailEnd/>
          </a:ln>
        </p:spPr>
        <p:txBody>
          <a:bodyPr wrap="none">
            <a:spAutoFit/>
          </a:bodyPr>
          <a:lstStyle/>
          <a:p>
            <a:r>
              <a:rPr lang="en-US" sz="2000" b="1" i="1" dirty="0" smtClean="0">
                <a:solidFill>
                  <a:srgbClr val="002060"/>
                </a:solidFill>
                <a:ea typeface="ＭＳ Ｐゴシック" pitchFamily="1" charset="-128"/>
              </a:rPr>
              <a:t> </a:t>
            </a:r>
            <a:r>
              <a:rPr lang="en-US" sz="2000" b="1" i="1" dirty="0" err="1" smtClean="0">
                <a:solidFill>
                  <a:srgbClr val="002060"/>
                </a:solidFill>
                <a:ea typeface="ＭＳ Ｐゴシック" pitchFamily="1" charset="-128"/>
              </a:rPr>
              <a:t>fino</a:t>
            </a:r>
            <a:r>
              <a:rPr lang="en-US" sz="2000" b="1" i="1" dirty="0" smtClean="0">
                <a:solidFill>
                  <a:srgbClr val="002060"/>
                </a:solidFill>
                <a:ea typeface="ＭＳ Ｐゴシック" pitchFamily="1" charset="-128"/>
              </a:rPr>
              <a:t> ad </a:t>
            </a:r>
            <a:r>
              <a:rPr lang="en-US" sz="2000" b="1" i="1" dirty="0" err="1" smtClean="0">
                <a:solidFill>
                  <a:srgbClr val="002060"/>
                </a:solidFill>
                <a:ea typeface="ＭＳ Ｐゴシック" pitchFamily="1" charset="-128"/>
              </a:rPr>
              <a:t>ora</a:t>
            </a:r>
            <a:r>
              <a:rPr lang="en-US" sz="2000" b="1" i="1" dirty="0" smtClean="0">
                <a:solidFill>
                  <a:srgbClr val="002060"/>
                </a:solidFill>
                <a:ea typeface="ＭＳ Ｐゴシック" pitchFamily="1" charset="-128"/>
              </a:rPr>
              <a:t> </a:t>
            </a:r>
            <a:r>
              <a:rPr lang="en-US" sz="2000" b="1" i="1" dirty="0" err="1" smtClean="0">
                <a:solidFill>
                  <a:srgbClr val="002060"/>
                </a:solidFill>
                <a:ea typeface="ＭＳ Ｐゴシック" pitchFamily="1" charset="-128"/>
              </a:rPr>
              <a:t>l’unico</a:t>
            </a:r>
            <a:r>
              <a:rPr lang="en-US" sz="2000" b="1" i="1" dirty="0" smtClean="0">
                <a:solidFill>
                  <a:srgbClr val="002060"/>
                </a:solidFill>
                <a:ea typeface="ＭＳ Ｐゴシック" pitchFamily="1" charset="-128"/>
              </a:rPr>
              <a:t> Higgs </a:t>
            </a:r>
            <a:r>
              <a:rPr lang="en-US" sz="2000" b="1" i="1" dirty="0" err="1" smtClean="0">
                <a:solidFill>
                  <a:srgbClr val="002060"/>
                </a:solidFill>
                <a:ea typeface="ＭＳ Ｐゴシック" pitchFamily="1" charset="-128"/>
              </a:rPr>
              <a:t>visto</a:t>
            </a:r>
            <a:r>
              <a:rPr lang="en-US" sz="2000" b="1" i="1" dirty="0" smtClean="0">
                <a:solidFill>
                  <a:srgbClr val="002060"/>
                </a:solidFill>
                <a:ea typeface="ＭＳ Ｐゴシック" pitchFamily="1" charset="-128"/>
              </a:rPr>
              <a:t> in Atlas </a:t>
            </a:r>
            <a:r>
              <a:rPr lang="en-US" sz="2000" b="1" i="1" dirty="0" err="1" smtClean="0">
                <a:solidFill>
                  <a:srgbClr val="002060"/>
                </a:solidFill>
                <a:ea typeface="ＭＳ Ｐゴシック" pitchFamily="1" charset="-128"/>
              </a:rPr>
              <a:t>e</a:t>
            </a:r>
            <a:r>
              <a:rPr lang="en-US" sz="2000" b="1" i="1" dirty="0" smtClean="0">
                <a:solidFill>
                  <a:srgbClr val="002060"/>
                </a:solidFill>
                <a:ea typeface="ＭＳ Ｐゴシック" pitchFamily="1" charset="-128"/>
              </a:rPr>
              <a:t> CMS </a:t>
            </a:r>
            <a:r>
              <a:rPr lang="en-US" sz="2000" b="1" i="1" dirty="0" err="1" smtClean="0">
                <a:solidFill>
                  <a:srgbClr val="002060"/>
                </a:solidFill>
                <a:ea typeface="ＭＳ Ｐゴシック" pitchFamily="1" charset="-128"/>
              </a:rPr>
              <a:t>è</a:t>
            </a:r>
            <a:r>
              <a:rPr lang="en-US" sz="2000" b="1" i="1" dirty="0" smtClean="0">
                <a:solidFill>
                  <a:srgbClr val="002060"/>
                </a:solidFill>
                <a:ea typeface="ＭＳ Ｐゴシック" pitchFamily="1" charset="-128"/>
              </a:rPr>
              <a:t> </a:t>
            </a:r>
            <a:r>
              <a:rPr lang="en-US" sz="2000" b="1" i="1" dirty="0" err="1" smtClean="0">
                <a:solidFill>
                  <a:srgbClr val="002060"/>
                </a:solidFill>
                <a:ea typeface="ＭＳ Ｐゴシック" pitchFamily="1" charset="-128"/>
              </a:rPr>
              <a:t>stato</a:t>
            </a:r>
            <a:r>
              <a:rPr lang="en-US" sz="2000" b="1" i="1" dirty="0" smtClean="0">
                <a:solidFill>
                  <a:srgbClr val="002060"/>
                </a:solidFill>
                <a:ea typeface="ＭＳ Ｐゴシック" pitchFamily="1" charset="-128"/>
              </a:rPr>
              <a:t>… </a:t>
            </a:r>
            <a:r>
              <a:rPr lang="en-US" sz="2000" b="1" i="1" dirty="0" err="1" smtClean="0">
                <a:solidFill>
                  <a:srgbClr val="002060"/>
                </a:solidFill>
                <a:ea typeface="ＭＳ Ｐゴシック" pitchFamily="1" charset="-128"/>
              </a:rPr>
              <a:t>il</a:t>
            </a:r>
            <a:r>
              <a:rPr lang="en-US" sz="2000" b="1" i="1" dirty="0" smtClean="0">
                <a:solidFill>
                  <a:srgbClr val="002060"/>
                </a:solidFill>
                <a:ea typeface="ＭＳ Ｐゴシック" pitchFamily="1" charset="-128"/>
              </a:rPr>
              <a:t> Prof. Higgs….</a:t>
            </a:r>
            <a:endParaRPr lang="en-US" sz="2000" b="1" i="1" dirty="0">
              <a:solidFill>
                <a:srgbClr val="002060"/>
              </a:solidFill>
              <a:ea typeface="ＭＳ Ｐゴシック" pitchFamily="1" charset="-128"/>
            </a:endParaRPr>
          </a:p>
        </p:txBody>
      </p:sp>
      <p:sp>
        <p:nvSpPr>
          <p:cNvPr id="8" name="Segnaposto numero diapositiva 7"/>
          <p:cNvSpPr>
            <a:spLocks noGrp="1"/>
          </p:cNvSpPr>
          <p:nvPr>
            <p:ph type="sldNum" sz="quarter" idx="12"/>
          </p:nvPr>
        </p:nvSpPr>
        <p:spPr/>
        <p:txBody>
          <a:bodyPr/>
          <a:lstStyle/>
          <a:p>
            <a:fld id="{B007B441-5312-499D-93C3-6E37886527FA}" type="slidenum">
              <a:rPr lang="it-IT" smtClean="0"/>
              <a:pPr/>
              <a:t>29</a:t>
            </a:fld>
            <a:endParaRPr lang="it-IT"/>
          </a:p>
        </p:txBody>
      </p:sp>
      <p:sp>
        <p:nvSpPr>
          <p:cNvPr id="11" name="CasellaDiTesto 10"/>
          <p:cNvSpPr txBox="1"/>
          <p:nvPr/>
        </p:nvSpPr>
        <p:spPr>
          <a:xfrm>
            <a:off x="500034" y="6429396"/>
            <a:ext cx="1174424" cy="369332"/>
          </a:xfrm>
          <a:prstGeom prst="rect">
            <a:avLst/>
          </a:prstGeom>
          <a:noFill/>
        </p:spPr>
        <p:txBody>
          <a:bodyPr wrap="none" rtlCol="0">
            <a:spAutoFit/>
          </a:bodyPr>
          <a:lstStyle/>
          <a:p>
            <a:r>
              <a:rPr lang="it-IT" dirty="0" smtClean="0">
                <a:solidFill>
                  <a:schemeClr val="bg1"/>
                </a:solidFill>
              </a:rPr>
              <a:t>Prof. </a:t>
            </a:r>
            <a:r>
              <a:rPr lang="it-IT" dirty="0" err="1" smtClean="0">
                <a:solidFill>
                  <a:schemeClr val="bg1"/>
                </a:solidFill>
              </a:rPr>
              <a:t>Higgs</a:t>
            </a:r>
            <a:endParaRPr lang="it-IT"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a:bodyPr>
          <a:lstStyle/>
          <a:p>
            <a:pPr lvl="0">
              <a:defRPr/>
            </a:pPr>
            <a:r>
              <a:rPr lang="it-IT" sz="3600" dirty="0" smtClean="0">
                <a:solidFill>
                  <a:srgbClr val="FF0000"/>
                </a:solidFill>
                <a:latin typeface="Comic Sans MS" pitchFamily="66" charset="0"/>
              </a:rPr>
              <a:t>ATLAS e CMS</a:t>
            </a:r>
            <a:endParaRPr lang="it-IT" sz="3600" dirty="0">
              <a:solidFill>
                <a:srgbClr val="FF0000"/>
              </a:solidFill>
              <a:latin typeface="Comic Sans MS" pitchFamily="66" charset="0"/>
            </a:endParaRPr>
          </a:p>
        </p:txBody>
      </p:sp>
      <p:sp>
        <p:nvSpPr>
          <p:cNvPr id="11" name="CasellaDiTesto 10"/>
          <p:cNvSpPr txBox="1"/>
          <p:nvPr/>
        </p:nvSpPr>
        <p:spPr>
          <a:xfrm>
            <a:off x="123583" y="3840540"/>
            <a:ext cx="8791818" cy="1569660"/>
          </a:xfrm>
          <a:prstGeom prst="rect">
            <a:avLst/>
          </a:prstGeom>
          <a:noFill/>
        </p:spPr>
        <p:txBody>
          <a:bodyPr wrap="square" rtlCol="0">
            <a:spAutoFit/>
          </a:bodyPr>
          <a:lstStyle/>
          <a:p>
            <a:endParaRPr lang="it-IT" sz="2400" dirty="0" smtClean="0">
              <a:latin typeface="Comic Sans MS" pitchFamily="66" charset="0"/>
            </a:endParaRPr>
          </a:p>
          <a:p>
            <a:pPr>
              <a:buFont typeface="Arial" pitchFamily="34" charset="0"/>
              <a:buChar char="•"/>
            </a:pPr>
            <a:r>
              <a:rPr lang="it-IT" sz="2400" dirty="0" smtClean="0">
                <a:latin typeface="Comic Sans MS" pitchFamily="66" charset="0"/>
              </a:rPr>
              <a:t> perché due?: conferma indipendente di eventuali nuovi fenomeni tramite due apparati differenti e spesso complementari</a:t>
            </a: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3</a:t>
            </a:fld>
            <a:endParaRPr lang="it-IT"/>
          </a:p>
        </p:txBody>
      </p:sp>
      <p:pic>
        <p:nvPicPr>
          <p:cNvPr id="17" name="Immagine 3" descr="Atlas_Gold_display.jpg"/>
          <p:cNvPicPr>
            <a:picLocks noChangeAspect="1"/>
          </p:cNvPicPr>
          <p:nvPr/>
        </p:nvPicPr>
        <p:blipFill>
          <a:blip r:embed="rId2">
            <a:lum/>
          </a:blip>
          <a:stretch>
            <a:fillRect/>
          </a:stretch>
        </p:blipFill>
        <p:spPr>
          <a:xfrm>
            <a:off x="4419600" y="990600"/>
            <a:ext cx="4003945" cy="2752698"/>
          </a:xfrm>
          <a:prstGeom prst="rect">
            <a:avLst/>
          </a:prstGeom>
          <a:solidFill>
            <a:schemeClr val="accent1">
              <a:alpha val="0"/>
            </a:schemeClr>
          </a:solidFill>
        </p:spPr>
      </p:pic>
      <p:pic>
        <p:nvPicPr>
          <p:cNvPr id="19" name="Picture 18"/>
          <p:cNvPicPr>
            <a:picLocks noChangeAspect="1"/>
          </p:cNvPicPr>
          <p:nvPr/>
        </p:nvPicPr>
        <p:blipFill>
          <a:blip r:embed="rId3">
            <a:alphaModFix/>
          </a:blip>
          <a:stretch>
            <a:fillRect/>
          </a:stretch>
        </p:blipFill>
        <p:spPr>
          <a:xfrm>
            <a:off x="457200" y="1295400"/>
            <a:ext cx="3276600" cy="2182216"/>
          </a:xfrm>
          <a:prstGeom prst="rect">
            <a:avLst/>
          </a:prstGeom>
        </p:spPr>
      </p:pic>
      <p:sp>
        <p:nvSpPr>
          <p:cNvPr id="20" name="TextBox 19"/>
          <p:cNvSpPr txBox="1"/>
          <p:nvPr/>
        </p:nvSpPr>
        <p:spPr>
          <a:xfrm>
            <a:off x="2133600" y="3653135"/>
            <a:ext cx="4463861" cy="461665"/>
          </a:xfrm>
          <a:prstGeom prst="rect">
            <a:avLst/>
          </a:prstGeom>
          <a:noFill/>
        </p:spPr>
        <p:txBody>
          <a:bodyPr wrap="square" rtlCol="0">
            <a:spAutoFit/>
          </a:bodyPr>
          <a:lstStyle/>
          <a:p>
            <a:r>
              <a:rPr lang="it-IT" sz="2400" dirty="0" smtClean="0">
                <a:latin typeface="Comic Sans MS" pitchFamily="66" charset="0"/>
              </a:rPr>
              <a:t>esperimenti “</a:t>
            </a:r>
            <a:r>
              <a:rPr lang="it-IT" sz="2400" dirty="0" err="1" smtClean="0">
                <a:latin typeface="Comic Sans MS" pitchFamily="66" charset="0"/>
              </a:rPr>
              <a:t>General</a:t>
            </a:r>
            <a:r>
              <a:rPr lang="it-IT" sz="2400" dirty="0" smtClean="0">
                <a:latin typeface="Comic Sans MS" pitchFamily="66" charset="0"/>
              </a:rPr>
              <a:t> </a:t>
            </a:r>
            <a:r>
              <a:rPr lang="it-IT" sz="2400" dirty="0" err="1" smtClean="0">
                <a:latin typeface="Comic Sans MS" pitchFamily="66" charset="0"/>
              </a:rPr>
              <a:t>Purpose</a:t>
            </a:r>
            <a:r>
              <a:rPr lang="it-IT" sz="2400" dirty="0" smtClean="0">
                <a:latin typeface="Comic Sans MS" pitchFamily="66" charset="0"/>
              </a:rPr>
              <a:t>”</a:t>
            </a:r>
            <a:endParaRPr lang="it-IT" sz="2400" dirty="0"/>
          </a:p>
        </p:txBody>
      </p:sp>
      <p:sp>
        <p:nvSpPr>
          <p:cNvPr id="8" name="CasellaDiTesto 10"/>
          <p:cNvSpPr txBox="1"/>
          <p:nvPr/>
        </p:nvSpPr>
        <p:spPr>
          <a:xfrm>
            <a:off x="136976" y="5486400"/>
            <a:ext cx="7904728" cy="461665"/>
          </a:xfrm>
          <a:prstGeom prst="rect">
            <a:avLst/>
          </a:prstGeom>
          <a:noFill/>
        </p:spPr>
        <p:txBody>
          <a:bodyPr wrap="none" rtlCol="0">
            <a:spAutoFit/>
          </a:bodyPr>
          <a:lstStyle/>
          <a:p>
            <a:pPr>
              <a:buFont typeface="Arial" pitchFamily="34" charset="0"/>
              <a:buChar char="•"/>
            </a:pPr>
            <a:r>
              <a:rPr lang="it-IT" sz="2400" dirty="0" smtClean="0">
                <a:latin typeface="Comic Sans MS" pitchFamily="66" charset="0"/>
              </a:rPr>
              <a:t> diversi strati di rivelatori per differenti particelle</a:t>
            </a:r>
          </a:p>
        </p:txBody>
      </p:sp>
      <p:sp>
        <p:nvSpPr>
          <p:cNvPr id="9" name="CasellaDiTesto 8"/>
          <p:cNvSpPr txBox="1"/>
          <p:nvPr/>
        </p:nvSpPr>
        <p:spPr>
          <a:xfrm>
            <a:off x="152400" y="6072206"/>
            <a:ext cx="6607899" cy="461665"/>
          </a:xfrm>
          <a:prstGeom prst="rect">
            <a:avLst/>
          </a:prstGeom>
          <a:noFill/>
        </p:spPr>
        <p:txBody>
          <a:bodyPr wrap="none" rtlCol="0">
            <a:spAutoFit/>
          </a:bodyPr>
          <a:lstStyle/>
          <a:p>
            <a:pPr>
              <a:buFont typeface="Arial" pitchFamily="34" charset="0"/>
              <a:buChar char="•"/>
            </a:pPr>
            <a:r>
              <a:rPr lang="it-IT" sz="2400" dirty="0" smtClean="0"/>
              <a:t> </a:t>
            </a:r>
            <a:r>
              <a:rPr lang="it-IT" sz="2400" dirty="0" smtClean="0">
                <a:latin typeface="Comic Sans MS" pitchFamily="66" charset="0"/>
              </a:rPr>
              <a:t>urto frontale nel </a:t>
            </a:r>
            <a:r>
              <a:rPr lang="it-IT" sz="2400" dirty="0" err="1" smtClean="0">
                <a:latin typeface="Comic Sans MS" pitchFamily="66" charset="0"/>
              </a:rPr>
              <a:t>CM</a:t>
            </a:r>
            <a:r>
              <a:rPr lang="it-IT" sz="2400" dirty="0" smtClean="0">
                <a:latin typeface="Comic Sans MS" pitchFamily="66" charset="0"/>
              </a:rPr>
              <a:t> </a:t>
            </a:r>
            <a:r>
              <a:rPr lang="it-IT" sz="2400" dirty="0" smtClean="0">
                <a:latin typeface="Comic Sans MS" pitchFamily="66" charset="0"/>
                <a:sym typeface="Wingdings" pitchFamily="2" charset="2"/>
              </a:rPr>
              <a:t> simmetria cilindrica</a:t>
            </a:r>
            <a:endParaRPr lang="it-IT" sz="2400" dirty="0"/>
          </a:p>
        </p:txBody>
      </p:sp>
      <p:cxnSp>
        <p:nvCxnSpPr>
          <p:cNvPr id="10" name="Connettore 2 5"/>
          <p:cNvCxnSpPr/>
          <p:nvPr/>
        </p:nvCxnSpPr>
        <p:spPr>
          <a:xfrm rot="10800000">
            <a:off x="7315200" y="3076572"/>
            <a:ext cx="928694"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descr="C:\Users\mg\AppData\Local\Microsoft\Windows\Temporary Internet Files\Content.IE5\FYO32058\MCj04401850000[1].wmf"/>
          <p:cNvPicPr>
            <a:picLocks noChangeAspect="1" noChangeArrowheads="1"/>
          </p:cNvPicPr>
          <p:nvPr/>
        </p:nvPicPr>
        <p:blipFill>
          <a:blip r:embed="rId4"/>
          <a:srcRect/>
          <a:stretch>
            <a:fillRect/>
          </a:stretch>
        </p:blipFill>
        <p:spPr bwMode="auto">
          <a:xfrm>
            <a:off x="8229600" y="3124200"/>
            <a:ext cx="571504" cy="1156803"/>
          </a:xfrm>
          <a:prstGeom prst="rect">
            <a:avLst/>
          </a:prstGeom>
          <a:noFill/>
        </p:spPr>
      </p:pic>
      <p:sp>
        <p:nvSpPr>
          <p:cNvPr id="14" name="Oval 13"/>
          <p:cNvSpPr/>
          <p:nvPr/>
        </p:nvSpPr>
        <p:spPr>
          <a:xfrm>
            <a:off x="7099200" y="2895600"/>
            <a:ext cx="216000" cy="216000"/>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extBox 14"/>
          <p:cNvSpPr txBox="1"/>
          <p:nvPr/>
        </p:nvSpPr>
        <p:spPr>
          <a:xfrm>
            <a:off x="677698" y="2590800"/>
            <a:ext cx="617702" cy="369332"/>
          </a:xfrm>
          <a:prstGeom prst="rect">
            <a:avLst/>
          </a:prstGeom>
          <a:noFill/>
        </p:spPr>
        <p:txBody>
          <a:bodyPr wrap="none" rtlCol="0">
            <a:spAutoFit/>
          </a:bodyPr>
          <a:lstStyle/>
          <a:p>
            <a:r>
              <a:rPr lang="it-IT" b="1" dirty="0" smtClean="0"/>
              <a:t>CMS</a:t>
            </a:r>
            <a:endParaRPr lang="it-IT" b="1" dirty="0"/>
          </a:p>
        </p:txBody>
      </p:sp>
      <p:sp>
        <p:nvSpPr>
          <p:cNvPr id="16" name="TextBox 15"/>
          <p:cNvSpPr txBox="1"/>
          <p:nvPr/>
        </p:nvSpPr>
        <p:spPr>
          <a:xfrm>
            <a:off x="6090617" y="3135868"/>
            <a:ext cx="767383" cy="369332"/>
          </a:xfrm>
          <a:prstGeom prst="rect">
            <a:avLst/>
          </a:prstGeom>
          <a:noFill/>
        </p:spPr>
        <p:txBody>
          <a:bodyPr wrap="none" rtlCol="0">
            <a:spAutoFit/>
          </a:bodyPr>
          <a:lstStyle/>
          <a:p>
            <a:r>
              <a:rPr lang="it-IT" b="1" dirty="0" smtClean="0"/>
              <a:t>ATLAS</a:t>
            </a:r>
            <a:endParaRPr lang="it-IT"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30</a:t>
            </a:fld>
            <a:endParaRPr lang="it-IT"/>
          </a:p>
        </p:txBody>
      </p:sp>
      <p:sp>
        <p:nvSpPr>
          <p:cNvPr id="3" name="TextBox 6"/>
          <p:cNvSpPr txBox="1"/>
          <p:nvPr/>
        </p:nvSpPr>
        <p:spPr>
          <a:xfrm>
            <a:off x="119066" y="3048000"/>
            <a:ext cx="4953000" cy="954107"/>
          </a:xfrm>
          <a:prstGeom prst="rect">
            <a:avLst/>
          </a:prstGeom>
          <a:solidFill>
            <a:schemeClr val="accent2">
              <a:lumMod val="20000"/>
              <a:lumOff val="80000"/>
            </a:schemeClr>
          </a:solidFill>
        </p:spPr>
        <p:txBody>
          <a:bodyPr>
            <a:spAutoFit/>
          </a:bodyPr>
          <a:lstStyle/>
          <a:p>
            <a:r>
              <a:rPr lang="it-IT" dirty="0" smtClean="0">
                <a:latin typeface="Comic Sans MS" pitchFamily="66" charset="0"/>
              </a:rPr>
              <a:t>frequenza </a:t>
            </a:r>
            <a:r>
              <a:rPr lang="it-IT" dirty="0">
                <a:latin typeface="Comic Sans MS" pitchFamily="66" charset="0"/>
              </a:rPr>
              <a:t>di collisione dei fasci </a:t>
            </a:r>
            <a:r>
              <a:rPr lang="it-IT" dirty="0" smtClean="0">
                <a:latin typeface="Comic Sans MS" pitchFamily="66" charset="0"/>
              </a:rPr>
              <a:t>= </a:t>
            </a:r>
            <a:r>
              <a:rPr lang="it-IT" sz="2000" b="1" dirty="0" smtClean="0">
                <a:solidFill>
                  <a:srgbClr val="FF0000"/>
                </a:solidFill>
                <a:latin typeface="Comic Sans MS" pitchFamily="66" charset="0"/>
              </a:rPr>
              <a:t>40MHz</a:t>
            </a:r>
          </a:p>
          <a:p>
            <a:r>
              <a:rPr lang="it-IT" dirty="0" smtClean="0">
                <a:latin typeface="Comic Sans MS" pitchFamily="66" charset="0"/>
                <a:sym typeface="Wingdings" pitchFamily="2" charset="2"/>
              </a:rPr>
              <a:t> </a:t>
            </a:r>
            <a:r>
              <a:rPr lang="it-IT" dirty="0" smtClean="0">
                <a:latin typeface="Comic Sans MS" pitchFamily="66" charset="0"/>
              </a:rPr>
              <a:t>circa </a:t>
            </a:r>
            <a:r>
              <a:rPr lang="it-IT" dirty="0">
                <a:latin typeface="Comic Sans MS" pitchFamily="66" charset="0"/>
              </a:rPr>
              <a:t>20 eventi di questo tipo si sovrappongono ad ogni </a:t>
            </a:r>
            <a:r>
              <a:rPr lang="it-IT" dirty="0" err="1">
                <a:latin typeface="Comic Sans MS" pitchFamily="66" charset="0"/>
              </a:rPr>
              <a:t>bunch</a:t>
            </a:r>
            <a:r>
              <a:rPr lang="it-IT" dirty="0">
                <a:latin typeface="Comic Sans MS" pitchFamily="66" charset="0"/>
              </a:rPr>
              <a:t> </a:t>
            </a:r>
            <a:r>
              <a:rPr lang="it-IT" dirty="0" err="1">
                <a:latin typeface="Comic Sans MS" pitchFamily="66" charset="0"/>
              </a:rPr>
              <a:t>crossing</a:t>
            </a:r>
            <a:r>
              <a:rPr lang="it-IT" dirty="0">
                <a:latin typeface="Comic Sans MS" pitchFamily="66" charset="0"/>
              </a:rPr>
              <a:t>.</a:t>
            </a:r>
          </a:p>
        </p:txBody>
      </p:sp>
      <p:sp>
        <p:nvSpPr>
          <p:cNvPr id="4" name="TextBox 5"/>
          <p:cNvSpPr txBox="1"/>
          <p:nvPr/>
        </p:nvSpPr>
        <p:spPr>
          <a:xfrm>
            <a:off x="214282" y="762000"/>
            <a:ext cx="4891118" cy="707886"/>
          </a:xfrm>
          <a:prstGeom prst="rect">
            <a:avLst/>
          </a:prstGeom>
          <a:solidFill>
            <a:srgbClr val="FDB2DC"/>
          </a:solidFill>
        </p:spPr>
        <p:txBody>
          <a:bodyPr wrap="square">
            <a:spAutoFit/>
          </a:bodyPr>
          <a:lstStyle/>
          <a:p>
            <a:r>
              <a:rPr lang="it-IT" sz="2000" dirty="0" smtClean="0">
                <a:latin typeface="Comic Sans MS" pitchFamily="66" charset="0"/>
              </a:rPr>
              <a:t>frequenza di </a:t>
            </a:r>
            <a:r>
              <a:rPr lang="it-IT" sz="2000" dirty="0" smtClean="0">
                <a:latin typeface="Comic Sans MS" pitchFamily="66" charset="0"/>
              </a:rPr>
              <a:t>eventi </a:t>
            </a:r>
            <a:r>
              <a:rPr lang="it-IT" sz="2000" dirty="0" smtClean="0">
                <a:latin typeface="Comic Sans MS" pitchFamily="66" charset="0"/>
              </a:rPr>
              <a:t>=</a:t>
            </a:r>
            <a:r>
              <a:rPr lang="it-IT" sz="2000" dirty="0" smtClean="0">
                <a:latin typeface="Comic Sans MS" pitchFamily="66" charset="0"/>
              </a:rPr>
              <a:t> </a:t>
            </a:r>
          </a:p>
          <a:p>
            <a:pPr algn="ctr"/>
            <a:r>
              <a:rPr lang="it-IT" sz="2000" dirty="0" smtClean="0">
                <a:latin typeface="Comic Sans MS" pitchFamily="66" charset="0"/>
              </a:rPr>
              <a:t>7x</a:t>
            </a:r>
            <a:r>
              <a:rPr lang="it-IT" sz="2000" dirty="0" smtClean="0">
                <a:latin typeface="Comic Sans MS" pitchFamily="66" charset="0"/>
                <a:cs typeface="Times New Roman" pitchFamily="18" charset="0"/>
                <a:sym typeface="Monotype Sorts" pitchFamily="84" charset="2"/>
              </a:rPr>
              <a:t>10</a:t>
            </a:r>
            <a:r>
              <a:rPr lang="it-IT" sz="2000" baseline="30000" dirty="0" smtClean="0">
                <a:latin typeface="Comic Sans MS" pitchFamily="66" charset="0"/>
                <a:cs typeface="Times New Roman" pitchFamily="18" charset="0"/>
                <a:sym typeface="Monotype Sorts" pitchFamily="84" charset="2"/>
              </a:rPr>
              <a:t>8</a:t>
            </a:r>
            <a:r>
              <a:rPr lang="it-IT" sz="2000" dirty="0" smtClean="0">
                <a:latin typeface="Comic Sans MS" pitchFamily="66" charset="0"/>
                <a:cs typeface="Times New Roman" pitchFamily="18" charset="0"/>
                <a:sym typeface="Monotype Sorts" pitchFamily="84" charset="2"/>
              </a:rPr>
              <a:t> </a:t>
            </a:r>
            <a:r>
              <a:rPr lang="it-IT" sz="2000" dirty="0" smtClean="0">
                <a:latin typeface="Comic Sans MS" pitchFamily="66" charset="0"/>
                <a:cs typeface="Times New Roman" pitchFamily="18" charset="0"/>
                <a:sym typeface="Monotype Sorts" pitchFamily="84" charset="2"/>
              </a:rPr>
              <a:t>interazioni/s</a:t>
            </a:r>
            <a:endParaRPr lang="it-IT" sz="2000" dirty="0">
              <a:latin typeface="Comic Sans MS" pitchFamily="66" charset="0"/>
              <a:cs typeface="Times New Roman" pitchFamily="18" charset="0"/>
              <a:sym typeface="Monotype Sorts" pitchFamily="84" charset="2"/>
            </a:endParaRPr>
          </a:p>
        </p:txBody>
      </p:sp>
      <p:grpSp>
        <p:nvGrpSpPr>
          <p:cNvPr id="5" name="Group 4"/>
          <p:cNvGrpSpPr>
            <a:grpSpLocks noChangeAspect="1"/>
          </p:cNvGrpSpPr>
          <p:nvPr/>
        </p:nvGrpSpPr>
        <p:grpSpPr bwMode="auto">
          <a:xfrm>
            <a:off x="-499298" y="500042"/>
            <a:ext cx="9643298" cy="6131879"/>
            <a:chOff x="96" y="576"/>
            <a:chExt cx="5888" cy="3744"/>
          </a:xfrm>
        </p:grpSpPr>
        <p:sp>
          <p:nvSpPr>
            <p:cNvPr id="6" name="AutoShape 3"/>
            <p:cNvSpPr>
              <a:spLocks noChangeAspect="1" noChangeArrowheads="1" noTextEdit="1"/>
            </p:cNvSpPr>
            <p:nvPr/>
          </p:nvSpPr>
          <p:spPr bwMode="auto">
            <a:xfrm>
              <a:off x="96" y="576"/>
              <a:ext cx="5647" cy="3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pic>
          <p:nvPicPr>
            <p:cNvPr id="7" name="Picture 5"/>
            <p:cNvPicPr>
              <a:picLocks noChangeAspect="1" noChangeArrowheads="1"/>
            </p:cNvPicPr>
            <p:nvPr/>
          </p:nvPicPr>
          <p:blipFill>
            <a:blip r:embed="rId3"/>
            <a:srcRect l="54520" t="8506"/>
            <a:stretch>
              <a:fillRect/>
            </a:stretch>
          </p:blipFill>
          <p:spPr bwMode="auto">
            <a:xfrm>
              <a:off x="3562" y="743"/>
              <a:ext cx="2422" cy="3539"/>
            </a:xfrm>
            <a:prstGeom prst="rect">
              <a:avLst/>
            </a:prstGeom>
            <a:noFill/>
            <a:ln w="9525">
              <a:noFill/>
              <a:miter lim="800000"/>
              <a:headEnd/>
              <a:tailEnd/>
            </a:ln>
          </p:spPr>
        </p:pic>
      </p:grpSp>
      <p:sp>
        <p:nvSpPr>
          <p:cNvPr id="8" name="Rettangolo 7"/>
          <p:cNvSpPr/>
          <p:nvPr/>
        </p:nvSpPr>
        <p:spPr>
          <a:xfrm>
            <a:off x="5000628" y="5786454"/>
            <a:ext cx="57150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8215338" y="357190"/>
            <a:ext cx="57150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072462" y="357166"/>
            <a:ext cx="928694"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8"/>
          <p:cNvSpPr txBox="1">
            <a:spLocks noChangeArrowheads="1"/>
          </p:cNvSpPr>
          <p:nvPr/>
        </p:nvSpPr>
        <p:spPr>
          <a:xfrm>
            <a:off x="642910" y="71414"/>
            <a:ext cx="7772400" cy="538186"/>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 quanti eventi</a:t>
            </a:r>
            <a:r>
              <a:rPr lang="it-IT" sz="3600" dirty="0" smtClean="0">
                <a:solidFill>
                  <a:srgbClr val="FF0000"/>
                </a:solidFill>
                <a:latin typeface="Comic Sans MS" pitchFamily="66" charset="0"/>
                <a:ea typeface="+mj-ea"/>
                <a:cs typeface="+mj-cs"/>
              </a:rPr>
              <a:t>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a:t>
            </a:r>
            <a:endParaRPr kumimoji="0" lang="it-IT" sz="36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grpSp>
        <p:nvGrpSpPr>
          <p:cNvPr id="12" name="Group 4"/>
          <p:cNvGrpSpPr>
            <a:grpSpLocks/>
          </p:cNvGrpSpPr>
          <p:nvPr/>
        </p:nvGrpSpPr>
        <p:grpSpPr bwMode="auto">
          <a:xfrm>
            <a:off x="357158" y="2324096"/>
            <a:ext cx="1643074" cy="571504"/>
            <a:chOff x="192" y="3216"/>
            <a:chExt cx="1488" cy="442"/>
          </a:xfrm>
        </p:grpSpPr>
        <p:sp>
          <p:nvSpPr>
            <p:cNvPr id="13" name="Line 5"/>
            <p:cNvSpPr>
              <a:spLocks noChangeShapeType="1"/>
            </p:cNvSpPr>
            <p:nvPr/>
          </p:nvSpPr>
          <p:spPr bwMode="auto">
            <a:xfrm>
              <a:off x="672" y="3312"/>
              <a:ext cx="48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 name="AutoShape 6"/>
            <p:cNvSpPr>
              <a:spLocks noChangeAspect="1" noChangeArrowheads="1"/>
            </p:cNvSpPr>
            <p:nvPr/>
          </p:nvSpPr>
          <p:spPr bwMode="auto">
            <a:xfrm>
              <a:off x="480" y="3216"/>
              <a:ext cx="202" cy="202"/>
            </a:xfrm>
            <a:prstGeom prst="flowChartConnector">
              <a:avLst/>
            </a:prstGeom>
            <a:solidFill>
              <a:srgbClr val="000000"/>
            </a:solidFill>
            <a:ln w="9525">
              <a:solidFill>
                <a:schemeClr val="tx1"/>
              </a:solidFill>
              <a:round/>
              <a:headEnd/>
              <a:tailEnd/>
            </a:ln>
            <a:effectLst/>
          </p:spPr>
          <p:txBody>
            <a:bodyPr wrap="none" anchor="ctr">
              <a:prstTxWarp prst="textNoShape">
                <a:avLst/>
              </a:prstTxWarp>
            </a:bodyPr>
            <a:lstStyle/>
            <a:p>
              <a:endParaRPr lang="en-US"/>
            </a:p>
          </p:txBody>
        </p:sp>
        <p:sp>
          <p:nvSpPr>
            <p:cNvPr id="15" name="Line 7"/>
            <p:cNvSpPr>
              <a:spLocks noChangeShapeType="1"/>
            </p:cNvSpPr>
            <p:nvPr/>
          </p:nvSpPr>
          <p:spPr bwMode="auto">
            <a:xfrm flipH="1">
              <a:off x="192" y="3312"/>
              <a:ext cx="28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6" name="Line 8"/>
            <p:cNvSpPr>
              <a:spLocks noChangeShapeType="1"/>
            </p:cNvSpPr>
            <p:nvPr/>
          </p:nvSpPr>
          <p:spPr bwMode="auto">
            <a:xfrm flipH="1">
              <a:off x="720" y="3552"/>
              <a:ext cx="48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7" name="AutoShape 9"/>
            <p:cNvSpPr>
              <a:spLocks noChangeAspect="1" noChangeArrowheads="1"/>
            </p:cNvSpPr>
            <p:nvPr/>
          </p:nvSpPr>
          <p:spPr bwMode="auto">
            <a:xfrm>
              <a:off x="1200" y="3456"/>
              <a:ext cx="202" cy="202"/>
            </a:xfrm>
            <a:prstGeom prst="flowChartConnector">
              <a:avLst/>
            </a:prstGeom>
            <a:solidFill>
              <a:srgbClr val="000000"/>
            </a:solidFill>
            <a:ln w="9525">
              <a:solidFill>
                <a:schemeClr val="tx1"/>
              </a:solidFill>
              <a:round/>
              <a:headEnd/>
              <a:tailEnd/>
            </a:ln>
            <a:effectLst/>
          </p:spPr>
          <p:txBody>
            <a:bodyPr wrap="none" anchor="ctr">
              <a:prstTxWarp prst="textNoShape">
                <a:avLst/>
              </a:prstTxWarp>
            </a:bodyPr>
            <a:lstStyle/>
            <a:p>
              <a:endParaRPr lang="en-US"/>
            </a:p>
          </p:txBody>
        </p:sp>
        <p:sp>
          <p:nvSpPr>
            <p:cNvPr id="18" name="Line 10"/>
            <p:cNvSpPr>
              <a:spLocks noChangeShapeType="1"/>
            </p:cNvSpPr>
            <p:nvPr/>
          </p:nvSpPr>
          <p:spPr bwMode="auto">
            <a:xfrm flipH="1">
              <a:off x="1392" y="3552"/>
              <a:ext cx="28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19" name="Group 11"/>
          <p:cNvGrpSpPr>
            <a:grpSpLocks/>
          </p:cNvGrpSpPr>
          <p:nvPr/>
        </p:nvGrpSpPr>
        <p:grpSpPr bwMode="auto">
          <a:xfrm>
            <a:off x="2133600" y="2362200"/>
            <a:ext cx="2743200" cy="533400"/>
            <a:chOff x="2256" y="2585"/>
            <a:chExt cx="1728" cy="336"/>
          </a:xfrm>
        </p:grpSpPr>
        <p:sp>
          <p:nvSpPr>
            <p:cNvPr id="20" name="Line 12"/>
            <p:cNvSpPr>
              <a:spLocks noChangeShapeType="1"/>
            </p:cNvSpPr>
            <p:nvPr/>
          </p:nvSpPr>
          <p:spPr bwMode="auto">
            <a:xfrm>
              <a:off x="2256" y="2777"/>
              <a:ext cx="1728"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21" name="AutoShape 13"/>
            <p:cNvSpPr>
              <a:spLocks noChangeAspect="1" noChangeArrowheads="1"/>
            </p:cNvSpPr>
            <p:nvPr/>
          </p:nvSpPr>
          <p:spPr bwMode="auto">
            <a:xfrm>
              <a:off x="3024" y="2758"/>
              <a:ext cx="29" cy="29"/>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2" name="Line 14"/>
            <p:cNvSpPr>
              <a:spLocks noChangeShapeType="1"/>
            </p:cNvSpPr>
            <p:nvPr/>
          </p:nvSpPr>
          <p:spPr bwMode="auto">
            <a:xfrm flipV="1">
              <a:off x="3072" y="2681"/>
              <a:ext cx="912"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3" name="Line 15"/>
            <p:cNvSpPr>
              <a:spLocks noChangeShapeType="1"/>
            </p:cNvSpPr>
            <p:nvPr/>
          </p:nvSpPr>
          <p:spPr bwMode="auto">
            <a:xfrm>
              <a:off x="3072" y="2777"/>
              <a:ext cx="912"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4" name="Line 16"/>
            <p:cNvSpPr>
              <a:spLocks noChangeShapeType="1"/>
            </p:cNvSpPr>
            <p:nvPr/>
          </p:nvSpPr>
          <p:spPr bwMode="auto">
            <a:xfrm flipV="1">
              <a:off x="3072" y="2633"/>
              <a:ext cx="480"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5" name="Line 17"/>
            <p:cNvSpPr>
              <a:spLocks noChangeShapeType="1"/>
            </p:cNvSpPr>
            <p:nvPr/>
          </p:nvSpPr>
          <p:spPr bwMode="auto">
            <a:xfrm flipV="1">
              <a:off x="3024" y="2585"/>
              <a:ext cx="240" cy="192"/>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6" name="Line 18"/>
            <p:cNvSpPr>
              <a:spLocks noChangeShapeType="1"/>
            </p:cNvSpPr>
            <p:nvPr/>
          </p:nvSpPr>
          <p:spPr bwMode="auto">
            <a:xfrm>
              <a:off x="3024" y="2777"/>
              <a:ext cx="192"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7" name="Line 19"/>
            <p:cNvSpPr>
              <a:spLocks noChangeShapeType="1"/>
            </p:cNvSpPr>
            <p:nvPr/>
          </p:nvSpPr>
          <p:spPr bwMode="auto">
            <a:xfrm>
              <a:off x="2400" y="2633"/>
              <a:ext cx="672"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8" name="Line 20"/>
            <p:cNvSpPr>
              <a:spLocks noChangeShapeType="1"/>
            </p:cNvSpPr>
            <p:nvPr/>
          </p:nvSpPr>
          <p:spPr bwMode="auto">
            <a:xfrm flipV="1">
              <a:off x="2400" y="2777"/>
              <a:ext cx="624"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9" name="Line 21"/>
            <p:cNvSpPr>
              <a:spLocks noChangeShapeType="1"/>
            </p:cNvSpPr>
            <p:nvPr/>
          </p:nvSpPr>
          <p:spPr bwMode="auto">
            <a:xfrm>
              <a:off x="2400" y="2729"/>
              <a:ext cx="576" cy="4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0" name="Line 22"/>
            <p:cNvSpPr>
              <a:spLocks noChangeShapeType="1"/>
            </p:cNvSpPr>
            <p:nvPr/>
          </p:nvSpPr>
          <p:spPr bwMode="auto">
            <a:xfrm flipV="1">
              <a:off x="2400" y="2777"/>
              <a:ext cx="576"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1" name="Line 23"/>
            <p:cNvSpPr>
              <a:spLocks noChangeShapeType="1"/>
            </p:cNvSpPr>
            <p:nvPr/>
          </p:nvSpPr>
          <p:spPr bwMode="auto">
            <a:xfrm flipH="1" flipV="1">
              <a:off x="2928" y="2633"/>
              <a:ext cx="96"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2" name="Line 24"/>
            <p:cNvSpPr>
              <a:spLocks noChangeShapeType="1"/>
            </p:cNvSpPr>
            <p:nvPr/>
          </p:nvSpPr>
          <p:spPr bwMode="auto">
            <a:xfrm flipV="1">
              <a:off x="3024" y="2729"/>
              <a:ext cx="0" cy="4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3" name="Line 25"/>
            <p:cNvSpPr>
              <a:spLocks noChangeShapeType="1"/>
            </p:cNvSpPr>
            <p:nvPr/>
          </p:nvSpPr>
          <p:spPr bwMode="auto">
            <a:xfrm flipV="1">
              <a:off x="3120" y="2633"/>
              <a:ext cx="672"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 name="Line 26"/>
            <p:cNvSpPr>
              <a:spLocks noChangeShapeType="1"/>
            </p:cNvSpPr>
            <p:nvPr/>
          </p:nvSpPr>
          <p:spPr bwMode="auto">
            <a:xfrm>
              <a:off x="3072" y="2777"/>
              <a:ext cx="672"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5" name="Line 27"/>
            <p:cNvSpPr>
              <a:spLocks noChangeShapeType="1"/>
            </p:cNvSpPr>
            <p:nvPr/>
          </p:nvSpPr>
          <p:spPr bwMode="auto">
            <a:xfrm>
              <a:off x="3168" y="2777"/>
              <a:ext cx="816" cy="4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6" name="Line 28"/>
            <p:cNvSpPr>
              <a:spLocks noChangeShapeType="1"/>
            </p:cNvSpPr>
            <p:nvPr/>
          </p:nvSpPr>
          <p:spPr bwMode="auto">
            <a:xfrm flipH="1" flipV="1">
              <a:off x="2304" y="2681"/>
              <a:ext cx="720"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7" name="Line 29"/>
            <p:cNvSpPr>
              <a:spLocks noChangeShapeType="1"/>
            </p:cNvSpPr>
            <p:nvPr/>
          </p:nvSpPr>
          <p:spPr bwMode="auto">
            <a:xfrm flipH="1">
              <a:off x="2352" y="2777"/>
              <a:ext cx="672" cy="4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8" name="Line 30"/>
            <p:cNvSpPr>
              <a:spLocks noChangeShapeType="1"/>
            </p:cNvSpPr>
            <p:nvPr/>
          </p:nvSpPr>
          <p:spPr bwMode="auto">
            <a:xfrm>
              <a:off x="3024" y="2777"/>
              <a:ext cx="0"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9" name="Line 31"/>
            <p:cNvSpPr>
              <a:spLocks noChangeShapeType="1"/>
            </p:cNvSpPr>
            <p:nvPr/>
          </p:nvSpPr>
          <p:spPr bwMode="auto">
            <a:xfrm flipH="1">
              <a:off x="2928" y="2777"/>
              <a:ext cx="96" cy="9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40" name="Line 32"/>
            <p:cNvSpPr>
              <a:spLocks noChangeShapeType="1"/>
            </p:cNvSpPr>
            <p:nvPr/>
          </p:nvSpPr>
          <p:spPr bwMode="auto">
            <a:xfrm flipV="1">
              <a:off x="3024" y="2633"/>
              <a:ext cx="48" cy="144"/>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41" name="AutoShape 33"/>
            <p:cNvSpPr>
              <a:spLocks noChangeAspect="1" noChangeArrowheads="1"/>
            </p:cNvSpPr>
            <p:nvPr/>
          </p:nvSpPr>
          <p:spPr bwMode="auto">
            <a:xfrm>
              <a:off x="2988" y="2701"/>
              <a:ext cx="127" cy="127"/>
            </a:xfrm>
            <a:prstGeom prst="irregularSeal2">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68" name="CasellaDiTesto 67"/>
          <p:cNvSpPr txBox="1"/>
          <p:nvPr/>
        </p:nvSpPr>
        <p:spPr>
          <a:xfrm>
            <a:off x="285721" y="1501914"/>
            <a:ext cx="4714908" cy="707886"/>
          </a:xfrm>
          <a:prstGeom prst="rect">
            <a:avLst/>
          </a:prstGeom>
          <a:solidFill>
            <a:schemeClr val="accent2">
              <a:lumMod val="20000"/>
              <a:lumOff val="80000"/>
            </a:schemeClr>
          </a:solidFill>
        </p:spPr>
        <p:txBody>
          <a:bodyPr wrap="square" rtlCol="0">
            <a:spAutoFit/>
          </a:bodyPr>
          <a:lstStyle/>
          <a:p>
            <a:r>
              <a:rPr lang="it-IT" sz="2000" dirty="0" smtClean="0">
                <a:latin typeface="Comic Sans MS" pitchFamily="66" charset="0"/>
              </a:rPr>
              <a:t>Minimum </a:t>
            </a:r>
            <a:r>
              <a:rPr lang="it-IT" sz="2000" dirty="0" err="1" smtClean="0">
                <a:latin typeface="Comic Sans MS" pitchFamily="66" charset="0"/>
              </a:rPr>
              <a:t>bias</a:t>
            </a:r>
            <a:r>
              <a:rPr lang="it-IT" sz="2000" dirty="0" smtClean="0">
                <a:latin typeface="Comic Sans MS" pitchFamily="66" charset="0"/>
              </a:rPr>
              <a:t> </a:t>
            </a:r>
            <a:r>
              <a:rPr lang="it-IT" sz="2000" dirty="0" err="1" smtClean="0">
                <a:latin typeface="Comic Sans MS" pitchFamily="66" charset="0"/>
              </a:rPr>
              <a:t>events</a:t>
            </a:r>
            <a:r>
              <a:rPr lang="it-IT" sz="2000" dirty="0" smtClean="0">
                <a:latin typeface="Comic Sans MS" pitchFamily="66" charset="0"/>
              </a:rPr>
              <a:t>: collisioni tra protoni ‘a grande distanza’:</a:t>
            </a:r>
            <a:endParaRPr lang="it-IT" sz="2000" dirty="0">
              <a:latin typeface="Comic Sans MS" pitchFamily="66" charset="0"/>
            </a:endParaRPr>
          </a:p>
        </p:txBody>
      </p:sp>
      <p:grpSp>
        <p:nvGrpSpPr>
          <p:cNvPr id="43" name="Group 4"/>
          <p:cNvGrpSpPr>
            <a:grpSpLocks/>
          </p:cNvGrpSpPr>
          <p:nvPr/>
        </p:nvGrpSpPr>
        <p:grpSpPr bwMode="auto">
          <a:xfrm>
            <a:off x="152400" y="4419600"/>
            <a:ext cx="5257800" cy="2362200"/>
            <a:chOff x="480" y="192"/>
            <a:chExt cx="4752" cy="3524"/>
          </a:xfrm>
        </p:grpSpPr>
        <p:grpSp>
          <p:nvGrpSpPr>
            <p:cNvPr id="44" name="Group 5"/>
            <p:cNvGrpSpPr>
              <a:grpSpLocks/>
            </p:cNvGrpSpPr>
            <p:nvPr/>
          </p:nvGrpSpPr>
          <p:grpSpPr bwMode="auto">
            <a:xfrm>
              <a:off x="816" y="192"/>
              <a:ext cx="3927" cy="923"/>
              <a:chOff x="57" y="1776"/>
              <a:chExt cx="3927" cy="923"/>
            </a:xfrm>
          </p:grpSpPr>
          <p:sp>
            <p:nvSpPr>
              <p:cNvPr id="51" name="Line 6"/>
              <p:cNvSpPr>
                <a:spLocks noChangeShapeType="1"/>
              </p:cNvSpPr>
              <p:nvPr/>
            </p:nvSpPr>
            <p:spPr bwMode="auto">
              <a:xfrm>
                <a:off x="57" y="2401"/>
                <a:ext cx="528"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2" name="Line 7"/>
              <p:cNvSpPr>
                <a:spLocks noChangeShapeType="1"/>
              </p:cNvSpPr>
              <p:nvPr/>
            </p:nvSpPr>
            <p:spPr bwMode="auto">
              <a:xfrm>
                <a:off x="576" y="2400"/>
                <a:ext cx="96"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3" name="AutoShape 8"/>
              <p:cNvSpPr>
                <a:spLocks noChangeAspect="1" noChangeArrowheads="1"/>
              </p:cNvSpPr>
              <p:nvPr/>
            </p:nvSpPr>
            <p:spPr bwMode="auto">
              <a:xfrm>
                <a:off x="720" y="2112"/>
                <a:ext cx="587" cy="587"/>
              </a:xfrm>
              <a:prstGeom prst="flowChartConnector">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54" name="Line 9"/>
              <p:cNvSpPr>
                <a:spLocks noChangeShapeType="1"/>
              </p:cNvSpPr>
              <p:nvPr/>
            </p:nvSpPr>
            <p:spPr bwMode="auto">
              <a:xfrm>
                <a:off x="1296" y="2496"/>
                <a:ext cx="288"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5" name="Line 10"/>
              <p:cNvSpPr>
                <a:spLocks noChangeShapeType="1"/>
              </p:cNvSpPr>
              <p:nvPr/>
            </p:nvSpPr>
            <p:spPr bwMode="auto">
              <a:xfrm>
                <a:off x="1296" y="2400"/>
                <a:ext cx="24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6" name="Line 11"/>
              <p:cNvSpPr>
                <a:spLocks noChangeShapeType="1"/>
              </p:cNvSpPr>
              <p:nvPr/>
            </p:nvSpPr>
            <p:spPr bwMode="auto">
              <a:xfrm>
                <a:off x="1284" y="2256"/>
                <a:ext cx="672" cy="0"/>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57" name="Line 12"/>
              <p:cNvSpPr>
                <a:spLocks noChangeShapeType="1"/>
              </p:cNvSpPr>
              <p:nvPr/>
            </p:nvSpPr>
            <p:spPr bwMode="auto">
              <a:xfrm flipH="1">
                <a:off x="3552" y="2400"/>
                <a:ext cx="432"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8" name="Line 13"/>
              <p:cNvSpPr>
                <a:spLocks noChangeShapeType="1"/>
              </p:cNvSpPr>
              <p:nvPr/>
            </p:nvSpPr>
            <p:spPr bwMode="auto">
              <a:xfrm flipH="1">
                <a:off x="3456" y="2400"/>
                <a:ext cx="96"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9" name="AutoShape 14"/>
              <p:cNvSpPr>
                <a:spLocks noChangeAspect="1" noChangeArrowheads="1"/>
              </p:cNvSpPr>
              <p:nvPr/>
            </p:nvSpPr>
            <p:spPr bwMode="auto">
              <a:xfrm>
                <a:off x="2832" y="2112"/>
                <a:ext cx="587" cy="587"/>
              </a:xfrm>
              <a:prstGeom prst="flowChartConnector">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60" name="Line 15"/>
              <p:cNvSpPr>
                <a:spLocks noChangeShapeType="1"/>
              </p:cNvSpPr>
              <p:nvPr/>
            </p:nvSpPr>
            <p:spPr bwMode="auto">
              <a:xfrm flipH="1">
                <a:off x="2592" y="2496"/>
                <a:ext cx="24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 name="Line 16"/>
              <p:cNvSpPr>
                <a:spLocks noChangeShapeType="1"/>
              </p:cNvSpPr>
              <p:nvPr/>
            </p:nvSpPr>
            <p:spPr bwMode="auto">
              <a:xfrm flipH="1">
                <a:off x="2112" y="2256"/>
                <a:ext cx="768" cy="0"/>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62" name="Line 17"/>
              <p:cNvSpPr>
                <a:spLocks noChangeShapeType="1"/>
              </p:cNvSpPr>
              <p:nvPr/>
            </p:nvSpPr>
            <p:spPr bwMode="auto">
              <a:xfrm flipH="1">
                <a:off x="2400" y="2400"/>
                <a:ext cx="432"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3" name="AutoShape 18"/>
              <p:cNvSpPr>
                <a:spLocks noChangeAspect="1" noChangeArrowheads="1"/>
              </p:cNvSpPr>
              <p:nvPr/>
            </p:nvSpPr>
            <p:spPr bwMode="auto">
              <a:xfrm>
                <a:off x="1980" y="2228"/>
                <a:ext cx="58" cy="58"/>
              </a:xfrm>
              <a:prstGeom prst="flowChartConnector">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64" name="Line 19"/>
              <p:cNvSpPr>
                <a:spLocks noChangeShapeType="1"/>
              </p:cNvSpPr>
              <p:nvPr/>
            </p:nvSpPr>
            <p:spPr bwMode="auto">
              <a:xfrm flipV="1">
                <a:off x="2064" y="1776"/>
                <a:ext cx="432" cy="432"/>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en-US"/>
              </a:p>
            </p:txBody>
          </p:sp>
          <p:sp>
            <p:nvSpPr>
              <p:cNvPr id="65" name="Line 20"/>
              <p:cNvSpPr>
                <a:spLocks noChangeShapeType="1"/>
              </p:cNvSpPr>
              <p:nvPr/>
            </p:nvSpPr>
            <p:spPr bwMode="auto">
              <a:xfrm flipH="1">
                <a:off x="1584" y="2304"/>
                <a:ext cx="384" cy="384"/>
              </a:xfrm>
              <a:prstGeom prst="line">
                <a:avLst/>
              </a:prstGeom>
              <a:noFill/>
              <a:ln w="9525">
                <a:solidFill>
                  <a:schemeClr val="accent2"/>
                </a:solidFill>
                <a:round/>
                <a:headEnd/>
                <a:tailEnd type="triangle" w="med" len="med"/>
              </a:ln>
              <a:effectLst/>
            </p:spPr>
            <p:txBody>
              <a:bodyPr wrap="none" anchor="ctr">
                <a:prstTxWarp prst="textNoShape">
                  <a:avLst/>
                </a:prstTxWarp>
              </a:bodyPr>
              <a:lstStyle/>
              <a:p>
                <a:endParaRPr lang="en-US"/>
              </a:p>
            </p:txBody>
          </p:sp>
          <p:graphicFrame>
            <p:nvGraphicFramePr>
              <p:cNvPr id="66" name="Object 21"/>
              <p:cNvGraphicFramePr>
                <a:graphicFrameLocks noChangeAspect="1"/>
              </p:cNvGraphicFramePr>
              <p:nvPr/>
            </p:nvGraphicFramePr>
            <p:xfrm>
              <a:off x="1872" y="1968"/>
              <a:ext cx="259" cy="259"/>
            </p:xfrm>
            <a:graphic>
              <a:graphicData uri="http://schemas.openxmlformats.org/presentationml/2006/ole">
                <p:oleObj spid="_x0000_s67586" name="Equation" r:id="rId4" imgW="0" imgH="0" progId="Equation.3">
                  <p:embed/>
                </p:oleObj>
              </a:graphicData>
            </a:graphic>
          </p:graphicFrame>
          <p:sp>
            <p:nvSpPr>
              <p:cNvPr id="67" name="Text Box 22"/>
              <p:cNvSpPr txBox="1">
                <a:spLocks noChangeArrowheads="1"/>
              </p:cNvSpPr>
              <p:nvPr/>
            </p:nvSpPr>
            <p:spPr bwMode="auto">
              <a:xfrm>
                <a:off x="892" y="2016"/>
                <a:ext cx="298" cy="551"/>
              </a:xfrm>
              <a:prstGeom prst="rect">
                <a:avLst/>
              </a:prstGeom>
              <a:noFill/>
              <a:ln w="9525">
                <a:noFill/>
                <a:miter lim="800000"/>
                <a:headEnd/>
                <a:tailEnd/>
              </a:ln>
              <a:effectLst/>
            </p:spPr>
            <p:txBody>
              <a:bodyPr wrap="square">
                <a:prstTxWarp prst="textNoShape">
                  <a:avLst/>
                </a:prstTxWarp>
                <a:spAutoFit/>
              </a:bodyPr>
              <a:lstStyle/>
              <a:p>
                <a:r>
                  <a:rPr lang="en-US" dirty="0" err="1" smtClean="0">
                    <a:solidFill>
                      <a:srgbClr val="FF0000"/>
                    </a:solidFill>
                    <a:latin typeface="Times New Roman" pitchFamily="-106" charset="0"/>
                  </a:rPr>
                  <a:t>p</a:t>
                </a:r>
                <a:endParaRPr lang="en-US" sz="2800" dirty="0">
                  <a:solidFill>
                    <a:srgbClr val="FF0000"/>
                  </a:solidFill>
                  <a:latin typeface="Times New Roman" pitchFamily="-106" charset="0"/>
                </a:endParaRPr>
              </a:p>
            </p:txBody>
          </p:sp>
          <p:sp>
            <p:nvSpPr>
              <p:cNvPr id="69" name="Rectangle 23"/>
              <p:cNvSpPr>
                <a:spLocks noChangeArrowheads="1"/>
              </p:cNvSpPr>
              <p:nvPr/>
            </p:nvSpPr>
            <p:spPr bwMode="auto">
              <a:xfrm>
                <a:off x="2974" y="2003"/>
                <a:ext cx="328" cy="551"/>
              </a:xfrm>
              <a:prstGeom prst="rect">
                <a:avLst/>
              </a:prstGeom>
              <a:noFill/>
              <a:ln w="9525">
                <a:noFill/>
                <a:miter lim="800000"/>
                <a:headEnd/>
                <a:tailEnd/>
              </a:ln>
              <a:effectLst/>
            </p:spPr>
            <p:txBody>
              <a:bodyPr wrap="square">
                <a:prstTxWarp prst="textNoShape">
                  <a:avLst/>
                </a:prstTxWarp>
                <a:spAutoFit/>
              </a:bodyPr>
              <a:lstStyle/>
              <a:p>
                <a:r>
                  <a:rPr lang="en-US" dirty="0" err="1" smtClean="0">
                    <a:solidFill>
                      <a:srgbClr val="FF0000"/>
                    </a:solidFill>
                    <a:latin typeface="Times New Roman" pitchFamily="-106" charset="0"/>
                  </a:rPr>
                  <a:t>p</a:t>
                </a:r>
                <a:endParaRPr lang="en-US" dirty="0">
                  <a:latin typeface="Times New Roman" pitchFamily="-106" charset="0"/>
                </a:endParaRPr>
              </a:p>
            </p:txBody>
          </p:sp>
        </p:grpSp>
        <p:pic>
          <p:nvPicPr>
            <p:cNvPr id="45" name="Picture 24"/>
            <p:cNvPicPr>
              <a:picLocks noChangeAspect="1" noChangeArrowheads="1"/>
            </p:cNvPicPr>
            <p:nvPr/>
          </p:nvPicPr>
          <p:blipFill>
            <a:blip r:embed="rId5"/>
            <a:srcRect/>
            <a:stretch>
              <a:fillRect/>
            </a:stretch>
          </p:blipFill>
          <p:spPr bwMode="auto">
            <a:xfrm>
              <a:off x="480" y="2256"/>
              <a:ext cx="4752" cy="1460"/>
            </a:xfrm>
            <a:prstGeom prst="rect">
              <a:avLst/>
            </a:prstGeom>
            <a:noFill/>
            <a:ln w="9525">
              <a:noFill/>
              <a:miter lim="800000"/>
              <a:headEnd/>
              <a:tailEnd/>
            </a:ln>
            <a:effectLst/>
          </p:spPr>
        </p:pic>
        <p:sp>
          <p:nvSpPr>
            <p:cNvPr id="46" name="Text Box 25"/>
            <p:cNvSpPr txBox="1">
              <a:spLocks noChangeArrowheads="1"/>
            </p:cNvSpPr>
            <p:nvPr/>
          </p:nvSpPr>
          <p:spPr bwMode="auto">
            <a:xfrm>
              <a:off x="2016" y="1536"/>
              <a:ext cx="1536" cy="96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50000"/>
                </a:spcBef>
              </a:pPr>
              <a:r>
                <a:rPr lang="en-US" b="1" dirty="0"/>
                <a:t>Spectator</a:t>
              </a:r>
              <a:r>
                <a:rPr lang="en-US" b="1" dirty="0" smtClean="0"/>
                <a:t> quarks</a:t>
              </a:r>
              <a:endParaRPr lang="en-US" b="1" dirty="0"/>
            </a:p>
          </p:txBody>
        </p:sp>
        <p:sp>
          <p:nvSpPr>
            <p:cNvPr id="47" name="Line 26"/>
            <p:cNvSpPr>
              <a:spLocks noChangeShapeType="1"/>
            </p:cNvSpPr>
            <p:nvPr/>
          </p:nvSpPr>
          <p:spPr bwMode="auto">
            <a:xfrm flipH="1" flipV="1">
              <a:off x="2208" y="1056"/>
              <a:ext cx="336" cy="480"/>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48" name="Line 27"/>
            <p:cNvSpPr>
              <a:spLocks noChangeShapeType="1"/>
            </p:cNvSpPr>
            <p:nvPr/>
          </p:nvSpPr>
          <p:spPr bwMode="auto">
            <a:xfrm flipV="1">
              <a:off x="2736" y="1008"/>
              <a:ext cx="480" cy="528"/>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49" name="Line 28"/>
            <p:cNvSpPr>
              <a:spLocks noChangeShapeType="1"/>
            </p:cNvSpPr>
            <p:nvPr/>
          </p:nvSpPr>
          <p:spPr bwMode="auto">
            <a:xfrm flipH="1">
              <a:off x="1248" y="1824"/>
              <a:ext cx="1248" cy="1056"/>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sp>
          <p:nvSpPr>
            <p:cNvPr id="50" name="Line 29"/>
            <p:cNvSpPr>
              <a:spLocks noChangeShapeType="1"/>
            </p:cNvSpPr>
            <p:nvPr/>
          </p:nvSpPr>
          <p:spPr bwMode="auto">
            <a:xfrm>
              <a:off x="2736" y="1824"/>
              <a:ext cx="1584" cy="960"/>
            </a:xfrm>
            <a:prstGeom prst="line">
              <a:avLst/>
            </a:prstGeom>
            <a:noFill/>
            <a:ln w="12700">
              <a:solidFill>
                <a:schemeClr val="tx1"/>
              </a:solidFill>
              <a:round/>
              <a:headEnd type="none" w="sm" len="sm"/>
              <a:tailEnd type="triangle" w="med" len="med"/>
            </a:ln>
            <a:effectLst/>
          </p:spPr>
          <p:txBody>
            <a:bodyPr>
              <a:prstTxWarp prst="textNoShape">
                <a:avLst/>
              </a:prstTxWarp>
            </a:bodyPr>
            <a:lstStyle/>
            <a:p>
              <a:endParaRPr lang="en-US"/>
            </a:p>
          </p:txBody>
        </p:sp>
      </p:grpSp>
      <p:sp>
        <p:nvSpPr>
          <p:cNvPr id="70" name="TextBox 5"/>
          <p:cNvSpPr txBox="1"/>
          <p:nvPr/>
        </p:nvSpPr>
        <p:spPr>
          <a:xfrm>
            <a:off x="152400" y="4095690"/>
            <a:ext cx="4714908" cy="400110"/>
          </a:xfrm>
          <a:prstGeom prst="rect">
            <a:avLst/>
          </a:prstGeom>
          <a:solidFill>
            <a:srgbClr val="92D050"/>
          </a:solidFill>
        </p:spPr>
        <p:txBody>
          <a:bodyPr wrap="square">
            <a:spAutoFit/>
          </a:bodyPr>
          <a:lstStyle/>
          <a:p>
            <a:pPr algn="ctr"/>
            <a:r>
              <a:rPr lang="it-IT" sz="2000" dirty="0" err="1" smtClean="0">
                <a:latin typeface="Comic Sans MS" pitchFamily="66" charset="0"/>
              </a:rPr>
              <a:t>Occasionamente</a:t>
            </a:r>
            <a:r>
              <a:rPr lang="it-IT" sz="2000" dirty="0" smtClean="0">
                <a:latin typeface="Comic Sans MS" pitchFamily="66" charset="0"/>
              </a:rPr>
              <a:t>: ‘hard </a:t>
            </a:r>
            <a:r>
              <a:rPr lang="it-IT" sz="2000" dirty="0" err="1" smtClean="0">
                <a:latin typeface="Comic Sans MS" pitchFamily="66" charset="0"/>
              </a:rPr>
              <a:t>scattering</a:t>
            </a:r>
            <a:r>
              <a:rPr lang="it-IT" sz="2000" dirty="0" smtClean="0">
                <a:latin typeface="Comic Sans MS" pitchFamily="66" charset="0"/>
              </a:rPr>
              <a:t>’</a:t>
            </a:r>
            <a:endParaRPr lang="it-IT" sz="2000" dirty="0">
              <a:latin typeface="Comic Sans MS" pitchFamily="66" charset="0"/>
              <a:cs typeface="Times New Roman" pitchFamily="18" charset="0"/>
              <a:sym typeface="Monotype Sorts" pitchFamily="84"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796908"/>
          </a:xfrm>
          <a:solidFill>
            <a:srgbClr val="92D050"/>
          </a:solidFill>
        </p:spPr>
        <p:txBody>
          <a:bodyPr>
            <a:normAutofit/>
          </a:bodyPr>
          <a:lstStyle/>
          <a:p>
            <a:r>
              <a:rPr lang="it-IT" sz="2800" dirty="0" smtClean="0">
                <a:latin typeface="Comic Sans MS" pitchFamily="66" charset="0"/>
              </a:rPr>
              <a:t>Trigger &amp; DAQ</a:t>
            </a:r>
            <a:endParaRPr lang="it-IT" sz="2800" dirty="0">
              <a:latin typeface="Comic Sans MS" pitchFamily="66" charset="0"/>
            </a:endParaRPr>
          </a:p>
        </p:txBody>
      </p:sp>
      <p:sp>
        <p:nvSpPr>
          <p:cNvPr id="3" name="Segnaposto contenuto 2"/>
          <p:cNvSpPr>
            <a:spLocks noGrp="1"/>
          </p:cNvSpPr>
          <p:nvPr>
            <p:ph idx="1"/>
          </p:nvPr>
        </p:nvSpPr>
        <p:spPr>
          <a:xfrm>
            <a:off x="71406" y="1142984"/>
            <a:ext cx="3971924" cy="2614618"/>
          </a:xfrm>
          <a:solidFill>
            <a:schemeClr val="accent2">
              <a:lumMod val="60000"/>
              <a:lumOff val="40000"/>
            </a:schemeClr>
          </a:solidFill>
        </p:spPr>
        <p:txBody>
          <a:bodyPr>
            <a:normAutofit lnSpcReduction="10000"/>
          </a:bodyPr>
          <a:lstStyle/>
          <a:p>
            <a:r>
              <a:rPr lang="it-IT" sz="2400" dirty="0" smtClean="0">
                <a:latin typeface="Comic Sans MS" pitchFamily="66" charset="0"/>
              </a:rPr>
              <a:t>collisioni:10</a:t>
            </a:r>
            <a:r>
              <a:rPr lang="it-IT" sz="2400" baseline="30000" dirty="0" smtClean="0">
                <a:latin typeface="Comic Sans MS" pitchFamily="66" charset="0"/>
              </a:rPr>
              <a:t>9</a:t>
            </a:r>
            <a:r>
              <a:rPr lang="it-IT" sz="2400" dirty="0" smtClean="0">
                <a:latin typeface="Comic Sans MS" pitchFamily="66" charset="0"/>
              </a:rPr>
              <a:t>/s</a:t>
            </a:r>
          </a:p>
          <a:p>
            <a:r>
              <a:rPr lang="it-IT" sz="2400" dirty="0" smtClean="0">
                <a:latin typeface="Comic Sans MS" pitchFamily="66" charset="0"/>
              </a:rPr>
              <a:t>collisioni che producono processi interessanti: ordine 100 al s</a:t>
            </a:r>
          </a:p>
          <a:p>
            <a:r>
              <a:rPr lang="it-IT" sz="2400" dirty="0" smtClean="0">
                <a:latin typeface="Comic Sans MS" pitchFamily="66" charset="0"/>
              </a:rPr>
              <a:t>collisioni che producono eventi rari di enorme interesse: 1 al giorno!</a:t>
            </a:r>
          </a:p>
          <a:p>
            <a:endParaRPr lang="it-IT" dirty="0"/>
          </a:p>
        </p:txBody>
      </p:sp>
      <p:sp>
        <p:nvSpPr>
          <p:cNvPr id="4" name="CasellaDiTesto 3"/>
          <p:cNvSpPr txBox="1"/>
          <p:nvPr/>
        </p:nvSpPr>
        <p:spPr>
          <a:xfrm>
            <a:off x="71406" y="4213405"/>
            <a:ext cx="3929090" cy="2215991"/>
          </a:xfrm>
          <a:prstGeom prst="rect">
            <a:avLst/>
          </a:prstGeom>
          <a:solidFill>
            <a:schemeClr val="tx2">
              <a:lumMod val="40000"/>
              <a:lumOff val="60000"/>
            </a:schemeClr>
          </a:solidFill>
        </p:spPr>
        <p:txBody>
          <a:bodyPr wrap="square" rtlCol="0">
            <a:spAutoFit/>
          </a:bodyPr>
          <a:lstStyle/>
          <a:p>
            <a:r>
              <a:rPr lang="it-IT" sz="2400" dirty="0" smtClean="0">
                <a:latin typeface="Comic Sans MS" pitchFamily="66" charset="0"/>
              </a:rPr>
              <a:t>Sistema di Trigger e di </a:t>
            </a:r>
            <a:r>
              <a:rPr lang="it-IT" sz="2400" dirty="0" err="1" smtClean="0">
                <a:latin typeface="Comic Sans MS" pitchFamily="66" charset="0"/>
              </a:rPr>
              <a:t>DataAcQuisition</a:t>
            </a:r>
            <a:r>
              <a:rPr lang="it-IT" sz="2400" dirty="0" smtClean="0">
                <a:latin typeface="Comic Sans MS" pitchFamily="66" charset="0"/>
              </a:rPr>
              <a:t> per selezionare gli eventi interessanti e scriverli su disco </a:t>
            </a:r>
          </a:p>
          <a:p>
            <a:endParaRPr lang="it-IT" dirty="0"/>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31</a:t>
            </a:fld>
            <a:endParaRPr lang="it-IT"/>
          </a:p>
        </p:txBody>
      </p:sp>
      <p:sp>
        <p:nvSpPr>
          <p:cNvPr id="12" name="Freccia in giù 11"/>
          <p:cNvSpPr/>
          <p:nvPr/>
        </p:nvSpPr>
        <p:spPr>
          <a:xfrm>
            <a:off x="1643042" y="3714752"/>
            <a:ext cx="770384" cy="5715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p:cNvPicPr>
            <a:picLocks noChangeAspect="1" noChangeArrowheads="1"/>
          </p:cNvPicPr>
          <p:nvPr/>
        </p:nvPicPr>
        <p:blipFill>
          <a:blip r:embed="rId2"/>
          <a:srcRect/>
          <a:stretch>
            <a:fillRect/>
          </a:stretch>
        </p:blipFill>
        <p:spPr bwMode="auto">
          <a:xfrm>
            <a:off x="4143372" y="1357298"/>
            <a:ext cx="5000628" cy="5500702"/>
          </a:xfrm>
          <a:prstGeom prst="rect">
            <a:avLst/>
          </a:prstGeom>
          <a:noFill/>
          <a:ln w="9525">
            <a:noFill/>
            <a:miter lim="800000"/>
            <a:headEnd/>
            <a:tailEnd/>
          </a:ln>
        </p:spPr>
      </p:pic>
      <p:sp>
        <p:nvSpPr>
          <p:cNvPr id="13" name="Rettangolo 12"/>
          <p:cNvSpPr/>
          <p:nvPr/>
        </p:nvSpPr>
        <p:spPr>
          <a:xfrm>
            <a:off x="4286248" y="2428868"/>
            <a:ext cx="1214446" cy="785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500562" y="4000504"/>
            <a:ext cx="1071570"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357686" y="5214950"/>
            <a:ext cx="1357322"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71406" y="6488692"/>
            <a:ext cx="7298793" cy="369332"/>
          </a:xfrm>
          <a:prstGeom prst="rect">
            <a:avLst/>
          </a:prstGeom>
          <a:solidFill>
            <a:schemeClr val="accent3">
              <a:lumMod val="60000"/>
              <a:lumOff val="40000"/>
            </a:schemeClr>
          </a:solidFill>
        </p:spPr>
        <p:txBody>
          <a:bodyPr wrap="none" rtlCol="0">
            <a:spAutoFit/>
          </a:bodyPr>
          <a:lstStyle/>
          <a:p>
            <a:r>
              <a:rPr lang="it-IT" dirty="0" smtClean="0">
                <a:latin typeface="Comic Sans MS" pitchFamily="66" charset="0"/>
              </a:rPr>
              <a:t>Napoli ha dato contributo sia hardware che software ad entrambi </a:t>
            </a:r>
            <a:endParaRPr lang="it-IT" dirty="0">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egnaposto numero diapositiva 3"/>
          <p:cNvSpPr>
            <a:spLocks noGrp="1"/>
          </p:cNvSpPr>
          <p:nvPr>
            <p:ph type="sldNum" sz="quarter" idx="10"/>
          </p:nvPr>
        </p:nvSpPr>
        <p:spPr/>
        <p:txBody>
          <a:bodyPr/>
          <a:lstStyle/>
          <a:p>
            <a:fld id="{53EAF29B-4EBC-484D-A88A-BE5703A35C71}" type="slidenum">
              <a:rPr lang="en-GB"/>
              <a:pPr/>
              <a:t>32</a:t>
            </a:fld>
            <a:endParaRPr lang="en-GB"/>
          </a:p>
        </p:txBody>
      </p:sp>
      <p:pic>
        <p:nvPicPr>
          <p:cNvPr id="3211269" name="Picture 5"/>
          <p:cNvPicPr>
            <a:picLocks noChangeAspect="1" noChangeArrowheads="1"/>
          </p:cNvPicPr>
          <p:nvPr/>
        </p:nvPicPr>
        <p:blipFill>
          <a:blip r:embed="rId3"/>
          <a:srcRect t="16844"/>
          <a:stretch>
            <a:fillRect/>
          </a:stretch>
        </p:blipFill>
        <p:spPr bwMode="auto">
          <a:xfrm>
            <a:off x="3619515" y="1809758"/>
            <a:ext cx="3024187" cy="2833688"/>
          </a:xfrm>
          <a:prstGeom prst="rect">
            <a:avLst/>
          </a:prstGeom>
          <a:noFill/>
        </p:spPr>
      </p:pic>
      <p:sp>
        <p:nvSpPr>
          <p:cNvPr id="3211275" name="Text Box 11"/>
          <p:cNvSpPr txBox="1">
            <a:spLocks noChangeArrowheads="1"/>
          </p:cNvSpPr>
          <p:nvPr/>
        </p:nvSpPr>
        <p:spPr bwMode="auto">
          <a:xfrm>
            <a:off x="642910" y="214290"/>
            <a:ext cx="7200900" cy="461665"/>
          </a:xfrm>
          <a:prstGeom prst="rect">
            <a:avLst/>
          </a:prstGeom>
          <a:solidFill>
            <a:schemeClr val="tx2">
              <a:lumMod val="40000"/>
              <a:lumOff val="60000"/>
            </a:schemeClr>
          </a:solidFill>
          <a:ln w="9525">
            <a:solidFill>
              <a:srgbClr val="FF0066"/>
            </a:solidFill>
            <a:miter lim="800000"/>
            <a:headEnd/>
            <a:tailEnd/>
          </a:ln>
          <a:effectLst/>
        </p:spPr>
        <p:txBody>
          <a:bodyPr>
            <a:spAutoFit/>
          </a:bodyPr>
          <a:lstStyle/>
          <a:p>
            <a:pPr algn="ctr">
              <a:lnSpc>
                <a:spcPct val="100000"/>
              </a:lnSpc>
              <a:spcBef>
                <a:spcPct val="50000"/>
              </a:spcBef>
              <a:buClrTx/>
              <a:buSzTx/>
              <a:buFontTx/>
              <a:buNone/>
            </a:pPr>
            <a:r>
              <a:rPr lang="en-US" sz="2400" dirty="0" err="1" smtClean="0">
                <a:effectLst>
                  <a:outerShdw blurRad="38100" dist="38100" dir="2700000" algn="tl">
                    <a:srgbClr val="000000"/>
                  </a:outerShdw>
                </a:effectLst>
                <a:latin typeface="Comic Sans MS" pitchFamily="66" charset="0"/>
              </a:rPr>
              <a:t>gli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eventi</a:t>
            </a:r>
            <a:r>
              <a:rPr lang="en-US" sz="2400" dirty="0" smtClean="0">
                <a:effectLst>
                  <a:outerShdw blurRad="38100" dist="38100" dir="2700000" algn="tl">
                    <a:srgbClr val="000000"/>
                  </a:outerShdw>
                </a:effectLst>
                <a:latin typeface="Comic Sans MS" pitchFamily="66" charset="0"/>
              </a:rPr>
              <a:t> in Atlas &amp; CMS…</a:t>
            </a:r>
            <a:endParaRPr lang="en-US" sz="2400" b="0" i="0" dirty="0">
              <a:solidFill>
                <a:srgbClr val="3333CC"/>
              </a:solidFill>
              <a:effectLst/>
              <a:latin typeface="Comic Sans MS" pitchFamily="66" charset="0"/>
            </a:endParaRPr>
          </a:p>
        </p:txBody>
      </p:sp>
      <p:pic>
        <p:nvPicPr>
          <p:cNvPr id="3211277" name="Picture 13"/>
          <p:cNvPicPr>
            <a:picLocks noChangeAspect="1" noChangeArrowheads="1"/>
          </p:cNvPicPr>
          <p:nvPr/>
        </p:nvPicPr>
        <p:blipFill>
          <a:blip r:embed="rId4"/>
          <a:srcRect l="8601" t="19237" r="12099" b="21060"/>
          <a:stretch>
            <a:fillRect/>
          </a:stretch>
        </p:blipFill>
        <p:spPr bwMode="auto">
          <a:xfrm>
            <a:off x="550852" y="2055817"/>
            <a:ext cx="2520950" cy="2016125"/>
          </a:xfrm>
          <a:prstGeom prst="rect">
            <a:avLst/>
          </a:prstGeom>
          <a:noFill/>
          <a:ln w="9525">
            <a:noFill/>
            <a:miter lim="800000"/>
            <a:headEnd/>
            <a:tailEnd/>
          </a:ln>
          <a:effectLst/>
        </p:spPr>
      </p:pic>
      <p:sp>
        <p:nvSpPr>
          <p:cNvPr id="3211278" name="Text Box 14"/>
          <p:cNvSpPr txBox="1">
            <a:spLocks noChangeArrowheads="1"/>
          </p:cNvSpPr>
          <p:nvPr/>
        </p:nvSpPr>
        <p:spPr bwMode="auto">
          <a:xfrm>
            <a:off x="5643570" y="1071546"/>
            <a:ext cx="3392275" cy="461665"/>
          </a:xfrm>
          <a:prstGeom prst="rect">
            <a:avLst/>
          </a:prstGeom>
          <a:noFill/>
          <a:ln w="9525" algn="ctr">
            <a:solidFill>
              <a:schemeClr val="tx2"/>
            </a:solidFill>
            <a:miter lim="800000"/>
            <a:headEnd/>
            <a:tailEnd/>
          </a:ln>
          <a:effectLst/>
        </p:spPr>
        <p:txBody>
          <a:bodyPr wrap="none">
            <a:spAutoFit/>
          </a:bodyPr>
          <a:lstStyle/>
          <a:p>
            <a:r>
              <a:rPr lang="en-US" sz="2400" dirty="0" smtClean="0">
                <a:solidFill>
                  <a:schemeClr val="tx2"/>
                </a:solidFill>
                <a:effectLst>
                  <a:outerShdw blurRad="38100" dist="38100" dir="2700000" algn="tl">
                    <a:srgbClr val="C0C0C0"/>
                  </a:outerShdw>
                </a:effectLst>
                <a:latin typeface="Comic Sans MS" pitchFamily="66" charset="0"/>
              </a:rPr>
              <a:t>…e </a:t>
            </a:r>
            <a:r>
              <a:rPr lang="en-US" sz="2400" dirty="0" err="1" smtClean="0">
                <a:solidFill>
                  <a:schemeClr val="tx2"/>
                </a:solidFill>
                <a:effectLst>
                  <a:outerShdw blurRad="38100" dist="38100" dir="2700000" algn="tl">
                    <a:srgbClr val="C0C0C0"/>
                  </a:outerShdw>
                </a:effectLst>
                <a:latin typeface="Comic Sans MS" pitchFamily="66" charset="0"/>
              </a:rPr>
              <a:t>sono</a:t>
            </a:r>
            <a:r>
              <a:rPr lang="en-US" sz="2400" dirty="0" smtClean="0">
                <a:solidFill>
                  <a:schemeClr val="tx2"/>
                </a:solidFill>
                <a:effectLst>
                  <a:outerShdw blurRad="38100" dist="38100" dir="2700000" algn="tl">
                    <a:srgbClr val="C0C0C0"/>
                  </a:outerShdw>
                </a:effectLst>
                <a:latin typeface="Comic Sans MS" pitchFamily="66" charset="0"/>
              </a:rPr>
              <a:t> ‘</a:t>
            </a:r>
            <a:r>
              <a:rPr lang="en-US" sz="2400" dirty="0" err="1" smtClean="0">
                <a:solidFill>
                  <a:schemeClr val="tx2"/>
                </a:solidFill>
                <a:effectLst>
                  <a:outerShdw blurRad="38100" dist="38100" dir="2700000" algn="tl">
                    <a:srgbClr val="C0C0C0"/>
                  </a:outerShdw>
                </a:effectLst>
                <a:latin typeface="Comic Sans MS" pitchFamily="66" charset="0"/>
              </a:rPr>
              <a:t>ingombranti</a:t>
            </a:r>
            <a:r>
              <a:rPr lang="en-US" sz="240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grpSp>
        <p:nvGrpSpPr>
          <p:cNvPr id="2" name="Group 16"/>
          <p:cNvGrpSpPr>
            <a:grpSpLocks/>
          </p:cNvGrpSpPr>
          <p:nvPr/>
        </p:nvGrpSpPr>
        <p:grpSpPr bwMode="auto">
          <a:xfrm>
            <a:off x="2857488" y="1793867"/>
            <a:ext cx="719137" cy="492125"/>
            <a:chOff x="4937" y="580"/>
            <a:chExt cx="524" cy="401"/>
          </a:xfrm>
        </p:grpSpPr>
        <p:sp>
          <p:nvSpPr>
            <p:cNvPr id="3211281" name="AutoShape 17"/>
            <p:cNvSpPr>
              <a:spLocks noChangeArrowheads="1"/>
            </p:cNvSpPr>
            <p:nvPr/>
          </p:nvSpPr>
          <p:spPr bwMode="auto">
            <a:xfrm rot="8885269">
              <a:off x="4937" y="811"/>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2" name="Text Box 18"/>
            <p:cNvSpPr txBox="1">
              <a:spLocks noChangeArrowheads="1"/>
            </p:cNvSpPr>
            <p:nvPr/>
          </p:nvSpPr>
          <p:spPr bwMode="auto">
            <a:xfrm>
              <a:off x="5041" y="580"/>
              <a:ext cx="226" cy="299"/>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dirty="0">
                  <a:solidFill>
                    <a:srgbClr val="0066CC"/>
                  </a:solidFill>
                  <a:effectLst/>
                  <a:latin typeface="Arial" charset="0"/>
                </a:rPr>
                <a:t>p</a:t>
              </a:r>
              <a:endParaRPr lang="it-CH" sz="1800" b="0" i="0" dirty="0">
                <a:solidFill>
                  <a:srgbClr val="0066CC"/>
                </a:solidFill>
                <a:effectLst/>
                <a:latin typeface="Arial" charset="0"/>
              </a:endParaRPr>
            </a:p>
          </p:txBody>
        </p:sp>
      </p:grpSp>
      <p:grpSp>
        <p:nvGrpSpPr>
          <p:cNvPr id="3" name="Group 19"/>
          <p:cNvGrpSpPr>
            <a:grpSpLocks/>
          </p:cNvGrpSpPr>
          <p:nvPr/>
        </p:nvGrpSpPr>
        <p:grpSpPr bwMode="auto">
          <a:xfrm>
            <a:off x="71406" y="3513142"/>
            <a:ext cx="758825" cy="558800"/>
            <a:chOff x="2941" y="1945"/>
            <a:chExt cx="524" cy="352"/>
          </a:xfrm>
        </p:grpSpPr>
        <p:sp>
          <p:nvSpPr>
            <p:cNvPr id="3211284" name="AutoShape 20"/>
            <p:cNvSpPr>
              <a:spLocks noChangeArrowheads="1"/>
            </p:cNvSpPr>
            <p:nvPr/>
          </p:nvSpPr>
          <p:spPr bwMode="auto">
            <a:xfrm rot="-1751152">
              <a:off x="2941" y="2127"/>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5" name="Text Box 21"/>
            <p:cNvSpPr txBox="1">
              <a:spLocks noChangeArrowheads="1"/>
            </p:cNvSpPr>
            <p:nvPr/>
          </p:nvSpPr>
          <p:spPr bwMode="auto">
            <a:xfrm>
              <a:off x="3018" y="1945"/>
              <a:ext cx="215" cy="231"/>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a:solidFill>
                    <a:srgbClr val="0066CC"/>
                  </a:solidFill>
                  <a:effectLst/>
                  <a:latin typeface="Arial" charset="0"/>
                </a:rPr>
                <a:t>p</a:t>
              </a:r>
              <a:endParaRPr lang="it-CH" sz="1800" b="0" i="0">
                <a:solidFill>
                  <a:srgbClr val="0066CC"/>
                </a:solidFill>
                <a:effectLst/>
                <a:latin typeface="Arial" charset="0"/>
              </a:endParaRPr>
            </a:p>
          </p:txBody>
        </p:sp>
      </p:grpSp>
      <p:sp>
        <p:nvSpPr>
          <p:cNvPr id="3211286" name="Text Box 22"/>
          <p:cNvSpPr txBox="1">
            <a:spLocks noChangeArrowheads="1"/>
          </p:cNvSpPr>
          <p:nvPr/>
        </p:nvSpPr>
        <p:spPr bwMode="auto">
          <a:xfrm>
            <a:off x="6429388" y="1863858"/>
            <a:ext cx="2571768" cy="707886"/>
          </a:xfrm>
          <a:prstGeom prst="rect">
            <a:avLst/>
          </a:prstGeom>
          <a:noFill/>
          <a:ln w="9525" algn="ctr">
            <a:noFill/>
            <a:miter lim="800000"/>
            <a:headEnd/>
            <a:tailEnd/>
          </a:ln>
          <a:effectLst/>
        </p:spPr>
        <p:txBody>
          <a:bodyPr wrap="square">
            <a:spAutoFit/>
          </a:bodyPr>
          <a:lstStyle/>
          <a:p>
            <a:pPr>
              <a:buClr>
                <a:srgbClr val="FF0000"/>
              </a:buClr>
              <a:buFontTx/>
              <a:buNone/>
            </a:pPr>
            <a:r>
              <a:rPr lang="en-US" sz="2000" dirty="0" smtClean="0">
                <a:effectLst>
                  <a:outerShdw blurRad="38100" dist="38100" dir="2700000" algn="tl">
                    <a:srgbClr val="C0C0C0"/>
                  </a:outerShdw>
                </a:effectLst>
                <a:latin typeface="Comic Sans MS" pitchFamily="66" charset="0"/>
              </a:rPr>
              <a:t>10</a:t>
            </a:r>
            <a:r>
              <a:rPr lang="en-US" sz="2000" baseline="30000" dirty="0" smtClean="0">
                <a:effectLst>
                  <a:outerShdw blurRad="38100" dist="38100" dir="2700000" algn="tl">
                    <a:srgbClr val="C0C0C0"/>
                  </a:outerShdw>
                </a:effectLst>
                <a:latin typeface="Comic Sans MS" pitchFamily="66" charset="0"/>
              </a:rPr>
              <a:t>8</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canali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di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lettura</a:t>
            </a:r>
            <a:r>
              <a:rPr lang="en-US" sz="2000" dirty="0" smtClean="0">
                <a:effectLst>
                  <a:outerShdw blurRad="38100" dist="38100" dir="2700000" algn="tl">
                    <a:srgbClr val="C0C0C0"/>
                  </a:outerShdw>
                </a:effectLst>
                <a:latin typeface="Comic Sans MS" pitchFamily="66" charset="0"/>
              </a:rPr>
              <a:t> </a:t>
            </a:r>
          </a:p>
          <a:p>
            <a:pPr>
              <a:buClr>
                <a:srgbClr val="FF0000"/>
              </a:buClr>
              <a:buFontTx/>
              <a:buNone/>
            </a:pPr>
            <a:r>
              <a:rPr lang="en-US" sz="2000" dirty="0" smtClean="0">
                <a:effectLst>
                  <a:outerShdw blurRad="38100" dist="38100" dir="2700000" algn="tl">
                    <a:srgbClr val="C0C0C0"/>
                  </a:outerShdw>
                </a:effectLst>
                <a:latin typeface="Comic Sans MS" pitchFamily="66" charset="0"/>
                <a:sym typeface="Wingdings" pitchFamily="2" charset="2"/>
              </a:rPr>
              <a:t>   2</a:t>
            </a:r>
            <a:r>
              <a:rPr lang="en-US" sz="2000" b="0" i="0" dirty="0" smtClean="0">
                <a:effectLst>
                  <a:outerShdw blurRad="38100" dist="38100" dir="2700000" algn="tl">
                    <a:srgbClr val="C0C0C0"/>
                  </a:outerShdw>
                </a:effectLst>
                <a:latin typeface="Comic Sans MS" pitchFamily="66" charset="0"/>
              </a:rPr>
              <a:t> MB/</a:t>
            </a:r>
            <a:r>
              <a:rPr lang="en-US" sz="2000" b="0" i="0" dirty="0" err="1" smtClean="0">
                <a:effectLst>
                  <a:outerShdw blurRad="38100" dist="38100" dir="2700000" algn="tl">
                    <a:srgbClr val="C0C0C0"/>
                  </a:outerShdw>
                </a:effectLst>
                <a:latin typeface="Comic Sans MS" pitchFamily="66" charset="0"/>
              </a:rPr>
              <a:t>evento</a:t>
            </a:r>
            <a:endParaRPr lang="it-IT" sz="2000" b="0" i="0" dirty="0">
              <a:effectLst>
                <a:outerShdw blurRad="38100" dist="38100" dir="2700000" algn="tl">
                  <a:srgbClr val="C0C0C0"/>
                </a:outerShdw>
              </a:effectLst>
              <a:latin typeface="Comic Sans MS" pitchFamily="66" charset="0"/>
            </a:endParaRPr>
          </a:p>
        </p:txBody>
      </p:sp>
      <p:sp>
        <p:nvSpPr>
          <p:cNvPr id="3211270" name="Text Box 6"/>
          <p:cNvSpPr txBox="1">
            <a:spLocks noChangeArrowheads="1"/>
          </p:cNvSpPr>
          <p:nvPr/>
        </p:nvSpPr>
        <p:spPr bwMode="auto">
          <a:xfrm>
            <a:off x="3714744" y="1304496"/>
            <a:ext cx="1385187" cy="338554"/>
          </a:xfrm>
          <a:prstGeom prst="rect">
            <a:avLst/>
          </a:prstGeom>
          <a:solidFill>
            <a:srgbClr val="CCCCFF"/>
          </a:solidFill>
          <a:ln w="9525">
            <a:noFill/>
            <a:miter lim="800000"/>
            <a:headEnd/>
            <a:tailEnd/>
          </a:ln>
          <a:effectLst/>
        </p:spPr>
        <p:txBody>
          <a:bodyPr wrap="none">
            <a:spAutoFit/>
          </a:bodyPr>
          <a:lstStyle/>
          <a:p>
            <a:pPr>
              <a:lnSpc>
                <a:spcPct val="100000"/>
              </a:lnSpc>
              <a:spcBef>
                <a:spcPct val="0"/>
              </a:spcBef>
              <a:buClrTx/>
              <a:buSzTx/>
              <a:buFontTx/>
              <a:buNone/>
            </a:pPr>
            <a:r>
              <a:rPr kumimoji="1" lang="en-GB" sz="1600" b="0" i="0" dirty="0">
                <a:effectLst/>
              </a:rPr>
              <a:t>H </a:t>
            </a:r>
            <a:r>
              <a:rPr kumimoji="1" lang="en-GB" sz="1600" b="0" i="0" dirty="0">
                <a:effectLst/>
                <a:sym typeface="Symbol" pitchFamily="18" charset="2"/>
              </a:rPr>
              <a:t> </a:t>
            </a:r>
            <a:r>
              <a:rPr kumimoji="1" lang="en-GB" sz="1600" b="0" i="0" dirty="0">
                <a:effectLst/>
              </a:rPr>
              <a:t>bb event </a:t>
            </a:r>
          </a:p>
        </p:txBody>
      </p:sp>
      <p:sp>
        <p:nvSpPr>
          <p:cNvPr id="3211288" name="Text Box 24"/>
          <p:cNvSpPr txBox="1">
            <a:spLocks noChangeArrowheads="1"/>
          </p:cNvSpPr>
          <p:nvPr/>
        </p:nvSpPr>
        <p:spPr bwMode="auto">
          <a:xfrm>
            <a:off x="428596" y="1000108"/>
            <a:ext cx="2121093" cy="461665"/>
          </a:xfrm>
          <a:prstGeom prst="rect">
            <a:avLst/>
          </a:prstGeom>
          <a:noFill/>
          <a:ln w="9525" algn="ctr">
            <a:solidFill>
              <a:schemeClr val="tx2"/>
            </a:solidFill>
            <a:miter lim="800000"/>
            <a:headEnd/>
            <a:tailEnd/>
          </a:ln>
          <a:effectLst/>
        </p:spPr>
        <p:txBody>
          <a:bodyPr wrap="none">
            <a:spAutoFit/>
          </a:bodyPr>
          <a:lstStyle/>
          <a:p>
            <a:r>
              <a:rPr lang="en-US" sz="2400" i="0" dirty="0" smtClean="0">
                <a:solidFill>
                  <a:schemeClr val="tx2"/>
                </a:solidFill>
                <a:effectLst>
                  <a:outerShdw blurRad="38100" dist="38100" dir="2700000" algn="tl">
                    <a:srgbClr val="C0C0C0"/>
                  </a:outerShdw>
                </a:effectLst>
                <a:latin typeface="Comic Sans MS" pitchFamily="66" charset="0"/>
              </a:rPr>
              <a:t>…</a:t>
            </a:r>
            <a:r>
              <a:rPr lang="en-US" sz="2400" i="0" dirty="0" err="1" smtClean="0">
                <a:solidFill>
                  <a:schemeClr val="tx2"/>
                </a:solidFill>
                <a:effectLst>
                  <a:outerShdw blurRad="38100" dist="38100" dir="2700000" algn="tl">
                    <a:srgbClr val="C0C0C0"/>
                  </a:outerShdw>
                </a:effectLst>
                <a:latin typeface="Comic Sans MS" pitchFamily="66" charset="0"/>
              </a:rPr>
              <a:t>sono</a:t>
            </a:r>
            <a:r>
              <a:rPr lang="en-US" sz="2400" i="0" dirty="0" smtClean="0">
                <a:solidFill>
                  <a:schemeClr val="tx2"/>
                </a:solidFill>
                <a:effectLst>
                  <a:outerShdw blurRad="38100" dist="38100" dir="2700000" algn="tl">
                    <a:srgbClr val="C0C0C0"/>
                  </a:outerShdw>
                </a:effectLst>
                <a:latin typeface="Comic Sans MS" pitchFamily="66" charset="0"/>
              </a:rPr>
              <a:t> </a:t>
            </a:r>
            <a:r>
              <a:rPr lang="en-US" sz="2400" i="0" dirty="0" err="1" smtClean="0">
                <a:solidFill>
                  <a:schemeClr val="tx2"/>
                </a:solidFill>
                <a:effectLst>
                  <a:outerShdw blurRad="38100" dist="38100" dir="2700000" algn="tl">
                    <a:srgbClr val="C0C0C0"/>
                  </a:outerShdw>
                </a:effectLst>
                <a:latin typeface="Comic Sans MS" pitchFamily="66" charset="0"/>
              </a:rPr>
              <a:t>molti</a:t>
            </a:r>
            <a:r>
              <a:rPr lang="en-US" sz="2400" i="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sp>
        <p:nvSpPr>
          <p:cNvPr id="19" name="CasellaDiTesto 18"/>
          <p:cNvSpPr txBox="1"/>
          <p:nvPr/>
        </p:nvSpPr>
        <p:spPr>
          <a:xfrm>
            <a:off x="63622" y="1639661"/>
            <a:ext cx="2853666" cy="677108"/>
          </a:xfrm>
          <a:prstGeom prst="rect">
            <a:avLst/>
          </a:prstGeom>
          <a:noFill/>
        </p:spPr>
        <p:txBody>
          <a:bodyPr wrap="none" rtlCol="0">
            <a:spAutoFit/>
          </a:bodyPr>
          <a:lstStyle/>
          <a:p>
            <a:r>
              <a:rPr lang="en-US" sz="2000" dirty="0" smtClean="0">
                <a:effectLst>
                  <a:outerShdw blurRad="38100" dist="38100" dir="2700000" algn="tl">
                    <a:srgbClr val="C0C0C0"/>
                  </a:outerShdw>
                </a:effectLst>
                <a:latin typeface="Comic Sans MS" pitchFamily="66" charset="0"/>
              </a:rPr>
              <a:t>Trigger rate = 200 Hz</a:t>
            </a:r>
          </a:p>
          <a:p>
            <a:endParaRPr lang="it-IT" dirty="0"/>
          </a:p>
        </p:txBody>
      </p:sp>
      <p:sp>
        <p:nvSpPr>
          <p:cNvPr id="30" name="CasellaDiTesto 29"/>
          <p:cNvSpPr txBox="1"/>
          <p:nvPr/>
        </p:nvSpPr>
        <p:spPr>
          <a:xfrm>
            <a:off x="1003257" y="4214818"/>
            <a:ext cx="2696572" cy="769441"/>
          </a:xfrm>
          <a:prstGeom prst="rect">
            <a:avLst/>
          </a:prstGeom>
          <a:solidFill>
            <a:srgbClr val="92D050"/>
          </a:solidFill>
        </p:spPr>
        <p:txBody>
          <a:bodyPr wrap="none" rtlCol="0">
            <a:spAutoFit/>
          </a:bodyPr>
          <a:lstStyle/>
          <a:p>
            <a:r>
              <a:rPr lang="it-IT" sz="2200" dirty="0" smtClean="0">
                <a:latin typeface="Comic Sans MS" pitchFamily="66" charset="0"/>
              </a:rPr>
              <a:t>400MB al secondo!</a:t>
            </a:r>
          </a:p>
          <a:p>
            <a:r>
              <a:rPr lang="it-IT" sz="2200" dirty="0" smtClean="0">
                <a:latin typeface="Comic Sans MS" pitchFamily="66" charset="0"/>
              </a:rPr>
              <a:t>1 </a:t>
            </a:r>
            <a:r>
              <a:rPr lang="it-IT" sz="2200" dirty="0" err="1" smtClean="0">
                <a:latin typeface="Comic Sans MS" pitchFamily="66" charset="0"/>
              </a:rPr>
              <a:t>CD</a:t>
            </a:r>
            <a:r>
              <a:rPr lang="it-IT" sz="2200" dirty="0" smtClean="0">
                <a:latin typeface="Comic Sans MS" pitchFamily="66" charset="0"/>
              </a:rPr>
              <a:t> ogni 2 secondi</a:t>
            </a:r>
          </a:p>
        </p:txBody>
      </p:sp>
      <p:sp>
        <p:nvSpPr>
          <p:cNvPr id="31" name="CasellaDiTesto 30"/>
          <p:cNvSpPr txBox="1"/>
          <p:nvPr/>
        </p:nvSpPr>
        <p:spPr>
          <a:xfrm>
            <a:off x="214282" y="5812713"/>
            <a:ext cx="6643734" cy="830997"/>
          </a:xfrm>
          <a:prstGeom prst="rect">
            <a:avLst/>
          </a:prstGeom>
          <a:solidFill>
            <a:schemeClr val="accent2">
              <a:lumMod val="20000"/>
              <a:lumOff val="80000"/>
            </a:schemeClr>
          </a:solidFill>
        </p:spPr>
        <p:txBody>
          <a:bodyPr wrap="square" rtlCol="0">
            <a:spAutoFit/>
          </a:bodyPr>
          <a:lstStyle/>
          <a:p>
            <a:r>
              <a:rPr lang="it-IT" sz="2400" dirty="0" smtClean="0">
                <a:solidFill>
                  <a:srgbClr val="FF0000"/>
                </a:solidFill>
                <a:latin typeface="Comic Sans MS" pitchFamily="66" charset="0"/>
              </a:rPr>
              <a:t>necessaria un enorme potenza di calcolo</a:t>
            </a:r>
            <a:r>
              <a:rPr lang="it-IT" sz="2400" dirty="0" smtClean="0">
                <a:solidFill>
                  <a:srgbClr val="FF0000"/>
                </a:solidFill>
                <a:latin typeface="Comic Sans MS" pitchFamily="66" charset="0"/>
                <a:sym typeface="Wingdings" pitchFamily="2" charset="2"/>
              </a:rPr>
              <a:t> e capacità di </a:t>
            </a:r>
            <a:r>
              <a:rPr lang="it-IT" sz="2400" dirty="0" err="1" smtClean="0">
                <a:solidFill>
                  <a:srgbClr val="FF0000"/>
                </a:solidFill>
                <a:latin typeface="Comic Sans MS" pitchFamily="66" charset="0"/>
                <a:sym typeface="Wingdings" pitchFamily="2" charset="2"/>
              </a:rPr>
              <a:t>storage……</a:t>
            </a:r>
            <a:endParaRPr lang="it-IT" sz="2400" dirty="0">
              <a:solidFill>
                <a:srgbClr val="FF0000"/>
              </a:solidFill>
              <a:latin typeface="Comic Sans MS" pitchFamily="66" charset="0"/>
            </a:endParaRPr>
          </a:p>
        </p:txBody>
      </p:sp>
      <p:grpSp>
        <p:nvGrpSpPr>
          <p:cNvPr id="32" name="Group 15"/>
          <p:cNvGrpSpPr>
            <a:grpSpLocks/>
          </p:cNvGrpSpPr>
          <p:nvPr/>
        </p:nvGrpSpPr>
        <p:grpSpPr bwMode="auto">
          <a:xfrm>
            <a:off x="7000892" y="4929198"/>
            <a:ext cx="2143108" cy="1928802"/>
            <a:chOff x="574" y="2237"/>
            <a:chExt cx="2142" cy="1806"/>
          </a:xfrm>
        </p:grpSpPr>
        <p:pic>
          <p:nvPicPr>
            <p:cNvPr id="33" name="Picture 16" descr="50cdroms"/>
            <p:cNvPicPr>
              <a:picLocks noChangeAspect="1" noChangeArrowheads="1"/>
            </p:cNvPicPr>
            <p:nvPr/>
          </p:nvPicPr>
          <p:blipFill>
            <a:blip r:embed="rId5"/>
            <a:srcRect/>
            <a:stretch>
              <a:fillRect/>
            </a:stretch>
          </p:blipFill>
          <p:spPr bwMode="auto">
            <a:xfrm>
              <a:off x="574" y="2237"/>
              <a:ext cx="2142" cy="1806"/>
            </a:xfrm>
            <a:prstGeom prst="rect">
              <a:avLst/>
            </a:prstGeom>
            <a:noFill/>
            <a:ln w="9525">
              <a:noFill/>
              <a:miter lim="800000"/>
              <a:headEnd/>
              <a:tailEnd/>
            </a:ln>
          </p:spPr>
        </p:pic>
        <p:sp>
          <p:nvSpPr>
            <p:cNvPr id="34" name="Text Box 17"/>
            <p:cNvSpPr txBox="1">
              <a:spLocks noChangeArrowheads="1"/>
            </p:cNvSpPr>
            <p:nvPr/>
          </p:nvSpPr>
          <p:spPr bwMode="auto">
            <a:xfrm>
              <a:off x="677" y="3143"/>
              <a:ext cx="1671" cy="515"/>
            </a:xfrm>
            <a:prstGeom prst="rect">
              <a:avLst/>
            </a:prstGeom>
            <a:noFill/>
            <a:ln w="9525">
              <a:noFill/>
              <a:miter lim="800000"/>
              <a:headEnd/>
              <a:tailEnd/>
            </a:ln>
          </p:spPr>
          <p:txBody>
            <a:bodyPr>
              <a:spAutoFit/>
            </a:bodyPr>
            <a:lstStyle/>
            <a:p>
              <a:pPr algn="ctr">
                <a:spcBef>
                  <a:spcPct val="50000"/>
                </a:spcBef>
              </a:pPr>
              <a:r>
                <a:rPr lang="en-GB" sz="2400">
                  <a:solidFill>
                    <a:schemeClr val="bg1"/>
                  </a:solidFill>
                  <a:latin typeface="Calibri" pitchFamily="34" charset="0"/>
                </a:rPr>
                <a:t>50 CD-ROM</a:t>
              </a:r>
            </a:p>
            <a:p>
              <a:pPr algn="ctr">
                <a:spcBef>
                  <a:spcPct val="50000"/>
                </a:spcBef>
              </a:pPr>
              <a:r>
                <a:rPr lang="en-GB" sz="2400">
                  <a:solidFill>
                    <a:schemeClr val="bg1"/>
                  </a:solidFill>
                  <a:latin typeface="Calibri" pitchFamily="34" charset="0"/>
                </a:rPr>
                <a:t>= 35 GB</a:t>
              </a:r>
            </a:p>
          </p:txBody>
        </p:sp>
        <p:sp>
          <p:nvSpPr>
            <p:cNvPr id="35" name="Line 18"/>
            <p:cNvSpPr>
              <a:spLocks noChangeShapeType="1"/>
            </p:cNvSpPr>
            <p:nvPr/>
          </p:nvSpPr>
          <p:spPr bwMode="auto">
            <a:xfrm>
              <a:off x="2324" y="2777"/>
              <a:ext cx="0" cy="967"/>
            </a:xfrm>
            <a:prstGeom prst="line">
              <a:avLst/>
            </a:prstGeom>
            <a:noFill/>
            <a:ln w="57150">
              <a:solidFill>
                <a:schemeClr val="bg1"/>
              </a:solidFill>
              <a:round/>
              <a:headEnd type="triangle" w="med" len="med"/>
              <a:tailEnd type="triangle" w="med" len="med"/>
            </a:ln>
          </p:spPr>
          <p:txBody>
            <a:bodyPr anchor="ctr"/>
            <a:lstStyle/>
            <a:p>
              <a:endParaRPr lang="it-IT"/>
            </a:p>
          </p:txBody>
        </p:sp>
        <p:sp>
          <p:nvSpPr>
            <p:cNvPr id="36" name="Text Box 19"/>
            <p:cNvSpPr txBox="1">
              <a:spLocks noChangeArrowheads="1"/>
            </p:cNvSpPr>
            <p:nvPr/>
          </p:nvSpPr>
          <p:spPr bwMode="auto">
            <a:xfrm rot="16200000">
              <a:off x="2042" y="3265"/>
              <a:ext cx="791" cy="229"/>
            </a:xfrm>
            <a:prstGeom prst="rect">
              <a:avLst/>
            </a:prstGeom>
            <a:noFill/>
            <a:ln w="9525">
              <a:noFill/>
              <a:miter lim="800000"/>
              <a:headEnd/>
              <a:tailEnd/>
            </a:ln>
          </p:spPr>
          <p:txBody>
            <a:bodyPr>
              <a:spAutoFit/>
            </a:bodyPr>
            <a:lstStyle/>
            <a:p>
              <a:pPr algn="ctr">
                <a:spcBef>
                  <a:spcPct val="50000"/>
                </a:spcBef>
              </a:pPr>
              <a:r>
                <a:rPr lang="en-GB" sz="2400" dirty="0">
                  <a:solidFill>
                    <a:schemeClr val="bg1"/>
                  </a:solidFill>
                  <a:latin typeface="Calibri" pitchFamily="34" charset="0"/>
                </a:rPr>
                <a:t>6 cm</a:t>
              </a:r>
            </a:p>
          </p:txBody>
        </p:sp>
      </p:grpSp>
      <p:sp>
        <p:nvSpPr>
          <p:cNvPr id="37" name="Rettangolo 36"/>
          <p:cNvSpPr/>
          <p:nvPr/>
        </p:nvSpPr>
        <p:spPr>
          <a:xfrm>
            <a:off x="285720" y="5212691"/>
            <a:ext cx="2876108" cy="430887"/>
          </a:xfrm>
          <a:prstGeom prst="rect">
            <a:avLst/>
          </a:prstGeom>
        </p:spPr>
        <p:txBody>
          <a:bodyPr wrap="none">
            <a:spAutoFit/>
          </a:bodyPr>
          <a:lstStyle/>
          <a:p>
            <a:pPr marL="285750" indent="-285750" algn="ctr">
              <a:spcBef>
                <a:spcPct val="20000"/>
              </a:spcBef>
              <a:tabLst>
                <a:tab pos="3830638" algn="l"/>
              </a:tabLst>
            </a:pPr>
            <a:r>
              <a:rPr lang="en-GB" sz="2200" b="1" dirty="0" smtClean="0">
                <a:latin typeface="Comic Sans MS" pitchFamily="66" charset="0"/>
              </a:rPr>
              <a:t>~4 </a:t>
            </a:r>
            <a:r>
              <a:rPr lang="en-GB" sz="2200" b="1" dirty="0" err="1" smtClean="0">
                <a:latin typeface="Comic Sans MS" pitchFamily="66" charset="0"/>
              </a:rPr>
              <a:t>PetaBytes</a:t>
            </a:r>
            <a:r>
              <a:rPr lang="en-GB" sz="2200" b="1" dirty="0" smtClean="0">
                <a:latin typeface="Comic Sans MS" pitchFamily="66" charset="0"/>
              </a:rPr>
              <a:t>/anno </a:t>
            </a:r>
            <a:endParaRPr lang="en-GB" sz="2200" b="1" dirty="0">
              <a:latin typeface="Comic Sans MS" pitchFamily="66" charset="0"/>
            </a:endParaRPr>
          </a:p>
        </p:txBody>
      </p:sp>
      <p:grpSp>
        <p:nvGrpSpPr>
          <p:cNvPr id="20" name="Group 5"/>
          <p:cNvGrpSpPr>
            <a:grpSpLocks/>
          </p:cNvGrpSpPr>
          <p:nvPr/>
        </p:nvGrpSpPr>
        <p:grpSpPr bwMode="auto">
          <a:xfrm>
            <a:off x="6858016" y="0"/>
            <a:ext cx="2285984" cy="6858000"/>
            <a:chOff x="4252" y="0"/>
            <a:chExt cx="1508" cy="4320"/>
          </a:xfrm>
        </p:grpSpPr>
        <p:pic>
          <p:nvPicPr>
            <p:cNvPr id="21" name="Picture 6" descr="cdpile"/>
            <p:cNvPicPr>
              <a:picLocks noChangeAspect="1" noChangeArrowheads="1"/>
            </p:cNvPicPr>
            <p:nvPr/>
          </p:nvPicPr>
          <p:blipFill>
            <a:blip r:embed="rId6"/>
            <a:srcRect/>
            <a:stretch>
              <a:fillRect/>
            </a:stretch>
          </p:blipFill>
          <p:spPr bwMode="auto">
            <a:xfrm>
              <a:off x="4252" y="0"/>
              <a:ext cx="1508" cy="4320"/>
            </a:xfrm>
            <a:prstGeom prst="rect">
              <a:avLst/>
            </a:prstGeom>
            <a:noFill/>
            <a:ln w="9525">
              <a:noFill/>
              <a:miter lim="800000"/>
              <a:headEnd/>
              <a:tailEnd/>
            </a:ln>
          </p:spPr>
        </p:pic>
        <p:sp>
          <p:nvSpPr>
            <p:cNvPr id="22" name="Text Box 7"/>
            <p:cNvSpPr txBox="1">
              <a:spLocks noChangeArrowheads="1"/>
            </p:cNvSpPr>
            <p:nvPr/>
          </p:nvSpPr>
          <p:spPr bwMode="auto">
            <a:xfrm>
              <a:off x="4378" y="1940"/>
              <a:ext cx="620" cy="288"/>
            </a:xfrm>
            <a:prstGeom prst="rect">
              <a:avLst/>
            </a:prstGeom>
            <a:noFill/>
            <a:ln w="9525">
              <a:noFill/>
              <a:miter lim="800000"/>
              <a:headEnd/>
              <a:tailEnd/>
            </a:ln>
          </p:spPr>
          <p:txBody>
            <a:bodyPr wrap="none">
              <a:spAutoFit/>
            </a:bodyPr>
            <a:lstStyle/>
            <a:p>
              <a:pPr algn="ctr"/>
              <a:r>
                <a:rPr lang="en-US" sz="1200" b="1" i="1">
                  <a:latin typeface="Verdana" pitchFamily="34" charset="0"/>
                </a:rPr>
                <a:t>Concorde</a:t>
              </a:r>
            </a:p>
            <a:p>
              <a:pPr algn="ctr"/>
              <a:r>
                <a:rPr lang="en-US" sz="1200" b="1" i="1">
                  <a:latin typeface="Verdana" pitchFamily="34" charset="0"/>
                </a:rPr>
                <a:t>(15 Km)</a:t>
              </a:r>
            </a:p>
          </p:txBody>
        </p:sp>
        <p:sp>
          <p:nvSpPr>
            <p:cNvPr id="23" name="Line 8"/>
            <p:cNvSpPr>
              <a:spLocks noChangeShapeType="1"/>
            </p:cNvSpPr>
            <p:nvPr/>
          </p:nvSpPr>
          <p:spPr bwMode="auto">
            <a:xfrm flipV="1">
              <a:off x="4656" y="1776"/>
              <a:ext cx="48" cy="192"/>
            </a:xfrm>
            <a:prstGeom prst="line">
              <a:avLst/>
            </a:prstGeom>
            <a:noFill/>
            <a:ln w="9525">
              <a:solidFill>
                <a:schemeClr val="tx1"/>
              </a:solidFill>
              <a:round/>
              <a:headEnd/>
              <a:tailEnd type="triangle" w="med" len="med"/>
            </a:ln>
          </p:spPr>
          <p:txBody>
            <a:bodyPr/>
            <a:lstStyle/>
            <a:p>
              <a:endParaRPr lang="it-IT"/>
            </a:p>
          </p:txBody>
        </p:sp>
        <p:sp>
          <p:nvSpPr>
            <p:cNvPr id="24" name="Text Box 9"/>
            <p:cNvSpPr txBox="1">
              <a:spLocks noChangeArrowheads="1"/>
            </p:cNvSpPr>
            <p:nvPr/>
          </p:nvSpPr>
          <p:spPr bwMode="auto">
            <a:xfrm>
              <a:off x="4800" y="0"/>
              <a:ext cx="565" cy="288"/>
            </a:xfrm>
            <a:prstGeom prst="rect">
              <a:avLst/>
            </a:prstGeom>
            <a:noFill/>
            <a:ln w="9525">
              <a:noFill/>
              <a:miter lim="800000"/>
              <a:headEnd/>
              <a:tailEnd/>
            </a:ln>
          </p:spPr>
          <p:txBody>
            <a:bodyPr wrap="none">
              <a:spAutoFit/>
            </a:bodyPr>
            <a:lstStyle/>
            <a:p>
              <a:r>
                <a:rPr lang="en-US" sz="1200" b="1" i="1">
                  <a:latin typeface="Verdana" pitchFamily="34" charset="0"/>
                </a:rPr>
                <a:t>Balloon</a:t>
              </a:r>
            </a:p>
            <a:p>
              <a:r>
                <a:rPr lang="en-US" sz="1200" b="1" i="1">
                  <a:latin typeface="Verdana" pitchFamily="34" charset="0"/>
                </a:rPr>
                <a:t>(30 Km)</a:t>
              </a:r>
            </a:p>
          </p:txBody>
        </p:sp>
        <p:sp>
          <p:nvSpPr>
            <p:cNvPr id="25" name="Line 10"/>
            <p:cNvSpPr>
              <a:spLocks noChangeShapeType="1"/>
            </p:cNvSpPr>
            <p:nvPr/>
          </p:nvSpPr>
          <p:spPr bwMode="auto">
            <a:xfrm flipH="1">
              <a:off x="4608" y="144"/>
              <a:ext cx="192" cy="144"/>
            </a:xfrm>
            <a:prstGeom prst="line">
              <a:avLst/>
            </a:prstGeom>
            <a:noFill/>
            <a:ln w="9525">
              <a:solidFill>
                <a:schemeClr val="tx1"/>
              </a:solidFill>
              <a:round/>
              <a:headEnd/>
              <a:tailEnd type="triangle" w="med" len="med"/>
            </a:ln>
          </p:spPr>
          <p:txBody>
            <a:bodyPr/>
            <a:lstStyle/>
            <a:p>
              <a:endParaRPr lang="it-IT"/>
            </a:p>
          </p:txBody>
        </p:sp>
        <p:sp>
          <p:nvSpPr>
            <p:cNvPr id="26" name="Text Box 11"/>
            <p:cNvSpPr txBox="1">
              <a:spLocks noChangeArrowheads="1"/>
            </p:cNvSpPr>
            <p:nvPr/>
          </p:nvSpPr>
          <p:spPr bwMode="auto">
            <a:xfrm>
              <a:off x="4751" y="528"/>
              <a:ext cx="1009" cy="403"/>
            </a:xfrm>
            <a:prstGeom prst="rect">
              <a:avLst/>
            </a:prstGeom>
            <a:noFill/>
            <a:ln w="9525">
              <a:noFill/>
              <a:miter lim="800000"/>
              <a:headEnd/>
              <a:tailEnd/>
            </a:ln>
          </p:spPr>
          <p:txBody>
            <a:bodyPr wrap="none">
              <a:spAutoFit/>
            </a:bodyPr>
            <a:lstStyle/>
            <a:p>
              <a:r>
                <a:rPr lang="en-US" sz="1200" b="1" i="1" dirty="0">
                  <a:solidFill>
                    <a:srgbClr val="003399"/>
                  </a:solidFill>
                  <a:latin typeface="Verdana" pitchFamily="34" charset="0"/>
                </a:rPr>
                <a:t>CD stack with</a:t>
              </a:r>
            </a:p>
            <a:p>
              <a:r>
                <a:rPr lang="en-US" sz="1200" b="1" i="1" dirty="0">
                  <a:solidFill>
                    <a:srgbClr val="003399"/>
                  </a:solidFill>
                  <a:latin typeface="Verdana" pitchFamily="34" charset="0"/>
                </a:rPr>
                <a:t>1 year LHC data!</a:t>
              </a:r>
            </a:p>
            <a:p>
              <a:r>
                <a:rPr lang="en-US" sz="1200" b="1" i="1" dirty="0">
                  <a:solidFill>
                    <a:srgbClr val="003399"/>
                  </a:solidFill>
                  <a:latin typeface="Verdana" pitchFamily="34" charset="0"/>
                </a:rPr>
                <a:t>(~ 20 Km)</a:t>
              </a:r>
            </a:p>
          </p:txBody>
        </p:sp>
        <p:sp>
          <p:nvSpPr>
            <p:cNvPr id="27" name="Line 12"/>
            <p:cNvSpPr>
              <a:spLocks noChangeShapeType="1"/>
            </p:cNvSpPr>
            <p:nvPr/>
          </p:nvSpPr>
          <p:spPr bwMode="auto">
            <a:xfrm>
              <a:off x="5040" y="912"/>
              <a:ext cx="192" cy="192"/>
            </a:xfrm>
            <a:prstGeom prst="line">
              <a:avLst/>
            </a:prstGeom>
            <a:noFill/>
            <a:ln w="9525">
              <a:solidFill>
                <a:srgbClr val="003399"/>
              </a:solidFill>
              <a:round/>
              <a:headEnd/>
              <a:tailEnd type="triangle" w="med" len="med"/>
            </a:ln>
          </p:spPr>
          <p:txBody>
            <a:bodyPr/>
            <a:lstStyle/>
            <a:p>
              <a:endParaRPr lang="it-IT"/>
            </a:p>
          </p:txBody>
        </p:sp>
        <p:sp>
          <p:nvSpPr>
            <p:cNvPr id="28" name="Text Box 13"/>
            <p:cNvSpPr txBox="1">
              <a:spLocks noChangeArrowheads="1"/>
            </p:cNvSpPr>
            <p:nvPr/>
          </p:nvSpPr>
          <p:spPr bwMode="auto">
            <a:xfrm>
              <a:off x="4416" y="3120"/>
              <a:ext cx="613" cy="288"/>
            </a:xfrm>
            <a:prstGeom prst="rect">
              <a:avLst/>
            </a:prstGeom>
            <a:noFill/>
            <a:ln w="9525">
              <a:noFill/>
              <a:miter lim="800000"/>
              <a:headEnd/>
              <a:tailEnd/>
            </a:ln>
          </p:spPr>
          <p:txBody>
            <a:bodyPr wrap="none">
              <a:spAutoFit/>
            </a:bodyPr>
            <a:lstStyle/>
            <a:p>
              <a:r>
                <a:rPr lang="en-US" sz="1200" b="1" i="1">
                  <a:latin typeface="Verdana" pitchFamily="34" charset="0"/>
                </a:rPr>
                <a:t>Mt. Blanc</a:t>
              </a:r>
            </a:p>
            <a:p>
              <a:r>
                <a:rPr lang="en-US" sz="1200" b="1" i="1">
                  <a:latin typeface="Verdana" pitchFamily="34" charset="0"/>
                </a:rPr>
                <a:t>(4.8 Km)</a:t>
              </a:r>
            </a:p>
          </p:txBody>
        </p:sp>
        <p:sp>
          <p:nvSpPr>
            <p:cNvPr id="29" name="Line 14"/>
            <p:cNvSpPr>
              <a:spLocks noChangeShapeType="1"/>
            </p:cNvSpPr>
            <p:nvPr/>
          </p:nvSpPr>
          <p:spPr bwMode="auto">
            <a:xfrm>
              <a:off x="4992" y="3360"/>
              <a:ext cx="144" cy="96"/>
            </a:xfrm>
            <a:prstGeom prst="line">
              <a:avLst/>
            </a:prstGeom>
            <a:noFill/>
            <a:ln w="9525">
              <a:solidFill>
                <a:schemeClr val="tx1"/>
              </a:solidFill>
              <a:round/>
              <a:headEnd/>
              <a:tailEnd type="triangle" w="med" len="med"/>
            </a:ln>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3" name="Rectangle 2"/>
          <p:cNvSpPr>
            <a:spLocks noChangeArrowheads="1"/>
          </p:cNvSpPr>
          <p:nvPr/>
        </p:nvSpPr>
        <p:spPr bwMode="auto">
          <a:xfrm>
            <a:off x="2819400" y="101024"/>
            <a:ext cx="3603871" cy="584776"/>
          </a:xfrm>
          <a:prstGeom prst="rect">
            <a:avLst/>
          </a:prstGeom>
          <a:noFill/>
          <a:ln w="9525">
            <a:noFill/>
            <a:miter lim="800000"/>
            <a:headEnd/>
            <a:tailEnd/>
          </a:ln>
        </p:spPr>
        <p:txBody>
          <a:bodyPr wrap="none">
            <a:spAutoFit/>
          </a:bodyPr>
          <a:lstStyle/>
          <a:p>
            <a:pPr algn="ctr"/>
            <a:r>
              <a:rPr lang="en-US" sz="3200" b="1" dirty="0" smtClean="0">
                <a:solidFill>
                  <a:srgbClr val="FF0000"/>
                </a:solidFill>
                <a:latin typeface="Helvetica" pitchFamily="84" charset="0"/>
              </a:rPr>
              <a:t>GRID Computing</a:t>
            </a:r>
            <a:endParaRPr lang="en-US" sz="3200" b="1" dirty="0">
              <a:solidFill>
                <a:srgbClr val="FF0000"/>
              </a:solidFill>
              <a:latin typeface="Helvetica" pitchFamily="84" charset="0"/>
            </a:endParaRPr>
          </a:p>
        </p:txBody>
      </p:sp>
      <p:pic>
        <p:nvPicPr>
          <p:cNvPr id="27654" name="Picture 2"/>
          <p:cNvPicPr>
            <a:picLocks noChangeAspect="1" noChangeArrowheads="1"/>
          </p:cNvPicPr>
          <p:nvPr/>
        </p:nvPicPr>
        <p:blipFill>
          <a:blip r:embed="rId3"/>
          <a:srcRect/>
          <a:stretch>
            <a:fillRect/>
          </a:stretch>
        </p:blipFill>
        <p:spPr bwMode="auto">
          <a:xfrm>
            <a:off x="1805898" y="2143116"/>
            <a:ext cx="7266696" cy="4643470"/>
          </a:xfrm>
          <a:prstGeom prst="rect">
            <a:avLst/>
          </a:prstGeom>
          <a:noFill/>
          <a:ln w="9525">
            <a:noFill/>
            <a:miter lim="800000"/>
            <a:headEnd/>
            <a:tailEnd/>
          </a:ln>
        </p:spPr>
      </p:pic>
      <p:sp>
        <p:nvSpPr>
          <p:cNvPr id="27655" name="Rectangle 5"/>
          <p:cNvSpPr>
            <a:spLocks noChangeArrowheads="1"/>
          </p:cNvSpPr>
          <p:nvPr/>
        </p:nvSpPr>
        <p:spPr bwMode="auto">
          <a:xfrm>
            <a:off x="123825" y="757535"/>
            <a:ext cx="8334375" cy="461665"/>
          </a:xfrm>
          <a:prstGeom prst="rect">
            <a:avLst/>
          </a:prstGeom>
          <a:noFill/>
          <a:ln w="9525">
            <a:noFill/>
            <a:miter lim="800000"/>
            <a:headEnd/>
            <a:tailEnd/>
          </a:ln>
        </p:spPr>
        <p:txBody>
          <a:bodyPr wrap="square">
            <a:spAutoFit/>
          </a:bodyPr>
          <a:lstStyle/>
          <a:p>
            <a:r>
              <a:rPr lang="en-US" sz="2400" b="1" dirty="0" err="1" smtClean="0">
                <a:solidFill>
                  <a:srgbClr val="0000FF"/>
                </a:solidFill>
              </a:rPr>
              <a:t>Struttura</a:t>
            </a:r>
            <a:r>
              <a:rPr lang="en-US" sz="2400" b="1" dirty="0" smtClean="0">
                <a:solidFill>
                  <a:srgbClr val="0000FF"/>
                </a:solidFill>
              </a:rPr>
              <a:t> </a:t>
            </a:r>
            <a:r>
              <a:rPr lang="en-US" sz="2400" b="1" dirty="0" err="1" smtClean="0">
                <a:solidFill>
                  <a:srgbClr val="0000FF"/>
                </a:solidFill>
              </a:rPr>
              <a:t>di</a:t>
            </a:r>
            <a:r>
              <a:rPr lang="en-US" sz="2400" b="1" dirty="0" smtClean="0">
                <a:solidFill>
                  <a:srgbClr val="0000FF"/>
                </a:solidFill>
              </a:rPr>
              <a:t> </a:t>
            </a:r>
            <a:r>
              <a:rPr lang="en-US" sz="2400" b="1" dirty="0" err="1" smtClean="0">
                <a:solidFill>
                  <a:srgbClr val="0000FF"/>
                </a:solidFill>
              </a:rPr>
              <a:t>calcolo</a:t>
            </a:r>
            <a:r>
              <a:rPr lang="en-US" sz="2400" b="1" dirty="0" smtClean="0">
                <a:solidFill>
                  <a:srgbClr val="0000FF"/>
                </a:solidFill>
              </a:rPr>
              <a:t> </a:t>
            </a:r>
            <a:r>
              <a:rPr lang="en-US" sz="2400" b="1" dirty="0" err="1" smtClean="0">
                <a:solidFill>
                  <a:srgbClr val="0000FF"/>
                </a:solidFill>
              </a:rPr>
              <a:t>distribuita</a:t>
            </a:r>
            <a:r>
              <a:rPr lang="en-US" sz="2400" b="1" dirty="0" smtClean="0">
                <a:solidFill>
                  <a:srgbClr val="0000FF"/>
                </a:solidFill>
              </a:rPr>
              <a:t> </a:t>
            </a:r>
            <a:r>
              <a:rPr lang="en-US" sz="2400" b="1" dirty="0" err="1" smtClean="0">
                <a:solidFill>
                  <a:srgbClr val="0000FF"/>
                </a:solidFill>
              </a:rPr>
              <a:t>organizzata</a:t>
            </a:r>
            <a:r>
              <a:rPr lang="en-US" sz="2400" b="1" dirty="0" smtClean="0">
                <a:solidFill>
                  <a:srgbClr val="0000FF"/>
                </a:solidFill>
              </a:rPr>
              <a:t> in </a:t>
            </a:r>
            <a:r>
              <a:rPr lang="en-US" sz="2400" b="1" dirty="0" err="1" smtClean="0">
                <a:solidFill>
                  <a:srgbClr val="0000FF"/>
                </a:solidFill>
              </a:rPr>
              <a:t>livelli</a:t>
            </a:r>
            <a:r>
              <a:rPr lang="en-US" sz="2400" b="1" dirty="0" smtClean="0">
                <a:solidFill>
                  <a:srgbClr val="0000FF"/>
                </a:solidFill>
              </a:rPr>
              <a:t> (tier):</a:t>
            </a:r>
            <a:endParaRPr lang="en-US" sz="2400" dirty="0">
              <a:solidFill>
                <a:srgbClr val="000000"/>
              </a:solidFill>
            </a:endParaRPr>
          </a:p>
        </p:txBody>
      </p:sp>
      <p:sp>
        <p:nvSpPr>
          <p:cNvPr id="27656" name="Rectangle 6"/>
          <p:cNvSpPr>
            <a:spLocks noChangeArrowheads="1"/>
          </p:cNvSpPr>
          <p:nvPr/>
        </p:nvSpPr>
        <p:spPr bwMode="auto">
          <a:xfrm>
            <a:off x="6586566" y="2195506"/>
            <a:ext cx="2057400" cy="304800"/>
          </a:xfrm>
          <a:prstGeom prst="rect">
            <a:avLst/>
          </a:prstGeom>
          <a:solidFill>
            <a:srgbClr val="FFFF00"/>
          </a:solidFill>
          <a:ln w="9525">
            <a:noFill/>
            <a:miter lim="800000"/>
            <a:headEnd/>
            <a:tailEnd/>
          </a:ln>
        </p:spPr>
        <p:txBody>
          <a:bodyPr>
            <a:spAutoFit/>
          </a:bodyPr>
          <a:lstStyle/>
          <a:p>
            <a:r>
              <a:rPr lang="en-US" sz="1400" b="1" dirty="0"/>
              <a:t>ATLAS Tier-1 centers</a:t>
            </a: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33</a:t>
            </a:fld>
            <a:endParaRPr lang="it-IT"/>
          </a:p>
        </p:txBody>
      </p:sp>
      <p:grpSp>
        <p:nvGrpSpPr>
          <p:cNvPr id="7" name="Group 2"/>
          <p:cNvGrpSpPr>
            <a:grpSpLocks/>
          </p:cNvGrpSpPr>
          <p:nvPr/>
        </p:nvGrpSpPr>
        <p:grpSpPr bwMode="auto">
          <a:xfrm>
            <a:off x="63500" y="1314473"/>
            <a:ext cx="1916113" cy="5472113"/>
            <a:chOff x="40" y="663"/>
            <a:chExt cx="1298" cy="3493"/>
          </a:xfrm>
        </p:grpSpPr>
        <p:sp>
          <p:nvSpPr>
            <p:cNvPr id="8" name="Freeform 3"/>
            <p:cNvSpPr>
              <a:spLocks/>
            </p:cNvSpPr>
            <p:nvPr/>
          </p:nvSpPr>
          <p:spPr bwMode="hidden">
            <a:xfrm>
              <a:off x="40" y="663"/>
              <a:ext cx="1162" cy="3493"/>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tx1"/>
                </a:gs>
                <a:gs pos="100000">
                  <a:srgbClr val="CCECFF"/>
                </a:gs>
              </a:gsLst>
              <a:lin ang="0" scaled="1"/>
            </a:gradFill>
            <a:ln w="9525">
              <a:noFill/>
              <a:round/>
              <a:headEnd/>
              <a:tailEnd/>
            </a:ln>
          </p:spPr>
          <p:txBody>
            <a:bodyPr/>
            <a:lstStyle/>
            <a:p>
              <a:endParaRPr lang="it-IT"/>
            </a:p>
          </p:txBody>
        </p:sp>
        <p:sp>
          <p:nvSpPr>
            <p:cNvPr id="9" name="Oval 4"/>
            <p:cNvSpPr>
              <a:spLocks noChangeArrowheads="1"/>
            </p:cNvSpPr>
            <p:nvPr/>
          </p:nvSpPr>
          <p:spPr bwMode="auto">
            <a:xfrm>
              <a:off x="209" y="3467"/>
              <a:ext cx="455" cy="218"/>
            </a:xfrm>
            <a:prstGeom prst="ellipse">
              <a:avLst/>
            </a:prstGeom>
            <a:solidFill>
              <a:srgbClr val="66FF33"/>
            </a:solidFill>
            <a:ln w="9525">
              <a:solidFill>
                <a:srgbClr val="000000"/>
              </a:solidFill>
              <a:prstDash val="dash"/>
              <a:round/>
              <a:headEnd/>
              <a:tailEnd/>
            </a:ln>
            <a:effectLst/>
          </p:spPr>
          <p:txBody>
            <a:bodyPr wrap="none" anchor="ctr"/>
            <a:lstStyle/>
            <a:p>
              <a:endParaRPr lang="it-IT"/>
            </a:p>
          </p:txBody>
        </p:sp>
        <p:sp>
          <p:nvSpPr>
            <p:cNvPr id="11" name="Oval 5"/>
            <p:cNvSpPr>
              <a:spLocks noChangeArrowheads="1"/>
            </p:cNvSpPr>
            <p:nvPr/>
          </p:nvSpPr>
          <p:spPr bwMode="auto">
            <a:xfrm>
              <a:off x="147" y="3467"/>
              <a:ext cx="455"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12" name="Oval 6"/>
            <p:cNvSpPr>
              <a:spLocks noChangeArrowheads="1"/>
            </p:cNvSpPr>
            <p:nvPr/>
          </p:nvSpPr>
          <p:spPr bwMode="auto">
            <a:xfrm>
              <a:off x="258" y="3049"/>
              <a:ext cx="551" cy="263"/>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3" name="Oval 7"/>
            <p:cNvSpPr>
              <a:spLocks noChangeArrowheads="1"/>
            </p:cNvSpPr>
            <p:nvPr/>
          </p:nvSpPr>
          <p:spPr bwMode="auto">
            <a:xfrm>
              <a:off x="202" y="3050"/>
              <a:ext cx="552"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4" name="Oval 8"/>
            <p:cNvSpPr>
              <a:spLocks noChangeArrowheads="1"/>
            </p:cNvSpPr>
            <p:nvPr/>
          </p:nvSpPr>
          <p:spPr bwMode="auto">
            <a:xfrm>
              <a:off x="147" y="3051"/>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5" name="Oval 9"/>
            <p:cNvSpPr>
              <a:spLocks noChangeArrowheads="1"/>
            </p:cNvSpPr>
            <p:nvPr/>
          </p:nvSpPr>
          <p:spPr bwMode="auto">
            <a:xfrm>
              <a:off x="278" y="2606"/>
              <a:ext cx="628" cy="262"/>
            </a:xfrm>
            <a:prstGeom prst="ellipse">
              <a:avLst/>
            </a:prstGeom>
            <a:solidFill>
              <a:srgbClr val="CCFFFF"/>
            </a:solidFill>
            <a:ln w="9525">
              <a:solidFill>
                <a:srgbClr val="000000"/>
              </a:solidFill>
              <a:prstDash val="dash"/>
              <a:round/>
              <a:headEnd/>
              <a:tailEnd/>
            </a:ln>
            <a:effectLst/>
          </p:spPr>
          <p:txBody>
            <a:bodyPr wrap="none" anchor="ctr"/>
            <a:lstStyle/>
            <a:p>
              <a:endParaRPr lang="it-IT"/>
            </a:p>
          </p:txBody>
        </p:sp>
        <p:sp>
          <p:nvSpPr>
            <p:cNvPr id="16" name="Oval 10"/>
            <p:cNvSpPr>
              <a:spLocks noChangeArrowheads="1"/>
            </p:cNvSpPr>
            <p:nvPr/>
          </p:nvSpPr>
          <p:spPr bwMode="auto">
            <a:xfrm>
              <a:off x="223" y="2607"/>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7" name="Oval 11"/>
            <p:cNvSpPr>
              <a:spLocks noChangeArrowheads="1"/>
            </p:cNvSpPr>
            <p:nvPr/>
          </p:nvSpPr>
          <p:spPr bwMode="auto">
            <a:xfrm>
              <a:off x="174" y="2607"/>
              <a:ext cx="627" cy="263"/>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8" name="Text Box 12"/>
            <p:cNvSpPr txBox="1">
              <a:spLocks noChangeArrowheads="1"/>
            </p:cNvSpPr>
            <p:nvPr/>
          </p:nvSpPr>
          <p:spPr bwMode="auto">
            <a:xfrm>
              <a:off x="189" y="1416"/>
              <a:ext cx="817" cy="181"/>
            </a:xfrm>
            <a:prstGeom prst="rect">
              <a:avLst/>
            </a:prstGeom>
            <a:solidFill>
              <a:srgbClr val="C0C0C0"/>
            </a:solidFill>
            <a:ln w="9525">
              <a:solidFill>
                <a:schemeClr val="tx1"/>
              </a:solid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Builder</a:t>
              </a:r>
            </a:p>
          </p:txBody>
        </p:sp>
        <p:sp>
          <p:nvSpPr>
            <p:cNvPr id="19" name="Oval 13"/>
            <p:cNvSpPr>
              <a:spLocks noChangeArrowheads="1"/>
            </p:cNvSpPr>
            <p:nvPr/>
          </p:nvSpPr>
          <p:spPr bwMode="auto">
            <a:xfrm>
              <a:off x="114" y="1748"/>
              <a:ext cx="964" cy="261"/>
            </a:xfrm>
            <a:prstGeom prst="ellipse">
              <a:avLst/>
            </a:prstGeom>
            <a:solidFill>
              <a:srgbClr val="C0C0C0"/>
            </a:solidFill>
            <a:ln w="9525">
              <a:solidFill>
                <a:srgbClr val="000000"/>
              </a:solidFill>
              <a:round/>
              <a:headEnd/>
              <a:tailEnd/>
            </a:ln>
            <a:effectLst/>
          </p:spPr>
          <p:txBody>
            <a:bodyPr wrap="none" anchor="ctr"/>
            <a:lstStyle/>
            <a:p>
              <a:endParaRPr lang="it-IT"/>
            </a:p>
          </p:txBody>
        </p:sp>
        <p:sp>
          <p:nvSpPr>
            <p:cNvPr id="20" name="Text Box 14"/>
            <p:cNvSpPr txBox="1">
              <a:spLocks noChangeArrowheads="1"/>
            </p:cNvSpPr>
            <p:nvPr/>
          </p:nvSpPr>
          <p:spPr bwMode="auto">
            <a:xfrm>
              <a:off x="132" y="1795"/>
              <a:ext cx="927"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Filter</a:t>
              </a:r>
              <a:endParaRPr lang="en-US" altLang="ja-JP" sz="1000" b="0" i="0">
                <a:solidFill>
                  <a:srgbClr val="000000"/>
                </a:solidFill>
                <a:effectLst/>
                <a:latin typeface="Arial" charset="0"/>
                <a:ea typeface="ＭＳ Ｐゴシック" pitchFamily="1" charset="-128"/>
              </a:endParaRPr>
            </a:p>
          </p:txBody>
        </p:sp>
        <p:sp>
          <p:nvSpPr>
            <p:cNvPr id="21" name="Oval 15"/>
            <p:cNvSpPr>
              <a:spLocks noChangeArrowheads="1"/>
            </p:cNvSpPr>
            <p:nvPr/>
          </p:nvSpPr>
          <p:spPr bwMode="auto">
            <a:xfrm>
              <a:off x="116" y="2184"/>
              <a:ext cx="966" cy="262"/>
            </a:xfrm>
            <a:prstGeom prst="ellipse">
              <a:avLst/>
            </a:prstGeom>
            <a:solidFill>
              <a:srgbClr val="FF9900"/>
            </a:solidFill>
            <a:ln w="9525">
              <a:solidFill>
                <a:srgbClr val="000000"/>
              </a:solidFill>
              <a:round/>
              <a:headEnd/>
              <a:tailEnd/>
            </a:ln>
            <a:effectLst/>
          </p:spPr>
          <p:txBody>
            <a:bodyPr wrap="none" anchor="ctr"/>
            <a:lstStyle/>
            <a:p>
              <a:endParaRPr lang="it-IT"/>
            </a:p>
          </p:txBody>
        </p:sp>
        <p:sp>
          <p:nvSpPr>
            <p:cNvPr id="22" name="Oval 16"/>
            <p:cNvSpPr>
              <a:spLocks noChangeArrowheads="1"/>
            </p:cNvSpPr>
            <p:nvPr/>
          </p:nvSpPr>
          <p:spPr bwMode="auto">
            <a:xfrm>
              <a:off x="112" y="2615"/>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23" name="Oval 17"/>
            <p:cNvSpPr>
              <a:spLocks noChangeArrowheads="1"/>
            </p:cNvSpPr>
            <p:nvPr/>
          </p:nvSpPr>
          <p:spPr bwMode="auto">
            <a:xfrm>
              <a:off x="91" y="3468"/>
              <a:ext cx="456"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24" name="Text Box 18"/>
            <p:cNvSpPr txBox="1">
              <a:spLocks noChangeArrowheads="1"/>
            </p:cNvSpPr>
            <p:nvPr/>
          </p:nvSpPr>
          <p:spPr bwMode="auto">
            <a:xfrm>
              <a:off x="132" y="3500"/>
              <a:ext cx="367" cy="15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000" i="0">
                  <a:solidFill>
                    <a:srgbClr val="000000"/>
                  </a:solidFill>
                  <a:effectLst/>
                  <a:latin typeface="Arial" charset="0"/>
                  <a:ea typeface="ＭＳ Ｐゴシック" pitchFamily="1" charset="-128"/>
                </a:rPr>
                <a:t>Tier3</a:t>
              </a:r>
              <a:endParaRPr lang="en-US" altLang="ja-JP" sz="1000" b="0" i="0">
                <a:solidFill>
                  <a:srgbClr val="000000"/>
                </a:solidFill>
                <a:effectLst/>
                <a:latin typeface="Arial" charset="0"/>
                <a:ea typeface="ＭＳ Ｐゴシック" pitchFamily="1" charset="-128"/>
              </a:endParaRPr>
            </a:p>
          </p:txBody>
        </p:sp>
        <p:sp>
          <p:nvSpPr>
            <p:cNvPr id="25" name="Line 19"/>
            <p:cNvSpPr>
              <a:spLocks noChangeShapeType="1"/>
            </p:cNvSpPr>
            <p:nvPr/>
          </p:nvSpPr>
          <p:spPr bwMode="auto">
            <a:xfrm>
              <a:off x="604" y="159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26" name="Text Box 20"/>
            <p:cNvSpPr txBox="1">
              <a:spLocks noChangeArrowheads="1"/>
            </p:cNvSpPr>
            <p:nvPr/>
          </p:nvSpPr>
          <p:spPr bwMode="auto">
            <a:xfrm>
              <a:off x="620" y="1592"/>
              <a:ext cx="508"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10 GB/s</a:t>
              </a:r>
            </a:p>
          </p:txBody>
        </p:sp>
        <p:sp>
          <p:nvSpPr>
            <p:cNvPr id="27" name="Text Box 21"/>
            <p:cNvSpPr txBox="1">
              <a:spLocks noChangeArrowheads="1"/>
            </p:cNvSpPr>
            <p:nvPr/>
          </p:nvSpPr>
          <p:spPr bwMode="auto">
            <a:xfrm>
              <a:off x="626" y="2024"/>
              <a:ext cx="563"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320 MB/s</a:t>
              </a:r>
            </a:p>
          </p:txBody>
        </p:sp>
        <p:sp>
          <p:nvSpPr>
            <p:cNvPr id="28" name="Rectangle 22"/>
            <p:cNvSpPr>
              <a:spLocks noChangeArrowheads="1"/>
            </p:cNvSpPr>
            <p:nvPr/>
          </p:nvSpPr>
          <p:spPr bwMode="auto">
            <a:xfrm>
              <a:off x="673" y="2424"/>
              <a:ext cx="616"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 150 MB/s                                     </a:t>
              </a:r>
            </a:p>
          </p:txBody>
        </p:sp>
        <p:sp>
          <p:nvSpPr>
            <p:cNvPr id="29" name="Oval 23"/>
            <p:cNvSpPr>
              <a:spLocks noChangeArrowheads="1"/>
            </p:cNvSpPr>
            <p:nvPr/>
          </p:nvSpPr>
          <p:spPr bwMode="auto">
            <a:xfrm>
              <a:off x="98" y="3052"/>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30" name="Text Box 24"/>
            <p:cNvSpPr txBox="1">
              <a:spLocks noChangeArrowheads="1"/>
            </p:cNvSpPr>
            <p:nvPr/>
          </p:nvSpPr>
          <p:spPr bwMode="auto">
            <a:xfrm>
              <a:off x="976" y="2654"/>
              <a:ext cx="328" cy="195"/>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400" i="0">
                  <a:solidFill>
                    <a:srgbClr val="000000"/>
                  </a:solidFill>
                  <a:effectLst>
                    <a:outerShdw blurRad="38100" dist="38100" dir="2700000" algn="tl">
                      <a:srgbClr val="C0C0C0"/>
                    </a:outerShdw>
                  </a:effectLst>
                  <a:latin typeface="Arial" charset="0"/>
                  <a:ea typeface="ＭＳ Ｐゴシック" pitchFamily="1" charset="-128"/>
                </a:rPr>
                <a:t>~10</a:t>
              </a:r>
            </a:p>
          </p:txBody>
        </p:sp>
        <p:sp>
          <p:nvSpPr>
            <p:cNvPr id="31" name="Line 25"/>
            <p:cNvSpPr>
              <a:spLocks noChangeShapeType="1"/>
            </p:cNvSpPr>
            <p:nvPr/>
          </p:nvSpPr>
          <p:spPr bwMode="auto">
            <a:xfrm flipH="1">
              <a:off x="250" y="3707"/>
              <a:ext cx="23" cy="120"/>
            </a:xfrm>
            <a:prstGeom prst="line">
              <a:avLst/>
            </a:prstGeom>
            <a:noFill/>
            <a:ln w="9525">
              <a:solidFill>
                <a:srgbClr val="000000"/>
              </a:solidFill>
              <a:round/>
              <a:headEnd/>
              <a:tailEnd type="triangle" w="med" len="med"/>
            </a:ln>
            <a:effectLst/>
          </p:spPr>
          <p:txBody>
            <a:bodyPr wrap="none" anchor="ctr"/>
            <a:lstStyle/>
            <a:p>
              <a:endParaRPr lang="it-IT"/>
            </a:p>
          </p:txBody>
        </p:sp>
        <p:pic>
          <p:nvPicPr>
            <p:cNvPr id="32" name="Picture 26" descr="atlas_lafever3_0"/>
            <p:cNvPicPr>
              <a:picLocks noChangeAspect="1" noChangeArrowheads="1"/>
            </p:cNvPicPr>
            <p:nvPr/>
          </p:nvPicPr>
          <p:blipFill>
            <a:blip r:embed="rId4"/>
            <a:srcRect/>
            <a:stretch>
              <a:fillRect/>
            </a:stretch>
          </p:blipFill>
          <p:spPr bwMode="auto">
            <a:xfrm>
              <a:off x="284" y="766"/>
              <a:ext cx="616" cy="448"/>
            </a:xfrm>
            <a:prstGeom prst="rect">
              <a:avLst/>
            </a:prstGeom>
            <a:solidFill>
              <a:srgbClr val="CCFFFF"/>
            </a:solidFill>
          </p:spPr>
        </p:pic>
        <p:sp>
          <p:nvSpPr>
            <p:cNvPr id="33" name="Text Box 27"/>
            <p:cNvSpPr txBox="1">
              <a:spLocks noChangeArrowheads="1"/>
            </p:cNvSpPr>
            <p:nvPr/>
          </p:nvSpPr>
          <p:spPr bwMode="auto">
            <a:xfrm>
              <a:off x="623" y="2881"/>
              <a:ext cx="707"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sym typeface="Symbol" pitchFamily="18" charset="2"/>
                </a:rPr>
                <a:t>~50 </a:t>
              </a:r>
              <a:r>
                <a:rPr lang="en-US" altLang="ja-JP" sz="1200" b="0" i="0">
                  <a:solidFill>
                    <a:srgbClr val="000000"/>
                  </a:solidFill>
                  <a:effectLst/>
                  <a:latin typeface="Arial" charset="0"/>
                  <a:ea typeface="ＭＳ Ｐゴシック" pitchFamily="1" charset="-128"/>
                </a:rPr>
                <a:t>Mb/s</a:t>
              </a:r>
            </a:p>
          </p:txBody>
        </p:sp>
        <p:pic>
          <p:nvPicPr>
            <p:cNvPr id="34" name="Picture 28"/>
            <p:cNvPicPr>
              <a:picLocks noChangeAspect="1" noChangeArrowheads="1"/>
            </p:cNvPicPr>
            <p:nvPr/>
          </p:nvPicPr>
          <p:blipFill>
            <a:blip r:embed="rId5"/>
            <a:srcRect/>
            <a:stretch>
              <a:fillRect/>
            </a:stretch>
          </p:blipFill>
          <p:spPr bwMode="auto">
            <a:xfrm>
              <a:off x="126" y="3822"/>
              <a:ext cx="354" cy="235"/>
            </a:xfrm>
            <a:prstGeom prst="rect">
              <a:avLst/>
            </a:prstGeom>
            <a:noFill/>
          </p:spPr>
        </p:pic>
        <p:pic>
          <p:nvPicPr>
            <p:cNvPr id="35" name="Picture 29"/>
            <p:cNvPicPr>
              <a:picLocks noChangeAspect="1" noChangeArrowheads="1"/>
            </p:cNvPicPr>
            <p:nvPr/>
          </p:nvPicPr>
          <p:blipFill>
            <a:blip r:embed="rId5"/>
            <a:srcRect/>
            <a:stretch>
              <a:fillRect/>
            </a:stretch>
          </p:blipFill>
          <p:spPr bwMode="auto">
            <a:xfrm>
              <a:off x="255" y="3848"/>
              <a:ext cx="354" cy="234"/>
            </a:xfrm>
            <a:prstGeom prst="rect">
              <a:avLst/>
            </a:prstGeom>
            <a:noFill/>
          </p:spPr>
        </p:pic>
        <p:pic>
          <p:nvPicPr>
            <p:cNvPr id="36" name="Picture 30"/>
            <p:cNvPicPr>
              <a:picLocks noChangeAspect="1" noChangeArrowheads="1"/>
            </p:cNvPicPr>
            <p:nvPr/>
          </p:nvPicPr>
          <p:blipFill>
            <a:blip r:embed="rId5"/>
            <a:srcRect/>
            <a:stretch>
              <a:fillRect/>
            </a:stretch>
          </p:blipFill>
          <p:spPr bwMode="auto">
            <a:xfrm>
              <a:off x="383" y="3884"/>
              <a:ext cx="353" cy="235"/>
            </a:xfrm>
            <a:prstGeom prst="rect">
              <a:avLst/>
            </a:prstGeom>
            <a:noFill/>
          </p:spPr>
        </p:pic>
        <p:sp>
          <p:nvSpPr>
            <p:cNvPr id="37" name="Text Box 31"/>
            <p:cNvSpPr txBox="1">
              <a:spLocks noChangeArrowheads="1"/>
            </p:cNvSpPr>
            <p:nvPr/>
          </p:nvSpPr>
          <p:spPr bwMode="auto">
            <a:xfrm>
              <a:off x="650" y="1230"/>
              <a:ext cx="440"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dirty="0">
                  <a:solidFill>
                    <a:srgbClr val="000000"/>
                  </a:solidFill>
                  <a:effectLst/>
                  <a:latin typeface="Arial" charset="0"/>
                  <a:ea typeface="ＭＳ Ｐゴシック" pitchFamily="1" charset="-128"/>
                </a:rPr>
                <a:t>~PB/s</a:t>
              </a:r>
              <a:endParaRPr lang="en-US" altLang="ja-JP" b="0" i="0" dirty="0">
                <a:solidFill>
                  <a:srgbClr val="000000"/>
                </a:solidFill>
                <a:effectLst/>
                <a:latin typeface="Arial" charset="0"/>
                <a:ea typeface="ＭＳ Ｐゴシック" pitchFamily="1" charset="-128"/>
              </a:endParaRPr>
            </a:p>
          </p:txBody>
        </p:sp>
        <p:sp>
          <p:nvSpPr>
            <p:cNvPr id="38" name="Line 32"/>
            <p:cNvSpPr>
              <a:spLocks noChangeShapeType="1"/>
            </p:cNvSpPr>
            <p:nvPr/>
          </p:nvSpPr>
          <p:spPr bwMode="auto">
            <a:xfrm>
              <a:off x="603" y="203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39" name="Line 33"/>
            <p:cNvSpPr>
              <a:spLocks noChangeShapeType="1"/>
            </p:cNvSpPr>
            <p:nvPr/>
          </p:nvSpPr>
          <p:spPr bwMode="auto">
            <a:xfrm flipH="1">
              <a:off x="469" y="2460"/>
              <a:ext cx="39" cy="128"/>
            </a:xfrm>
            <a:prstGeom prst="line">
              <a:avLst/>
            </a:prstGeom>
            <a:noFill/>
            <a:ln w="28575">
              <a:solidFill>
                <a:srgbClr val="000000"/>
              </a:solidFill>
              <a:round/>
              <a:headEnd/>
              <a:tailEnd type="triangle" w="med" len="med"/>
            </a:ln>
            <a:effectLst/>
          </p:spPr>
          <p:txBody>
            <a:bodyPr wrap="none" anchor="ctr"/>
            <a:lstStyle/>
            <a:p>
              <a:endParaRPr lang="it-IT"/>
            </a:p>
          </p:txBody>
        </p:sp>
        <p:sp>
          <p:nvSpPr>
            <p:cNvPr id="40" name="Line 34"/>
            <p:cNvSpPr>
              <a:spLocks noChangeShapeType="1"/>
            </p:cNvSpPr>
            <p:nvPr/>
          </p:nvSpPr>
          <p:spPr bwMode="auto">
            <a:xfrm flipH="1">
              <a:off x="337" y="2906"/>
              <a:ext cx="34"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1" name="Line 35"/>
            <p:cNvSpPr>
              <a:spLocks noChangeShapeType="1"/>
            </p:cNvSpPr>
            <p:nvPr/>
          </p:nvSpPr>
          <p:spPr bwMode="auto">
            <a:xfrm flipH="1">
              <a:off x="414" y="2905"/>
              <a:ext cx="6"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2" name="Line 36"/>
            <p:cNvSpPr>
              <a:spLocks noChangeShapeType="1"/>
            </p:cNvSpPr>
            <p:nvPr/>
          </p:nvSpPr>
          <p:spPr bwMode="auto">
            <a:xfrm>
              <a:off x="468" y="2904"/>
              <a:ext cx="23"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3" name="Line 37"/>
            <p:cNvSpPr>
              <a:spLocks noChangeShapeType="1"/>
            </p:cNvSpPr>
            <p:nvPr/>
          </p:nvSpPr>
          <p:spPr bwMode="auto">
            <a:xfrm>
              <a:off x="517" y="2903"/>
              <a:ext cx="61" cy="122"/>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4" name="Text Box 38"/>
            <p:cNvSpPr txBox="1">
              <a:spLocks noChangeArrowheads="1"/>
            </p:cNvSpPr>
            <p:nvPr/>
          </p:nvSpPr>
          <p:spPr bwMode="auto">
            <a:xfrm>
              <a:off x="119" y="3105"/>
              <a:ext cx="511"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Tier2</a:t>
              </a:r>
              <a:endParaRPr lang="en-US" altLang="ja-JP" sz="1000" b="0" i="0">
                <a:solidFill>
                  <a:srgbClr val="000000"/>
                </a:solidFill>
                <a:effectLst/>
                <a:latin typeface="Arial" charset="0"/>
                <a:ea typeface="ＭＳ Ｐゴシック" pitchFamily="1" charset="-128"/>
              </a:endParaRPr>
            </a:p>
          </p:txBody>
        </p:sp>
        <p:sp>
          <p:nvSpPr>
            <p:cNvPr id="45" name="Line 39"/>
            <p:cNvSpPr>
              <a:spLocks noChangeShapeType="1"/>
            </p:cNvSpPr>
            <p:nvPr/>
          </p:nvSpPr>
          <p:spPr bwMode="auto">
            <a:xfrm flipH="1">
              <a:off x="305" y="3333"/>
              <a:ext cx="32"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6" name="Line 40"/>
            <p:cNvSpPr>
              <a:spLocks noChangeShapeType="1"/>
            </p:cNvSpPr>
            <p:nvPr/>
          </p:nvSpPr>
          <p:spPr bwMode="auto">
            <a:xfrm>
              <a:off x="417" y="3331"/>
              <a:ext cx="23" cy="129"/>
            </a:xfrm>
            <a:prstGeom prst="line">
              <a:avLst/>
            </a:prstGeom>
            <a:noFill/>
            <a:ln w="19050">
              <a:solidFill>
                <a:srgbClr val="000000"/>
              </a:solidFill>
              <a:prstDash val="dash"/>
              <a:round/>
              <a:headEnd/>
              <a:tailEnd type="triangle" w="med" len="med"/>
            </a:ln>
            <a:effectLst/>
          </p:spPr>
          <p:txBody>
            <a:bodyPr wrap="none" anchor="ctr"/>
            <a:lstStyle/>
            <a:p>
              <a:endParaRPr lang="it-IT"/>
            </a:p>
          </p:txBody>
        </p:sp>
        <p:sp>
          <p:nvSpPr>
            <p:cNvPr id="47" name="Line 41"/>
            <p:cNvSpPr>
              <a:spLocks noChangeShapeType="1"/>
            </p:cNvSpPr>
            <p:nvPr/>
          </p:nvSpPr>
          <p:spPr bwMode="auto">
            <a:xfrm>
              <a:off x="503" y="3330"/>
              <a:ext cx="209" cy="14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8" name="Line 42"/>
            <p:cNvSpPr>
              <a:spLocks noChangeShapeType="1"/>
            </p:cNvSpPr>
            <p:nvPr/>
          </p:nvSpPr>
          <p:spPr bwMode="auto">
            <a:xfrm>
              <a:off x="642" y="2460"/>
              <a:ext cx="54" cy="121"/>
            </a:xfrm>
            <a:prstGeom prst="line">
              <a:avLst/>
            </a:prstGeom>
            <a:noFill/>
            <a:ln w="28575">
              <a:solidFill>
                <a:srgbClr val="000000"/>
              </a:solidFill>
              <a:prstDash val="dash"/>
              <a:round/>
              <a:headEnd/>
              <a:tailEnd type="triangle" w="med" len="med"/>
            </a:ln>
            <a:effectLst/>
          </p:spPr>
          <p:txBody>
            <a:bodyPr wrap="none" anchor="ctr"/>
            <a:lstStyle/>
            <a:p>
              <a:endParaRPr lang="it-IT"/>
            </a:p>
          </p:txBody>
        </p:sp>
        <p:sp>
          <p:nvSpPr>
            <p:cNvPr id="49" name="Oval 43"/>
            <p:cNvSpPr>
              <a:spLocks noChangeArrowheads="1"/>
            </p:cNvSpPr>
            <p:nvPr/>
          </p:nvSpPr>
          <p:spPr bwMode="auto">
            <a:xfrm>
              <a:off x="836"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0" name="Oval 44"/>
            <p:cNvSpPr>
              <a:spLocks noChangeArrowheads="1"/>
            </p:cNvSpPr>
            <p:nvPr/>
          </p:nvSpPr>
          <p:spPr bwMode="auto">
            <a:xfrm>
              <a:off x="780"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1" name="Oval 45"/>
            <p:cNvSpPr>
              <a:spLocks noChangeArrowheads="1"/>
            </p:cNvSpPr>
            <p:nvPr/>
          </p:nvSpPr>
          <p:spPr bwMode="auto">
            <a:xfrm>
              <a:off x="724"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2" name="Oval 46"/>
            <p:cNvSpPr>
              <a:spLocks noChangeArrowheads="1"/>
            </p:cNvSpPr>
            <p:nvPr/>
          </p:nvSpPr>
          <p:spPr bwMode="auto">
            <a:xfrm>
              <a:off x="848"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3" name="Oval 47"/>
            <p:cNvSpPr>
              <a:spLocks noChangeArrowheads="1"/>
            </p:cNvSpPr>
            <p:nvPr/>
          </p:nvSpPr>
          <p:spPr bwMode="auto">
            <a:xfrm>
              <a:off x="791"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4" name="Oval 48"/>
            <p:cNvSpPr>
              <a:spLocks noChangeArrowheads="1"/>
            </p:cNvSpPr>
            <p:nvPr/>
          </p:nvSpPr>
          <p:spPr bwMode="auto">
            <a:xfrm>
              <a:off x="736"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5" name="Text Box 49"/>
            <p:cNvSpPr txBox="1">
              <a:spLocks noChangeArrowheads="1"/>
            </p:cNvSpPr>
            <p:nvPr/>
          </p:nvSpPr>
          <p:spPr bwMode="auto">
            <a:xfrm>
              <a:off x="806" y="3105"/>
              <a:ext cx="532"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i="0">
                  <a:solidFill>
                    <a:srgbClr val="000000"/>
                  </a:solidFill>
                  <a:effectLst>
                    <a:outerShdw blurRad="38100" dist="38100" dir="2700000" algn="tl">
                      <a:srgbClr val="C0C0C0"/>
                    </a:outerShdw>
                  </a:effectLst>
                  <a:latin typeface="Arial" charset="0"/>
                  <a:ea typeface="ＭＳ Ｐゴシック" pitchFamily="1" charset="-128"/>
                </a:rPr>
                <a:t>~3-4/Tier1</a:t>
              </a:r>
            </a:p>
          </p:txBody>
        </p:sp>
        <p:sp>
          <p:nvSpPr>
            <p:cNvPr id="56" name="Line 50"/>
            <p:cNvSpPr>
              <a:spLocks noChangeShapeType="1"/>
            </p:cNvSpPr>
            <p:nvPr/>
          </p:nvSpPr>
          <p:spPr bwMode="auto">
            <a:xfrm>
              <a:off x="326" y="3706"/>
              <a:ext cx="44" cy="134"/>
            </a:xfrm>
            <a:prstGeom prst="line">
              <a:avLst/>
            </a:prstGeom>
            <a:noFill/>
            <a:ln w="9525">
              <a:solidFill>
                <a:srgbClr val="000000"/>
              </a:solidFill>
              <a:round/>
              <a:headEnd/>
              <a:tailEnd type="triangle" w="med" len="med"/>
            </a:ln>
            <a:effectLst/>
          </p:spPr>
          <p:txBody>
            <a:bodyPr wrap="none" anchor="ctr"/>
            <a:lstStyle/>
            <a:p>
              <a:endParaRPr lang="it-IT"/>
            </a:p>
          </p:txBody>
        </p:sp>
        <p:sp>
          <p:nvSpPr>
            <p:cNvPr id="57" name="Line 51"/>
            <p:cNvSpPr>
              <a:spLocks noChangeShapeType="1"/>
            </p:cNvSpPr>
            <p:nvPr/>
          </p:nvSpPr>
          <p:spPr bwMode="auto">
            <a:xfrm>
              <a:off x="367" y="3705"/>
              <a:ext cx="123" cy="141"/>
            </a:xfrm>
            <a:prstGeom prst="line">
              <a:avLst/>
            </a:prstGeom>
            <a:noFill/>
            <a:ln w="9525">
              <a:solidFill>
                <a:srgbClr val="000000"/>
              </a:solidFill>
              <a:round/>
              <a:headEnd/>
              <a:tailEnd type="triangle" w="med" len="med"/>
            </a:ln>
            <a:effectLst/>
          </p:spPr>
          <p:txBody>
            <a:bodyPr wrap="none" anchor="ctr"/>
            <a:lstStyle/>
            <a:p>
              <a:endParaRPr lang="it-IT"/>
            </a:p>
          </p:txBody>
        </p:sp>
        <p:sp>
          <p:nvSpPr>
            <p:cNvPr id="58" name="Line 52"/>
            <p:cNvSpPr>
              <a:spLocks noChangeShapeType="1"/>
            </p:cNvSpPr>
            <p:nvPr/>
          </p:nvSpPr>
          <p:spPr bwMode="auto">
            <a:xfrm>
              <a:off x="421" y="3704"/>
              <a:ext cx="283" cy="148"/>
            </a:xfrm>
            <a:prstGeom prst="line">
              <a:avLst/>
            </a:prstGeom>
            <a:noFill/>
            <a:ln w="9525">
              <a:solidFill>
                <a:srgbClr val="000000"/>
              </a:solidFill>
              <a:round/>
              <a:headEnd/>
              <a:tailEnd type="triangle" w="med" len="med"/>
            </a:ln>
            <a:effectLst/>
          </p:spPr>
          <p:txBody>
            <a:bodyPr wrap="none" anchor="ctr"/>
            <a:lstStyle/>
            <a:p>
              <a:endParaRPr lang="it-IT"/>
            </a:p>
          </p:txBody>
        </p:sp>
        <p:sp>
          <p:nvSpPr>
            <p:cNvPr id="59" name="AutoShape 53"/>
            <p:cNvSpPr>
              <a:spLocks noChangeArrowheads="1"/>
            </p:cNvSpPr>
            <p:nvPr/>
          </p:nvSpPr>
          <p:spPr bwMode="auto">
            <a:xfrm>
              <a:off x="471" y="1249"/>
              <a:ext cx="250" cy="133"/>
            </a:xfrm>
            <a:prstGeom prst="downArrow">
              <a:avLst>
                <a:gd name="adj1" fmla="val 50000"/>
                <a:gd name="adj2" fmla="val 25000"/>
              </a:avLst>
            </a:prstGeom>
            <a:solidFill>
              <a:srgbClr val="C0C0C0"/>
            </a:solidFill>
            <a:ln w="25400">
              <a:solidFill>
                <a:srgbClr val="000000"/>
              </a:solidFill>
              <a:miter lim="800000"/>
              <a:headEnd type="none" w="sm" len="sm"/>
              <a:tailEnd type="none" w="sm" len="sm"/>
            </a:ln>
            <a:effectLst/>
          </p:spPr>
          <p:txBody>
            <a:bodyPr vert="eaVert" wrap="none" anchor="ctr"/>
            <a:lstStyle/>
            <a:p>
              <a:endParaRPr lang="it-IT"/>
            </a:p>
          </p:txBody>
        </p:sp>
        <p:sp>
          <p:nvSpPr>
            <p:cNvPr id="60" name="Oval 54"/>
            <p:cNvSpPr>
              <a:spLocks noChangeArrowheads="1"/>
            </p:cNvSpPr>
            <p:nvPr/>
          </p:nvSpPr>
          <p:spPr bwMode="auto">
            <a:xfrm>
              <a:off x="1068"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1" name="Oval 55"/>
            <p:cNvSpPr>
              <a:spLocks noChangeArrowheads="1"/>
            </p:cNvSpPr>
            <p:nvPr/>
          </p:nvSpPr>
          <p:spPr bwMode="auto">
            <a:xfrm>
              <a:off x="1011" y="2725"/>
              <a:ext cx="25"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2" name="Oval 56"/>
            <p:cNvSpPr>
              <a:spLocks noChangeArrowheads="1"/>
            </p:cNvSpPr>
            <p:nvPr/>
          </p:nvSpPr>
          <p:spPr bwMode="auto">
            <a:xfrm>
              <a:off x="955"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3" name="Text Box 57"/>
            <p:cNvSpPr txBox="1">
              <a:spLocks noChangeArrowheads="1"/>
            </p:cNvSpPr>
            <p:nvPr/>
          </p:nvSpPr>
          <p:spPr bwMode="auto">
            <a:xfrm>
              <a:off x="125" y="2215"/>
              <a:ext cx="928" cy="19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400" i="0">
                  <a:solidFill>
                    <a:srgbClr val="000000"/>
                  </a:solidFill>
                  <a:effectLst/>
                  <a:latin typeface="Arial" charset="0"/>
                  <a:ea typeface="ＭＳ Ｐゴシック" pitchFamily="1" charset="-128"/>
                </a:rPr>
                <a:t>Tier0</a:t>
              </a:r>
              <a:endParaRPr lang="en-US" altLang="ja-JP" sz="1000" b="0" i="0">
                <a:solidFill>
                  <a:srgbClr val="000000"/>
                </a:solidFill>
                <a:effectLst/>
                <a:latin typeface="Arial" charset="0"/>
                <a:ea typeface="ＭＳ Ｐゴシック" pitchFamily="1" charset="-128"/>
              </a:endParaRPr>
            </a:p>
          </p:txBody>
        </p:sp>
        <p:sp>
          <p:nvSpPr>
            <p:cNvPr id="64" name="Text Box 58"/>
            <p:cNvSpPr txBox="1">
              <a:spLocks noChangeArrowheads="1"/>
            </p:cNvSpPr>
            <p:nvPr/>
          </p:nvSpPr>
          <p:spPr bwMode="auto">
            <a:xfrm>
              <a:off x="68" y="2672"/>
              <a:ext cx="719"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Tier1</a:t>
              </a:r>
              <a:endParaRPr lang="en-US" altLang="ja-JP" sz="900" b="0" i="0">
                <a:solidFill>
                  <a:srgbClr val="000000"/>
                </a:solidFill>
                <a:effectLst/>
                <a:latin typeface="Arial" charset="0"/>
                <a:ea typeface="ＭＳ Ｐゴシック" pitchFamily="1" charset="-128"/>
              </a:endParaRPr>
            </a:p>
          </p:txBody>
        </p:sp>
      </p:grpSp>
      <p:sp>
        <p:nvSpPr>
          <p:cNvPr id="65" name="CasellaDiTesto 64"/>
          <p:cNvSpPr txBox="1"/>
          <p:nvPr/>
        </p:nvSpPr>
        <p:spPr>
          <a:xfrm>
            <a:off x="1857356" y="1285860"/>
            <a:ext cx="7286645" cy="707886"/>
          </a:xfrm>
          <a:prstGeom prst="rect">
            <a:avLst/>
          </a:prstGeom>
          <a:noFill/>
        </p:spPr>
        <p:txBody>
          <a:bodyPr wrap="square" rtlCol="0">
            <a:spAutoFit/>
          </a:bodyPr>
          <a:lstStyle/>
          <a:p>
            <a:r>
              <a:rPr lang="en-US" sz="2000" dirty="0" smtClean="0">
                <a:solidFill>
                  <a:srgbClr val="000000"/>
                </a:solidFill>
                <a:latin typeface="Comic Sans MS" pitchFamily="66" charset="0"/>
              </a:rPr>
              <a:t>Tier-0 at CERN  </a:t>
            </a:r>
            <a:r>
              <a:rPr lang="en-US" sz="2000" dirty="0"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10 Tier-1  </a:t>
            </a:r>
            <a:r>
              <a:rPr lang="en-US" sz="2000" dirty="0" err="1"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35 Tier-2 </a:t>
            </a:r>
          </a:p>
          <a:p>
            <a:r>
              <a:rPr lang="en-US" sz="2000" dirty="0" smtClean="0">
                <a:solidFill>
                  <a:srgbClr val="000000"/>
                </a:solidFill>
                <a:latin typeface="Comic Sans MS" pitchFamily="66" charset="0"/>
              </a:rPr>
              <a:t>	Tier2 in Italia: 4 Atlas (Napoli), 3 CMS</a:t>
            </a:r>
            <a:endParaRPr lang="it-IT" sz="2000" dirty="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14290"/>
            <a:ext cx="8482013" cy="928710"/>
          </a:xfrm>
          <a:solidFill>
            <a:schemeClr val="bg1"/>
          </a:solidFill>
        </p:spPr>
        <p:txBody>
          <a:bodyPr>
            <a:noAutofit/>
          </a:bodyPr>
          <a:lstStyle/>
          <a:p>
            <a:pPr>
              <a:defRPr/>
            </a:pPr>
            <a:r>
              <a:rPr lang="en-US" b="1" dirty="0" err="1" smtClean="0">
                <a:solidFill>
                  <a:srgbClr val="FF0000"/>
                </a:solidFill>
                <a:latin typeface="Comic Sans MS"/>
                <a:cs typeface="Comic Sans MS"/>
              </a:rPr>
              <a:t>Fasci</a:t>
            </a:r>
            <a:r>
              <a:rPr lang="en-US" b="1" dirty="0" smtClean="0">
                <a:solidFill>
                  <a:srgbClr val="FF0000"/>
                </a:solidFill>
                <a:latin typeface="Comic Sans MS"/>
                <a:cs typeface="Comic Sans MS"/>
              </a:rPr>
              <a:t> @ LHC !</a:t>
            </a:r>
          </a:p>
        </p:txBody>
      </p:sp>
      <p:sp>
        <p:nvSpPr>
          <p:cNvPr id="15" name="Content Placeholder 2"/>
          <p:cNvSpPr txBox="1">
            <a:spLocks/>
          </p:cNvSpPr>
          <p:nvPr/>
        </p:nvSpPr>
        <p:spPr bwMode="auto">
          <a:xfrm>
            <a:off x="500034" y="2147862"/>
            <a:ext cx="7481910" cy="121919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buNone/>
            </a:pPr>
            <a:endParaRPr lang="en-US" sz="2400" dirty="0" smtClean="0">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Tx/>
              <a:buNone/>
              <a:tabLst/>
              <a:defRPr/>
            </a:pPr>
            <a:endParaRPr kumimoji="0" lang="en-US" sz="2400" b="0" i="0" u="none" strike="noStrike" kern="0" cap="none" spc="0" normalizeH="0" baseline="0" noProof="0" dirty="0" smtClean="0">
              <a:ln>
                <a:noFill/>
              </a:ln>
              <a:solidFill>
                <a:srgbClr val="404040"/>
              </a:solidFill>
              <a:effectLst/>
              <a:uLnTx/>
              <a:uFillTx/>
              <a:latin typeface="Arial" pitchFamily="34" charset="0"/>
              <a:ea typeface="ＭＳ Ｐゴシック"/>
              <a:cs typeface="Arial" pitchFamily="34" charset="0"/>
            </a:endParaRPr>
          </a:p>
        </p:txBody>
      </p:sp>
      <p:sp>
        <p:nvSpPr>
          <p:cNvPr id="17" name="Rettangolo 16"/>
          <p:cNvSpPr/>
          <p:nvPr/>
        </p:nvSpPr>
        <p:spPr>
          <a:xfrm>
            <a:off x="533400" y="1295400"/>
            <a:ext cx="7858180" cy="1600200"/>
          </a:xfrm>
          <a:prstGeom prst="rect">
            <a:avLst/>
          </a:prstGeom>
          <a:solidFill>
            <a:srgbClr val="6DD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400" dirty="0" err="1" smtClean="0">
                <a:latin typeface="Comic Sans MS"/>
                <a:cs typeface="Comic Sans MS"/>
              </a:rPr>
              <a:t>Novembre</a:t>
            </a:r>
            <a:r>
              <a:rPr lang="en-US" sz="2400" dirty="0" smtClean="0">
                <a:latin typeface="Comic Sans MS"/>
                <a:cs typeface="Comic Sans MS"/>
              </a:rPr>
              <a:t> 2009: </a:t>
            </a:r>
          </a:p>
          <a:p>
            <a:pPr>
              <a:buNone/>
            </a:pPr>
            <a:r>
              <a:rPr lang="en-US" sz="2400" dirty="0" err="1" smtClean="0">
                <a:latin typeface="Comic Sans MS"/>
                <a:cs typeface="Comic Sans MS"/>
                <a:sym typeface="Wingdings"/>
              </a:rPr>
              <a:t></a:t>
            </a:r>
            <a:r>
              <a:rPr lang="en-US" sz="2400" dirty="0" smtClean="0">
                <a:latin typeface="Comic Sans MS"/>
                <a:cs typeface="Comic Sans MS"/>
              </a:rPr>
              <a:t> </a:t>
            </a:r>
            <a:r>
              <a:rPr lang="en-US" sz="3200" dirty="0" smtClean="0">
                <a:latin typeface="Comic Sans MS"/>
                <a:cs typeface="Comic Sans MS"/>
              </a:rPr>
              <a:t>prime </a:t>
            </a:r>
            <a:r>
              <a:rPr lang="en-US" sz="3200" dirty="0" err="1" smtClean="0">
                <a:latin typeface="Comic Sans MS"/>
                <a:cs typeface="Comic Sans MS"/>
              </a:rPr>
              <a:t>collisioni</a:t>
            </a:r>
            <a:r>
              <a:rPr lang="en-US" sz="3200" dirty="0" smtClean="0">
                <a:latin typeface="Comic Sans MS"/>
                <a:cs typeface="Comic Sans MS"/>
              </a:rPr>
              <a:t> a 450+450 </a:t>
            </a:r>
            <a:r>
              <a:rPr lang="en-US" sz="3200" dirty="0" err="1" smtClean="0">
                <a:latin typeface="Comic Sans MS"/>
                <a:cs typeface="Comic Sans MS"/>
              </a:rPr>
              <a:t>GeV</a:t>
            </a:r>
            <a:endParaRPr lang="it-IT" sz="3200" dirty="0">
              <a:latin typeface="Comic Sans MS"/>
              <a:cs typeface="Comic Sans MS"/>
            </a:endParaRPr>
          </a:p>
        </p:txBody>
      </p:sp>
      <p:sp>
        <p:nvSpPr>
          <p:cNvPr id="18" name="Rettangolo 17"/>
          <p:cNvSpPr/>
          <p:nvPr/>
        </p:nvSpPr>
        <p:spPr>
          <a:xfrm>
            <a:off x="500034" y="3048000"/>
            <a:ext cx="7858180" cy="1676400"/>
          </a:xfrm>
          <a:prstGeom prst="rect">
            <a:avLst/>
          </a:prstGeom>
          <a:solidFill>
            <a:srgbClr val="A462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latin typeface="Comic Sans MS"/>
                <a:cs typeface="Comic Sans MS"/>
                <a:sym typeface="Wingdings" charset="2"/>
              </a:rPr>
              <a:t>Dicembre</a:t>
            </a:r>
            <a:r>
              <a:rPr lang="en-US" sz="2400" dirty="0" smtClean="0">
                <a:latin typeface="Comic Sans MS"/>
                <a:cs typeface="Comic Sans MS"/>
                <a:sym typeface="Wingdings" charset="2"/>
              </a:rPr>
              <a:t> 2009: </a:t>
            </a:r>
          </a:p>
          <a:p>
            <a:r>
              <a:rPr lang="en-US" sz="2400" b="1" dirty="0" err="1" smtClean="0">
                <a:latin typeface="Comic Sans MS"/>
                <a:cs typeface="Comic Sans MS"/>
                <a:sym typeface="Wingdings"/>
              </a:rPr>
              <a:t></a:t>
            </a:r>
            <a:r>
              <a:rPr lang="en-US" sz="2400" b="1" dirty="0" smtClean="0">
                <a:latin typeface="Comic Sans MS"/>
                <a:cs typeface="Comic Sans MS"/>
                <a:sym typeface="Wingdings" charset="2"/>
              </a:rPr>
              <a:t> </a:t>
            </a:r>
            <a:r>
              <a:rPr lang="en-US" sz="3200" b="1" dirty="0" err="1" smtClean="0">
                <a:latin typeface="Comic Sans MS"/>
                <a:cs typeface="Comic Sans MS"/>
                <a:sym typeface="Wingdings" charset="2"/>
              </a:rPr>
              <a:t>Collisioni</a:t>
            </a:r>
            <a:r>
              <a:rPr lang="en-US" sz="3200" b="1" dirty="0" smtClean="0">
                <a:latin typeface="Comic Sans MS"/>
                <a:cs typeface="Comic Sans MS"/>
                <a:sym typeface="Wingdings" charset="2"/>
              </a:rPr>
              <a:t> @ 1,18+1,18 </a:t>
            </a:r>
            <a:r>
              <a:rPr lang="en-US" sz="3200" b="1" dirty="0" err="1" smtClean="0">
                <a:latin typeface="Comic Sans MS"/>
                <a:cs typeface="Comic Sans MS"/>
                <a:sym typeface="Wingdings" charset="2"/>
              </a:rPr>
              <a:t>Tev</a:t>
            </a:r>
            <a:r>
              <a:rPr lang="en-US" sz="3200" b="1" dirty="0" smtClean="0">
                <a:latin typeface="Comic Sans MS"/>
                <a:cs typeface="Comic Sans MS"/>
                <a:sym typeface="Wingdings" charset="2"/>
              </a:rPr>
              <a:t>!</a:t>
            </a:r>
          </a:p>
          <a:p>
            <a:r>
              <a:rPr lang="it-IT" sz="3200" b="1" dirty="0" smtClean="0">
                <a:latin typeface="Comic Sans MS"/>
                <a:cs typeface="Comic Sans MS"/>
              </a:rPr>
              <a:t>		World record !!!</a:t>
            </a:r>
            <a:endParaRPr lang="en-US" sz="3200" b="1" dirty="0" smtClean="0">
              <a:latin typeface="Comic Sans MS"/>
              <a:cs typeface="Comic Sans MS"/>
              <a:sym typeface="Wingdings" charset="2"/>
            </a:endParaRPr>
          </a:p>
        </p:txBody>
      </p:sp>
      <p:sp>
        <p:nvSpPr>
          <p:cNvPr id="6" name="Rettangolo 5"/>
          <p:cNvSpPr/>
          <p:nvPr/>
        </p:nvSpPr>
        <p:spPr>
          <a:xfrm>
            <a:off x="500034" y="4824426"/>
            <a:ext cx="7858180" cy="150017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latin typeface="Comic Sans MS"/>
                <a:cs typeface="Comic Sans MS"/>
              </a:rPr>
              <a:t>Febbraio</a:t>
            </a:r>
            <a:r>
              <a:rPr lang="en-US" sz="2400" dirty="0" smtClean="0">
                <a:latin typeface="Comic Sans MS"/>
                <a:cs typeface="Comic Sans MS"/>
              </a:rPr>
              <a:t> 2010:</a:t>
            </a:r>
            <a:endParaRPr lang="en-US" sz="3200" dirty="0" smtClean="0">
              <a:latin typeface="Comic Sans MS"/>
              <a:cs typeface="Comic Sans MS"/>
            </a:endParaRPr>
          </a:p>
          <a:p>
            <a:r>
              <a:rPr lang="en-US" sz="2400" dirty="0" err="1" smtClean="0">
                <a:latin typeface="Comic Sans MS"/>
                <a:cs typeface="Comic Sans MS"/>
                <a:sym typeface="Wingdings"/>
              </a:rPr>
              <a:t></a:t>
            </a:r>
            <a:r>
              <a:rPr lang="en-US" sz="2400" dirty="0" smtClean="0">
                <a:latin typeface="Comic Sans MS"/>
                <a:cs typeface="Comic Sans MS"/>
              </a:rPr>
              <a:t> </a:t>
            </a:r>
            <a:r>
              <a:rPr lang="it-IT" sz="3200" dirty="0" smtClean="0">
                <a:latin typeface="Comic Sans MS"/>
                <a:cs typeface="Comic Sans MS"/>
              </a:rPr>
              <a:t>Collisioni a 3,5+3,5 </a:t>
            </a:r>
            <a:r>
              <a:rPr lang="it-IT" sz="3200" dirty="0" err="1" smtClean="0">
                <a:latin typeface="Comic Sans MS"/>
                <a:cs typeface="Comic Sans MS"/>
              </a:rPr>
              <a:t>TeV</a:t>
            </a:r>
            <a:endParaRPr lang="it-IT" sz="3200" b="1" dirty="0" smtClean="0">
              <a:latin typeface="Comic Sans MS"/>
              <a:cs typeface="Comic Sans MS"/>
            </a:endParaRPr>
          </a:p>
        </p:txBody>
      </p:sp>
      <p:sp>
        <p:nvSpPr>
          <p:cNvPr id="7" name="Slide Number Placeholder 6"/>
          <p:cNvSpPr>
            <a:spLocks noGrp="1"/>
          </p:cNvSpPr>
          <p:nvPr>
            <p:ph type="sldNum" sz="quarter" idx="12"/>
          </p:nvPr>
        </p:nvSpPr>
        <p:spPr/>
        <p:txBody>
          <a:bodyPr/>
          <a:lstStyle/>
          <a:p>
            <a:fld id="{B007B441-5312-499D-93C3-6E37886527FA}" type="slidenum">
              <a:rPr lang="it-IT" smtClean="0"/>
              <a:pPr/>
              <a:t>34</a:t>
            </a:fld>
            <a:endParaRPr lang="it-IT"/>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4724400" cy="838200"/>
          </a:xfrm>
        </p:spPr>
        <p:txBody>
          <a:bodyPr>
            <a:normAutofit/>
          </a:bodyPr>
          <a:lstStyle/>
          <a:p>
            <a:r>
              <a:rPr lang="it-IT" sz="2400" dirty="0" smtClean="0">
                <a:latin typeface="Comic Sans MS"/>
                <a:cs typeface="Comic Sans MS"/>
              </a:rPr>
              <a:t>CMS </a:t>
            </a:r>
            <a:r>
              <a:rPr lang="it-IT" sz="2400" dirty="0" err="1" smtClean="0">
                <a:latin typeface="Comic Sans MS"/>
                <a:cs typeface="Comic Sans MS"/>
              </a:rPr>
              <a:t>di-muon</a:t>
            </a:r>
            <a:r>
              <a:rPr lang="it-IT" sz="2400" dirty="0" smtClean="0">
                <a:latin typeface="Comic Sans MS"/>
                <a:cs typeface="Comic Sans MS"/>
              </a:rPr>
              <a:t> </a:t>
            </a:r>
            <a:r>
              <a:rPr lang="it-IT" sz="2400" dirty="0" err="1" smtClean="0">
                <a:latin typeface="Comic Sans MS"/>
                <a:cs typeface="Comic Sans MS"/>
              </a:rPr>
              <a:t>event</a:t>
            </a:r>
            <a:r>
              <a:rPr lang="it-IT" sz="2400" dirty="0" smtClean="0">
                <a:latin typeface="Comic Sans MS"/>
                <a:cs typeface="Comic Sans MS"/>
              </a:rPr>
              <a:t> @ 2,36 </a:t>
            </a:r>
            <a:r>
              <a:rPr lang="it-IT" sz="2400" dirty="0" err="1" smtClean="0">
                <a:latin typeface="Comic Sans MS"/>
                <a:cs typeface="Comic Sans MS"/>
              </a:rPr>
              <a:t>TeV</a:t>
            </a:r>
            <a:r>
              <a:rPr lang="it-IT" sz="2400" dirty="0" smtClean="0">
                <a:latin typeface="Comic Sans MS"/>
                <a:cs typeface="Comic Sans MS"/>
              </a:rPr>
              <a:t> </a:t>
            </a:r>
            <a:endParaRPr lang="it-IT" sz="2400" dirty="0">
              <a:latin typeface="Comic Sans MS"/>
              <a:cs typeface="Comic Sans MS"/>
            </a:endParaRPr>
          </a:p>
        </p:txBody>
      </p:sp>
      <p:pic>
        <p:nvPicPr>
          <p:cNvPr id="5" name="Content Placeholder 4" descr="CMS_dimu_0912222_05.jpg"/>
          <p:cNvPicPr>
            <a:picLocks noGrp="1" noChangeAspect="1"/>
          </p:cNvPicPr>
          <p:nvPr>
            <p:ph idx="1"/>
          </p:nvPr>
        </p:nvPicPr>
        <p:blipFill>
          <a:blip r:embed="rId2"/>
          <a:srcRect l="-8527" r="-8527"/>
          <a:stretch>
            <a:fillRect/>
          </a:stretch>
        </p:blipFill>
        <p:spPr>
          <a:xfrm>
            <a:off x="-416307" y="1600200"/>
            <a:ext cx="9560307" cy="5257800"/>
          </a:xfrm>
        </p:spPr>
      </p:pic>
      <p:sp>
        <p:nvSpPr>
          <p:cNvPr id="4" name="Slide Number Placeholder 3"/>
          <p:cNvSpPr>
            <a:spLocks noGrp="1"/>
          </p:cNvSpPr>
          <p:nvPr>
            <p:ph type="sldNum" sz="quarter" idx="12"/>
          </p:nvPr>
        </p:nvSpPr>
        <p:spPr/>
        <p:txBody>
          <a:bodyPr/>
          <a:lstStyle/>
          <a:p>
            <a:fld id="{B007B441-5312-499D-93C3-6E37886527FA}" type="slidenum">
              <a:rPr lang="it-IT" smtClean="0"/>
              <a:pPr/>
              <a:t>35</a:t>
            </a:fld>
            <a:endParaRPr lang="it-IT"/>
          </a:p>
        </p:txBody>
      </p:sp>
      <p:sp>
        <p:nvSpPr>
          <p:cNvPr id="6" name="Title 1"/>
          <p:cNvSpPr txBox="1">
            <a:spLocks/>
          </p:cNvSpPr>
          <p:nvPr/>
        </p:nvSpPr>
        <p:spPr>
          <a:xfrm>
            <a:off x="762000" y="152400"/>
            <a:ext cx="76200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dirty="0" err="1" smtClean="0">
                <a:latin typeface="Comic Sans MS"/>
                <a:ea typeface="+mj-ea"/>
                <a:cs typeface="Comic Sans MS"/>
              </a:rPr>
              <a:t>.</a:t>
            </a:r>
            <a:r>
              <a:rPr kumimoji="0" lang="it-IT" sz="3200" b="1" i="0" u="none" strike="noStrike" kern="1200" cap="none" spc="0" normalizeH="0" baseline="0" noProof="0" dirty="0" smtClean="0">
                <a:ln>
                  <a:noFill/>
                </a:ln>
                <a:solidFill>
                  <a:schemeClr val="tx1"/>
                </a:solidFill>
                <a:effectLst/>
                <a:uLnTx/>
                <a:uFillTx/>
                <a:latin typeface="Comic Sans MS"/>
                <a:ea typeface="+mj-ea"/>
                <a:cs typeface="Comic Sans MS"/>
              </a:rPr>
              <a:t>..qualcuno dei primi </a:t>
            </a:r>
            <a:r>
              <a:rPr kumimoji="0" lang="it-IT" sz="3200" b="1" i="0" u="none" strike="noStrike" kern="1200" cap="none" spc="0" normalizeH="0" baseline="0" noProof="0" dirty="0" err="1" smtClean="0">
                <a:ln>
                  <a:noFill/>
                </a:ln>
                <a:solidFill>
                  <a:schemeClr val="tx1"/>
                </a:solidFill>
                <a:effectLst/>
                <a:uLnTx/>
                <a:uFillTx/>
                <a:latin typeface="Comic Sans MS"/>
                <a:ea typeface="+mj-ea"/>
                <a:cs typeface="Comic Sans MS"/>
              </a:rPr>
              <a:t>eventi…</a:t>
            </a:r>
            <a:endParaRPr kumimoji="0" lang="it-IT" sz="3200" b="1" i="0" u="none" strike="noStrike" kern="1200" cap="none" spc="0" normalizeH="0" baseline="0" noProof="0" dirty="0" smtClean="0">
              <a:ln>
                <a:noFill/>
              </a:ln>
              <a:solidFill>
                <a:schemeClr val="tx1"/>
              </a:solidFill>
              <a:effectLst/>
              <a:uLnTx/>
              <a:uFillTx/>
              <a:latin typeface="Comic Sans MS"/>
              <a:ea typeface="+mj-ea"/>
              <a:cs typeface="Comic Sans M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ispy_3d_r132440_e5441549.jpg"/>
          <p:cNvPicPr>
            <a:picLocks noGrp="1" noChangeAspect="1"/>
          </p:cNvPicPr>
          <p:nvPr>
            <p:ph idx="1"/>
          </p:nvPr>
        </p:nvPicPr>
        <p:blipFill>
          <a:blip r:embed="rId2"/>
          <a:srcRect l="-1140" r="-1140"/>
          <a:stretch>
            <a:fillRect/>
          </a:stretch>
        </p:blipFill>
        <p:spPr>
          <a:xfrm>
            <a:off x="-152400" y="1447800"/>
            <a:ext cx="9421751" cy="5181600"/>
          </a:xfrm>
        </p:spPr>
      </p:pic>
      <p:sp>
        <p:nvSpPr>
          <p:cNvPr id="4" name="Slide Number Placeholder 3"/>
          <p:cNvSpPr>
            <a:spLocks noGrp="1"/>
          </p:cNvSpPr>
          <p:nvPr>
            <p:ph type="sldNum" sz="quarter" idx="12"/>
          </p:nvPr>
        </p:nvSpPr>
        <p:spPr/>
        <p:txBody>
          <a:bodyPr/>
          <a:lstStyle/>
          <a:p>
            <a:fld id="{B007B441-5312-499D-93C3-6E37886527FA}" type="slidenum">
              <a:rPr lang="it-IT" smtClean="0"/>
              <a:pPr/>
              <a:t>36</a:t>
            </a:fld>
            <a:endParaRPr lang="it-IT"/>
          </a:p>
        </p:txBody>
      </p:sp>
      <p:sp>
        <p:nvSpPr>
          <p:cNvPr id="6" name="Title 1"/>
          <p:cNvSpPr>
            <a:spLocks noGrp="1"/>
          </p:cNvSpPr>
          <p:nvPr>
            <p:ph type="title"/>
          </p:nvPr>
        </p:nvSpPr>
        <p:spPr>
          <a:xfrm>
            <a:off x="457200" y="274638"/>
            <a:ext cx="8229600" cy="1143000"/>
          </a:xfrm>
          <a:solidFill>
            <a:srgbClr val="000000"/>
          </a:solidFill>
        </p:spPr>
        <p:txBody>
          <a:bodyPr>
            <a:normAutofit/>
          </a:bodyPr>
          <a:lstStyle/>
          <a:p>
            <a:r>
              <a:rPr lang="it-IT" dirty="0" smtClean="0">
                <a:solidFill>
                  <a:schemeClr val="accent5">
                    <a:lumMod val="60000"/>
                    <a:lumOff val="40000"/>
                  </a:schemeClr>
                </a:solidFill>
                <a:latin typeface="Comic Sans MS"/>
                <a:cs typeface="Comic Sans MS"/>
              </a:rPr>
              <a:t>CMS </a:t>
            </a:r>
            <a:r>
              <a:rPr lang="it-IT" dirty="0" err="1" smtClean="0">
                <a:solidFill>
                  <a:schemeClr val="accent5">
                    <a:lumMod val="60000"/>
                    <a:lumOff val="40000"/>
                  </a:schemeClr>
                </a:solidFill>
                <a:latin typeface="Comic Sans MS"/>
                <a:cs typeface="Comic Sans MS"/>
              </a:rPr>
              <a:t>event</a:t>
            </a:r>
            <a:r>
              <a:rPr lang="it-IT" dirty="0" smtClean="0">
                <a:solidFill>
                  <a:schemeClr val="accent5">
                    <a:lumMod val="60000"/>
                    <a:lumOff val="40000"/>
                  </a:schemeClr>
                </a:solidFill>
                <a:latin typeface="Comic Sans MS"/>
                <a:cs typeface="Comic Sans MS"/>
              </a:rPr>
              <a:t> @ </a:t>
            </a:r>
            <a:r>
              <a:rPr lang="it-IT" dirty="0" err="1" smtClean="0">
                <a:solidFill>
                  <a:schemeClr val="accent5">
                    <a:lumMod val="60000"/>
                    <a:lumOff val="40000"/>
                  </a:schemeClr>
                </a:solidFill>
                <a:latin typeface="Comic Sans MS"/>
                <a:cs typeface="Comic Sans MS"/>
              </a:rPr>
              <a:t>7</a:t>
            </a:r>
            <a:r>
              <a:rPr lang="it-IT" dirty="0" smtClean="0">
                <a:solidFill>
                  <a:schemeClr val="accent5">
                    <a:lumMod val="60000"/>
                    <a:lumOff val="40000"/>
                  </a:schemeClr>
                </a:solidFill>
                <a:latin typeface="Comic Sans MS"/>
                <a:cs typeface="Comic Sans MS"/>
              </a:rPr>
              <a:t> </a:t>
            </a:r>
            <a:r>
              <a:rPr lang="it-IT" dirty="0" err="1" smtClean="0">
                <a:solidFill>
                  <a:schemeClr val="accent5">
                    <a:lumMod val="60000"/>
                    <a:lumOff val="40000"/>
                  </a:schemeClr>
                </a:solidFill>
                <a:latin typeface="Comic Sans MS"/>
                <a:cs typeface="Comic Sans MS"/>
              </a:rPr>
              <a:t>TeV</a:t>
            </a:r>
            <a:r>
              <a:rPr lang="it-IT" dirty="0" smtClean="0">
                <a:solidFill>
                  <a:schemeClr val="accent5">
                    <a:lumMod val="60000"/>
                    <a:lumOff val="40000"/>
                  </a:schemeClr>
                </a:solidFill>
                <a:latin typeface="Comic Sans MS"/>
                <a:cs typeface="Comic Sans MS"/>
              </a:rPr>
              <a:t> </a:t>
            </a:r>
            <a:endParaRPr lang="it-IT" dirty="0">
              <a:solidFill>
                <a:schemeClr val="accent5">
                  <a:lumMod val="60000"/>
                  <a:lumOff val="40000"/>
                </a:schemeClr>
              </a:solidFill>
              <a:latin typeface="Comic Sans MS"/>
              <a:cs typeface="Comic Sans M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atlas2010-vp1-152166-316199.png"/>
          <p:cNvPicPr>
            <a:picLocks noGrp="1" noChangeAspect="1"/>
          </p:cNvPicPr>
          <p:nvPr>
            <p:ph idx="1"/>
          </p:nvPr>
        </p:nvPicPr>
        <p:blipFill>
          <a:blip r:embed="rId2"/>
          <a:srcRect l="-11254" r="-11254"/>
          <a:stretch>
            <a:fillRect/>
          </a:stretch>
        </p:blipFill>
        <p:spPr>
          <a:xfrm>
            <a:off x="-1066799" y="152400"/>
            <a:ext cx="11361522" cy="6248399"/>
          </a:xfrm>
        </p:spPr>
      </p:pic>
      <p:sp>
        <p:nvSpPr>
          <p:cNvPr id="4" name="Slide Number Placeholder 3"/>
          <p:cNvSpPr>
            <a:spLocks noGrp="1"/>
          </p:cNvSpPr>
          <p:nvPr>
            <p:ph type="sldNum" sz="quarter" idx="12"/>
          </p:nvPr>
        </p:nvSpPr>
        <p:spPr/>
        <p:txBody>
          <a:bodyPr/>
          <a:lstStyle/>
          <a:p>
            <a:fld id="{B007B441-5312-499D-93C3-6E37886527FA}" type="slidenum">
              <a:rPr lang="it-IT" smtClean="0"/>
              <a:pPr/>
              <a:t>37</a:t>
            </a:fld>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074" name="Content Placeholder 2"/>
          <p:cNvSpPr>
            <a:spLocks noGrp="1"/>
          </p:cNvSpPr>
          <p:nvPr>
            <p:ph idx="1"/>
          </p:nvPr>
        </p:nvSpPr>
        <p:spPr/>
        <p:txBody>
          <a:bodyPr/>
          <a:lstStyle/>
          <a:p>
            <a:endParaRPr lang="it-IT"/>
          </a:p>
        </p:txBody>
      </p:sp>
      <p:sp>
        <p:nvSpPr>
          <p:cNvPr id="6" name="Slide Number Placeholder 5"/>
          <p:cNvSpPr>
            <a:spLocks noGrp="1"/>
          </p:cNvSpPr>
          <p:nvPr>
            <p:ph type="sldNum" sz="quarter" idx="12"/>
          </p:nvPr>
        </p:nvSpPr>
        <p:spPr/>
        <p:txBody>
          <a:bodyPr/>
          <a:lstStyle/>
          <a:p>
            <a:fld id="{38ABC08E-5419-F64E-B774-30B57A7336E1}" type="slidenum">
              <a:rPr lang="it-IT"/>
              <a:pPr/>
              <a:t>38</a:t>
            </a:fld>
            <a:endParaRPr lang="it-IT"/>
          </a:p>
        </p:txBody>
      </p:sp>
      <p:pic>
        <p:nvPicPr>
          <p:cNvPr id="3078" name="Picture 3" descr="pile-up.png"/>
          <p:cNvPicPr>
            <a:picLocks noChangeAspect="1"/>
          </p:cNvPicPr>
          <p:nvPr/>
        </p:nvPicPr>
        <p:blipFill>
          <a:blip r:embed="rId3"/>
          <a:srcRect/>
          <a:stretch>
            <a:fillRect/>
          </a:stretch>
        </p:blipFill>
        <p:spPr bwMode="auto">
          <a:xfrm>
            <a:off x="0" y="393700"/>
            <a:ext cx="9144000" cy="6327775"/>
          </a:xfrm>
          <a:prstGeom prst="rect">
            <a:avLst/>
          </a:prstGeom>
          <a:noFill/>
          <a:ln w="9525">
            <a:noFill/>
            <a:miter lim="800000"/>
            <a:headEnd/>
            <a:tailEnd/>
          </a:ln>
        </p:spPr>
      </p:pic>
      <p:sp>
        <p:nvSpPr>
          <p:cNvPr id="3079" name="CasellaDiTesto 8"/>
          <p:cNvSpPr txBox="1">
            <a:spLocks noChangeArrowheads="1"/>
          </p:cNvSpPr>
          <p:nvPr/>
        </p:nvSpPr>
        <p:spPr bwMode="auto">
          <a:xfrm>
            <a:off x="34925" y="23813"/>
            <a:ext cx="3342720" cy="369332"/>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prstTxWarp prst="textNoShape">
              <a:avLst/>
            </a:prstTxWarp>
            <a:spAutoFit/>
          </a:bodyPr>
          <a:lstStyle/>
          <a:p>
            <a:r>
              <a:rPr lang="it-IT" dirty="0" smtClean="0">
                <a:solidFill>
                  <a:schemeClr val="bg1"/>
                </a:solidFill>
                <a:latin typeface="Calibri" charset="0"/>
              </a:rPr>
              <a:t>Sovrapposizione di due collisioni !</a:t>
            </a:r>
            <a:endParaRPr lang="it-IT" dirty="0">
              <a:solidFill>
                <a:schemeClr val="bg1"/>
              </a:solidFill>
              <a:latin typeface="Calibri"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62000"/>
          </a:xfrm>
        </p:spPr>
        <p:txBody>
          <a:bodyPr/>
          <a:lstStyle/>
          <a:p>
            <a:r>
              <a:rPr lang="it-IT" b="1" dirty="0" err="1" smtClean="0">
                <a:solidFill>
                  <a:srgbClr val="FF0000"/>
                </a:solidFill>
                <a:latin typeface="Comic Sans MS"/>
                <a:cs typeface="Comic Sans MS"/>
              </a:rPr>
              <a:t>…con</a:t>
            </a:r>
            <a:r>
              <a:rPr lang="it-IT" b="1" dirty="0" smtClean="0">
                <a:solidFill>
                  <a:srgbClr val="FF0000"/>
                </a:solidFill>
                <a:latin typeface="Comic Sans MS"/>
                <a:cs typeface="Comic Sans MS"/>
              </a:rPr>
              <a:t> questi </a:t>
            </a:r>
            <a:r>
              <a:rPr lang="it-IT" b="1" dirty="0" err="1" smtClean="0">
                <a:solidFill>
                  <a:srgbClr val="FF0000"/>
                </a:solidFill>
                <a:latin typeface="Comic Sans MS"/>
                <a:cs typeface="Comic Sans MS"/>
              </a:rPr>
              <a:t>dati…</a:t>
            </a:r>
            <a:endParaRPr lang="it-IT" b="1" dirty="0">
              <a:solidFill>
                <a:srgbClr val="FF0000"/>
              </a:solidFill>
              <a:latin typeface="Comic Sans MS"/>
              <a:cs typeface="Comic Sans MS"/>
            </a:endParaRPr>
          </a:p>
        </p:txBody>
      </p:sp>
      <p:sp>
        <p:nvSpPr>
          <p:cNvPr id="3" name="CasellaDiTesto 2"/>
          <p:cNvSpPr txBox="1"/>
          <p:nvPr/>
        </p:nvSpPr>
        <p:spPr>
          <a:xfrm>
            <a:off x="514320" y="3862388"/>
            <a:ext cx="7410480" cy="2462212"/>
          </a:xfrm>
          <a:prstGeom prst="rect">
            <a:avLst/>
          </a:prstGeom>
          <a:noFill/>
        </p:spPr>
        <p:txBody>
          <a:bodyPr wrap="square" rtlCol="0">
            <a:spAutoFit/>
          </a:bodyPr>
          <a:lstStyle/>
          <a:p>
            <a:pPr marL="342900" indent="-342900">
              <a:buFont typeface="+mj-lt"/>
              <a:buAutoNum type="arabicParenR"/>
            </a:pPr>
            <a:r>
              <a:rPr lang="it-IT" sz="2400" dirty="0" smtClean="0">
                <a:solidFill>
                  <a:srgbClr val="1503E8"/>
                </a:solidFill>
                <a:latin typeface="Comic Sans MS"/>
                <a:cs typeface="Comic Sans MS"/>
              </a:rPr>
              <a:t>calibrare il rivelatore  ed il trigger con canali di fisica ben noti</a:t>
            </a:r>
          </a:p>
          <a:p>
            <a:pPr marL="342900" indent="-342900">
              <a:lnSpc>
                <a:spcPct val="150000"/>
              </a:lnSpc>
              <a:buClr>
                <a:srgbClr val="A910FF"/>
              </a:buClr>
              <a:buFont typeface="+mj-lt"/>
              <a:buAutoNum type="arabicParenR"/>
            </a:pPr>
            <a:r>
              <a:rPr lang="it-IT" sz="2400" dirty="0" smtClean="0">
                <a:solidFill>
                  <a:srgbClr val="B61CC4"/>
                </a:solidFill>
                <a:latin typeface="Comic Sans MS"/>
                <a:cs typeface="Comic Sans MS"/>
              </a:rPr>
              <a:t>‘riscoprire’ e misurare i parametri del Modello Standard a 7TeV</a:t>
            </a:r>
          </a:p>
          <a:p>
            <a:pPr marL="342900" indent="-342900">
              <a:lnSpc>
                <a:spcPct val="150000"/>
              </a:lnSpc>
              <a:buFont typeface="+mj-lt"/>
              <a:buAutoNum type="arabicParenR"/>
            </a:pPr>
            <a:r>
              <a:rPr lang="it-IT" sz="2400" dirty="0" smtClean="0">
                <a:solidFill>
                  <a:srgbClr val="8BC806"/>
                </a:solidFill>
                <a:latin typeface="Comic Sans MS"/>
                <a:cs typeface="Comic Sans MS"/>
              </a:rPr>
              <a:t>sempre ‘aperti’ ad eventuali </a:t>
            </a:r>
            <a:r>
              <a:rPr lang="it-IT" sz="2400" dirty="0" err="1" smtClean="0">
                <a:solidFill>
                  <a:srgbClr val="8BC806"/>
                </a:solidFill>
                <a:latin typeface="Comic Sans MS"/>
                <a:cs typeface="Comic Sans MS"/>
              </a:rPr>
              <a:t>scoperte…</a:t>
            </a:r>
            <a:r>
              <a:rPr lang="it-IT" sz="2400" dirty="0" smtClean="0">
                <a:solidFill>
                  <a:srgbClr val="8BC806"/>
                </a:solidFill>
                <a:latin typeface="Comic Sans MS"/>
                <a:cs typeface="Comic Sans MS"/>
              </a:rPr>
              <a:t>   </a:t>
            </a:r>
          </a:p>
        </p:txBody>
      </p:sp>
      <p:sp>
        <p:nvSpPr>
          <p:cNvPr id="4" name="TextBox 3"/>
          <p:cNvSpPr txBox="1"/>
          <p:nvPr/>
        </p:nvSpPr>
        <p:spPr>
          <a:xfrm>
            <a:off x="609600" y="914400"/>
            <a:ext cx="8077199" cy="2923877"/>
          </a:xfrm>
          <a:prstGeom prst="rect">
            <a:avLst/>
          </a:prstGeom>
          <a:noFill/>
        </p:spPr>
        <p:txBody>
          <a:bodyPr wrap="square" rtlCol="0">
            <a:spAutoFit/>
          </a:bodyPr>
          <a:lstStyle/>
          <a:p>
            <a:r>
              <a:rPr lang="it-IT" sz="2400" dirty="0" smtClean="0">
                <a:latin typeface="Comic Sans MS"/>
                <a:cs typeface="Comic Sans MS"/>
              </a:rPr>
              <a:t>LHC raggiungerà l’energia (14TeV) e la luminosità di progetto (10</a:t>
            </a:r>
            <a:r>
              <a:rPr lang="it-IT" sz="2400" baseline="30000" dirty="0" smtClean="0">
                <a:latin typeface="Comic Sans MS"/>
                <a:cs typeface="Comic Sans MS"/>
              </a:rPr>
              <a:t>34 </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it-IT" sz="2400" dirty="0" smtClean="0">
                <a:latin typeface="Comic Sans MS"/>
                <a:cs typeface="Comic Sans MS"/>
              </a:rPr>
              <a:t>) per passi (2012)</a:t>
            </a:r>
            <a:endParaRPr lang="it-IT" sz="2400" dirty="0" smtClean="0">
              <a:latin typeface="Comic Sans MS"/>
              <a:cs typeface="Comic Sans MS"/>
            </a:endParaRPr>
          </a:p>
          <a:p>
            <a:r>
              <a:rPr lang="it-IT" sz="2400" dirty="0" smtClean="0">
                <a:latin typeface="Comic Sans MS"/>
                <a:cs typeface="Comic Sans MS"/>
              </a:rPr>
              <a:t>Fino ad</a:t>
            </a:r>
            <a:r>
              <a:rPr lang="it-IT" sz="2400" dirty="0" smtClean="0">
                <a:latin typeface="Comic Sans MS"/>
                <a:cs typeface="Comic Sans MS"/>
              </a:rPr>
              <a:t> </a:t>
            </a:r>
            <a:r>
              <a:rPr lang="it-IT" sz="2400" dirty="0" smtClean="0">
                <a:latin typeface="Comic Sans MS"/>
                <a:cs typeface="Comic Sans MS"/>
              </a:rPr>
              <a:t>ora:</a:t>
            </a:r>
          </a:p>
          <a:p>
            <a:pPr lvl="1">
              <a:buFont typeface="Arial"/>
              <a:buChar char="•"/>
            </a:pPr>
            <a:r>
              <a:rPr lang="en-GB" sz="2400" dirty="0" smtClean="0">
                <a:latin typeface="Comic Sans MS"/>
                <a:cs typeface="Comic Sans MS"/>
              </a:rPr>
              <a:t> bunches 2x2, </a:t>
            </a:r>
            <a:r>
              <a:rPr lang="en-GB" sz="2400" dirty="0" err="1" smtClean="0">
                <a:latin typeface="Comic Sans MS"/>
                <a:cs typeface="Comic Sans MS"/>
              </a:rPr>
              <a:t>carica</a:t>
            </a:r>
            <a:r>
              <a:rPr lang="en-GB" sz="2400" dirty="0" smtClean="0">
                <a:latin typeface="Comic Sans MS"/>
                <a:cs typeface="Comic Sans MS"/>
              </a:rPr>
              <a:t>/bunch= 10</a:t>
            </a:r>
            <a:r>
              <a:rPr lang="en-GB" sz="2400" baseline="30000" dirty="0" smtClean="0">
                <a:latin typeface="Comic Sans MS"/>
                <a:cs typeface="Comic Sans MS"/>
              </a:rPr>
              <a:t>10</a:t>
            </a:r>
            <a:r>
              <a:rPr lang="en-GB" sz="2400" dirty="0" smtClean="0">
                <a:latin typeface="Comic Sans MS"/>
                <a:cs typeface="Comic Sans MS"/>
              </a:rPr>
              <a:t> </a:t>
            </a:r>
            <a:r>
              <a:rPr lang="en-GB" sz="2400" dirty="0" err="1" smtClean="0">
                <a:latin typeface="Comic Sans MS"/>
                <a:cs typeface="Comic Sans MS"/>
              </a:rPr>
              <a:t>p</a:t>
            </a:r>
            <a:r>
              <a:rPr lang="en-GB" sz="2400" dirty="0" smtClean="0">
                <a:latin typeface="Comic Sans MS"/>
                <a:cs typeface="Comic Sans MS"/>
              </a:rPr>
              <a:t>/bch, </a:t>
            </a:r>
            <a:r>
              <a:rPr lang="en-US" sz="2400" dirty="0" err="1" smtClean="0">
                <a:latin typeface="Comic Sans MS"/>
                <a:cs typeface="Comic Sans MS"/>
                <a:sym typeface="Wingdings"/>
              </a:rPr>
              <a:t></a:t>
            </a:r>
            <a:r>
              <a:rPr lang="en-US" sz="2400" dirty="0" smtClean="0">
                <a:latin typeface="Comic Sans MS"/>
                <a:cs typeface="Comic Sans MS"/>
                <a:sym typeface="Wingdings"/>
              </a:rPr>
              <a:t> </a:t>
            </a:r>
            <a:r>
              <a:rPr lang="en-GB" sz="2400" dirty="0" smtClean="0">
                <a:latin typeface="Comic Sans MS"/>
                <a:cs typeface="Comic Sans MS"/>
              </a:rPr>
              <a:t>L~10</a:t>
            </a:r>
            <a:r>
              <a:rPr lang="en-GB" sz="2400" baseline="30000" dirty="0" smtClean="0">
                <a:latin typeface="Comic Sans MS"/>
                <a:cs typeface="Comic Sans MS"/>
              </a:rPr>
              <a:t>28</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en-GB" sz="2400" baseline="30000" dirty="0" smtClean="0">
                <a:latin typeface="Comic Sans MS"/>
                <a:cs typeface="Comic Sans MS"/>
              </a:rPr>
              <a:t> </a:t>
            </a:r>
          </a:p>
          <a:p>
            <a:pPr lvl="1">
              <a:buFont typeface="Arial"/>
              <a:buChar char="•"/>
            </a:pPr>
            <a:r>
              <a:rPr lang="it-IT" sz="2400" dirty="0" smtClean="0">
                <a:latin typeface="Comic Sans MS"/>
                <a:cs typeface="Comic Sans MS"/>
              </a:rPr>
              <a:t> energia nel </a:t>
            </a:r>
            <a:r>
              <a:rPr lang="it-IT" sz="2400" dirty="0" err="1" smtClean="0">
                <a:latin typeface="Comic Sans MS"/>
                <a:cs typeface="Comic Sans MS"/>
              </a:rPr>
              <a:t>CM=</a:t>
            </a:r>
            <a:r>
              <a:rPr lang="it-IT" sz="2400" dirty="0" smtClean="0">
                <a:latin typeface="Comic Sans MS"/>
                <a:cs typeface="Comic Sans MS"/>
              </a:rPr>
              <a:t> 7TeV</a:t>
            </a:r>
          </a:p>
          <a:p>
            <a:pPr lvl="1">
              <a:buFont typeface="Arial"/>
              <a:buChar char="•"/>
            </a:pPr>
            <a:r>
              <a:rPr lang="it-IT" sz="2400" dirty="0" smtClean="0">
                <a:latin typeface="Comic Sans MS"/>
                <a:cs typeface="Comic Sans MS"/>
              </a:rPr>
              <a:t> </a:t>
            </a:r>
            <a:r>
              <a:rPr lang="it-IT" sz="2400" dirty="0" err="1" smtClean="0">
                <a:latin typeface="Comic Sans MS"/>
                <a:cs typeface="Comic Sans MS"/>
              </a:rPr>
              <a:t>L</a:t>
            </a:r>
            <a:r>
              <a:rPr lang="it-IT" sz="2400" baseline="-25000" dirty="0" err="1" smtClean="0">
                <a:latin typeface="Comic Sans MS"/>
                <a:cs typeface="Comic Sans MS"/>
              </a:rPr>
              <a:t>int</a:t>
            </a:r>
            <a:r>
              <a:rPr lang="it-IT" sz="2400" dirty="0" err="1" smtClean="0">
                <a:latin typeface="Comic Sans MS"/>
                <a:cs typeface="Comic Sans MS"/>
              </a:rPr>
              <a:t>~</a:t>
            </a:r>
            <a:r>
              <a:rPr lang="it-IT" sz="2400" dirty="0" smtClean="0">
                <a:latin typeface="Comic Sans MS"/>
                <a:cs typeface="Comic Sans MS"/>
              </a:rPr>
              <a:t> 10 nb</a:t>
            </a:r>
            <a:r>
              <a:rPr lang="it-IT" sz="2400" baseline="30000" dirty="0" smtClean="0">
                <a:latin typeface="Comic Sans MS"/>
                <a:cs typeface="Comic Sans MS"/>
              </a:rPr>
              <a:t>-1</a:t>
            </a:r>
          </a:p>
          <a:p>
            <a:endParaRPr lang="it-IT" sz="2400" baseline="30000" dirty="0">
              <a:latin typeface="Comic Sans MS"/>
              <a:cs typeface="Comic Sans MS"/>
            </a:endParaRPr>
          </a:p>
        </p:txBody>
      </p:sp>
      <p:sp>
        <p:nvSpPr>
          <p:cNvPr id="5" name="Down Arrow 4"/>
          <p:cNvSpPr/>
          <p:nvPr/>
        </p:nvSpPr>
        <p:spPr>
          <a:xfrm>
            <a:off x="3962400" y="3200400"/>
            <a:ext cx="533400" cy="6858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Slide Number Placeholder 5"/>
          <p:cNvSpPr>
            <a:spLocks noGrp="1"/>
          </p:cNvSpPr>
          <p:nvPr>
            <p:ph type="sldNum" sz="quarter" idx="12"/>
          </p:nvPr>
        </p:nvSpPr>
        <p:spPr/>
        <p:txBody>
          <a:bodyPr/>
          <a:lstStyle/>
          <a:p>
            <a:fld id="{B007B441-5312-499D-93C3-6E37886527FA}" type="slidenum">
              <a:rPr lang="it-IT" smtClean="0"/>
              <a:pPr/>
              <a:t>39</a:t>
            </a:fld>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r="21153"/>
          <a:stretch>
            <a:fillRect/>
          </a:stretch>
        </p:blipFill>
        <p:spPr bwMode="auto">
          <a:xfrm>
            <a:off x="363566" y="1862162"/>
            <a:ext cx="8280400" cy="4995862"/>
          </a:xfrm>
          <a:prstGeom prst="rect">
            <a:avLst/>
          </a:prstGeom>
          <a:noFill/>
          <a:ln w="9525">
            <a:noFill/>
            <a:miter lim="800000"/>
            <a:headEnd/>
            <a:tailEnd/>
          </a:ln>
          <a:effectLst/>
        </p:spPr>
      </p:pic>
      <p:graphicFrame>
        <p:nvGraphicFramePr>
          <p:cNvPr id="9" name="Content Placeholder 8"/>
          <p:cNvGraphicFramePr>
            <a:graphicFrameLocks noGrp="1"/>
          </p:cNvGraphicFramePr>
          <p:nvPr>
            <p:ph idx="1"/>
          </p:nvPr>
        </p:nvGraphicFramePr>
        <p:xfrm>
          <a:off x="152400" y="152400"/>
          <a:ext cx="8763000" cy="2057398"/>
        </p:xfrm>
        <a:graphic>
          <a:graphicData uri="http://schemas.openxmlformats.org/drawingml/2006/table">
            <a:tbl>
              <a:tblPr firstRow="1" bandRow="1">
                <a:tableStyleId>{69CF1AB2-1976-4502-BF36-3FF5EA218861}</a:tableStyleId>
              </a:tblPr>
              <a:tblGrid>
                <a:gridCol w="1752600"/>
                <a:gridCol w="2788227"/>
                <a:gridCol w="4222173"/>
              </a:tblGrid>
              <a:tr h="413165">
                <a:tc>
                  <a:txBody>
                    <a:bodyPr/>
                    <a:lstStyle/>
                    <a:p>
                      <a:endParaRPr lang="it-IT" dirty="0"/>
                    </a:p>
                  </a:txBody>
                  <a:tcPr/>
                </a:tc>
                <a:tc>
                  <a:txBody>
                    <a:bodyPr/>
                    <a:lstStyle/>
                    <a:p>
                      <a:r>
                        <a:rPr lang="it-IT" dirty="0" smtClean="0"/>
                        <a:t>ATLAS</a:t>
                      </a:r>
                      <a:endParaRPr lang="it-IT" dirty="0"/>
                    </a:p>
                  </a:txBody>
                  <a:tcPr/>
                </a:tc>
                <a:tc>
                  <a:txBody>
                    <a:bodyPr/>
                    <a:lstStyle/>
                    <a:p>
                      <a:r>
                        <a:rPr lang="it-IT" dirty="0" smtClean="0"/>
                        <a:t>CMS</a:t>
                      </a:r>
                      <a:endParaRPr lang="it-IT" dirty="0"/>
                    </a:p>
                  </a:txBody>
                  <a:tcPr/>
                </a:tc>
              </a:tr>
              <a:tr h="413165">
                <a:tc>
                  <a:txBody>
                    <a:bodyPr/>
                    <a:lstStyle/>
                    <a:p>
                      <a:r>
                        <a:rPr lang="it-IT" dirty="0" smtClean="0"/>
                        <a:t>diametro</a:t>
                      </a:r>
                      <a:endParaRPr lang="it-IT" dirty="0"/>
                    </a:p>
                  </a:txBody>
                  <a:tcPr/>
                </a:tc>
                <a:tc>
                  <a:txBody>
                    <a:bodyPr/>
                    <a:lstStyle/>
                    <a:p>
                      <a:r>
                        <a:rPr lang="it-IT" dirty="0" smtClean="0"/>
                        <a:t>22</a:t>
                      </a:r>
                      <a:r>
                        <a:rPr lang="it-IT" baseline="0" dirty="0" smtClean="0"/>
                        <a:t> </a:t>
                      </a:r>
                      <a:r>
                        <a:rPr lang="it-IT" baseline="0" dirty="0" err="1" smtClean="0"/>
                        <a:t>m</a:t>
                      </a:r>
                      <a:endParaRPr lang="it-IT" dirty="0"/>
                    </a:p>
                  </a:txBody>
                  <a:tcPr/>
                </a:tc>
                <a:tc>
                  <a:txBody>
                    <a:bodyPr/>
                    <a:lstStyle/>
                    <a:p>
                      <a:r>
                        <a:rPr lang="it-IT" dirty="0" smtClean="0"/>
                        <a:t>15 </a:t>
                      </a:r>
                      <a:r>
                        <a:rPr lang="it-IT" dirty="0" err="1" smtClean="0"/>
                        <a:t>m</a:t>
                      </a:r>
                      <a:endParaRPr lang="it-IT" dirty="0"/>
                    </a:p>
                  </a:txBody>
                  <a:tcPr/>
                </a:tc>
              </a:tr>
              <a:tr h="404738">
                <a:tc>
                  <a:txBody>
                    <a:bodyPr/>
                    <a:lstStyle/>
                    <a:p>
                      <a:r>
                        <a:rPr lang="it-IT" dirty="0" smtClean="0"/>
                        <a:t>lunghezza</a:t>
                      </a:r>
                      <a:endParaRPr lang="it-IT" dirty="0"/>
                    </a:p>
                  </a:txBody>
                  <a:tcPr/>
                </a:tc>
                <a:tc>
                  <a:txBody>
                    <a:bodyPr/>
                    <a:lstStyle/>
                    <a:p>
                      <a:r>
                        <a:rPr lang="it-IT" dirty="0" smtClean="0"/>
                        <a:t>46 </a:t>
                      </a:r>
                      <a:r>
                        <a:rPr lang="it-IT" dirty="0" err="1" smtClean="0"/>
                        <a:t>m</a:t>
                      </a:r>
                      <a:endParaRPr lang="it-IT" dirty="0"/>
                    </a:p>
                  </a:txBody>
                  <a:tcPr/>
                </a:tc>
                <a:tc>
                  <a:txBody>
                    <a:bodyPr/>
                    <a:lstStyle/>
                    <a:p>
                      <a:r>
                        <a:rPr lang="it-IT" dirty="0" smtClean="0"/>
                        <a:t>21 </a:t>
                      </a:r>
                      <a:r>
                        <a:rPr lang="it-IT" dirty="0" err="1" smtClean="0"/>
                        <a:t>m</a:t>
                      </a:r>
                      <a:endParaRPr lang="it-IT" dirty="0"/>
                    </a:p>
                  </a:txBody>
                  <a:tcPr/>
                </a:tc>
              </a:tr>
              <a:tr h="413165">
                <a:tc>
                  <a:txBody>
                    <a:bodyPr/>
                    <a:lstStyle/>
                    <a:p>
                      <a:r>
                        <a:rPr lang="it-IT" dirty="0" smtClean="0"/>
                        <a:t>massa</a:t>
                      </a:r>
                      <a:endParaRPr lang="it-IT" dirty="0"/>
                    </a:p>
                  </a:txBody>
                  <a:tcPr/>
                </a:tc>
                <a:tc>
                  <a:txBody>
                    <a:bodyPr/>
                    <a:lstStyle/>
                    <a:p>
                      <a:r>
                        <a:rPr lang="it-IT" dirty="0" smtClean="0"/>
                        <a:t>7000</a:t>
                      </a:r>
                      <a:r>
                        <a:rPr lang="it-IT" baseline="0" dirty="0" smtClean="0"/>
                        <a:t> tonnellate =</a:t>
                      </a:r>
                      <a:endParaRPr lang="it-IT" dirty="0"/>
                    </a:p>
                  </a:txBody>
                  <a:tcPr/>
                </a:tc>
                <a:tc>
                  <a:txBody>
                    <a:bodyPr/>
                    <a:lstStyle/>
                    <a:p>
                      <a:r>
                        <a:rPr lang="it-IT" dirty="0" smtClean="0"/>
                        <a:t>14000 tonnellate = 2500 </a:t>
                      </a:r>
                      <a:r>
                        <a:rPr lang="it-IT" dirty="0" err="1" smtClean="0"/>
                        <a:t>x</a:t>
                      </a:r>
                      <a:endParaRPr lang="it-IT" dirty="0"/>
                    </a:p>
                  </a:txBody>
                  <a:tcPr/>
                </a:tc>
              </a:tr>
              <a:tr h="413165">
                <a:tc>
                  <a:txBody>
                    <a:bodyPr/>
                    <a:lstStyle/>
                    <a:p>
                      <a:r>
                        <a:rPr lang="it-IT" dirty="0" smtClean="0"/>
                        <a:t>canali di lettura</a:t>
                      </a:r>
                      <a:endParaRPr lang="it-IT" dirty="0"/>
                    </a:p>
                  </a:txBody>
                  <a:tcPr/>
                </a:tc>
                <a:tc>
                  <a:txBody>
                    <a:bodyPr/>
                    <a:lstStyle/>
                    <a:p>
                      <a:r>
                        <a:rPr lang="it-IT" dirty="0" smtClean="0"/>
                        <a:t>100 milioni</a:t>
                      </a:r>
                      <a:endParaRPr lang="it-IT" dirty="0"/>
                    </a:p>
                  </a:txBody>
                  <a:tcPr/>
                </a:tc>
                <a:tc>
                  <a:txBody>
                    <a:bodyPr/>
                    <a:lstStyle/>
                    <a:p>
                      <a:r>
                        <a:rPr lang="it-IT" dirty="0" smtClean="0"/>
                        <a:t>75 milioni</a:t>
                      </a:r>
                      <a:endParaRPr lang="it-IT" dirty="0"/>
                    </a:p>
                  </a:txBody>
                  <a:tcPr/>
                </a:tc>
              </a:tr>
            </a:tbl>
          </a:graphicData>
        </a:graphic>
      </p:graphicFrame>
      <p:pic>
        <p:nvPicPr>
          <p:cNvPr id="2050" name="Picture 2" descr="C:\Program Files\Microsoft Office\MEDIA\CAGCAT10\j0157763.wmf"/>
          <p:cNvPicPr>
            <a:picLocks noChangeAspect="1" noChangeArrowheads="1"/>
          </p:cNvPicPr>
          <p:nvPr/>
        </p:nvPicPr>
        <p:blipFill>
          <a:blip r:embed="rId3"/>
          <a:srcRect/>
          <a:stretch>
            <a:fillRect/>
          </a:stretch>
        </p:blipFill>
        <p:spPr bwMode="auto">
          <a:xfrm>
            <a:off x="3787698" y="1036608"/>
            <a:ext cx="860502" cy="868392"/>
          </a:xfrm>
          <a:prstGeom prst="rect">
            <a:avLst/>
          </a:prstGeom>
          <a:noFill/>
        </p:spPr>
      </p:pic>
      <p:sp>
        <p:nvSpPr>
          <p:cNvPr id="8" name="Segnaposto numero diapositiva 7"/>
          <p:cNvSpPr>
            <a:spLocks noGrp="1"/>
          </p:cNvSpPr>
          <p:nvPr>
            <p:ph type="sldNum" sz="quarter" idx="12"/>
          </p:nvPr>
        </p:nvSpPr>
        <p:spPr/>
        <p:txBody>
          <a:bodyPr/>
          <a:lstStyle/>
          <a:p>
            <a:fld id="{B007B441-5312-499D-93C3-6E37886527FA}" type="slidenum">
              <a:rPr lang="it-IT" smtClean="0"/>
              <a:pPr/>
              <a:t>4</a:t>
            </a:fld>
            <a:endParaRPr lang="it-IT"/>
          </a:p>
        </p:txBody>
      </p:sp>
      <p:pic>
        <p:nvPicPr>
          <p:cNvPr id="10" name="Picture 9"/>
          <p:cNvPicPr>
            <a:picLocks noChangeAspect="1"/>
          </p:cNvPicPr>
          <p:nvPr/>
        </p:nvPicPr>
        <p:blipFill>
          <a:blip r:embed="rId4"/>
          <a:stretch>
            <a:fillRect/>
          </a:stretch>
        </p:blipFill>
        <p:spPr>
          <a:xfrm>
            <a:off x="7315200" y="990600"/>
            <a:ext cx="1587500" cy="119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100" fill="hold"/>
                                        <p:tgtEl>
                                          <p:spTgt spid="2050"/>
                                        </p:tgtEl>
                                        <p:attrNameLst>
                                          <p:attrName>style.color</p:attrName>
                                        </p:attrNameLst>
                                      </p:cBhvr>
                                      <p:to>
                                        <a:schemeClr val="accent2"/>
                                      </p:to>
                                    </p:animClr>
                                    <p:animClr clrSpc="rgb">
                                      <p:cBhvr>
                                        <p:cTn id="7" dur="100" fill="hold"/>
                                        <p:tgtEl>
                                          <p:spTgt spid="2050"/>
                                        </p:tgtEl>
                                        <p:attrNameLst>
                                          <p:attrName>fillcolor</p:attrName>
                                        </p:attrNameLst>
                                      </p:cBhvr>
                                      <p:to>
                                        <a:schemeClr val="accent2"/>
                                      </p:to>
                                    </p:animClr>
                                    <p:set>
                                      <p:cBhvr>
                                        <p:cTn id="8" dur="100" fill="hold"/>
                                        <p:tgtEl>
                                          <p:spTgt spid="2050"/>
                                        </p:tgtEl>
                                        <p:attrNameLst>
                                          <p:attrName>fill.type</p:attrName>
                                        </p:attrNameLst>
                                      </p:cBhvr>
                                      <p:to>
                                        <p:strVal val="solid"/>
                                      </p:to>
                                    </p:set>
                                    <p:set>
                                      <p:cBhvr>
                                        <p:cTn id="9" dur="100" fill="hold"/>
                                        <p:tgtEl>
                                          <p:spTgt spid="2050"/>
                                        </p:tgtEl>
                                        <p:attrNameLst>
                                          <p:attrName>fill.on</p:attrName>
                                        </p:attrNameLst>
                                      </p:cBhvr>
                                      <p:to>
                                        <p:strVal val="true"/>
                                      </p:to>
                                    </p:set>
                                    <p:animRot by="120000">
                                      <p:cBhvr>
                                        <p:cTn id="10" dur="100" fill="hold">
                                          <p:stCondLst>
                                            <p:cond delay="0"/>
                                          </p:stCondLst>
                                        </p:cTn>
                                        <p:tgtEl>
                                          <p:spTgt spid="2050"/>
                                        </p:tgtEl>
                                        <p:attrNameLst>
                                          <p:attrName>r</p:attrName>
                                        </p:attrNameLst>
                                      </p:cBhvr>
                                    </p:animRot>
                                    <p:animRot by="-240000">
                                      <p:cBhvr>
                                        <p:cTn id="11" dur="200" fill="hold">
                                          <p:stCondLst>
                                            <p:cond delay="200"/>
                                          </p:stCondLst>
                                        </p:cTn>
                                        <p:tgtEl>
                                          <p:spTgt spid="2050"/>
                                        </p:tgtEl>
                                        <p:attrNameLst>
                                          <p:attrName>r</p:attrName>
                                        </p:attrNameLst>
                                      </p:cBhvr>
                                    </p:animRot>
                                    <p:animRot by="240000">
                                      <p:cBhvr>
                                        <p:cTn id="12" dur="200" fill="hold">
                                          <p:stCondLst>
                                            <p:cond delay="400"/>
                                          </p:stCondLst>
                                        </p:cTn>
                                        <p:tgtEl>
                                          <p:spTgt spid="2050"/>
                                        </p:tgtEl>
                                        <p:attrNameLst>
                                          <p:attrName>r</p:attrName>
                                        </p:attrNameLst>
                                      </p:cBhvr>
                                    </p:animRot>
                                    <p:animRot by="-240000">
                                      <p:cBhvr>
                                        <p:cTn id="13" dur="200" fill="hold">
                                          <p:stCondLst>
                                            <p:cond delay="600"/>
                                          </p:stCondLst>
                                        </p:cTn>
                                        <p:tgtEl>
                                          <p:spTgt spid="2050"/>
                                        </p:tgtEl>
                                        <p:attrNameLst>
                                          <p:attrName>r</p:attrName>
                                        </p:attrNameLst>
                                      </p:cBhvr>
                                    </p:animRot>
                                    <p:animRot by="120000">
                                      <p:cBhvr>
                                        <p:cTn id="14" dur="200" fill="hold">
                                          <p:stCondLst>
                                            <p:cond delay="800"/>
                                          </p:stCondLst>
                                        </p:cTn>
                                        <p:tgtEl>
                                          <p:spTgt spid="2050"/>
                                        </p:tgtEl>
                                        <p:attrNameLst>
                                          <p:attrName>r</p:attrName>
                                        </p:attrNameLst>
                                      </p:cBhvr>
                                    </p:animRot>
                                  </p:childTnLst>
                                </p:cTn>
                              </p:par>
                              <p:par>
                                <p:cTn id="15" presetID="32" presetClass="emph" presetSubtype="0" fill="hold" nodeType="withEffect">
                                  <p:stCondLst>
                                    <p:cond delay="0"/>
                                  </p:stCondLst>
                                  <p:childTnLst>
                                    <p:animClr clrSpc="rgb">
                                      <p:cBhvr override="childStyle">
                                        <p:cTn id="16" dur="100" fill="hold"/>
                                        <p:tgtEl>
                                          <p:spTgt spid="10"/>
                                        </p:tgtEl>
                                        <p:attrNameLst>
                                          <p:attrName>style.color</p:attrName>
                                        </p:attrNameLst>
                                      </p:cBhvr>
                                      <p:to>
                                        <a:schemeClr val="accent2"/>
                                      </p:to>
                                    </p:animClr>
                                    <p:animClr clrSpc="rgb">
                                      <p:cBhvr>
                                        <p:cTn id="17" dur="100" fill="hold"/>
                                        <p:tgtEl>
                                          <p:spTgt spid="10"/>
                                        </p:tgtEl>
                                        <p:attrNameLst>
                                          <p:attrName>fillcolor</p:attrName>
                                        </p:attrNameLst>
                                      </p:cBhvr>
                                      <p:to>
                                        <a:schemeClr val="accent2"/>
                                      </p:to>
                                    </p:animClr>
                                    <p:set>
                                      <p:cBhvr>
                                        <p:cTn id="18" dur="100" fill="hold"/>
                                        <p:tgtEl>
                                          <p:spTgt spid="10"/>
                                        </p:tgtEl>
                                        <p:attrNameLst>
                                          <p:attrName>fill.type</p:attrName>
                                        </p:attrNameLst>
                                      </p:cBhvr>
                                      <p:to>
                                        <p:strVal val="solid"/>
                                      </p:to>
                                    </p:set>
                                    <p:set>
                                      <p:cBhvr>
                                        <p:cTn id="19" dur="100" fill="hold"/>
                                        <p:tgtEl>
                                          <p:spTgt spid="10"/>
                                        </p:tgtEl>
                                        <p:attrNameLst>
                                          <p:attrName>fill.on</p:attrName>
                                        </p:attrNameLst>
                                      </p:cBhvr>
                                      <p:to>
                                        <p:strVal val="true"/>
                                      </p:to>
                                    </p:se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265FF"/>
          </a:solidFill>
        </p:spPr>
        <p:txBody>
          <a:bodyPr/>
          <a:lstStyle/>
          <a:p>
            <a:r>
              <a:rPr lang="it-IT" dirty="0" smtClean="0">
                <a:latin typeface="Comic Sans MS"/>
                <a:cs typeface="Comic Sans MS"/>
              </a:rPr>
              <a:t>Prime distribuzioni: </a:t>
            </a:r>
            <a:r>
              <a:rPr lang="it-IT" dirty="0" smtClean="0">
                <a:solidFill>
                  <a:srgbClr val="FF0000"/>
                </a:solidFill>
                <a:latin typeface="Comic Sans MS"/>
                <a:cs typeface="Comic Sans MS"/>
              </a:rPr>
              <a:t>π</a:t>
            </a:r>
            <a:r>
              <a:rPr lang="it-IT" baseline="30000" dirty="0" smtClean="0">
                <a:solidFill>
                  <a:srgbClr val="FF0000"/>
                </a:solidFill>
                <a:latin typeface="Comic Sans MS"/>
                <a:cs typeface="Comic Sans MS"/>
              </a:rPr>
              <a:t>0</a:t>
            </a:r>
            <a:endParaRPr lang="it-IT" dirty="0">
              <a:solidFill>
                <a:srgbClr val="FF0000"/>
              </a:solidFill>
              <a:latin typeface="Comic Sans MS"/>
              <a:cs typeface="Comic Sans MS"/>
            </a:endParaRPr>
          </a:p>
        </p:txBody>
      </p:sp>
      <p:sp>
        <p:nvSpPr>
          <p:cNvPr id="3" name="Content Placeholder 2"/>
          <p:cNvSpPr>
            <a:spLocks noGrp="1"/>
          </p:cNvSpPr>
          <p:nvPr>
            <p:ph idx="1"/>
          </p:nvPr>
        </p:nvSpPr>
        <p:spPr>
          <a:xfrm>
            <a:off x="304800" y="2209800"/>
            <a:ext cx="3505200" cy="3581401"/>
          </a:xfrm>
        </p:spPr>
        <p:txBody>
          <a:bodyPr>
            <a:normAutofit/>
          </a:bodyPr>
          <a:lstStyle/>
          <a:p>
            <a:r>
              <a:rPr lang="en-US" sz="2400" dirty="0" err="1" smtClean="0">
                <a:latin typeface="Comic Sans MS"/>
                <a:cs typeface="Comic Sans MS"/>
              </a:rPr>
              <a:t>mesone</a:t>
            </a:r>
            <a:r>
              <a:rPr lang="en-US" sz="2400" dirty="0" smtClean="0">
                <a:latin typeface="Comic Sans MS"/>
                <a:cs typeface="Comic Sans MS"/>
              </a:rPr>
              <a:t>  (quarks </a:t>
            </a:r>
            <a:r>
              <a:rPr lang="en-US" sz="2400" dirty="0" err="1" smtClean="0">
                <a:latin typeface="Comic Sans MS"/>
                <a:cs typeface="Comic Sans MS"/>
              </a:rPr>
              <a:t>u,d</a:t>
            </a:r>
            <a:r>
              <a:rPr lang="en-US" sz="2400" dirty="0" smtClean="0">
                <a:latin typeface="Comic Sans MS"/>
                <a:cs typeface="Comic Sans MS"/>
              </a:rPr>
              <a:t>)</a:t>
            </a:r>
          </a:p>
          <a:p>
            <a:r>
              <a:rPr lang="en-US" sz="2400" dirty="0" err="1" smtClean="0">
                <a:latin typeface="Comic Sans MS"/>
                <a:cs typeface="Comic Sans MS"/>
              </a:rPr>
              <a:t>m</a:t>
            </a:r>
            <a:r>
              <a:rPr lang="en-US" sz="2400" dirty="0" smtClean="0">
                <a:latin typeface="Comic Sans MS"/>
                <a:cs typeface="Comic Sans MS"/>
              </a:rPr>
              <a:t>=135,0 MeV/</a:t>
            </a:r>
            <a:r>
              <a:rPr lang="en-US" sz="2400" i="1" dirty="0" smtClean="0">
                <a:latin typeface="Comic Sans MS"/>
                <a:cs typeface="Comic Sans MS"/>
              </a:rPr>
              <a:t>c</a:t>
            </a:r>
            <a:r>
              <a:rPr lang="en-US" sz="2400" baseline="30000" dirty="0" smtClean="0">
                <a:latin typeface="Comic Sans MS"/>
                <a:cs typeface="Comic Sans MS"/>
              </a:rPr>
              <a:t>2</a:t>
            </a:r>
          </a:p>
          <a:p>
            <a:r>
              <a:rPr lang="en-US" sz="2400" dirty="0" err="1" smtClean="0">
                <a:latin typeface="Symbol" charset="2"/>
                <a:cs typeface="Symbol" charset="2"/>
              </a:rPr>
              <a:t>t</a:t>
            </a:r>
            <a:r>
              <a:rPr lang="en-US" sz="2400" dirty="0" smtClean="0">
                <a:latin typeface="Comic Sans MS"/>
                <a:cs typeface="Comic Sans MS"/>
              </a:rPr>
              <a:t>=8,4×10</a:t>
            </a:r>
            <a:r>
              <a:rPr lang="en-US" sz="2400" baseline="30000" dirty="0" smtClean="0">
                <a:latin typeface="Comic Sans MS"/>
                <a:cs typeface="Comic Sans MS"/>
              </a:rPr>
              <a:t>−17</a:t>
            </a:r>
            <a:r>
              <a:rPr lang="en-US" sz="2400" dirty="0" smtClean="0">
                <a:latin typeface="Comic Sans MS"/>
                <a:cs typeface="Comic Sans MS"/>
              </a:rPr>
              <a:t> </a:t>
            </a:r>
            <a:r>
              <a:rPr lang="en-US" sz="2400" dirty="0" err="1" smtClean="0">
                <a:latin typeface="Comic Sans MS"/>
                <a:cs typeface="Comic Sans MS"/>
              </a:rPr>
              <a:t>s</a:t>
            </a:r>
            <a:endParaRPr lang="en-US" sz="2400" dirty="0" smtClean="0">
              <a:latin typeface="Comic Sans MS"/>
              <a:cs typeface="Comic Sans MS"/>
            </a:endParaRPr>
          </a:p>
          <a:p>
            <a:pPr>
              <a:buNone/>
            </a:pPr>
            <a:endParaRPr lang="en-US" sz="2400" dirty="0" smtClean="0">
              <a:latin typeface="Comic Sans MS"/>
              <a:cs typeface="Comic Sans MS"/>
            </a:endParaRPr>
          </a:p>
          <a:p>
            <a:r>
              <a:rPr lang="en-US" sz="2400" dirty="0" smtClean="0">
                <a:latin typeface="Comic Sans MS"/>
                <a:cs typeface="Comic Sans MS"/>
              </a:rPr>
              <a:t>Decade </a:t>
            </a:r>
            <a:r>
              <a:rPr lang="en-US" sz="2400" dirty="0" err="1" smtClean="0">
                <a:latin typeface="Comic Sans MS"/>
                <a:cs typeface="Comic Sans MS"/>
              </a:rPr>
              <a:t>nel</a:t>
            </a:r>
            <a:r>
              <a:rPr lang="en-US" sz="2400" dirty="0" smtClean="0">
                <a:latin typeface="Comic Sans MS"/>
                <a:cs typeface="Comic Sans MS"/>
              </a:rPr>
              <a:t> 98,8% in:</a:t>
            </a:r>
          </a:p>
          <a:p>
            <a:pPr>
              <a:buNone/>
            </a:pPr>
            <a:r>
              <a:rPr lang="it-IT" sz="2400" dirty="0" smtClean="0">
                <a:latin typeface="Comic Sans MS"/>
                <a:cs typeface="Comic Sans MS"/>
              </a:rPr>
              <a:t>		</a:t>
            </a:r>
            <a:r>
              <a:rPr lang="it-IT" sz="2400" dirty="0" smtClean="0">
                <a:latin typeface="Symbol" charset="2"/>
                <a:cs typeface="Symbol" charset="2"/>
              </a:rPr>
              <a:t>p</a:t>
            </a:r>
            <a:r>
              <a:rPr lang="it-IT" sz="2400" baseline="30000" dirty="0" smtClean="0">
                <a:latin typeface="Comic Sans MS"/>
                <a:cs typeface="Comic Sans MS"/>
              </a:rPr>
              <a:t>0</a:t>
            </a:r>
            <a:r>
              <a:rPr lang="en-US" sz="2400" dirty="0" err="1" smtClean="0">
                <a:latin typeface="Comic Sans MS"/>
                <a:cs typeface="Comic Sans MS"/>
                <a:sym typeface="Wingdings"/>
              </a:rPr>
              <a:t></a:t>
            </a:r>
            <a:r>
              <a:rPr lang="en-US" sz="2400" dirty="0" smtClean="0">
                <a:latin typeface="Comic Sans MS"/>
                <a:cs typeface="Comic Sans MS"/>
                <a:sym typeface="Wingdings"/>
              </a:rPr>
              <a:t> </a:t>
            </a:r>
            <a:r>
              <a:rPr lang="en-US" sz="2400" dirty="0" err="1" smtClean="0">
                <a:latin typeface="Symbol" charset="2"/>
                <a:cs typeface="Symbol" charset="2"/>
                <a:sym typeface="Wingdings"/>
              </a:rPr>
              <a:t>gg</a:t>
            </a:r>
            <a:endParaRPr lang="en-US" sz="2400" dirty="0" smtClean="0">
              <a:latin typeface="Symbol" charset="2"/>
              <a:cs typeface="Symbol" charset="2"/>
              <a:sym typeface="Wingdings"/>
            </a:endParaRPr>
          </a:p>
          <a:p>
            <a:endParaRPr lang="it-IT" dirty="0" smtClean="0">
              <a:latin typeface="Symbol" charset="2"/>
              <a:cs typeface="Symbol" charset="2"/>
            </a:endParaRPr>
          </a:p>
          <a:p>
            <a:endParaRPr lang="it-IT" dirty="0"/>
          </a:p>
        </p:txBody>
      </p:sp>
      <p:sp>
        <p:nvSpPr>
          <p:cNvPr id="4" name="Slide Number Placeholder 3"/>
          <p:cNvSpPr>
            <a:spLocks noGrp="1"/>
          </p:cNvSpPr>
          <p:nvPr>
            <p:ph type="sldNum" sz="quarter" idx="12"/>
          </p:nvPr>
        </p:nvSpPr>
        <p:spPr/>
        <p:txBody>
          <a:bodyPr/>
          <a:lstStyle/>
          <a:p>
            <a:fld id="{B007B441-5312-499D-93C3-6E37886527FA}" type="slidenum">
              <a:rPr lang="it-IT" smtClean="0"/>
              <a:pPr/>
              <a:t>40</a:t>
            </a:fld>
            <a:endParaRPr lang="it-IT"/>
          </a:p>
        </p:txBody>
      </p:sp>
      <p:pic>
        <p:nvPicPr>
          <p:cNvPr id="5" name="Picture 4"/>
          <p:cNvPicPr>
            <a:picLocks noChangeAspect="1"/>
          </p:cNvPicPr>
          <p:nvPr/>
        </p:nvPicPr>
        <p:blipFill>
          <a:blip r:embed="rId2"/>
          <a:stretch>
            <a:fillRect/>
          </a:stretch>
        </p:blipFill>
        <p:spPr>
          <a:xfrm>
            <a:off x="3886200" y="1600200"/>
            <a:ext cx="4876799" cy="432739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66FF"/>
          </a:solidFill>
        </p:spPr>
        <p:txBody>
          <a:bodyPr>
            <a:normAutofit/>
          </a:bodyPr>
          <a:lstStyle/>
          <a:p>
            <a:r>
              <a:rPr lang="it-IT" dirty="0" smtClean="0">
                <a:latin typeface="Comic Sans MS"/>
                <a:cs typeface="Comic Sans MS"/>
              </a:rPr>
              <a:t>Prime distribuzioni: </a:t>
            </a:r>
            <a:r>
              <a:rPr lang="it-IT" dirty="0" smtClean="0">
                <a:solidFill>
                  <a:srgbClr val="FF0000"/>
                </a:solidFill>
                <a:latin typeface="Comic Sans MS"/>
                <a:cs typeface="Comic Sans MS"/>
              </a:rPr>
              <a:t>K</a:t>
            </a:r>
            <a:r>
              <a:rPr lang="it-IT" baseline="30000" dirty="0" smtClean="0">
                <a:solidFill>
                  <a:srgbClr val="FF0000"/>
                </a:solidFill>
                <a:latin typeface="Comic Sans MS"/>
                <a:cs typeface="Comic Sans MS"/>
              </a:rPr>
              <a:t>0</a:t>
            </a:r>
            <a:r>
              <a:rPr lang="it-IT" baseline="-25000" dirty="0" smtClean="0">
                <a:solidFill>
                  <a:srgbClr val="FF0000"/>
                </a:solidFill>
                <a:latin typeface="Comic Sans MS"/>
                <a:cs typeface="Comic Sans MS"/>
              </a:rPr>
              <a:t>s</a:t>
            </a:r>
            <a:endParaRPr lang="it-IT" baseline="-25000" dirty="0">
              <a:solidFill>
                <a:srgbClr val="FF0000"/>
              </a:solidFill>
              <a:latin typeface="Comic Sans MS"/>
              <a:cs typeface="Comic Sans MS"/>
            </a:endParaRPr>
          </a:p>
        </p:txBody>
      </p:sp>
      <p:sp>
        <p:nvSpPr>
          <p:cNvPr id="4" name="Slide Number Placeholder 3"/>
          <p:cNvSpPr>
            <a:spLocks noGrp="1"/>
          </p:cNvSpPr>
          <p:nvPr>
            <p:ph type="sldNum" sz="quarter" idx="12"/>
          </p:nvPr>
        </p:nvSpPr>
        <p:spPr/>
        <p:txBody>
          <a:bodyPr/>
          <a:lstStyle/>
          <a:p>
            <a:fld id="{B007B441-5312-499D-93C3-6E37886527FA}" type="slidenum">
              <a:rPr lang="it-IT" smtClean="0"/>
              <a:pPr/>
              <a:t>41</a:t>
            </a:fld>
            <a:endParaRPr lang="it-IT"/>
          </a:p>
        </p:txBody>
      </p:sp>
      <p:sp>
        <p:nvSpPr>
          <p:cNvPr id="5" name="Content Placeholder 4"/>
          <p:cNvSpPr>
            <a:spLocks noGrp="1"/>
          </p:cNvSpPr>
          <p:nvPr>
            <p:ph idx="1"/>
          </p:nvPr>
        </p:nvSpPr>
        <p:spPr>
          <a:xfrm>
            <a:off x="76200" y="2514600"/>
            <a:ext cx="3581400" cy="3352799"/>
          </a:xfrm>
        </p:spPr>
        <p:txBody>
          <a:bodyPr>
            <a:normAutofit/>
          </a:bodyPr>
          <a:lstStyle/>
          <a:p>
            <a:r>
              <a:rPr lang="en-US" sz="2400" dirty="0" err="1" smtClean="0">
                <a:latin typeface="Comic Sans MS"/>
                <a:cs typeface="Comic Sans MS"/>
              </a:rPr>
              <a:t>mesone</a:t>
            </a:r>
            <a:r>
              <a:rPr lang="en-US" sz="2400" dirty="0" smtClean="0">
                <a:latin typeface="Comic Sans MS"/>
                <a:cs typeface="Comic Sans MS"/>
              </a:rPr>
              <a:t> (quarks </a:t>
            </a:r>
            <a:r>
              <a:rPr lang="en-US" sz="2400" dirty="0" err="1" smtClean="0">
                <a:latin typeface="Comic Sans MS"/>
                <a:cs typeface="Comic Sans MS"/>
              </a:rPr>
              <a:t>d,s</a:t>
            </a:r>
            <a:r>
              <a:rPr lang="en-US" sz="2400" dirty="0" smtClean="0">
                <a:latin typeface="Comic Sans MS"/>
                <a:cs typeface="Comic Sans MS"/>
              </a:rPr>
              <a:t>) </a:t>
            </a:r>
          </a:p>
          <a:p>
            <a:r>
              <a:rPr lang="en-US" sz="2400" dirty="0" err="1" smtClean="0">
                <a:latin typeface="Comic Sans MS"/>
                <a:cs typeface="Comic Sans MS"/>
              </a:rPr>
              <a:t>m</a:t>
            </a:r>
            <a:r>
              <a:rPr lang="en-US" sz="2400" dirty="0" smtClean="0">
                <a:latin typeface="Comic Sans MS"/>
                <a:cs typeface="Comic Sans MS"/>
              </a:rPr>
              <a:t>=497.6MeV</a:t>
            </a:r>
          </a:p>
          <a:p>
            <a:r>
              <a:rPr lang="en-US" sz="2400" dirty="0" err="1" smtClean="0">
                <a:latin typeface="Symbol" charset="2"/>
                <a:cs typeface="Symbol" charset="2"/>
              </a:rPr>
              <a:t>t</a:t>
            </a:r>
            <a:r>
              <a:rPr lang="en-US" sz="2400" dirty="0" smtClean="0">
                <a:latin typeface="Comic Sans MS"/>
                <a:cs typeface="Comic Sans MS"/>
              </a:rPr>
              <a:t>=8.953×10</a:t>
            </a:r>
            <a:r>
              <a:rPr lang="en-US" sz="2400" baseline="30000" dirty="0" smtClean="0">
                <a:latin typeface="Comic Sans MS"/>
                <a:cs typeface="Comic Sans MS"/>
              </a:rPr>
              <a:t>−</a:t>
            </a:r>
            <a:r>
              <a:rPr lang="en-US" sz="2400" baseline="30000" dirty="0" smtClean="0">
                <a:latin typeface="Comic Sans MS"/>
                <a:cs typeface="Comic Sans MS"/>
              </a:rPr>
              <a:t>11 </a:t>
            </a:r>
            <a:r>
              <a:rPr lang="en-US" sz="2400" dirty="0" err="1" smtClean="0">
                <a:latin typeface="Comic Sans MS"/>
                <a:cs typeface="Comic Sans MS"/>
              </a:rPr>
              <a:t>s</a:t>
            </a:r>
            <a:endParaRPr lang="it-IT" sz="2400" dirty="0" smtClean="0">
              <a:latin typeface="Comic Sans MS"/>
              <a:cs typeface="Comic Sans MS"/>
            </a:endParaRPr>
          </a:p>
          <a:p>
            <a:endParaRPr lang="it-IT" sz="2400" dirty="0" smtClean="0">
              <a:latin typeface="Comic Sans MS"/>
              <a:cs typeface="Comic Sans MS"/>
            </a:endParaRPr>
          </a:p>
          <a:p>
            <a:r>
              <a:rPr lang="it-IT" sz="2400" dirty="0" smtClean="0">
                <a:latin typeface="Comic Sans MS"/>
                <a:cs typeface="Comic Sans MS"/>
              </a:rPr>
              <a:t>Decade nel 31% in</a:t>
            </a:r>
          </a:p>
          <a:p>
            <a:pPr>
              <a:buNone/>
            </a:pPr>
            <a:r>
              <a:rPr lang="it-IT" sz="2400" dirty="0" smtClean="0">
                <a:latin typeface="Comic Sans MS"/>
                <a:cs typeface="Comic Sans MS"/>
              </a:rPr>
              <a:t>	K</a:t>
            </a:r>
            <a:r>
              <a:rPr lang="it-IT" sz="2400" baseline="30000" dirty="0" smtClean="0">
                <a:latin typeface="Comic Sans MS"/>
                <a:cs typeface="Comic Sans MS"/>
              </a:rPr>
              <a:t>0</a:t>
            </a:r>
            <a:r>
              <a:rPr lang="it-IT" sz="2400" baseline="-25000" dirty="0" smtClean="0">
                <a:latin typeface="Comic Sans MS"/>
                <a:cs typeface="Comic Sans MS"/>
              </a:rPr>
              <a:t>s</a:t>
            </a:r>
            <a:r>
              <a:rPr lang="it-IT" sz="2400" dirty="0" smtClean="0">
                <a:latin typeface="Comic Sans MS"/>
                <a:cs typeface="Comic Sans MS"/>
              </a:rPr>
              <a:t> </a:t>
            </a:r>
            <a:r>
              <a:rPr lang="it-IT" sz="2400" dirty="0" smtClean="0">
                <a:latin typeface="Comic Sans MS"/>
                <a:cs typeface="Comic Sans MS"/>
                <a:sym typeface="Wingdings" pitchFamily="2" charset="2"/>
              </a:rPr>
              <a:t></a:t>
            </a:r>
            <a:r>
              <a:rPr lang="it-IT" sz="2400" dirty="0" smtClean="0">
                <a:latin typeface="Symbol" charset="2"/>
                <a:cs typeface="Symbol" charset="2"/>
                <a:sym typeface="Wingdings" pitchFamily="2" charset="2"/>
              </a:rPr>
              <a:t>p</a:t>
            </a:r>
            <a:r>
              <a:rPr lang="it-IT" sz="2400" baseline="30000" dirty="0" smtClean="0">
                <a:latin typeface="Comic Sans MS"/>
                <a:cs typeface="Comic Sans MS"/>
                <a:sym typeface="Wingdings" pitchFamily="2" charset="2"/>
              </a:rPr>
              <a:t>+</a:t>
            </a:r>
            <a:r>
              <a:rPr lang="it-IT" sz="2400" dirty="0" smtClean="0">
                <a:latin typeface="Symbol" charset="2"/>
                <a:cs typeface="Symbol" charset="2"/>
                <a:sym typeface="Wingdings" pitchFamily="2" charset="2"/>
              </a:rPr>
              <a:t>p</a:t>
            </a:r>
            <a:r>
              <a:rPr lang="it-IT" sz="2400" baseline="30000" dirty="0" smtClean="0">
                <a:latin typeface="Comic Sans MS"/>
                <a:cs typeface="Comic Sans MS"/>
                <a:sym typeface="Wingdings" pitchFamily="2" charset="2"/>
              </a:rPr>
              <a:t>-</a:t>
            </a:r>
            <a:endParaRPr lang="it-IT" sz="2400" dirty="0">
              <a:latin typeface="Comic Sans MS"/>
              <a:cs typeface="Comic Sans MS"/>
            </a:endParaRPr>
          </a:p>
        </p:txBody>
      </p:sp>
      <p:pic>
        <p:nvPicPr>
          <p:cNvPr id="6" name="Immagine 13" descr="kShort.png"/>
          <p:cNvPicPr>
            <a:picLocks noChangeAspect="1"/>
          </p:cNvPicPr>
          <p:nvPr/>
        </p:nvPicPr>
        <p:blipFill>
          <a:blip r:embed="rId2"/>
          <a:srcRect/>
          <a:stretch>
            <a:fillRect/>
          </a:stretch>
        </p:blipFill>
        <p:spPr bwMode="auto">
          <a:xfrm>
            <a:off x="3497042" y="1828800"/>
            <a:ext cx="5646959"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357430"/>
            <a:ext cx="8229600" cy="3768735"/>
          </a:xfrm>
        </p:spPr>
        <p:txBody>
          <a:bodyPr/>
          <a:lstStyle/>
          <a:p>
            <a:r>
              <a:rPr lang="en-US" dirty="0" smtClean="0"/>
              <a:t>A display of a reconstructed secondary vertex from a Ks candidate decaying into 2 </a:t>
            </a:r>
            <a:r>
              <a:rPr lang="en-US" dirty="0" err="1" smtClean="0"/>
              <a:t>pions</a:t>
            </a:r>
            <a:endParaRPr lang="it-IT" dirty="0"/>
          </a:p>
        </p:txBody>
      </p:sp>
      <p:pic>
        <p:nvPicPr>
          <p:cNvPr id="6" name="Picture 2"/>
          <p:cNvPicPr>
            <a:picLocks noChangeAspect="1" noChangeArrowheads="1"/>
          </p:cNvPicPr>
          <p:nvPr/>
        </p:nvPicPr>
        <p:blipFill>
          <a:blip r:embed="rId3"/>
          <a:srcRect/>
          <a:stretch>
            <a:fillRect/>
          </a:stretch>
        </p:blipFill>
        <p:spPr bwMode="auto">
          <a:xfrm>
            <a:off x="-5066" y="285728"/>
            <a:ext cx="9149066" cy="6572272"/>
          </a:xfrm>
          <a:prstGeom prst="rect">
            <a:avLst/>
          </a:prstGeom>
          <a:noFill/>
          <a:ln w="9525">
            <a:noFill/>
            <a:miter lim="800000"/>
            <a:headEnd/>
            <a:tailEnd/>
          </a:ln>
        </p:spPr>
      </p:pic>
      <p:sp>
        <p:nvSpPr>
          <p:cNvPr id="2" name="Titolo 1"/>
          <p:cNvSpPr>
            <a:spLocks noGrp="1"/>
          </p:cNvSpPr>
          <p:nvPr>
            <p:ph type="title"/>
          </p:nvPr>
        </p:nvSpPr>
        <p:spPr>
          <a:xfrm>
            <a:off x="0" y="-30162"/>
            <a:ext cx="9144000" cy="792162"/>
          </a:xfrm>
          <a:solidFill>
            <a:srgbClr val="1503E8"/>
          </a:solidFill>
        </p:spPr>
        <p:txBody>
          <a:bodyPr>
            <a:normAutofit/>
          </a:bodyPr>
          <a:lstStyle/>
          <a:p>
            <a:r>
              <a:rPr lang="it-IT" dirty="0" smtClean="0">
                <a:solidFill>
                  <a:schemeClr val="bg1"/>
                </a:solidFill>
              </a:rPr>
              <a:t>K</a:t>
            </a:r>
            <a:r>
              <a:rPr lang="it-IT" baseline="30000" dirty="0" smtClean="0">
                <a:solidFill>
                  <a:schemeClr val="bg1"/>
                </a:solidFill>
              </a:rPr>
              <a:t>0</a:t>
            </a:r>
            <a:r>
              <a:rPr lang="it-IT" baseline="-25000" dirty="0" smtClean="0">
                <a:solidFill>
                  <a:schemeClr val="bg1"/>
                </a:solidFill>
              </a:rPr>
              <a:t>s</a:t>
            </a:r>
            <a:r>
              <a:rPr lang="it-IT" dirty="0" smtClean="0">
                <a:solidFill>
                  <a:schemeClr val="bg1"/>
                </a:solidFill>
              </a:rPr>
              <a:t> </a:t>
            </a:r>
            <a:r>
              <a:rPr lang="it-IT" dirty="0" smtClean="0">
                <a:solidFill>
                  <a:schemeClr val="bg1"/>
                </a:solidFill>
                <a:sym typeface="Wingdings" pitchFamily="2" charset="2"/>
              </a:rPr>
              <a:t></a:t>
            </a:r>
            <a:r>
              <a:rPr lang="it-IT" dirty="0" smtClean="0">
                <a:solidFill>
                  <a:schemeClr val="bg1"/>
                </a:solidFill>
                <a:latin typeface="Symbol" pitchFamily="18" charset="2"/>
                <a:sym typeface="Wingdings" pitchFamily="2" charset="2"/>
              </a:rPr>
              <a:t>p</a:t>
            </a:r>
            <a:r>
              <a:rPr lang="it-IT" baseline="30000" dirty="0" smtClean="0">
                <a:solidFill>
                  <a:schemeClr val="bg1"/>
                </a:solidFill>
                <a:latin typeface="Symbol" pitchFamily="18" charset="2"/>
                <a:sym typeface="Wingdings" pitchFamily="2" charset="2"/>
              </a:rPr>
              <a:t>+</a:t>
            </a:r>
            <a:r>
              <a:rPr lang="it-IT" dirty="0" smtClean="0">
                <a:solidFill>
                  <a:schemeClr val="bg1"/>
                </a:solidFill>
                <a:latin typeface="Symbol" pitchFamily="18" charset="2"/>
                <a:sym typeface="Wingdings" pitchFamily="2" charset="2"/>
              </a:rPr>
              <a:t>p</a:t>
            </a:r>
            <a:r>
              <a:rPr lang="it-IT" baseline="30000" dirty="0" smtClean="0">
                <a:solidFill>
                  <a:schemeClr val="bg1"/>
                </a:solidFill>
                <a:sym typeface="Wingdings" pitchFamily="2" charset="2"/>
              </a:rPr>
              <a:t>- </a:t>
            </a:r>
            <a:r>
              <a:rPr lang="it-IT" dirty="0" smtClean="0">
                <a:solidFill>
                  <a:schemeClr val="bg1"/>
                </a:solidFill>
                <a:sym typeface="Wingdings" pitchFamily="2" charset="2"/>
              </a:rPr>
              <a:t>event display </a:t>
            </a:r>
            <a:endParaRPr lang="it-IT" dirty="0">
              <a:solidFill>
                <a:schemeClr val="bg1"/>
              </a:solidFill>
            </a:endParaRPr>
          </a:p>
        </p:txBody>
      </p:sp>
      <p:sp>
        <p:nvSpPr>
          <p:cNvPr id="5" name="Slide Number Placeholder 4"/>
          <p:cNvSpPr>
            <a:spLocks noGrp="1"/>
          </p:cNvSpPr>
          <p:nvPr>
            <p:ph type="sldNum" sz="quarter" idx="12"/>
          </p:nvPr>
        </p:nvSpPr>
        <p:spPr/>
        <p:txBody>
          <a:bodyPr/>
          <a:lstStyle/>
          <a:p>
            <a:fld id="{B007B441-5312-499D-93C3-6E37886527FA}" type="slidenum">
              <a:rPr lang="it-IT" smtClean="0"/>
              <a:pPr/>
              <a:t>42</a:t>
            </a:fld>
            <a:endParaRPr lang="it-IT"/>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a:solidFill>
            <a:srgbClr val="98A0DC"/>
          </a:solidFill>
        </p:spPr>
        <p:txBody>
          <a:bodyPr>
            <a:normAutofit fontScale="90000"/>
          </a:bodyPr>
          <a:lstStyle/>
          <a:p>
            <a:r>
              <a:rPr lang="it-IT" dirty="0" err="1" smtClean="0"/>
              <a:t>…primi</a:t>
            </a:r>
            <a:r>
              <a:rPr lang="it-IT" dirty="0" smtClean="0"/>
              <a:t> eventi ‘rari’ </a:t>
            </a:r>
            <a:r>
              <a:rPr lang="it-IT" dirty="0" err="1" smtClean="0"/>
              <a:t>interessanti…</a:t>
            </a:r>
            <a:endParaRPr lang="it-IT" dirty="0"/>
          </a:p>
        </p:txBody>
      </p:sp>
      <p:sp>
        <p:nvSpPr>
          <p:cNvPr id="3" name="Content Placeholder 2"/>
          <p:cNvSpPr>
            <a:spLocks noGrp="1"/>
          </p:cNvSpPr>
          <p:nvPr>
            <p:ph idx="1"/>
          </p:nvPr>
        </p:nvSpPr>
        <p:spPr/>
        <p:txBody>
          <a:bodyPr/>
          <a:lstStyle/>
          <a:p>
            <a:pPr>
              <a:buNone/>
            </a:pPr>
            <a:r>
              <a:rPr lang="it-IT" dirty="0" smtClean="0"/>
              <a:t>Attesi per ogni esperimento:</a:t>
            </a:r>
          </a:p>
          <a:p>
            <a:r>
              <a:rPr lang="it-IT" dirty="0" smtClean="0"/>
              <a:t>~ 40 eventi W→μν, eν </a:t>
            </a:r>
          </a:p>
          <a:p>
            <a:r>
              <a:rPr lang="it-IT" dirty="0" smtClean="0"/>
              <a:t>~ 4 eventi Z→μμ, ee,</a:t>
            </a:r>
            <a:endParaRPr lang="it-IT" dirty="0"/>
          </a:p>
        </p:txBody>
      </p:sp>
      <p:sp>
        <p:nvSpPr>
          <p:cNvPr id="4" name="Slide Number Placeholder 3"/>
          <p:cNvSpPr>
            <a:spLocks noGrp="1"/>
          </p:cNvSpPr>
          <p:nvPr>
            <p:ph type="sldNum" sz="quarter" idx="12"/>
          </p:nvPr>
        </p:nvSpPr>
        <p:spPr/>
        <p:txBody>
          <a:bodyPr/>
          <a:lstStyle/>
          <a:p>
            <a:fld id="{B007B441-5312-499D-93C3-6E37886527FA}" type="slidenum">
              <a:rPr lang="it-IT" smtClean="0"/>
              <a:pPr/>
              <a:t>43</a:t>
            </a:fld>
            <a:endParaRPr lang="it-IT"/>
          </a:p>
        </p:txBody>
      </p:sp>
      <p:pic>
        <p:nvPicPr>
          <p:cNvPr id="6" name="Content Placeholder 4" descr="CMS_wenu-133874-21466935-full.png"/>
          <p:cNvPicPr>
            <a:picLocks noChangeAspect="1"/>
          </p:cNvPicPr>
          <p:nvPr/>
        </p:nvPicPr>
        <p:blipFill>
          <a:blip r:embed="rId2"/>
          <a:srcRect l="-23443" r="-23443"/>
          <a:stretch>
            <a:fillRect/>
          </a:stretch>
        </p:blipFill>
        <p:spPr>
          <a:xfrm>
            <a:off x="-381000" y="1410082"/>
            <a:ext cx="9905999" cy="5447918"/>
          </a:xfrm>
          <a:prstGeom prst="rect">
            <a:avLst/>
          </a:prstGeom>
          <a:solidFill>
            <a:schemeClr val="bg1"/>
          </a:solidFill>
        </p:spPr>
      </p:pic>
      <p:sp>
        <p:nvSpPr>
          <p:cNvPr id="7" name="Title 1"/>
          <p:cNvSpPr txBox="1">
            <a:spLocks/>
          </p:cNvSpPr>
          <p:nvPr/>
        </p:nvSpPr>
        <p:spPr>
          <a:xfrm>
            <a:off x="6324600" y="5105400"/>
            <a:ext cx="1752600" cy="685800"/>
          </a:xfrm>
          <a:prstGeom prst="rect">
            <a:avLst/>
          </a:prstGeom>
          <a:solidFill>
            <a:schemeClr val="bg1">
              <a:lumMod val="85000"/>
            </a:schemeClr>
          </a:solidFill>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noProof="0" dirty="0" err="1" smtClean="0">
                <a:latin typeface="+mj-lt"/>
                <a:ea typeface="+mj-ea"/>
                <a:cs typeface="Comic Sans MS"/>
                <a:sym typeface="Wingdings"/>
              </a:rPr>
              <a:t>e</a:t>
            </a:r>
            <a:r>
              <a:rPr lang="en-US" sz="4400" dirty="0" err="1" smtClean="0">
                <a:latin typeface="Symbol" charset="2"/>
                <a:ea typeface="+mj-ea"/>
                <a:cs typeface="Symbol" charset="2"/>
                <a:sym typeface="Wingdings"/>
              </a:rPr>
              <a:t>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MS_wmunu-133875-1228182-full.png"/>
          <p:cNvPicPr>
            <a:picLocks noGrp="1" noChangeAspect="1"/>
          </p:cNvPicPr>
          <p:nvPr>
            <p:ph idx="1"/>
          </p:nvPr>
        </p:nvPicPr>
        <p:blipFill>
          <a:blip r:embed="rId2"/>
          <a:srcRect l="-23443" r="-23443"/>
          <a:stretch>
            <a:fillRect/>
          </a:stretch>
        </p:blipFill>
        <p:spPr>
          <a:xfrm>
            <a:off x="-346440" y="1219200"/>
            <a:ext cx="9947640" cy="5470819"/>
          </a:xfrm>
        </p:spPr>
      </p:pic>
      <p:sp>
        <p:nvSpPr>
          <p:cNvPr id="4" name="Slide Number Placeholder 3"/>
          <p:cNvSpPr>
            <a:spLocks noGrp="1"/>
          </p:cNvSpPr>
          <p:nvPr>
            <p:ph type="sldNum" sz="quarter" idx="12"/>
          </p:nvPr>
        </p:nvSpPr>
        <p:spPr/>
        <p:txBody>
          <a:bodyPr/>
          <a:lstStyle/>
          <a:p>
            <a:fld id="{B007B441-5312-499D-93C3-6E37886527FA}" type="slidenum">
              <a:rPr lang="it-IT" smtClean="0"/>
              <a:pPr/>
              <a:t>44</a:t>
            </a:fld>
            <a:endParaRPr lang="it-IT"/>
          </a:p>
        </p:txBody>
      </p:sp>
      <p:sp>
        <p:nvSpPr>
          <p:cNvPr id="7" name="Title 1"/>
          <p:cNvSpPr txBox="1">
            <a:spLocks/>
          </p:cNvSpPr>
          <p:nvPr/>
        </p:nvSpPr>
        <p:spPr>
          <a:xfrm>
            <a:off x="457200" y="304800"/>
            <a:ext cx="8229600" cy="7620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evento </a:t>
            </a: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CMS_zee-133877-28405693-full.png"/>
          <p:cNvPicPr>
            <a:picLocks noGrp="1" noChangeAspect="1"/>
          </p:cNvPicPr>
          <p:nvPr>
            <p:ph idx="1"/>
          </p:nvPr>
        </p:nvPicPr>
        <p:blipFill>
          <a:blip r:embed="rId2"/>
          <a:srcRect l="-23443" r="-23443"/>
          <a:stretch>
            <a:fillRect/>
          </a:stretch>
        </p:blipFill>
        <p:spPr>
          <a:xfrm>
            <a:off x="-340106" y="1447800"/>
            <a:ext cx="9560306" cy="5257800"/>
          </a:xfrm>
        </p:spPr>
      </p:pic>
      <p:sp>
        <p:nvSpPr>
          <p:cNvPr id="4" name="Slide Number Placeholder 3"/>
          <p:cNvSpPr>
            <a:spLocks noGrp="1"/>
          </p:cNvSpPr>
          <p:nvPr>
            <p:ph type="sldNum" sz="quarter" idx="12"/>
          </p:nvPr>
        </p:nvSpPr>
        <p:spPr/>
        <p:txBody>
          <a:bodyPr/>
          <a:lstStyle/>
          <a:p>
            <a:fld id="{B007B441-5312-499D-93C3-6E37886527FA}" type="slidenum">
              <a:rPr lang="it-IT" smtClean="0"/>
              <a:pPr/>
              <a:t>45</a:t>
            </a:fld>
            <a:endParaRPr lang="it-IT"/>
          </a:p>
        </p:txBody>
      </p:sp>
      <p:sp>
        <p:nvSpPr>
          <p:cNvPr id="5" name="Title 1"/>
          <p:cNvSpPr txBox="1">
            <a:spLocks/>
          </p:cNvSpPr>
          <p:nvPr/>
        </p:nvSpPr>
        <p:spPr>
          <a:xfrm>
            <a:off x="457200" y="304800"/>
            <a:ext cx="8229600" cy="8382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Z</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e</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r>
              <a:rPr kumimoji="0" lang="en-US" sz="4400" b="0" i="0" u="none" strike="noStrike" kern="1200" cap="none" spc="0" normalizeH="0" noProof="0" dirty="0" smtClean="0">
                <a:ln>
                  <a:noFill/>
                </a:ln>
                <a:solidFill>
                  <a:schemeClr val="tx1"/>
                </a:solidFill>
                <a:effectLst/>
                <a:uLnTx/>
                <a:uFillTx/>
                <a:latin typeface="+mj-lt"/>
                <a:ea typeface="+mj-ea"/>
                <a:cs typeface="+mj-cs"/>
                <a:sym typeface="Wingdings"/>
              </a:rPr>
              <a:t> </a:t>
            </a:r>
            <a:r>
              <a:rPr kumimoji="0" lang="en-US" sz="4400" b="0" i="0" u="none" strike="noStrike" kern="1200" cap="none" spc="0" normalizeH="0" noProof="0" dirty="0" err="1" smtClean="0">
                <a:ln>
                  <a:noFill/>
                </a:ln>
                <a:solidFill>
                  <a:schemeClr val="tx1"/>
                </a:solidFill>
                <a:effectLst/>
                <a:uLnTx/>
                <a:uFillTx/>
                <a:latin typeface="+mj-lt"/>
                <a:ea typeface="+mj-ea"/>
                <a:cs typeface="+mj-cs"/>
                <a:sym typeface="Wingdings"/>
              </a:rPr>
              <a:t>e</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atlas2010_vp1_run154822_evt14321500.png"/>
          <p:cNvPicPr>
            <a:picLocks noGrp="1" noChangeAspect="1"/>
          </p:cNvPicPr>
          <p:nvPr>
            <p:ph idx="1"/>
          </p:nvPr>
        </p:nvPicPr>
        <p:blipFill>
          <a:blip r:embed="rId2"/>
          <a:srcRect l="-13830" r="-13830"/>
          <a:stretch>
            <a:fillRect/>
          </a:stretch>
        </p:blipFill>
        <p:spPr>
          <a:xfrm>
            <a:off x="-644906" y="1066800"/>
            <a:ext cx="10474706" cy="5760685"/>
          </a:xfrm>
        </p:spPr>
      </p:pic>
      <p:sp>
        <p:nvSpPr>
          <p:cNvPr id="4" name="Slide Number Placeholder 3"/>
          <p:cNvSpPr>
            <a:spLocks noGrp="1"/>
          </p:cNvSpPr>
          <p:nvPr>
            <p:ph type="sldNum" sz="quarter" idx="12"/>
          </p:nvPr>
        </p:nvSpPr>
        <p:spPr/>
        <p:txBody>
          <a:bodyPr/>
          <a:lstStyle/>
          <a:p>
            <a:fld id="{B007B441-5312-499D-93C3-6E37886527FA}" type="slidenum">
              <a:rPr lang="it-IT" smtClean="0"/>
              <a:pPr/>
              <a:t>46</a:t>
            </a:fld>
            <a:endParaRPr lang="it-IT"/>
          </a:p>
        </p:txBody>
      </p:sp>
      <p:sp>
        <p:nvSpPr>
          <p:cNvPr id="6" name="Title 1"/>
          <p:cNvSpPr txBox="1">
            <a:spLocks/>
          </p:cNvSpPr>
          <p:nvPr/>
        </p:nvSpPr>
        <p:spPr>
          <a:xfrm>
            <a:off x="457200" y="152400"/>
            <a:ext cx="8229600" cy="8382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Z</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r>
              <a:rPr kumimoji="0" lang="en-US" sz="4400" b="0" i="0" u="none" strike="noStrike" kern="1200" cap="none" spc="0" normalizeH="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display817271c.png"/>
          <p:cNvPicPr>
            <a:picLocks noGrp="1" noChangeAspect="1"/>
          </p:cNvPicPr>
          <p:nvPr>
            <p:ph idx="1"/>
          </p:nvPr>
        </p:nvPicPr>
        <p:blipFill>
          <a:blip r:embed="rId2"/>
          <a:srcRect l="-14390" r="-14390"/>
          <a:stretch>
            <a:fillRect/>
          </a:stretch>
        </p:blipFill>
        <p:spPr>
          <a:xfrm>
            <a:off x="-762000" y="960437"/>
            <a:ext cx="10723593" cy="5897563"/>
          </a:xfrm>
        </p:spPr>
      </p:pic>
      <p:sp>
        <p:nvSpPr>
          <p:cNvPr id="4" name="Slide Number Placeholder 3"/>
          <p:cNvSpPr>
            <a:spLocks noGrp="1"/>
          </p:cNvSpPr>
          <p:nvPr>
            <p:ph type="sldNum" sz="quarter" idx="12"/>
          </p:nvPr>
        </p:nvSpPr>
        <p:spPr/>
        <p:txBody>
          <a:bodyPr/>
          <a:lstStyle/>
          <a:p>
            <a:fld id="{B007B441-5312-499D-93C3-6E37886527FA}" type="slidenum">
              <a:rPr lang="it-IT" smtClean="0"/>
              <a:pPr/>
              <a:t>47</a:t>
            </a:fld>
            <a:endParaRPr lang="it-IT"/>
          </a:p>
        </p:txBody>
      </p:sp>
      <p:sp>
        <p:nvSpPr>
          <p:cNvPr id="6" name="TextBox 5"/>
          <p:cNvSpPr txBox="1"/>
          <p:nvPr/>
        </p:nvSpPr>
        <p:spPr>
          <a:xfrm>
            <a:off x="5105400" y="5943600"/>
            <a:ext cx="3390672" cy="369332"/>
          </a:xfrm>
          <a:prstGeom prst="rect">
            <a:avLst/>
          </a:prstGeom>
          <a:solidFill>
            <a:schemeClr val="tx1"/>
          </a:solidFill>
        </p:spPr>
        <p:txBody>
          <a:bodyPr wrap="none" rtlCol="0">
            <a:spAutoFit/>
          </a:bodyPr>
          <a:lstStyle/>
          <a:p>
            <a:r>
              <a:rPr lang="it-IT" dirty="0" err="1" smtClean="0"/>
              <a:t>xxxxxxxxxxxxxxxxxxxxxxxxxxxxxxxx</a:t>
            </a:r>
            <a:endParaRPr lang="it-IT" dirty="0"/>
          </a:p>
        </p:txBody>
      </p:sp>
      <p:sp>
        <p:nvSpPr>
          <p:cNvPr id="7" name="Title 1"/>
          <p:cNvSpPr txBox="1">
            <a:spLocks/>
          </p:cNvSpPr>
          <p:nvPr/>
        </p:nvSpPr>
        <p:spPr>
          <a:xfrm>
            <a:off x="457200" y="152400"/>
            <a:ext cx="8229600" cy="685800"/>
          </a:xfrm>
          <a:prstGeom prst="rect">
            <a:avLst/>
          </a:prstGeom>
          <a:solidFill>
            <a:srgbClr val="98A0DC"/>
          </a:solidFill>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con </a:t>
            </a:r>
            <a:r>
              <a:rPr lang="it-IT" sz="4400" dirty="0" err="1" smtClean="0">
                <a:latin typeface="+mj-lt"/>
                <a:ea typeface="+mj-ea"/>
                <a:cs typeface="+mj-cs"/>
              </a:rPr>
              <a:t>b-tagged</a:t>
            </a:r>
            <a:r>
              <a:rPr lang="it-IT" sz="4400" dirty="0" smtClean="0">
                <a:latin typeface="+mj-lt"/>
                <a:ea typeface="+mj-ea"/>
                <a:cs typeface="+mj-cs"/>
              </a:rPr>
              <a:t> jet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cxnSp>
        <p:nvCxnSpPr>
          <p:cNvPr id="9" name="Straight Arrow Connector 8"/>
          <p:cNvCxnSpPr/>
          <p:nvPr/>
        </p:nvCxnSpPr>
        <p:spPr>
          <a:xfrm flipV="1">
            <a:off x="1371600" y="5791200"/>
            <a:ext cx="838200" cy="533400"/>
          </a:xfrm>
          <a:prstGeom prst="straightConnector1">
            <a:avLst/>
          </a:prstGeom>
          <a:ln>
            <a:solidFill>
              <a:schemeClr val="accent6"/>
            </a:solidFill>
            <a:headEnd type="arrow"/>
            <a:tailEnd type="arrow"/>
          </a:ln>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28800" y="6031468"/>
            <a:ext cx="670451" cy="369332"/>
          </a:xfrm>
          <a:prstGeom prst="rect">
            <a:avLst/>
          </a:prstGeom>
          <a:noFill/>
        </p:spPr>
        <p:txBody>
          <a:bodyPr wrap="none" rtlCol="0">
            <a:spAutoFit/>
          </a:bodyPr>
          <a:lstStyle/>
          <a:p>
            <a:r>
              <a:rPr lang="it-IT" dirty="0" smtClean="0"/>
              <a:t>6mm</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48</a:t>
            </a:fld>
            <a:endParaRPr lang="it-IT"/>
          </a:p>
        </p:txBody>
      </p:sp>
      <p:sp>
        <p:nvSpPr>
          <p:cNvPr id="5" name="Title 1"/>
          <p:cNvSpPr>
            <a:spLocks noGrp="1"/>
          </p:cNvSpPr>
          <p:nvPr>
            <p:ph type="title"/>
          </p:nvPr>
        </p:nvSpPr>
        <p:spPr>
          <a:xfrm>
            <a:off x="457200" y="274638"/>
            <a:ext cx="8229600" cy="1143000"/>
          </a:xfrm>
          <a:solidFill>
            <a:srgbClr val="3366FF"/>
          </a:solidFill>
        </p:spPr>
        <p:txBody>
          <a:bodyPr>
            <a:noAutofit/>
          </a:bodyPr>
          <a:lstStyle/>
          <a:p>
            <a:r>
              <a:rPr lang="it-IT" sz="3600" b="1" dirty="0" smtClean="0">
                <a:latin typeface="Comic Sans MS"/>
                <a:cs typeface="Comic Sans MS"/>
              </a:rPr>
              <a:t>Pubblicazioni dai dati acquisiti </a:t>
            </a:r>
            <a:endParaRPr lang="it-IT" sz="3600" b="1" dirty="0">
              <a:latin typeface="Comic Sans MS"/>
              <a:cs typeface="Comic Sans MS"/>
            </a:endParaRPr>
          </a:p>
        </p:txBody>
      </p:sp>
      <p:sp>
        <p:nvSpPr>
          <p:cNvPr id="6" name="Content Placeholder 2"/>
          <p:cNvSpPr>
            <a:spLocks noGrp="1"/>
          </p:cNvSpPr>
          <p:nvPr>
            <p:ph idx="1"/>
          </p:nvPr>
        </p:nvSpPr>
        <p:spPr>
          <a:xfrm>
            <a:off x="152400" y="1905000"/>
            <a:ext cx="4191000" cy="4191000"/>
          </a:xfrm>
        </p:spPr>
        <p:txBody>
          <a:bodyPr>
            <a:noAutofit/>
          </a:bodyPr>
          <a:lstStyle/>
          <a:p>
            <a:pPr>
              <a:buNone/>
            </a:pPr>
            <a:r>
              <a:rPr lang="it-IT" sz="2400" dirty="0" smtClean="0">
                <a:latin typeface="Comic Sans MS"/>
                <a:cs typeface="Comic Sans MS"/>
              </a:rPr>
              <a:t>Sia ATLAS che CMS</a:t>
            </a:r>
          </a:p>
          <a:p>
            <a:pPr>
              <a:buNone/>
            </a:pPr>
            <a:r>
              <a:rPr lang="it-IT" sz="2400" dirty="0" smtClean="0">
                <a:latin typeface="Comic Sans MS"/>
                <a:cs typeface="Comic Sans MS"/>
              </a:rPr>
              <a:t> hanno pubblicato:</a:t>
            </a:r>
          </a:p>
          <a:p>
            <a:r>
              <a:rPr lang="it-IT" sz="2400" dirty="0" smtClean="0">
                <a:latin typeface="Comic Sans MS"/>
                <a:cs typeface="Comic Sans MS"/>
              </a:rPr>
              <a:t> articolo sulla ‘molteplicità di tracce cariche’ </a:t>
            </a:r>
          </a:p>
          <a:p>
            <a:r>
              <a:rPr lang="it-IT" sz="2400" dirty="0" smtClean="0">
                <a:latin typeface="Comic Sans MS"/>
                <a:cs typeface="Comic Sans MS"/>
              </a:rPr>
              <a:t> vari articoli sulle ‘performance’ dei sottorivelatori</a:t>
            </a:r>
          </a:p>
        </p:txBody>
      </p:sp>
      <p:pic>
        <p:nvPicPr>
          <p:cNvPr id="10" name="Picture 9"/>
          <p:cNvPicPr>
            <a:picLocks noChangeAspect="1"/>
          </p:cNvPicPr>
          <p:nvPr/>
        </p:nvPicPr>
        <p:blipFill>
          <a:blip r:embed="rId2"/>
          <a:stretch>
            <a:fillRect/>
          </a:stretch>
        </p:blipFill>
        <p:spPr>
          <a:xfrm>
            <a:off x="3803650" y="1812027"/>
            <a:ext cx="5035550" cy="458877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639762"/>
          </a:xfrm>
        </p:spPr>
        <p:txBody>
          <a:bodyPr>
            <a:normAutofit fontScale="90000"/>
          </a:bodyPr>
          <a:lstStyle/>
          <a:p>
            <a:pPr>
              <a:defRPr/>
            </a:pPr>
            <a:r>
              <a:rPr lang="en-US" b="1" dirty="0" smtClean="0">
                <a:solidFill>
                  <a:srgbClr val="FF0000"/>
                </a:solidFill>
                <a:latin typeface="Comic Sans MS"/>
                <a:cs typeface="Comic Sans MS"/>
              </a:rPr>
              <a:t>…LHC schedule…</a:t>
            </a:r>
            <a:endParaRPr lang="en-US" b="1" dirty="0">
              <a:solidFill>
                <a:srgbClr val="FF0000"/>
              </a:solidFill>
              <a:latin typeface="Comic Sans MS"/>
              <a:ea typeface="+mj-ea"/>
              <a:cs typeface="Comic Sans MS"/>
            </a:endParaRPr>
          </a:p>
        </p:txBody>
      </p:sp>
      <p:grpSp>
        <p:nvGrpSpPr>
          <p:cNvPr id="30" name="Group 29"/>
          <p:cNvGrpSpPr/>
          <p:nvPr/>
        </p:nvGrpSpPr>
        <p:grpSpPr>
          <a:xfrm>
            <a:off x="152400" y="1219200"/>
            <a:ext cx="5181600" cy="5487987"/>
            <a:chOff x="3505200" y="912813"/>
            <a:chExt cx="5684291" cy="5716587"/>
          </a:xfrm>
        </p:grpSpPr>
        <p:pic>
          <p:nvPicPr>
            <p:cNvPr id="38916" name="Picture 3"/>
            <p:cNvPicPr>
              <a:picLocks noChangeAspect="1" noChangeArrowheads="1"/>
            </p:cNvPicPr>
            <p:nvPr/>
          </p:nvPicPr>
          <p:blipFill>
            <a:blip r:embed="rId2"/>
            <a:srcRect t="35873" r="11053"/>
            <a:stretch>
              <a:fillRect/>
            </a:stretch>
          </p:blipFill>
          <p:spPr bwMode="auto">
            <a:xfrm>
              <a:off x="3505200" y="912813"/>
              <a:ext cx="5600700" cy="5716587"/>
            </a:xfrm>
            <a:prstGeom prst="rect">
              <a:avLst/>
            </a:prstGeom>
            <a:noFill/>
            <a:ln w="9525">
              <a:noFill/>
              <a:miter lim="800000"/>
              <a:headEnd/>
              <a:tailEnd/>
            </a:ln>
          </p:spPr>
        </p:pic>
        <p:sp>
          <p:nvSpPr>
            <p:cNvPr id="7" name="TextBox 6"/>
            <p:cNvSpPr txBox="1">
              <a:spLocks noChangeArrowheads="1"/>
            </p:cNvSpPr>
            <p:nvPr/>
          </p:nvSpPr>
          <p:spPr bwMode="auto">
            <a:xfrm>
              <a:off x="4648200" y="5638800"/>
              <a:ext cx="1163638"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10m 2x1-2e10</a:t>
              </a:r>
            </a:p>
          </p:txBody>
        </p:sp>
        <p:sp>
          <p:nvSpPr>
            <p:cNvPr id="8" name="TextBox 7"/>
            <p:cNvSpPr txBox="1">
              <a:spLocks noChangeArrowheads="1"/>
            </p:cNvSpPr>
            <p:nvPr/>
          </p:nvSpPr>
          <p:spPr bwMode="auto">
            <a:xfrm>
              <a:off x="3581400" y="4419600"/>
              <a:ext cx="1079500"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2m 2x1-2e10</a:t>
              </a:r>
            </a:p>
          </p:txBody>
        </p:sp>
        <p:sp>
          <p:nvSpPr>
            <p:cNvPr id="10" name="TextBox 9"/>
            <p:cNvSpPr txBox="1">
              <a:spLocks noChangeArrowheads="1"/>
            </p:cNvSpPr>
            <p:nvPr/>
          </p:nvSpPr>
          <p:spPr bwMode="auto">
            <a:xfrm>
              <a:off x="4406900" y="3810000"/>
              <a:ext cx="1216025"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2m 2-4-6x2e10</a:t>
              </a:r>
            </a:p>
          </p:txBody>
        </p:sp>
        <p:cxnSp>
          <p:nvCxnSpPr>
            <p:cNvPr id="12" name="Straight Arrow Connector 11"/>
            <p:cNvCxnSpPr/>
            <p:nvPr/>
          </p:nvCxnSpPr>
          <p:spPr>
            <a:xfrm rot="16200000" flipV="1">
              <a:off x="4381500" y="5600700"/>
              <a:ext cx="3048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5800" y="48006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334000" y="41148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96000" y="32766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5087938" y="2971800"/>
              <a:ext cx="931862"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5m 2x1e11</a:t>
              </a:r>
            </a:p>
          </p:txBody>
        </p:sp>
        <p:sp>
          <p:nvSpPr>
            <p:cNvPr id="20" name="TextBox 19"/>
            <p:cNvSpPr txBox="1">
              <a:spLocks noChangeArrowheads="1"/>
            </p:cNvSpPr>
            <p:nvPr/>
          </p:nvSpPr>
          <p:spPr bwMode="auto">
            <a:xfrm>
              <a:off x="5697538" y="2438400"/>
              <a:ext cx="931862"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5m 4x1e11</a:t>
              </a:r>
            </a:p>
          </p:txBody>
        </p:sp>
        <p:sp>
          <p:nvSpPr>
            <p:cNvPr id="21" name="TextBox 20"/>
            <p:cNvSpPr txBox="1">
              <a:spLocks noChangeArrowheads="1"/>
            </p:cNvSpPr>
            <p:nvPr/>
          </p:nvSpPr>
          <p:spPr bwMode="auto">
            <a:xfrm>
              <a:off x="6172200" y="1828800"/>
              <a:ext cx="931863"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5m 8x1e11</a:t>
              </a:r>
            </a:p>
          </p:txBody>
        </p:sp>
        <p:sp>
          <p:nvSpPr>
            <p:cNvPr id="22" name="TextBox 21"/>
            <p:cNvSpPr txBox="1">
              <a:spLocks noChangeArrowheads="1"/>
            </p:cNvSpPr>
            <p:nvPr/>
          </p:nvSpPr>
          <p:spPr bwMode="auto">
            <a:xfrm>
              <a:off x="6916738" y="1447800"/>
              <a:ext cx="1017587" cy="480895"/>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a:prstTxWarp prst="textNoShape">
                <a:avLst/>
              </a:prstTxWarp>
              <a:spAutoFit/>
            </a:bodyPr>
            <a:lstStyle/>
            <a:p>
              <a:pPr>
                <a:defRPr/>
              </a:pPr>
              <a:r>
                <a:rPr lang="en-US" sz="1200" dirty="0"/>
                <a:t>5m 16x1e11</a:t>
              </a:r>
            </a:p>
          </p:txBody>
        </p:sp>
        <p:cxnSp>
          <p:nvCxnSpPr>
            <p:cNvPr id="23" name="Straight Arrow Connector 22"/>
            <p:cNvCxnSpPr/>
            <p:nvPr/>
          </p:nvCxnSpPr>
          <p:spPr>
            <a:xfrm>
              <a:off x="6477000" y="28194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8600" y="1752600"/>
              <a:ext cx="3048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33600"/>
              <a:ext cx="3810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31" name="TextBox 11"/>
            <p:cNvSpPr txBox="1">
              <a:spLocks noChangeArrowheads="1"/>
            </p:cNvSpPr>
            <p:nvPr/>
          </p:nvSpPr>
          <p:spPr bwMode="auto">
            <a:xfrm>
              <a:off x="4300538" y="1295401"/>
              <a:ext cx="4888953" cy="384716"/>
            </a:xfrm>
            <a:prstGeom prst="rect">
              <a:avLst/>
            </a:prstGeom>
            <a:noFill/>
            <a:ln w="9525">
              <a:noFill/>
              <a:miter lim="800000"/>
              <a:headEnd/>
              <a:tailEnd/>
            </a:ln>
          </p:spPr>
          <p:txBody>
            <a:bodyPr wrap="square">
              <a:prstTxWarp prst="textNoShape">
                <a:avLst/>
              </a:prstTxWarp>
              <a:spAutoFit/>
            </a:bodyPr>
            <a:lstStyle/>
            <a:p>
              <a:r>
                <a:rPr lang="en-US" dirty="0"/>
                <a:t>April		May		June</a:t>
              </a:r>
            </a:p>
          </p:txBody>
        </p:sp>
        <p:sp>
          <p:nvSpPr>
            <p:cNvPr id="38932" name="TextBox 12"/>
            <p:cNvSpPr txBox="1">
              <a:spLocks noChangeArrowheads="1"/>
            </p:cNvSpPr>
            <p:nvPr/>
          </p:nvSpPr>
          <p:spPr bwMode="auto">
            <a:xfrm>
              <a:off x="5929383" y="5334000"/>
              <a:ext cx="1517649" cy="384716"/>
            </a:xfrm>
            <a:prstGeom prst="rect">
              <a:avLst/>
            </a:prstGeom>
            <a:noFill/>
            <a:ln w="9525">
              <a:solidFill>
                <a:schemeClr val="tx1"/>
              </a:solidFill>
              <a:miter lim="800000"/>
              <a:headEnd/>
              <a:tailEnd/>
            </a:ln>
          </p:spPr>
          <p:txBody>
            <a:bodyPr wrap="square">
              <a:prstTxWarp prst="textNoShape">
                <a:avLst/>
              </a:prstTxWarp>
              <a:spAutoFit/>
            </a:bodyPr>
            <a:lstStyle/>
            <a:p>
              <a:r>
                <a:rPr lang="en-US"/>
                <a:t>18 May 2010</a:t>
              </a:r>
            </a:p>
          </p:txBody>
        </p:sp>
        <p:cxnSp>
          <p:nvCxnSpPr>
            <p:cNvPr id="29" name="Straight Arrow Connector 28"/>
            <p:cNvCxnSpPr/>
            <p:nvPr/>
          </p:nvCxnSpPr>
          <p:spPr>
            <a:xfrm rot="16200000" flipH="1">
              <a:off x="6280944" y="5845969"/>
              <a:ext cx="28575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34" name="TextBox 22"/>
            <p:cNvSpPr txBox="1">
              <a:spLocks noChangeArrowheads="1"/>
            </p:cNvSpPr>
            <p:nvPr/>
          </p:nvSpPr>
          <p:spPr bwMode="auto">
            <a:xfrm>
              <a:off x="4779963" y="4495800"/>
              <a:ext cx="401637" cy="673254"/>
            </a:xfrm>
            <a:prstGeom prst="rect">
              <a:avLst/>
            </a:prstGeom>
            <a:noFill/>
            <a:ln w="9525">
              <a:noFill/>
              <a:miter lim="800000"/>
              <a:headEnd/>
              <a:tailEnd/>
            </a:ln>
          </p:spPr>
          <p:txBody>
            <a:bodyPr wrap="square">
              <a:prstTxWarp prst="textNoShape">
                <a:avLst/>
              </a:prstTxWarp>
              <a:spAutoFit/>
            </a:bodyPr>
            <a:lstStyle/>
            <a:p>
              <a:r>
                <a:rPr lang="en-US">
                  <a:solidFill>
                    <a:srgbClr val="FF0000"/>
                  </a:solidFill>
                </a:rPr>
                <a:t>TS</a:t>
              </a:r>
            </a:p>
          </p:txBody>
        </p:sp>
        <p:sp>
          <p:nvSpPr>
            <p:cNvPr id="38935" name="TextBox 23"/>
            <p:cNvSpPr txBox="1">
              <a:spLocks noChangeArrowheads="1"/>
            </p:cNvSpPr>
            <p:nvPr/>
          </p:nvSpPr>
          <p:spPr bwMode="auto">
            <a:xfrm>
              <a:off x="6913563" y="2525713"/>
              <a:ext cx="401637" cy="673254"/>
            </a:xfrm>
            <a:prstGeom prst="rect">
              <a:avLst/>
            </a:prstGeom>
            <a:noFill/>
            <a:ln w="9525">
              <a:noFill/>
              <a:miter lim="800000"/>
              <a:headEnd/>
              <a:tailEnd/>
            </a:ln>
          </p:spPr>
          <p:txBody>
            <a:bodyPr wrap="square">
              <a:prstTxWarp prst="textNoShape">
                <a:avLst/>
              </a:prstTxWarp>
              <a:spAutoFit/>
            </a:bodyPr>
            <a:lstStyle/>
            <a:p>
              <a:r>
                <a:rPr lang="en-US">
                  <a:solidFill>
                    <a:srgbClr val="FF0000"/>
                  </a:solidFill>
                </a:rPr>
                <a:t>TS</a:t>
              </a:r>
            </a:p>
          </p:txBody>
        </p:sp>
        <p:sp>
          <p:nvSpPr>
            <p:cNvPr id="38936" name="TextBox 24"/>
            <p:cNvSpPr txBox="1">
              <a:spLocks noChangeArrowheads="1"/>
            </p:cNvSpPr>
            <p:nvPr/>
          </p:nvSpPr>
          <p:spPr bwMode="auto">
            <a:xfrm>
              <a:off x="8589963" y="1200150"/>
              <a:ext cx="401637" cy="673254"/>
            </a:xfrm>
            <a:prstGeom prst="rect">
              <a:avLst/>
            </a:prstGeom>
            <a:noFill/>
            <a:ln w="9525">
              <a:noFill/>
              <a:miter lim="800000"/>
              <a:headEnd/>
              <a:tailEnd/>
            </a:ln>
          </p:spPr>
          <p:txBody>
            <a:bodyPr wrap="square">
              <a:prstTxWarp prst="textNoShape">
                <a:avLst/>
              </a:prstTxWarp>
              <a:spAutoFit/>
            </a:bodyPr>
            <a:lstStyle/>
            <a:p>
              <a:r>
                <a:rPr lang="en-US" dirty="0">
                  <a:solidFill>
                    <a:srgbClr val="FF0000"/>
                  </a:solidFill>
                </a:rPr>
                <a:t>TS</a:t>
              </a:r>
            </a:p>
          </p:txBody>
        </p:sp>
        <p:sp>
          <p:nvSpPr>
            <p:cNvPr id="33" name="Oval Callout 32"/>
            <p:cNvSpPr/>
            <p:nvPr/>
          </p:nvSpPr>
          <p:spPr>
            <a:xfrm>
              <a:off x="7601233" y="2506625"/>
              <a:ext cx="1447799" cy="866785"/>
            </a:xfrm>
            <a:prstGeom prst="wedgeEllipseCallout">
              <a:avLst>
                <a:gd name="adj1" fmla="val 31133"/>
                <a:gd name="adj2" fmla="val -152703"/>
              </a:avLst>
            </a:prstGeom>
            <a:solidFill>
              <a:srgbClr val="FFC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C00000"/>
                  </a:solidFill>
                </a:rPr>
                <a:t>1 pb</a:t>
              </a:r>
              <a:r>
                <a:rPr lang="en-US" sz="1400" b="1" baseline="30000" dirty="0">
                  <a:solidFill>
                    <a:srgbClr val="C00000"/>
                  </a:solidFill>
                </a:rPr>
                <a:t>-1</a:t>
              </a:r>
              <a:r>
                <a:rPr lang="en-US" sz="1400" b="1" dirty="0">
                  <a:solidFill>
                    <a:srgbClr val="C00000"/>
                  </a:solidFill>
                </a:rPr>
                <a:t> by end of June !</a:t>
              </a:r>
            </a:p>
          </p:txBody>
        </p:sp>
        <p:sp>
          <p:nvSpPr>
            <p:cNvPr id="34" name="TextBox 33"/>
            <p:cNvSpPr txBox="1">
              <a:spLocks noChangeArrowheads="1"/>
            </p:cNvSpPr>
            <p:nvPr/>
          </p:nvSpPr>
          <p:spPr bwMode="auto">
            <a:xfrm>
              <a:off x="7403554" y="3690906"/>
              <a:ext cx="1785936" cy="1635044"/>
            </a:xfrm>
            <a:prstGeom prst="rect">
              <a:avLst/>
            </a:prstGeom>
            <a:solidFill>
              <a:srgbClr val="D9D9D9"/>
            </a:solidFill>
            <a:ln w="9525">
              <a:noFill/>
              <a:miter lim="800000"/>
              <a:headEnd/>
              <a:tailEnd/>
            </a:ln>
            <a:effectLst>
              <a:outerShdw blurRad="63500" dist="38100" dir="2700000" algn="tl" rotWithShape="0">
                <a:srgbClr val="000000">
                  <a:alpha val="39999"/>
                </a:srgbClr>
              </a:outerShdw>
            </a:effectLst>
          </p:spPr>
          <p:txBody>
            <a:bodyPr wrap="square" lIns="36000" rIns="36000">
              <a:prstTxWarp prst="textNoShape">
                <a:avLst/>
              </a:prstTxWarp>
              <a:spAutoFit/>
            </a:bodyPr>
            <a:lstStyle/>
            <a:p>
              <a:pPr algn="ctr">
                <a:defRPr/>
              </a:pPr>
              <a:r>
                <a:rPr lang="en-US" sz="1600" b="1" dirty="0"/>
                <a:t>We need about 13 fills of 15h stable beams with 16 colliding pairs of nominal bunches at 5m</a:t>
              </a:r>
            </a:p>
          </p:txBody>
        </p:sp>
        <p:sp>
          <p:nvSpPr>
            <p:cNvPr id="35" name="Right Brace 34"/>
            <p:cNvSpPr/>
            <p:nvPr/>
          </p:nvSpPr>
          <p:spPr>
            <a:xfrm rot="5400000">
              <a:off x="8155781" y="2959894"/>
              <a:ext cx="322263" cy="1108075"/>
            </a:xfrm>
            <a:prstGeom prst="rightBrace">
              <a:avLst>
                <a:gd name="adj1" fmla="val 3445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31" name="TextBox 30"/>
          <p:cNvSpPr txBox="1"/>
          <p:nvPr/>
        </p:nvSpPr>
        <p:spPr>
          <a:xfrm>
            <a:off x="5486400" y="1143000"/>
            <a:ext cx="3617509" cy="2677656"/>
          </a:xfrm>
          <a:prstGeom prst="rect">
            <a:avLst/>
          </a:prstGeom>
          <a:solidFill>
            <a:schemeClr val="accent5">
              <a:lumMod val="60000"/>
              <a:lumOff val="40000"/>
            </a:schemeClr>
          </a:solidFill>
        </p:spPr>
        <p:txBody>
          <a:bodyPr wrap="square" rtlCol="0">
            <a:spAutoFit/>
          </a:bodyPr>
          <a:lstStyle/>
          <a:p>
            <a:r>
              <a:rPr lang="it-IT" sz="2400" dirty="0" smtClean="0">
                <a:latin typeface="Comic Sans MS"/>
                <a:cs typeface="Comic Sans MS"/>
              </a:rPr>
              <a:t>fino a giugno:</a:t>
            </a:r>
          </a:p>
          <a:p>
            <a:pPr>
              <a:buFont typeface="Arial"/>
              <a:buChar char="•"/>
            </a:pPr>
            <a:r>
              <a:rPr lang="it-IT" sz="2400" dirty="0" smtClean="0">
                <a:latin typeface="Comic Sans MS"/>
                <a:cs typeface="Comic Sans MS"/>
              </a:rPr>
              <a:t>aumentare il numero di protoni per </a:t>
            </a:r>
            <a:r>
              <a:rPr lang="it-IT" sz="2400" dirty="0" err="1" smtClean="0">
                <a:latin typeface="Comic Sans MS"/>
                <a:cs typeface="Comic Sans MS"/>
              </a:rPr>
              <a:t>bunch</a:t>
            </a:r>
            <a:r>
              <a:rPr lang="it-IT" sz="2400" dirty="0" smtClean="0">
                <a:latin typeface="Comic Sans MS"/>
                <a:cs typeface="Comic Sans MS"/>
              </a:rPr>
              <a:t> a 10</a:t>
            </a:r>
            <a:r>
              <a:rPr lang="it-IT" sz="2400" baseline="30000" dirty="0" smtClean="0">
                <a:latin typeface="Comic Sans MS"/>
                <a:cs typeface="Comic Sans MS"/>
              </a:rPr>
              <a:t>11</a:t>
            </a:r>
          </a:p>
          <a:p>
            <a:pPr>
              <a:buFont typeface="Arial"/>
              <a:buChar char="•"/>
            </a:pPr>
            <a:r>
              <a:rPr lang="it-IT" sz="2400" dirty="0" smtClean="0">
                <a:latin typeface="Comic Sans MS"/>
                <a:cs typeface="Comic Sans MS"/>
              </a:rPr>
              <a:t>raddoppiare # </a:t>
            </a:r>
            <a:r>
              <a:rPr lang="it-IT" sz="2400" dirty="0" err="1" smtClean="0">
                <a:latin typeface="Comic Sans MS"/>
                <a:cs typeface="Comic Sans MS"/>
              </a:rPr>
              <a:t>bunch</a:t>
            </a:r>
            <a:r>
              <a:rPr lang="it-IT" sz="2400" dirty="0" smtClean="0">
                <a:latin typeface="Comic Sans MS"/>
                <a:cs typeface="Comic Sans MS"/>
              </a:rPr>
              <a:t>  ogni </a:t>
            </a:r>
            <a:r>
              <a:rPr lang="it-IT" sz="2400" dirty="0" err="1" smtClean="0">
                <a:latin typeface="Comic Sans MS"/>
                <a:cs typeface="Comic Sans MS"/>
              </a:rPr>
              <a:t>2</a:t>
            </a:r>
            <a:r>
              <a:rPr lang="it-IT" sz="2400" dirty="0" smtClean="0">
                <a:latin typeface="Comic Sans MS"/>
                <a:cs typeface="Comic Sans MS"/>
              </a:rPr>
              <a:t> settimane fino a 16+16</a:t>
            </a:r>
          </a:p>
          <a:p>
            <a:pPr>
              <a:buFont typeface="Arial"/>
              <a:buChar char="•"/>
            </a:pPr>
            <a:r>
              <a:rPr lang="it-IT" sz="2400" dirty="0" smtClean="0">
                <a:latin typeface="Comic Sans MS"/>
                <a:cs typeface="Comic Sans MS"/>
              </a:rPr>
              <a:t>raggiungere 1pb</a:t>
            </a:r>
            <a:r>
              <a:rPr lang="it-IT" sz="2400" baseline="30000" dirty="0" smtClean="0">
                <a:latin typeface="Comic Sans MS"/>
                <a:cs typeface="Comic Sans MS"/>
              </a:rPr>
              <a:t>-1 </a:t>
            </a:r>
          </a:p>
        </p:txBody>
      </p:sp>
      <p:sp>
        <p:nvSpPr>
          <p:cNvPr id="37" name="TextBox 36"/>
          <p:cNvSpPr txBox="1"/>
          <p:nvPr/>
        </p:nvSpPr>
        <p:spPr>
          <a:xfrm>
            <a:off x="5486400" y="3903345"/>
            <a:ext cx="3581400" cy="2954655"/>
          </a:xfrm>
          <a:prstGeom prst="rect">
            <a:avLst/>
          </a:prstGeom>
          <a:solidFill>
            <a:srgbClr val="FFFF00"/>
          </a:solidFill>
        </p:spPr>
        <p:txBody>
          <a:bodyPr wrap="square" rtlCol="0">
            <a:spAutoFit/>
          </a:bodyPr>
          <a:lstStyle/>
          <a:p>
            <a:pPr>
              <a:buFont typeface="Arial"/>
              <a:buChar char="•"/>
            </a:pPr>
            <a:r>
              <a:rPr lang="it-IT" sz="2400" dirty="0" smtClean="0">
                <a:latin typeface="Comic Sans MS"/>
                <a:cs typeface="Comic Sans MS"/>
              </a:rPr>
              <a:t>2010-11, </a:t>
            </a:r>
            <a:r>
              <a:rPr lang="it-IT" sz="2400" dirty="0" err="1" smtClean="0">
                <a:latin typeface="Comic Sans MS"/>
                <a:cs typeface="Comic Sans MS"/>
              </a:rPr>
              <a:t>run</a:t>
            </a:r>
            <a:r>
              <a:rPr lang="it-IT" sz="2400" dirty="0" smtClean="0">
                <a:latin typeface="Comic Sans MS"/>
                <a:cs typeface="Comic Sans MS"/>
              </a:rPr>
              <a:t> fino ad accumulare 1000 pb</a:t>
            </a:r>
            <a:r>
              <a:rPr lang="it-IT" sz="2400" baseline="30000" dirty="0" smtClean="0">
                <a:latin typeface="Comic Sans MS"/>
                <a:cs typeface="Comic Sans MS"/>
              </a:rPr>
              <a:t>-1 </a:t>
            </a:r>
            <a:endParaRPr lang="it-IT" sz="2400" dirty="0" smtClean="0">
              <a:latin typeface="Comic Sans MS"/>
              <a:cs typeface="Comic Sans MS"/>
            </a:endParaRPr>
          </a:p>
          <a:p>
            <a:pPr>
              <a:buFont typeface="Arial"/>
              <a:buChar char="•"/>
            </a:pPr>
            <a:endParaRPr lang="it-IT" sz="2400" dirty="0" smtClean="0">
              <a:latin typeface="Comic Sans MS"/>
              <a:cs typeface="Comic Sans MS"/>
            </a:endParaRPr>
          </a:p>
          <a:p>
            <a:pPr>
              <a:buFont typeface="Arial"/>
              <a:buChar char="•"/>
            </a:pPr>
            <a:r>
              <a:rPr lang="it-IT" sz="2400" dirty="0" smtClean="0">
                <a:latin typeface="Comic Sans MS"/>
                <a:cs typeface="Comic Sans MS"/>
              </a:rPr>
              <a:t>2011-12, </a:t>
            </a:r>
            <a:r>
              <a:rPr lang="it-IT" sz="2400" dirty="0" err="1" smtClean="0">
                <a:latin typeface="Comic Sans MS"/>
                <a:cs typeface="Comic Sans MS"/>
              </a:rPr>
              <a:t>shut</a:t>
            </a:r>
            <a:r>
              <a:rPr lang="it-IT" sz="2400" dirty="0" smtClean="0">
                <a:latin typeface="Comic Sans MS"/>
                <a:cs typeface="Comic Sans MS"/>
              </a:rPr>
              <a:t> down per lavori ad LHC </a:t>
            </a:r>
            <a:r>
              <a:rPr lang="en-US" sz="2400" dirty="0" err="1" smtClean="0">
                <a:latin typeface="Comic Sans MS"/>
                <a:cs typeface="Comic Sans MS"/>
                <a:sym typeface="Wingdings"/>
              </a:rPr>
              <a:t></a:t>
            </a:r>
            <a:r>
              <a:rPr lang="it-IT" sz="2400" dirty="0" smtClean="0">
                <a:latin typeface="Comic Sans MS"/>
                <a:cs typeface="Comic Sans MS"/>
              </a:rPr>
              <a:t> L=10</a:t>
            </a:r>
            <a:r>
              <a:rPr lang="it-IT" sz="2400" baseline="30000" dirty="0" smtClean="0">
                <a:latin typeface="Comic Sans MS"/>
                <a:cs typeface="Comic Sans MS"/>
              </a:rPr>
              <a:t>34</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it-IT" sz="2400" dirty="0" smtClean="0">
                <a:latin typeface="Comic Sans MS"/>
                <a:cs typeface="Comic Sans MS"/>
              </a:rPr>
              <a:t> e E=14TeV</a:t>
            </a:r>
          </a:p>
          <a:p>
            <a:endParaRPr lang="it-IT" dirty="0"/>
          </a:p>
        </p:txBody>
      </p:sp>
      <p:sp>
        <p:nvSpPr>
          <p:cNvPr id="32" name="Slide Number Placeholder 31"/>
          <p:cNvSpPr>
            <a:spLocks noGrp="1"/>
          </p:cNvSpPr>
          <p:nvPr>
            <p:ph type="sldNum" sz="quarter" idx="12"/>
          </p:nvPr>
        </p:nvSpPr>
        <p:spPr/>
        <p:txBody>
          <a:bodyPr/>
          <a:lstStyle/>
          <a:p>
            <a:fld id="{B007B441-5312-499D-93C3-6E37886527FA}" type="slidenum">
              <a:rPr lang="it-IT" smtClean="0"/>
              <a:pPr/>
              <a:t>49</a:t>
            </a:fld>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500594" cy="1071570"/>
          </a:xfrm>
          <a:solidFill>
            <a:schemeClr val="bg1"/>
          </a:solidFill>
        </p:spPr>
        <p:txBody>
          <a:bodyPr>
            <a:normAutofit/>
          </a:bodyPr>
          <a:lstStyle/>
          <a:p>
            <a:r>
              <a:rPr lang="it-IT" sz="2800" dirty="0" err="1" smtClean="0">
                <a:solidFill>
                  <a:srgbClr val="FF0000"/>
                </a:solidFill>
                <a:latin typeface="Comic Sans MS" pitchFamily="66" charset="0"/>
              </a:rPr>
              <a:t>….a</a:t>
            </a:r>
            <a:r>
              <a:rPr lang="it-IT" sz="2800" dirty="0" smtClean="0">
                <a:solidFill>
                  <a:srgbClr val="FF0000"/>
                </a:solidFill>
                <a:latin typeface="Comic Sans MS" pitchFamily="66" charset="0"/>
              </a:rPr>
              <a:t> cosa </a:t>
            </a:r>
            <a:r>
              <a:rPr lang="it-IT" sz="2800" dirty="0" err="1" smtClean="0">
                <a:solidFill>
                  <a:srgbClr val="FF0000"/>
                </a:solidFill>
                <a:latin typeface="Comic Sans MS" pitchFamily="66" charset="0"/>
              </a:rPr>
              <a:t>serve…</a:t>
            </a:r>
            <a:r>
              <a:rPr lang="it-IT" sz="2800" dirty="0" smtClean="0">
                <a:solidFill>
                  <a:srgbClr val="FF0000"/>
                </a:solidFill>
                <a:latin typeface="Comic Sans MS" pitchFamily="66" charset="0"/>
              </a:rPr>
              <a:t>.</a:t>
            </a:r>
            <a:endParaRPr lang="it-IT" sz="2800" dirty="0">
              <a:solidFill>
                <a:srgbClr val="FF0000"/>
              </a:solidFill>
              <a:latin typeface="Comic Sans MS" pitchFamily="66" charset="0"/>
            </a:endParaRPr>
          </a:p>
        </p:txBody>
      </p:sp>
      <p:sp>
        <p:nvSpPr>
          <p:cNvPr id="4" name="CasellaDiTesto 3"/>
          <p:cNvSpPr txBox="1"/>
          <p:nvPr/>
        </p:nvSpPr>
        <p:spPr>
          <a:xfrm>
            <a:off x="152400" y="1066800"/>
            <a:ext cx="3581400" cy="1477327"/>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sym typeface="Wingdings" pitchFamily="2" charset="2"/>
              </a:rPr>
              <a:t> </a:t>
            </a:r>
            <a:r>
              <a:rPr lang="it-IT" sz="2400" dirty="0" smtClean="0">
                <a:latin typeface="Comic Sans MS" pitchFamily="66" charset="0"/>
              </a:rPr>
              <a:t>‘vedere’ le particelle prodotte dalle </a:t>
            </a:r>
            <a:r>
              <a:rPr lang="it-IT" sz="2400" dirty="0" err="1" smtClean="0">
                <a:latin typeface="Comic Sans MS" pitchFamily="66" charset="0"/>
              </a:rPr>
              <a:t>interazioni@LHC</a:t>
            </a:r>
            <a:endParaRPr lang="it-IT" sz="2400" dirty="0" smtClean="0">
              <a:latin typeface="Comic Sans MS" pitchFamily="66" charset="0"/>
            </a:endParaRPr>
          </a:p>
          <a:p>
            <a:endParaRPr lang="it-IT" dirty="0"/>
          </a:p>
        </p:txBody>
      </p:sp>
      <p:sp>
        <p:nvSpPr>
          <p:cNvPr id="6" name="CasellaDiTesto 5"/>
          <p:cNvSpPr txBox="1"/>
          <p:nvPr/>
        </p:nvSpPr>
        <p:spPr>
          <a:xfrm>
            <a:off x="1643010" y="3714752"/>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scegliere gli eventi </a:t>
            </a:r>
            <a:r>
              <a:rPr lang="it-IT" sz="2400" dirty="0" err="1" smtClean="0">
                <a:latin typeface="Comic Sans MS" pitchFamily="66" charset="0"/>
              </a:rPr>
              <a:t>interessanti…</a:t>
            </a:r>
            <a:r>
              <a:rPr lang="it-IT" sz="2400" dirty="0" smtClean="0">
                <a:latin typeface="Comic Sans MS" pitchFamily="66" charset="0"/>
              </a:rPr>
              <a:t>.</a:t>
            </a:r>
          </a:p>
          <a:p>
            <a:endParaRPr lang="it-IT" dirty="0"/>
          </a:p>
        </p:txBody>
      </p:sp>
      <p:pic>
        <p:nvPicPr>
          <p:cNvPr id="3074" name="Picture 2" descr="C:\Users\mg\AppData\Local\Microsoft\Windows\Temporary Internet Files\Content.IE5\FYO32058\MCj03201220000[1].wmf"/>
          <p:cNvPicPr>
            <a:picLocks noChangeAspect="1" noChangeArrowheads="1"/>
          </p:cNvPicPr>
          <p:nvPr/>
        </p:nvPicPr>
        <p:blipFill>
          <a:blip r:embed="rId2"/>
          <a:srcRect/>
          <a:stretch>
            <a:fillRect/>
          </a:stretch>
        </p:blipFill>
        <p:spPr bwMode="auto">
          <a:xfrm>
            <a:off x="1643042" y="4429132"/>
            <a:ext cx="1815084" cy="1289304"/>
          </a:xfrm>
          <a:prstGeom prst="rect">
            <a:avLst/>
          </a:prstGeom>
          <a:noFill/>
        </p:spPr>
      </p:pic>
      <p:sp>
        <p:nvSpPr>
          <p:cNvPr id="8" name="CasellaDiTesto 7"/>
          <p:cNvSpPr txBox="1"/>
          <p:nvPr/>
        </p:nvSpPr>
        <p:spPr>
          <a:xfrm>
            <a:off x="0" y="6119336"/>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conservarli          per l’analisi fisica successiva</a:t>
            </a:r>
          </a:p>
          <a:p>
            <a:endParaRPr lang="it-IT" dirty="0"/>
          </a:p>
        </p:txBody>
      </p:sp>
      <p:pic>
        <p:nvPicPr>
          <p:cNvPr id="3075" name="Picture 3" descr="C:\Users\mg\AppData\Local\Microsoft\Windows\Temporary Internet Files\Content.IE5\1ZLLN16K\MPj04331830000[1].jpg"/>
          <p:cNvPicPr>
            <a:picLocks noChangeAspect="1" noChangeArrowheads="1"/>
          </p:cNvPicPr>
          <p:nvPr/>
        </p:nvPicPr>
        <p:blipFill>
          <a:blip r:embed="rId3" cstate="print"/>
          <a:srcRect/>
          <a:stretch>
            <a:fillRect/>
          </a:stretch>
        </p:blipFill>
        <p:spPr bwMode="auto">
          <a:xfrm>
            <a:off x="1870250" y="6034102"/>
            <a:ext cx="872950" cy="823898"/>
          </a:xfrm>
          <a:prstGeom prst="rect">
            <a:avLst/>
          </a:prstGeom>
          <a:noFill/>
        </p:spPr>
      </p:pic>
      <p:pic>
        <p:nvPicPr>
          <p:cNvPr id="10" name="Immagine 9" descr="atlas_event_cross.jpg"/>
          <p:cNvPicPr>
            <a:picLocks noChangeAspect="1"/>
          </p:cNvPicPr>
          <p:nvPr/>
        </p:nvPicPr>
        <p:blipFill>
          <a:blip r:embed="rId4" cstate="print"/>
          <a:stretch>
            <a:fillRect/>
          </a:stretch>
        </p:blipFill>
        <p:spPr>
          <a:xfrm>
            <a:off x="-32" y="3643314"/>
            <a:ext cx="1620763" cy="2064255"/>
          </a:xfrm>
          <a:prstGeom prst="rect">
            <a:avLst/>
          </a:prstGeom>
        </p:spPr>
      </p:pic>
      <p:pic>
        <p:nvPicPr>
          <p:cNvPr id="11" name="Immagine 10" descr="atlas_event_side.jpg"/>
          <p:cNvPicPr>
            <a:picLocks noChangeAspect="1"/>
          </p:cNvPicPr>
          <p:nvPr/>
        </p:nvPicPr>
        <p:blipFill>
          <a:blip r:embed="rId5"/>
          <a:stretch>
            <a:fillRect/>
          </a:stretch>
        </p:blipFill>
        <p:spPr>
          <a:xfrm>
            <a:off x="4456624" y="0"/>
            <a:ext cx="4401624" cy="3352800"/>
          </a:xfrm>
          <a:prstGeom prst="rect">
            <a:avLst/>
          </a:prstGeom>
        </p:spPr>
      </p:pic>
      <p:pic>
        <p:nvPicPr>
          <p:cNvPr id="12" name="Immagine 11" descr="BH_Red_th.gif"/>
          <p:cNvPicPr>
            <a:picLocks noChangeAspect="1"/>
          </p:cNvPicPr>
          <p:nvPr/>
        </p:nvPicPr>
        <p:blipFill>
          <a:blip r:embed="rId6"/>
          <a:stretch>
            <a:fillRect/>
          </a:stretch>
        </p:blipFill>
        <p:spPr>
          <a:xfrm>
            <a:off x="3500429" y="4143380"/>
            <a:ext cx="2095515" cy="1571636"/>
          </a:xfrm>
          <a:prstGeom prst="rect">
            <a:avLst/>
          </a:prstGeom>
        </p:spPr>
      </p:pic>
      <p:sp>
        <p:nvSpPr>
          <p:cNvPr id="14" name="Segnaposto numero diapositiva 13"/>
          <p:cNvSpPr>
            <a:spLocks noGrp="1"/>
          </p:cNvSpPr>
          <p:nvPr>
            <p:ph type="sldNum" sz="quarter" idx="12"/>
          </p:nvPr>
        </p:nvSpPr>
        <p:spPr/>
        <p:txBody>
          <a:bodyPr/>
          <a:lstStyle/>
          <a:p>
            <a:fld id="{B007B441-5312-499D-93C3-6E37886527FA}" type="slidenum">
              <a:rPr lang="it-IT" smtClean="0"/>
              <a:pPr/>
              <a:t>5</a:t>
            </a:fld>
            <a:endParaRPr lang="it-IT"/>
          </a:p>
        </p:txBody>
      </p:sp>
      <p:pic>
        <p:nvPicPr>
          <p:cNvPr id="13" name="Picture 12"/>
          <p:cNvPicPr>
            <a:picLocks noChangeAspect="1"/>
          </p:cNvPicPr>
          <p:nvPr/>
        </p:nvPicPr>
        <p:blipFill>
          <a:blip r:embed="rId7"/>
          <a:stretch>
            <a:fillRect/>
          </a:stretch>
        </p:blipFill>
        <p:spPr>
          <a:xfrm>
            <a:off x="6916270" y="5181600"/>
            <a:ext cx="2151530" cy="1600200"/>
          </a:xfrm>
          <a:prstGeom prst="rect">
            <a:avLst/>
          </a:prstGeom>
        </p:spPr>
      </p:pic>
      <p:pic>
        <p:nvPicPr>
          <p:cNvPr id="15" name="Picture 14"/>
          <p:cNvPicPr>
            <a:picLocks noChangeAspect="1"/>
          </p:cNvPicPr>
          <p:nvPr/>
        </p:nvPicPr>
        <p:blipFill>
          <a:blip r:embed="rId8"/>
          <a:stretch>
            <a:fillRect/>
          </a:stretch>
        </p:blipFill>
        <p:spPr>
          <a:xfrm>
            <a:off x="2971800" y="1676400"/>
            <a:ext cx="1054100" cy="990600"/>
          </a:xfrm>
          <a:prstGeom prst="rect">
            <a:avLst/>
          </a:prstGeom>
        </p:spPr>
      </p:pic>
      <p:pic>
        <p:nvPicPr>
          <p:cNvPr id="16" name="Picture 15"/>
          <p:cNvPicPr>
            <a:picLocks noChangeAspect="1"/>
          </p:cNvPicPr>
          <p:nvPr/>
        </p:nvPicPr>
        <p:blipFill>
          <a:blip r:embed="rId9"/>
          <a:stretch>
            <a:fillRect/>
          </a:stretch>
        </p:blipFill>
        <p:spPr>
          <a:xfrm>
            <a:off x="7162800" y="4445000"/>
            <a:ext cx="1676400" cy="965200"/>
          </a:xfrm>
          <a:prstGeom prst="rect">
            <a:avLst/>
          </a:prstGeom>
        </p:spPr>
      </p:pic>
      <p:sp>
        <p:nvSpPr>
          <p:cNvPr id="17" name="TextBox 16"/>
          <p:cNvSpPr txBox="1"/>
          <p:nvPr/>
        </p:nvSpPr>
        <p:spPr>
          <a:xfrm>
            <a:off x="2514600" y="2602468"/>
            <a:ext cx="1749197" cy="646331"/>
          </a:xfrm>
          <a:prstGeom prst="rect">
            <a:avLst/>
          </a:prstGeom>
          <a:noFill/>
        </p:spPr>
        <p:txBody>
          <a:bodyPr wrap="none" rtlCol="0">
            <a:spAutoFit/>
          </a:bodyPr>
          <a:lstStyle/>
          <a:p>
            <a:r>
              <a:rPr lang="it-IT" b="1" dirty="0" smtClean="0"/>
              <a:t>3D-100Mpx-</a:t>
            </a:r>
          </a:p>
          <a:p>
            <a:r>
              <a:rPr lang="it-IT" b="1" dirty="0" smtClean="0"/>
              <a:t>~100.000  foto/</a:t>
            </a:r>
            <a:r>
              <a:rPr lang="it-IT" b="1" dirty="0" err="1" smtClean="0"/>
              <a:t>s</a:t>
            </a:r>
            <a:endParaRPr lang="it-IT"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it-IT" dirty="0" smtClean="0">
                <a:latin typeface="Comic Sans MS"/>
                <a:cs typeface="Comic Sans MS"/>
              </a:rPr>
              <a:t>THE END</a:t>
            </a:r>
            <a:endParaRPr lang="it-IT" dirty="0">
              <a:latin typeface="Comic Sans MS"/>
              <a:cs typeface="Comic Sans MS"/>
            </a:endParaRPr>
          </a:p>
        </p:txBody>
      </p:sp>
      <p:sp>
        <p:nvSpPr>
          <p:cNvPr id="3" name="Slide Number Placeholder 2"/>
          <p:cNvSpPr>
            <a:spLocks noGrp="1"/>
          </p:cNvSpPr>
          <p:nvPr>
            <p:ph type="sldNum" sz="quarter" idx="12"/>
          </p:nvPr>
        </p:nvSpPr>
        <p:spPr/>
        <p:txBody>
          <a:bodyPr/>
          <a:lstStyle/>
          <a:p>
            <a:fld id="{B007B441-5312-499D-93C3-6E37886527FA}" type="slidenum">
              <a:rPr lang="it-IT" smtClean="0"/>
              <a:pPr/>
              <a:t>50</a:t>
            </a:fld>
            <a:endParaRPr lang="it-IT"/>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7_20080227_048b.jpg"/>
          <p:cNvPicPr>
            <a:picLocks noGrp="1" noChangeAspect="1"/>
          </p:cNvPicPr>
          <p:nvPr>
            <p:ph idx="1"/>
          </p:nvPr>
        </p:nvPicPr>
        <p:blipFill>
          <a:blip r:embed="rId2"/>
          <a:srcRect l="-10861" r="-10861"/>
          <a:stretch>
            <a:fillRect/>
          </a:stretch>
        </p:blipFill>
        <p:spPr/>
      </p:pic>
      <p:sp>
        <p:nvSpPr>
          <p:cNvPr id="4" name="Slide Number Placeholder 3"/>
          <p:cNvSpPr>
            <a:spLocks noGrp="1"/>
          </p:cNvSpPr>
          <p:nvPr>
            <p:ph type="sldNum" sz="quarter" idx="12"/>
          </p:nvPr>
        </p:nvSpPr>
        <p:spPr/>
        <p:txBody>
          <a:bodyPr/>
          <a:lstStyle/>
          <a:p>
            <a:fld id="{B007B441-5312-499D-93C3-6E37886527FA}" type="slidenum">
              <a:rPr lang="it-IT" smtClean="0"/>
              <a:pPr/>
              <a:t>51</a:t>
            </a:fld>
            <a:endParaRPr lang="it-IT"/>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14_04A0074b.jpg"/>
          <p:cNvPicPr>
            <a:picLocks noGrp="1" noChangeAspect="1"/>
          </p:cNvPicPr>
          <p:nvPr>
            <p:ph idx="1"/>
          </p:nvPr>
        </p:nvPicPr>
        <p:blipFill>
          <a:blip r:embed="rId2"/>
          <a:srcRect l="-10861" r="-10861"/>
          <a:stretch>
            <a:fillRect/>
          </a:stretch>
        </p:blipFill>
        <p:spPr/>
      </p:pic>
      <p:sp>
        <p:nvSpPr>
          <p:cNvPr id="4" name="Slide Number Placeholder 3"/>
          <p:cNvSpPr>
            <a:spLocks noGrp="1"/>
          </p:cNvSpPr>
          <p:nvPr>
            <p:ph type="sldNum" sz="quarter" idx="12"/>
          </p:nvPr>
        </p:nvSpPr>
        <p:spPr/>
        <p:txBody>
          <a:bodyPr/>
          <a:lstStyle/>
          <a:p>
            <a:fld id="{B007B441-5312-499D-93C3-6E37886527FA}" type="slidenum">
              <a:rPr lang="it-IT" smtClean="0"/>
              <a:pPr/>
              <a:t>52</a:t>
            </a:fld>
            <a:endParaRPr lang="it-IT"/>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31_DiscesaDisco.jpg"/>
          <p:cNvPicPr>
            <a:picLocks noGrp="1" noChangeAspect="1"/>
          </p:cNvPicPr>
          <p:nvPr>
            <p:ph idx="1"/>
          </p:nvPr>
        </p:nvPicPr>
        <p:blipFill>
          <a:blip r:embed="rId2"/>
          <a:srcRect l="-97012" r="-97012"/>
          <a:stretch>
            <a:fillRect/>
          </a:stretch>
        </p:blipFill>
        <p:spPr>
          <a:xfrm>
            <a:off x="-1447800" y="0"/>
            <a:ext cx="12469964" cy="6858000"/>
          </a:xfrm>
        </p:spPr>
      </p:pic>
      <p:sp>
        <p:nvSpPr>
          <p:cNvPr id="4" name="Slide Number Placeholder 3"/>
          <p:cNvSpPr>
            <a:spLocks noGrp="1"/>
          </p:cNvSpPr>
          <p:nvPr>
            <p:ph type="sldNum" sz="quarter" idx="12"/>
          </p:nvPr>
        </p:nvSpPr>
        <p:spPr/>
        <p:txBody>
          <a:bodyPr/>
          <a:lstStyle/>
          <a:p>
            <a:fld id="{B007B441-5312-499D-93C3-6E37886527FA}" type="slidenum">
              <a:rPr lang="it-IT" smtClean="0"/>
              <a:pPr/>
              <a:t>53</a:t>
            </a:fld>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6_20080405_085b-1.jpg"/>
          <p:cNvPicPr>
            <a:picLocks noGrp="1" noChangeAspect="1"/>
          </p:cNvPicPr>
          <p:nvPr>
            <p:ph idx="1"/>
          </p:nvPr>
        </p:nvPicPr>
        <p:blipFill>
          <a:blip r:embed="rId2"/>
          <a:srcRect l="-10496" r="-10496"/>
          <a:stretch>
            <a:fillRect/>
          </a:stretch>
        </p:blipFill>
        <p:spPr/>
      </p:pic>
      <p:sp>
        <p:nvSpPr>
          <p:cNvPr id="4" name="Slide Number Placeholder 3"/>
          <p:cNvSpPr>
            <a:spLocks noGrp="1"/>
          </p:cNvSpPr>
          <p:nvPr>
            <p:ph type="sldNum" sz="quarter" idx="12"/>
          </p:nvPr>
        </p:nvSpPr>
        <p:spPr/>
        <p:txBody>
          <a:bodyPr/>
          <a:lstStyle/>
          <a:p>
            <a:fld id="{B007B441-5312-499D-93C3-6E37886527FA}" type="slidenum">
              <a:rPr lang="it-IT" smtClean="0"/>
              <a:pPr/>
              <a:t>54</a:t>
            </a:fld>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428596" y="214314"/>
            <a:ext cx="8229600" cy="7857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uLnTx/>
                <a:uFillTx/>
                <a:latin typeface="Comic Sans MS" pitchFamily="66" charset="0"/>
                <a:ea typeface="+mj-ea"/>
                <a:cs typeface="+mj-cs"/>
              </a:rPr>
              <a:t>come si rivelano le particelle?</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5" name="Segnaposto contenuto 2"/>
          <p:cNvSpPr txBox="1">
            <a:spLocks/>
          </p:cNvSpPr>
          <p:nvPr/>
        </p:nvSpPr>
        <p:spPr>
          <a:xfrm>
            <a:off x="428596" y="1214422"/>
            <a:ext cx="8401080" cy="82866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tramite la loro interazione con la materia che attraversano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itolo 1"/>
          <p:cNvSpPr>
            <a:spLocks noGrp="1"/>
          </p:cNvSpPr>
          <p:nvPr>
            <p:ph type="title"/>
          </p:nvPr>
        </p:nvSpPr>
        <p:spPr>
          <a:xfrm>
            <a:off x="457200" y="2143116"/>
            <a:ext cx="8229600" cy="571504"/>
          </a:xfrm>
        </p:spPr>
        <p:txBody>
          <a:bodyPr>
            <a:norm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nella vita </a:t>
            </a:r>
            <a:r>
              <a:rPr lang="it-IT" sz="2800" b="1" dirty="0" err="1" smtClean="0">
                <a:solidFill>
                  <a:srgbClr val="FF0000"/>
                </a:solidFill>
                <a:latin typeface="Comic Sans MS" pitchFamily="66" charset="0"/>
              </a:rPr>
              <a:t>quotidiana…</a:t>
            </a:r>
            <a:endParaRPr lang="it-IT" sz="2800" b="1" dirty="0">
              <a:solidFill>
                <a:srgbClr val="FF0000"/>
              </a:solidFill>
              <a:latin typeface="Comic Sans MS" pitchFamily="66" charset="0"/>
            </a:endParaRPr>
          </a:p>
        </p:txBody>
      </p:sp>
      <p:sp>
        <p:nvSpPr>
          <p:cNvPr id="8" name="CasellaDiTesto 7"/>
          <p:cNvSpPr txBox="1"/>
          <p:nvPr/>
        </p:nvSpPr>
        <p:spPr>
          <a:xfrm>
            <a:off x="155548" y="3000372"/>
            <a:ext cx="3416320" cy="461665"/>
          </a:xfrm>
          <a:prstGeom prst="rect">
            <a:avLst/>
          </a:prstGeom>
          <a:solidFill>
            <a:schemeClr val="bg1"/>
          </a:solidFill>
        </p:spPr>
        <p:txBody>
          <a:bodyPr wrap="none" rtlCol="0">
            <a:spAutoFit/>
          </a:bodyPr>
          <a:lstStyle/>
          <a:p>
            <a:r>
              <a:rPr lang="it-IT" sz="2400" dirty="0" smtClean="0">
                <a:latin typeface="Comic Sans MS" pitchFamily="66" charset="0"/>
              </a:rPr>
              <a:t>Lastre </a:t>
            </a:r>
            <a:r>
              <a:rPr lang="it-IT" sz="2400" dirty="0" err="1" smtClean="0">
                <a:latin typeface="Comic Sans MS" pitchFamily="66" charset="0"/>
              </a:rPr>
              <a:t>fotografiche…</a:t>
            </a:r>
            <a:r>
              <a:rPr lang="it-IT" sz="2400" dirty="0" smtClean="0">
                <a:latin typeface="Comic Sans MS" pitchFamily="66" charset="0"/>
              </a:rPr>
              <a:t>..</a:t>
            </a:r>
            <a:endParaRPr lang="it-IT" sz="2400" dirty="0">
              <a:latin typeface="Comic Sans MS" pitchFamily="66" charset="0"/>
            </a:endParaRPr>
          </a:p>
        </p:txBody>
      </p:sp>
      <p:pic>
        <p:nvPicPr>
          <p:cNvPr id="9" name="Immagine 8" descr="simpson_cervello_homer.jpg"/>
          <p:cNvPicPr>
            <a:picLocks noChangeAspect="1"/>
          </p:cNvPicPr>
          <p:nvPr/>
        </p:nvPicPr>
        <p:blipFill>
          <a:blip r:embed="rId2"/>
          <a:stretch>
            <a:fillRect/>
          </a:stretch>
        </p:blipFill>
        <p:spPr>
          <a:xfrm>
            <a:off x="-32" y="3536181"/>
            <a:ext cx="4429124" cy="3321843"/>
          </a:xfrm>
          <a:prstGeom prst="rect">
            <a:avLst/>
          </a:prstGeom>
        </p:spPr>
      </p:pic>
      <p:sp>
        <p:nvSpPr>
          <p:cNvPr id="10" name="CasellaDiTesto 9"/>
          <p:cNvSpPr txBox="1"/>
          <p:nvPr/>
        </p:nvSpPr>
        <p:spPr>
          <a:xfrm>
            <a:off x="5286380" y="3000372"/>
            <a:ext cx="2507418" cy="461665"/>
          </a:xfrm>
          <a:prstGeom prst="rect">
            <a:avLst/>
          </a:prstGeom>
          <a:noFill/>
        </p:spPr>
        <p:txBody>
          <a:bodyPr wrap="none" rtlCol="0">
            <a:spAutoFit/>
          </a:bodyPr>
          <a:lstStyle/>
          <a:p>
            <a:r>
              <a:rPr lang="it-IT" sz="2400" dirty="0" smtClean="0">
                <a:latin typeface="Comic Sans MS" pitchFamily="66" charset="0"/>
              </a:rPr>
              <a:t>Occhio </a:t>
            </a:r>
            <a:r>
              <a:rPr lang="it-IT" sz="2400" dirty="0" err="1" smtClean="0">
                <a:latin typeface="Comic Sans MS" pitchFamily="66" charset="0"/>
              </a:rPr>
              <a:t>umano…</a:t>
            </a:r>
            <a:r>
              <a:rPr lang="it-IT" sz="2400" dirty="0" smtClean="0">
                <a:latin typeface="Comic Sans MS" pitchFamily="66" charset="0"/>
              </a:rPr>
              <a:t>..</a:t>
            </a:r>
            <a:endParaRPr lang="it-IT" sz="2400" dirty="0">
              <a:latin typeface="Comic Sans MS" pitchFamily="66" charset="0"/>
            </a:endParaRPr>
          </a:p>
        </p:txBody>
      </p:sp>
      <p:pic>
        <p:nvPicPr>
          <p:cNvPr id="11" name="Immagine 10" descr="occhio_interno.jpg"/>
          <p:cNvPicPr>
            <a:picLocks noChangeAspect="1"/>
          </p:cNvPicPr>
          <p:nvPr/>
        </p:nvPicPr>
        <p:blipFill>
          <a:blip r:embed="rId3"/>
          <a:stretch>
            <a:fillRect/>
          </a:stretch>
        </p:blipFill>
        <p:spPr>
          <a:xfrm>
            <a:off x="4900912" y="3576654"/>
            <a:ext cx="4243120" cy="3281346"/>
          </a:xfrm>
          <a:prstGeom prst="rect">
            <a:avLst/>
          </a:prstGeom>
        </p:spPr>
      </p:pic>
      <p:sp>
        <p:nvSpPr>
          <p:cNvPr id="13" name="Segnaposto numero diapositiva 12"/>
          <p:cNvSpPr>
            <a:spLocks noGrp="1"/>
          </p:cNvSpPr>
          <p:nvPr>
            <p:ph type="sldNum" sz="quarter" idx="12"/>
          </p:nvPr>
        </p:nvSpPr>
        <p:spPr/>
        <p:txBody>
          <a:bodyPr/>
          <a:lstStyle/>
          <a:p>
            <a:fld id="{B007B441-5312-499D-93C3-6E37886527FA}" type="slidenum">
              <a:rPr lang="it-IT" smtClean="0"/>
              <a:pPr/>
              <a:t>6</a:t>
            </a:fld>
            <a:endParaRPr lang="it-IT"/>
          </a:p>
        </p:txBody>
      </p:sp>
      <p:sp>
        <p:nvSpPr>
          <p:cNvPr id="12" name="Rectangle 11"/>
          <p:cNvSpPr/>
          <p:nvPr/>
        </p:nvSpPr>
        <p:spPr>
          <a:xfrm>
            <a:off x="0" y="6488668"/>
            <a:ext cx="1737262" cy="369332"/>
          </a:xfrm>
          <a:prstGeom prst="rect">
            <a:avLst/>
          </a:prstGeom>
          <a:solidFill>
            <a:schemeClr val="tx1"/>
          </a:solidFill>
        </p:spPr>
        <p:txBody>
          <a:bodyPr wrap="none">
            <a:spAutoFit/>
          </a:bodyPr>
          <a:lstStyle/>
          <a:p>
            <a:r>
              <a:rPr lang="en-US" dirty="0" smtClean="0">
                <a:solidFill>
                  <a:schemeClr val="bg1"/>
                </a:solidFill>
              </a:rPr>
              <a:t>Homer Simpson</a:t>
            </a:r>
            <a:r>
              <a:rPr lang="en-US" dirty="0" smtClean="0"/>
              <a: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285720" y="4000504"/>
            <a:ext cx="8572560" cy="1846659"/>
          </a:xfrm>
          <a:prstGeom prst="rect">
            <a:avLst/>
          </a:prstGeom>
          <a:solidFill>
            <a:schemeClr val="accent5">
              <a:lumMod val="20000"/>
              <a:lumOff val="80000"/>
            </a:schemeClr>
          </a:solidFill>
        </p:spPr>
        <p:txBody>
          <a:bodyPr wrap="square" rtlCol="0">
            <a:spAutoFit/>
          </a:bodyPr>
          <a:lstStyle/>
          <a:p>
            <a:r>
              <a:rPr lang="it-IT" sz="2400" dirty="0" smtClean="0">
                <a:latin typeface="Comic Sans MS" pitchFamily="66" charset="0"/>
              </a:rPr>
              <a:t>a velocità relativistiche, attraversando strati di materiali di diversa costante dielettrica, c’è una certa  probabilità che vengano emessi fotoni sulla superficie di separazione tra i materiali </a:t>
            </a:r>
            <a:r>
              <a:rPr lang="it-IT" sz="2400" dirty="0" smtClean="0">
                <a:latin typeface="Comic Sans MS" pitchFamily="66" charset="0"/>
                <a:sym typeface="Wingdings" pitchFamily="2" charset="2"/>
              </a:rPr>
              <a:t></a:t>
            </a:r>
          </a:p>
          <a:p>
            <a:endParaRPr lang="it-IT" dirty="0"/>
          </a:p>
        </p:txBody>
      </p:sp>
      <p:sp>
        <p:nvSpPr>
          <p:cNvPr id="2" name="Titolo 1"/>
          <p:cNvSpPr>
            <a:spLocks noGrp="1"/>
          </p:cNvSpPr>
          <p:nvPr>
            <p:ph type="title"/>
          </p:nvPr>
        </p:nvSpPr>
        <p:spPr>
          <a:xfrm>
            <a:off x="428596" y="214314"/>
            <a:ext cx="8229600" cy="785794"/>
          </a:xfrm>
        </p:spPr>
        <p:txBody>
          <a:bodyPr>
            <a:no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pic>
        <p:nvPicPr>
          <p:cNvPr id="5" name="Picture 11"/>
          <p:cNvPicPr>
            <a:picLocks noChangeAspect="1" noChangeArrowheads="1"/>
          </p:cNvPicPr>
          <p:nvPr/>
        </p:nvPicPr>
        <p:blipFill>
          <a:blip r:embed="rId2"/>
          <a:srcRect/>
          <a:stretch>
            <a:fillRect/>
          </a:stretch>
        </p:blipFill>
        <p:spPr bwMode="auto">
          <a:xfrm>
            <a:off x="3891206" y="1071546"/>
            <a:ext cx="5252794" cy="2834841"/>
          </a:xfrm>
          <a:prstGeom prst="rect">
            <a:avLst/>
          </a:prstGeom>
          <a:noFill/>
          <a:ln w="9525" algn="ctr">
            <a:noFill/>
            <a:miter lim="800000"/>
            <a:headEnd/>
            <a:tailEnd/>
          </a:ln>
          <a:effectLst>
            <a:outerShdw blurRad="50800" dist="50800" dir="5400000" algn="ctr" rotWithShape="0">
              <a:srgbClr val="000000">
                <a:alpha val="0"/>
              </a:srgbClr>
            </a:outerShdw>
          </a:effectLst>
        </p:spPr>
      </p:pic>
      <p:sp>
        <p:nvSpPr>
          <p:cNvPr id="7" name="CasellaDiTesto 6"/>
          <p:cNvSpPr txBox="1"/>
          <p:nvPr/>
        </p:nvSpPr>
        <p:spPr>
          <a:xfrm>
            <a:off x="571472" y="2955193"/>
            <a:ext cx="3498073" cy="830997"/>
          </a:xfrm>
          <a:prstGeom prst="rect">
            <a:avLst/>
          </a:prstGeom>
          <a:noFill/>
        </p:spPr>
        <p:txBody>
          <a:bodyPr wrap="none" rtlCol="0">
            <a:spAutoFit/>
          </a:bodyPr>
          <a:lstStyle/>
          <a:p>
            <a:r>
              <a:rPr lang="it-IT" sz="2400" b="1" cap="all" dirty="0" smtClean="0">
                <a:solidFill>
                  <a:srgbClr val="FF0000"/>
                </a:solidFill>
                <a:latin typeface="Comic Sans MS" pitchFamily="66" charset="0"/>
              </a:rPr>
              <a:t>ionizzazioni </a:t>
            </a:r>
            <a:r>
              <a:rPr lang="it-IT" sz="2400" b="1" dirty="0" smtClean="0">
                <a:solidFill>
                  <a:srgbClr val="FF0000"/>
                </a:solidFill>
                <a:latin typeface="Comic Sans MS" pitchFamily="66" charset="0"/>
              </a:rPr>
              <a:t>e/o</a:t>
            </a:r>
            <a:r>
              <a:rPr lang="it-IT" sz="2400" b="1" cap="all" dirty="0" smtClean="0">
                <a:solidFill>
                  <a:srgbClr val="FF0000"/>
                </a:solidFill>
                <a:latin typeface="Comic Sans MS" pitchFamily="66" charset="0"/>
              </a:rPr>
              <a:t> </a:t>
            </a:r>
          </a:p>
          <a:p>
            <a:r>
              <a:rPr lang="it-IT" sz="2400" b="1" cap="all" dirty="0" smtClean="0">
                <a:solidFill>
                  <a:srgbClr val="FF0000"/>
                </a:solidFill>
                <a:latin typeface="Comic Sans MS" pitchFamily="66" charset="0"/>
              </a:rPr>
              <a:t>Eccitazioni </a:t>
            </a:r>
            <a:endParaRPr lang="it-IT" sz="2400" b="1" cap="all" dirty="0">
              <a:solidFill>
                <a:srgbClr val="FF0000"/>
              </a:solidFill>
            </a:endParaRPr>
          </a:p>
        </p:txBody>
      </p:sp>
      <p:sp>
        <p:nvSpPr>
          <p:cNvPr id="8" name="CasellaDiTesto 7"/>
          <p:cNvSpPr txBox="1"/>
          <p:nvPr/>
        </p:nvSpPr>
        <p:spPr>
          <a:xfrm>
            <a:off x="214282" y="1000109"/>
            <a:ext cx="3571900" cy="1846659"/>
          </a:xfrm>
          <a:prstGeom prst="rect">
            <a:avLst/>
          </a:prstGeom>
          <a:noFill/>
        </p:spPr>
        <p:txBody>
          <a:bodyPr wrap="square" rtlCol="0">
            <a:spAutoFit/>
          </a:bodyPr>
          <a:lstStyle/>
          <a:p>
            <a:pPr marL="0" lvl="1"/>
            <a:r>
              <a:rPr lang="it-IT" sz="2400" dirty="0" smtClean="0">
                <a:latin typeface="Comic Sans MS" pitchFamily="66" charset="0"/>
              </a:rPr>
              <a:t> </a:t>
            </a:r>
            <a:r>
              <a:rPr lang="it-IT" sz="2400" b="1" dirty="0" smtClean="0">
                <a:solidFill>
                  <a:srgbClr val="0070C0"/>
                </a:solidFill>
                <a:latin typeface="Comic Sans MS" pitchFamily="66" charset="0"/>
              </a:rPr>
              <a:t>Particelle cariche </a:t>
            </a:r>
            <a:r>
              <a:rPr lang="it-IT" sz="2400" dirty="0" smtClean="0">
                <a:latin typeface="Comic Sans MS" pitchFamily="66" charset="0"/>
              </a:rPr>
              <a:t>interagiscono in genere </a:t>
            </a:r>
            <a:r>
              <a:rPr lang="it-IT" sz="2400" dirty="0" err="1" smtClean="0">
                <a:latin typeface="Comic Sans MS" pitchFamily="66" charset="0"/>
              </a:rPr>
              <a:t>em</a:t>
            </a:r>
            <a:r>
              <a:rPr lang="it-IT" sz="2400" dirty="0" smtClean="0">
                <a:latin typeface="Comic Sans MS" pitchFamily="66" charset="0"/>
              </a:rPr>
              <a:t> con gli elettroni atomici producendo</a:t>
            </a:r>
            <a:endParaRPr lang="it-IT" dirty="0" smtClean="0"/>
          </a:p>
          <a:p>
            <a:endParaRPr lang="it-IT" dirty="0"/>
          </a:p>
        </p:txBody>
      </p:sp>
      <p:sp>
        <p:nvSpPr>
          <p:cNvPr id="11" name="CasellaDiTesto 10"/>
          <p:cNvSpPr txBox="1"/>
          <p:nvPr/>
        </p:nvSpPr>
        <p:spPr>
          <a:xfrm>
            <a:off x="357158" y="5929330"/>
            <a:ext cx="5161991" cy="461665"/>
          </a:xfrm>
          <a:prstGeom prst="rect">
            <a:avLst/>
          </a:prstGeom>
          <a:solidFill>
            <a:schemeClr val="accent5">
              <a:lumMod val="20000"/>
              <a:lumOff val="80000"/>
            </a:schemeClr>
          </a:solidFill>
        </p:spPr>
        <p:txBody>
          <a:bodyPr wrap="none" rtlCol="0">
            <a:spAutoFit/>
          </a:bodyPr>
          <a:lstStyle/>
          <a:p>
            <a:r>
              <a:rPr lang="it-IT" sz="2400" b="1" dirty="0" smtClean="0">
                <a:solidFill>
                  <a:srgbClr val="FF0000"/>
                </a:solidFill>
                <a:latin typeface="Comic Sans MS" pitchFamily="66" charset="0"/>
              </a:rPr>
              <a:t>RADIAZIONE di TRANSIZIONE</a:t>
            </a:r>
            <a:endParaRPr lang="it-IT" sz="2400" dirty="0">
              <a:solidFill>
                <a:srgbClr val="FF0000"/>
              </a:solidFill>
              <a:latin typeface="Comic Sans MS" pitchFamily="66" charset="0"/>
            </a:endParaRP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7</a:t>
            </a:fld>
            <a:endParaRPr lang="it-IT"/>
          </a:p>
        </p:txBody>
      </p:sp>
      <p:pic>
        <p:nvPicPr>
          <p:cNvPr id="13" name="Picture 7" descr="run83585_TRT-Barrel.jpg"/>
          <p:cNvPicPr>
            <a:picLocks noChangeAspect="1"/>
          </p:cNvPicPr>
          <p:nvPr/>
        </p:nvPicPr>
        <p:blipFill>
          <a:blip r:embed="rId3"/>
          <a:srcRect l="2724" t="25430" r="2724" b="5586"/>
          <a:stretch>
            <a:fillRect/>
          </a:stretch>
        </p:blipFill>
        <p:spPr bwMode="auto">
          <a:xfrm>
            <a:off x="5357813" y="3487737"/>
            <a:ext cx="3786187" cy="3370263"/>
          </a:xfrm>
          <a:prstGeom prst="rect">
            <a:avLst/>
          </a:prstGeom>
          <a:noFill/>
          <a:ln w="9525">
            <a:noFill/>
            <a:miter lim="800000"/>
            <a:headEnd/>
            <a:tailEnd/>
          </a:ln>
        </p:spPr>
      </p:pic>
      <p:sp>
        <p:nvSpPr>
          <p:cNvPr id="15" name="Rettangolo 14"/>
          <p:cNvSpPr/>
          <p:nvPr/>
        </p:nvSpPr>
        <p:spPr>
          <a:xfrm>
            <a:off x="357158" y="4000504"/>
            <a:ext cx="5000660" cy="1928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57158" y="4286256"/>
            <a:ext cx="4929222" cy="1200329"/>
          </a:xfrm>
          <a:prstGeom prst="rect">
            <a:avLst/>
          </a:prstGeom>
          <a:noFill/>
        </p:spPr>
        <p:txBody>
          <a:bodyPr wrap="square" rtlCol="0">
            <a:spAutoFit/>
          </a:bodyPr>
          <a:lstStyle/>
          <a:p>
            <a:r>
              <a:rPr lang="it-IT" sz="2400" dirty="0" err="1" smtClean="0">
                <a:latin typeface="Comic Sans MS" pitchFamily="66" charset="0"/>
              </a:rPr>
              <a:t>…esempio</a:t>
            </a:r>
            <a:r>
              <a:rPr lang="it-IT" sz="2400" dirty="0" smtClean="0">
                <a:latin typeface="Comic Sans MS" pitchFamily="66" charset="0"/>
              </a:rPr>
              <a:t> di tracce nel rivelatore a radiazione di transizione + ionizzazione (TRT) di </a:t>
            </a:r>
            <a:r>
              <a:rPr lang="it-IT" sz="2400" dirty="0" err="1" smtClean="0">
                <a:latin typeface="Comic Sans MS" pitchFamily="66" charset="0"/>
              </a:rPr>
              <a:t>Atlas</a:t>
            </a:r>
            <a:r>
              <a:rPr lang="it-IT" sz="2400" dirty="0" smtClean="0">
                <a:latin typeface="Comic Sans MS" pitchFamily="66" charset="0"/>
              </a:rPr>
              <a:t> </a:t>
            </a:r>
            <a:endParaRPr lang="it-IT"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357158" y="1357298"/>
            <a:ext cx="8429684" cy="830997"/>
          </a:xfrm>
          <a:prstGeom prst="rect">
            <a:avLst/>
          </a:prstGeom>
          <a:noFill/>
        </p:spPr>
        <p:txBody>
          <a:bodyPr wrap="square" rtlCol="0">
            <a:spAutoFit/>
          </a:bodyPr>
          <a:lstStyle/>
          <a:p>
            <a:pPr marL="457200" lvl="7">
              <a:buFontTx/>
              <a:buChar char="-"/>
            </a:pPr>
            <a:r>
              <a:rPr lang="it-IT" sz="2400" dirty="0" smtClean="0">
                <a:latin typeface="Comic Sans MS" pitchFamily="66" charset="0"/>
              </a:rPr>
              <a:t>elettroni frenati dalla materia  irraggiano fotoni i quali  ‘convertono’ in coppie elettrone-positrone</a:t>
            </a:r>
          </a:p>
        </p:txBody>
      </p:sp>
      <p:sp>
        <p:nvSpPr>
          <p:cNvPr id="48" name="CasellaDiTesto 47"/>
          <p:cNvSpPr txBox="1"/>
          <p:nvPr/>
        </p:nvSpPr>
        <p:spPr>
          <a:xfrm>
            <a:off x="2643174" y="3857628"/>
            <a:ext cx="494046" cy="461665"/>
          </a:xfrm>
          <a:prstGeom prst="rect">
            <a:avLst/>
          </a:prstGeom>
          <a:noFill/>
        </p:spPr>
        <p:txBody>
          <a:bodyPr wrap="square" rtlCol="0">
            <a:spAutoFit/>
          </a:bodyPr>
          <a:lstStyle/>
          <a:p>
            <a:r>
              <a:rPr lang="it-IT" sz="2400" b="1" dirty="0" err="1" smtClean="0">
                <a:latin typeface="+mj-lt"/>
              </a:rPr>
              <a:t>e+</a:t>
            </a:r>
            <a:endParaRPr lang="it-IT" sz="2400" b="1" dirty="0">
              <a:latin typeface="+mj-lt"/>
            </a:endParaRPr>
          </a:p>
        </p:txBody>
      </p:sp>
      <p:sp>
        <p:nvSpPr>
          <p:cNvPr id="49" name="CasellaDiTesto 48"/>
          <p:cNvSpPr txBox="1"/>
          <p:nvPr/>
        </p:nvSpPr>
        <p:spPr>
          <a:xfrm>
            <a:off x="2714612" y="4714884"/>
            <a:ext cx="434734" cy="461665"/>
          </a:xfrm>
          <a:prstGeom prst="rect">
            <a:avLst/>
          </a:prstGeom>
          <a:noFill/>
        </p:spPr>
        <p:txBody>
          <a:bodyPr wrap="none" rtlCol="0">
            <a:spAutoFit/>
          </a:bodyPr>
          <a:lstStyle/>
          <a:p>
            <a:r>
              <a:rPr lang="it-IT" sz="2400" b="1" dirty="0" smtClean="0">
                <a:latin typeface="+mj-lt"/>
              </a:rPr>
              <a:t>e-</a:t>
            </a:r>
            <a:endParaRPr lang="it-IT" sz="2400" b="1" dirty="0">
              <a:latin typeface="+mj-lt"/>
            </a:endParaRPr>
          </a:p>
        </p:txBody>
      </p:sp>
      <p:sp>
        <p:nvSpPr>
          <p:cNvPr id="50" name="Ovale 49"/>
          <p:cNvSpPr/>
          <p:nvPr/>
        </p:nvSpPr>
        <p:spPr>
          <a:xfrm>
            <a:off x="1000100" y="5643578"/>
            <a:ext cx="642942"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1142976" y="5715016"/>
            <a:ext cx="316112" cy="430887"/>
          </a:xfrm>
          <a:prstGeom prst="rect">
            <a:avLst/>
          </a:prstGeom>
          <a:noFill/>
        </p:spPr>
        <p:txBody>
          <a:bodyPr wrap="none" rtlCol="0">
            <a:spAutoFit/>
          </a:bodyPr>
          <a:lstStyle/>
          <a:p>
            <a:r>
              <a:rPr lang="it-IT" sz="2200" dirty="0" smtClean="0">
                <a:solidFill>
                  <a:srgbClr val="FF0000"/>
                </a:solidFill>
              </a:rPr>
              <a:t>Z</a:t>
            </a:r>
            <a:endParaRPr lang="it-IT" sz="2200" dirty="0">
              <a:solidFill>
                <a:srgbClr val="FF0000"/>
              </a:solidFill>
            </a:endParaRPr>
          </a:p>
        </p:txBody>
      </p:sp>
      <p:sp>
        <p:nvSpPr>
          <p:cNvPr id="58" name="Freccia a destra 57"/>
          <p:cNvSpPr/>
          <p:nvPr/>
        </p:nvSpPr>
        <p:spPr>
          <a:xfrm>
            <a:off x="500034" y="214311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59" name="CasellaDiTesto 58"/>
          <p:cNvSpPr txBox="1"/>
          <p:nvPr/>
        </p:nvSpPr>
        <p:spPr>
          <a:xfrm>
            <a:off x="1714480" y="2214554"/>
            <a:ext cx="4974439" cy="461665"/>
          </a:xfrm>
          <a:prstGeom prst="rect">
            <a:avLst/>
          </a:prstGeom>
          <a:noFill/>
        </p:spPr>
        <p:txBody>
          <a:bodyPr wrap="none" rtlCol="0">
            <a:spAutoFit/>
          </a:bodyPr>
          <a:lstStyle/>
          <a:p>
            <a:r>
              <a:rPr lang="it-IT" sz="2400" b="1" dirty="0" smtClean="0">
                <a:solidFill>
                  <a:srgbClr val="FF0000"/>
                </a:solidFill>
                <a:latin typeface="Comic Sans MS" pitchFamily="66" charset="0"/>
              </a:rPr>
              <a:t>SCIAME ELETTROMAGNETICO</a:t>
            </a:r>
            <a:endParaRPr lang="it-IT" sz="2400" b="1" dirty="0">
              <a:solidFill>
                <a:srgbClr val="FF0000"/>
              </a:solidFill>
              <a:latin typeface="Comic Sans MS" pitchFamily="66" charset="0"/>
            </a:endParaRPr>
          </a:p>
        </p:txBody>
      </p:sp>
      <p:sp>
        <p:nvSpPr>
          <p:cNvPr id="61" name="Titolo 1"/>
          <p:cNvSpPr txBox="1">
            <a:spLocks/>
          </p:cNvSpPr>
          <p:nvPr/>
        </p:nvSpPr>
        <p:spPr>
          <a:xfrm>
            <a:off x="285720" y="142852"/>
            <a:ext cx="8229600" cy="785794"/>
          </a:xfrm>
          <a:prstGeom prst="rect">
            <a:avLst/>
          </a:prstGeom>
        </p:spPr>
        <p:txBody>
          <a:bodyP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63" name="CasellaDiTesto 62"/>
          <p:cNvSpPr txBox="1"/>
          <p:nvPr/>
        </p:nvSpPr>
        <p:spPr>
          <a:xfrm>
            <a:off x="357158" y="895633"/>
            <a:ext cx="6929485" cy="461665"/>
          </a:xfrm>
          <a:prstGeom prst="rect">
            <a:avLst/>
          </a:prstGeom>
          <a:noFill/>
        </p:spPr>
        <p:txBody>
          <a:bodyPr wrap="square" rtlCol="0">
            <a:spAutoFit/>
          </a:bodyPr>
          <a:lstStyle/>
          <a:p>
            <a:r>
              <a:rPr lang="it-IT" sz="2400" b="1" dirty="0" smtClean="0">
                <a:solidFill>
                  <a:srgbClr val="0070C0"/>
                </a:solidFill>
                <a:latin typeface="Comic Sans MS" pitchFamily="66" charset="0"/>
              </a:rPr>
              <a:t>-Elettroni e fotoni di alta energia:</a:t>
            </a:r>
          </a:p>
        </p:txBody>
      </p:sp>
      <p:grpSp>
        <p:nvGrpSpPr>
          <p:cNvPr id="163" name="Group 47"/>
          <p:cNvGrpSpPr>
            <a:grpSpLocks/>
          </p:cNvGrpSpPr>
          <p:nvPr/>
        </p:nvGrpSpPr>
        <p:grpSpPr bwMode="auto">
          <a:xfrm rot="60609">
            <a:off x="3154082" y="3786159"/>
            <a:ext cx="2290765" cy="904877"/>
            <a:chOff x="3359" y="2937"/>
            <a:chExt cx="1443" cy="570"/>
          </a:xfrm>
        </p:grpSpPr>
        <p:sp>
          <p:nvSpPr>
            <p:cNvPr id="25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5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56" name="Group 50"/>
            <p:cNvGrpSpPr>
              <a:grpSpLocks/>
            </p:cNvGrpSpPr>
            <p:nvPr/>
          </p:nvGrpSpPr>
          <p:grpSpPr bwMode="auto">
            <a:xfrm rot="-1088546">
              <a:off x="3359" y="3115"/>
              <a:ext cx="574" cy="182"/>
              <a:chOff x="207" y="1102"/>
              <a:chExt cx="574" cy="182"/>
            </a:xfrm>
          </p:grpSpPr>
          <p:grpSp>
            <p:nvGrpSpPr>
              <p:cNvPr id="257" name="Group 51"/>
              <p:cNvGrpSpPr>
                <a:grpSpLocks/>
              </p:cNvGrpSpPr>
              <p:nvPr/>
            </p:nvGrpSpPr>
            <p:grpSpPr bwMode="auto">
              <a:xfrm rot="22674661">
                <a:off x="207" y="1102"/>
                <a:ext cx="574" cy="182"/>
                <a:chOff x="576" y="2832"/>
                <a:chExt cx="4320" cy="960"/>
              </a:xfrm>
            </p:grpSpPr>
            <p:grpSp>
              <p:nvGrpSpPr>
                <p:cNvPr id="259" name="Group 52"/>
                <p:cNvGrpSpPr>
                  <a:grpSpLocks/>
                </p:cNvGrpSpPr>
                <p:nvPr/>
              </p:nvGrpSpPr>
              <p:grpSpPr bwMode="auto">
                <a:xfrm>
                  <a:off x="576" y="2832"/>
                  <a:ext cx="1440" cy="960"/>
                  <a:chOff x="2592" y="2928"/>
                  <a:chExt cx="1440" cy="960"/>
                </a:xfrm>
              </p:grpSpPr>
              <p:sp>
                <p:nvSpPr>
                  <p:cNvPr id="26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60" name="Group 55"/>
                <p:cNvGrpSpPr>
                  <a:grpSpLocks/>
                </p:cNvGrpSpPr>
                <p:nvPr/>
              </p:nvGrpSpPr>
              <p:grpSpPr bwMode="auto">
                <a:xfrm>
                  <a:off x="2016" y="2832"/>
                  <a:ext cx="1440" cy="960"/>
                  <a:chOff x="2592" y="2928"/>
                  <a:chExt cx="1440" cy="960"/>
                </a:xfrm>
              </p:grpSpPr>
              <p:sp>
                <p:nvSpPr>
                  <p:cNvPr id="26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61" name="Group 58"/>
                <p:cNvGrpSpPr>
                  <a:grpSpLocks/>
                </p:cNvGrpSpPr>
                <p:nvPr/>
              </p:nvGrpSpPr>
              <p:grpSpPr bwMode="auto">
                <a:xfrm>
                  <a:off x="3456" y="2832"/>
                  <a:ext cx="1440" cy="960"/>
                  <a:chOff x="2592" y="2928"/>
                  <a:chExt cx="1440" cy="960"/>
                </a:xfrm>
              </p:grpSpPr>
              <p:sp>
                <p:nvSpPr>
                  <p:cNvPr id="26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5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4" name="Group 47"/>
          <p:cNvGrpSpPr>
            <a:grpSpLocks/>
          </p:cNvGrpSpPr>
          <p:nvPr/>
        </p:nvGrpSpPr>
        <p:grpSpPr bwMode="auto">
          <a:xfrm rot="60609">
            <a:off x="1517352" y="4081407"/>
            <a:ext cx="2293939" cy="904877"/>
            <a:chOff x="3357" y="2937"/>
            <a:chExt cx="1445" cy="570"/>
          </a:xfrm>
        </p:grpSpPr>
        <p:sp>
          <p:nvSpPr>
            <p:cNvPr id="24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4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42" name="Group 50"/>
            <p:cNvGrpSpPr>
              <a:grpSpLocks/>
            </p:cNvGrpSpPr>
            <p:nvPr/>
          </p:nvGrpSpPr>
          <p:grpSpPr bwMode="auto">
            <a:xfrm rot="-1088546">
              <a:off x="3357" y="3114"/>
              <a:ext cx="574" cy="182"/>
              <a:chOff x="205" y="1100"/>
              <a:chExt cx="574" cy="182"/>
            </a:xfrm>
          </p:grpSpPr>
          <p:grpSp>
            <p:nvGrpSpPr>
              <p:cNvPr id="243" name="Group 51"/>
              <p:cNvGrpSpPr>
                <a:grpSpLocks/>
              </p:cNvGrpSpPr>
              <p:nvPr/>
            </p:nvGrpSpPr>
            <p:grpSpPr bwMode="auto">
              <a:xfrm rot="22674661">
                <a:off x="205" y="1100"/>
                <a:ext cx="574" cy="182"/>
                <a:chOff x="576" y="2832"/>
                <a:chExt cx="4320" cy="960"/>
              </a:xfrm>
            </p:grpSpPr>
            <p:grpSp>
              <p:nvGrpSpPr>
                <p:cNvPr id="245" name="Group 52"/>
                <p:cNvGrpSpPr>
                  <a:grpSpLocks/>
                </p:cNvGrpSpPr>
                <p:nvPr/>
              </p:nvGrpSpPr>
              <p:grpSpPr bwMode="auto">
                <a:xfrm>
                  <a:off x="576" y="2832"/>
                  <a:ext cx="1440" cy="960"/>
                  <a:chOff x="2592" y="2928"/>
                  <a:chExt cx="1440" cy="960"/>
                </a:xfrm>
              </p:grpSpPr>
              <p:sp>
                <p:nvSpPr>
                  <p:cNvPr id="25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6" name="Group 55"/>
                <p:cNvGrpSpPr>
                  <a:grpSpLocks/>
                </p:cNvGrpSpPr>
                <p:nvPr/>
              </p:nvGrpSpPr>
              <p:grpSpPr bwMode="auto">
                <a:xfrm>
                  <a:off x="2016" y="2832"/>
                  <a:ext cx="1440" cy="960"/>
                  <a:chOff x="2592" y="2928"/>
                  <a:chExt cx="1440" cy="960"/>
                </a:xfrm>
              </p:grpSpPr>
              <p:sp>
                <p:nvSpPr>
                  <p:cNvPr id="25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7" name="Group 58"/>
                <p:cNvGrpSpPr>
                  <a:grpSpLocks/>
                </p:cNvGrpSpPr>
                <p:nvPr/>
              </p:nvGrpSpPr>
              <p:grpSpPr bwMode="auto">
                <a:xfrm>
                  <a:off x="3456" y="2832"/>
                  <a:ext cx="1440" cy="960"/>
                  <a:chOff x="2592" y="2928"/>
                  <a:chExt cx="1440" cy="960"/>
                </a:xfrm>
              </p:grpSpPr>
              <p:sp>
                <p:nvSpPr>
                  <p:cNvPr id="24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4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4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5" name="Group 47"/>
          <p:cNvGrpSpPr>
            <a:grpSpLocks/>
          </p:cNvGrpSpPr>
          <p:nvPr/>
        </p:nvGrpSpPr>
        <p:grpSpPr bwMode="auto">
          <a:xfrm rot="60609">
            <a:off x="3436654" y="4571949"/>
            <a:ext cx="2293939" cy="904877"/>
            <a:chOff x="3357" y="2937"/>
            <a:chExt cx="1445" cy="570"/>
          </a:xfrm>
        </p:grpSpPr>
        <p:sp>
          <p:nvSpPr>
            <p:cNvPr id="226"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27"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28" name="Group 50"/>
            <p:cNvGrpSpPr>
              <a:grpSpLocks/>
            </p:cNvGrpSpPr>
            <p:nvPr/>
          </p:nvGrpSpPr>
          <p:grpSpPr bwMode="auto">
            <a:xfrm rot="-1088546">
              <a:off x="3357" y="3114"/>
              <a:ext cx="574" cy="182"/>
              <a:chOff x="205" y="1100"/>
              <a:chExt cx="574" cy="182"/>
            </a:xfrm>
          </p:grpSpPr>
          <p:grpSp>
            <p:nvGrpSpPr>
              <p:cNvPr id="229" name="Group 51"/>
              <p:cNvGrpSpPr>
                <a:grpSpLocks/>
              </p:cNvGrpSpPr>
              <p:nvPr/>
            </p:nvGrpSpPr>
            <p:grpSpPr bwMode="auto">
              <a:xfrm rot="22674661">
                <a:off x="205" y="1100"/>
                <a:ext cx="574" cy="182"/>
                <a:chOff x="576" y="2832"/>
                <a:chExt cx="4320" cy="960"/>
              </a:xfrm>
            </p:grpSpPr>
            <p:grpSp>
              <p:nvGrpSpPr>
                <p:cNvPr id="231" name="Group 52"/>
                <p:cNvGrpSpPr>
                  <a:grpSpLocks/>
                </p:cNvGrpSpPr>
                <p:nvPr/>
              </p:nvGrpSpPr>
              <p:grpSpPr bwMode="auto">
                <a:xfrm>
                  <a:off x="576" y="2832"/>
                  <a:ext cx="1440" cy="960"/>
                  <a:chOff x="2592" y="2928"/>
                  <a:chExt cx="1440" cy="960"/>
                </a:xfrm>
              </p:grpSpPr>
              <p:sp>
                <p:nvSpPr>
                  <p:cNvPr id="238"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9"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32" name="Group 55"/>
                <p:cNvGrpSpPr>
                  <a:grpSpLocks/>
                </p:cNvGrpSpPr>
                <p:nvPr/>
              </p:nvGrpSpPr>
              <p:grpSpPr bwMode="auto">
                <a:xfrm>
                  <a:off x="2016" y="2832"/>
                  <a:ext cx="1440" cy="960"/>
                  <a:chOff x="2592" y="2928"/>
                  <a:chExt cx="1440" cy="960"/>
                </a:xfrm>
              </p:grpSpPr>
              <p:sp>
                <p:nvSpPr>
                  <p:cNvPr id="236"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7"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33" name="Group 58"/>
                <p:cNvGrpSpPr>
                  <a:grpSpLocks/>
                </p:cNvGrpSpPr>
                <p:nvPr/>
              </p:nvGrpSpPr>
              <p:grpSpPr bwMode="auto">
                <a:xfrm>
                  <a:off x="3456" y="2832"/>
                  <a:ext cx="1440" cy="960"/>
                  <a:chOff x="2592" y="2928"/>
                  <a:chExt cx="1440" cy="960"/>
                </a:xfrm>
              </p:grpSpPr>
              <p:sp>
                <p:nvSpPr>
                  <p:cNvPr id="234"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5"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30"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6" name="Group 47"/>
          <p:cNvGrpSpPr>
            <a:grpSpLocks/>
          </p:cNvGrpSpPr>
          <p:nvPr/>
        </p:nvGrpSpPr>
        <p:grpSpPr bwMode="auto">
          <a:xfrm rot="60609">
            <a:off x="4936853" y="3071752"/>
            <a:ext cx="2293939" cy="904877"/>
            <a:chOff x="3357" y="2937"/>
            <a:chExt cx="1445" cy="570"/>
          </a:xfrm>
          <a:scene3d>
            <a:camera prst="orthographicFront">
              <a:rot lat="0" lon="0" rev="1200000"/>
            </a:camera>
            <a:lightRig rig="threePt" dir="t"/>
          </a:scene3d>
        </p:grpSpPr>
        <p:sp>
          <p:nvSpPr>
            <p:cNvPr id="212"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13"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14" name="Group 50"/>
            <p:cNvGrpSpPr>
              <a:grpSpLocks/>
            </p:cNvGrpSpPr>
            <p:nvPr/>
          </p:nvGrpSpPr>
          <p:grpSpPr bwMode="auto">
            <a:xfrm rot="-1088546">
              <a:off x="3357" y="3114"/>
              <a:ext cx="574" cy="182"/>
              <a:chOff x="205" y="1100"/>
              <a:chExt cx="574" cy="182"/>
            </a:xfrm>
          </p:grpSpPr>
          <p:grpSp>
            <p:nvGrpSpPr>
              <p:cNvPr id="215" name="Group 51"/>
              <p:cNvGrpSpPr>
                <a:grpSpLocks/>
              </p:cNvGrpSpPr>
              <p:nvPr/>
            </p:nvGrpSpPr>
            <p:grpSpPr bwMode="auto">
              <a:xfrm rot="22674661">
                <a:off x="205" y="1100"/>
                <a:ext cx="574" cy="182"/>
                <a:chOff x="576" y="2832"/>
                <a:chExt cx="4320" cy="960"/>
              </a:xfrm>
            </p:grpSpPr>
            <p:grpSp>
              <p:nvGrpSpPr>
                <p:cNvPr id="217" name="Group 52"/>
                <p:cNvGrpSpPr>
                  <a:grpSpLocks/>
                </p:cNvGrpSpPr>
                <p:nvPr/>
              </p:nvGrpSpPr>
              <p:grpSpPr bwMode="auto">
                <a:xfrm>
                  <a:off x="576" y="2832"/>
                  <a:ext cx="1440" cy="960"/>
                  <a:chOff x="2592" y="2928"/>
                  <a:chExt cx="1440" cy="960"/>
                </a:xfrm>
              </p:grpSpPr>
              <p:sp>
                <p:nvSpPr>
                  <p:cNvPr id="224"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5"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18" name="Group 55"/>
                <p:cNvGrpSpPr>
                  <a:grpSpLocks/>
                </p:cNvGrpSpPr>
                <p:nvPr/>
              </p:nvGrpSpPr>
              <p:grpSpPr bwMode="auto">
                <a:xfrm>
                  <a:off x="2016" y="2832"/>
                  <a:ext cx="1440" cy="960"/>
                  <a:chOff x="2592" y="2928"/>
                  <a:chExt cx="1440" cy="960"/>
                </a:xfrm>
              </p:grpSpPr>
              <p:sp>
                <p:nvSpPr>
                  <p:cNvPr id="222"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3"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19" name="Group 58"/>
                <p:cNvGrpSpPr>
                  <a:grpSpLocks/>
                </p:cNvGrpSpPr>
                <p:nvPr/>
              </p:nvGrpSpPr>
              <p:grpSpPr bwMode="auto">
                <a:xfrm>
                  <a:off x="3456" y="2832"/>
                  <a:ext cx="1440" cy="960"/>
                  <a:chOff x="2592" y="2928"/>
                  <a:chExt cx="1440" cy="960"/>
                </a:xfrm>
              </p:grpSpPr>
              <p:sp>
                <p:nvSpPr>
                  <p:cNvPr id="220"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1"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16"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7" name="Group 47"/>
          <p:cNvGrpSpPr>
            <a:grpSpLocks/>
          </p:cNvGrpSpPr>
          <p:nvPr/>
        </p:nvGrpSpPr>
        <p:grpSpPr bwMode="auto">
          <a:xfrm rot="60609">
            <a:off x="5222605" y="5412863"/>
            <a:ext cx="2293939" cy="904877"/>
            <a:chOff x="3357" y="2937"/>
            <a:chExt cx="1445" cy="570"/>
          </a:xfrm>
          <a:scene3d>
            <a:camera prst="orthographicFront">
              <a:rot lat="0" lon="0" rev="20399999"/>
            </a:camera>
            <a:lightRig rig="threePt" dir="t"/>
          </a:scene3d>
        </p:grpSpPr>
        <p:sp>
          <p:nvSpPr>
            <p:cNvPr id="198"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99"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00" name="Group 50"/>
            <p:cNvGrpSpPr>
              <a:grpSpLocks/>
            </p:cNvGrpSpPr>
            <p:nvPr/>
          </p:nvGrpSpPr>
          <p:grpSpPr bwMode="auto">
            <a:xfrm rot="-1088546">
              <a:off x="3357" y="3114"/>
              <a:ext cx="574" cy="182"/>
              <a:chOff x="205" y="1100"/>
              <a:chExt cx="574" cy="182"/>
            </a:xfrm>
          </p:grpSpPr>
          <p:grpSp>
            <p:nvGrpSpPr>
              <p:cNvPr id="201" name="Group 51"/>
              <p:cNvGrpSpPr>
                <a:grpSpLocks/>
              </p:cNvGrpSpPr>
              <p:nvPr/>
            </p:nvGrpSpPr>
            <p:grpSpPr bwMode="auto">
              <a:xfrm rot="22674661">
                <a:off x="205" y="1100"/>
                <a:ext cx="574" cy="182"/>
                <a:chOff x="576" y="2832"/>
                <a:chExt cx="4320" cy="960"/>
              </a:xfrm>
            </p:grpSpPr>
            <p:grpSp>
              <p:nvGrpSpPr>
                <p:cNvPr id="203" name="Group 52"/>
                <p:cNvGrpSpPr>
                  <a:grpSpLocks/>
                </p:cNvGrpSpPr>
                <p:nvPr/>
              </p:nvGrpSpPr>
              <p:grpSpPr bwMode="auto">
                <a:xfrm>
                  <a:off x="576" y="2832"/>
                  <a:ext cx="1440" cy="960"/>
                  <a:chOff x="2592" y="2928"/>
                  <a:chExt cx="1440" cy="960"/>
                </a:xfrm>
              </p:grpSpPr>
              <p:sp>
                <p:nvSpPr>
                  <p:cNvPr id="210"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11"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04" name="Group 55"/>
                <p:cNvGrpSpPr>
                  <a:grpSpLocks/>
                </p:cNvGrpSpPr>
                <p:nvPr/>
              </p:nvGrpSpPr>
              <p:grpSpPr bwMode="auto">
                <a:xfrm>
                  <a:off x="2016" y="2832"/>
                  <a:ext cx="1440" cy="960"/>
                  <a:chOff x="2592" y="2928"/>
                  <a:chExt cx="1440" cy="960"/>
                </a:xfrm>
              </p:grpSpPr>
              <p:sp>
                <p:nvSpPr>
                  <p:cNvPr id="208"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9"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05" name="Group 58"/>
                <p:cNvGrpSpPr>
                  <a:grpSpLocks/>
                </p:cNvGrpSpPr>
                <p:nvPr/>
              </p:nvGrpSpPr>
              <p:grpSpPr bwMode="auto">
                <a:xfrm>
                  <a:off x="3456" y="2832"/>
                  <a:ext cx="1440" cy="960"/>
                  <a:chOff x="2592" y="2928"/>
                  <a:chExt cx="1440" cy="960"/>
                </a:xfrm>
              </p:grpSpPr>
              <p:sp>
                <p:nvSpPr>
                  <p:cNvPr id="206"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7"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02"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8" name="Group 47"/>
          <p:cNvGrpSpPr>
            <a:grpSpLocks/>
          </p:cNvGrpSpPr>
          <p:nvPr/>
        </p:nvGrpSpPr>
        <p:grpSpPr bwMode="auto">
          <a:xfrm rot="60609">
            <a:off x="5492775" y="3857570"/>
            <a:ext cx="2293939" cy="904877"/>
            <a:chOff x="3357" y="2937"/>
            <a:chExt cx="1445" cy="570"/>
          </a:xfrm>
          <a:scene3d>
            <a:camera prst="orthographicFront">
              <a:rot lat="0" lon="0" rev="600000"/>
            </a:camera>
            <a:lightRig rig="threePt" dir="t"/>
          </a:scene3d>
        </p:grpSpPr>
        <p:sp>
          <p:nvSpPr>
            <p:cNvPr id="18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8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86" name="Group 50"/>
            <p:cNvGrpSpPr>
              <a:grpSpLocks/>
            </p:cNvGrpSpPr>
            <p:nvPr/>
          </p:nvGrpSpPr>
          <p:grpSpPr bwMode="auto">
            <a:xfrm rot="-1088546">
              <a:off x="3357" y="3114"/>
              <a:ext cx="574" cy="182"/>
              <a:chOff x="205" y="1100"/>
              <a:chExt cx="574" cy="182"/>
            </a:xfrm>
          </p:grpSpPr>
          <p:grpSp>
            <p:nvGrpSpPr>
              <p:cNvPr id="187" name="Group 51"/>
              <p:cNvGrpSpPr>
                <a:grpSpLocks/>
              </p:cNvGrpSpPr>
              <p:nvPr/>
            </p:nvGrpSpPr>
            <p:grpSpPr bwMode="auto">
              <a:xfrm rot="22674661">
                <a:off x="205" y="1100"/>
                <a:ext cx="574" cy="182"/>
                <a:chOff x="576" y="2832"/>
                <a:chExt cx="4320" cy="960"/>
              </a:xfrm>
            </p:grpSpPr>
            <p:grpSp>
              <p:nvGrpSpPr>
                <p:cNvPr id="189" name="Group 52"/>
                <p:cNvGrpSpPr>
                  <a:grpSpLocks/>
                </p:cNvGrpSpPr>
                <p:nvPr/>
              </p:nvGrpSpPr>
              <p:grpSpPr bwMode="auto">
                <a:xfrm>
                  <a:off x="576" y="2832"/>
                  <a:ext cx="1440" cy="960"/>
                  <a:chOff x="2592" y="2928"/>
                  <a:chExt cx="1440" cy="960"/>
                </a:xfrm>
              </p:grpSpPr>
              <p:sp>
                <p:nvSpPr>
                  <p:cNvPr id="19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90" name="Group 55"/>
                <p:cNvGrpSpPr>
                  <a:grpSpLocks/>
                </p:cNvGrpSpPr>
                <p:nvPr/>
              </p:nvGrpSpPr>
              <p:grpSpPr bwMode="auto">
                <a:xfrm>
                  <a:off x="2016" y="2832"/>
                  <a:ext cx="1440" cy="960"/>
                  <a:chOff x="2592" y="2928"/>
                  <a:chExt cx="1440" cy="960"/>
                </a:xfrm>
              </p:grpSpPr>
              <p:sp>
                <p:nvSpPr>
                  <p:cNvPr id="19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91" name="Group 58"/>
                <p:cNvGrpSpPr>
                  <a:grpSpLocks/>
                </p:cNvGrpSpPr>
                <p:nvPr/>
              </p:nvGrpSpPr>
              <p:grpSpPr bwMode="auto">
                <a:xfrm>
                  <a:off x="3456" y="2832"/>
                  <a:ext cx="1440" cy="960"/>
                  <a:chOff x="2592" y="2928"/>
                  <a:chExt cx="1440" cy="960"/>
                </a:xfrm>
              </p:grpSpPr>
              <p:sp>
                <p:nvSpPr>
                  <p:cNvPr id="19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8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69" name="Group 47"/>
          <p:cNvGrpSpPr>
            <a:grpSpLocks/>
          </p:cNvGrpSpPr>
          <p:nvPr/>
        </p:nvGrpSpPr>
        <p:grpSpPr bwMode="auto">
          <a:xfrm rot="60609">
            <a:off x="5008291" y="4484169"/>
            <a:ext cx="2293939" cy="904877"/>
            <a:chOff x="3357" y="2937"/>
            <a:chExt cx="1445" cy="570"/>
          </a:xfrm>
          <a:scene3d>
            <a:camera prst="orthographicFront">
              <a:rot lat="0" lon="0" rev="20999999"/>
            </a:camera>
            <a:lightRig rig="threePt" dir="t"/>
          </a:scene3d>
        </p:grpSpPr>
        <p:sp>
          <p:nvSpPr>
            <p:cNvPr id="17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7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72" name="Group 50"/>
            <p:cNvGrpSpPr>
              <a:grpSpLocks/>
            </p:cNvGrpSpPr>
            <p:nvPr/>
          </p:nvGrpSpPr>
          <p:grpSpPr bwMode="auto">
            <a:xfrm rot="-1088546">
              <a:off x="3357" y="3114"/>
              <a:ext cx="574" cy="182"/>
              <a:chOff x="205" y="1100"/>
              <a:chExt cx="574" cy="182"/>
            </a:xfrm>
          </p:grpSpPr>
          <p:grpSp>
            <p:nvGrpSpPr>
              <p:cNvPr id="173" name="Group 51"/>
              <p:cNvGrpSpPr>
                <a:grpSpLocks/>
              </p:cNvGrpSpPr>
              <p:nvPr/>
            </p:nvGrpSpPr>
            <p:grpSpPr bwMode="auto">
              <a:xfrm rot="22674661">
                <a:off x="205" y="1100"/>
                <a:ext cx="574" cy="182"/>
                <a:chOff x="576" y="2832"/>
                <a:chExt cx="4320" cy="960"/>
              </a:xfrm>
            </p:grpSpPr>
            <p:grpSp>
              <p:nvGrpSpPr>
                <p:cNvPr id="175" name="Group 52"/>
                <p:cNvGrpSpPr>
                  <a:grpSpLocks/>
                </p:cNvGrpSpPr>
                <p:nvPr/>
              </p:nvGrpSpPr>
              <p:grpSpPr bwMode="auto">
                <a:xfrm>
                  <a:off x="576" y="2832"/>
                  <a:ext cx="1440" cy="960"/>
                  <a:chOff x="2592" y="2928"/>
                  <a:chExt cx="1440" cy="960"/>
                </a:xfrm>
              </p:grpSpPr>
              <p:sp>
                <p:nvSpPr>
                  <p:cNvPr id="18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76" name="Group 55"/>
                <p:cNvGrpSpPr>
                  <a:grpSpLocks/>
                </p:cNvGrpSpPr>
                <p:nvPr/>
              </p:nvGrpSpPr>
              <p:grpSpPr bwMode="auto">
                <a:xfrm>
                  <a:off x="2016" y="2832"/>
                  <a:ext cx="1440" cy="960"/>
                  <a:chOff x="2592" y="2928"/>
                  <a:chExt cx="1440" cy="960"/>
                </a:xfrm>
              </p:grpSpPr>
              <p:sp>
                <p:nvSpPr>
                  <p:cNvPr id="18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77" name="Group 58"/>
                <p:cNvGrpSpPr>
                  <a:grpSpLocks/>
                </p:cNvGrpSpPr>
                <p:nvPr/>
              </p:nvGrpSpPr>
              <p:grpSpPr bwMode="auto">
                <a:xfrm>
                  <a:off x="3456" y="2832"/>
                  <a:ext cx="1440" cy="960"/>
                  <a:chOff x="2592" y="2928"/>
                  <a:chExt cx="1440" cy="960"/>
                </a:xfrm>
              </p:grpSpPr>
              <p:sp>
                <p:nvSpPr>
                  <p:cNvPr id="17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7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7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sp>
        <p:nvSpPr>
          <p:cNvPr id="268" name="CasellaDiTesto 267"/>
          <p:cNvSpPr txBox="1"/>
          <p:nvPr/>
        </p:nvSpPr>
        <p:spPr>
          <a:xfrm>
            <a:off x="1220434" y="4143380"/>
            <a:ext cx="494046" cy="461665"/>
          </a:xfrm>
          <a:prstGeom prst="rect">
            <a:avLst/>
          </a:prstGeom>
          <a:noFill/>
        </p:spPr>
        <p:txBody>
          <a:bodyPr wrap="square" rtlCol="0">
            <a:spAutoFit/>
          </a:bodyPr>
          <a:lstStyle/>
          <a:p>
            <a:r>
              <a:rPr lang="it-IT" sz="2400" b="1" dirty="0" smtClean="0">
                <a:latin typeface="Symbol" pitchFamily="18" charset="2"/>
              </a:rPr>
              <a:t>g</a:t>
            </a:r>
            <a:endParaRPr lang="it-IT" sz="2400" b="1" dirty="0">
              <a:latin typeface="Symbol" pitchFamily="18" charset="2"/>
            </a:endParaRPr>
          </a:p>
        </p:txBody>
      </p:sp>
      <p:pic>
        <p:nvPicPr>
          <p:cNvPr id="118" name="Picture 16"/>
          <p:cNvPicPr>
            <a:picLocks noChangeAspect="1" noChangeArrowheads="1"/>
          </p:cNvPicPr>
          <p:nvPr/>
        </p:nvPicPr>
        <p:blipFill>
          <a:blip r:embed="rId2"/>
          <a:srcRect/>
          <a:stretch>
            <a:fillRect/>
          </a:stretch>
        </p:blipFill>
        <p:spPr bwMode="auto">
          <a:xfrm>
            <a:off x="857224" y="2643182"/>
            <a:ext cx="7429552" cy="4214818"/>
          </a:xfrm>
          <a:prstGeom prst="rect">
            <a:avLst/>
          </a:prstGeom>
          <a:noFill/>
          <a:ln w="9525" algn="ctr">
            <a:noFill/>
            <a:miter lim="800000"/>
            <a:headEnd/>
            <a:tailEnd/>
          </a:ln>
          <a:effectLst/>
        </p:spPr>
      </p:pic>
      <p:sp>
        <p:nvSpPr>
          <p:cNvPr id="120" name="Segnaposto numero diapositiva 119"/>
          <p:cNvSpPr>
            <a:spLocks noGrp="1"/>
          </p:cNvSpPr>
          <p:nvPr>
            <p:ph type="sldNum" sz="quarter" idx="12"/>
          </p:nvPr>
        </p:nvSpPr>
        <p:spPr/>
        <p:txBody>
          <a:bodyPr/>
          <a:lstStyle/>
          <a:p>
            <a:fld id="{B007B441-5312-499D-93C3-6E37886527FA}" type="slidenum">
              <a:rPr lang="it-IT" smtClean="0"/>
              <a:pPr/>
              <a:t>8</a:t>
            </a:fld>
            <a:endParaRPr lang="it-IT"/>
          </a:p>
        </p:txBody>
      </p:sp>
      <p:sp>
        <p:nvSpPr>
          <p:cNvPr id="122" name="CasellaDiTesto 121"/>
          <p:cNvSpPr txBox="1"/>
          <p:nvPr/>
        </p:nvSpPr>
        <p:spPr>
          <a:xfrm>
            <a:off x="785786" y="2714620"/>
            <a:ext cx="2382533" cy="369332"/>
          </a:xfrm>
          <a:prstGeom prst="rect">
            <a:avLst/>
          </a:prstGeom>
          <a:noFill/>
        </p:spPr>
        <p:txBody>
          <a:bodyPr wrap="none" rtlCol="0">
            <a:spAutoFit/>
          </a:bodyPr>
          <a:lstStyle/>
          <a:p>
            <a:r>
              <a:rPr lang="it-IT" b="1" dirty="0" smtClean="0">
                <a:latin typeface="Comic Sans MS" pitchFamily="66" charset="0"/>
              </a:rPr>
              <a:t>calorimetro di </a:t>
            </a:r>
            <a:r>
              <a:rPr lang="it-IT" b="1" dirty="0" err="1" smtClean="0">
                <a:latin typeface="Comic Sans MS" pitchFamily="66" charset="0"/>
              </a:rPr>
              <a:t>atlas</a:t>
            </a:r>
            <a:endParaRPr lang="it-IT"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slide(fromBottom)">
                                      <p:cBhvr>
                                        <p:cTn id="18" dur="500"/>
                                        <p:tgtEl>
                                          <p:spTgt spid="49"/>
                                        </p:tgtEl>
                                      </p:cBhvr>
                                    </p:animEffect>
                                  </p:childTnLst>
                                </p:cTn>
                              </p:par>
                              <p:par>
                                <p:cTn id="19" presetID="12" presetClass="entr" presetSubtype="4" fill="hold" nodeType="with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slide(fromBottom)">
                                      <p:cBhvr>
                                        <p:cTn id="21" dur="500"/>
                                        <p:tgtEl>
                                          <p:spTgt spid="16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68"/>
                                        </p:tgtEl>
                                        <p:attrNameLst>
                                          <p:attrName>style.visibility</p:attrName>
                                        </p:attrNameLst>
                                      </p:cBhvr>
                                      <p:to>
                                        <p:strVal val="visible"/>
                                      </p:to>
                                    </p:set>
                                    <p:animEffect transition="in" filter="slide(fromBottom)">
                                      <p:cBhvr>
                                        <p:cTn id="24" dur="500"/>
                                        <p:tgtEl>
                                          <p:spTgt spid="268"/>
                                        </p:tgtEl>
                                      </p:cBhvr>
                                    </p:animEffect>
                                  </p:childTnLst>
                                </p:cTn>
                              </p:par>
                            </p:childTnLst>
                          </p:cTn>
                        </p:par>
                        <p:par>
                          <p:cTn id="25" fill="hold">
                            <p:stCondLst>
                              <p:cond delay="500"/>
                            </p:stCondLst>
                            <p:childTnLst>
                              <p:par>
                                <p:cTn id="26" presetID="12" presetClass="entr" presetSubtype="4" fill="hold" nodeType="afterEffect">
                                  <p:stCondLst>
                                    <p:cond delay="0"/>
                                  </p:stCondLst>
                                  <p:childTnLst>
                                    <p:set>
                                      <p:cBhvr>
                                        <p:cTn id="27" dur="1" fill="hold">
                                          <p:stCondLst>
                                            <p:cond delay="0"/>
                                          </p:stCondLst>
                                        </p:cTn>
                                        <p:tgtEl>
                                          <p:spTgt spid="163"/>
                                        </p:tgtEl>
                                        <p:attrNameLst>
                                          <p:attrName>style.visibility</p:attrName>
                                        </p:attrNameLst>
                                      </p:cBhvr>
                                      <p:to>
                                        <p:strVal val="visible"/>
                                      </p:to>
                                    </p:set>
                                    <p:animEffect transition="in" filter="slide(fromBottom)">
                                      <p:cBhvr>
                                        <p:cTn id="28" dur="500"/>
                                        <p:tgtEl>
                                          <p:spTgt spid="163"/>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slide(fromBottom)">
                                      <p:cBhvr>
                                        <p:cTn id="32" dur="500"/>
                                        <p:tgtEl>
                                          <p:spTgt spid="165"/>
                                        </p:tgtEl>
                                      </p:cBhvr>
                                    </p:animEffect>
                                  </p:childTnLst>
                                </p:cTn>
                              </p:par>
                            </p:childTnLst>
                          </p:cTn>
                        </p:par>
                        <p:par>
                          <p:cTn id="33" fill="hold">
                            <p:stCondLst>
                              <p:cond delay="1500"/>
                            </p:stCondLst>
                            <p:childTnLst>
                              <p:par>
                                <p:cTn id="34" presetID="12" presetClass="entr" presetSubtype="4" fill="hold" nodeType="afterEffect">
                                  <p:stCondLst>
                                    <p:cond delay="0"/>
                                  </p:stCondLst>
                                  <p:childTnLst>
                                    <p:set>
                                      <p:cBhvr>
                                        <p:cTn id="35" dur="1" fill="hold">
                                          <p:stCondLst>
                                            <p:cond delay="0"/>
                                          </p:stCondLst>
                                        </p:cTn>
                                        <p:tgtEl>
                                          <p:spTgt spid="166"/>
                                        </p:tgtEl>
                                        <p:attrNameLst>
                                          <p:attrName>style.visibility</p:attrName>
                                        </p:attrNameLst>
                                      </p:cBhvr>
                                      <p:to>
                                        <p:strVal val="visible"/>
                                      </p:to>
                                    </p:set>
                                    <p:animEffect transition="in" filter="slide(fromBottom)">
                                      <p:cBhvr>
                                        <p:cTn id="36" dur="500"/>
                                        <p:tgtEl>
                                          <p:spTgt spid="166"/>
                                        </p:tgtEl>
                                      </p:cBhvr>
                                    </p:animEffect>
                                  </p:childTnLst>
                                </p:cTn>
                              </p:par>
                            </p:childTnLst>
                          </p:cTn>
                        </p:par>
                        <p:par>
                          <p:cTn id="37" fill="hold">
                            <p:stCondLst>
                              <p:cond delay="2000"/>
                            </p:stCondLst>
                            <p:childTnLst>
                              <p:par>
                                <p:cTn id="38" presetID="12" presetClass="entr" presetSubtype="4" fill="hold" nodeType="after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slide(fromBottom)">
                                      <p:cBhvr>
                                        <p:cTn id="40" dur="500"/>
                                        <p:tgtEl>
                                          <p:spTgt spid="167"/>
                                        </p:tgtEl>
                                      </p:cBhvr>
                                    </p:animEffect>
                                  </p:childTnLst>
                                </p:cTn>
                              </p:par>
                            </p:childTnLst>
                          </p:cTn>
                        </p:par>
                        <p:par>
                          <p:cTn id="41" fill="hold">
                            <p:stCondLst>
                              <p:cond delay="2500"/>
                            </p:stCondLst>
                            <p:childTnLst>
                              <p:par>
                                <p:cTn id="42" presetID="12" presetClass="entr" presetSubtype="4" fill="hold" nodeType="afterEffect">
                                  <p:stCondLst>
                                    <p:cond delay="0"/>
                                  </p:stCondLst>
                                  <p:childTnLst>
                                    <p:set>
                                      <p:cBhvr>
                                        <p:cTn id="43" dur="1" fill="hold">
                                          <p:stCondLst>
                                            <p:cond delay="0"/>
                                          </p:stCondLst>
                                        </p:cTn>
                                        <p:tgtEl>
                                          <p:spTgt spid="168"/>
                                        </p:tgtEl>
                                        <p:attrNameLst>
                                          <p:attrName>style.visibility</p:attrName>
                                        </p:attrNameLst>
                                      </p:cBhvr>
                                      <p:to>
                                        <p:strVal val="visible"/>
                                      </p:to>
                                    </p:set>
                                    <p:animEffect transition="in" filter="slide(fromBottom)">
                                      <p:cBhvr>
                                        <p:cTn id="44" dur="500"/>
                                        <p:tgtEl>
                                          <p:spTgt spid="168"/>
                                        </p:tgtEl>
                                      </p:cBhvr>
                                    </p:animEffect>
                                  </p:childTnLst>
                                </p:cTn>
                              </p:par>
                            </p:childTnLst>
                          </p:cTn>
                        </p:par>
                        <p:par>
                          <p:cTn id="45" fill="hold">
                            <p:stCondLst>
                              <p:cond delay="3000"/>
                            </p:stCondLst>
                            <p:childTnLst>
                              <p:par>
                                <p:cTn id="46" presetID="12" presetClass="entr" presetSubtype="4" fill="hold" nodeType="afterEffect">
                                  <p:stCondLst>
                                    <p:cond delay="0"/>
                                  </p:stCondLst>
                                  <p:childTnLst>
                                    <p:set>
                                      <p:cBhvr>
                                        <p:cTn id="47" dur="1" fill="hold">
                                          <p:stCondLst>
                                            <p:cond delay="0"/>
                                          </p:stCondLst>
                                        </p:cTn>
                                        <p:tgtEl>
                                          <p:spTgt spid="169"/>
                                        </p:tgtEl>
                                        <p:attrNameLst>
                                          <p:attrName>style.visibility</p:attrName>
                                        </p:attrNameLst>
                                      </p:cBhvr>
                                      <p:to>
                                        <p:strVal val="visible"/>
                                      </p:to>
                                    </p:set>
                                    <p:animEffect transition="in" filter="slide(fromBottom)">
                                      <p:cBhvr>
                                        <p:cTn id="48" dur="500"/>
                                        <p:tgtEl>
                                          <p:spTgt spid="16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2"/>
                                        </p:tgtEl>
                                        <p:attrNameLst>
                                          <p:attrName>style.visibility</p:attrName>
                                        </p:attrNameLst>
                                      </p:cBhvr>
                                      <p:to>
                                        <p:strVal val="visible"/>
                                      </p:to>
                                    </p:set>
                                    <p:anim calcmode="lin" valueType="num">
                                      <p:cBhvr additive="base">
                                        <p:cTn id="53" dur="500" fill="hold"/>
                                        <p:tgtEl>
                                          <p:spTgt spid="122"/>
                                        </p:tgtEl>
                                        <p:attrNameLst>
                                          <p:attrName>ppt_x</p:attrName>
                                        </p:attrNameLst>
                                      </p:cBhvr>
                                      <p:tavLst>
                                        <p:tav tm="0">
                                          <p:val>
                                            <p:strVal val="#ppt_x"/>
                                          </p:val>
                                        </p:tav>
                                        <p:tav tm="100000">
                                          <p:val>
                                            <p:strVal val="#ppt_x"/>
                                          </p:val>
                                        </p:tav>
                                      </p:tavLst>
                                    </p:anim>
                                    <p:anim calcmode="lin" valueType="num">
                                      <p:cBhvr additive="base">
                                        <p:cTn id="54" dur="500" fill="hold"/>
                                        <p:tgtEl>
                                          <p:spTgt spid="122"/>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118"/>
                                        </p:tgtEl>
                                        <p:attrNameLst>
                                          <p:attrName>style.visibility</p:attrName>
                                        </p:attrNameLst>
                                      </p:cBhvr>
                                      <p:to>
                                        <p:strVal val="visible"/>
                                      </p:to>
                                    </p:set>
                                    <p:anim calcmode="lin" valueType="num">
                                      <p:cBhvr additive="base">
                                        <p:cTn id="58" dur="1000" fill="hold"/>
                                        <p:tgtEl>
                                          <p:spTgt spid="118"/>
                                        </p:tgtEl>
                                        <p:attrNameLst>
                                          <p:attrName>ppt_x</p:attrName>
                                        </p:attrNameLst>
                                      </p:cBhvr>
                                      <p:tavLst>
                                        <p:tav tm="0">
                                          <p:val>
                                            <p:strVal val="#ppt_x"/>
                                          </p:val>
                                        </p:tav>
                                        <p:tav tm="100000">
                                          <p:val>
                                            <p:strVal val="#ppt_x"/>
                                          </p:val>
                                        </p:tav>
                                      </p:tavLst>
                                    </p:anim>
                                    <p:anim calcmode="lin" valueType="num">
                                      <p:cBhvr additive="base">
                                        <p:cTn id="59" dur="10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animBg="1"/>
      <p:bldP spid="51" grpId="0"/>
      <p:bldP spid="268" grpId="0"/>
      <p:bldP spid="122"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609600" y="427038"/>
            <a:ext cx="8229600" cy="430194"/>
          </a:xfrm>
          <a:prstGeom prst="rect">
            <a:avLst/>
          </a:prstGeom>
        </p:spPr>
        <p:txBody>
          <a:bodyPr vert="horz" lIns="91440" tIns="45720" rIns="91440" bIns="45720" rtlCol="0" anchor="ct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sp>
        <p:nvSpPr>
          <p:cNvPr id="6" name="Segnaposto contenuto 2"/>
          <p:cNvSpPr txBox="1">
            <a:spLocks/>
          </p:cNvSpPr>
          <p:nvPr/>
        </p:nvSpPr>
        <p:spPr>
          <a:xfrm>
            <a:off x="357158" y="1071546"/>
            <a:ext cx="8401080" cy="1428760"/>
          </a:xfrm>
          <a:prstGeom prst="rect">
            <a:avLst/>
          </a:prstGeom>
        </p:spPr>
        <p:txBody>
          <a:bodyPr vert="horz" lIns="91440" tIns="45720" rIns="91440" bIns="45720" rtlCol="0">
            <a:normAutofit/>
          </a:bodyPr>
          <a:lstStyle/>
          <a:p>
            <a:pPr marL="342900" indent="-342900">
              <a:spcBef>
                <a:spcPct val="20000"/>
              </a:spcBef>
              <a:defRPr/>
            </a:pPr>
            <a:r>
              <a:rPr lang="it-IT" sz="2400" dirty="0" smtClean="0">
                <a:latin typeface="Comic Sans MS" pitchFamily="66" charset="0"/>
              </a:rPr>
              <a:t>- </a:t>
            </a:r>
            <a:r>
              <a:rPr lang="it-IT" sz="2400" b="1" dirty="0" err="1" smtClean="0">
                <a:solidFill>
                  <a:srgbClr val="0070C0"/>
                </a:solidFill>
                <a:latin typeface="Comic Sans MS" pitchFamily="66" charset="0"/>
              </a:rPr>
              <a:t>Adroni</a:t>
            </a:r>
            <a:r>
              <a:rPr lang="it-IT" sz="2400" dirty="0" smtClean="0">
                <a:latin typeface="Comic Sans MS" pitchFamily="66" charset="0"/>
              </a:rPr>
              <a:t>  interagiscono ‘forte’ producendo ‘getti’ di particelle simili agli sciami </a:t>
            </a:r>
            <a:r>
              <a:rPr lang="it-IT" sz="2400" dirty="0" err="1" smtClean="0">
                <a:latin typeface="Comic Sans MS" pitchFamily="66" charset="0"/>
              </a:rPr>
              <a:t>em</a:t>
            </a:r>
            <a:r>
              <a:rPr lang="it-IT" sz="2400" dirty="0" smtClean="0">
                <a:latin typeface="Comic Sans MS" pitchFamily="66" charset="0"/>
              </a:rPr>
              <a:t> (oltre che ionizzare se </a:t>
            </a:r>
            <a:r>
              <a:rPr lang="it-IT" sz="2400" dirty="0" err="1" smtClean="0">
                <a:latin typeface="Comic Sans MS" pitchFamily="66" charset="0"/>
              </a:rPr>
              <a:t>carichi…</a:t>
            </a:r>
            <a:r>
              <a:rPr lang="it-IT" sz="2400" dirty="0" smtClean="0">
                <a:latin typeface="Comic Sans MS" pitchFamily="66"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asellaDiTesto 6"/>
          <p:cNvSpPr txBox="1"/>
          <p:nvPr/>
        </p:nvSpPr>
        <p:spPr>
          <a:xfrm>
            <a:off x="500034" y="3859604"/>
            <a:ext cx="4071966" cy="1569660"/>
          </a:xfrm>
          <a:prstGeom prst="rect">
            <a:avLst/>
          </a:prstGeom>
          <a:noFill/>
        </p:spPr>
        <p:txBody>
          <a:bodyPr wrap="square" rtlCol="0">
            <a:spAutoFit/>
          </a:bodyPr>
          <a:lstStyle/>
          <a:p>
            <a:r>
              <a:rPr lang="it-IT" sz="2400" dirty="0" smtClean="0">
                <a:latin typeface="Comic Sans MS" pitchFamily="66" charset="0"/>
              </a:rPr>
              <a:t>- </a:t>
            </a:r>
            <a:r>
              <a:rPr lang="it-IT" sz="2400" b="1" dirty="0" smtClean="0">
                <a:solidFill>
                  <a:srgbClr val="0070C0"/>
                </a:solidFill>
                <a:latin typeface="Comic Sans MS" pitchFamily="66" charset="0"/>
              </a:rPr>
              <a:t>Neutrini</a:t>
            </a:r>
            <a:r>
              <a:rPr lang="it-IT" sz="2400" dirty="0" smtClean="0">
                <a:latin typeface="Comic Sans MS" pitchFamily="66" charset="0"/>
              </a:rPr>
              <a:t> interagiscono debolmente </a:t>
            </a:r>
            <a:r>
              <a:rPr lang="it-IT" sz="2400" dirty="0" err="1" smtClean="0">
                <a:latin typeface="Comic Sans MS" pitchFamily="66" charset="0"/>
              </a:rPr>
              <a:t>…possono</a:t>
            </a:r>
            <a:r>
              <a:rPr lang="it-IT" sz="2400" dirty="0" smtClean="0">
                <a:latin typeface="Comic Sans MS" pitchFamily="66" charset="0"/>
              </a:rPr>
              <a:t> attraversare la Terra senza </a:t>
            </a:r>
            <a:r>
              <a:rPr lang="it-IT" sz="2400" dirty="0" err="1" smtClean="0">
                <a:latin typeface="Comic Sans MS" pitchFamily="66" charset="0"/>
              </a:rPr>
              <a:t>interagire……</a:t>
            </a:r>
            <a:endParaRPr lang="it-IT" sz="2400" dirty="0">
              <a:latin typeface="Comic Sans MS" pitchFamily="66" charset="0"/>
            </a:endParaRPr>
          </a:p>
        </p:txBody>
      </p:sp>
      <p:sp>
        <p:nvSpPr>
          <p:cNvPr id="31" name="CasellaDiTesto 30"/>
          <p:cNvSpPr txBox="1"/>
          <p:nvPr/>
        </p:nvSpPr>
        <p:spPr>
          <a:xfrm>
            <a:off x="357158" y="2428868"/>
            <a:ext cx="4357718" cy="830997"/>
          </a:xfrm>
          <a:prstGeom prst="rect">
            <a:avLst/>
          </a:prstGeom>
          <a:noFill/>
        </p:spPr>
        <p:txBody>
          <a:bodyPr wrap="square" rtlCol="0">
            <a:spAutoFit/>
          </a:bodyPr>
          <a:lstStyle/>
          <a:p>
            <a:endParaRPr lang="it-IT" sz="2400" dirty="0" smtClean="0">
              <a:latin typeface="Comic Sans MS" pitchFamily="66" charset="0"/>
            </a:endParaRPr>
          </a:p>
          <a:p>
            <a:r>
              <a:rPr lang="it-IT" sz="2400" dirty="0" smtClean="0">
                <a:latin typeface="Comic Sans MS" pitchFamily="66" charset="0"/>
              </a:rPr>
              <a:t>- </a:t>
            </a:r>
            <a:r>
              <a:rPr lang="it-IT" sz="2400" b="1" dirty="0" smtClean="0">
                <a:solidFill>
                  <a:srgbClr val="0070C0"/>
                </a:solidFill>
                <a:latin typeface="Comic Sans MS" pitchFamily="66" charset="0"/>
              </a:rPr>
              <a:t>Muon</a:t>
            </a:r>
            <a:r>
              <a:rPr lang="it-IT" sz="2400" dirty="0" smtClean="0">
                <a:latin typeface="Comic Sans MS" pitchFamily="66" charset="0"/>
              </a:rPr>
              <a:t>i ionizzano ma </a:t>
            </a:r>
            <a:r>
              <a:rPr lang="it-IT" sz="2400" dirty="0" err="1" smtClean="0">
                <a:latin typeface="Comic Sans MS" pitchFamily="66" charset="0"/>
              </a:rPr>
              <a:t>poco…</a:t>
            </a:r>
            <a:r>
              <a:rPr lang="it-IT" sz="2400" dirty="0" smtClean="0">
                <a:latin typeface="Comic Sans MS" pitchFamily="66" charset="0"/>
              </a:rPr>
              <a:t>.</a:t>
            </a:r>
            <a:endParaRPr lang="it-IT" sz="2400" dirty="0">
              <a:latin typeface="Comic Sans MS" pitchFamily="66" charset="0"/>
            </a:endParaRP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9</a:t>
            </a:fld>
            <a:endParaRPr lang="it-IT"/>
          </a:p>
        </p:txBody>
      </p:sp>
      <p:pic>
        <p:nvPicPr>
          <p:cNvPr id="9" name="Picture 4" descr="terra"/>
          <p:cNvPicPr>
            <a:picLocks noChangeAspect="1" noChangeArrowheads="1"/>
          </p:cNvPicPr>
          <p:nvPr/>
        </p:nvPicPr>
        <p:blipFill>
          <a:blip r:embed="rId2"/>
          <a:srcRect/>
          <a:stretch>
            <a:fillRect/>
          </a:stretch>
        </p:blipFill>
        <p:spPr bwMode="auto">
          <a:xfrm>
            <a:off x="4953000" y="2809892"/>
            <a:ext cx="3619528" cy="3619528"/>
          </a:xfrm>
          <a:prstGeom prst="rect">
            <a:avLst/>
          </a:prstGeom>
          <a:noFill/>
        </p:spPr>
      </p:pic>
      <p:cxnSp>
        <p:nvCxnSpPr>
          <p:cNvPr id="12" name="Connettore 2 11"/>
          <p:cNvCxnSpPr/>
          <p:nvPr/>
        </p:nvCxnSpPr>
        <p:spPr>
          <a:xfrm rot="16200000" flipH="1">
            <a:off x="4179091" y="3536157"/>
            <a:ext cx="4214842" cy="20002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7 16"/>
          <p:cNvCxnSpPr/>
          <p:nvPr/>
        </p:nvCxnSpPr>
        <p:spPr>
          <a:xfrm flipV="1">
            <a:off x="4000496" y="3500438"/>
            <a:ext cx="1714512" cy="642942"/>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5410</TotalTime>
  <Words>1741</Words>
  <Application>Microsoft Macintosh PowerPoint</Application>
  <PresentationFormat>On-screen Show (4:3)</PresentationFormat>
  <Paragraphs>349</Paragraphs>
  <Slides>54</Slides>
  <Notes>7</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Tema di Office</vt:lpstr>
      <vt:lpstr>Equation</vt:lpstr>
      <vt:lpstr> </vt:lpstr>
      <vt:lpstr>Slide 2</vt:lpstr>
      <vt:lpstr>ATLAS e CMS</vt:lpstr>
      <vt:lpstr>Slide 4</vt:lpstr>
      <vt:lpstr>….a cosa serve….</vt:lpstr>
      <vt:lpstr>…esempi nella vita quotidiana…</vt:lpstr>
      <vt:lpstr>…esempi alle energie di LHC…</vt:lpstr>
      <vt:lpstr>Slide 8</vt:lpstr>
      <vt:lpstr>Slide 9</vt:lpstr>
      <vt:lpstr>I rivelatori</vt:lpstr>
      <vt:lpstr>Slide 11</vt:lpstr>
      <vt:lpstr>….e di CMS</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Obiettivi di ‘fisica’ …</vt:lpstr>
      <vt:lpstr>… come vediamo gli eventi?</vt:lpstr>
      <vt:lpstr>Slide 28</vt:lpstr>
      <vt:lpstr>Slide 29</vt:lpstr>
      <vt:lpstr>Slide 30</vt:lpstr>
      <vt:lpstr>Trigger &amp; DAQ</vt:lpstr>
      <vt:lpstr>Slide 32</vt:lpstr>
      <vt:lpstr>Slide 33</vt:lpstr>
      <vt:lpstr>Fasci @ LHC !</vt:lpstr>
      <vt:lpstr>CMS di-muon event @ 2,36 TeV </vt:lpstr>
      <vt:lpstr>CMS event @ 7 TeV </vt:lpstr>
      <vt:lpstr>Slide 37</vt:lpstr>
      <vt:lpstr>Slide 38</vt:lpstr>
      <vt:lpstr>…con questi dati…</vt:lpstr>
      <vt:lpstr>Prime distribuzioni: π0</vt:lpstr>
      <vt:lpstr>Prime distribuzioni: K0s</vt:lpstr>
      <vt:lpstr>K0s p+p- event display </vt:lpstr>
      <vt:lpstr>…primi eventi ‘rari’ interessanti…</vt:lpstr>
      <vt:lpstr>Slide 44</vt:lpstr>
      <vt:lpstr>Slide 45</vt:lpstr>
      <vt:lpstr>Slide 46</vt:lpstr>
      <vt:lpstr>Slide 47</vt:lpstr>
      <vt:lpstr>Pubblicazioni dai dati acquisiti </vt:lpstr>
      <vt:lpstr>…LHC schedule…</vt:lpstr>
      <vt:lpstr>THE END</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mg</dc:creator>
  <cp:lastModifiedBy>Mariagrazia Alviggi</cp:lastModifiedBy>
  <cp:revision>105</cp:revision>
  <dcterms:created xsi:type="dcterms:W3CDTF">2010-05-24T11:49:13Z</dcterms:created>
  <dcterms:modified xsi:type="dcterms:W3CDTF">2010-05-24T12:15:19Z</dcterms:modified>
</cp:coreProperties>
</file>