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Default Extension="pict" ContentType="image/pict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2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472" r:id="rId2"/>
    <p:sldId id="504" r:id="rId3"/>
    <p:sldId id="474" r:id="rId4"/>
    <p:sldId id="475" r:id="rId5"/>
    <p:sldId id="480" r:id="rId6"/>
    <p:sldId id="476" r:id="rId7"/>
    <p:sldId id="477" r:id="rId8"/>
    <p:sldId id="479" r:id="rId9"/>
    <p:sldId id="487" r:id="rId10"/>
    <p:sldId id="478" r:id="rId11"/>
    <p:sldId id="482" r:id="rId12"/>
    <p:sldId id="481" r:id="rId13"/>
    <p:sldId id="483" r:id="rId14"/>
    <p:sldId id="485" r:id="rId15"/>
    <p:sldId id="496" r:id="rId16"/>
    <p:sldId id="516" r:id="rId17"/>
    <p:sldId id="484" r:id="rId18"/>
    <p:sldId id="521" r:id="rId19"/>
    <p:sldId id="486" r:id="rId20"/>
    <p:sldId id="494" r:id="rId21"/>
    <p:sldId id="498" r:id="rId22"/>
    <p:sldId id="495" r:id="rId23"/>
    <p:sldId id="497" r:id="rId24"/>
    <p:sldId id="500" r:id="rId25"/>
    <p:sldId id="473" r:id="rId26"/>
    <p:sldId id="488" r:id="rId27"/>
    <p:sldId id="502" r:id="rId28"/>
    <p:sldId id="503" r:id="rId29"/>
    <p:sldId id="489" r:id="rId30"/>
    <p:sldId id="506" r:id="rId31"/>
    <p:sldId id="507" r:id="rId32"/>
    <p:sldId id="508" r:id="rId33"/>
    <p:sldId id="509" r:id="rId34"/>
    <p:sldId id="510" r:id="rId35"/>
    <p:sldId id="511" r:id="rId36"/>
    <p:sldId id="513" r:id="rId37"/>
    <p:sldId id="514" r:id="rId38"/>
    <p:sldId id="515" r:id="rId39"/>
    <p:sldId id="490" r:id="rId40"/>
    <p:sldId id="491" r:id="rId41"/>
    <p:sldId id="492" r:id="rId42"/>
    <p:sldId id="493" r:id="rId43"/>
    <p:sldId id="520" r:id="rId44"/>
    <p:sldId id="517" r:id="rId45"/>
    <p:sldId id="518" r:id="rId46"/>
    <p:sldId id="519" r:id="rId47"/>
    <p:sldId id="501" r:id="rId48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rgbClr val="FF3300"/>
    </p:penClr>
  </p:showPr>
  <p:clrMru>
    <a:srgbClr val="3D3EFF"/>
    <a:srgbClr val="2E2FBF"/>
    <a:srgbClr val="844585"/>
    <a:srgbClr val="679067"/>
    <a:srgbClr val="527177"/>
    <a:srgbClr val="8F4E4E"/>
    <a:srgbClr val="A055A1"/>
    <a:srgbClr val="7BAD7C"/>
    <a:srgbClr val="678F96"/>
    <a:srgbClr val="B1606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2768" autoAdjust="0"/>
    <p:restoredTop sz="86458" autoAdjust="0"/>
  </p:normalViewPr>
  <p:slideViewPr>
    <p:cSldViewPr>
      <p:cViewPr varScale="1">
        <p:scale>
          <a:sx n="99" d="100"/>
          <a:sy n="99" d="100"/>
        </p:scale>
        <p:origin x="-6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40"/>
    </p:cViewPr>
  </p:sorterViewPr>
  <p:notesViewPr>
    <p:cSldViewPr>
      <p:cViewPr varScale="1">
        <p:scale>
          <a:sx n="74" d="100"/>
          <a:sy n="74" d="100"/>
        </p:scale>
        <p:origin x="-2424" y="-104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511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endParaRPr lang="it-IT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3800"/>
            <a:ext cx="3049588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defTabSz="915988">
              <a:defRPr sz="1200"/>
            </a:lvl1pPr>
          </a:lstStyle>
          <a:p>
            <a:endParaRPr lang="it-IT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13800"/>
            <a:ext cx="305117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9" tIns="45810" rIns="91619" bIns="45810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/>
            </a:lvl1pPr>
          </a:lstStyle>
          <a:p>
            <a:fld id="{67A59890-59B3-5F49-9B23-08199B5A6DB2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defTabSz="933450">
              <a:defRPr sz="1200"/>
            </a:lvl1pPr>
          </a:lstStyle>
          <a:p>
            <a:endParaRPr lang="it-IT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7" tIns="46584" rIns="93167" bIns="46584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/>
            </a:lvl1pPr>
          </a:lstStyle>
          <a:p>
            <a:fld id="{BAED4E69-2910-0E48-8437-5E1FA0176712}" type="slidenum">
              <a:rPr lang="it-IT"/>
              <a:pPr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F3870-5DFC-3040-BEEB-21C273716BDD}" type="slidenum">
              <a:rPr lang="it-IT"/>
              <a:pPr/>
              <a:t>1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FF3870-5DFC-3040-BEEB-21C273716BDD}" type="slidenum">
              <a:rPr lang="it-IT"/>
              <a:pPr/>
              <a:t>2</a:t>
            </a:fld>
            <a:endParaRPr lang="it-IT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96AE02-1AB2-7B44-87A2-0E1B5457B658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996AE02-1AB2-7B44-87A2-0E1B5457B658}" type="slidenum">
              <a:rPr lang="it-IT" smtClean="0"/>
              <a:pPr>
                <a:defRPr/>
              </a:pPr>
              <a:t>43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8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56525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3581400" y="6400800"/>
            <a:ext cx="1981200" cy="323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smtClean="0"/>
              <a:t>Il Modello Standard</a:t>
            </a:r>
            <a:endParaRPr lang="it-IT" dirty="0"/>
          </a:p>
        </p:txBody>
      </p:sp>
      <p:pic>
        <p:nvPicPr>
          <p:cNvPr id="565256" name="Picture 8" descr="CMS-Color"/>
          <p:cNvPicPr>
            <a:picLocks noChangeAspect="1" noChangeArrowheads="1"/>
          </p:cNvPicPr>
          <p:nvPr userDrawn="1"/>
        </p:nvPicPr>
        <p:blipFill>
          <a:blip r:embed="rId2">
            <a:lum bright="50000" contrast="-62000"/>
          </a:blip>
          <a:srcRect/>
          <a:stretch>
            <a:fillRect/>
          </a:stretch>
        </p:blipFill>
        <p:spPr bwMode="auto">
          <a:xfrm>
            <a:off x="179388" y="185738"/>
            <a:ext cx="804862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5257" name="Picture 9" descr="infn"/>
          <p:cNvPicPr>
            <a:picLocks noChangeAspect="1" noChangeArrowheads="1"/>
          </p:cNvPicPr>
          <p:nvPr userDrawn="1"/>
        </p:nvPicPr>
        <p:blipFill>
          <a:blip r:embed="rId3">
            <a:lum bright="50000" contrast="-62000"/>
          </a:blip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9"/>
          <p:cNvSpPr>
            <a:spLocks noChangeShapeType="1"/>
          </p:cNvSpPr>
          <p:nvPr userDrawn="1"/>
        </p:nvSpPr>
        <p:spPr bwMode="auto">
          <a:xfrm>
            <a:off x="395288" y="632460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F28FF7B-8D3A-1A43-BE39-4DF63CA5FDFC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Click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err="1" smtClean="0"/>
              <a:t>Second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err="1" smtClean="0"/>
              <a:t>Third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5538"/>
            <a:ext cx="3810000" cy="4970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7214C26-9C42-724F-BB56-207EDD10803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21B1586-35CF-9E40-AC6D-FB55F3DB5E25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E38D68-03F4-C040-8422-18220BF40D0E}" type="slidenum">
              <a:rPr lang="it-IT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241300"/>
            <a:ext cx="7296150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46662" dir="2115817" algn="ctr" rotWithShape="0">
              <a:schemeClr val="hlink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25538"/>
            <a:ext cx="7772400" cy="512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</a:t>
            </a:r>
            <a:r>
              <a:rPr lang="en-US" dirty="0" err="1"/>
              <a:t>gli</a:t>
            </a:r>
            <a:r>
              <a:rPr lang="en-US" dirty="0"/>
              <a:t> </a:t>
            </a:r>
            <a:r>
              <a:rPr lang="en-US" dirty="0" err="1"/>
              <a:t>stili</a:t>
            </a:r>
            <a:r>
              <a:rPr lang="en-US" dirty="0"/>
              <a:t> del </a:t>
            </a:r>
            <a:r>
              <a:rPr lang="en-US" dirty="0" err="1" smtClean="0"/>
              <a:t>testo</a:t>
            </a:r>
            <a:r>
              <a:rPr lang="en-US" dirty="0"/>
              <a:t> </a:t>
            </a:r>
            <a:r>
              <a:rPr lang="en-US" dirty="0" err="1" smtClean="0"/>
              <a:t>dello</a:t>
            </a:r>
            <a:r>
              <a:rPr lang="en-US" dirty="0" smtClean="0"/>
              <a:t> </a:t>
            </a:r>
            <a:r>
              <a:rPr lang="en-US" dirty="0"/>
              <a:t>schema</a:t>
            </a:r>
          </a:p>
          <a:p>
            <a:pPr lvl="1"/>
            <a:r>
              <a:rPr lang="en-US" dirty="0" err="1"/>
              <a:t>Secondo</a:t>
            </a:r>
            <a:r>
              <a:rPr lang="en-US" dirty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secondo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2"/>
            <a:r>
              <a:rPr lang="en-US" dirty="0" err="1"/>
              <a:t>Terzo</a:t>
            </a:r>
            <a:r>
              <a:rPr lang="en-US" dirty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terzo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terzo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terzo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terzo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  <a:r>
              <a:rPr lang="en-US" dirty="0" err="1" smtClean="0"/>
              <a:t>terzo</a:t>
            </a:r>
            <a:r>
              <a:rPr lang="en-US" dirty="0" smtClean="0"/>
              <a:t> </a:t>
            </a:r>
            <a:r>
              <a:rPr lang="en-US" dirty="0" err="1" smtClean="0"/>
              <a:t>livello</a:t>
            </a:r>
            <a:r>
              <a:rPr lang="en-US" dirty="0" smtClean="0"/>
              <a:t> 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lang="en-US" dirty="0"/>
              <a:t>Quarto </a:t>
            </a:r>
            <a:r>
              <a:rPr lang="en-US" dirty="0" err="1" smtClean="0"/>
              <a:t>livello</a:t>
            </a:r>
            <a:r>
              <a:rPr lang="en-US" dirty="0" smtClean="0"/>
              <a:t> Quarto </a:t>
            </a:r>
            <a:r>
              <a:rPr lang="en-US" dirty="0" err="1" smtClean="0"/>
              <a:t>livello</a:t>
            </a:r>
            <a:endParaRPr lang="en-US" dirty="0" smtClean="0"/>
          </a:p>
          <a:p>
            <a:pPr lvl="4"/>
            <a:r>
              <a:rPr lang="en-US" dirty="0" err="1"/>
              <a:t>Quinto</a:t>
            </a:r>
            <a:r>
              <a:rPr lang="en-US" dirty="0"/>
              <a:t> </a:t>
            </a:r>
            <a:r>
              <a:rPr lang="en-US" dirty="0" err="1"/>
              <a:t>livello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2057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it-IT" smtClean="0"/>
              <a:t>Il Modello Standard</a:t>
            </a:r>
            <a:endParaRPr lang="it-IT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2"/>
                </a:solidFill>
                <a:latin typeface="+mn-lt"/>
              </a:defRPr>
            </a:lvl1pPr>
          </a:lstStyle>
          <a:p>
            <a:fld id="{B5BA0D20-DA13-9941-9E2B-134DF56BDFCF}" type="slidenum">
              <a:rPr lang="it-IT"/>
              <a:pPr/>
              <a:t>‹#›</a:t>
            </a:fld>
            <a:endParaRPr lang="it-IT"/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395288" y="6324600"/>
            <a:ext cx="8353425" cy="0"/>
          </a:xfrm>
          <a:prstGeom prst="line">
            <a:avLst/>
          </a:prstGeom>
          <a:noFill/>
          <a:ln w="28575">
            <a:solidFill>
              <a:srgbClr val="3333FF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34" name="Picture 10" descr="CMS-Color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179388" y="185738"/>
            <a:ext cx="804862" cy="741362"/>
          </a:xfrm>
          <a:prstGeom prst="rect">
            <a:avLst/>
          </a:prstGeom>
          <a:noFill/>
        </p:spPr>
      </p:pic>
      <p:pic>
        <p:nvPicPr>
          <p:cNvPr id="1035" name="Picture 11" descr="infn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8027988" y="115888"/>
            <a:ext cx="900112" cy="8826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accent2"/>
          </a:solidFill>
          <a:latin typeface="Times New Roman" charset="0"/>
        </a:defRPr>
      </a:lvl9pPr>
    </p:titleStyle>
    <p:bodyStyle>
      <a:lvl1pPr marL="361950" indent="-361950" algn="l" rtl="0" eaLnBrk="0" fontAlgn="base" hangingPunct="0">
        <a:spcBef>
          <a:spcPct val="20000"/>
        </a:spcBef>
        <a:spcAft>
          <a:spcPct val="0"/>
        </a:spcAft>
        <a:buChar char="•"/>
        <a:tabLst/>
        <a:defRPr sz="3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1600" indent="-3600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lrTx/>
        <a:buSzTx/>
        <a:buFontTx/>
        <a:buNone/>
        <a:tabLst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1.png"/><Relationship Id="rId5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2725" y="3589338"/>
            <a:ext cx="6481762" cy="136366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Aft>
                <a:spcPts val="2400"/>
              </a:spcAft>
            </a:pPr>
            <a:r>
              <a:rPr lang="it-IT" sz="2800" smtClean="0"/>
              <a:t>Luca Lista</a:t>
            </a:r>
            <a:br>
              <a:rPr lang="it-IT" sz="2800" smtClean="0"/>
            </a:br>
            <a:r>
              <a:rPr lang="it-IT" sz="2800" smtClean="0"/>
              <a:t/>
            </a:r>
            <a:br>
              <a:rPr lang="it-IT" sz="2800" smtClean="0"/>
            </a:br>
            <a:r>
              <a:rPr lang="it-IT" sz="2800" i="1" smtClean="0">
                <a:solidFill>
                  <a:schemeClr val="bg2"/>
                </a:solidFill>
              </a:rPr>
              <a:t>INFN</a:t>
            </a:r>
            <a:endParaRPr lang="it-IT" sz="2800" i="1">
              <a:solidFill>
                <a:schemeClr val="bg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524000"/>
            <a:ext cx="7770812" cy="1616075"/>
          </a:xfrm>
        </p:spPr>
        <p:txBody>
          <a:bodyPr/>
          <a:lstStyle/>
          <a:p>
            <a:r>
              <a:rPr lang="it-IT" sz="4400" dirty="0" smtClean="0">
                <a:sym typeface="Symbol" charset="2"/>
              </a:rPr>
              <a:t>Il Modello Standard</a:t>
            </a:r>
            <a:r>
              <a:rPr lang="it-IT" sz="4400" dirty="0" smtClean="0">
                <a:sym typeface="Symbol" charset="2"/>
              </a:rPr>
              <a:t/>
            </a:r>
            <a:br>
              <a:rPr lang="it-IT" sz="4400" dirty="0" smtClean="0">
                <a:sym typeface="Symbol" charset="2"/>
              </a:rPr>
            </a:br>
            <a:r>
              <a:rPr lang="it-IT" sz="3600" dirty="0" smtClean="0">
                <a:solidFill>
                  <a:schemeClr val="bg1"/>
                </a:solidFill>
                <a:sym typeface="Symbol" charset="2"/>
              </a:rPr>
              <a:t>    </a:t>
            </a:r>
            <a:endParaRPr lang="it-IT" sz="4400" dirty="0">
              <a:solidFill>
                <a:schemeClr val="bg1"/>
              </a:solidFill>
              <a:sym typeface="Symbol" charset="2"/>
            </a:endParaRPr>
          </a:p>
        </p:txBody>
      </p:sp>
    </p:spTree>
  </p:cSld>
  <p:clrMapOvr>
    <a:masterClrMapping/>
  </p:clrMapOvr>
  <p:transition advTm="704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quark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Il </a:t>
            </a:r>
            <a:r>
              <a:rPr lang="it-IT" sz="2000" dirty="0" smtClean="0">
                <a:solidFill>
                  <a:srgbClr val="3333CC"/>
                </a:solidFill>
              </a:rPr>
              <a:t>pione</a:t>
            </a:r>
            <a:r>
              <a:rPr lang="it-IT" sz="2000" dirty="0" smtClean="0"/>
              <a:t> fu scoperto nei raggi cosmici nel 1947, al quale seguì la scoperta di nuovi tipi di particelle instabili che decadevano ciascuna in altre particelle</a:t>
            </a:r>
          </a:p>
          <a:p>
            <a:r>
              <a:rPr lang="it-IT" sz="2000" dirty="0" smtClean="0"/>
              <a:t>La presenza dei diversi tipi di particelle può essere spiegata in termini di costituenti elementari: i </a:t>
            </a:r>
            <a:r>
              <a:rPr lang="it-IT" sz="2000" dirty="0" smtClean="0">
                <a:solidFill>
                  <a:srgbClr val="3333CC"/>
                </a:solidFill>
              </a:rPr>
              <a:t>quark</a:t>
            </a:r>
            <a:r>
              <a:rPr lang="it-IT" sz="2000" dirty="0" smtClean="0"/>
              <a:t>, con carica elettrica multipla di </a:t>
            </a:r>
            <a:r>
              <a:rPr lang="it-IT" sz="2000" dirty="0" err="1" smtClean="0">
                <a:solidFill>
                  <a:srgbClr val="3333CC"/>
                </a:solidFill>
              </a:rPr>
              <a:t>1</a:t>
            </a:r>
            <a:r>
              <a:rPr lang="it-IT" sz="2000" dirty="0" smtClean="0">
                <a:solidFill>
                  <a:srgbClr val="3333CC"/>
                </a:solidFill>
              </a:rPr>
              <a:t>/</a:t>
            </a:r>
            <a:r>
              <a:rPr lang="it-IT" sz="2000" dirty="0" err="1" smtClean="0">
                <a:solidFill>
                  <a:srgbClr val="3333CC"/>
                </a:solidFill>
              </a:rPr>
              <a:t>3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Protone e neutrone sono costituiti da tre quark, Il pione è composto da un quark ed un anti-quark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7" name="TextBox 6"/>
          <p:cNvSpPr txBox="1"/>
          <p:nvPr/>
        </p:nvSpPr>
        <p:spPr>
          <a:xfrm>
            <a:off x="457200" y="4191000"/>
            <a:ext cx="17902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Up:  	</a:t>
            </a:r>
            <a:r>
              <a:rPr lang="it-IT" sz="2400" dirty="0" smtClean="0">
                <a:latin typeface="Symbol" charset="2"/>
                <a:cs typeface="Symbol" charset="2"/>
              </a:rPr>
              <a:t>+</a:t>
            </a:r>
            <a:r>
              <a:rPr lang="it-IT" sz="2400" dirty="0" smtClean="0">
                <a:latin typeface="+mn-lt"/>
              </a:rPr>
              <a:t> </a:t>
            </a:r>
            <a:r>
              <a:rPr lang="it-IT" sz="2400" dirty="0" err="1" smtClean="0">
                <a:latin typeface="+mn-lt"/>
              </a:rPr>
              <a:t>2</a:t>
            </a:r>
            <a:r>
              <a:rPr lang="it-IT" sz="2400" dirty="0" smtClean="0">
                <a:latin typeface="+mn-lt"/>
              </a:rPr>
              <a:t>/</a:t>
            </a:r>
            <a:r>
              <a:rPr lang="it-IT" sz="2400" dirty="0" err="1" smtClean="0">
                <a:latin typeface="+mn-lt"/>
              </a:rPr>
              <a:t>3</a:t>
            </a:r>
            <a:endParaRPr lang="it-IT" sz="1600" dirty="0" smtClean="0">
              <a:latin typeface="+mn-lt"/>
            </a:endParaRPr>
          </a:p>
          <a:p>
            <a:endParaRPr lang="it-IT" sz="1600" dirty="0" smtClean="0">
              <a:latin typeface="+mn-lt"/>
            </a:endParaRPr>
          </a:p>
          <a:p>
            <a:r>
              <a:rPr lang="it-IT" sz="2400" dirty="0" smtClean="0">
                <a:latin typeface="+mn-lt"/>
              </a:rPr>
              <a:t>Down: </a:t>
            </a:r>
            <a:r>
              <a:rPr lang="it-IT" sz="2400" dirty="0" smtClean="0">
                <a:latin typeface="Symbol" charset="2"/>
                <a:cs typeface="Symbol" charset="2"/>
              </a:rPr>
              <a:t>-</a:t>
            </a:r>
            <a:r>
              <a:rPr lang="it-IT" sz="2400" dirty="0" smtClean="0">
                <a:latin typeface="+mn-lt"/>
              </a:rPr>
              <a:t>1/</a:t>
            </a:r>
            <a:r>
              <a:rPr lang="it-IT" sz="2400" dirty="0" err="1" smtClean="0">
                <a:latin typeface="+mn-lt"/>
              </a:rPr>
              <a:t>3</a:t>
            </a:r>
            <a:endParaRPr lang="it-IT" sz="24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7448" y="5634335"/>
            <a:ext cx="1784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  <a:latin typeface="+mn-lt"/>
              </a:rPr>
              <a:t>Protone</a:t>
            </a:r>
            <a:r>
              <a:rPr lang="it-IT" sz="2400" dirty="0" smtClean="0">
                <a:latin typeface="+mn-lt"/>
              </a:rPr>
              <a:t>: +1</a:t>
            </a:r>
            <a:endParaRPr lang="it-IT" sz="24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1140" y="5634335"/>
            <a:ext cx="17929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  <a:latin typeface="+mn-lt"/>
              </a:rPr>
              <a:t>Neutrone</a:t>
            </a:r>
            <a:r>
              <a:rPr lang="it-IT" sz="2400" dirty="0" smtClean="0">
                <a:latin typeface="+mn-lt"/>
              </a:rPr>
              <a:t>: </a:t>
            </a:r>
            <a:r>
              <a:rPr lang="it-IT" sz="2400" dirty="0" err="1" smtClean="0">
                <a:latin typeface="+mn-lt"/>
              </a:rPr>
              <a:t>0</a:t>
            </a:r>
            <a:endParaRPr lang="it-IT" sz="2400" dirty="0"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 t="9000" b="10000"/>
          <a:stretch>
            <a:fillRect/>
          </a:stretch>
        </p:blipFill>
        <p:spPr>
          <a:xfrm>
            <a:off x="4457700" y="3969774"/>
            <a:ext cx="1966452" cy="15928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rcRect t="10500" b="11500"/>
          <a:stretch>
            <a:fillRect/>
          </a:stretch>
        </p:blipFill>
        <p:spPr>
          <a:xfrm>
            <a:off x="2209800" y="3998042"/>
            <a:ext cx="1966452" cy="15338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t="9677" b="12903"/>
          <a:stretch>
            <a:fillRect/>
          </a:stretch>
        </p:blipFill>
        <p:spPr>
          <a:xfrm>
            <a:off x="6705600" y="4054577"/>
            <a:ext cx="1828800" cy="1415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67083" y="5634335"/>
            <a:ext cx="15820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latin typeface="+mn-lt"/>
              </a:rPr>
              <a:t>Pione – </a:t>
            </a:r>
            <a:r>
              <a:rPr lang="it-IT" sz="2400" dirty="0" smtClean="0">
                <a:latin typeface="+mj-lt"/>
              </a:rPr>
              <a:t>π</a:t>
            </a:r>
            <a:r>
              <a:rPr lang="it-IT" sz="2400" baseline="30000" dirty="0" smtClean="0">
                <a:latin typeface="Symbol" charset="2"/>
                <a:cs typeface="Symbol" charset="2"/>
              </a:rPr>
              <a:t>+</a:t>
            </a:r>
            <a:r>
              <a:rPr lang="it-IT" sz="2400" dirty="0" smtClean="0">
                <a:latin typeface="+mn-lt"/>
              </a:rPr>
              <a:t> </a:t>
            </a:r>
            <a:endParaRPr lang="it-IT" sz="2400" dirty="0">
              <a:latin typeface="+mn-lt"/>
            </a:endParaRPr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quark “strano”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Nel 1947 fu scoperta in interazioni con i raggi cosmici una particella che decadeva in due pioni: </a:t>
            </a:r>
            <a:r>
              <a:rPr lang="it-IT" sz="2000" dirty="0" smtClean="0">
                <a:solidFill>
                  <a:srgbClr val="3333CC"/>
                </a:solidFill>
                <a:latin typeface="+mj-lt"/>
              </a:rPr>
              <a:t>K</a:t>
            </a:r>
            <a:r>
              <a:rPr lang="it-IT" sz="2000" dirty="0" smtClean="0">
                <a:solidFill>
                  <a:srgbClr val="3333CC"/>
                </a:solidFill>
              </a:rPr>
              <a:t>→</a:t>
            </a:r>
            <a:r>
              <a:rPr lang="it-IT" sz="2000" dirty="0" smtClean="0">
                <a:solidFill>
                  <a:srgbClr val="3333CC"/>
                </a:solidFill>
                <a:latin typeface="+mj-lt"/>
              </a:rPr>
              <a:t>π</a:t>
            </a:r>
            <a:r>
              <a:rPr lang="it-IT" sz="2000" baseline="30000" dirty="0" smtClean="0">
                <a:solidFill>
                  <a:srgbClr val="3333CC"/>
                </a:solidFill>
                <a:latin typeface="Symbol" charset="2"/>
                <a:cs typeface="Symbol" charset="2"/>
              </a:rPr>
              <a:t>+</a:t>
            </a:r>
            <a:r>
              <a:rPr lang="it-IT" sz="2000" dirty="0" smtClean="0">
                <a:solidFill>
                  <a:srgbClr val="3333CC"/>
                </a:solidFill>
                <a:latin typeface="+mj-lt"/>
              </a:rPr>
              <a:t>π</a:t>
            </a:r>
            <a:r>
              <a:rPr lang="it-IT" sz="2000" baseline="30000" dirty="0" smtClean="0">
                <a:solidFill>
                  <a:srgbClr val="3333CC"/>
                </a:solidFill>
                <a:latin typeface="Symbol" charset="2"/>
                <a:cs typeface="Symbol" charset="2"/>
              </a:rPr>
              <a:t>-</a:t>
            </a:r>
            <a:r>
              <a:rPr lang="it-IT" sz="2000" dirty="0" smtClean="0"/>
              <a:t>, ma di massa molto maggiore del pione</a:t>
            </a:r>
          </a:p>
          <a:p>
            <a:r>
              <a:rPr lang="it-IT" sz="2000" dirty="0" smtClean="0"/>
              <a:t>Seguirono, soprattutto grazie all’uso degli </a:t>
            </a:r>
            <a:r>
              <a:rPr lang="it-IT" sz="2000" dirty="0" smtClean="0">
                <a:solidFill>
                  <a:srgbClr val="3333CC"/>
                </a:solidFill>
              </a:rPr>
              <a:t>acceleratori</a:t>
            </a:r>
            <a:r>
              <a:rPr lang="it-IT" sz="2000" dirty="0" smtClean="0"/>
              <a:t>, scoperte di </a:t>
            </a:r>
            <a:r>
              <a:rPr lang="it-IT" sz="2000" dirty="0" smtClean="0">
                <a:solidFill>
                  <a:srgbClr val="3333CC"/>
                </a:solidFill>
              </a:rPr>
              <a:t>numerose particelle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instabili che potevano </a:t>
            </a:r>
            <a:br>
              <a:rPr lang="it-IT" sz="2000" dirty="0" smtClean="0"/>
            </a:br>
            <a:r>
              <a:rPr lang="it-IT" sz="2000" dirty="0" smtClean="0">
                <a:solidFill>
                  <a:srgbClr val="3333CC"/>
                </a:solidFill>
              </a:rPr>
              <a:t>decadere</a:t>
            </a:r>
            <a:r>
              <a:rPr lang="it-IT" sz="2000" dirty="0" smtClean="0"/>
              <a:t> le une nelle </a:t>
            </a:r>
            <a:br>
              <a:rPr lang="it-IT" sz="2000" dirty="0" smtClean="0"/>
            </a:br>
            <a:r>
              <a:rPr lang="it-IT" sz="2000" dirty="0" smtClean="0"/>
              <a:t>altre, con precise regole </a:t>
            </a:r>
            <a:br>
              <a:rPr lang="it-IT" sz="2000" dirty="0" smtClean="0"/>
            </a:br>
            <a:r>
              <a:rPr lang="it-IT" sz="2000" dirty="0" smtClean="0"/>
              <a:t>di selezione</a:t>
            </a:r>
          </a:p>
          <a:p>
            <a:r>
              <a:rPr lang="it-IT" sz="2000" dirty="0" smtClean="0"/>
              <a:t>Le diverse particelle</a:t>
            </a:r>
            <a:br>
              <a:rPr lang="it-IT" sz="2000" dirty="0" smtClean="0"/>
            </a:br>
            <a:r>
              <a:rPr lang="it-IT" sz="2000" dirty="0" smtClean="0"/>
              <a:t>si spiegavano con</a:t>
            </a:r>
            <a:br>
              <a:rPr lang="it-IT" sz="2000" dirty="0" smtClean="0"/>
            </a:br>
            <a:r>
              <a:rPr lang="it-IT" sz="2000" dirty="0" smtClean="0"/>
              <a:t>l’introduzione del</a:t>
            </a:r>
            <a:br>
              <a:rPr lang="it-IT" sz="2000" dirty="0" smtClean="0"/>
            </a:br>
            <a:r>
              <a:rPr lang="it-IT" sz="2000" dirty="0" smtClean="0"/>
              <a:t>terzo </a:t>
            </a:r>
            <a:r>
              <a:rPr lang="it-IT" sz="2000" dirty="0" smtClean="0">
                <a:solidFill>
                  <a:srgbClr val="3333CC"/>
                </a:solidFill>
              </a:rPr>
              <a:t>quark strano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895600"/>
            <a:ext cx="4760089" cy="3200400"/>
          </a:xfrm>
          <a:prstGeom prst="rect">
            <a:avLst/>
          </a:prstGeom>
          <a:effectLst>
            <a:glow rad="63500">
              <a:schemeClr val="accent5">
                <a:alpha val="75000"/>
              </a:schemeClr>
            </a:glow>
          </a:effectLst>
        </p:spPr>
      </p:pic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11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Quark e anti-quark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Il modello a quark è come la </a:t>
            </a:r>
            <a:r>
              <a:rPr lang="it-IT" sz="2800" dirty="0" smtClean="0">
                <a:solidFill>
                  <a:schemeClr val="accent2"/>
                </a:solidFill>
              </a:rPr>
              <a:t>tavola periodica degli elementi</a:t>
            </a:r>
            <a:r>
              <a:rPr lang="it-IT" sz="2800" dirty="0" smtClean="0"/>
              <a:t> delle particelle</a:t>
            </a:r>
          </a:p>
          <a:p>
            <a:r>
              <a:rPr lang="it-IT" sz="2800" dirty="0" smtClean="0"/>
              <a:t>Coppie quark + anti-quark formano i </a:t>
            </a:r>
            <a:r>
              <a:rPr lang="it-IT" sz="2800" dirty="0" smtClean="0">
                <a:solidFill>
                  <a:srgbClr val="3333CC"/>
                </a:solidFill>
              </a:rPr>
              <a:t>mesoni</a:t>
            </a:r>
            <a:r>
              <a:rPr lang="it-IT" sz="2800" dirty="0" smtClean="0"/>
              <a:t>, tra i quali il </a:t>
            </a:r>
            <a:r>
              <a:rPr lang="it-IT" sz="2800" dirty="0" smtClean="0">
                <a:solidFill>
                  <a:schemeClr val="accent2"/>
                </a:solidFill>
              </a:rPr>
              <a:t>pione </a:t>
            </a:r>
            <a:r>
              <a:rPr lang="it-IT" sz="2800" dirty="0" smtClean="0"/>
              <a:t>e i </a:t>
            </a:r>
            <a:r>
              <a:rPr lang="it-IT" sz="2800" dirty="0" smtClean="0">
                <a:solidFill>
                  <a:srgbClr val="3333CC"/>
                </a:solidFill>
              </a:rPr>
              <a:t>kaoni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11446"/>
          <a:stretch>
            <a:fillRect/>
          </a:stretch>
        </p:blipFill>
        <p:spPr>
          <a:xfrm>
            <a:off x="4616147" y="3162300"/>
            <a:ext cx="3537253" cy="28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11439"/>
          <a:stretch>
            <a:fillRect/>
          </a:stretch>
        </p:blipFill>
        <p:spPr>
          <a:xfrm>
            <a:off x="806147" y="3200400"/>
            <a:ext cx="3539623" cy="2880000"/>
          </a:xfrm>
          <a:prstGeom prst="rect">
            <a:avLst/>
          </a:prstGeom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12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Mesoni e barioni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Terne di quark formano i </a:t>
            </a:r>
            <a:r>
              <a:rPr lang="it-IT" dirty="0" smtClean="0">
                <a:solidFill>
                  <a:srgbClr val="3333CC"/>
                </a:solidFill>
              </a:rPr>
              <a:t>barioni</a:t>
            </a:r>
            <a:r>
              <a:rPr lang="it-IT" dirty="0" smtClean="0"/>
              <a:t>, tra i quali il </a:t>
            </a:r>
            <a:r>
              <a:rPr lang="it-IT" dirty="0" smtClean="0">
                <a:solidFill>
                  <a:schemeClr val="accent2"/>
                </a:solidFill>
              </a:rPr>
              <a:t>protone </a:t>
            </a:r>
            <a:r>
              <a:rPr lang="it-IT" dirty="0" smtClean="0"/>
              <a:t>e il </a:t>
            </a:r>
            <a:r>
              <a:rPr lang="it-IT" dirty="0" smtClean="0">
                <a:solidFill>
                  <a:srgbClr val="3333CC"/>
                </a:solidFill>
              </a:rPr>
              <a:t>neutrone</a:t>
            </a:r>
          </a:p>
          <a:p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2819400"/>
            <a:ext cx="4131860" cy="28165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2521" y="2612940"/>
            <a:ext cx="4702879" cy="3406860"/>
          </a:xfrm>
          <a:prstGeom prst="rect">
            <a:avLst/>
          </a:prstGeom>
        </p:spPr>
      </p:pic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13</a:t>
            </a:fld>
            <a:endParaRPr lang="it-IT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1600200" y="2743200"/>
            <a:ext cx="1752600" cy="685800"/>
          </a:xfrm>
          <a:prstGeom prst="roundRect">
            <a:avLst>
              <a:gd name="adj" fmla="val 50000"/>
            </a:avLst>
          </a:prstGeom>
          <a:solidFill>
            <a:schemeClr val="accent1">
              <a:lumMod val="50000"/>
              <a:alpha val="14000"/>
            </a:schemeClr>
          </a:solidFill>
          <a:ln w="38100">
            <a:solidFill>
              <a:schemeClr val="accent1">
                <a:lumMod val="7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24000" y="2286000"/>
            <a:ext cx="191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m</a:t>
            </a:r>
            <a:r>
              <a:rPr lang="it-IT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ateria ordinaria</a:t>
            </a:r>
            <a:endParaRPr lang="it-IT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Quantizzazione della luce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>
                <a:solidFill>
                  <a:srgbClr val="3333CC"/>
                </a:solidFill>
              </a:rPr>
              <a:t>L’interazione elettromagnetica </a:t>
            </a:r>
            <a:r>
              <a:rPr lang="it-IT" sz="2400" dirty="0" smtClean="0"/>
              <a:t>può essere trattata in meccanica quantistica come emissione ed assorbimento di </a:t>
            </a:r>
            <a:r>
              <a:rPr lang="it-IT" sz="2400" dirty="0" smtClean="0">
                <a:solidFill>
                  <a:srgbClr val="3333CC"/>
                </a:solidFill>
              </a:rPr>
              <a:t>fotoni</a:t>
            </a:r>
          </a:p>
          <a:p>
            <a:r>
              <a:rPr lang="it-IT" sz="2400" dirty="0" smtClean="0"/>
              <a:t>I processi elementari di scambio </a:t>
            </a:r>
            <a:br>
              <a:rPr lang="it-IT" sz="2400" dirty="0" smtClean="0"/>
            </a:br>
            <a:r>
              <a:rPr lang="it-IT" sz="2400" dirty="0" smtClean="0"/>
              <a:t>di mediatori di forza prendono </a:t>
            </a:r>
            <a:br>
              <a:rPr lang="it-IT" sz="2400" dirty="0" smtClean="0"/>
            </a:br>
            <a:r>
              <a:rPr lang="it-IT" sz="2400" dirty="0" smtClean="0"/>
              <a:t>il nome di </a:t>
            </a:r>
            <a:r>
              <a:rPr lang="it-IT" sz="2400" dirty="0" smtClean="0">
                <a:solidFill>
                  <a:srgbClr val="3333CC"/>
                </a:solidFill>
              </a:rPr>
              <a:t>diagrammi di </a:t>
            </a:r>
            <a:r>
              <a:rPr lang="it-IT" sz="2400" dirty="0" err="1" smtClean="0">
                <a:solidFill>
                  <a:srgbClr val="3333CC"/>
                </a:solidFill>
              </a:rPr>
              <a:t>Feynman</a:t>
            </a:r>
            <a:endParaRPr lang="it-IT" sz="2400" dirty="0" smtClean="0">
              <a:solidFill>
                <a:srgbClr val="3333CC"/>
              </a:solidFill>
            </a:endParaRPr>
          </a:p>
          <a:p>
            <a:r>
              <a:rPr lang="it-IT" sz="2400" dirty="0" smtClean="0"/>
              <a:t>Il </a:t>
            </a:r>
            <a:r>
              <a:rPr lang="it-IT" sz="2400" dirty="0" smtClean="0">
                <a:solidFill>
                  <a:srgbClr val="3333CC"/>
                </a:solidFill>
              </a:rPr>
              <a:t>dualismo onda-particella </a:t>
            </a:r>
            <a:r>
              <a:rPr lang="it-IT" sz="2400" dirty="0" smtClean="0"/>
              <a:t>è presente anche per i campi di forza, oltre che per le particelle che costituiscono la materia</a:t>
            </a:r>
          </a:p>
          <a:p>
            <a:r>
              <a:rPr lang="it-IT" sz="2400" dirty="0" smtClean="0"/>
              <a:t>Gli stessi diagrammi prevedono l’</a:t>
            </a:r>
            <a:r>
              <a:rPr lang="it-IT" sz="2400" dirty="0" smtClean="0">
                <a:solidFill>
                  <a:schemeClr val="accent6"/>
                </a:solidFill>
              </a:rPr>
              <a:t>annichilazione</a:t>
            </a:r>
            <a:r>
              <a:rPr lang="it-IT" sz="2400" dirty="0" smtClean="0"/>
              <a:t> di elettroni e positroni per </a:t>
            </a:r>
            <a:br>
              <a:rPr lang="it-IT" sz="2400" dirty="0" smtClean="0"/>
            </a:br>
            <a:r>
              <a:rPr lang="it-IT" sz="2400" dirty="0" smtClean="0"/>
              <a:t>cerare nuove particelle,</a:t>
            </a:r>
            <a:br>
              <a:rPr lang="it-IT" sz="2400" dirty="0" smtClean="0"/>
            </a:br>
            <a:r>
              <a:rPr lang="it-IT" sz="2400" dirty="0" smtClean="0"/>
              <a:t>come ai collider 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1981200"/>
            <a:ext cx="3124200" cy="15167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5127058"/>
            <a:ext cx="3441806" cy="1121342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14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Interazioni e simmetrie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143000"/>
            <a:ext cx="7772400" cy="5122862"/>
          </a:xfrm>
        </p:spPr>
        <p:txBody>
          <a:bodyPr/>
          <a:lstStyle/>
          <a:p>
            <a:r>
              <a:rPr lang="it-IT" sz="1800" dirty="0" smtClean="0"/>
              <a:t>La presenza di </a:t>
            </a:r>
            <a:r>
              <a:rPr lang="it-IT" sz="1800" dirty="0" smtClean="0">
                <a:solidFill>
                  <a:srgbClr val="3333CC"/>
                </a:solidFill>
              </a:rPr>
              <a:t>particelle che mediano le interazioni </a:t>
            </a:r>
            <a:r>
              <a:rPr lang="it-IT" sz="1800" dirty="0" smtClean="0"/>
              <a:t>fondamentali si può collegare con </a:t>
            </a:r>
            <a:r>
              <a:rPr lang="it-IT" sz="1800" dirty="0" smtClean="0">
                <a:solidFill>
                  <a:srgbClr val="3333CC"/>
                </a:solidFill>
              </a:rPr>
              <a:t>principi di simmetria </a:t>
            </a:r>
            <a:r>
              <a:rPr lang="it-IT" sz="1800" dirty="0" smtClean="0"/>
              <a:t>dei campi quantistici di materia</a:t>
            </a:r>
          </a:p>
          <a:p>
            <a:r>
              <a:rPr lang="it-IT" sz="1800" dirty="0" smtClean="0"/>
              <a:t>Questo viene formulato matematicamente nelle </a:t>
            </a:r>
            <a:r>
              <a:rPr lang="it-IT" sz="1800" dirty="0" smtClean="0">
                <a:solidFill>
                  <a:srgbClr val="3333CC"/>
                </a:solidFill>
              </a:rPr>
              <a:t>teorie di </a:t>
            </a:r>
            <a:r>
              <a:rPr lang="it-IT" sz="1800" dirty="0" err="1" smtClean="0">
                <a:solidFill>
                  <a:srgbClr val="3333CC"/>
                </a:solidFill>
              </a:rPr>
              <a:t>gauge</a:t>
            </a:r>
            <a:endParaRPr lang="it-IT" sz="1800" dirty="0" smtClean="0">
              <a:solidFill>
                <a:srgbClr val="3333CC"/>
              </a:solidFill>
            </a:endParaRPr>
          </a:p>
          <a:p>
            <a:r>
              <a:rPr lang="it-IT" sz="1800" dirty="0" smtClean="0"/>
              <a:t>L’interazione elettromagnetica si può introdurre con </a:t>
            </a:r>
            <a:r>
              <a:rPr lang="it-IT" sz="1800" dirty="0" smtClean="0">
                <a:solidFill>
                  <a:srgbClr val="2D2DB9"/>
                </a:solidFill>
              </a:rPr>
              <a:t>l’invarianza di </a:t>
            </a:r>
            <a:r>
              <a:rPr lang="it-IT" sz="1800" dirty="0" err="1" smtClean="0">
                <a:solidFill>
                  <a:srgbClr val="2D2DB9"/>
                </a:solidFill>
              </a:rPr>
              <a:t>gauge</a:t>
            </a:r>
            <a:r>
              <a:rPr lang="it-IT" sz="1800" dirty="0" smtClean="0"/>
              <a:t> </a:t>
            </a:r>
            <a:r>
              <a:rPr lang="it-IT" sz="1800" dirty="0" smtClean="0"/>
              <a:t>(</a:t>
            </a:r>
            <a:r>
              <a:rPr lang="it-IT" sz="1800" dirty="0" smtClean="0"/>
              <a:t>matematicamente: gruppo </a:t>
            </a:r>
            <a:r>
              <a:rPr lang="it-IT" sz="1800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U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it-IT" sz="1800" dirty="0" err="1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1</a:t>
            </a:r>
            <a:r>
              <a:rPr lang="it-IT" sz="1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)</a:t>
            </a:r>
            <a:r>
              <a:rPr lang="it-IT" sz="1800" dirty="0" smtClean="0"/>
              <a:t>) </a:t>
            </a:r>
            <a:r>
              <a:rPr lang="it-IT" sz="1800" dirty="0" smtClean="0"/>
              <a:t>del campo</a:t>
            </a:r>
            <a:r>
              <a:rPr lang="it-IT" sz="1800" dirty="0" smtClean="0"/>
              <a:t> elettromagnetico e della funzione d’onda degli </a:t>
            </a:r>
            <a:r>
              <a:rPr lang="it-IT" sz="1800" dirty="0" smtClean="0"/>
              <a:t>elettroni, dando luogo </a:t>
            </a:r>
            <a:r>
              <a:rPr lang="it-IT" sz="1800" dirty="0" smtClean="0">
                <a:solidFill>
                  <a:srgbClr val="3333CC"/>
                </a:solidFill>
              </a:rPr>
              <a:t>all’elettrodinamica quantistica </a:t>
            </a:r>
            <a:r>
              <a:rPr lang="it-IT" sz="1800" dirty="0" smtClean="0"/>
              <a:t>(</a:t>
            </a:r>
            <a:r>
              <a:rPr lang="it-IT" sz="1800" dirty="0" smtClean="0">
                <a:solidFill>
                  <a:srgbClr val="3333CC"/>
                </a:solidFill>
              </a:rPr>
              <a:t>QED</a:t>
            </a:r>
            <a:r>
              <a:rPr lang="it-IT" sz="1800" dirty="0" smtClean="0"/>
              <a:t>)</a:t>
            </a:r>
          </a:p>
          <a:p>
            <a:pPr lvl="1"/>
            <a:r>
              <a:rPr lang="it-IT" sz="1400" dirty="0" smtClean="0"/>
              <a:t>La particella che media l’interazione </a:t>
            </a:r>
            <a:r>
              <a:rPr lang="it-IT" sz="1400" dirty="0" err="1" smtClean="0"/>
              <a:t>e.m.</a:t>
            </a:r>
            <a:r>
              <a:rPr lang="it-IT" sz="1400" dirty="0" smtClean="0"/>
              <a:t> è il </a:t>
            </a:r>
            <a:r>
              <a:rPr lang="it-IT" sz="1400" dirty="0" smtClean="0">
                <a:solidFill>
                  <a:srgbClr val="3333CC"/>
                </a:solidFill>
              </a:rPr>
              <a:t>fotone</a:t>
            </a:r>
            <a:r>
              <a:rPr lang="it-IT" sz="1400" dirty="0" smtClean="0"/>
              <a:t>, che è elettricamente </a:t>
            </a:r>
            <a:r>
              <a:rPr lang="it-IT" sz="1400" dirty="0" smtClean="0">
                <a:solidFill>
                  <a:schemeClr val="accent2"/>
                </a:solidFill>
              </a:rPr>
              <a:t>neutro</a:t>
            </a:r>
          </a:p>
          <a:p>
            <a:r>
              <a:rPr lang="it-IT" sz="1800" dirty="0" smtClean="0"/>
              <a:t>Allo stesso modo, anche l’interazione forte può essere descritta dalla </a:t>
            </a:r>
            <a:r>
              <a:rPr lang="it-IT" sz="1800" dirty="0" err="1" smtClean="0">
                <a:solidFill>
                  <a:srgbClr val="3333CC"/>
                </a:solidFill>
              </a:rPr>
              <a:t>cromodinamica</a:t>
            </a:r>
            <a:r>
              <a:rPr lang="it-IT" sz="1800" dirty="0" smtClean="0">
                <a:solidFill>
                  <a:srgbClr val="3333CC"/>
                </a:solidFill>
              </a:rPr>
              <a:t> quantistica </a:t>
            </a:r>
            <a:r>
              <a:rPr lang="it-IT" sz="1800" dirty="0" smtClean="0"/>
              <a:t>(</a:t>
            </a:r>
            <a:r>
              <a:rPr lang="it-IT" sz="1800" dirty="0" smtClean="0">
                <a:solidFill>
                  <a:srgbClr val="3333CC"/>
                </a:solidFill>
              </a:rPr>
              <a:t>QCD</a:t>
            </a:r>
            <a:r>
              <a:rPr lang="it-IT" sz="1800" dirty="0" smtClean="0"/>
              <a:t>), ma con una simmetria più complessa (</a:t>
            </a:r>
            <a:r>
              <a:rPr lang="it-IT" sz="1800" dirty="0" smtClean="0">
                <a:solidFill>
                  <a:srgbClr val="262699"/>
                </a:solidFill>
                <a:latin typeface="Times New Roman"/>
                <a:cs typeface="Times New Roman"/>
              </a:rPr>
              <a:t>SU(</a:t>
            </a:r>
            <a:r>
              <a:rPr lang="it-IT" sz="1800" dirty="0" err="1" smtClean="0">
                <a:solidFill>
                  <a:srgbClr val="262699"/>
                </a:solidFill>
                <a:latin typeface="Times New Roman"/>
                <a:cs typeface="Times New Roman"/>
              </a:rPr>
              <a:t>3</a:t>
            </a:r>
            <a:r>
              <a:rPr lang="it-IT" sz="1800" dirty="0" smtClean="0">
                <a:solidFill>
                  <a:srgbClr val="262699"/>
                </a:solidFill>
                <a:latin typeface="Times New Roman"/>
                <a:cs typeface="Times New Roman"/>
              </a:rPr>
              <a:t>)</a:t>
            </a:r>
            <a:r>
              <a:rPr lang="it-IT" sz="1800" dirty="0" smtClean="0"/>
              <a:t>)</a:t>
            </a:r>
          </a:p>
          <a:p>
            <a:pPr lvl="1"/>
            <a:r>
              <a:rPr lang="it-IT" sz="1400" dirty="0" smtClean="0"/>
              <a:t>La particella che media l’interazione forte è il </a:t>
            </a:r>
            <a:r>
              <a:rPr lang="it-IT" sz="1400" dirty="0" smtClean="0">
                <a:solidFill>
                  <a:srgbClr val="3333CC"/>
                </a:solidFill>
              </a:rPr>
              <a:t>gluone</a:t>
            </a:r>
          </a:p>
          <a:p>
            <a:pPr lvl="1"/>
            <a:r>
              <a:rPr lang="it-IT" sz="1400" dirty="0" smtClean="0"/>
              <a:t>La presenza di</a:t>
            </a:r>
            <a:r>
              <a:rPr lang="it-IT" sz="1400" dirty="0" smtClean="0"/>
              <a:t> tre tipi </a:t>
            </a:r>
            <a:r>
              <a:rPr lang="it-IT" sz="1400" dirty="0" smtClean="0"/>
              <a:t>di</a:t>
            </a:r>
            <a:r>
              <a:rPr lang="it-IT" sz="1400" dirty="0" smtClean="0"/>
              <a:t> carica forte nei quar</a:t>
            </a:r>
            <a:r>
              <a:rPr lang="it-IT" sz="1400" dirty="0" smtClean="0"/>
              <a:t>k (“colore”: </a:t>
            </a:r>
            <a:r>
              <a:rPr lang="it-IT" sz="1400" dirty="0" smtClean="0">
                <a:solidFill>
                  <a:srgbClr val="FF0000"/>
                </a:solidFill>
              </a:rPr>
              <a:t>rosso</a:t>
            </a:r>
            <a:r>
              <a:rPr lang="it-IT" sz="1400" dirty="0" smtClean="0"/>
              <a:t>, </a:t>
            </a:r>
            <a:br>
              <a:rPr lang="it-IT" sz="1400" dirty="0" smtClean="0"/>
            </a:br>
            <a:r>
              <a:rPr lang="it-IT" sz="1400" dirty="0" smtClean="0">
                <a:solidFill>
                  <a:srgbClr val="008000"/>
                </a:solidFill>
              </a:rPr>
              <a:t>verde</a:t>
            </a:r>
            <a:r>
              <a:rPr lang="it-IT" sz="1400" dirty="0" smtClean="0"/>
              <a:t>, </a:t>
            </a:r>
            <a:r>
              <a:rPr lang="it-IT" sz="1400" dirty="0" smtClean="0">
                <a:solidFill>
                  <a:srgbClr val="0000FF"/>
                </a:solidFill>
              </a:rPr>
              <a:t>blu</a:t>
            </a:r>
            <a:r>
              <a:rPr lang="it-IT" sz="1400" dirty="0" smtClean="0"/>
              <a:t>), e che i</a:t>
            </a:r>
            <a:r>
              <a:rPr lang="it-IT" sz="1400" dirty="0" smtClean="0"/>
              <a:t> gluoni</a:t>
            </a:r>
            <a:r>
              <a:rPr lang="it-IT" sz="1400" dirty="0" smtClean="0"/>
              <a:t> sono</a:t>
            </a:r>
            <a:r>
              <a:rPr lang="it-IT" sz="1400" dirty="0" smtClean="0"/>
              <a:t> </a:t>
            </a:r>
            <a:r>
              <a:rPr lang="it-IT" sz="1400" dirty="0" smtClean="0"/>
              <a:t>tutti “carichi” di carica forte</a:t>
            </a:r>
            <a:r>
              <a:rPr lang="it-IT" sz="1400" dirty="0" smtClean="0"/>
              <a:t> </a:t>
            </a:r>
            <a:br>
              <a:rPr lang="it-IT" sz="1400" dirty="0" smtClean="0"/>
            </a:br>
            <a:r>
              <a:rPr lang="it-IT" sz="1400" dirty="0" smtClean="0"/>
              <a:t>spiega </a:t>
            </a:r>
            <a:r>
              <a:rPr lang="it-IT" sz="1400" dirty="0" smtClean="0"/>
              <a:t>il confinamento dei quark all’interno di mesoni e </a:t>
            </a:r>
            <a:r>
              <a:rPr lang="it-IT" sz="1400" dirty="0" smtClean="0"/>
              <a:t>barioni</a:t>
            </a:r>
            <a:endParaRPr lang="it-IT" sz="1800" dirty="0" smtClean="0"/>
          </a:p>
          <a:p>
            <a:r>
              <a:rPr lang="it-IT" sz="1800" dirty="0" smtClean="0"/>
              <a:t>Anche </a:t>
            </a:r>
            <a:r>
              <a:rPr lang="it-IT" sz="1800" dirty="0" smtClean="0"/>
              <a:t>le interazioni deboli discendono da un </a:t>
            </a:r>
            <a:r>
              <a:rPr lang="it-IT" sz="1800" dirty="0" smtClean="0"/>
              <a:t>principi</a:t>
            </a:r>
            <a:br>
              <a:rPr lang="it-IT" sz="1800" dirty="0" smtClean="0"/>
            </a:br>
            <a:r>
              <a:rPr lang="it-IT" sz="1800" dirty="0" smtClean="0"/>
              <a:t>di </a:t>
            </a:r>
            <a:r>
              <a:rPr lang="it-IT" sz="1800" dirty="0" smtClean="0"/>
              <a:t>simmetria, ma con qualche complicazione</a:t>
            </a:r>
            <a:endParaRPr lang="it-IT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15</a:t>
            </a:fld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r="48508" b="1852"/>
          <a:stretch>
            <a:fillRect/>
          </a:stretch>
        </p:blipFill>
        <p:spPr>
          <a:xfrm>
            <a:off x="6858000" y="4267200"/>
            <a:ext cx="1752600" cy="1570567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 bwMode="auto">
          <a:xfrm>
            <a:off x="6790267" y="4288367"/>
            <a:ext cx="702733" cy="1261533"/>
          </a:xfrm>
          <a:custGeom>
            <a:avLst/>
            <a:gdLst>
              <a:gd name="connsiteX0" fmla="*/ 698500 w 702733"/>
              <a:gd name="connsiteY0" fmla="*/ 0 h 1261533"/>
              <a:gd name="connsiteX1" fmla="*/ 702733 w 702733"/>
              <a:gd name="connsiteY1" fmla="*/ 846666 h 1261533"/>
              <a:gd name="connsiteX2" fmla="*/ 0 w 702733"/>
              <a:gd name="connsiteY2" fmla="*/ 1261533 h 126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733" h="1261533">
                <a:moveTo>
                  <a:pt x="698500" y="0"/>
                </a:moveTo>
                <a:lnTo>
                  <a:pt x="702733" y="846666"/>
                </a:lnTo>
                <a:lnTo>
                  <a:pt x="0" y="1261533"/>
                </a:lnTo>
              </a:path>
            </a:pathLst>
          </a:cu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Freeform 16"/>
          <p:cNvSpPr/>
          <p:nvPr/>
        </p:nvSpPr>
        <p:spPr bwMode="auto">
          <a:xfrm flipH="1">
            <a:off x="7924800" y="4267200"/>
            <a:ext cx="702733" cy="1261533"/>
          </a:xfrm>
          <a:custGeom>
            <a:avLst/>
            <a:gdLst>
              <a:gd name="connsiteX0" fmla="*/ 698500 w 702733"/>
              <a:gd name="connsiteY0" fmla="*/ 0 h 1261533"/>
              <a:gd name="connsiteX1" fmla="*/ 702733 w 702733"/>
              <a:gd name="connsiteY1" fmla="*/ 846666 h 1261533"/>
              <a:gd name="connsiteX2" fmla="*/ 0 w 702733"/>
              <a:gd name="connsiteY2" fmla="*/ 1261533 h 1261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733" h="1261533">
                <a:moveTo>
                  <a:pt x="698500" y="0"/>
                </a:moveTo>
                <a:lnTo>
                  <a:pt x="702733" y="846666"/>
                </a:lnTo>
                <a:lnTo>
                  <a:pt x="0" y="1261533"/>
                </a:lnTo>
              </a:path>
            </a:pathLst>
          </a:custGeom>
          <a:noFill/>
          <a:ln>
            <a:solidFill>
              <a:srgbClr val="0000FF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Freeform 17"/>
          <p:cNvSpPr/>
          <p:nvPr/>
        </p:nvSpPr>
        <p:spPr bwMode="auto">
          <a:xfrm>
            <a:off x="6997700" y="5545666"/>
            <a:ext cx="1392767" cy="397934"/>
          </a:xfrm>
          <a:custGeom>
            <a:avLst/>
            <a:gdLst>
              <a:gd name="connsiteX0" fmla="*/ 0 w 1392767"/>
              <a:gd name="connsiteY0" fmla="*/ 397934 h 397934"/>
              <a:gd name="connsiteX1" fmla="*/ 702733 w 1392767"/>
              <a:gd name="connsiteY1" fmla="*/ 0 h 397934"/>
              <a:gd name="connsiteX2" fmla="*/ 1392767 w 1392767"/>
              <a:gd name="connsiteY2" fmla="*/ 397934 h 397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92767" h="397934">
                <a:moveTo>
                  <a:pt x="0" y="397934"/>
                </a:moveTo>
                <a:lnTo>
                  <a:pt x="702733" y="0"/>
                </a:lnTo>
                <a:lnTo>
                  <a:pt x="1392767" y="397934"/>
                </a:ln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3424" t="1802" r="3281"/>
          <a:stretch>
            <a:fillRect/>
          </a:stretch>
        </p:blipFill>
        <p:spPr>
          <a:xfrm>
            <a:off x="5105400" y="2590800"/>
            <a:ext cx="3657600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 quark</a:t>
            </a:r>
            <a:r>
              <a:rPr lang="it-IT" dirty="0" smtClean="0"/>
              <a:t> e i jet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 quark non possono essere osservati come </a:t>
            </a:r>
            <a:r>
              <a:rPr lang="it-IT" sz="2000" dirty="0" smtClean="0">
                <a:solidFill>
                  <a:srgbClr val="3333CC"/>
                </a:solidFill>
              </a:rPr>
              <a:t>particelle libere</a:t>
            </a:r>
            <a:r>
              <a:rPr lang="it-IT" sz="2000" dirty="0" smtClean="0"/>
              <a:t>, ma solo nei loro stati legati (confinamento)</a:t>
            </a:r>
          </a:p>
          <a:p>
            <a:r>
              <a:rPr lang="it-IT" sz="2000" dirty="0" smtClean="0"/>
              <a:t>La produzione di quark di alta energia si manifesta con gruppi di particelle (</a:t>
            </a:r>
            <a:r>
              <a:rPr lang="it-IT" sz="2000" dirty="0" smtClean="0">
                <a:solidFill>
                  <a:srgbClr val="A055A1"/>
                </a:solidFill>
              </a:rPr>
              <a:t>E=mc</a:t>
            </a:r>
            <a:r>
              <a:rPr lang="it-IT" sz="2000" baseline="30000" dirty="0" smtClean="0">
                <a:solidFill>
                  <a:srgbClr val="A055A1"/>
                </a:solidFill>
              </a:rPr>
              <a:t>2</a:t>
            </a:r>
            <a:r>
              <a:rPr lang="it-IT" sz="2000" dirty="0" smtClean="0"/>
              <a:t>) detti jet che contengono i prodotti della </a:t>
            </a:r>
            <a:r>
              <a:rPr lang="it-IT" sz="2000" dirty="0" smtClean="0">
                <a:solidFill>
                  <a:srgbClr val="3333CC"/>
                </a:solidFill>
              </a:rPr>
              <a:t>frammentazione </a:t>
            </a:r>
            <a:r>
              <a:rPr lang="it-IT" sz="2000" dirty="0" smtClean="0"/>
              <a:t>dei quark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819400"/>
            <a:ext cx="4800600" cy="3438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2667000"/>
            <a:ext cx="457200" cy="457200"/>
          </a:xfrm>
          <a:prstGeom prst="rect">
            <a:avLst/>
          </a:prstGeom>
          <a:effectLst>
            <a:outerShdw blurRad="50800" dist="38100" dir="2700000" algn="br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decadimento β e i quark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Il decadimento β è simile ad altri decadimenti </a:t>
            </a:r>
            <a:r>
              <a:rPr lang="it-IT" sz="2000" dirty="0" smtClean="0">
                <a:solidFill>
                  <a:schemeClr val="accent2"/>
                </a:solidFill>
              </a:rPr>
              <a:t>deboli </a:t>
            </a:r>
            <a:r>
              <a:rPr lang="it-IT" sz="2000" dirty="0" smtClean="0"/>
              <a:t>di mesoni e barioni e del muone, ed è dovuto ad un processo che interessa un singolo quark</a:t>
            </a:r>
          </a:p>
          <a:p>
            <a:r>
              <a:rPr lang="it-IT" sz="2000" dirty="0" smtClean="0"/>
              <a:t>La debolezza dell’interazione è dovuta alla bassa probabilità di emettere una </a:t>
            </a:r>
            <a:r>
              <a:rPr lang="it-IT" sz="2000" dirty="0" smtClean="0">
                <a:solidFill>
                  <a:srgbClr val="3333CC"/>
                </a:solidFill>
              </a:rPr>
              <a:t>particella </a:t>
            </a:r>
            <a:r>
              <a:rPr lang="it-IT" sz="2000" dirty="0" err="1" smtClean="0">
                <a:solidFill>
                  <a:srgbClr val="3333CC"/>
                </a:solidFill>
              </a:rPr>
              <a:t>W</a:t>
            </a:r>
            <a:r>
              <a:rPr lang="it-IT" sz="2000" dirty="0" smtClean="0"/>
              <a:t> molto pesante del fotone che ha massa nulla</a:t>
            </a:r>
          </a:p>
          <a:p>
            <a:r>
              <a:rPr lang="it-IT" sz="2000" dirty="0" smtClean="0"/>
              <a:t>Le particelle </a:t>
            </a:r>
            <a:r>
              <a:rPr lang="it-IT" sz="2000" dirty="0" err="1" smtClean="0"/>
              <a:t>W</a:t>
            </a:r>
            <a:r>
              <a:rPr lang="it-IT" sz="2000" dirty="0" smtClean="0"/>
              <a:t> e </a:t>
            </a:r>
            <a:r>
              <a:rPr lang="it-IT" sz="2000" dirty="0" err="1" smtClean="0"/>
              <a:t>Z</a:t>
            </a:r>
            <a:r>
              <a:rPr lang="it-IT" sz="2000" dirty="0" smtClean="0"/>
              <a:t> sono state scoperte da </a:t>
            </a:r>
            <a:r>
              <a:rPr lang="it-IT" sz="2000" dirty="0" smtClean="0">
                <a:solidFill>
                  <a:srgbClr val="3333CC"/>
                </a:solidFill>
              </a:rPr>
              <a:t>Carlo Rubbia </a:t>
            </a:r>
            <a:r>
              <a:rPr lang="it-IT" sz="2000" dirty="0" smtClean="0"/>
              <a:t>(1983), e sono circa 80 </a:t>
            </a:r>
            <a:r>
              <a:rPr lang="it-IT" sz="2000" dirty="0" err="1" smtClean="0"/>
              <a:t>–</a:t>
            </a:r>
            <a:r>
              <a:rPr lang="it-IT" sz="2000" dirty="0" smtClean="0"/>
              <a:t> 90 volte più pesanti del protone</a:t>
            </a:r>
          </a:p>
          <a:p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924467"/>
            <a:ext cx="3380930" cy="2281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12435" t="22512" b="3100"/>
          <a:stretch>
            <a:fillRect/>
          </a:stretch>
        </p:blipFill>
        <p:spPr>
          <a:xfrm>
            <a:off x="3657600" y="3861759"/>
            <a:ext cx="2635250" cy="2386641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17</a:t>
            </a:fld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5410200"/>
            <a:ext cx="4707785" cy="685800"/>
          </a:xfrm>
          <a:prstGeom prst="roundRect">
            <a:avLst>
              <a:gd name="adj" fmla="val 1607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inelastic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La struttura interna del protone può essere studiata con delle sonde che hanno </a:t>
            </a:r>
            <a:r>
              <a:rPr lang="it-IT" sz="2400" dirty="0" smtClean="0">
                <a:solidFill>
                  <a:srgbClr val="3333CC"/>
                </a:solidFill>
              </a:rPr>
              <a:t>energia </a:t>
            </a:r>
            <a:r>
              <a:rPr lang="it-IT" sz="2400" dirty="0" smtClean="0"/>
              <a:t>e </a:t>
            </a:r>
            <a:r>
              <a:rPr lang="it-IT" sz="2400" dirty="0" smtClean="0">
                <a:solidFill>
                  <a:srgbClr val="3333CC"/>
                </a:solidFill>
              </a:rPr>
              <a:t>potere risolutivo</a:t>
            </a:r>
            <a:r>
              <a:rPr lang="it-IT" sz="2400" dirty="0" smtClean="0"/>
              <a:t> sufficiente a penetrarne la struttura interna</a:t>
            </a:r>
          </a:p>
          <a:p>
            <a:r>
              <a:rPr lang="it-IT" sz="2400" dirty="0" smtClean="0"/>
              <a:t>I risultati delle misure confermano il modello a quark</a:t>
            </a:r>
          </a:p>
          <a:p>
            <a:pPr marL="2690813"/>
            <a:r>
              <a:rPr lang="it-IT" sz="2400" dirty="0" smtClean="0"/>
              <a:t>E trovano una struttura interna molto complessa, piena di gluoni e quark </a:t>
            </a:r>
            <a:r>
              <a:rPr lang="it-IT" sz="2400" dirty="0" smtClean="0">
                <a:solidFill>
                  <a:srgbClr val="3333CC"/>
                </a:solidFill>
              </a:rPr>
              <a:t>virtuali </a:t>
            </a:r>
          </a:p>
          <a:p>
            <a:endParaRPr lang="it-IT" sz="2400" dirty="0" smtClean="0"/>
          </a:p>
          <a:p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124200"/>
            <a:ext cx="2971800" cy="2971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572000"/>
            <a:ext cx="1610078" cy="106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4114800"/>
            <a:ext cx="2057400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quark charm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5538"/>
            <a:ext cx="5638800" cy="4589462"/>
          </a:xfrm>
        </p:spPr>
        <p:txBody>
          <a:bodyPr/>
          <a:lstStyle/>
          <a:p>
            <a:r>
              <a:rPr lang="it-IT" sz="2000" dirty="0" smtClean="0"/>
              <a:t>Da osservazioni indirette delle proprietà di decadimento dei mesoni </a:t>
            </a:r>
            <a:r>
              <a:rPr lang="it-IT" sz="2000" dirty="0" err="1" smtClean="0"/>
              <a:t>K</a:t>
            </a:r>
            <a:r>
              <a:rPr lang="it-IT" sz="2000" dirty="0" smtClean="0"/>
              <a:t> fu ipotizzata nel 1970 da </a:t>
            </a:r>
            <a:r>
              <a:rPr lang="it-IT" sz="2000" dirty="0" err="1" smtClean="0">
                <a:solidFill>
                  <a:srgbClr val="3333CC"/>
                </a:solidFill>
              </a:rPr>
              <a:t>Glashow</a:t>
            </a:r>
            <a:r>
              <a:rPr lang="it-IT" sz="2000" dirty="0" smtClean="0">
                <a:solidFill>
                  <a:srgbClr val="3333CC"/>
                </a:solidFill>
              </a:rPr>
              <a:t>, </a:t>
            </a:r>
            <a:r>
              <a:rPr lang="it-IT" sz="2000" dirty="0" err="1" smtClean="0">
                <a:solidFill>
                  <a:srgbClr val="3333CC"/>
                </a:solidFill>
              </a:rPr>
              <a:t>Iliopoulos</a:t>
            </a:r>
            <a:r>
              <a:rPr lang="it-IT" sz="2000" dirty="0" smtClean="0">
                <a:solidFill>
                  <a:srgbClr val="3333CC"/>
                </a:solidFill>
              </a:rPr>
              <a:t> e </a:t>
            </a:r>
            <a:r>
              <a:rPr lang="it-IT" sz="2000" dirty="0" err="1" smtClean="0">
                <a:solidFill>
                  <a:srgbClr val="3333CC"/>
                </a:solidFill>
              </a:rPr>
              <a:t>Maiani</a:t>
            </a:r>
            <a:r>
              <a:rPr lang="it-IT" sz="2000" dirty="0" smtClean="0"/>
              <a:t>, la presenza di un quarto quark, </a:t>
            </a:r>
            <a:r>
              <a:rPr lang="it-IT" sz="2000" dirty="0" smtClean="0">
                <a:solidFill>
                  <a:srgbClr val="3333CC"/>
                </a:solidFill>
              </a:rPr>
              <a:t>il quark charm</a:t>
            </a:r>
            <a:r>
              <a:rPr lang="it-IT" sz="2000" dirty="0" smtClean="0"/>
              <a:t>, </a:t>
            </a:r>
          </a:p>
          <a:p>
            <a:r>
              <a:rPr lang="it-IT" sz="2000" dirty="0" smtClean="0"/>
              <a:t>La scoperta seguì nel 1974 da parte di </a:t>
            </a:r>
            <a:r>
              <a:rPr lang="it-IT" sz="2000" dirty="0" smtClean="0">
                <a:solidFill>
                  <a:srgbClr val="3333CC"/>
                </a:solidFill>
              </a:rPr>
              <a:t>Richter e Ting </a:t>
            </a:r>
            <a:r>
              <a:rPr lang="it-IT" sz="2000" dirty="0" smtClean="0"/>
              <a:t>della particella </a:t>
            </a:r>
            <a:r>
              <a:rPr lang="it-IT" sz="2000" dirty="0" smtClean="0">
                <a:solidFill>
                  <a:srgbClr val="3333CC"/>
                </a:solidFill>
              </a:rPr>
              <a:t>J/Ψ</a:t>
            </a:r>
            <a:r>
              <a:rPr lang="it-IT" sz="2000" dirty="0" smtClean="0"/>
              <a:t>, mesone fatto da una coppia di quark e antiquark charm</a:t>
            </a:r>
          </a:p>
          <a:p>
            <a:r>
              <a:rPr lang="it-IT" sz="2000" dirty="0" smtClean="0"/>
              <a:t>Le particelle elementari formavano</a:t>
            </a:r>
            <a:r>
              <a:rPr lang="it-IT" sz="2000" dirty="0" smtClean="0">
                <a:solidFill>
                  <a:srgbClr val="3333CC"/>
                </a:solidFill>
              </a:rPr>
              <a:t> due famiglie</a:t>
            </a:r>
            <a:r>
              <a:rPr lang="it-IT" sz="2000" dirty="0" smtClean="0"/>
              <a:t> di </a:t>
            </a:r>
            <a:r>
              <a:rPr lang="it-IT" sz="2000" dirty="0" smtClean="0">
                <a:solidFill>
                  <a:srgbClr val="3333CC"/>
                </a:solidFill>
              </a:rPr>
              <a:t>quark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3333CC"/>
                </a:solidFill>
              </a:rPr>
              <a:t>leptoni</a:t>
            </a:r>
            <a:endParaRPr lang="it-IT" sz="2000" dirty="0">
              <a:solidFill>
                <a:srgbClr val="3333CC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Luca </a:t>
            </a:r>
            <a:r>
              <a:rPr lang="en-US" dirty="0" err="1" smtClean="0"/>
              <a:t>Lista</a:t>
            </a:r>
            <a:endParaRPr lang="it-I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9827" y="2895600"/>
            <a:ext cx="2340202" cy="33459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832" y="152400"/>
            <a:ext cx="2456448" cy="2667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1371600" y="4572000"/>
            <a:ext cx="457200" cy="457200"/>
          </a:xfrm>
          <a:prstGeom prst="ellipse">
            <a:avLst/>
          </a:prstGeom>
          <a:solidFill>
            <a:srgbClr val="FF8B8B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2133600" y="4572000"/>
            <a:ext cx="457200" cy="457200"/>
          </a:xfrm>
          <a:prstGeom prst="ellipse">
            <a:avLst/>
          </a:prstGeom>
          <a:solidFill>
            <a:srgbClr val="B1606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2133600" y="5117068"/>
            <a:ext cx="457200" cy="457200"/>
          </a:xfrm>
          <a:prstGeom prst="ellipse">
            <a:avLst/>
          </a:prstGeom>
          <a:solidFill>
            <a:srgbClr val="678F96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038600" y="4572000"/>
            <a:ext cx="457200" cy="457200"/>
          </a:xfrm>
          <a:prstGeom prst="ellipse">
            <a:avLst/>
          </a:prstGeom>
          <a:solidFill>
            <a:srgbClr val="A9EEAB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371600" y="5117068"/>
            <a:ext cx="457200" cy="457200"/>
          </a:xfrm>
          <a:prstGeom prst="ellipse">
            <a:avLst/>
          </a:prstGeom>
          <a:solidFill>
            <a:srgbClr val="8EC5CE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038600" y="5117068"/>
            <a:ext cx="457200" cy="457200"/>
          </a:xfrm>
          <a:prstGeom prst="ellipse">
            <a:avLst/>
          </a:prstGeom>
          <a:solidFill>
            <a:srgbClr val="CC6CCC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800600" y="4572000"/>
            <a:ext cx="457200" cy="457200"/>
          </a:xfrm>
          <a:prstGeom prst="ellipse">
            <a:avLst/>
          </a:prstGeom>
          <a:solidFill>
            <a:srgbClr val="7BAD7C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800600" y="5117068"/>
            <a:ext cx="457200" cy="457200"/>
          </a:xfrm>
          <a:prstGeom prst="ellipse">
            <a:avLst/>
          </a:prstGeom>
          <a:solidFill>
            <a:srgbClr val="A055A1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4800" y="4648200"/>
            <a:ext cx="103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smtClean="0">
                <a:latin typeface="Symbol" charset="2"/>
                <a:cs typeface="Symbol" charset="2"/>
              </a:rPr>
              <a:t>+</a:t>
            </a:r>
            <a:r>
              <a:rPr lang="it-IT" dirty="0" smtClean="0">
                <a:latin typeface="+mn-lt"/>
              </a:rPr>
              <a:t>2/</a:t>
            </a:r>
            <a:r>
              <a:rPr lang="it-IT" dirty="0" err="1" smtClean="0">
                <a:latin typeface="+mn-lt"/>
              </a:rPr>
              <a:t>3</a:t>
            </a:r>
            <a:endParaRPr lang="it-IT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800" y="5117068"/>
            <a:ext cx="101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smtClean="0">
                <a:latin typeface="Symbol" charset="2"/>
                <a:cs typeface="Symbol" charset="2"/>
              </a:rPr>
              <a:t>-</a:t>
            </a:r>
            <a:r>
              <a:rPr lang="it-IT" dirty="0" smtClean="0">
                <a:latin typeface="+mn-lt"/>
              </a:rPr>
              <a:t>1/</a:t>
            </a:r>
            <a:r>
              <a:rPr lang="it-IT" dirty="0" err="1" smtClean="0">
                <a:latin typeface="+mn-lt"/>
              </a:rPr>
              <a:t>3</a:t>
            </a:r>
            <a:endParaRPr lang="it-IT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31223" y="4648200"/>
            <a:ext cx="83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smtClean="0">
                <a:latin typeface="Symbol" charset="2"/>
                <a:cs typeface="Symbol" charset="2"/>
              </a:rPr>
              <a:t>+</a:t>
            </a:r>
            <a:r>
              <a:rPr lang="it-IT" dirty="0" smtClean="0">
                <a:latin typeface="+mn-lt"/>
              </a:rPr>
              <a:t>1</a:t>
            </a:r>
            <a:endParaRPr lang="it-IT" dirty="0"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31223" y="5117068"/>
            <a:ext cx="70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err="1" smtClean="0">
                <a:latin typeface="+mn-lt"/>
                <a:cs typeface="Symbol" charset="2"/>
              </a:rPr>
              <a:t>0</a:t>
            </a:r>
            <a:endParaRPr lang="it-IT" dirty="0"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1328" y="44958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u</a:t>
            </a:r>
            <a:endParaRPr lang="it-IT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1431328" y="50292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d</a:t>
            </a:r>
            <a:endParaRPr lang="it-IT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2201564" y="4495800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c</a:t>
            </a:r>
            <a:endParaRPr lang="it-IT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2209980" y="5040868"/>
            <a:ext cx="30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s</a:t>
            </a:r>
            <a:endParaRPr lang="it-IT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106564" y="4495800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</a:t>
            </a:r>
            <a:endParaRPr lang="it-IT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4059752" y="5029200"/>
            <a:ext cx="414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ν</a:t>
            </a:r>
            <a:r>
              <a:rPr lang="it-IT" sz="2400" baseline="-25000" dirty="0" smtClean="0"/>
              <a:t>e</a:t>
            </a:r>
            <a:endParaRPr lang="it-IT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4853511" y="4495800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μ</a:t>
            </a:r>
            <a:endParaRPr lang="it-IT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4808627" y="5040868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ν</a:t>
            </a:r>
            <a:r>
              <a:rPr lang="it-IT" sz="2400" baseline="-25000" dirty="0" smtClean="0"/>
              <a:t>μ</a:t>
            </a:r>
            <a:endParaRPr lang="it-IT" sz="2400" baseline="-25000" dirty="0"/>
          </a:p>
        </p:txBody>
      </p:sp>
      <p:sp>
        <p:nvSpPr>
          <p:cNvPr id="29" name="TextBox 28"/>
          <p:cNvSpPr txBox="1"/>
          <p:nvPr/>
        </p:nvSpPr>
        <p:spPr>
          <a:xfrm>
            <a:off x="1651749" y="5867400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quark</a:t>
            </a:r>
            <a:endParaRPr lang="it-IT" dirty="0">
              <a:latin typeface="+mn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67200" y="5867400"/>
            <a:ext cx="8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leptoni</a:t>
            </a:r>
            <a:endParaRPr lang="it-IT" dirty="0">
              <a:latin typeface="+mn-lt"/>
            </a:endParaRPr>
          </a:p>
        </p:txBody>
      </p:sp>
      <p:sp>
        <p:nvSpPr>
          <p:cNvPr id="31" name="Left Brace 30"/>
          <p:cNvSpPr/>
          <p:nvPr/>
        </p:nvSpPr>
        <p:spPr bwMode="auto">
          <a:xfrm rot="16200000">
            <a:off x="1866900" y="5143500"/>
            <a:ext cx="228600" cy="1219200"/>
          </a:xfrm>
          <a:prstGeom prst="leftBrace">
            <a:avLst/>
          </a:prstGeom>
          <a:noFill/>
          <a:ln w="28575" cap="flat" cmpd="sng" algn="ctr">
            <a:solidFill>
              <a:srgbClr val="0066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Left Brace 31"/>
          <p:cNvSpPr/>
          <p:nvPr/>
        </p:nvSpPr>
        <p:spPr bwMode="auto">
          <a:xfrm rot="16200000">
            <a:off x="4533900" y="5219700"/>
            <a:ext cx="228600" cy="1219200"/>
          </a:xfrm>
          <a:prstGeom prst="leftBrace">
            <a:avLst/>
          </a:prstGeom>
          <a:noFill/>
          <a:ln w="28575" cap="flat" cmpd="sng" algn="ctr">
            <a:solidFill>
              <a:srgbClr val="0066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19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1524000"/>
            <a:ext cx="7770812" cy="1616075"/>
          </a:xfrm>
        </p:spPr>
        <p:txBody>
          <a:bodyPr/>
          <a:lstStyle/>
          <a:p>
            <a:r>
              <a:rPr lang="it-IT" sz="4400" dirty="0" smtClean="0">
                <a:sym typeface="Symbol" charset="2"/>
              </a:rPr>
              <a:t>Il Modello Standard</a:t>
            </a:r>
            <a:br>
              <a:rPr lang="it-IT" sz="4400" dirty="0" smtClean="0">
                <a:sym typeface="Symbol" charset="2"/>
              </a:rPr>
            </a:br>
            <a:r>
              <a:rPr lang="it-IT" sz="3600" dirty="0" err="1" smtClean="0">
                <a:sym typeface="Symbol" charset="2"/>
              </a:rPr>
              <a:t>…in</a:t>
            </a:r>
            <a:r>
              <a:rPr lang="it-IT" sz="3600" dirty="0" smtClean="0">
                <a:sym typeface="Symbol" charset="2"/>
              </a:rPr>
              <a:t> mezz’ora</a:t>
            </a:r>
            <a:endParaRPr lang="it-IT" sz="4400" dirty="0">
              <a:sym typeface="Symbol" charset="2"/>
            </a:endParaRPr>
          </a:p>
        </p:txBody>
      </p:sp>
      <p:sp>
        <p:nvSpPr>
          <p:cNvPr id="334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82725" y="3589338"/>
            <a:ext cx="6481762" cy="136366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Aft>
                <a:spcPts val="2400"/>
              </a:spcAft>
            </a:pPr>
            <a:r>
              <a:rPr lang="it-IT" sz="2800" smtClean="0"/>
              <a:t>Luca Lista</a:t>
            </a:r>
            <a:br>
              <a:rPr lang="it-IT" sz="2800" smtClean="0"/>
            </a:br>
            <a:r>
              <a:rPr lang="it-IT" sz="2800" smtClean="0"/>
              <a:t/>
            </a:r>
            <a:br>
              <a:rPr lang="it-IT" sz="2800" smtClean="0"/>
            </a:br>
            <a:r>
              <a:rPr lang="it-IT" sz="2800" i="1" smtClean="0">
                <a:solidFill>
                  <a:schemeClr val="bg2"/>
                </a:solidFill>
              </a:rPr>
              <a:t>INFN</a:t>
            </a:r>
            <a:endParaRPr lang="it-IT" sz="2800" i="1">
              <a:solidFill>
                <a:schemeClr val="bg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</p:spTree>
  </p:cSld>
  <p:clrMapOvr>
    <a:masterClrMapping/>
  </p:clrMapOvr>
  <p:transition advTm="704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terza famiglia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La terza famiglia di quark è necessaria</a:t>
            </a:r>
            <a:br>
              <a:rPr lang="it-IT" sz="1800" dirty="0" smtClean="0"/>
            </a:br>
            <a:r>
              <a:rPr lang="it-IT" sz="1800" dirty="0" smtClean="0"/>
              <a:t>per spiegare l’</a:t>
            </a:r>
            <a:r>
              <a:rPr lang="it-IT" sz="1800" dirty="0" smtClean="0">
                <a:solidFill>
                  <a:schemeClr val="accent2"/>
                </a:solidFill>
              </a:rPr>
              <a:t>asimmetria</a:t>
            </a:r>
            <a:r>
              <a:rPr lang="it-IT" sz="1800" dirty="0" smtClean="0"/>
              <a:t> tra materia</a:t>
            </a:r>
            <a:br>
              <a:rPr lang="it-IT" sz="1800" dirty="0" smtClean="0"/>
            </a:br>
            <a:r>
              <a:rPr lang="it-IT" sz="1800" dirty="0" smtClean="0"/>
              <a:t>ed antimateria, ingrediente necessario</a:t>
            </a:r>
            <a:br>
              <a:rPr lang="it-IT" sz="1800" dirty="0" smtClean="0"/>
            </a:br>
            <a:r>
              <a:rPr lang="it-IT" sz="1800" dirty="0" smtClean="0"/>
              <a:t>a spiegare l’evoluzione dell’universo</a:t>
            </a:r>
          </a:p>
          <a:p>
            <a:r>
              <a:rPr lang="it-IT" sz="1800" dirty="0" smtClean="0"/>
              <a:t>Ipotizzata da </a:t>
            </a:r>
            <a:r>
              <a:rPr lang="it-IT" sz="1800" dirty="0" err="1" smtClean="0">
                <a:solidFill>
                  <a:srgbClr val="3333CC"/>
                </a:solidFill>
              </a:rPr>
              <a:t>Kobayashi</a:t>
            </a:r>
            <a:r>
              <a:rPr lang="it-IT" sz="1800" dirty="0" smtClean="0">
                <a:solidFill>
                  <a:srgbClr val="3333CC"/>
                </a:solidFill>
              </a:rPr>
              <a:t> </a:t>
            </a:r>
            <a:r>
              <a:rPr lang="it-IT" sz="1800" dirty="0" smtClean="0"/>
              <a:t>e </a:t>
            </a:r>
            <a:r>
              <a:rPr lang="it-IT" sz="1800" dirty="0" err="1" smtClean="0">
                <a:solidFill>
                  <a:srgbClr val="3333CC"/>
                </a:solidFill>
              </a:rPr>
              <a:t>Maskawa</a:t>
            </a:r>
            <a:endParaRPr lang="it-IT" sz="1800" dirty="0" smtClean="0">
              <a:solidFill>
                <a:srgbClr val="3333CC"/>
              </a:solidFill>
            </a:endParaRPr>
          </a:p>
          <a:p>
            <a:pPr lvl="1"/>
            <a:r>
              <a:rPr lang="it-IT" sz="1400" dirty="0" smtClean="0">
                <a:solidFill>
                  <a:srgbClr val="3333CC"/>
                </a:solidFill>
              </a:rPr>
              <a:t>1975</a:t>
            </a:r>
            <a:r>
              <a:rPr lang="it-IT" sz="1400" dirty="0" smtClean="0"/>
              <a:t>: scoperta del leptone tau a SLAC </a:t>
            </a:r>
            <a:br>
              <a:rPr lang="it-IT" sz="1400" dirty="0" smtClean="0"/>
            </a:br>
            <a:r>
              <a:rPr lang="it-IT" sz="1400" dirty="0" smtClean="0"/>
              <a:t>in collisioni elettrone-positrone</a:t>
            </a:r>
          </a:p>
          <a:p>
            <a:pPr lvl="1"/>
            <a:r>
              <a:rPr lang="it-IT" sz="1400" dirty="0" smtClean="0">
                <a:solidFill>
                  <a:srgbClr val="3333CC"/>
                </a:solidFill>
              </a:rPr>
              <a:t>1977</a:t>
            </a:r>
            <a:r>
              <a:rPr lang="it-IT" sz="1400" dirty="0" smtClean="0"/>
              <a:t>: scoperta del quark b (mesone ϒ) </a:t>
            </a:r>
            <a:br>
              <a:rPr lang="it-IT" sz="1400" dirty="0" smtClean="0"/>
            </a:br>
            <a:r>
              <a:rPr lang="it-IT" sz="1400" dirty="0" smtClean="0"/>
              <a:t>in collisioni di protoni su bersaglio fisso</a:t>
            </a:r>
          </a:p>
          <a:p>
            <a:pPr lvl="1"/>
            <a:r>
              <a:rPr lang="it-IT" sz="1400" dirty="0" smtClean="0">
                <a:solidFill>
                  <a:srgbClr val="3333CC"/>
                </a:solidFill>
              </a:rPr>
              <a:t>1991</a:t>
            </a:r>
            <a:r>
              <a:rPr lang="it-IT" sz="1400" dirty="0" smtClean="0"/>
              <a:t>: il LEP prova indirettamente </a:t>
            </a:r>
            <a:br>
              <a:rPr lang="it-IT" sz="1400" dirty="0" smtClean="0"/>
            </a:br>
            <a:r>
              <a:rPr lang="it-IT" sz="1400" dirty="0" smtClean="0"/>
              <a:t>l’esistenza di un terzo neutrino in collisioni</a:t>
            </a:r>
            <a:br>
              <a:rPr lang="it-IT" sz="1400" dirty="0" smtClean="0"/>
            </a:br>
            <a:r>
              <a:rPr lang="it-IT" sz="1400" dirty="0" smtClean="0"/>
              <a:t> elettrone-positrone</a:t>
            </a:r>
          </a:p>
          <a:p>
            <a:pPr lvl="1"/>
            <a:r>
              <a:rPr lang="it-IT" sz="1400" dirty="0" smtClean="0">
                <a:solidFill>
                  <a:srgbClr val="3333CC"/>
                </a:solidFill>
              </a:rPr>
              <a:t>1995</a:t>
            </a:r>
            <a:r>
              <a:rPr lang="it-IT" sz="1400" dirty="0" smtClean="0"/>
              <a:t>: il </a:t>
            </a:r>
            <a:r>
              <a:rPr lang="it-IT" sz="1400" dirty="0" err="1" smtClean="0"/>
              <a:t>Tevatron</a:t>
            </a:r>
            <a:r>
              <a:rPr lang="it-IT" sz="1400" dirty="0" smtClean="0"/>
              <a:t> scopre il quark top in collisione protone-antiprotone</a:t>
            </a:r>
          </a:p>
          <a:p>
            <a:endParaRPr lang="it-IT" sz="1800" dirty="0" smtClean="0"/>
          </a:p>
          <a:p>
            <a:endParaRPr lang="it-IT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6" name="Oval 5"/>
          <p:cNvSpPr/>
          <p:nvPr/>
        </p:nvSpPr>
        <p:spPr bwMode="auto">
          <a:xfrm>
            <a:off x="1905000" y="4648200"/>
            <a:ext cx="457200" cy="457200"/>
          </a:xfrm>
          <a:prstGeom prst="ellipse">
            <a:avLst/>
          </a:prstGeom>
          <a:solidFill>
            <a:srgbClr val="FF8B8B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705100" y="4648200"/>
            <a:ext cx="457200" cy="457200"/>
          </a:xfrm>
          <a:prstGeom prst="ellipse">
            <a:avLst/>
          </a:prstGeom>
          <a:solidFill>
            <a:srgbClr val="B1606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705100" y="5204936"/>
            <a:ext cx="457200" cy="457200"/>
          </a:xfrm>
          <a:prstGeom prst="ellipse">
            <a:avLst/>
          </a:prstGeom>
          <a:solidFill>
            <a:srgbClr val="678F96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5486400" y="4648200"/>
            <a:ext cx="457200" cy="457200"/>
          </a:xfrm>
          <a:prstGeom prst="ellipse">
            <a:avLst/>
          </a:prstGeom>
          <a:solidFill>
            <a:srgbClr val="A9EEAB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905000" y="5204936"/>
            <a:ext cx="457200" cy="457200"/>
          </a:xfrm>
          <a:prstGeom prst="ellipse">
            <a:avLst/>
          </a:prstGeom>
          <a:solidFill>
            <a:srgbClr val="8EC5CE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5486400" y="5204936"/>
            <a:ext cx="457200" cy="457200"/>
          </a:xfrm>
          <a:prstGeom prst="ellipse">
            <a:avLst/>
          </a:prstGeom>
          <a:solidFill>
            <a:srgbClr val="CC6CCC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6248400" y="4648200"/>
            <a:ext cx="457200" cy="457200"/>
          </a:xfrm>
          <a:prstGeom prst="ellipse">
            <a:avLst/>
          </a:prstGeom>
          <a:solidFill>
            <a:srgbClr val="7BAD7C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248400" y="5204936"/>
            <a:ext cx="457200" cy="457200"/>
          </a:xfrm>
          <a:prstGeom prst="ellipse">
            <a:avLst/>
          </a:prstGeom>
          <a:solidFill>
            <a:srgbClr val="A055A1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00" y="4724400"/>
            <a:ext cx="103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smtClean="0">
                <a:latin typeface="Symbol" charset="2"/>
                <a:cs typeface="Symbol" charset="2"/>
              </a:rPr>
              <a:t>+</a:t>
            </a:r>
            <a:r>
              <a:rPr lang="it-IT" dirty="0" smtClean="0">
                <a:latin typeface="+mn-lt"/>
              </a:rPr>
              <a:t>2/</a:t>
            </a:r>
            <a:r>
              <a:rPr lang="it-IT" dirty="0" err="1" smtClean="0">
                <a:latin typeface="+mn-lt"/>
              </a:rPr>
              <a:t>3</a:t>
            </a:r>
            <a:endParaRPr lang="it-IT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8200" y="5204936"/>
            <a:ext cx="101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smtClean="0">
                <a:latin typeface="Symbol" charset="2"/>
                <a:cs typeface="Symbol" charset="2"/>
              </a:rPr>
              <a:t>-</a:t>
            </a:r>
            <a:r>
              <a:rPr lang="it-IT" dirty="0" smtClean="0">
                <a:latin typeface="+mn-lt"/>
              </a:rPr>
              <a:t>1/</a:t>
            </a:r>
            <a:r>
              <a:rPr lang="it-IT" dirty="0" err="1" smtClean="0">
                <a:latin typeface="+mn-lt"/>
              </a:rPr>
              <a:t>3</a:t>
            </a:r>
            <a:endParaRPr lang="it-IT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9023" y="4724400"/>
            <a:ext cx="83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smtClean="0">
                <a:latin typeface="Symbol" charset="2"/>
                <a:cs typeface="Symbol" charset="2"/>
              </a:rPr>
              <a:t>+</a:t>
            </a:r>
            <a:r>
              <a:rPr lang="it-IT" dirty="0" smtClean="0">
                <a:latin typeface="+mn-lt"/>
              </a:rPr>
              <a:t>1</a:t>
            </a:r>
            <a:endParaRPr lang="it-IT" dirty="0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9023" y="5204936"/>
            <a:ext cx="704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err="1" smtClean="0">
                <a:latin typeface="+mn-lt"/>
                <a:cs typeface="Symbol" charset="2"/>
              </a:rPr>
              <a:t>0</a:t>
            </a:r>
            <a:endParaRPr lang="it-IT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64728" y="45720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u</a:t>
            </a:r>
            <a:endParaRPr lang="it-IT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1964728" y="511706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d</a:t>
            </a:r>
            <a:endParaRPr lang="it-IT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773469" y="4572000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c</a:t>
            </a:r>
            <a:endParaRPr lang="it-IT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2781885" y="5128736"/>
            <a:ext cx="304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s</a:t>
            </a:r>
            <a:endParaRPr lang="it-IT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554364" y="4572000"/>
            <a:ext cx="32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e</a:t>
            </a:r>
            <a:endParaRPr lang="it-IT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507552" y="5117068"/>
            <a:ext cx="414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ν</a:t>
            </a:r>
            <a:r>
              <a:rPr lang="it-IT" sz="2400" baseline="-25000" dirty="0" smtClean="0"/>
              <a:t>e</a:t>
            </a:r>
            <a:endParaRPr lang="it-IT" sz="2400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6301311" y="4572000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μ</a:t>
            </a:r>
            <a:endParaRPr lang="it-IT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256427" y="5128736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ν</a:t>
            </a:r>
            <a:r>
              <a:rPr lang="it-IT" sz="2400" baseline="-25000" dirty="0" smtClean="0"/>
              <a:t>μ</a:t>
            </a:r>
            <a:endParaRPr lang="it-IT" sz="2400" baseline="-25000" dirty="0"/>
          </a:p>
        </p:txBody>
      </p:sp>
      <p:sp>
        <p:nvSpPr>
          <p:cNvPr id="26" name="TextBox 25"/>
          <p:cNvSpPr txBox="1"/>
          <p:nvPr/>
        </p:nvSpPr>
        <p:spPr>
          <a:xfrm>
            <a:off x="2514515" y="5955268"/>
            <a:ext cx="762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quark</a:t>
            </a:r>
            <a:endParaRPr lang="it-IT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69322" y="5955268"/>
            <a:ext cx="86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leptoni</a:t>
            </a:r>
            <a:endParaRPr lang="it-IT" dirty="0">
              <a:latin typeface="+mn-lt"/>
            </a:endParaRPr>
          </a:p>
        </p:txBody>
      </p:sp>
      <p:sp>
        <p:nvSpPr>
          <p:cNvPr id="28" name="Left Brace 27"/>
          <p:cNvSpPr/>
          <p:nvPr/>
        </p:nvSpPr>
        <p:spPr bwMode="auto">
          <a:xfrm rot="16200000">
            <a:off x="2857500" y="4850368"/>
            <a:ext cx="228600" cy="1981200"/>
          </a:xfrm>
          <a:prstGeom prst="leftBrace">
            <a:avLst/>
          </a:prstGeom>
          <a:noFill/>
          <a:ln w="28575" cap="flat" cmpd="sng" algn="ctr">
            <a:solidFill>
              <a:srgbClr val="0066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9" name="Left Brace 28"/>
          <p:cNvSpPr/>
          <p:nvPr/>
        </p:nvSpPr>
        <p:spPr bwMode="auto">
          <a:xfrm rot="16200000">
            <a:off x="6362700" y="4926568"/>
            <a:ext cx="228600" cy="1981200"/>
          </a:xfrm>
          <a:prstGeom prst="leftBrace">
            <a:avLst/>
          </a:prstGeom>
          <a:noFill/>
          <a:ln w="28575" cap="flat" cmpd="sng" algn="ctr">
            <a:solidFill>
              <a:srgbClr val="00664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505200" y="4648200"/>
            <a:ext cx="457200" cy="457200"/>
          </a:xfrm>
          <a:prstGeom prst="ellipse">
            <a:avLst/>
          </a:prstGeom>
          <a:solidFill>
            <a:srgbClr val="8F4E4E"/>
          </a:solidFill>
          <a:ln>
            <a:noFill/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3505200" y="5204936"/>
            <a:ext cx="457200" cy="457200"/>
          </a:xfrm>
          <a:prstGeom prst="ellipse">
            <a:avLst/>
          </a:prstGeom>
          <a:solidFill>
            <a:srgbClr val="527177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96583" y="4572000"/>
            <a:ext cx="274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t</a:t>
            </a:r>
            <a:endParaRPr lang="it-IT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3564523" y="512873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b</a:t>
            </a:r>
            <a:endParaRPr lang="it-IT" sz="2400" dirty="0"/>
          </a:p>
        </p:txBody>
      </p:sp>
      <p:sp>
        <p:nvSpPr>
          <p:cNvPr id="34" name="Oval 33"/>
          <p:cNvSpPr/>
          <p:nvPr/>
        </p:nvSpPr>
        <p:spPr bwMode="auto">
          <a:xfrm>
            <a:off x="7010400" y="4648200"/>
            <a:ext cx="457200" cy="457200"/>
          </a:xfrm>
          <a:prstGeom prst="ellipse">
            <a:avLst/>
          </a:prstGeom>
          <a:solidFill>
            <a:srgbClr val="679067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7010400" y="5204936"/>
            <a:ext cx="457200" cy="457200"/>
          </a:xfrm>
          <a:prstGeom prst="ellipse">
            <a:avLst/>
          </a:prstGeom>
          <a:solidFill>
            <a:srgbClr val="844585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084826" y="4572000"/>
            <a:ext cx="308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τ</a:t>
            </a:r>
            <a:endParaRPr lang="it-IT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7035860" y="5128736"/>
            <a:ext cx="406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ν</a:t>
            </a:r>
            <a:r>
              <a:rPr lang="it-IT" sz="2400" baseline="-25000" dirty="0" smtClean="0"/>
              <a:t>τ</a:t>
            </a:r>
            <a:endParaRPr lang="it-IT" sz="2400" baseline="-250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rcRect l="7509" r="4258"/>
          <a:stretch>
            <a:fillRect/>
          </a:stretch>
        </p:blipFill>
        <p:spPr>
          <a:xfrm>
            <a:off x="5562600" y="937006"/>
            <a:ext cx="3581400" cy="3253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20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mixing tra i quark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 decadimento deboli possono avvenire tra quark di tipo (“sapore”) diverso con </a:t>
            </a:r>
            <a:r>
              <a:rPr lang="it-IT" sz="2000" dirty="0" smtClean="0">
                <a:solidFill>
                  <a:srgbClr val="3333CC"/>
                </a:solidFill>
              </a:rPr>
              <a:t>l’emissione di una particella </a:t>
            </a:r>
            <a:r>
              <a:rPr lang="it-IT" sz="2000" dirty="0" err="1" smtClean="0">
                <a:solidFill>
                  <a:srgbClr val="3333CC"/>
                </a:solidFill>
              </a:rPr>
              <a:t>W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Le transizioni hanno però </a:t>
            </a:r>
            <a:r>
              <a:rPr lang="it-IT" sz="2000" dirty="0" smtClean="0">
                <a:solidFill>
                  <a:srgbClr val="3333CC"/>
                </a:solidFill>
              </a:rPr>
              <a:t>diversa intensità</a:t>
            </a:r>
            <a:r>
              <a:rPr lang="it-IT" sz="2000" dirty="0" smtClean="0"/>
              <a:t>, che viene misurata da una matrice (complessa) detta di </a:t>
            </a:r>
            <a:r>
              <a:rPr lang="it-IT" sz="2000" dirty="0" err="1" smtClean="0">
                <a:solidFill>
                  <a:srgbClr val="3333CC"/>
                </a:solidFill>
              </a:rPr>
              <a:t>Cabibbo</a:t>
            </a:r>
            <a:r>
              <a:rPr lang="it-IT" sz="2000" dirty="0" err="1" smtClean="0">
                <a:solidFill>
                  <a:srgbClr val="3333CC"/>
                </a:solidFill>
              </a:rPr>
              <a:t>-Kobayashi-Maskawa</a:t>
            </a:r>
            <a:endParaRPr lang="it-IT" sz="2000" dirty="0" smtClean="0">
              <a:solidFill>
                <a:srgbClr val="3333CC"/>
              </a:solidFill>
            </a:endParaRPr>
          </a:p>
          <a:p>
            <a:r>
              <a:rPr lang="it-IT" sz="2000" dirty="0" smtClean="0"/>
              <a:t>Un elemento immaginario della matrice spiega l’asimmetria tra materia ed antimateria (</a:t>
            </a:r>
            <a:r>
              <a:rPr lang="it-IT" sz="2000" dirty="0" smtClean="0">
                <a:solidFill>
                  <a:schemeClr val="accent2"/>
                </a:solidFill>
              </a:rPr>
              <a:t>violazione di CP</a:t>
            </a:r>
            <a:r>
              <a:rPr lang="it-IT" sz="2000" dirty="0" smtClean="0"/>
              <a:t>) necessaria per spiegare l’estinzione dell’antimateria nell’universo attuale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6" name="Oval 5"/>
          <p:cNvSpPr/>
          <p:nvPr/>
        </p:nvSpPr>
        <p:spPr bwMode="auto">
          <a:xfrm>
            <a:off x="1295400" y="3962400"/>
            <a:ext cx="685800" cy="685800"/>
          </a:xfrm>
          <a:prstGeom prst="ellipse">
            <a:avLst/>
          </a:prstGeom>
          <a:solidFill>
            <a:srgbClr val="FF8B8B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2612428" y="3962400"/>
            <a:ext cx="685800" cy="685800"/>
          </a:xfrm>
          <a:prstGeom prst="ellipse">
            <a:avLst/>
          </a:prstGeom>
          <a:solidFill>
            <a:srgbClr val="B16060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2612428" y="5420750"/>
            <a:ext cx="685800" cy="685800"/>
          </a:xfrm>
          <a:prstGeom prst="ellipse">
            <a:avLst/>
          </a:prstGeom>
          <a:solidFill>
            <a:srgbClr val="678F96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1295400" y="5420750"/>
            <a:ext cx="685800" cy="685800"/>
          </a:xfrm>
          <a:prstGeom prst="ellipse">
            <a:avLst/>
          </a:prstGeom>
          <a:solidFill>
            <a:srgbClr val="8EC5CE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62429" y="3998893"/>
            <a:ext cx="366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u</a:t>
            </a:r>
            <a:endParaRPr lang="it-IT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447800" y="5420750"/>
            <a:ext cx="387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d</a:t>
            </a:r>
            <a:endParaRPr lang="it-IT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779963" y="3999452"/>
            <a:ext cx="350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c</a:t>
            </a:r>
            <a:endParaRPr lang="it-IT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2781885" y="5418392"/>
            <a:ext cx="342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s</a:t>
            </a:r>
            <a:endParaRPr lang="it-IT" sz="2800" dirty="0"/>
          </a:p>
        </p:txBody>
      </p:sp>
      <p:sp>
        <p:nvSpPr>
          <p:cNvPr id="16" name="Oval 15"/>
          <p:cNvSpPr/>
          <p:nvPr/>
        </p:nvSpPr>
        <p:spPr bwMode="auto">
          <a:xfrm>
            <a:off x="3869728" y="3962400"/>
            <a:ext cx="685800" cy="685800"/>
          </a:xfrm>
          <a:prstGeom prst="ellipse">
            <a:avLst/>
          </a:prstGeom>
          <a:solidFill>
            <a:srgbClr val="8F4E4E"/>
          </a:solidFill>
          <a:ln>
            <a:solidFill>
              <a:srgbClr val="FFFFFF"/>
            </a:solidFill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3869728" y="5420750"/>
            <a:ext cx="685800" cy="685800"/>
          </a:xfrm>
          <a:prstGeom prst="ellipse">
            <a:avLst/>
          </a:prstGeom>
          <a:solidFill>
            <a:srgbClr val="527177"/>
          </a:solidFill>
          <a:ln>
            <a:headEnd type="none" w="med" len="med"/>
            <a:tailEnd type="none" w="med" len="med"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6700" y="3998893"/>
            <a:ext cx="32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t</a:t>
            </a:r>
            <a:endParaRPr lang="it-IT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4038600" y="5420750"/>
            <a:ext cx="397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 smtClean="0"/>
              <a:t>b</a:t>
            </a:r>
            <a:endParaRPr lang="it-IT" sz="2800" dirty="0"/>
          </a:p>
        </p:txBody>
      </p:sp>
      <p:cxnSp>
        <p:nvCxnSpPr>
          <p:cNvPr id="21" name="Straight Arrow Connector 20"/>
          <p:cNvCxnSpPr>
            <a:stCxn id="6" idx="5"/>
            <a:endCxn id="8" idx="1"/>
          </p:cNvCxnSpPr>
          <p:nvPr/>
        </p:nvCxnSpPr>
        <p:spPr bwMode="auto">
          <a:xfrm rot="16200000" flipH="1">
            <a:off x="1810106" y="4618428"/>
            <a:ext cx="973416" cy="83209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3" name="Straight Arrow Connector 22"/>
          <p:cNvCxnSpPr>
            <a:stCxn id="7" idx="3"/>
            <a:endCxn id="9" idx="7"/>
          </p:cNvCxnSpPr>
          <p:nvPr/>
        </p:nvCxnSpPr>
        <p:spPr bwMode="auto">
          <a:xfrm rot="5400000">
            <a:off x="1810106" y="4618428"/>
            <a:ext cx="973416" cy="832094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5" name="Straight Arrow Connector 24"/>
          <p:cNvCxnSpPr>
            <a:stCxn id="6" idx="4"/>
            <a:endCxn id="9" idx="0"/>
          </p:cNvCxnSpPr>
          <p:nvPr/>
        </p:nvCxnSpPr>
        <p:spPr bwMode="auto">
          <a:xfrm rot="5400000">
            <a:off x="1252025" y="5034475"/>
            <a:ext cx="772550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7" name="Straight Arrow Connector 26"/>
          <p:cNvCxnSpPr>
            <a:stCxn id="7" idx="4"/>
            <a:endCxn id="8" idx="0"/>
          </p:cNvCxnSpPr>
          <p:nvPr/>
        </p:nvCxnSpPr>
        <p:spPr bwMode="auto">
          <a:xfrm rot="5400000">
            <a:off x="2569053" y="5034475"/>
            <a:ext cx="772550" cy="158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9" name="Straight Arrow Connector 28"/>
          <p:cNvCxnSpPr>
            <a:stCxn id="16" idx="4"/>
            <a:endCxn id="17" idx="0"/>
          </p:cNvCxnSpPr>
          <p:nvPr/>
        </p:nvCxnSpPr>
        <p:spPr bwMode="auto">
          <a:xfrm rot="5400000">
            <a:off x="3826353" y="5034475"/>
            <a:ext cx="772550" cy="1588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1" name="Straight Arrow Connector 30"/>
          <p:cNvCxnSpPr>
            <a:stCxn id="16" idx="3"/>
            <a:endCxn id="8" idx="7"/>
          </p:cNvCxnSpPr>
          <p:nvPr/>
        </p:nvCxnSpPr>
        <p:spPr bwMode="auto">
          <a:xfrm rot="5400000">
            <a:off x="3097270" y="4648292"/>
            <a:ext cx="973416" cy="7723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D3E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3" name="Straight Arrow Connector 32"/>
          <p:cNvCxnSpPr>
            <a:stCxn id="7" idx="5"/>
            <a:endCxn id="17" idx="1"/>
          </p:cNvCxnSpPr>
          <p:nvPr/>
        </p:nvCxnSpPr>
        <p:spPr bwMode="auto">
          <a:xfrm rot="16200000" flipH="1">
            <a:off x="3097270" y="4648292"/>
            <a:ext cx="973416" cy="77236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5" name="Straight Arrow Connector 34"/>
          <p:cNvCxnSpPr>
            <a:stCxn id="6" idx="5"/>
            <a:endCxn id="17" idx="1"/>
          </p:cNvCxnSpPr>
          <p:nvPr/>
        </p:nvCxnSpPr>
        <p:spPr bwMode="auto">
          <a:xfrm rot="16200000" flipH="1">
            <a:off x="2438756" y="3989778"/>
            <a:ext cx="973416" cy="20893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37" name="Straight Arrow Connector 36"/>
          <p:cNvCxnSpPr>
            <a:stCxn id="16" idx="3"/>
          </p:cNvCxnSpPr>
          <p:nvPr/>
        </p:nvCxnSpPr>
        <p:spPr bwMode="auto">
          <a:xfrm rot="5400000">
            <a:off x="2440422" y="3995876"/>
            <a:ext cx="977849" cy="20816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2E2FB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228600" y="4114800"/>
            <a:ext cx="1031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smtClean="0">
                <a:latin typeface="Symbol" charset="2"/>
                <a:cs typeface="Symbol" charset="2"/>
              </a:rPr>
              <a:t>+</a:t>
            </a:r>
            <a:r>
              <a:rPr lang="it-IT" dirty="0" smtClean="0">
                <a:latin typeface="+mn-lt"/>
              </a:rPr>
              <a:t>2/</a:t>
            </a:r>
            <a:r>
              <a:rPr lang="it-IT" dirty="0" err="1" smtClean="0">
                <a:latin typeface="+mn-lt"/>
              </a:rPr>
              <a:t>3</a:t>
            </a:r>
            <a:endParaRPr lang="it-IT" dirty="0"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28600" y="5574268"/>
            <a:ext cx="1012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+mn-lt"/>
              </a:rPr>
              <a:t>q</a:t>
            </a:r>
            <a:r>
              <a:rPr lang="it-IT" dirty="0" smtClean="0">
                <a:latin typeface="+mn-lt"/>
              </a:rPr>
              <a:t> = </a:t>
            </a:r>
            <a:r>
              <a:rPr lang="it-IT" dirty="0" smtClean="0">
                <a:latin typeface="Symbol" charset="2"/>
                <a:cs typeface="Symbol" charset="2"/>
              </a:rPr>
              <a:t>-</a:t>
            </a:r>
            <a:r>
              <a:rPr lang="it-IT" dirty="0" smtClean="0">
                <a:latin typeface="+mn-lt"/>
              </a:rPr>
              <a:t>1/</a:t>
            </a:r>
            <a:r>
              <a:rPr lang="it-IT" dirty="0" err="1" smtClean="0">
                <a:latin typeface="+mn-lt"/>
              </a:rPr>
              <a:t>3</a:t>
            </a:r>
            <a:endParaRPr lang="it-IT" dirty="0">
              <a:latin typeface="+mn-lt"/>
            </a:endParaRPr>
          </a:p>
        </p:txBody>
      </p:sp>
      <p:cxnSp>
        <p:nvCxnSpPr>
          <p:cNvPr id="43" name="Straight Arrow Connector 42"/>
          <p:cNvCxnSpPr>
            <a:stCxn id="39" idx="2"/>
            <a:endCxn id="40" idx="0"/>
          </p:cNvCxnSpPr>
          <p:nvPr/>
        </p:nvCxnSpPr>
        <p:spPr bwMode="auto">
          <a:xfrm rot="5400000">
            <a:off x="194588" y="5024354"/>
            <a:ext cx="1090136" cy="969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D3EFF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457200" y="4724400"/>
            <a:ext cx="595035" cy="461665"/>
          </a:xfrm>
          <a:prstGeom prst="rect">
            <a:avLst/>
          </a:prstGeom>
          <a:solidFill>
            <a:srgbClr val="FFFFFF">
              <a:alpha val="92000"/>
            </a:srgbClr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it-IT" sz="2400" dirty="0" err="1" smtClean="0"/>
              <a:t>W</a:t>
            </a:r>
            <a:r>
              <a:rPr lang="it-IT" sz="2400" baseline="30000" dirty="0" err="1" smtClean="0">
                <a:latin typeface="+mj-lt"/>
              </a:rPr>
              <a:t>+</a:t>
            </a:r>
            <a:endParaRPr lang="it-IT" sz="2400" baseline="300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352344" y="38763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4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21</a:t>
            </a:fld>
            <a:endParaRPr lang="it-IT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3759200"/>
            <a:ext cx="3733800" cy="248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Forze e particelle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600" dirty="0" smtClean="0"/>
              <a:t>Ogni interazione fondamentale è associata ad una struttura matematica chiamata gruppo di simmetria</a:t>
            </a:r>
            <a:endParaRPr lang="it-IT" sz="1050" dirty="0" smtClean="0"/>
          </a:p>
          <a:p>
            <a:r>
              <a:rPr lang="it-IT" sz="1600" dirty="0" smtClean="0">
                <a:solidFill>
                  <a:srgbClr val="3333CC"/>
                </a:solidFill>
              </a:rPr>
              <a:t>U(1) </a:t>
            </a:r>
            <a:r>
              <a:rPr lang="it-IT" sz="1600" dirty="0" smtClean="0"/>
              <a:t>→ Interazione e.m. mediata dal fotone: </a:t>
            </a:r>
            <a:r>
              <a:rPr lang="it-IT" sz="1600" dirty="0" smtClean="0">
                <a:solidFill>
                  <a:srgbClr val="3333CC"/>
                </a:solidFill>
                <a:latin typeface="+mj-lt"/>
              </a:rPr>
              <a:t>γ</a:t>
            </a:r>
          </a:p>
          <a:p>
            <a:r>
              <a:rPr lang="it-IT" sz="1600" dirty="0" smtClean="0">
                <a:solidFill>
                  <a:srgbClr val="3333CC"/>
                </a:solidFill>
              </a:rPr>
              <a:t>SU(3)</a:t>
            </a:r>
            <a:r>
              <a:rPr lang="it-IT" sz="1600" dirty="0" smtClean="0"/>
              <a:t> → Interazione forte mediata da </a:t>
            </a:r>
            <a:r>
              <a:rPr lang="it-IT" sz="1600" dirty="0" smtClean="0">
                <a:solidFill>
                  <a:schemeClr val="accent2"/>
                </a:solidFill>
              </a:rPr>
              <a:t>8</a:t>
            </a:r>
            <a:r>
              <a:rPr lang="it-IT" sz="1600" dirty="0" smtClean="0"/>
              <a:t> gluoni: </a:t>
            </a:r>
            <a:r>
              <a:rPr lang="it-IT" sz="1600" dirty="0" smtClean="0">
                <a:solidFill>
                  <a:srgbClr val="3333CC"/>
                </a:solidFill>
              </a:rPr>
              <a:t>g</a:t>
            </a:r>
          </a:p>
          <a:p>
            <a:r>
              <a:rPr lang="it-IT" sz="1600" dirty="0" smtClean="0">
                <a:solidFill>
                  <a:srgbClr val="3333CC"/>
                </a:solidFill>
              </a:rPr>
              <a:t>SU(2) </a:t>
            </a:r>
            <a:r>
              <a:rPr lang="it-IT" sz="1600" dirty="0" smtClean="0"/>
              <a:t>→ Interazioni deboli mediate da </a:t>
            </a:r>
            <a:r>
              <a:rPr lang="it-IT" sz="1600" dirty="0" smtClean="0">
                <a:solidFill>
                  <a:schemeClr val="accent2"/>
                </a:solidFill>
              </a:rPr>
              <a:t>W</a:t>
            </a:r>
            <a:r>
              <a:rPr lang="it-IT" sz="1600" baseline="3000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+</a:t>
            </a:r>
            <a:r>
              <a:rPr lang="it-IT" sz="1600" dirty="0" smtClean="0">
                <a:solidFill>
                  <a:schemeClr val="accent2"/>
                </a:solidFill>
              </a:rPr>
              <a:t>, W</a:t>
            </a:r>
            <a:r>
              <a:rPr lang="it-IT" sz="1600" baseline="30000" dirty="0" smtClean="0">
                <a:solidFill>
                  <a:schemeClr val="accent2"/>
                </a:solidFill>
              </a:rPr>
              <a:t>0</a:t>
            </a:r>
            <a:r>
              <a:rPr lang="it-IT" sz="1600" dirty="0" smtClean="0">
                <a:solidFill>
                  <a:schemeClr val="accent2"/>
                </a:solidFill>
              </a:rPr>
              <a:t>, W</a:t>
            </a:r>
            <a:r>
              <a:rPr lang="it-IT" sz="1600" baseline="3000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-</a:t>
            </a:r>
            <a:r>
              <a:rPr lang="it-IT" sz="1600" dirty="0" smtClean="0">
                <a:solidFill>
                  <a:schemeClr val="accent2"/>
                </a:solidFill>
              </a:rPr>
              <a:t> </a:t>
            </a:r>
            <a:r>
              <a:rPr lang="it-IT" sz="1600" dirty="0" smtClean="0"/>
              <a:t>?</a:t>
            </a:r>
            <a:br>
              <a:rPr lang="it-IT" sz="1600" dirty="0" smtClean="0"/>
            </a:br>
            <a:endParaRPr lang="it-IT" sz="1600" dirty="0" smtClean="0"/>
          </a:p>
          <a:p>
            <a:r>
              <a:rPr lang="it-IT" sz="1600" dirty="0" smtClean="0"/>
              <a:t>Non è così semplice: </a:t>
            </a:r>
          </a:p>
          <a:p>
            <a:pPr lvl="1"/>
            <a:r>
              <a:rPr lang="it-IT" sz="1400" dirty="0" smtClean="0"/>
              <a:t>I campi </a:t>
            </a:r>
            <a:r>
              <a:rPr lang="it-IT" sz="1400" dirty="0" err="1" smtClean="0"/>
              <a:t>W</a:t>
            </a:r>
            <a:r>
              <a:rPr lang="it-IT" sz="1400" dirty="0" smtClean="0"/>
              <a:t> hanno inaspettatamente una </a:t>
            </a:r>
            <a:r>
              <a:rPr lang="it-IT" sz="1400" dirty="0" smtClean="0">
                <a:solidFill>
                  <a:srgbClr val="3333CC"/>
                </a:solidFill>
              </a:rPr>
              <a:t>massa</a:t>
            </a:r>
            <a:r>
              <a:rPr lang="it-IT" sz="1400" dirty="0" smtClean="0"/>
              <a:t>, mentre fotone e gluoni hanno massa nulla</a:t>
            </a:r>
          </a:p>
          <a:p>
            <a:pPr lvl="1"/>
            <a:r>
              <a:rPr lang="it-IT" sz="1400" dirty="0" smtClean="0"/>
              <a:t>Il campo </a:t>
            </a:r>
            <a:r>
              <a:rPr lang="it-IT" sz="1400" dirty="0" smtClean="0">
                <a:solidFill>
                  <a:schemeClr val="accent2"/>
                </a:solidFill>
              </a:rPr>
              <a:t>W</a:t>
            </a:r>
            <a:r>
              <a:rPr lang="it-IT" sz="1400" baseline="30000" dirty="0" smtClean="0">
                <a:solidFill>
                  <a:schemeClr val="accent2"/>
                </a:solidFill>
              </a:rPr>
              <a:t>0</a:t>
            </a:r>
            <a:r>
              <a:rPr lang="it-IT" sz="1400" dirty="0" smtClean="0">
                <a:solidFill>
                  <a:schemeClr val="accent2"/>
                </a:solidFill>
              </a:rPr>
              <a:t> </a:t>
            </a:r>
            <a:r>
              <a:rPr lang="it-IT" sz="1400" dirty="0" smtClean="0"/>
              <a:t>non è una particella, è necessario un “mixing” con il campo del gruppo U(1): le particelle fisiche sono il fotone, </a:t>
            </a:r>
            <a:r>
              <a:rPr lang="it-IT" sz="1400" dirty="0" smtClean="0">
                <a:solidFill>
                  <a:srgbClr val="3333CC"/>
                </a:solidFill>
                <a:latin typeface="+mj-lt"/>
              </a:rPr>
              <a:t>γ</a:t>
            </a:r>
            <a:r>
              <a:rPr lang="it-IT" sz="1400" dirty="0" smtClean="0"/>
              <a:t>, e la </a:t>
            </a:r>
            <a:r>
              <a:rPr lang="it-IT" sz="1400" dirty="0" smtClean="0">
                <a:solidFill>
                  <a:srgbClr val="3333CC"/>
                </a:solidFill>
              </a:rPr>
              <a:t>Z</a:t>
            </a:r>
            <a:r>
              <a:rPr lang="it-IT" sz="1400" dirty="0" smtClean="0"/>
              <a:t>, anch’essa massiva </a:t>
            </a:r>
            <a:endParaRPr lang="it-IT" sz="1000" dirty="0" smtClean="0"/>
          </a:p>
          <a:p>
            <a:pPr lvl="1"/>
            <a:endParaRPr lang="it-IT" sz="1000" dirty="0" smtClean="0"/>
          </a:p>
          <a:p>
            <a:pPr marL="2611438" indent="-282575">
              <a:buNone/>
            </a:pPr>
            <a:endParaRPr lang="it-IT" sz="1600" dirty="0" smtClean="0">
              <a:solidFill>
                <a:srgbClr val="800000"/>
              </a:solidFill>
            </a:endParaRPr>
          </a:p>
          <a:p>
            <a:pPr marL="2611438" indent="-4763">
              <a:buNone/>
            </a:pPr>
            <a:r>
              <a:rPr lang="it-IT" sz="1600" dirty="0" smtClean="0">
                <a:solidFill>
                  <a:srgbClr val="800000"/>
                </a:solidFill>
              </a:rPr>
              <a:t>Ma come possono </a:t>
            </a:r>
            <a:r>
              <a:rPr lang="it-IT" sz="1600" dirty="0" err="1" smtClean="0">
                <a:solidFill>
                  <a:srgbClr val="800000"/>
                </a:solidFill>
              </a:rPr>
              <a:t>W</a:t>
            </a:r>
            <a:r>
              <a:rPr lang="it-IT" sz="1600" dirty="0" smtClean="0">
                <a:solidFill>
                  <a:srgbClr val="800000"/>
                </a:solidFill>
              </a:rPr>
              <a:t> e </a:t>
            </a:r>
            <a:r>
              <a:rPr lang="it-IT" sz="1600" dirty="0" err="1" smtClean="0">
                <a:solidFill>
                  <a:srgbClr val="800000"/>
                </a:solidFill>
              </a:rPr>
              <a:t>Z</a:t>
            </a:r>
            <a:r>
              <a:rPr lang="it-IT" sz="1600" dirty="0" smtClean="0">
                <a:solidFill>
                  <a:srgbClr val="800000"/>
                </a:solidFill>
              </a:rPr>
              <a:t/>
            </a:r>
            <a:br>
              <a:rPr lang="it-IT" sz="1600" dirty="0" smtClean="0">
                <a:solidFill>
                  <a:srgbClr val="800000"/>
                </a:solidFill>
              </a:rPr>
            </a:br>
            <a:r>
              <a:rPr lang="it-IT" sz="1600" dirty="0" smtClean="0">
                <a:solidFill>
                  <a:srgbClr val="800000"/>
                </a:solidFill>
              </a:rPr>
              <a:t>avere massa se le teorie</a:t>
            </a:r>
            <a:br>
              <a:rPr lang="it-IT" sz="1600" dirty="0" smtClean="0">
                <a:solidFill>
                  <a:srgbClr val="800000"/>
                </a:solidFill>
              </a:rPr>
            </a:br>
            <a:r>
              <a:rPr lang="it-IT" sz="1600" dirty="0" smtClean="0">
                <a:solidFill>
                  <a:srgbClr val="800000"/>
                </a:solidFill>
              </a:rPr>
              <a:t>di </a:t>
            </a:r>
            <a:r>
              <a:rPr lang="it-IT" sz="1600" dirty="0" err="1" smtClean="0">
                <a:solidFill>
                  <a:srgbClr val="800000"/>
                </a:solidFill>
              </a:rPr>
              <a:t>gauge</a:t>
            </a:r>
            <a:r>
              <a:rPr lang="it-IT" sz="1600" dirty="0" smtClean="0">
                <a:solidFill>
                  <a:srgbClr val="800000"/>
                </a:solidFill>
              </a:rPr>
              <a:t> prevedono </a:t>
            </a:r>
            <a:br>
              <a:rPr lang="it-IT" sz="1600" dirty="0" smtClean="0">
                <a:solidFill>
                  <a:srgbClr val="800000"/>
                </a:solidFill>
              </a:rPr>
            </a:br>
            <a:r>
              <a:rPr lang="it-IT" sz="1600" dirty="0" smtClean="0">
                <a:solidFill>
                  <a:srgbClr val="800000"/>
                </a:solidFill>
              </a:rPr>
              <a:t>particelle mediatrici senza</a:t>
            </a:r>
            <a:br>
              <a:rPr lang="it-IT" sz="1600" dirty="0" smtClean="0">
                <a:solidFill>
                  <a:srgbClr val="800000"/>
                </a:solidFill>
              </a:rPr>
            </a:br>
            <a:r>
              <a:rPr lang="it-IT" sz="1600" dirty="0" smtClean="0">
                <a:solidFill>
                  <a:srgbClr val="800000"/>
                </a:solidFill>
              </a:rPr>
              <a:t>massa?</a:t>
            </a:r>
          </a:p>
          <a:p>
            <a:pPr lvl="1"/>
            <a:endParaRPr lang="it-IT" sz="1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22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164600"/>
            <a:ext cx="291526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31" y="4164600"/>
            <a:ext cx="3026269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lum bright="4000"/>
          </a:blip>
          <a:stretch>
            <a:fillRect/>
          </a:stretch>
        </p:blipFill>
        <p:spPr>
          <a:xfrm>
            <a:off x="152400" y="3124200"/>
            <a:ext cx="2501900" cy="228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Il bosone di Higgs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1800" dirty="0" smtClean="0"/>
              <a:t>Il meccanismo di </a:t>
            </a:r>
            <a:r>
              <a:rPr lang="it-IT" sz="1800" dirty="0" smtClean="0">
                <a:solidFill>
                  <a:srgbClr val="3333CC"/>
                </a:solidFill>
              </a:rPr>
              <a:t>rottura spontanea della </a:t>
            </a:r>
            <a:br>
              <a:rPr lang="it-IT" sz="1800" dirty="0" smtClean="0">
                <a:solidFill>
                  <a:srgbClr val="3333CC"/>
                </a:solidFill>
              </a:rPr>
            </a:br>
            <a:r>
              <a:rPr lang="it-IT" sz="1800" dirty="0" smtClean="0">
                <a:solidFill>
                  <a:srgbClr val="3333CC"/>
                </a:solidFill>
              </a:rPr>
              <a:t>simmetria</a:t>
            </a:r>
            <a:r>
              <a:rPr lang="it-IT" sz="1800" dirty="0" smtClean="0"/>
              <a:t>, preso a prestito dalla struttura </a:t>
            </a:r>
            <a:br>
              <a:rPr lang="it-IT" sz="1800" dirty="0" smtClean="0"/>
            </a:br>
            <a:r>
              <a:rPr lang="it-IT" sz="1800" dirty="0" smtClean="0"/>
              <a:t>della materia, spiega la presenza di </a:t>
            </a:r>
            <a:br>
              <a:rPr lang="it-IT" sz="1800" dirty="0" smtClean="0"/>
            </a:br>
            <a:r>
              <a:rPr lang="it-IT" sz="1800" dirty="0" smtClean="0"/>
              <a:t>particelle che hanno massa</a:t>
            </a:r>
          </a:p>
          <a:p>
            <a:r>
              <a:rPr lang="it-IT" sz="1800" dirty="0" smtClean="0"/>
              <a:t>La simmetria è in realtà “</a:t>
            </a:r>
            <a:r>
              <a:rPr lang="it-IT" sz="1800" dirty="0" smtClean="0">
                <a:solidFill>
                  <a:srgbClr val="3333CC"/>
                </a:solidFill>
              </a:rPr>
              <a:t>nascosta</a:t>
            </a:r>
            <a:r>
              <a:rPr lang="it-IT" sz="1800" dirty="0" smtClean="0"/>
              <a:t>” da un</a:t>
            </a:r>
            <a:br>
              <a:rPr lang="it-IT" sz="1800" dirty="0" smtClean="0"/>
            </a:br>
            <a:r>
              <a:rPr lang="it-IT" sz="1800" dirty="0" smtClean="0"/>
              <a:t>nuovo campo, </a:t>
            </a:r>
            <a:r>
              <a:rPr lang="it-IT" sz="1800" dirty="0" smtClean="0">
                <a:solidFill>
                  <a:srgbClr val="3333CC"/>
                </a:solidFill>
              </a:rPr>
              <a:t>il campo di </a:t>
            </a:r>
            <a:r>
              <a:rPr lang="it-IT" sz="1800" dirty="0" err="1" smtClean="0">
                <a:solidFill>
                  <a:srgbClr val="3333CC"/>
                </a:solidFill>
              </a:rPr>
              <a:t>Higgs</a:t>
            </a:r>
            <a:r>
              <a:rPr lang="it-IT" sz="1800" dirty="0" smtClean="0"/>
              <a:t>, che, </a:t>
            </a:r>
            <a:br>
              <a:rPr lang="it-IT" sz="1800" dirty="0" smtClean="0"/>
            </a:br>
            <a:r>
              <a:rPr lang="it-IT" sz="1800" dirty="0" smtClean="0"/>
              <a:t>a differenza degli altri campi, non ha valore nullo nel vuoto</a:t>
            </a:r>
          </a:p>
          <a:p>
            <a:pPr marL="1974850" indent="-358775"/>
            <a:r>
              <a:rPr lang="it-IT" sz="1800" dirty="0" smtClean="0"/>
              <a:t>Esistono diversi stati di vuoto </a:t>
            </a:r>
            <a:r>
              <a:rPr lang="it-IT" sz="1800" dirty="0" smtClean="0"/>
              <a:t>possibili, tutti </a:t>
            </a:r>
            <a:r>
              <a:rPr lang="it-IT" sz="1800" dirty="0" smtClean="0"/>
              <a:t>con uguale </a:t>
            </a:r>
            <a:r>
              <a:rPr lang="it-IT" sz="1800" dirty="0" smtClean="0"/>
              <a:t>valor medio </a:t>
            </a:r>
            <a:r>
              <a:rPr lang="it-IT" sz="1800" dirty="0" smtClean="0"/>
              <a:t>del </a:t>
            </a:r>
            <a:r>
              <a:rPr lang="it-IT" sz="1800" dirty="0" smtClean="0"/>
              <a:t>campo di </a:t>
            </a:r>
            <a:r>
              <a:rPr lang="it-IT" sz="1800" dirty="0" err="1" smtClean="0"/>
              <a:t>Higgs</a:t>
            </a:r>
            <a:r>
              <a:rPr lang="it-IT" sz="1800" dirty="0" smtClean="0"/>
              <a:t>. </a:t>
            </a:r>
            <a:r>
              <a:rPr lang="it-IT" sz="1800" dirty="0" smtClean="0"/>
              <a:t>La natura ne sceglierà uno dei possibili</a:t>
            </a:r>
          </a:p>
          <a:p>
            <a:pPr marL="2874963"/>
            <a:r>
              <a:rPr lang="it-IT" sz="1800" dirty="0" smtClean="0"/>
              <a:t>L’interazione delle particelle con il campo di </a:t>
            </a:r>
            <a:r>
              <a:rPr lang="it-IT" sz="1800" dirty="0" err="1" smtClean="0"/>
              <a:t>Higgs</a:t>
            </a:r>
            <a:r>
              <a:rPr lang="it-IT" sz="1800" dirty="0" smtClean="0"/>
              <a:t>, anche nel vuoto genera la loro </a:t>
            </a:r>
            <a:r>
              <a:rPr lang="it-IT" sz="1800" dirty="0" smtClean="0">
                <a:solidFill>
                  <a:srgbClr val="3333CC"/>
                </a:solidFill>
              </a:rPr>
              <a:t>massa </a:t>
            </a:r>
            <a:r>
              <a:rPr lang="it-IT" sz="1800" dirty="0" smtClean="0"/>
              <a:t>che è tanto maggiore quanto più grand</a:t>
            </a:r>
            <a:r>
              <a:rPr lang="it-IT" sz="1800" dirty="0" smtClean="0"/>
              <a:t>e è la loro interazione</a:t>
            </a:r>
            <a:endParaRPr lang="it-IT" sz="1800" dirty="0" smtClean="0"/>
          </a:p>
          <a:p>
            <a:pPr marL="2874963"/>
            <a:r>
              <a:rPr lang="it-IT" sz="1800" dirty="0" smtClean="0"/>
              <a:t>Come effetto collaterale, il campo di </a:t>
            </a:r>
            <a:r>
              <a:rPr lang="it-IT" sz="1800" dirty="0" err="1" smtClean="0"/>
              <a:t>Higgs</a:t>
            </a:r>
            <a:r>
              <a:rPr lang="it-IT" sz="1800" dirty="0" smtClean="0"/>
              <a:t> si manifesta con una nuova particella: il </a:t>
            </a:r>
            <a:r>
              <a:rPr lang="it-IT" sz="1800" dirty="0" smtClean="0">
                <a:solidFill>
                  <a:srgbClr val="3333CC"/>
                </a:solidFill>
              </a:rPr>
              <a:t>bosone di </a:t>
            </a:r>
            <a:r>
              <a:rPr lang="it-IT" sz="1800" dirty="0" err="1" smtClean="0">
                <a:solidFill>
                  <a:srgbClr val="3333CC"/>
                </a:solidFill>
              </a:rPr>
              <a:t>Higgs</a:t>
            </a:r>
            <a:r>
              <a:rPr lang="it-IT" sz="1800" dirty="0" smtClean="0"/>
              <a:t>, fino ad ora cercato ma mai osservato</a:t>
            </a:r>
          </a:p>
          <a:p>
            <a:endParaRPr lang="it-IT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23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574" y="990600"/>
            <a:ext cx="2846825" cy="190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4800600"/>
            <a:ext cx="2438400" cy="15808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Formulazione matematica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Matematicamente si definisce una funzione, detta </a:t>
            </a:r>
            <a:r>
              <a:rPr lang="it-IT" sz="2400" dirty="0" err="1" smtClean="0">
                <a:solidFill>
                  <a:srgbClr val="3333CC"/>
                </a:solidFill>
              </a:rPr>
              <a:t>lagrangiana</a:t>
            </a:r>
            <a:r>
              <a:rPr lang="it-IT" sz="2400" dirty="0" smtClean="0"/>
              <a:t>, alla quale corrispondono i </a:t>
            </a:r>
            <a:r>
              <a:rPr lang="it-IT" sz="2400" dirty="0" smtClean="0">
                <a:solidFill>
                  <a:srgbClr val="3333CC"/>
                </a:solidFill>
              </a:rPr>
              <a:t>diagrammi di </a:t>
            </a:r>
            <a:r>
              <a:rPr lang="it-IT" sz="2400" dirty="0" err="1" smtClean="0">
                <a:solidFill>
                  <a:srgbClr val="3333CC"/>
                </a:solidFill>
              </a:rPr>
              <a:t>Feynman</a:t>
            </a:r>
            <a:r>
              <a:rPr lang="it-IT" sz="2400" dirty="0" smtClean="0">
                <a:solidFill>
                  <a:srgbClr val="3333CC"/>
                </a:solidFill>
              </a:rPr>
              <a:t> </a:t>
            </a:r>
            <a:r>
              <a:rPr lang="it-IT" sz="2400" dirty="0" smtClean="0"/>
              <a:t>possibili e le regole per il loro calcolo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24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rcRect t="-2376"/>
          <a:stretch>
            <a:fillRect/>
          </a:stretch>
        </p:blipFill>
        <p:spPr>
          <a:xfrm>
            <a:off x="304800" y="2667000"/>
            <a:ext cx="5638800" cy="32836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124200"/>
            <a:ext cx="2734466" cy="1921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ight Arrow 10"/>
          <p:cNvSpPr/>
          <p:nvPr/>
        </p:nvSpPr>
        <p:spPr bwMode="auto">
          <a:xfrm>
            <a:off x="5791200" y="3581400"/>
            <a:ext cx="609600" cy="1066800"/>
          </a:xfrm>
          <a:prstGeom prst="rightArrow">
            <a:avLst/>
          </a:prstGeom>
          <a:ln>
            <a:headEnd type="none" w="med" len="med"/>
            <a:tailEnd type="none" w="med" len="med"/>
          </a:ln>
          <a:effectLst>
            <a:outerShdw blurRad="84455" dist="1397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Unificazione </a:t>
            </a:r>
            <a:r>
              <a:rPr lang="it-IT" dirty="0" err="1" smtClean="0"/>
              <a:t>elettro-debole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990600"/>
            <a:ext cx="2286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1" name="Shape 10"/>
          <p:cNvCxnSpPr>
            <a:stCxn id="7" idx="2"/>
            <a:endCxn id="9" idx="0"/>
          </p:cNvCxnSpPr>
          <p:nvPr/>
        </p:nvCxnSpPr>
        <p:spPr bwMode="auto">
          <a:xfrm rot="5400000">
            <a:off x="3089235" y="1885635"/>
            <a:ext cx="663301" cy="2302231"/>
          </a:xfrm>
          <a:prstGeom prst="curvedConnector3">
            <a:avLst>
              <a:gd name="adj1" fmla="val 27209"/>
            </a:avLst>
          </a:prstGeom>
          <a:ln>
            <a:headEnd type="none" w="med" len="med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99" y="3368400"/>
            <a:ext cx="3565184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69" y="3368401"/>
            <a:ext cx="3564000" cy="28299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4" name="Curved Connector 13"/>
          <p:cNvCxnSpPr>
            <a:stCxn id="7" idx="2"/>
            <a:endCxn id="8" idx="0"/>
          </p:cNvCxnSpPr>
          <p:nvPr/>
        </p:nvCxnSpPr>
        <p:spPr bwMode="auto">
          <a:xfrm rot="16200000" flipH="1">
            <a:off x="5398345" y="1878754"/>
            <a:ext cx="663300" cy="2315991"/>
          </a:xfrm>
          <a:prstGeom prst="curvedConnector3">
            <a:avLst>
              <a:gd name="adj1" fmla="val 22648"/>
            </a:avLst>
          </a:prstGeom>
          <a:ln>
            <a:headEnd type="none" w="med" len="med"/>
            <a:tailEnd type="none" w="lg" len="lg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57200" y="2819400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</a:rPr>
              <a:t>W</a:t>
            </a:r>
            <a:r>
              <a:rPr lang="it-IT" sz="2400" baseline="30000" dirty="0" smtClean="0">
                <a:solidFill>
                  <a:schemeClr val="accent2"/>
                </a:solidFill>
              </a:rPr>
              <a:t>+</a:t>
            </a:r>
            <a:r>
              <a:rPr lang="it-IT" sz="2400" dirty="0" smtClean="0">
                <a:solidFill>
                  <a:schemeClr val="accent2"/>
                </a:solidFill>
              </a:rPr>
              <a:t>→μ</a:t>
            </a:r>
            <a:r>
              <a:rPr lang="it-IT" sz="2400" baseline="30000" dirty="0" smtClean="0">
                <a:solidFill>
                  <a:schemeClr val="accent2"/>
                </a:solidFill>
              </a:rPr>
              <a:t>+</a:t>
            </a:r>
            <a:r>
              <a:rPr lang="it-IT" sz="2400" dirty="0" smtClean="0">
                <a:solidFill>
                  <a:schemeClr val="accent2"/>
                </a:solidFill>
              </a:rPr>
              <a:t>ν</a:t>
            </a:r>
            <a:endParaRPr lang="it-IT" sz="2400" dirty="0">
              <a:solidFill>
                <a:schemeClr val="accent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4684" y="2819400"/>
            <a:ext cx="1172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</a:rPr>
              <a:t>Z→e</a:t>
            </a:r>
            <a:r>
              <a:rPr lang="it-IT" sz="2400" baseline="3000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+</a:t>
            </a:r>
            <a:r>
              <a:rPr lang="it-IT" sz="2400" dirty="0" smtClean="0">
                <a:solidFill>
                  <a:schemeClr val="accent2"/>
                </a:solidFill>
              </a:rPr>
              <a:t>e</a:t>
            </a:r>
            <a:r>
              <a:rPr lang="it-IT" sz="2400" baseline="30000" dirty="0" smtClean="0">
                <a:solidFill>
                  <a:schemeClr val="accent2"/>
                </a:solidFill>
                <a:latin typeface="Symbol" charset="2"/>
                <a:cs typeface="Symbol" charset="2"/>
              </a:rPr>
              <a:t>-</a:t>
            </a:r>
            <a:endParaRPr lang="it-IT" sz="2400" baseline="30000" dirty="0">
              <a:solidFill>
                <a:schemeClr val="accent2"/>
              </a:solidFill>
              <a:latin typeface="Symbol" charset="2"/>
              <a:cs typeface="Symbol" charset="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48000" y="1371600"/>
            <a:ext cx="325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accent2"/>
                </a:solidFill>
              </a:rPr>
              <a:t>γ</a:t>
            </a:r>
            <a:endParaRPr lang="it-IT" sz="2400" dirty="0">
              <a:solidFill>
                <a:schemeClr val="accent2"/>
              </a:solidFill>
            </a:endParaRPr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25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 bwMode="auto">
          <a:xfrm>
            <a:off x="2743200" y="2895600"/>
            <a:ext cx="3200400" cy="6858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Equazioni di Maxwell, onde elettromagnetiche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3765671" y="4403557"/>
            <a:ext cx="36257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Modello Standard, scoperta di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W</a:t>
            </a:r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 e </a:t>
            </a:r>
            <a:r>
              <a:rPr lang="it-IT" sz="1600" dirty="0" err="1" smtClean="0">
                <a:solidFill>
                  <a:srgbClr val="8B0181"/>
                </a:solidFill>
                <a:latin typeface="+mn-lt"/>
              </a:rPr>
              <a:t>Z</a:t>
            </a:r>
            <a:endParaRPr lang="it-IT" sz="1600" dirty="0" smtClean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0" name="Down Arrow Callout 19"/>
          <p:cNvSpPr/>
          <p:nvPr/>
        </p:nvSpPr>
        <p:spPr bwMode="auto">
          <a:xfrm>
            <a:off x="4572000" y="3946357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18" name="Down Arrow Callout 17"/>
          <p:cNvSpPr/>
          <p:nvPr/>
        </p:nvSpPr>
        <p:spPr bwMode="auto">
          <a:xfrm>
            <a:off x="3352800" y="24384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delle interazioni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1447800" y="1676400"/>
            <a:ext cx="3200400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Gravitazione universale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Down Arrow Callout 8"/>
          <p:cNvSpPr/>
          <p:nvPr/>
        </p:nvSpPr>
        <p:spPr bwMode="auto">
          <a:xfrm>
            <a:off x="2057400" y="1219200"/>
            <a:ext cx="1981200" cy="457200"/>
          </a:xfrm>
          <a:prstGeom prst="downArrowCallout">
            <a:avLst>
              <a:gd name="adj1" fmla="val 23816"/>
              <a:gd name="adj2" fmla="val 42732"/>
              <a:gd name="adj3" fmla="val 39874"/>
              <a:gd name="adj4" fmla="val 30366"/>
            </a:avLst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sp>
      <p:sp>
        <p:nvSpPr>
          <p:cNvPr id="7" name="Rounded Rectangle 6"/>
          <p:cNvSpPr/>
          <p:nvPr/>
        </p:nvSpPr>
        <p:spPr bwMode="auto">
          <a:xfrm>
            <a:off x="3352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Moti celesti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304800" y="1066800"/>
            <a:ext cx="2406529" cy="381000"/>
          </a:xfrm>
          <a:prstGeom prst="roundRect">
            <a:avLst/>
          </a:prstGeom>
          <a:solidFill>
            <a:srgbClr val="C2FFF0"/>
          </a:solidFill>
          <a:ln w="28575" cap="flat" cmpd="sng" algn="ctr">
            <a:solidFill>
              <a:srgbClr val="22228B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0000FF"/>
                </a:solidFill>
                <a:latin typeface="+mn-lt"/>
              </a:rPr>
              <a:t>Caduta dei gravi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648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Magnetismo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1600200" y="2286000"/>
            <a:ext cx="2406529" cy="3810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Elettricità</a:t>
            </a:r>
            <a:endParaRPr lang="it-IT" sz="16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5899271" y="3793957"/>
            <a:ext cx="2406529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Interazioni deboli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17" name="Rounded Rectangle 16"/>
          <p:cNvSpPr/>
          <p:nvPr/>
        </p:nvSpPr>
        <p:spPr bwMode="auto">
          <a:xfrm>
            <a:off x="2286000" y="3793957"/>
            <a:ext cx="2971800" cy="397043"/>
          </a:xfrm>
          <a:prstGeom prst="roundRect">
            <a:avLst/>
          </a:prstGeom>
          <a:solidFill>
            <a:srgbClr val="FFB5F8"/>
          </a:solidFill>
          <a:ln w="28575" cap="flat" cmpd="sng" algn="ctr">
            <a:solidFill>
              <a:srgbClr val="8B018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ctr"/>
            <a:r>
              <a:rPr lang="it-IT" sz="1600" dirty="0" smtClean="0">
                <a:solidFill>
                  <a:srgbClr val="8B0181"/>
                </a:solidFill>
                <a:latin typeface="+mn-lt"/>
              </a:rPr>
              <a:t>Elettrodinamica quantistica</a:t>
            </a:r>
            <a:endParaRPr lang="it-IT" sz="1600" dirty="0">
              <a:solidFill>
                <a:srgbClr val="8B0181"/>
              </a:solidFill>
              <a:latin typeface="+mn-lt"/>
            </a:endParaRPr>
          </a:p>
        </p:txBody>
      </p:sp>
      <p:sp>
        <p:nvSpPr>
          <p:cNvPr id="22" name="Rectangle 4"/>
          <p:cNvSpPr txBox="1">
            <a:spLocks noChangeArrowheads="1"/>
          </p:cNvSpPr>
          <p:nvPr/>
        </p:nvSpPr>
        <p:spPr bwMode="auto">
          <a:xfrm>
            <a:off x="228600" y="2667000"/>
            <a:ext cx="3505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L’evoluzione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delle teorie</a:t>
            </a:r>
            <a:r>
              <a:rPr kumimoji="0" lang="it-IT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in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Fisica procede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spesso 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attraverso</a:t>
            </a:r>
            <a: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  <a:t> </a:t>
            </a:r>
            <a:b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l’unificazione</a:t>
            </a:r>
            <a:b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kumimoji="0" lang="it-IT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pitchFamily="-110" charset="-128"/>
                <a:cs typeface="ＭＳ Ｐゴシック" pitchFamily="-110" charset="-128"/>
              </a:rPr>
              <a:t>di principi già noti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  <a:t>Anche l’unificazione del</a:t>
            </a:r>
            <a:b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</a:br>
            <a:r>
              <a:rPr lang="it-IT" kern="0" dirty="0" smtClean="0">
                <a:latin typeface="+mn-lt"/>
                <a:ea typeface="ＭＳ Ｐゴシック" pitchFamily="-110" charset="-128"/>
                <a:cs typeface="ＭＳ Ｐゴシック" pitchFamily="-110" charset="-128"/>
              </a:rPr>
              <a:t>principio di inerzia con la costanza della velocità della luca ha condotto alla relatività ristretta</a:t>
            </a:r>
            <a:endParaRPr kumimoji="0" lang="it-IT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977400"/>
            <a:ext cx="119609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rcRect b="18261"/>
          <a:stretch>
            <a:fillRect/>
          </a:stretch>
        </p:blipFill>
        <p:spPr>
          <a:xfrm>
            <a:off x="7239000" y="2272800"/>
            <a:ext cx="1059231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 l="18000" r="18000" b="6341"/>
          <a:stretch>
            <a:fillRect/>
          </a:stretch>
        </p:blipFill>
        <p:spPr>
          <a:xfrm>
            <a:off x="5096237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 t="3605" b="17079"/>
          <a:stretch>
            <a:fillRect/>
          </a:stretch>
        </p:blipFill>
        <p:spPr>
          <a:xfrm>
            <a:off x="6382473" y="4953000"/>
            <a:ext cx="932727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rcRect l="7407" t="2643" b="31278"/>
          <a:stretch>
            <a:fillRect/>
          </a:stretch>
        </p:blipFill>
        <p:spPr>
          <a:xfrm>
            <a:off x="3810000" y="4953000"/>
            <a:ext cx="1080000" cy="1080000"/>
          </a:xfrm>
          <a:prstGeom prst="rect">
            <a:avLst/>
          </a:prstGeom>
          <a:effectLst>
            <a:outerShdw blurRad="101600" dist="165100" dir="2700000">
              <a:srgbClr val="000000">
                <a:alpha val="43000"/>
              </a:srgbClr>
            </a:outerShdw>
          </a:effectLst>
        </p:spPr>
      </p:pic>
      <p:sp>
        <p:nvSpPr>
          <p:cNvPr id="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00800"/>
            <a:ext cx="2895600" cy="304800"/>
          </a:xfrm>
        </p:spPr>
        <p:txBody>
          <a:bodyPr/>
          <a:lstStyle/>
          <a:p>
            <a:r>
              <a:rPr lang="it-IT" dirty="0"/>
              <a:t>Luca Lista</a:t>
            </a: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95B99E25-7DBC-7E42-B356-ED714E0EB260}" type="slidenum">
              <a:rPr lang="it-IT"/>
              <a:pPr>
                <a:defRPr/>
              </a:pPr>
              <a:t>26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Verifiche del Modello Standard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Scoperta di </a:t>
            </a:r>
            <a:r>
              <a:rPr lang="it-IT" sz="2000" dirty="0" err="1" smtClean="0">
                <a:solidFill>
                  <a:schemeClr val="accent2"/>
                </a:solidFill>
              </a:rPr>
              <a:t>W</a:t>
            </a:r>
            <a:r>
              <a:rPr lang="it-IT" sz="2000" dirty="0" smtClean="0"/>
              <a:t> e </a:t>
            </a:r>
            <a:r>
              <a:rPr lang="it-IT" sz="2000" dirty="0" err="1" smtClean="0">
                <a:solidFill>
                  <a:srgbClr val="3333CC"/>
                </a:solidFill>
              </a:rPr>
              <a:t>Z</a:t>
            </a:r>
            <a:r>
              <a:rPr lang="it-IT" sz="2000" dirty="0" smtClean="0"/>
              <a:t> al CERN, 1983</a:t>
            </a:r>
          </a:p>
          <a:p>
            <a:r>
              <a:rPr lang="it-IT" sz="2000" dirty="0" smtClean="0"/>
              <a:t>Misure di precisione al </a:t>
            </a:r>
            <a:r>
              <a:rPr lang="it-IT" sz="2000" dirty="0" smtClean="0">
                <a:solidFill>
                  <a:srgbClr val="3333CC"/>
                </a:solidFill>
              </a:rPr>
              <a:t>LEP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3333CC"/>
                </a:solidFill>
              </a:rPr>
              <a:t>SLC </a:t>
            </a:r>
            <a:r>
              <a:rPr lang="it-IT" sz="2000" dirty="0" smtClean="0"/>
              <a:t>in collisioni elettrone-positrone con energia (1989-2000) </a:t>
            </a:r>
          </a:p>
          <a:p>
            <a:r>
              <a:rPr lang="it-IT" sz="2000" dirty="0" smtClean="0"/>
              <a:t>Energia di lavoro intorno alla massa della </a:t>
            </a:r>
            <a:r>
              <a:rPr lang="it-IT" sz="2000" dirty="0" err="1" smtClean="0"/>
              <a:t>Z</a:t>
            </a:r>
            <a:r>
              <a:rPr lang="it-IT" sz="2000" dirty="0" smtClean="0"/>
              <a:t> (risonanza!)</a:t>
            </a:r>
          </a:p>
          <a:p>
            <a:r>
              <a:rPr lang="it-IT" sz="2000" dirty="0" smtClean="0"/>
              <a:t>Misure di precisione da milioni di decadimenti della </a:t>
            </a:r>
            <a:r>
              <a:rPr lang="it-IT" sz="2000" dirty="0" err="1" smtClean="0"/>
              <a:t>Z</a:t>
            </a:r>
            <a:endParaRPr lang="it-IT" sz="2000" dirty="0" smtClean="0"/>
          </a:p>
          <a:p>
            <a:pPr marL="2690813" lvl="1" indent="-265113">
              <a:tabLst>
                <a:tab pos="2693988" algn="l"/>
              </a:tabLst>
            </a:pPr>
            <a:endParaRPr lang="it-IT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Luca </a:t>
            </a:r>
            <a:r>
              <a:rPr lang="en-US" dirty="0" err="1" smtClean="0"/>
              <a:t>Lista</a:t>
            </a:r>
            <a:endParaRPr lang="it-IT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27</a:t>
            </a:fld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4139" t="2094" r="4806" b="9947"/>
          <a:stretch>
            <a:fillRect/>
          </a:stretch>
        </p:blipFill>
        <p:spPr>
          <a:xfrm>
            <a:off x="533401" y="2895600"/>
            <a:ext cx="2590799" cy="320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76400" y="6002923"/>
            <a:ext cx="136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energia (</a:t>
            </a:r>
            <a:r>
              <a:rPr lang="it-IT" sz="1600" dirty="0" err="1" smtClean="0"/>
              <a:t>GeV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475017" y="3751618"/>
            <a:ext cx="174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sezione d’urto (</a:t>
            </a:r>
            <a:r>
              <a:rPr lang="it-IT" sz="1600" dirty="0" err="1" smtClean="0"/>
              <a:t>pb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467600" y="6002923"/>
            <a:ext cx="13600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energia (</a:t>
            </a:r>
            <a:r>
              <a:rPr lang="it-IT" sz="1600" dirty="0" err="1" smtClean="0"/>
              <a:t>GeV</a:t>
            </a:r>
            <a:r>
              <a:rPr lang="it-IT" sz="1600" dirty="0" smtClean="0"/>
              <a:t>)</a:t>
            </a:r>
            <a:endParaRPr lang="it-IT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2589897" y="3429000"/>
            <a:ext cx="2820303" cy="369332"/>
          </a:xfrm>
          <a:prstGeom prst="rect">
            <a:avLst/>
          </a:prstGeom>
          <a:solidFill>
            <a:schemeClr val="bg1">
              <a:alpha val="85000"/>
            </a:schemeClr>
          </a:solidFill>
          <a:effectLst>
            <a:softEdge rad="101600"/>
          </a:effectLst>
        </p:spPr>
        <p:txBody>
          <a:bodyPr wrap="square" rtlCol="0">
            <a:spAutoFit/>
          </a:bodyPr>
          <a:lstStyle/>
          <a:p>
            <a:pPr marL="0" lvl="1"/>
            <a:r>
              <a:rPr lang="it-IT" dirty="0" err="1" smtClean="0">
                <a:solidFill>
                  <a:schemeClr val="accent2"/>
                </a:solidFill>
              </a:rPr>
              <a:t>m</a:t>
            </a:r>
            <a:r>
              <a:rPr lang="it-IT" baseline="-25000" dirty="0" err="1" smtClean="0">
                <a:solidFill>
                  <a:schemeClr val="accent2"/>
                </a:solidFill>
              </a:rPr>
              <a:t>Z</a:t>
            </a:r>
            <a:r>
              <a:rPr lang="it-IT" dirty="0" smtClean="0">
                <a:solidFill>
                  <a:schemeClr val="accent2"/>
                </a:solidFill>
              </a:rPr>
              <a:t> = 91.1876 </a:t>
            </a:r>
            <a:r>
              <a:rPr lang="it-IT" dirty="0" err="1" smtClean="0">
                <a:solidFill>
                  <a:schemeClr val="accent2"/>
                </a:solidFill>
              </a:rPr>
              <a:t>±</a:t>
            </a:r>
            <a:r>
              <a:rPr lang="it-IT" dirty="0" smtClean="0">
                <a:solidFill>
                  <a:schemeClr val="accent2"/>
                </a:solidFill>
              </a:rPr>
              <a:t> 0.0021 </a:t>
            </a:r>
            <a:r>
              <a:rPr lang="it-IT" dirty="0" err="1" smtClean="0">
                <a:solidFill>
                  <a:schemeClr val="accent2"/>
                </a:solidFill>
              </a:rPr>
              <a:t>GeV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rcRect l="11304" t="2643" r="3913" b="8811"/>
          <a:stretch>
            <a:fillRect/>
          </a:stretch>
        </p:blipFill>
        <p:spPr>
          <a:xfrm>
            <a:off x="5715000" y="2954216"/>
            <a:ext cx="3048000" cy="31417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4706582" y="3751618"/>
            <a:ext cx="1745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/>
              <a:t>sezione d’urto (</a:t>
            </a:r>
            <a:r>
              <a:rPr lang="it-IT" sz="1600" dirty="0" err="1" smtClean="0"/>
              <a:t>nb</a:t>
            </a:r>
            <a:r>
              <a:rPr lang="it-IT" sz="1600" dirty="0" smtClean="0"/>
              <a:t>)</a:t>
            </a:r>
            <a:endParaRPr lang="it-IT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rcRect l="1370" t="1528"/>
          <a:stretch>
            <a:fillRect/>
          </a:stretch>
        </p:blipFill>
        <p:spPr>
          <a:xfrm>
            <a:off x="4894571" y="2558233"/>
            <a:ext cx="3868429" cy="3461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Previsioni sul bosone di </a:t>
            </a:r>
            <a:r>
              <a:rPr lang="it-IT" dirty="0" err="1" smtClean="0"/>
              <a:t>Higgs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I processi quantistici possono coinvolgere lo scambio di </a:t>
            </a:r>
            <a:r>
              <a:rPr lang="it-IT" sz="2000" dirty="0" smtClean="0">
                <a:solidFill>
                  <a:srgbClr val="3333CC"/>
                </a:solidFill>
              </a:rPr>
              <a:t>particelle virtuali</a:t>
            </a:r>
            <a:r>
              <a:rPr lang="it-IT" sz="2000" dirty="0" smtClean="0"/>
              <a:t>, anche se di massa troppo grande per essere prodotte direttamente</a:t>
            </a:r>
          </a:p>
          <a:p>
            <a:r>
              <a:rPr lang="it-IT" sz="2000" dirty="0" smtClean="0"/>
              <a:t>Molti processi al LEP possono contenere scambi di particelle di </a:t>
            </a:r>
            <a:r>
              <a:rPr lang="it-IT" sz="2000" dirty="0" err="1" smtClean="0"/>
              <a:t>Higgs</a:t>
            </a:r>
            <a:r>
              <a:rPr lang="it-IT" sz="2000" dirty="0" smtClean="0"/>
              <a:t> virtuali</a:t>
            </a:r>
          </a:p>
          <a:p>
            <a:r>
              <a:rPr lang="it-IT" sz="2000" dirty="0" smtClean="0"/>
              <a:t>Dalle misure di precisione è </a:t>
            </a:r>
            <a:br>
              <a:rPr lang="it-IT" sz="2000" dirty="0" smtClean="0"/>
            </a:br>
            <a:r>
              <a:rPr lang="it-IT" sz="2000" dirty="0" smtClean="0"/>
              <a:t>possibile inferire </a:t>
            </a:r>
            <a:r>
              <a:rPr lang="it-IT" sz="2000" dirty="0" smtClean="0">
                <a:solidFill>
                  <a:srgbClr val="3333CC"/>
                </a:solidFill>
              </a:rPr>
              <a:t>indirettamente 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il valore </a:t>
            </a:r>
            <a:r>
              <a:rPr lang="it-IT" sz="2000" dirty="0" smtClean="0">
                <a:solidFill>
                  <a:srgbClr val="3333CC"/>
                </a:solidFill>
              </a:rPr>
              <a:t>più probabile </a:t>
            </a:r>
            <a:r>
              <a:rPr lang="it-IT" sz="2000" dirty="0" smtClean="0"/>
              <a:t>della massa </a:t>
            </a:r>
            <a:br>
              <a:rPr lang="it-IT" sz="2000" dirty="0" smtClean="0"/>
            </a:br>
            <a:r>
              <a:rPr lang="it-IT" sz="2000" dirty="0" smtClean="0"/>
              <a:t>del bosone di </a:t>
            </a:r>
            <a:r>
              <a:rPr lang="it-IT" sz="2000" dirty="0" err="1" smtClean="0"/>
              <a:t>Higgs</a:t>
            </a:r>
            <a:endParaRPr lang="it-IT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28</a:t>
            </a:fld>
            <a:endParaRPr lang="it-IT" dirty="0"/>
          </a:p>
        </p:txBody>
      </p:sp>
      <p:sp>
        <p:nvSpPr>
          <p:cNvPr id="10" name="TextBox 9"/>
          <p:cNvSpPr txBox="1"/>
          <p:nvPr/>
        </p:nvSpPr>
        <p:spPr>
          <a:xfrm>
            <a:off x="7259352" y="5867400"/>
            <a:ext cx="1122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m</a:t>
            </a:r>
            <a:r>
              <a:rPr lang="it-IT" baseline="-25000" dirty="0" err="1" smtClean="0"/>
              <a:t>H</a:t>
            </a:r>
            <a:r>
              <a:rPr lang="it-IT" dirty="0" smtClean="0"/>
              <a:t> (</a:t>
            </a:r>
            <a:r>
              <a:rPr lang="it-IT" dirty="0" err="1" smtClean="0"/>
              <a:t>GeV</a:t>
            </a:r>
            <a:r>
              <a:rPr lang="it-IT" dirty="0" smtClean="0"/>
              <a:t>)</a:t>
            </a:r>
            <a:endParaRPr lang="it-IT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4114800"/>
            <a:ext cx="4267200" cy="2077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5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FAA0C4-D761-294C-A7A4-87496E7A404F}" type="slidenum">
              <a:rPr lang="it-IT"/>
              <a:pPr>
                <a:defRPr/>
              </a:pPr>
              <a:t>29</a:t>
            </a:fld>
            <a:endParaRPr lang="it-IT"/>
          </a:p>
        </p:txBody>
      </p:sp>
      <p:pic>
        <p:nvPicPr>
          <p:cNvPr id="286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900" y="3578225"/>
            <a:ext cx="4032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0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600" dirty="0" smtClean="0">
                <a:ea typeface="+mj-ea"/>
                <a:cs typeface="+mj-cs"/>
              </a:rPr>
              <a:t>La Grande Unificazione</a:t>
            </a:r>
            <a:endParaRPr lang="it-IT" sz="3600" dirty="0">
              <a:ea typeface="+mj-ea"/>
              <a:cs typeface="+mj-cs"/>
            </a:endParaRPr>
          </a:p>
        </p:txBody>
      </p:sp>
      <p:sp>
        <p:nvSpPr>
          <p:cNvPr id="2867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539750" y="1125538"/>
            <a:ext cx="3741738" cy="4970462"/>
          </a:xfrm>
        </p:spPr>
        <p:txBody>
          <a:bodyPr/>
          <a:lstStyle/>
          <a:p>
            <a:r>
              <a:rPr lang="it-IT" sz="1800"/>
              <a:t>Ognuna delle </a:t>
            </a:r>
            <a:r>
              <a:rPr lang="it-IT" sz="1800">
                <a:solidFill>
                  <a:schemeClr val="accent2"/>
                </a:solidFill>
              </a:rPr>
              <a:t>quattro interazioni fondamentali</a:t>
            </a:r>
            <a:r>
              <a:rPr lang="it-IT" sz="1800"/>
              <a:t> è mediata da una </a:t>
            </a:r>
            <a:r>
              <a:rPr lang="it-IT" sz="1800">
                <a:solidFill>
                  <a:schemeClr val="accent2"/>
                </a:solidFill>
              </a:rPr>
              <a:t>particella </a:t>
            </a:r>
            <a:r>
              <a:rPr lang="it-IT" sz="1800"/>
              <a:t>(bosone vettore)</a:t>
            </a:r>
          </a:p>
          <a:p>
            <a:r>
              <a:rPr lang="it-IT" sz="1800"/>
              <a:t>Il </a:t>
            </a:r>
            <a:r>
              <a:rPr lang="it-IT" sz="1800">
                <a:solidFill>
                  <a:schemeClr val="accent2"/>
                </a:solidFill>
              </a:rPr>
              <a:t>Modello Standard</a:t>
            </a:r>
            <a:r>
              <a:rPr lang="it-IT" sz="1800"/>
              <a:t> unifica </a:t>
            </a:r>
            <a:br>
              <a:rPr lang="it-IT" sz="1800"/>
            </a:br>
            <a:r>
              <a:rPr lang="it-IT" sz="1800"/>
              <a:t>le interazioni elettromagnetiche e nucleare debole</a:t>
            </a:r>
          </a:p>
          <a:p>
            <a:r>
              <a:rPr lang="it-IT" sz="1800"/>
              <a:t>È possibile che tutte le forze siano in realtà </a:t>
            </a:r>
            <a:r>
              <a:rPr lang="it-IT" sz="1800">
                <a:solidFill>
                  <a:schemeClr val="accent2"/>
                </a:solidFill>
              </a:rPr>
              <a:t>unificate</a:t>
            </a:r>
            <a:r>
              <a:rPr lang="it-IT" sz="1800"/>
              <a:t> in un’unica interazione fondamentale?</a:t>
            </a:r>
          </a:p>
        </p:txBody>
      </p:sp>
      <p:pic>
        <p:nvPicPr>
          <p:cNvPr id="2867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4413250"/>
            <a:ext cx="2160587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Line 6"/>
          <p:cNvSpPr>
            <a:spLocks noChangeShapeType="1"/>
          </p:cNvSpPr>
          <p:nvPr/>
        </p:nvSpPr>
        <p:spPr bwMode="auto">
          <a:xfrm flipH="1">
            <a:off x="7956550" y="1844675"/>
            <a:ext cx="0" cy="4318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1" name="Text Box 7"/>
          <p:cNvSpPr txBox="1">
            <a:spLocks noChangeArrowheads="1"/>
          </p:cNvSpPr>
          <p:nvPr/>
        </p:nvSpPr>
        <p:spPr bwMode="auto">
          <a:xfrm>
            <a:off x="7010400" y="1327150"/>
            <a:ext cx="12192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Grande </a:t>
            </a:r>
            <a:br>
              <a:rPr lang="it-IT" sz="1400" dirty="0">
                <a:solidFill>
                  <a:schemeClr val="accent2"/>
                </a:solidFill>
                <a:latin typeface="Arial" pitchFamily="-110" charset="0"/>
              </a:rPr>
            </a:br>
            <a:r>
              <a:rPr lang="it-IT" sz="1400" dirty="0">
                <a:solidFill>
                  <a:schemeClr val="accent2"/>
                </a:solidFill>
                <a:latin typeface="Arial" pitchFamily="-110" charset="0"/>
              </a:rPr>
              <a:t>unificazione?</a:t>
            </a:r>
          </a:p>
        </p:txBody>
      </p:sp>
      <p:sp>
        <p:nvSpPr>
          <p:cNvPr id="28682" name="AutoShape 8"/>
          <p:cNvSpPr>
            <a:spLocks noChangeArrowheads="1"/>
          </p:cNvSpPr>
          <p:nvPr/>
        </p:nvSpPr>
        <p:spPr bwMode="auto">
          <a:xfrm>
            <a:off x="4356100" y="4083050"/>
            <a:ext cx="1042988" cy="1081088"/>
          </a:xfrm>
          <a:prstGeom prst="irregularSeal2">
            <a:avLst/>
          </a:prstGeom>
          <a:gradFill rotWithShape="1">
            <a:gsLst>
              <a:gs pos="0">
                <a:srgbClr val="FF0101"/>
              </a:gs>
              <a:gs pos="100000">
                <a:srgbClr val="FFFF00">
                  <a:alpha val="18999"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3" name="Line 9"/>
          <p:cNvSpPr>
            <a:spLocks noChangeShapeType="1"/>
          </p:cNvSpPr>
          <p:nvPr/>
        </p:nvSpPr>
        <p:spPr bwMode="auto">
          <a:xfrm>
            <a:off x="5084763" y="2843213"/>
            <a:ext cx="36718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4" name="Line 10"/>
          <p:cNvSpPr>
            <a:spLocks noChangeShapeType="1"/>
          </p:cNvSpPr>
          <p:nvPr/>
        </p:nvSpPr>
        <p:spPr bwMode="auto">
          <a:xfrm flipH="1" flipV="1">
            <a:off x="5084763" y="1042988"/>
            <a:ext cx="0" cy="18002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5" name="Line 11"/>
          <p:cNvSpPr>
            <a:spLocks noChangeShapeType="1"/>
          </p:cNvSpPr>
          <p:nvPr/>
        </p:nvSpPr>
        <p:spPr bwMode="auto">
          <a:xfrm>
            <a:off x="50847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6" name="Line 12"/>
          <p:cNvSpPr>
            <a:spLocks noChangeShapeType="1"/>
          </p:cNvSpPr>
          <p:nvPr/>
        </p:nvSpPr>
        <p:spPr bwMode="auto">
          <a:xfrm>
            <a:off x="5732463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7" name="Line 13"/>
          <p:cNvSpPr>
            <a:spLocks noChangeShapeType="1"/>
          </p:cNvSpPr>
          <p:nvPr/>
        </p:nvSpPr>
        <p:spPr bwMode="auto">
          <a:xfrm>
            <a:off x="6453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8" name="Line 14"/>
          <p:cNvSpPr>
            <a:spLocks noChangeShapeType="1"/>
          </p:cNvSpPr>
          <p:nvPr/>
        </p:nvSpPr>
        <p:spPr bwMode="auto">
          <a:xfrm>
            <a:off x="7172325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89" name="Line 15"/>
          <p:cNvSpPr>
            <a:spLocks noChangeShapeType="1"/>
          </p:cNvSpPr>
          <p:nvPr/>
        </p:nvSpPr>
        <p:spPr bwMode="auto">
          <a:xfrm>
            <a:off x="7893050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0" name="Line 16"/>
          <p:cNvSpPr>
            <a:spLocks noChangeShapeType="1"/>
          </p:cNvSpPr>
          <p:nvPr/>
        </p:nvSpPr>
        <p:spPr bwMode="auto">
          <a:xfrm>
            <a:off x="8612188" y="2843213"/>
            <a:ext cx="0" cy="144462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1" name="Line 17"/>
          <p:cNvSpPr>
            <a:spLocks noChangeShapeType="1"/>
          </p:cNvSpPr>
          <p:nvPr/>
        </p:nvSpPr>
        <p:spPr bwMode="auto">
          <a:xfrm flipH="1">
            <a:off x="4940300" y="28432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2" name="Line 18"/>
          <p:cNvSpPr>
            <a:spLocks noChangeShapeType="1"/>
          </p:cNvSpPr>
          <p:nvPr/>
        </p:nvSpPr>
        <p:spPr bwMode="auto">
          <a:xfrm flipH="1">
            <a:off x="4940300" y="2339975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3" name="Line 19"/>
          <p:cNvSpPr>
            <a:spLocks noChangeShapeType="1"/>
          </p:cNvSpPr>
          <p:nvPr/>
        </p:nvSpPr>
        <p:spPr bwMode="auto">
          <a:xfrm flipH="1">
            <a:off x="4940300" y="1835150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4" name="Line 20"/>
          <p:cNvSpPr>
            <a:spLocks noChangeShapeType="1"/>
          </p:cNvSpPr>
          <p:nvPr/>
        </p:nvSpPr>
        <p:spPr bwMode="auto">
          <a:xfrm flipH="1">
            <a:off x="4940300" y="1331913"/>
            <a:ext cx="14446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695" name="Text Box 21"/>
          <p:cNvSpPr txBox="1">
            <a:spLocks noChangeArrowheads="1"/>
          </p:cNvSpPr>
          <p:nvPr/>
        </p:nvSpPr>
        <p:spPr bwMode="auto">
          <a:xfrm>
            <a:off x="4940300" y="3009900"/>
            <a:ext cx="285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</a:t>
            </a:r>
          </a:p>
        </p:txBody>
      </p:sp>
      <p:sp>
        <p:nvSpPr>
          <p:cNvPr id="28696" name="Text Box 22"/>
          <p:cNvSpPr txBox="1">
            <a:spLocks noChangeArrowheads="1"/>
          </p:cNvSpPr>
          <p:nvPr/>
        </p:nvSpPr>
        <p:spPr bwMode="auto">
          <a:xfrm>
            <a:off x="5461000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4</a:t>
            </a:r>
          </a:p>
        </p:txBody>
      </p:sp>
      <p:sp>
        <p:nvSpPr>
          <p:cNvPr id="28697" name="Text Box 23"/>
          <p:cNvSpPr txBox="1">
            <a:spLocks noChangeArrowheads="1"/>
          </p:cNvSpPr>
          <p:nvPr/>
        </p:nvSpPr>
        <p:spPr bwMode="auto">
          <a:xfrm>
            <a:off x="7442200" y="3190875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Energia (</a:t>
            </a:r>
            <a:r>
              <a:rPr lang="it-IT" dirty="0" err="1">
                <a:solidFill>
                  <a:schemeClr val="accent2"/>
                </a:solidFill>
              </a:rPr>
              <a:t>GeV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8698" name="Text Box 24"/>
          <p:cNvSpPr txBox="1">
            <a:spLocks noChangeArrowheads="1"/>
          </p:cNvSpPr>
          <p:nvPr/>
        </p:nvSpPr>
        <p:spPr bwMode="auto">
          <a:xfrm>
            <a:off x="6154738" y="300990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28699" name="Text Box 25"/>
          <p:cNvSpPr txBox="1">
            <a:spLocks noChangeArrowheads="1"/>
          </p:cNvSpPr>
          <p:nvPr/>
        </p:nvSpPr>
        <p:spPr bwMode="auto">
          <a:xfrm>
            <a:off x="6846888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12</a:t>
            </a:r>
          </a:p>
        </p:txBody>
      </p:sp>
      <p:sp>
        <p:nvSpPr>
          <p:cNvPr id="28700" name="Text Box 26"/>
          <p:cNvSpPr txBox="1">
            <a:spLocks noChangeArrowheads="1"/>
          </p:cNvSpPr>
          <p:nvPr/>
        </p:nvSpPr>
        <p:spPr bwMode="auto">
          <a:xfrm>
            <a:off x="7610475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16</a:t>
            </a:r>
          </a:p>
        </p:txBody>
      </p:sp>
      <p:sp>
        <p:nvSpPr>
          <p:cNvPr id="28701" name="Text Box 27"/>
          <p:cNvSpPr txBox="1">
            <a:spLocks noChangeArrowheads="1"/>
          </p:cNvSpPr>
          <p:nvPr/>
        </p:nvSpPr>
        <p:spPr bwMode="auto">
          <a:xfrm>
            <a:off x="8374063" y="3009900"/>
            <a:ext cx="5270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10</a:t>
            </a:r>
            <a:r>
              <a:rPr lang="en-US" baseline="30000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28702" name="Text Box 28"/>
          <p:cNvSpPr txBox="1">
            <a:spLocks noChangeArrowheads="1"/>
          </p:cNvSpPr>
          <p:nvPr/>
        </p:nvSpPr>
        <p:spPr bwMode="auto">
          <a:xfrm>
            <a:off x="4437063" y="2162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0.05</a:t>
            </a:r>
          </a:p>
        </p:txBody>
      </p:sp>
      <p:sp>
        <p:nvSpPr>
          <p:cNvPr id="28703" name="Text Box 29"/>
          <p:cNvSpPr txBox="1">
            <a:spLocks noChangeArrowheads="1"/>
          </p:cNvSpPr>
          <p:nvPr/>
        </p:nvSpPr>
        <p:spPr bwMode="auto">
          <a:xfrm>
            <a:off x="4437063" y="1655763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0.10</a:t>
            </a:r>
          </a:p>
        </p:txBody>
      </p:sp>
      <p:sp>
        <p:nvSpPr>
          <p:cNvPr id="28704" name="Text Box 30"/>
          <p:cNvSpPr txBox="1">
            <a:spLocks noChangeArrowheads="1"/>
          </p:cNvSpPr>
          <p:nvPr/>
        </p:nvSpPr>
        <p:spPr bwMode="auto">
          <a:xfrm>
            <a:off x="4435475" y="1149350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0.15</a:t>
            </a:r>
          </a:p>
        </p:txBody>
      </p:sp>
      <p:sp>
        <p:nvSpPr>
          <p:cNvPr id="28705" name="Text Box 31"/>
          <p:cNvSpPr txBox="1">
            <a:spLocks noChangeArrowheads="1"/>
          </p:cNvSpPr>
          <p:nvPr/>
        </p:nvSpPr>
        <p:spPr bwMode="auto">
          <a:xfrm>
            <a:off x="4435475" y="2670175"/>
            <a:ext cx="5397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0.00</a:t>
            </a:r>
          </a:p>
        </p:txBody>
      </p:sp>
      <p:sp>
        <p:nvSpPr>
          <p:cNvPr id="28706" name="Text Box 32"/>
          <p:cNvSpPr txBox="1">
            <a:spLocks noChangeArrowheads="1"/>
          </p:cNvSpPr>
          <p:nvPr/>
        </p:nvSpPr>
        <p:spPr bwMode="auto">
          <a:xfrm rot="-5400000">
            <a:off x="3907632" y="1439069"/>
            <a:ext cx="8874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2"/>
                </a:solidFill>
              </a:rPr>
              <a:t>Intensità</a:t>
            </a:r>
          </a:p>
        </p:txBody>
      </p:sp>
      <p:sp>
        <p:nvSpPr>
          <p:cNvPr id="28707" name="Freeform 33"/>
          <p:cNvSpPr>
            <a:spLocks/>
          </p:cNvSpPr>
          <p:nvPr/>
        </p:nvSpPr>
        <p:spPr bwMode="auto">
          <a:xfrm>
            <a:off x="5467350" y="1484313"/>
            <a:ext cx="2519363" cy="865187"/>
          </a:xfrm>
          <a:custGeom>
            <a:avLst/>
            <a:gdLst>
              <a:gd name="T0" fmla="*/ 0 w 1600"/>
              <a:gd name="T1" fmla="*/ 0 h 553"/>
              <a:gd name="T2" fmla="*/ 390 w 1600"/>
              <a:gd name="T3" fmla="*/ 250 h 553"/>
              <a:gd name="T4" fmla="*/ 937 w 1600"/>
              <a:gd name="T5" fmla="*/ 442 h 553"/>
              <a:gd name="T6" fmla="*/ 1600 w 1600"/>
              <a:gd name="T7" fmla="*/ 553 h 553"/>
              <a:gd name="T8" fmla="*/ 0 60000 65536"/>
              <a:gd name="T9" fmla="*/ 0 60000 65536"/>
              <a:gd name="T10" fmla="*/ 0 60000 65536"/>
              <a:gd name="T11" fmla="*/ 0 60000 65536"/>
              <a:gd name="T12" fmla="*/ 0 w 1600"/>
              <a:gd name="T13" fmla="*/ 0 h 553"/>
              <a:gd name="T14" fmla="*/ 1600 w 1600"/>
              <a:gd name="T15" fmla="*/ 553 h 55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00" h="553">
                <a:moveTo>
                  <a:pt x="0" y="0"/>
                </a:moveTo>
                <a:cubicBezTo>
                  <a:pt x="117" y="88"/>
                  <a:pt x="234" y="176"/>
                  <a:pt x="390" y="250"/>
                </a:cubicBezTo>
                <a:cubicBezTo>
                  <a:pt x="546" y="324"/>
                  <a:pt x="735" y="392"/>
                  <a:pt x="937" y="442"/>
                </a:cubicBezTo>
                <a:cubicBezTo>
                  <a:pt x="1139" y="492"/>
                  <a:pt x="1369" y="522"/>
                  <a:pt x="1600" y="553"/>
                </a:cubicBezTo>
              </a:path>
            </a:pathLst>
          </a:custGeom>
          <a:noFill/>
          <a:ln w="28575">
            <a:solidFill>
              <a:srgbClr val="33996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8" name="Freeform 34"/>
          <p:cNvSpPr>
            <a:spLocks/>
          </p:cNvSpPr>
          <p:nvPr/>
        </p:nvSpPr>
        <p:spPr bwMode="auto">
          <a:xfrm>
            <a:off x="5448300" y="2352675"/>
            <a:ext cx="2524125" cy="342900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8B018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09" name="Freeform 35"/>
          <p:cNvSpPr>
            <a:spLocks/>
          </p:cNvSpPr>
          <p:nvPr/>
        </p:nvSpPr>
        <p:spPr bwMode="auto">
          <a:xfrm>
            <a:off x="5435600" y="2349500"/>
            <a:ext cx="2524125" cy="142875"/>
          </a:xfrm>
          <a:custGeom>
            <a:avLst/>
            <a:gdLst>
              <a:gd name="T0" fmla="*/ 0 w 1590"/>
              <a:gd name="T1" fmla="*/ 216 h 216"/>
              <a:gd name="T2" fmla="*/ 784 w 1590"/>
              <a:gd name="T3" fmla="*/ 161 h 216"/>
              <a:gd name="T4" fmla="*/ 1228 w 1590"/>
              <a:gd name="T5" fmla="*/ 95 h 216"/>
              <a:gd name="T6" fmla="*/ 1590 w 1590"/>
              <a:gd name="T7" fmla="*/ 0 h 216"/>
              <a:gd name="T8" fmla="*/ 0 60000 65536"/>
              <a:gd name="T9" fmla="*/ 0 60000 65536"/>
              <a:gd name="T10" fmla="*/ 0 60000 65536"/>
              <a:gd name="T11" fmla="*/ 0 60000 65536"/>
              <a:gd name="T12" fmla="*/ 0 w 1590"/>
              <a:gd name="T13" fmla="*/ 0 h 216"/>
              <a:gd name="T14" fmla="*/ 1590 w 1590"/>
              <a:gd name="T15" fmla="*/ 216 h 2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90" h="216">
                <a:moveTo>
                  <a:pt x="0" y="216"/>
                </a:moveTo>
                <a:cubicBezTo>
                  <a:pt x="130" y="207"/>
                  <a:pt x="579" y="181"/>
                  <a:pt x="784" y="161"/>
                </a:cubicBezTo>
                <a:cubicBezTo>
                  <a:pt x="989" y="141"/>
                  <a:pt x="1094" y="122"/>
                  <a:pt x="1228" y="95"/>
                </a:cubicBezTo>
                <a:cubicBezTo>
                  <a:pt x="1362" y="68"/>
                  <a:pt x="1515" y="20"/>
                  <a:pt x="1590" y="0"/>
                </a:cubicBez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0" name="Line 36"/>
          <p:cNvSpPr>
            <a:spLocks noChangeShapeType="1"/>
          </p:cNvSpPr>
          <p:nvPr/>
        </p:nvSpPr>
        <p:spPr bwMode="auto">
          <a:xfrm flipV="1">
            <a:off x="7956550" y="2276475"/>
            <a:ext cx="576263" cy="730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4" name="Line 40"/>
          <p:cNvSpPr>
            <a:spLocks noChangeShapeType="1"/>
          </p:cNvSpPr>
          <p:nvPr/>
        </p:nvSpPr>
        <p:spPr bwMode="auto">
          <a:xfrm>
            <a:off x="5773738" y="1228725"/>
            <a:ext cx="0" cy="39672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8715" name="Text Box 41"/>
          <p:cNvSpPr txBox="1">
            <a:spLocks noChangeArrowheads="1"/>
          </p:cNvSpPr>
          <p:nvPr/>
        </p:nvSpPr>
        <p:spPr bwMode="auto">
          <a:xfrm>
            <a:off x="5486400" y="914400"/>
            <a:ext cx="588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itchFamily="-110" charset="0"/>
              </a:rPr>
              <a:t>LHC</a:t>
            </a:r>
          </a:p>
        </p:txBody>
      </p:sp>
      <p:sp>
        <p:nvSpPr>
          <p:cNvPr id="28716" name="Text Box 42"/>
          <p:cNvSpPr txBox="1">
            <a:spLocks noChangeArrowheads="1"/>
          </p:cNvSpPr>
          <p:nvPr/>
        </p:nvSpPr>
        <p:spPr bwMode="auto">
          <a:xfrm>
            <a:off x="4721225" y="449580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big bang</a:t>
            </a:r>
          </a:p>
        </p:txBody>
      </p:sp>
      <p:sp>
        <p:nvSpPr>
          <p:cNvPr id="28717" name="Text Box 43"/>
          <p:cNvSpPr txBox="1">
            <a:spLocks noChangeArrowheads="1"/>
          </p:cNvSpPr>
          <p:nvPr/>
        </p:nvSpPr>
        <p:spPr bwMode="auto">
          <a:xfrm>
            <a:off x="7581900" y="4197350"/>
            <a:ext cx="9350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forte</a:t>
            </a:r>
          </a:p>
        </p:txBody>
      </p:sp>
      <p:sp>
        <p:nvSpPr>
          <p:cNvPr id="28718" name="Text Box 44"/>
          <p:cNvSpPr txBox="1">
            <a:spLocks noChangeArrowheads="1"/>
          </p:cNvSpPr>
          <p:nvPr/>
        </p:nvSpPr>
        <p:spPr bwMode="auto">
          <a:xfrm>
            <a:off x="7081838" y="4483100"/>
            <a:ext cx="1435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elettromagnetica</a:t>
            </a:r>
          </a:p>
        </p:txBody>
      </p:sp>
      <p:sp>
        <p:nvSpPr>
          <p:cNvPr id="28719" name="Text Box 45"/>
          <p:cNvSpPr txBox="1">
            <a:spLocks noChangeArrowheads="1"/>
          </p:cNvSpPr>
          <p:nvPr/>
        </p:nvSpPr>
        <p:spPr bwMode="auto">
          <a:xfrm>
            <a:off x="7785100" y="4794250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debole</a:t>
            </a:r>
          </a:p>
        </p:txBody>
      </p:sp>
      <p:sp>
        <p:nvSpPr>
          <p:cNvPr id="28720" name="Text Box 46"/>
          <p:cNvSpPr txBox="1">
            <a:spLocks noChangeArrowheads="1"/>
          </p:cNvSpPr>
          <p:nvPr/>
        </p:nvSpPr>
        <p:spPr bwMode="auto">
          <a:xfrm>
            <a:off x="7785100" y="5083175"/>
            <a:ext cx="73183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>
                <a:solidFill>
                  <a:schemeClr val="bg1"/>
                </a:solidFill>
                <a:latin typeface="Arial" pitchFamily="-110" charset="0"/>
              </a:rPr>
              <a:t>gravità</a:t>
            </a:r>
          </a:p>
        </p:txBody>
      </p:sp>
      <p:sp>
        <p:nvSpPr>
          <p:cNvPr id="28721" name="Text Box 47"/>
          <p:cNvSpPr txBox="1">
            <a:spLocks noChangeArrowheads="1"/>
          </p:cNvSpPr>
          <p:nvPr/>
        </p:nvSpPr>
        <p:spPr bwMode="auto">
          <a:xfrm>
            <a:off x="8170863" y="5867400"/>
            <a:ext cx="571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1200">
                <a:latin typeface="Arial" pitchFamily="-110" charset="0"/>
              </a:rPr>
              <a:t>(oggi)</a:t>
            </a:r>
          </a:p>
        </p:txBody>
      </p:sp>
      <p:sp>
        <p:nvSpPr>
          <p:cNvPr id="47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  <p:sp>
        <p:nvSpPr>
          <p:cNvPr id="48" name="Line 6"/>
          <p:cNvSpPr>
            <a:spLocks noChangeShapeType="1"/>
          </p:cNvSpPr>
          <p:nvPr/>
        </p:nvSpPr>
        <p:spPr bwMode="auto">
          <a:xfrm flipH="1">
            <a:off x="8458200" y="1447800"/>
            <a:ext cx="0" cy="73660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8077200" y="1143000"/>
            <a:ext cx="7633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400" dirty="0" smtClean="0">
                <a:solidFill>
                  <a:schemeClr val="accent2"/>
                </a:solidFill>
                <a:latin typeface="Arial" pitchFamily="-110" charset="0"/>
              </a:rPr>
              <a:t>Gravità</a:t>
            </a:r>
            <a:endParaRPr lang="it-IT" sz="1400" dirty="0">
              <a:solidFill>
                <a:schemeClr val="accent2"/>
              </a:solidFill>
              <a:latin typeface="Arial" pitchFamily="-11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Cos’è il Modello Standard?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800" dirty="0" smtClean="0"/>
              <a:t>È </a:t>
            </a:r>
            <a:r>
              <a:rPr lang="it-IT" sz="2800" dirty="0" smtClean="0"/>
              <a:t>un </a:t>
            </a:r>
            <a:r>
              <a:rPr lang="it-IT" sz="2800" dirty="0" smtClean="0">
                <a:solidFill>
                  <a:schemeClr val="accent2"/>
                </a:solidFill>
              </a:rPr>
              <a:t>modello matematico </a:t>
            </a:r>
            <a:r>
              <a:rPr lang="it-IT" sz="2800" dirty="0" smtClean="0"/>
              <a:t>che </a:t>
            </a:r>
            <a:r>
              <a:rPr lang="it-IT" sz="2800" dirty="0" smtClean="0"/>
              <a:t>descrive:</a:t>
            </a:r>
          </a:p>
          <a:p>
            <a:pPr lvl="1"/>
            <a:r>
              <a:rPr lang="it-IT" sz="2400" dirty="0" smtClean="0"/>
              <a:t>Le particelle che costituiscono tutta la materia che conosciamo</a:t>
            </a:r>
          </a:p>
          <a:p>
            <a:pPr lvl="1"/>
            <a:r>
              <a:rPr lang="it-IT" sz="2400" dirty="0" smtClean="0"/>
              <a:t>Le loro interazioni (= forze) fondamentali</a:t>
            </a:r>
            <a:endParaRPr lang="it-IT" sz="2400" dirty="0" smtClean="0"/>
          </a:p>
          <a:p>
            <a:r>
              <a:rPr lang="it-IT" sz="2800" dirty="0" smtClean="0"/>
              <a:t>È </a:t>
            </a:r>
            <a:r>
              <a:rPr lang="it-IT" sz="2800" dirty="0" smtClean="0"/>
              <a:t>un esempio di </a:t>
            </a:r>
            <a:r>
              <a:rPr lang="it-IT" sz="2800" dirty="0" smtClean="0">
                <a:solidFill>
                  <a:srgbClr val="3333CC"/>
                </a:solidFill>
              </a:rPr>
              <a:t>unificazione </a:t>
            </a:r>
            <a:r>
              <a:rPr lang="it-IT" sz="2800" dirty="0" smtClean="0"/>
              <a:t>delle interazioni fondamentali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Non descrive tutti i fenomeni noti</a:t>
            </a:r>
          </a:p>
          <a:p>
            <a:pPr lvl="1"/>
            <a:r>
              <a:rPr lang="it-IT" sz="2400" dirty="0" smtClean="0"/>
              <a:t>Es.: </a:t>
            </a:r>
            <a:r>
              <a:rPr lang="it-IT" sz="2400" dirty="0" smtClean="0">
                <a:solidFill>
                  <a:srgbClr val="3333CC"/>
                </a:solidFill>
              </a:rPr>
              <a:t>gravità, materia oscura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Non tutte le sue previsioni sono state confermate</a:t>
            </a:r>
          </a:p>
          <a:p>
            <a:pPr lvl="1"/>
            <a:r>
              <a:rPr lang="it-IT" sz="2400" dirty="0" smtClean="0"/>
              <a:t>Il </a:t>
            </a:r>
            <a:r>
              <a:rPr lang="it-IT" sz="2400" dirty="0" smtClean="0">
                <a:solidFill>
                  <a:srgbClr val="3333CC"/>
                </a:solidFill>
              </a:rPr>
              <a:t>bosone di </a:t>
            </a:r>
            <a:r>
              <a:rPr lang="it-IT" sz="2400" dirty="0" err="1" smtClean="0">
                <a:solidFill>
                  <a:srgbClr val="3333CC"/>
                </a:solidFill>
              </a:rPr>
              <a:t>Higgs</a:t>
            </a:r>
            <a:r>
              <a:rPr lang="it-IT" sz="2400" dirty="0" smtClean="0">
                <a:solidFill>
                  <a:srgbClr val="3333CC"/>
                </a:solidFill>
              </a:rPr>
              <a:t> </a:t>
            </a:r>
            <a:r>
              <a:rPr lang="it-IT" sz="2400" dirty="0" smtClean="0"/>
              <a:t>non è ancora stato scoperto</a:t>
            </a:r>
          </a:p>
          <a:p>
            <a:endParaRPr lang="it-IT" sz="2800" dirty="0" smtClean="0"/>
          </a:p>
          <a:p>
            <a:endParaRPr lang="it-IT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3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19A4A9-8F26-574B-AFC3-4E2DD5548533}" type="slidenum">
              <a:rPr lang="it-IT"/>
              <a:pPr>
                <a:defRPr/>
              </a:pPr>
              <a:t>30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>
              <a:ea typeface="+mj-ea"/>
              <a:cs typeface="+mj-cs"/>
            </a:endParaRPr>
          </a:p>
        </p:txBody>
      </p:sp>
      <p:pic>
        <p:nvPicPr>
          <p:cNvPr id="19461" name="Picture 7" descr="CE0041H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F783A5-1069-E147-988F-9DD92591B2E7}" type="slidenum">
              <a:rPr lang="it-IT"/>
              <a:pPr>
                <a:defRPr/>
              </a:pPr>
              <a:t>31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Epoca di Plank (&lt;10</a:t>
            </a:r>
            <a:r>
              <a:rPr lang="it-IT" baseline="30000" smtClean="0"/>
              <a:t>-43</a:t>
            </a:r>
            <a:r>
              <a:rPr lang="it-IT" smtClean="0"/>
              <a:t>s)</a:t>
            </a:r>
          </a:p>
        </p:txBody>
      </p:sp>
      <p:pic>
        <p:nvPicPr>
          <p:cNvPr id="20485" name="Picture 7" descr="CE0041H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>
          <a:xfrm>
            <a:off x="609600" y="990600"/>
            <a:ext cx="7924800" cy="5154613"/>
          </a:xfrm>
          <a:noFill/>
        </p:spPr>
      </p:pic>
      <p:pic>
        <p:nvPicPr>
          <p:cNvPr id="20486" name="Picture 7" descr="CE0041H"/>
          <p:cNvPicPr>
            <a:picLocks noChangeAspect="1" noChangeArrowheads="1"/>
          </p:cNvPicPr>
          <p:nvPr/>
        </p:nvPicPr>
        <p:blipFill>
          <a:blip r:embed="rId2"/>
          <a:srcRect l="9677" t="35022" r="81676" b="35510"/>
          <a:stretch>
            <a:fillRect/>
          </a:stretch>
        </p:blipFill>
        <p:spPr bwMode="auto">
          <a:xfrm>
            <a:off x="1371600" y="2743200"/>
            <a:ext cx="68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676400"/>
          </a:xfrm>
          <a:prstGeom prst="wedgeRoundRectCallout">
            <a:avLst>
              <a:gd name="adj1" fmla="val -79099"/>
              <a:gd name="adj2" fmla="val 8170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 smtClean="0">
                <a:latin typeface="+mn-lt"/>
              </a:rPr>
              <a:t>La densità di energia è così alta che tutte </a:t>
            </a:r>
            <a:r>
              <a:rPr lang="it-IT" dirty="0">
                <a:latin typeface="+mn-lt"/>
              </a:rPr>
              <a:t>le interazioni hanno la stessa intensità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Non si conosce molto di questo periodo: difficile trattare la gravità dal punto di vista quantistico (stringhe?)</a:t>
            </a:r>
          </a:p>
          <a:p>
            <a:pPr>
              <a:defRPr/>
            </a:pPr>
            <a:endParaRPr lang="it-IT" sz="2000" dirty="0">
              <a:latin typeface="Times New Roman" pitchFamily="-106" charset="0"/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ED9C1A-E3FE-854C-A5B4-C350A3504E55}" type="slidenum">
              <a:rPr lang="it-IT"/>
              <a:pPr>
                <a:defRPr/>
              </a:pPr>
              <a:t>32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Grande unificazione (&lt;10</a:t>
            </a:r>
            <a:r>
              <a:rPr lang="it-IT" baseline="30000" smtClean="0"/>
              <a:t>-36</a:t>
            </a:r>
            <a:r>
              <a:rPr lang="it-IT" smtClean="0"/>
              <a:t>s)</a:t>
            </a:r>
          </a:p>
        </p:txBody>
      </p:sp>
      <p:pic>
        <p:nvPicPr>
          <p:cNvPr id="21510" name="Picture 7" descr="CE0041H"/>
          <p:cNvPicPr>
            <a:picLocks noChangeAspect="1" noChangeArrowheads="1"/>
          </p:cNvPicPr>
          <p:nvPr/>
        </p:nvPicPr>
        <p:blipFill>
          <a:blip r:embed="rId2"/>
          <a:srcRect l="16403" t="33742" r="74950" b="35510"/>
          <a:stretch>
            <a:fillRect/>
          </a:stretch>
        </p:blipFill>
        <p:spPr bwMode="auto">
          <a:xfrm>
            <a:off x="1905000" y="2667000"/>
            <a:ext cx="68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524000"/>
          </a:xfrm>
          <a:prstGeom prst="wedgeRoundRectCallout">
            <a:avLst>
              <a:gd name="adj1" fmla="val -68322"/>
              <a:gd name="adj2" fmla="val 95923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La gravità si separa dalle altre interazioni, che hanno ancora</a:t>
            </a:r>
            <a:r>
              <a:rPr lang="it-IT" dirty="0" smtClean="0">
                <a:latin typeface="+mn-lt"/>
              </a:rPr>
              <a:t> tutte la </a:t>
            </a:r>
            <a:r>
              <a:rPr lang="it-IT" dirty="0">
                <a:latin typeface="+mn-lt"/>
              </a:rPr>
              <a:t>stessa intensità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Potrebbero essere</a:t>
            </a:r>
            <a:r>
              <a:rPr lang="it-IT" dirty="0" smtClean="0">
                <a:latin typeface="+mn-lt"/>
              </a:rPr>
              <a:t> state presenti </a:t>
            </a:r>
            <a:r>
              <a:rPr lang="it-IT" dirty="0">
                <a:latin typeface="+mn-lt"/>
              </a:rPr>
              <a:t>particelle oggi sconosciute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800600" y="3429000"/>
            <a:ext cx="2468458" cy="2057400"/>
          </a:xfrm>
          <a:prstGeom prst="upArrowCallout">
            <a:avLst>
              <a:gd name="adj1" fmla="val 25000"/>
              <a:gd name="adj2" fmla="val 25000"/>
              <a:gd name="adj3" fmla="val 16829"/>
              <a:gd name="adj4" fmla="val 7500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Questo regime non è accessibile ad LHC che potrebbe però trovare </a:t>
            </a:r>
            <a:r>
              <a:rPr lang="it-IT" dirty="0" smtClean="0">
                <a:solidFill>
                  <a:srgbClr val="0000FF"/>
                </a:solidFill>
                <a:latin typeface="+mn-lt"/>
              </a:rPr>
              <a:t>indicazioni indirette</a:t>
            </a:r>
            <a:endParaRPr lang="it-IT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CFD0A-06AD-D140-A889-A51D0D49B5DA}" type="slidenum">
              <a:rPr lang="it-IT"/>
              <a:pPr>
                <a:defRPr/>
              </a:pPr>
              <a:t>33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Epoca elettrodebole (&lt;10</a:t>
            </a:r>
            <a:r>
              <a:rPr lang="it-IT" baseline="30000" smtClean="0"/>
              <a:t>-12</a:t>
            </a:r>
            <a:r>
              <a:rPr lang="it-IT" smtClean="0"/>
              <a:t>s)</a:t>
            </a:r>
          </a:p>
        </p:txBody>
      </p:sp>
      <p:pic>
        <p:nvPicPr>
          <p:cNvPr id="22534" name="Picture 7" descr="CE0041H"/>
          <p:cNvPicPr>
            <a:picLocks noChangeAspect="1" noChangeArrowheads="1"/>
          </p:cNvPicPr>
          <p:nvPr/>
        </p:nvPicPr>
        <p:blipFill>
          <a:blip r:embed="rId2"/>
          <a:srcRect l="22169" t="33742" r="68221" b="35510"/>
          <a:stretch>
            <a:fillRect/>
          </a:stretch>
        </p:blipFill>
        <p:spPr bwMode="auto">
          <a:xfrm>
            <a:off x="2362200" y="2667000"/>
            <a:ext cx="76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502025" y="1371600"/>
            <a:ext cx="4879975" cy="1676400"/>
          </a:xfrm>
          <a:prstGeom prst="wedgeRoundRectCallout">
            <a:avLst>
              <a:gd name="adj1" fmla="val -57228"/>
              <a:gd name="adj2" fmla="val 8118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L’interazione forte si separa dall’interazione </a:t>
            </a:r>
            <a:r>
              <a:rPr lang="it-IT" dirty="0" err="1">
                <a:latin typeface="+mn-lt"/>
              </a:rPr>
              <a:t>elettro-debole</a:t>
            </a:r>
            <a:r>
              <a:rPr lang="it-IT" dirty="0">
                <a:latin typeface="+mn-lt"/>
              </a:rPr>
              <a:t>, che resta unificata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Sono presenti particelle pesanti oggi assenti dalla materia ordinaria (</a:t>
            </a:r>
            <a:r>
              <a:rPr lang="it-IT" dirty="0" err="1">
                <a:latin typeface="+mn-lt"/>
              </a:rPr>
              <a:t>Z</a:t>
            </a:r>
            <a:r>
              <a:rPr lang="it-IT" dirty="0">
                <a:latin typeface="+mn-lt"/>
              </a:rPr>
              <a:t>, </a:t>
            </a:r>
            <a:r>
              <a:rPr lang="it-IT" dirty="0" err="1">
                <a:latin typeface="+mn-lt"/>
              </a:rPr>
              <a:t>W</a:t>
            </a:r>
            <a:r>
              <a:rPr lang="it-IT" dirty="0">
                <a:latin typeface="+mn-lt"/>
              </a:rPr>
              <a:t>, quark top, </a:t>
            </a:r>
            <a:r>
              <a:rPr lang="it-IT" dirty="0" err="1">
                <a:latin typeface="+mn-lt"/>
              </a:rPr>
              <a:t>Higgs</a:t>
            </a:r>
            <a:r>
              <a:rPr lang="it-IT" dirty="0">
                <a:latin typeface="+mn-lt"/>
              </a:rPr>
              <a:t>?</a:t>
            </a:r>
            <a:r>
              <a:rPr lang="it-IT" dirty="0" smtClean="0">
                <a:latin typeface="+mn-lt"/>
              </a:rPr>
              <a:t>)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800600" y="3429000"/>
            <a:ext cx="2468458" cy="1479049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 cerca il </a:t>
            </a:r>
            <a:r>
              <a:rPr lang="it-IT" dirty="0" smtClean="0">
                <a:solidFill>
                  <a:srgbClr val="0000FF"/>
                </a:solidFill>
                <a:latin typeface="+mn-lt"/>
              </a:rPr>
              <a:t>bosone di </a:t>
            </a:r>
            <a:r>
              <a:rPr lang="it-IT" dirty="0" err="1" smtClean="0">
                <a:solidFill>
                  <a:srgbClr val="0000FF"/>
                </a:solidFill>
                <a:latin typeface="+mn-lt"/>
              </a:rPr>
              <a:t>Higgs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e possibili altre nuove particelle   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80B92B-B2C9-744D-BB85-E2A58BAF29D5}" type="slidenum">
              <a:rPr lang="it-IT"/>
              <a:pPr>
                <a:defRPr/>
              </a:pPr>
              <a:t>34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Quark-gluon plasma (&lt;10</a:t>
            </a:r>
            <a:r>
              <a:rPr lang="it-IT" baseline="30000" smtClean="0"/>
              <a:t>-6</a:t>
            </a:r>
            <a:r>
              <a:rPr lang="it-IT" smtClean="0"/>
              <a:t>s)</a:t>
            </a:r>
          </a:p>
        </p:txBody>
      </p:sp>
      <p:pic>
        <p:nvPicPr>
          <p:cNvPr id="23558" name="Picture 7" descr="CE0041H"/>
          <p:cNvPicPr>
            <a:picLocks noChangeAspect="1" noChangeArrowheads="1"/>
          </p:cNvPicPr>
          <p:nvPr/>
        </p:nvPicPr>
        <p:blipFill>
          <a:blip r:embed="rId2"/>
          <a:srcRect l="29857" t="31178" r="63417" b="32948"/>
          <a:stretch>
            <a:fillRect/>
          </a:stretch>
        </p:blipFill>
        <p:spPr bwMode="auto">
          <a:xfrm>
            <a:off x="2971800" y="2514600"/>
            <a:ext cx="533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3730625" y="1371600"/>
            <a:ext cx="4879975" cy="1295400"/>
          </a:xfrm>
          <a:prstGeom prst="wedgeRoundRectCallout">
            <a:avLst>
              <a:gd name="adj1" fmla="val -54421"/>
              <a:gd name="adj2" fmla="val 12876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Le quattro interazioni si separano come nell’universo attuale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L’universo è</a:t>
            </a:r>
            <a:r>
              <a:rPr lang="it-IT" dirty="0" smtClean="0">
                <a:latin typeface="+mn-lt"/>
              </a:rPr>
              <a:t> un </a:t>
            </a:r>
            <a:r>
              <a:rPr lang="it-IT" dirty="0">
                <a:latin typeface="+mn-lt"/>
              </a:rPr>
              <a:t>plasma relativistico di </a:t>
            </a:r>
            <a:r>
              <a:rPr lang="it-IT" dirty="0" smtClean="0">
                <a:latin typeface="+mn-lt"/>
              </a:rPr>
              <a:t>particelle, troppo </a:t>
            </a:r>
            <a:r>
              <a:rPr lang="it-IT" dirty="0">
                <a:latin typeface="+mn-lt"/>
              </a:rPr>
              <a:t>caldo per creare stati legati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724400" y="3429000"/>
            <a:ext cx="2819400" cy="205740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 riproduce le condizioni di </a:t>
            </a:r>
            <a:r>
              <a:rPr lang="it-IT" dirty="0" err="1" smtClean="0">
                <a:solidFill>
                  <a:srgbClr val="0000FF"/>
                </a:solidFill>
                <a:latin typeface="+mn-lt"/>
              </a:rPr>
              <a:t>quark-gluon</a:t>
            </a:r>
            <a:r>
              <a:rPr lang="it-IT" dirty="0" smtClean="0">
                <a:solidFill>
                  <a:srgbClr val="0000FF"/>
                </a:solidFill>
                <a:latin typeface="+mn-lt"/>
              </a:rPr>
              <a:t> plasma 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con interazioni di ioni pesanti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0CBBA4-A70D-2940-9984-EEC738B41B37}" type="slidenum">
              <a:rPr lang="it-IT"/>
              <a:pPr>
                <a:defRPr/>
              </a:pPr>
              <a:t>35</a:t>
            </a:fld>
            <a:endParaRPr lang="it-IT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Bariogenesi (&lt;1s)</a:t>
            </a:r>
          </a:p>
        </p:txBody>
      </p:sp>
      <p:pic>
        <p:nvPicPr>
          <p:cNvPr id="24582" name="Picture 7" descr="CE0041H"/>
          <p:cNvPicPr>
            <a:picLocks noChangeAspect="1" noChangeArrowheads="1"/>
          </p:cNvPicPr>
          <p:nvPr/>
        </p:nvPicPr>
        <p:blipFill>
          <a:blip r:embed="rId2"/>
          <a:srcRect l="36583" t="28616" r="50926" b="29106"/>
          <a:stretch>
            <a:fillRect/>
          </a:stretch>
        </p:blipFill>
        <p:spPr bwMode="auto">
          <a:xfrm>
            <a:off x="3505200" y="2362200"/>
            <a:ext cx="990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4648200" y="1066800"/>
            <a:ext cx="4117975" cy="1752600"/>
          </a:xfrm>
          <a:prstGeom prst="wedgeRoundRectCallout">
            <a:avLst>
              <a:gd name="adj1" fmla="val -53023"/>
              <a:gd name="adj2" fmla="val 9503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I quark si condensano in barioni (come protoni e neutroni)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L’universo è un plasma ionizzato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L’antimateria scompare progressivamente, resta un universo di sola materia</a:t>
            </a:r>
          </a:p>
        </p:txBody>
      </p:sp>
      <p:sp>
        <p:nvSpPr>
          <p:cNvPr id="9" name="Up Arrow Callout 8"/>
          <p:cNvSpPr/>
          <p:nvPr/>
        </p:nvSpPr>
        <p:spPr bwMode="auto">
          <a:xfrm>
            <a:off x="4724400" y="3429000"/>
            <a:ext cx="2819400" cy="2286000"/>
          </a:xfrm>
          <a:prstGeom prst="upArrowCallout">
            <a:avLst/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Un esperimento dedicato, 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LHC</a:t>
            </a:r>
            <a:r>
              <a:rPr lang="it-IT" i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b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,  studia i mesoni </a:t>
            </a:r>
            <a:r>
              <a:rPr lang="it-IT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B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e la </a:t>
            </a:r>
            <a:r>
              <a:rPr lang="it-IT" dirty="0" smtClean="0">
                <a:solidFill>
                  <a:srgbClr val="0000FF"/>
                </a:solidFill>
                <a:latin typeface="+mn-lt"/>
              </a:rPr>
              <a:t>violazione di CP</a:t>
            </a:r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che spiega l’asimmetria tra materia ed antimateria</a:t>
            </a:r>
            <a:endParaRPr lang="it-IT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D89A2-9D72-DC43-8828-61D23AE4A7CD}" type="slidenum">
              <a:rPr lang="it-IT"/>
              <a:pPr>
                <a:defRPr/>
              </a:pPr>
              <a:t>36</a:t>
            </a:fld>
            <a:endParaRPr lang="it-IT" dirty="0"/>
          </a:p>
        </p:txBody>
      </p:sp>
      <p:sp>
        <p:nvSpPr>
          <p:cNvPr id="101171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Gli atomi (240000÷300000 anni)</a:t>
            </a:r>
          </a:p>
        </p:txBody>
      </p:sp>
      <p:pic>
        <p:nvPicPr>
          <p:cNvPr id="26630" name="Picture 7" descr="CE0041H"/>
          <p:cNvPicPr>
            <a:picLocks noChangeAspect="1" noChangeArrowheads="1"/>
          </p:cNvPicPr>
          <p:nvPr/>
        </p:nvPicPr>
        <p:blipFill>
          <a:blip r:embed="rId2"/>
          <a:srcRect l="51956" t="15807" r="29788" b="17577"/>
          <a:stretch>
            <a:fillRect/>
          </a:stretch>
        </p:blipFill>
        <p:spPr bwMode="auto">
          <a:xfrm>
            <a:off x="4724400" y="1600200"/>
            <a:ext cx="14478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685800" y="1143000"/>
            <a:ext cx="3127375" cy="2667000"/>
          </a:xfrm>
          <a:prstGeom prst="wedgeRoundRectCallout">
            <a:avLst>
              <a:gd name="adj1" fmla="val 77438"/>
              <a:gd name="adj2" fmla="val 2635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Gli elettroni si combinano con i nuclei di idrogeno e di elio e per formare atomi neutri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I fotoni si disaccoppiano dalla materia (radiazione di fondo), l’universo diventa trasparente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CE0041H"/>
          <p:cNvPicPr>
            <a:picLocks noChangeAspect="1" noChangeArrowheads="1"/>
          </p:cNvPicPr>
          <p:nvPr/>
        </p:nvPicPr>
        <p:blipFill>
          <a:blip r:embed="rId2">
            <a:lum bright="32000" contrast="-32000"/>
          </a:blip>
          <a:srcRect l="69" t="5556" b="7777"/>
          <a:stretch>
            <a:fillRect/>
          </a:stretch>
        </p:blipFill>
        <p:spPr bwMode="auto">
          <a:xfrm>
            <a:off x="609600" y="990600"/>
            <a:ext cx="79248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3E191-CA7D-7242-9811-588856525499}" type="slidenum">
              <a:rPr lang="it-IT"/>
              <a:pPr>
                <a:defRPr/>
              </a:pPr>
              <a:t>37</a:t>
            </a:fld>
            <a:endParaRPr lang="it-IT"/>
          </a:p>
        </p:txBody>
      </p:sp>
      <p:pic>
        <p:nvPicPr>
          <p:cNvPr id="27653" name="Picture 7" descr="CE0041H"/>
          <p:cNvPicPr>
            <a:picLocks noChangeAspect="1" noChangeArrowheads="1"/>
          </p:cNvPicPr>
          <p:nvPr/>
        </p:nvPicPr>
        <p:blipFill>
          <a:blip r:embed="rId2"/>
          <a:srcRect l="64445" t="9402" r="963" b="9891"/>
          <a:stretch>
            <a:fillRect/>
          </a:stretch>
        </p:blipFill>
        <p:spPr bwMode="auto">
          <a:xfrm>
            <a:off x="5715000" y="1219200"/>
            <a:ext cx="2743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 bwMode="auto">
          <a:xfrm>
            <a:off x="685800" y="1143000"/>
            <a:ext cx="4114800" cy="2362200"/>
          </a:xfrm>
          <a:prstGeom prst="wedgeRoundRectCallout">
            <a:avLst>
              <a:gd name="adj1" fmla="val 72752"/>
              <a:gd name="adj2" fmla="val 3273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La gravità</a:t>
            </a:r>
            <a:r>
              <a:rPr lang="it-IT" dirty="0" smtClean="0">
                <a:latin typeface="+mn-lt"/>
              </a:rPr>
              <a:t> prevale sulla </a:t>
            </a:r>
            <a:r>
              <a:rPr lang="it-IT" dirty="0">
                <a:latin typeface="+mn-lt"/>
              </a:rPr>
              <a:t>materia, ora </a:t>
            </a:r>
            <a:r>
              <a:rPr lang="it-IT" dirty="0" smtClean="0">
                <a:latin typeface="+mn-lt"/>
              </a:rPr>
              <a:t>neutra e la fa condensare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si formano stelle e galassie </a:t>
            </a: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I pianeti rocciosi si </a:t>
            </a:r>
            <a:r>
              <a:rPr lang="it-IT" dirty="0" smtClean="0">
                <a:latin typeface="+mn-lt"/>
              </a:rPr>
              <a:t>formeranno </a:t>
            </a:r>
            <a:r>
              <a:rPr lang="it-IT" dirty="0">
                <a:latin typeface="+mn-lt"/>
              </a:rPr>
              <a:t>dopo le esplosioni </a:t>
            </a:r>
            <a:r>
              <a:rPr lang="it-IT" dirty="0" smtClean="0">
                <a:latin typeface="+mn-lt"/>
              </a:rPr>
              <a:t>delle prime </a:t>
            </a:r>
            <a:r>
              <a:rPr lang="it-IT" dirty="0" err="1">
                <a:latin typeface="+mn-lt"/>
              </a:rPr>
              <a:t>supernovae</a:t>
            </a:r>
            <a:endParaRPr lang="it-IT" dirty="0">
              <a:latin typeface="+mn-lt"/>
            </a:endParaRP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r>
              <a:rPr lang="it-IT" dirty="0">
                <a:latin typeface="+mn-lt"/>
              </a:rPr>
              <a:t>Nasce la vita sulla terra</a:t>
            </a:r>
            <a:endParaRPr lang="it-IT" dirty="0" smtClean="0">
              <a:latin typeface="+mn-lt"/>
            </a:endParaRPr>
          </a:p>
          <a:p>
            <a:pPr lvl="1" indent="-187325">
              <a:lnSpc>
                <a:spcPct val="80000"/>
              </a:lnSpc>
              <a:buFont typeface="Arial"/>
              <a:buChar char="•"/>
              <a:defRPr/>
            </a:pPr>
            <a:endParaRPr lang="it-IT" dirty="0">
              <a:latin typeface="+mn-lt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Galassie (&gt;10</a:t>
            </a:r>
            <a:r>
              <a:rPr lang="it-IT" baseline="30000" dirty="0" smtClean="0">
                <a:ea typeface="+mj-ea"/>
                <a:cs typeface="+mj-cs"/>
              </a:rPr>
              <a:t>6</a:t>
            </a:r>
            <a:r>
              <a:rPr lang="it-IT" dirty="0" smtClean="0">
                <a:ea typeface="+mj-ea"/>
                <a:cs typeface="+mj-cs"/>
              </a:rPr>
              <a:t> anni)</a:t>
            </a:r>
          </a:p>
        </p:txBody>
      </p:sp>
      <p:sp>
        <p:nvSpPr>
          <p:cNvPr id="10" name="Up Arrow Callout 9"/>
          <p:cNvSpPr/>
          <p:nvPr/>
        </p:nvSpPr>
        <p:spPr bwMode="auto">
          <a:xfrm>
            <a:off x="1219200" y="3733800"/>
            <a:ext cx="2819400" cy="1295400"/>
          </a:xfrm>
          <a:prstGeom prst="upArrowCallout">
            <a:avLst>
              <a:gd name="adj1" fmla="val 35430"/>
              <a:gd name="adj2" fmla="val 33344"/>
              <a:gd name="adj3" fmla="val 25000"/>
              <a:gd name="adj4" fmla="val 48290"/>
            </a:avLst>
          </a:prstGeom>
          <a:solidFill>
            <a:schemeClr val="accent1">
              <a:lumMod val="20000"/>
              <a:lumOff val="80000"/>
            </a:schemeClr>
          </a:solidFill>
          <a:ln w="28575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r>
              <a:rPr lang="it-IT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L’uomo costruisce LHC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>Altri problemi aperti</a:t>
            </a:r>
            <a:endParaRPr lang="it-IT" dirty="0"/>
          </a:p>
        </p:txBody>
      </p:sp>
      <p:sp>
        <p:nvSpPr>
          <p:cNvPr id="8" name="Slide Number Placeholder 4"/>
          <p:cNvSpPr txBox="1">
            <a:spLocks/>
          </p:cNvSpPr>
          <p:nvPr/>
        </p:nvSpPr>
        <p:spPr bwMode="auto">
          <a:xfrm>
            <a:off x="65532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699375-3CD0-A947-8DBD-0B7017469FE8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 bwMode="auto">
          <a:xfrm>
            <a:off x="3124200" y="64008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Luca Lista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685800" y="6400800"/>
            <a:ext cx="2057400" cy="304800"/>
          </a:xfrm>
          <a:prstGeom prst="rect">
            <a:avLst/>
          </a:prstGeom>
        </p:spPr>
        <p:txBody>
          <a:bodyPr/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Il Modello Standard</a:t>
            </a:r>
            <a:endParaRPr lang="it-IT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19571" t="3741" r="8730" b="25741"/>
          <a:stretch>
            <a:fillRect/>
          </a:stretch>
        </p:blipFill>
        <p:spPr>
          <a:xfrm>
            <a:off x="5791200" y="914400"/>
            <a:ext cx="3200399" cy="3112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Unificazione e supersimmetria?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>
          <a:xfrm>
            <a:off x="685800" y="1125538"/>
            <a:ext cx="4724400" cy="4970462"/>
          </a:xfrm>
        </p:spPr>
        <p:txBody>
          <a:bodyPr/>
          <a:lstStyle/>
          <a:p>
            <a:r>
              <a:rPr lang="it-IT" sz="2000" dirty="0" smtClean="0"/>
              <a:t>Il Modello Standard non è compatibile, da solo con la grande unificazione </a:t>
            </a:r>
          </a:p>
          <a:p>
            <a:r>
              <a:rPr lang="it-IT" sz="2000" dirty="0" smtClean="0"/>
              <a:t>Potrebbe essere necessario un ulteriore “ingrediente”: la </a:t>
            </a:r>
            <a:r>
              <a:rPr lang="it-IT" sz="2000" dirty="0" smtClean="0">
                <a:solidFill>
                  <a:srgbClr val="3333CC"/>
                </a:solidFill>
              </a:rPr>
              <a:t>supersimmetria</a:t>
            </a:r>
            <a:r>
              <a:rPr lang="it-IT" sz="2000" dirty="0" smtClean="0"/>
              <a:t>?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Luca Lista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39</a:t>
            </a:fld>
            <a:endParaRPr lang="it-IT" dirty="0"/>
          </a:p>
        </p:txBody>
      </p:sp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810001"/>
            <a:ext cx="5904814" cy="22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2514600" y="4802187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Arial" pitchFamily="-110" charset="0"/>
              </a:rPr>
              <a:t>SUSY</a:t>
            </a:r>
          </a:p>
        </p:txBody>
      </p:sp>
      <p:cxnSp>
        <p:nvCxnSpPr>
          <p:cNvPr id="30728" name="Straight Arrow Connector 9"/>
          <p:cNvCxnSpPr>
            <a:cxnSpLocks noChangeShapeType="1"/>
          </p:cNvCxnSpPr>
          <p:nvPr/>
        </p:nvCxnSpPr>
        <p:spPr bwMode="auto">
          <a:xfrm>
            <a:off x="2514600" y="4800600"/>
            <a:ext cx="914400" cy="1587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</p:spPr>
      </p:cxnSp>
      <p:sp>
        <p:nvSpPr>
          <p:cNvPr id="13" name="TextBox 12"/>
          <p:cNvSpPr txBox="1"/>
          <p:nvPr/>
        </p:nvSpPr>
        <p:spPr>
          <a:xfrm>
            <a:off x="6574679" y="990600"/>
            <a:ext cx="1121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Modello </a:t>
            </a:r>
          </a:p>
          <a:p>
            <a:r>
              <a:rPr lang="it-IT" dirty="0" smtClean="0">
                <a:latin typeface="+mn-lt"/>
              </a:rPr>
              <a:t>Standard</a:t>
            </a:r>
            <a:endParaRPr lang="it-IT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67600" y="1752600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  <a:latin typeface="+mn-lt"/>
              </a:rPr>
              <a:t>SM + SUSY</a:t>
            </a:r>
            <a:endParaRPr lang="it-IT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55225" y="990600"/>
            <a:ext cx="612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3333CC"/>
                </a:solidFill>
              </a:rPr>
              <a:t>α</a:t>
            </a:r>
            <a:r>
              <a:rPr lang="it-IT" sz="2800" baseline="30000" dirty="0" smtClean="0">
                <a:solidFill>
                  <a:srgbClr val="3333CC"/>
                </a:solidFill>
                <a:latin typeface="Symbol" charset="2"/>
                <a:cs typeface="Symbol" charset="2"/>
              </a:rPr>
              <a:t>-</a:t>
            </a:r>
            <a:r>
              <a:rPr lang="it-IT" sz="2800" baseline="30000" dirty="0" smtClean="0">
                <a:solidFill>
                  <a:srgbClr val="3333CC"/>
                </a:solidFill>
              </a:rPr>
              <a:t>1</a:t>
            </a:r>
            <a:endParaRPr lang="it-IT" sz="2800" dirty="0">
              <a:solidFill>
                <a:srgbClr val="3333CC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>
            <a:off x="6895306" y="1789906"/>
            <a:ext cx="3810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 rot="5400000">
            <a:off x="8039894" y="2399506"/>
            <a:ext cx="3810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ysDash"/>
            <a:round/>
            <a:headEnd type="none" w="med" len="med"/>
            <a:tailEnd type="triangle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5867400" y="2753380"/>
            <a:ext cx="49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008000"/>
                </a:solidFill>
              </a:rPr>
              <a:t>α</a:t>
            </a:r>
            <a:r>
              <a:rPr lang="it-IT" sz="2800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1</a:t>
            </a:r>
            <a:endParaRPr lang="it-IT" sz="2800" dirty="0">
              <a:solidFill>
                <a:srgbClr val="008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7400" y="1981200"/>
            <a:ext cx="505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α</a:t>
            </a:r>
            <a:r>
              <a:rPr lang="it-IT" sz="2800" baseline="-250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2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7400" y="1143000"/>
            <a:ext cx="4924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>
                <a:solidFill>
                  <a:srgbClr val="8B0181"/>
                </a:solidFill>
              </a:rPr>
              <a:t>α</a:t>
            </a:r>
            <a:r>
              <a:rPr lang="it-IT" sz="2800" baseline="-25000" dirty="0" smtClean="0">
                <a:solidFill>
                  <a:srgbClr val="8B0181"/>
                </a:solidFill>
                <a:latin typeface="Symbol" charset="2"/>
                <a:cs typeface="Symbol" charset="2"/>
              </a:rPr>
              <a:t>3</a:t>
            </a:r>
            <a:endParaRPr lang="it-IT" sz="2800" dirty="0">
              <a:solidFill>
                <a:srgbClr val="8B018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43600" y="4514671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+mn-lt"/>
              </a:rPr>
              <a:t>L</a:t>
            </a:r>
            <a:r>
              <a:rPr lang="it-IT" sz="1800" dirty="0" smtClean="0">
                <a:latin typeface="+mn-lt"/>
              </a:rPr>
              <a:t>o spettro</a:t>
            </a:r>
            <a:r>
              <a:rPr lang="it-IT" sz="1800" dirty="0" smtClean="0">
                <a:latin typeface="+mn-lt"/>
              </a:rPr>
              <a:t> di </a:t>
            </a:r>
            <a:r>
              <a:rPr lang="it-IT" sz="1800" dirty="0" smtClean="0">
                <a:latin typeface="+mn-lt"/>
              </a:rPr>
              <a:t>particelle potrebbe moltiplicarsi con possibili osservazioni di nuove particelle ad LHC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rcRect l="26399" t="69080" r="8730" b="25741"/>
          <a:stretch>
            <a:fillRect/>
          </a:stretch>
        </p:blipFill>
        <p:spPr>
          <a:xfrm>
            <a:off x="6096000" y="3810000"/>
            <a:ext cx="2895599" cy="228600"/>
          </a:xfrm>
          <a:prstGeom prst="rect">
            <a:avLst/>
          </a:prstGeom>
        </p:spPr>
      </p:pic>
      <p:sp>
        <p:nvSpPr>
          <p:cNvPr id="11" name="Text Box 23"/>
          <p:cNvSpPr txBox="1">
            <a:spLocks noChangeArrowheads="1"/>
          </p:cNvSpPr>
          <p:nvPr/>
        </p:nvSpPr>
        <p:spPr bwMode="auto">
          <a:xfrm>
            <a:off x="7442200" y="3930650"/>
            <a:ext cx="1387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accent2"/>
                </a:solidFill>
              </a:rPr>
              <a:t>Energia (</a:t>
            </a:r>
            <a:r>
              <a:rPr lang="it-IT" dirty="0" err="1">
                <a:solidFill>
                  <a:schemeClr val="accent2"/>
                </a:solidFill>
              </a:rPr>
              <a:t>GeV</a:t>
            </a:r>
            <a:r>
              <a:rPr lang="it-IT" dirty="0">
                <a:solidFill>
                  <a:schemeClr val="accent2"/>
                </a:solidFill>
              </a:rPr>
              <a:t>)</a:t>
            </a:r>
          </a:p>
        </p:txBody>
      </p:sp>
      <p:sp>
        <p:nvSpPr>
          <p:cNvPr id="21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032" y="813346"/>
            <a:ext cx="3593368" cy="4063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materia è fatta da atomi</a:t>
            </a:r>
            <a:endParaRPr lang="it-I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94269"/>
            <a:ext cx="3657600" cy="3181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8600" y="4953000"/>
            <a:ext cx="35521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John Dalton, </a:t>
            </a:r>
          </a:p>
          <a:p>
            <a:r>
              <a:rPr lang="en-US" sz="1400" i="1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A New System of Chemical Philosophy</a:t>
            </a:r>
            <a:r>
              <a:rPr lang="en-US" sz="1400" dirty="0" smtClean="0">
                <a:solidFill>
                  <a:schemeClr val="accent4">
                    <a:lumMod val="65000"/>
                    <a:lumOff val="35000"/>
                  </a:schemeClr>
                </a:solidFill>
              </a:rPr>
              <a:t> (1808), </a:t>
            </a:r>
            <a:endParaRPr lang="it-IT" sz="1400" dirty="0">
              <a:solidFill>
                <a:schemeClr val="accent4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495800" y="2362200"/>
            <a:ext cx="838200" cy="106680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1821" y="9144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9973"/>
                </a:solidFill>
              </a:rPr>
              <a:t>elettrone</a:t>
            </a:r>
            <a:endParaRPr lang="it-IT" dirty="0">
              <a:solidFill>
                <a:srgbClr val="00997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336446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protone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15000" y="411480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accent2"/>
                </a:solidFill>
              </a:rPr>
              <a:t>neutrone</a:t>
            </a:r>
            <a:endParaRPr lang="it-IT" dirty="0">
              <a:solidFill>
                <a:schemeClr val="accent2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rot="5400000">
            <a:off x="7848600" y="1447800"/>
            <a:ext cx="304800" cy="15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5400000" flipH="1" flipV="1">
            <a:off x="6419355" y="3639045"/>
            <a:ext cx="838200" cy="41811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6172200" y="3124200"/>
            <a:ext cx="4572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3865354" y="4800600"/>
            <a:ext cx="518656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latin typeface="+mn-lt"/>
              </a:rPr>
              <a:t>Gli elettroni (</a:t>
            </a:r>
            <a:r>
              <a:rPr lang="it-IT" dirty="0" smtClean="0">
                <a:latin typeface="Symbol" charset="2"/>
                <a:cs typeface="Symbol" charset="2"/>
              </a:rPr>
              <a:t>-</a:t>
            </a:r>
            <a:r>
              <a:rPr lang="it-IT" dirty="0" smtClean="0">
                <a:latin typeface="+mn-lt"/>
              </a:rPr>
              <a:t>) e il nucleo (</a:t>
            </a:r>
            <a:r>
              <a:rPr lang="it-IT" dirty="0" smtClean="0">
                <a:latin typeface="Symbol" charset="2"/>
                <a:cs typeface="Symbol" charset="2"/>
              </a:rPr>
              <a:t>+</a:t>
            </a:r>
            <a:r>
              <a:rPr lang="it-IT" dirty="0" smtClean="0">
                <a:latin typeface="+mn-lt"/>
              </a:rPr>
              <a:t>) sono tenuti insieme</a:t>
            </a:r>
          </a:p>
          <a:p>
            <a:r>
              <a:rPr lang="it-IT" dirty="0" smtClean="0">
                <a:latin typeface="+mn-lt"/>
              </a:rPr>
              <a:t>dalla </a:t>
            </a:r>
            <a:r>
              <a:rPr lang="it-IT" dirty="0" smtClean="0">
                <a:solidFill>
                  <a:srgbClr val="3333CC"/>
                </a:solidFill>
                <a:latin typeface="+mn-lt"/>
              </a:rPr>
              <a:t>forza elettrica</a:t>
            </a:r>
          </a:p>
          <a:p>
            <a:r>
              <a:rPr lang="it-IT" dirty="0" smtClean="0">
                <a:latin typeface="+mn-lt"/>
              </a:rPr>
              <a:t>Una </a:t>
            </a:r>
            <a:r>
              <a:rPr lang="it-IT" dirty="0" smtClean="0">
                <a:solidFill>
                  <a:srgbClr val="3333CC"/>
                </a:solidFill>
                <a:latin typeface="+mn-lt"/>
              </a:rPr>
              <a:t>forza (forte) </a:t>
            </a:r>
            <a:r>
              <a:rPr lang="it-IT" dirty="0" smtClean="0">
                <a:latin typeface="+mn-lt"/>
              </a:rPr>
              <a:t>deve tenere insieme protoni e</a:t>
            </a:r>
          </a:p>
          <a:p>
            <a:r>
              <a:rPr lang="it-IT" dirty="0" smtClean="0">
                <a:latin typeface="+mn-lt"/>
              </a:rPr>
              <a:t>neutroni dentro il nucleo, che altrimenti si </a:t>
            </a:r>
            <a:br>
              <a:rPr lang="it-IT" dirty="0" smtClean="0">
                <a:latin typeface="+mn-lt"/>
              </a:rPr>
            </a:br>
            <a:r>
              <a:rPr lang="it-IT" dirty="0" smtClean="0">
                <a:latin typeface="+mn-lt"/>
              </a:rPr>
              <a:t>respingerebbero per la forza </a:t>
            </a:r>
            <a:r>
              <a:rPr lang="it-IT" dirty="0" err="1" smtClean="0">
                <a:latin typeface="+mn-lt"/>
              </a:rPr>
              <a:t>coulombiana</a:t>
            </a:r>
            <a:endParaRPr lang="it-IT" dirty="0">
              <a:latin typeface="+mn-lt"/>
            </a:endParaRPr>
          </a:p>
        </p:txBody>
      </p:sp>
      <p:sp>
        <p:nvSpPr>
          <p:cNvPr id="1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4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Unificare anche la gravità?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Unificare anche la gravità richiede sormontare difficoltà teoriche per la sua trattazione quantistica</a:t>
            </a:r>
          </a:p>
          <a:p>
            <a:r>
              <a:rPr lang="it-IT" sz="2400" dirty="0" smtClean="0"/>
              <a:t>Una teoria in studio tratta le particelle come oggetti non puntiformi, ma come </a:t>
            </a:r>
            <a:r>
              <a:rPr lang="it-IT" sz="2400" dirty="0" smtClean="0">
                <a:solidFill>
                  <a:srgbClr val="3333CC"/>
                </a:solidFill>
              </a:rPr>
              <a:t>stringhe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Questi modello richiedono la presenza di </a:t>
            </a:r>
            <a:r>
              <a:rPr lang="it-IT" sz="2400" dirty="0" smtClean="0">
                <a:solidFill>
                  <a:srgbClr val="3333CC"/>
                </a:solidFill>
              </a:rPr>
              <a:t>nuove dimensioni spazio-temporali</a:t>
            </a:r>
            <a:r>
              <a:rPr lang="it-IT" sz="2400" dirty="0" smtClean="0"/>
              <a:t>, e non sono ad oggi sufficientemente predittivi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Luca Lista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056642-E777-0246-A986-FF1182D34722}" type="slidenum">
              <a:rPr lang="it-IT"/>
              <a:pPr>
                <a:defRPr/>
              </a:pPr>
              <a:t>40</a:t>
            </a:fld>
            <a:endParaRPr lang="it-IT" dirty="0"/>
          </a:p>
        </p:txBody>
      </p:sp>
      <p:pic>
        <p:nvPicPr>
          <p:cNvPr id="31750" name="Picture 5" descr="string.jpg"/>
          <p:cNvPicPr>
            <a:picLocks noChangeAspect="1"/>
          </p:cNvPicPr>
          <p:nvPr/>
        </p:nvPicPr>
        <p:blipFill>
          <a:blip r:embed="rId2"/>
          <a:srcRect l="6976" t="10886" r="6976" b="10422"/>
          <a:stretch>
            <a:fillRect/>
          </a:stretch>
        </p:blipFill>
        <p:spPr bwMode="auto">
          <a:xfrm>
            <a:off x="2944813" y="2971800"/>
            <a:ext cx="307498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Picture 6" descr="OT0030H.jpg"/>
          <p:cNvPicPr>
            <a:picLocks noChangeAspect="1"/>
          </p:cNvPicPr>
          <p:nvPr/>
        </p:nvPicPr>
        <p:blipFill>
          <a:blip r:embed="rId3">
            <a:lum bright="-44000" contrast="60000"/>
          </a:blip>
          <a:srcRect/>
          <a:stretch>
            <a:fillRect/>
          </a:stretch>
        </p:blipFill>
        <p:spPr bwMode="auto">
          <a:xfrm>
            <a:off x="6019800" y="2708275"/>
            <a:ext cx="3048000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 l="5128" r="2564"/>
          <a:stretch>
            <a:fillRect/>
          </a:stretch>
        </p:blipFill>
        <p:spPr>
          <a:xfrm>
            <a:off x="152400" y="2971800"/>
            <a:ext cx="2743200" cy="186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8"/>
          <p:cNvPicPr>
            <a:picLocks noChangeAspect="1" noChangeArrowheads="1"/>
          </p:cNvPicPr>
          <p:nvPr/>
        </p:nvPicPr>
        <p:blipFill>
          <a:blip r:embed="rId2"/>
          <a:srcRect l="7623" b="60115"/>
          <a:stretch>
            <a:fillRect/>
          </a:stretch>
        </p:blipFill>
        <p:spPr bwMode="auto">
          <a:xfrm>
            <a:off x="468313" y="3962400"/>
            <a:ext cx="3240087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B99E25-7DBC-7E42-B356-ED714E0EB260}" type="slidenum">
              <a:rPr lang="it-IT"/>
              <a:pPr>
                <a:defRPr/>
              </a:pPr>
              <a:t>41</a:t>
            </a:fld>
            <a:endParaRPr lang="it-IT"/>
          </a:p>
        </p:txBody>
      </p:sp>
      <p:sp>
        <p:nvSpPr>
          <p:cNvPr id="100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sz="3600">
                <a:ea typeface="+mj-ea"/>
                <a:cs typeface="+mj-cs"/>
              </a:rPr>
              <a:t>La materia oscura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125538"/>
            <a:ext cx="3124200" cy="3217862"/>
          </a:xfrm>
        </p:spPr>
        <p:txBody>
          <a:bodyPr/>
          <a:lstStyle/>
          <a:p>
            <a:r>
              <a:rPr lang="it-IT" sz="1800" smtClean="0"/>
              <a:t>Stelle e pianeti costituiscono </a:t>
            </a:r>
            <a:r>
              <a:rPr lang="it-IT" sz="1800" smtClean="0">
                <a:solidFill>
                  <a:schemeClr val="accent2"/>
                </a:solidFill>
              </a:rPr>
              <a:t>solo il 5%</a:t>
            </a:r>
            <a:r>
              <a:rPr lang="it-IT" sz="1800" smtClean="0"/>
              <a:t> circa della massa e dell’energia dell’universo</a:t>
            </a:r>
          </a:p>
          <a:p>
            <a:r>
              <a:rPr lang="it-IT" sz="1800" smtClean="0"/>
              <a:t>La restante massa </a:t>
            </a:r>
            <a:r>
              <a:rPr lang="it-IT" sz="1800" smtClean="0">
                <a:solidFill>
                  <a:schemeClr val="accent2"/>
                </a:solidFill>
              </a:rPr>
              <a:t>non è visibile</a:t>
            </a:r>
            <a:r>
              <a:rPr lang="it-IT" sz="1800" smtClean="0"/>
              <a:t> direttamente, ma solo attraverso i suoi </a:t>
            </a:r>
            <a:r>
              <a:rPr lang="it-IT" sz="1800" smtClean="0">
                <a:solidFill>
                  <a:schemeClr val="accent2"/>
                </a:solidFill>
              </a:rPr>
              <a:t>effetti gravitazionali</a:t>
            </a:r>
            <a:r>
              <a:rPr lang="it-IT" sz="1800" smtClean="0"/>
              <a:t> sul moto delle stelle nelle galassie</a:t>
            </a:r>
          </a:p>
          <a:p>
            <a:endParaRPr lang="it-IT" sz="1800" smtClean="0"/>
          </a:p>
        </p:txBody>
      </p:sp>
      <p:pic>
        <p:nvPicPr>
          <p:cNvPr id="32775" name="Picture 12" descr="fig1-redone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1066800"/>
            <a:ext cx="52101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572000" y="5105400"/>
            <a:ext cx="40338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2"/>
                </a:solidFill>
                <a:latin typeface="+mn-lt"/>
              </a:rPr>
              <a:t>Curva di rotazione della galassia M33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4200" y="1216025"/>
            <a:ext cx="165417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1400" dirty="0">
                <a:solidFill>
                  <a:srgbClr val="FFFF00"/>
                </a:solidFill>
                <a:latin typeface="+mn-lt"/>
              </a:rPr>
              <a:t>Velocità osservata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162800" y="2438400"/>
            <a:ext cx="165417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it-IT" sz="1400" dirty="0">
                <a:solidFill>
                  <a:schemeClr val="accent3"/>
                </a:solidFill>
                <a:latin typeface="+mn-lt"/>
              </a:rPr>
              <a:t>Velocità attesa dal</a:t>
            </a:r>
            <a:br>
              <a:rPr lang="it-IT" sz="1400" dirty="0">
                <a:solidFill>
                  <a:schemeClr val="accent3"/>
                </a:solidFill>
                <a:latin typeface="+mn-lt"/>
              </a:rPr>
            </a:br>
            <a:r>
              <a:rPr lang="it-IT" sz="1400" dirty="0">
                <a:solidFill>
                  <a:schemeClr val="accent3"/>
                </a:solidFill>
                <a:latin typeface="+mn-lt"/>
              </a:rPr>
              <a:t>disco luminoso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>
                <a:ea typeface="+mj-ea"/>
                <a:cs typeface="+mj-cs"/>
              </a:rPr>
              <a:t>Una “foto” della materia oscura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Luca Lista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98FDC6-B377-D44E-AEA4-2DDA28D2F641}" type="slidenum">
              <a:rPr lang="it-IT"/>
              <a:pPr>
                <a:defRPr/>
              </a:pPr>
              <a:t>42</a:t>
            </a:fld>
            <a:endParaRPr lang="it-IT" dirty="0"/>
          </a:p>
        </p:txBody>
      </p:sp>
      <p:pic>
        <p:nvPicPr>
          <p:cNvPr id="3379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066800"/>
            <a:ext cx="6019800" cy="43481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381000" y="5562600"/>
            <a:ext cx="26278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solidFill>
                  <a:schemeClr val="bg2"/>
                </a:solidFill>
              </a:rPr>
              <a:t>CHANDRA, X-ray galaxy cluster </a:t>
            </a:r>
            <a:br>
              <a:rPr lang="en-US" sz="1400" i="1" dirty="0">
                <a:solidFill>
                  <a:schemeClr val="bg2"/>
                </a:solidFill>
              </a:rPr>
            </a:br>
            <a:r>
              <a:rPr lang="en-US" sz="1400" i="1" dirty="0">
                <a:solidFill>
                  <a:schemeClr val="bg2"/>
                </a:solidFill>
              </a:rPr>
              <a:t>1E 0657-56,</a:t>
            </a:r>
            <a:r>
              <a:rPr lang="en-US" sz="1400" i="1" dirty="0" smtClean="0">
                <a:solidFill>
                  <a:schemeClr val="bg2"/>
                </a:solidFill>
              </a:rPr>
              <a:t> bullet </a:t>
            </a:r>
            <a:r>
              <a:rPr lang="en-US" sz="1400" i="1" dirty="0">
                <a:solidFill>
                  <a:schemeClr val="bg2"/>
                </a:solidFill>
              </a:rPr>
              <a:t>cluster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4703763" y="5449888"/>
            <a:ext cx="4059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accent2"/>
                </a:solidFill>
                <a:latin typeface="Arial" pitchFamily="-110" charset="0"/>
              </a:rPr>
              <a:t>Due immagini: ai raggi X e guardando</a:t>
            </a:r>
            <a:br>
              <a:rPr lang="it-IT">
                <a:solidFill>
                  <a:schemeClr val="accent2"/>
                </a:solidFill>
                <a:latin typeface="Arial" pitchFamily="-110" charset="0"/>
              </a:rPr>
            </a:br>
            <a:r>
              <a:rPr lang="it-IT">
                <a:solidFill>
                  <a:schemeClr val="accent2"/>
                </a:solidFill>
                <a:latin typeface="Arial" pitchFamily="-110" charset="0"/>
              </a:rPr>
              <a:t>l’effetto di lente gravitazionale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0200" y="4540250"/>
            <a:ext cx="10064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FF2B7C"/>
                </a:solidFill>
                <a:latin typeface="+mn-lt"/>
              </a:rPr>
              <a:t>Raggi </a:t>
            </a:r>
            <a:r>
              <a:rPr lang="it-IT" dirty="0" err="1">
                <a:solidFill>
                  <a:srgbClr val="FF2B7C"/>
                </a:solidFill>
                <a:latin typeface="+mn-lt"/>
              </a:rPr>
              <a:t>X</a:t>
            </a:r>
            <a:endParaRPr lang="it-IT" dirty="0">
              <a:solidFill>
                <a:srgbClr val="FF2B7C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4964113"/>
            <a:ext cx="17113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rgbClr val="39239C"/>
                </a:solidFill>
                <a:latin typeface="+mn-lt"/>
              </a:rPr>
              <a:t>Materia oscura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00200" y="4114800"/>
            <a:ext cx="7874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bg1"/>
                </a:solidFill>
                <a:latin typeface="+mn-lt"/>
              </a:rPr>
              <a:t>Ottico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400800"/>
            <a:ext cx="2057400" cy="304800"/>
          </a:xfrm>
        </p:spPr>
        <p:txBody>
          <a:bodyPr/>
          <a:lstStyle/>
          <a:p>
            <a:r>
              <a:rPr lang="it-IT" dirty="0" smtClean="0"/>
              <a:t>Il Modello Standard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usyAny.jpg"/>
          <p:cNvPicPr>
            <a:picLocks noChangeAspect="1"/>
          </p:cNvPicPr>
          <p:nvPr/>
        </p:nvPicPr>
        <p:blipFill>
          <a:blip r:embed="rId3"/>
          <a:srcRect l="1818" t="3105" r="1558" b="2200"/>
          <a:stretch>
            <a:fillRect/>
          </a:stretch>
        </p:blipFill>
        <p:spPr>
          <a:xfrm>
            <a:off x="2743200" y="914400"/>
            <a:ext cx="5266544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Un evento SUSY ad LHC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3827462"/>
          </a:xfrm>
        </p:spPr>
        <p:txBody>
          <a:bodyPr/>
          <a:lstStyle/>
          <a:p>
            <a:r>
              <a:rPr lang="it-IT" sz="1800" dirty="0" smtClean="0"/>
              <a:t>Le particelle che sfuggono</a:t>
            </a:r>
            <a:br>
              <a:rPr lang="it-IT" sz="1800" dirty="0" smtClean="0"/>
            </a:br>
            <a:r>
              <a:rPr lang="it-IT" sz="1800" dirty="0" smtClean="0"/>
              <a:t>all’osservazione</a:t>
            </a:r>
            <a:br>
              <a:rPr lang="it-IT" sz="1800" dirty="0" smtClean="0"/>
            </a:br>
            <a:r>
              <a:rPr lang="it-IT" sz="1800" dirty="0" smtClean="0"/>
              <a:t>producono</a:t>
            </a:r>
            <a:br>
              <a:rPr lang="it-IT" sz="1800" dirty="0" smtClean="0"/>
            </a:br>
            <a:r>
              <a:rPr lang="it-IT" sz="1800" dirty="0" smtClean="0"/>
              <a:t>una energia </a:t>
            </a:r>
            <a:br>
              <a:rPr lang="it-IT" sz="1800" dirty="0" smtClean="0"/>
            </a:br>
            <a:r>
              <a:rPr lang="it-IT" sz="1800" dirty="0" smtClean="0"/>
              <a:t>mancante</a:t>
            </a:r>
          </a:p>
          <a:p>
            <a:r>
              <a:rPr lang="it-IT" sz="1800" dirty="0" smtClean="0">
                <a:solidFill>
                  <a:schemeClr val="accent6"/>
                </a:solidFill>
              </a:rPr>
              <a:t>L’energia </a:t>
            </a:r>
            <a:br>
              <a:rPr lang="it-IT" sz="1800" dirty="0" smtClean="0">
                <a:solidFill>
                  <a:schemeClr val="accent6"/>
                </a:solidFill>
              </a:rPr>
            </a:br>
            <a:r>
              <a:rPr lang="it-IT" sz="1800" dirty="0" smtClean="0">
                <a:solidFill>
                  <a:schemeClr val="accent6"/>
                </a:solidFill>
              </a:rPr>
              <a:t>mancante</a:t>
            </a:r>
            <a:r>
              <a:rPr lang="it-IT" sz="1800" dirty="0" smtClean="0"/>
              <a:t/>
            </a:r>
            <a:br>
              <a:rPr lang="it-IT" sz="1800" dirty="0" smtClean="0"/>
            </a:br>
            <a:r>
              <a:rPr lang="it-IT" sz="1800" dirty="0" smtClean="0"/>
              <a:t>si ricostruisce</a:t>
            </a:r>
            <a:br>
              <a:rPr lang="it-IT" sz="1800" dirty="0" smtClean="0"/>
            </a:br>
            <a:r>
              <a:rPr lang="it-IT" sz="1800" dirty="0" smtClean="0"/>
              <a:t>indirettamente</a:t>
            </a:r>
            <a:br>
              <a:rPr lang="it-IT" sz="1800" dirty="0" smtClean="0"/>
            </a:br>
            <a:r>
              <a:rPr lang="it-IT" sz="1800" dirty="0" smtClean="0"/>
              <a:t>dal bilancio di</a:t>
            </a:r>
            <a:br>
              <a:rPr lang="it-IT" sz="1800" dirty="0" smtClean="0"/>
            </a:br>
            <a:r>
              <a:rPr lang="it-IT" sz="1800" dirty="0" smtClean="0"/>
              <a:t>energia e </a:t>
            </a:r>
            <a:br>
              <a:rPr lang="it-IT" sz="1800" dirty="0" smtClean="0"/>
            </a:br>
            <a:r>
              <a:rPr lang="it-IT" sz="1800" dirty="0" smtClean="0"/>
              <a:t>momento</a:t>
            </a:r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dirty="0" smtClean="0"/>
              <a:t>Luca Lista</a:t>
            </a:r>
            <a:endParaRPr lang="it-I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DBECE-8F78-3541-9B91-6EA003DDECDE}" type="slidenum">
              <a:rPr lang="it-IT" smtClean="0"/>
              <a:pPr>
                <a:defRPr/>
              </a:pPr>
              <a:t>43</a:t>
            </a:fld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7088420" y="5181600"/>
            <a:ext cx="1826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800000"/>
                </a:solidFill>
                <a:latin typeface="Arial"/>
                <a:cs typeface="Arial"/>
              </a:rPr>
              <a:t>Evento simulato</a:t>
            </a:r>
            <a:br>
              <a:rPr lang="it-IT" dirty="0" smtClean="0">
                <a:solidFill>
                  <a:srgbClr val="800000"/>
                </a:solidFill>
                <a:latin typeface="Arial"/>
                <a:cs typeface="Arial"/>
              </a:rPr>
            </a:br>
            <a:endParaRPr lang="it-IT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A96070-668E-6C4E-B189-F9C148C574E3}" type="slidenum">
              <a:rPr lang="it-IT"/>
              <a:pPr>
                <a:defRPr/>
              </a:pPr>
              <a:t>44</a:t>
            </a:fld>
            <a:endParaRPr lang="it-IT"/>
          </a:p>
        </p:txBody>
      </p:sp>
      <p:sp>
        <p:nvSpPr>
          <p:cNvPr id="102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Struttura dello spazio-tempo</a:t>
            </a:r>
          </a:p>
        </p:txBody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400" dirty="0" smtClean="0"/>
              <a:t>Diverse teorie </a:t>
            </a:r>
            <a:r>
              <a:rPr lang="it-IT" sz="2400" dirty="0"/>
              <a:t>prevedono l’esistenza di </a:t>
            </a:r>
            <a:r>
              <a:rPr lang="it-IT" sz="2400" dirty="0">
                <a:solidFill>
                  <a:schemeClr val="accent2"/>
                </a:solidFill>
              </a:rPr>
              <a:t>nuove dimensioni spaziali</a:t>
            </a:r>
          </a:p>
          <a:p>
            <a:r>
              <a:rPr lang="it-IT" sz="2400" dirty="0"/>
              <a:t>Le nuove dimensioni non sono accessibili nella nostra esperienza perché “</a:t>
            </a:r>
            <a:r>
              <a:rPr lang="it-IT" sz="2400" dirty="0" err="1">
                <a:solidFill>
                  <a:schemeClr val="accent2"/>
                </a:solidFill>
              </a:rPr>
              <a:t>compattificate</a:t>
            </a:r>
            <a:r>
              <a:rPr lang="it-IT" sz="2400" dirty="0" smtClean="0"/>
              <a:t>”, </a:t>
            </a:r>
            <a:r>
              <a:rPr lang="it-IT" sz="2400" dirty="0"/>
              <a:t>con raggi di curvatura molto piccoli</a:t>
            </a:r>
          </a:p>
          <a:p>
            <a:r>
              <a:rPr lang="it-IT" sz="2400" dirty="0"/>
              <a:t>La presenza di nuove dimensioni si può manifestare con uno spettro di </a:t>
            </a:r>
            <a:r>
              <a:rPr lang="it-IT" sz="2400" dirty="0">
                <a:solidFill>
                  <a:schemeClr val="accent2"/>
                </a:solidFill>
              </a:rPr>
              <a:t>nuove particelle</a:t>
            </a:r>
            <a:r>
              <a:rPr lang="it-IT" sz="2400" dirty="0"/>
              <a:t> rivelabili ad LHC</a:t>
            </a: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 flipV="1">
            <a:off x="6561138" y="4749800"/>
            <a:ext cx="38100" cy="168275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rot="1184135" flipV="1">
            <a:off x="7664450" y="4749800"/>
            <a:ext cx="0" cy="84138"/>
          </a:xfrm>
          <a:prstGeom prst="line">
            <a:avLst/>
          </a:prstGeom>
          <a:noFill/>
          <a:ln w="12700">
            <a:solidFill>
              <a:srgbClr val="FFFF99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7896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2750" y="4443413"/>
            <a:ext cx="487997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4483100"/>
            <a:ext cx="2736850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1B20C2-153D-604D-A825-AFDB68BCDA9B}" type="slidenum">
              <a:rPr lang="it-IT"/>
              <a:pPr>
                <a:defRPr/>
              </a:pPr>
              <a:t>45</a:t>
            </a:fld>
            <a:endParaRPr lang="it-IT"/>
          </a:p>
        </p:txBody>
      </p:sp>
      <p:sp>
        <p:nvSpPr>
          <p:cNvPr id="101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Il modello di Kaluza-Klein</a:t>
            </a:r>
          </a:p>
        </p:txBody>
      </p:sp>
      <p:sp>
        <p:nvSpPr>
          <p:cNvPr id="101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125538"/>
            <a:ext cx="7772400" cy="4970462"/>
          </a:xfrm>
        </p:spPr>
        <p:txBody>
          <a:bodyPr/>
          <a:lstStyle/>
          <a:p>
            <a:r>
              <a:rPr lang="it-IT" sz="1800" dirty="0" smtClean="0"/>
              <a:t>Negli anni ’20 fu proposto un modello per </a:t>
            </a:r>
            <a:r>
              <a:rPr lang="it-IT" sz="1800" dirty="0" smtClean="0">
                <a:solidFill>
                  <a:srgbClr val="2D2DB9"/>
                </a:solidFill>
              </a:rPr>
              <a:t>unificare gravità ed elettromagnetismo</a:t>
            </a:r>
            <a:r>
              <a:rPr lang="it-IT" sz="1800" dirty="0" smtClean="0"/>
              <a:t> aggiungendo una quinta dimensione</a:t>
            </a:r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endParaRPr lang="it-IT" sz="1800" dirty="0" smtClean="0"/>
          </a:p>
          <a:p>
            <a:r>
              <a:rPr lang="it-IT" sz="1800" dirty="0" smtClean="0"/>
              <a:t>Se la quinta dimensione è ‘</a:t>
            </a:r>
            <a:r>
              <a:rPr lang="it-IT" sz="1800" dirty="0" err="1" smtClean="0"/>
              <a:t>compattificata</a:t>
            </a:r>
            <a:r>
              <a:rPr lang="it-IT" sz="1800" dirty="0" smtClean="0"/>
              <a:t>’, non sarebbe visibile</a:t>
            </a:r>
          </a:p>
          <a:p>
            <a:r>
              <a:rPr lang="it-IT" sz="1800" dirty="0" smtClean="0"/>
              <a:t>In più, la </a:t>
            </a:r>
            <a:r>
              <a:rPr lang="it-IT" sz="1800" dirty="0" err="1" smtClean="0"/>
              <a:t>compattificazione</a:t>
            </a:r>
            <a:r>
              <a:rPr lang="it-IT" sz="1800" dirty="0" smtClean="0"/>
              <a:t> fornisce la </a:t>
            </a:r>
            <a:r>
              <a:rPr lang="it-IT" sz="1800" dirty="0" smtClean="0">
                <a:solidFill>
                  <a:srgbClr val="2D2DB9"/>
                </a:solidFill>
              </a:rPr>
              <a:t>quantizzazione della carica elettrica</a:t>
            </a:r>
          </a:p>
          <a:p>
            <a:r>
              <a:rPr lang="it-IT" sz="1800" dirty="0" smtClean="0"/>
              <a:t>Il modello fu abbandonato per difficoltà nella trattazione quantistica, ora è stata riconsiderata nell’ambito di modelli più complessi</a:t>
            </a:r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2651125" y="2863850"/>
          <a:ext cx="3557588" cy="1511300"/>
        </p:xfrm>
        <a:graphic>
          <a:graphicData uri="http://schemas.openxmlformats.org/presentationml/2006/ole">
            <p:oleObj spid="_x0000_s58370" name="Equation" r:id="rId3" imgW="1435100" imgH="609600" progId="Equation.3">
              <p:embed/>
            </p:oleObj>
          </a:graphicData>
        </a:graphic>
      </p:graphicFrame>
      <p:sp>
        <p:nvSpPr>
          <p:cNvPr id="38919" name="Left Brace 13"/>
          <p:cNvSpPr>
            <a:spLocks/>
          </p:cNvSpPr>
          <p:nvPr/>
        </p:nvSpPr>
        <p:spPr bwMode="auto">
          <a:xfrm rot="5400000">
            <a:off x="4191000" y="2057400"/>
            <a:ext cx="304800" cy="1066800"/>
          </a:xfrm>
          <a:prstGeom prst="leftBrace">
            <a:avLst>
              <a:gd name="adj1" fmla="val 8329"/>
              <a:gd name="adj2" fmla="val 50000"/>
            </a:avLst>
          </a:prstGeom>
          <a:noFill/>
          <a:ln w="28575">
            <a:solidFill>
              <a:srgbClr val="00CC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8920" name="Left Brace 15"/>
          <p:cNvSpPr>
            <a:spLocks/>
          </p:cNvSpPr>
          <p:nvPr/>
        </p:nvSpPr>
        <p:spPr bwMode="auto">
          <a:xfrm rot="5400000">
            <a:off x="5295900" y="2171700"/>
            <a:ext cx="304800" cy="838200"/>
          </a:xfrm>
          <a:prstGeom prst="leftBrace">
            <a:avLst>
              <a:gd name="adj1" fmla="val 8339"/>
              <a:gd name="adj2" fmla="val 50000"/>
            </a:avLst>
          </a:prstGeom>
          <a:noFill/>
          <a:ln w="28575">
            <a:solidFill>
              <a:srgbClr val="00CC99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7" name="TextBox 16"/>
          <p:cNvSpPr txBox="1"/>
          <p:nvPr/>
        </p:nvSpPr>
        <p:spPr>
          <a:xfrm>
            <a:off x="914400" y="1981200"/>
            <a:ext cx="28019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1"/>
                </a:solidFill>
                <a:latin typeface="+mn-lt"/>
              </a:rPr>
              <a:t>4x4: equazioni di Einstein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95975" y="1981200"/>
            <a:ext cx="28670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dirty="0">
                <a:solidFill>
                  <a:schemeClr val="accent1"/>
                </a:solidFill>
                <a:latin typeface="+mn-lt"/>
              </a:rPr>
              <a:t>4x1: equazioni </a:t>
            </a:r>
            <a:r>
              <a:rPr lang="it-IT">
                <a:solidFill>
                  <a:schemeClr val="accent1"/>
                </a:solidFill>
                <a:latin typeface="+mn-lt"/>
              </a:rPr>
              <a:t>di Maxwell</a:t>
            </a:r>
            <a:endParaRPr lang="it-IT" dirty="0">
              <a:solidFill>
                <a:schemeClr val="accent1"/>
              </a:solidFill>
              <a:latin typeface="+mn-lt"/>
            </a:endParaRPr>
          </a:p>
        </p:txBody>
      </p:sp>
      <p:cxnSp>
        <p:nvCxnSpPr>
          <p:cNvPr id="38923" name="Elbow Connector 19"/>
          <p:cNvCxnSpPr>
            <a:cxnSpLocks noChangeShapeType="1"/>
            <a:stCxn id="38920" idx="1"/>
            <a:endCxn id="18" idx="1"/>
          </p:cNvCxnSpPr>
          <p:nvPr/>
        </p:nvCxnSpPr>
        <p:spPr bwMode="auto">
          <a:xfrm rot="5400000" flipH="1" flipV="1">
            <a:off x="5535613" y="2078037"/>
            <a:ext cx="273050" cy="447675"/>
          </a:xfrm>
          <a:prstGeom prst="bentConnector2">
            <a:avLst/>
          </a:prstGeom>
          <a:noFill/>
          <a:ln w="28575">
            <a:solidFill>
              <a:srgbClr val="00CC99"/>
            </a:solidFill>
            <a:round/>
            <a:headEnd/>
            <a:tailEnd type="arrow" w="med" len="med"/>
          </a:ln>
        </p:spPr>
      </p:cxnSp>
      <p:cxnSp>
        <p:nvCxnSpPr>
          <p:cNvPr id="38924" name="Elbow Connector 19"/>
          <p:cNvCxnSpPr>
            <a:cxnSpLocks noChangeShapeType="1"/>
            <a:stCxn id="38919" idx="1"/>
            <a:endCxn id="17" idx="3"/>
          </p:cNvCxnSpPr>
          <p:nvPr/>
        </p:nvCxnSpPr>
        <p:spPr bwMode="auto">
          <a:xfrm rot="16200000" flipV="1">
            <a:off x="3893344" y="1988344"/>
            <a:ext cx="273050" cy="627062"/>
          </a:xfrm>
          <a:prstGeom prst="bentConnector4">
            <a:avLst>
              <a:gd name="adj1" fmla="val 100968"/>
              <a:gd name="adj2" fmla="val 9458"/>
            </a:avLst>
          </a:prstGeom>
          <a:noFill/>
          <a:ln w="28575">
            <a:solidFill>
              <a:srgbClr val="00CC99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2000" dirty="0" smtClean="0"/>
              <a:t>Ogni tipo di particella corrisponderebbe, nello spazio a </a:t>
            </a:r>
            <a:r>
              <a:rPr lang="it-IT" sz="2000" dirty="0" err="1" smtClean="0"/>
              <a:t>4</a:t>
            </a:r>
            <a:r>
              <a:rPr lang="it-IT" sz="2000" dirty="0" smtClean="0"/>
              <a:t> dimensioni, ad uno spettro di particelle, eccitate nella quinta dimensione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r>
              <a:rPr lang="it-IT" sz="2000" dirty="0" smtClean="0"/>
              <a:t>Il partner del fotone </a:t>
            </a:r>
            <a:br>
              <a:rPr lang="it-IT" sz="2000" dirty="0" smtClean="0"/>
            </a:br>
            <a:r>
              <a:rPr lang="it-IT" sz="2000" dirty="0" smtClean="0"/>
              <a:t>(n=1) potrebbe essere</a:t>
            </a:r>
            <a:br>
              <a:rPr lang="it-IT" sz="2000" dirty="0" smtClean="0"/>
            </a:br>
            <a:r>
              <a:rPr lang="it-IT" sz="2000" dirty="0" smtClean="0"/>
              <a:t>un candidato per la </a:t>
            </a:r>
            <a:br>
              <a:rPr lang="it-IT" sz="2000" dirty="0" smtClean="0"/>
            </a:br>
            <a:r>
              <a:rPr lang="it-IT" sz="2000" dirty="0" smtClean="0"/>
              <a:t>materia oscura</a:t>
            </a:r>
          </a:p>
          <a:p>
            <a:r>
              <a:rPr lang="it-IT" sz="2000" dirty="0" smtClean="0"/>
              <a:t>Nuove particelle </a:t>
            </a:r>
            <a:br>
              <a:rPr lang="it-IT" sz="2000" dirty="0" smtClean="0"/>
            </a:br>
            <a:r>
              <a:rPr lang="it-IT" sz="2000" dirty="0" smtClean="0"/>
              <a:t>potrebbero essere </a:t>
            </a:r>
            <a:br>
              <a:rPr lang="it-IT" sz="2000" dirty="0" smtClean="0"/>
            </a:br>
            <a:r>
              <a:rPr lang="it-IT" sz="2000" dirty="0" smtClean="0"/>
              <a:t>prodotte direttamente </a:t>
            </a:r>
            <a:br>
              <a:rPr lang="it-IT" sz="2000" dirty="0" smtClean="0"/>
            </a:br>
            <a:r>
              <a:rPr lang="it-IT" sz="2000" dirty="0" smtClean="0"/>
              <a:t>ad LHC (es.: Z’)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Luca Lista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B173DB-C54C-C346-AF8F-8A32A1E96AB1}" type="slidenum">
              <a:rPr lang="it-IT"/>
              <a:pPr>
                <a:defRPr/>
              </a:pPr>
              <a:t>46</a:t>
            </a:fld>
            <a:endParaRPr lang="it-IT" dirty="0"/>
          </a:p>
        </p:txBody>
      </p:sp>
      <p:sp>
        <p:nvSpPr>
          <p:cNvPr id="1007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it-IT" sz="3600" smtClean="0"/>
              <a:t>Particelle da extra dimensioni</a:t>
            </a:r>
          </a:p>
        </p:txBody>
      </p:sp>
      <p:pic>
        <p:nvPicPr>
          <p:cNvPr id="39943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8930" y="2590800"/>
            <a:ext cx="4916445" cy="3441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44" name="Text Box 15"/>
          <p:cNvSpPr txBox="1">
            <a:spLocks noChangeArrowheads="1"/>
          </p:cNvSpPr>
          <p:nvPr/>
        </p:nvSpPr>
        <p:spPr bwMode="auto">
          <a:xfrm>
            <a:off x="3886200" y="2667000"/>
            <a:ext cx="1136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err="1">
                <a:solidFill>
                  <a:schemeClr val="accent2"/>
                </a:solidFill>
              </a:rPr>
              <a:t>Z</a:t>
            </a:r>
            <a:r>
              <a:rPr lang="en-US" sz="2400" dirty="0" err="1">
                <a:solidFill>
                  <a:schemeClr val="accent2"/>
                </a:solidFill>
                <a:sym typeface="Symbol" pitchFamily="-110" charset="2"/>
              </a:rPr>
              <a:t>qq</a:t>
            </a:r>
            <a:endParaRPr lang="en-US" sz="2400" baseline="30000" dirty="0">
              <a:solidFill>
                <a:schemeClr val="accent2"/>
              </a:solidFill>
              <a:sym typeface="Symbol" pitchFamily="-110" charset="2"/>
            </a:endParaRPr>
          </a:p>
        </p:txBody>
      </p:sp>
      <p:pic>
        <p:nvPicPr>
          <p:cNvPr id="39945" name="Picture 17" descr="CMS-Colo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5486400"/>
            <a:ext cx="5175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9938" name="Object 2"/>
          <p:cNvGraphicFramePr>
            <a:graphicFrameLocks noChangeAspect="1"/>
          </p:cNvGraphicFramePr>
          <p:nvPr/>
        </p:nvGraphicFramePr>
        <p:xfrm>
          <a:off x="1295400" y="2209800"/>
          <a:ext cx="2035175" cy="914400"/>
        </p:xfrm>
        <a:graphic>
          <a:graphicData uri="http://schemas.openxmlformats.org/presentationml/2006/ole">
            <p:oleObj spid="_x0000_s59394" name="Equation" r:id="rId5" imgW="876300" imgH="3937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Il Modello Standard descrive tutte le </a:t>
            </a:r>
            <a:r>
              <a:rPr lang="it-IT" sz="2400" smtClean="0"/>
              <a:t>particelle elementari e </a:t>
            </a:r>
            <a:r>
              <a:rPr lang="it-IT" sz="2400" dirty="0" smtClean="0"/>
              <a:t>le interazioni note, ad eccezione della gravità</a:t>
            </a:r>
          </a:p>
          <a:p>
            <a:r>
              <a:rPr lang="it-IT" sz="2400" dirty="0" smtClean="0"/>
              <a:t>Gran parte delle sue previsioni sono state verificate con gran precisione</a:t>
            </a:r>
          </a:p>
          <a:p>
            <a:r>
              <a:rPr lang="it-IT" sz="2400" dirty="0" smtClean="0"/>
              <a:t>Manca l’osservazione del bosone di </a:t>
            </a:r>
            <a:r>
              <a:rPr lang="it-IT" sz="2400" dirty="0" err="1" smtClean="0"/>
              <a:t>Higgs</a:t>
            </a:r>
            <a:r>
              <a:rPr lang="it-IT" sz="2400" dirty="0" smtClean="0"/>
              <a:t> che potrebbe essere fatta ad LHC</a:t>
            </a:r>
          </a:p>
          <a:p>
            <a:r>
              <a:rPr lang="it-IT" sz="2400" dirty="0" smtClean="0"/>
              <a:t>Restano aperti diversi problemi, tra cui la materia oscura, la grande unificazione, la trattazione quantistica della gravità</a:t>
            </a:r>
          </a:p>
          <a:p>
            <a:r>
              <a:rPr lang="it-IT" sz="2400" dirty="0" smtClean="0"/>
              <a:t>LHC potrebbe fare luce su alcuni di questi problemi ancora aperti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2698FDC6-B377-D44E-AEA4-2DDA28D2F641}" type="slidenum">
              <a:rPr lang="it-IT"/>
              <a:pPr>
                <a:defRPr/>
              </a:pPr>
              <a:t>47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meccanica quantistica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Il moto degli elettroni attorno al nucleo è governato dalla </a:t>
            </a:r>
            <a:r>
              <a:rPr lang="it-IT" sz="2400" dirty="0" smtClean="0">
                <a:solidFill>
                  <a:srgbClr val="3333CC"/>
                </a:solidFill>
              </a:rPr>
              <a:t>Meccanica Quantistica</a:t>
            </a:r>
          </a:p>
          <a:p>
            <a:r>
              <a:rPr lang="it-IT" sz="2400" dirty="0" smtClean="0"/>
              <a:t>All’elettrone è associata una </a:t>
            </a:r>
            <a:r>
              <a:rPr lang="it-IT" sz="2400" dirty="0" smtClean="0">
                <a:solidFill>
                  <a:srgbClr val="3333CC"/>
                </a:solidFill>
              </a:rPr>
              <a:t>funzione d’onda </a:t>
            </a:r>
            <a:r>
              <a:rPr lang="it-IT" sz="2400" dirty="0" smtClean="0"/>
              <a:t>che rappresenta l’ampiezza di </a:t>
            </a:r>
            <a:r>
              <a:rPr lang="it-IT" sz="2400" dirty="0" smtClean="0">
                <a:solidFill>
                  <a:srgbClr val="3333CC"/>
                </a:solidFill>
              </a:rPr>
              <a:t>probabilità </a:t>
            </a:r>
            <a:r>
              <a:rPr lang="it-IT" sz="2400" dirty="0" smtClean="0"/>
              <a:t>di trovarla ad una certa posizione </a:t>
            </a:r>
          </a:p>
          <a:p>
            <a:r>
              <a:rPr lang="it-IT" sz="2400" dirty="0" smtClean="0">
                <a:solidFill>
                  <a:srgbClr val="3333CC"/>
                </a:solidFill>
              </a:rPr>
              <a:t>L’equazione di </a:t>
            </a:r>
            <a:r>
              <a:rPr lang="it-IT" sz="2400" dirty="0" err="1" smtClean="0">
                <a:solidFill>
                  <a:srgbClr val="3333CC"/>
                </a:solidFill>
              </a:rPr>
              <a:t>Schrödinger</a:t>
            </a:r>
            <a:r>
              <a:rPr lang="it-IT" sz="2400" dirty="0" smtClean="0">
                <a:solidFill>
                  <a:srgbClr val="3333CC"/>
                </a:solidFill>
              </a:rPr>
              <a:t> </a:t>
            </a:r>
            <a:r>
              <a:rPr lang="it-IT" sz="2400" dirty="0" smtClean="0"/>
              <a:t>governa l’evoluzione della funzione d’onda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Inattese conseguenze: dualismo </a:t>
            </a:r>
            <a:r>
              <a:rPr lang="it-IT" sz="2400" dirty="0" smtClean="0">
                <a:solidFill>
                  <a:srgbClr val="3333CC"/>
                </a:solidFill>
              </a:rPr>
              <a:t>onda-particella</a:t>
            </a:r>
            <a:r>
              <a:rPr lang="it-IT" sz="2400" dirty="0" smtClean="0"/>
              <a:t>, </a:t>
            </a:r>
            <a:r>
              <a:rPr lang="it-IT" sz="2400" dirty="0" smtClean="0">
                <a:solidFill>
                  <a:srgbClr val="3333CC"/>
                </a:solidFill>
              </a:rPr>
              <a:t>principio di indeterminazione</a:t>
            </a:r>
            <a:r>
              <a:rPr lang="it-IT" sz="2400" dirty="0" smtClean="0"/>
              <a:t>, </a:t>
            </a:r>
            <a:r>
              <a:rPr lang="it-IT" sz="2400" dirty="0" smtClean="0">
                <a:solidFill>
                  <a:srgbClr val="3333CC"/>
                </a:solidFill>
              </a:rPr>
              <a:t>casualità </a:t>
            </a:r>
            <a:r>
              <a:rPr lang="it-IT" sz="2400" dirty="0" err="1" smtClean="0">
                <a:solidFill>
                  <a:srgbClr val="3333CC"/>
                </a:solidFill>
              </a:rPr>
              <a:t>intrinseca</a:t>
            </a:r>
            <a:r>
              <a:rPr lang="it-IT" sz="2400" dirty="0" err="1" smtClean="0"/>
              <a:t>…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5</a:t>
            </a:fld>
            <a:endParaRPr lang="it-IT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038600"/>
            <a:ext cx="4343400" cy="10644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Decadimenti beta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/>
              <a:t>Alcuni nuclei atomici decadono emettendo </a:t>
            </a:r>
            <a:r>
              <a:rPr lang="it-IT" sz="2400" dirty="0" smtClean="0">
                <a:solidFill>
                  <a:srgbClr val="3333CC"/>
                </a:solidFill>
              </a:rPr>
              <a:t>elettroni</a:t>
            </a:r>
            <a:r>
              <a:rPr lang="it-IT" sz="2400" dirty="0" smtClean="0"/>
              <a:t> (radiazione β). Nel decadimento un </a:t>
            </a:r>
            <a:r>
              <a:rPr lang="it-IT" sz="2400" dirty="0" smtClean="0">
                <a:solidFill>
                  <a:schemeClr val="accent2"/>
                </a:solidFill>
              </a:rPr>
              <a:t>neutrone </a:t>
            </a:r>
            <a:r>
              <a:rPr lang="it-IT" sz="2400" dirty="0" smtClean="0"/>
              <a:t>si trasforma in un </a:t>
            </a:r>
            <a:r>
              <a:rPr lang="it-IT" sz="2400" dirty="0" smtClean="0">
                <a:solidFill>
                  <a:srgbClr val="3333CC"/>
                </a:solidFill>
              </a:rPr>
              <a:t>protone</a:t>
            </a:r>
          </a:p>
          <a:p>
            <a:r>
              <a:rPr lang="it-IT" sz="2400" dirty="0" smtClean="0"/>
              <a:t>Deve essere emessa una particella invisibile (</a:t>
            </a:r>
            <a:r>
              <a:rPr lang="it-IT" sz="2400" dirty="0" smtClean="0">
                <a:solidFill>
                  <a:srgbClr val="3333CC"/>
                </a:solidFill>
              </a:rPr>
              <a:t>neutrino</a:t>
            </a:r>
            <a:r>
              <a:rPr lang="it-IT" sz="2400" dirty="0" smtClean="0"/>
              <a:t>) che garantisce la conservazione di energia e</a:t>
            </a:r>
            <a:r>
              <a:rPr lang="it-IT" sz="2400" dirty="0" smtClean="0"/>
              <a:t> momento</a:t>
            </a:r>
            <a:endParaRPr lang="it-IT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7347" t="18911" r="11837" b="5444"/>
          <a:stretch>
            <a:fillRect/>
          </a:stretch>
        </p:blipFill>
        <p:spPr>
          <a:xfrm>
            <a:off x="457200" y="3479800"/>
            <a:ext cx="4114800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4038600"/>
            <a:ext cx="21371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>
                <a:solidFill>
                  <a:srgbClr val="3333CC"/>
                </a:solidFill>
              </a:rPr>
              <a:t>n </a:t>
            </a:r>
            <a:r>
              <a:rPr lang="it-IT" sz="3600" dirty="0" smtClean="0"/>
              <a:t>→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 </a:t>
            </a:r>
            <a:r>
              <a:rPr lang="it-IT" sz="3600" dirty="0" smtClean="0">
                <a:solidFill>
                  <a:schemeClr val="accent1">
                    <a:lumMod val="75000"/>
                  </a:schemeClr>
                </a:solidFill>
              </a:rPr>
              <a:t>e</a:t>
            </a:r>
            <a:r>
              <a:rPr lang="it-IT" sz="3600" baseline="30000" dirty="0" smtClean="0">
                <a:solidFill>
                  <a:schemeClr val="accent1">
                    <a:lumMod val="75000"/>
                  </a:schemeClr>
                </a:solidFill>
                <a:latin typeface="Symbol" charset="2"/>
                <a:cs typeface="Symbol" charset="2"/>
              </a:rPr>
              <a:t>-</a:t>
            </a:r>
            <a:r>
              <a:rPr lang="it-IT" sz="3600" dirty="0" smtClean="0"/>
              <a:t> ν</a:t>
            </a:r>
            <a:endParaRPr lang="it-IT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3352800"/>
            <a:ext cx="35973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+mn-lt"/>
              </a:rPr>
              <a:t>I decadimenti β avvengon con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latin typeface="+mn-lt"/>
              </a:rPr>
              <a:t>la reazione: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4876800"/>
            <a:ext cx="41768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+mn-lt"/>
              </a:rPr>
              <a:t>La rarità dei decadimenti β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latin typeface="+mn-lt"/>
              </a:rPr>
              <a:t>indica che sono dovuti ad 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latin typeface="+mn-lt"/>
              </a:rPr>
              <a:t>un’interazione ~10</a:t>
            </a:r>
            <a:r>
              <a:rPr lang="it-IT" sz="2000" baseline="30000" dirty="0" smtClean="0">
                <a:latin typeface="+mn-lt"/>
              </a:rPr>
              <a:t>11</a:t>
            </a:r>
            <a:r>
              <a:rPr lang="it-IT" sz="2000" dirty="0" smtClean="0">
                <a:latin typeface="+mn-lt"/>
              </a:rPr>
              <a:t> volte più</a:t>
            </a:r>
            <a:br>
              <a:rPr lang="it-IT" sz="2000" dirty="0" smtClean="0">
                <a:latin typeface="+mn-lt"/>
              </a:rPr>
            </a:br>
            <a:r>
              <a:rPr lang="it-IT" sz="2000" dirty="0" smtClean="0">
                <a:solidFill>
                  <a:schemeClr val="accent2"/>
                </a:solidFill>
                <a:latin typeface="+mn-lt"/>
              </a:rPr>
              <a:t>debole </a:t>
            </a:r>
            <a:r>
              <a:rPr lang="it-IT" sz="2000" dirty="0" smtClean="0">
                <a:latin typeface="+mn-lt"/>
              </a:rPr>
              <a:t>della forza elettromagnetica 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6</a:t>
            </a:fld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20000" r="3500"/>
          <a:stretch>
            <a:fillRect/>
          </a:stretch>
        </p:blipFill>
        <p:spPr>
          <a:xfrm>
            <a:off x="1752600" y="3962400"/>
            <a:ext cx="2667000" cy="2327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Nuove particelle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5538"/>
            <a:ext cx="4495800" cy="5122862"/>
          </a:xfrm>
        </p:spPr>
        <p:txBody>
          <a:bodyPr/>
          <a:lstStyle/>
          <a:p>
            <a:r>
              <a:rPr lang="it-IT" sz="2000" dirty="0" smtClean="0"/>
              <a:t>Le prime sorgenti </a:t>
            </a:r>
            <a:r>
              <a:rPr lang="it-IT" sz="2000" dirty="0" smtClean="0"/>
              <a:t>di particelle di alta energia sono stati i </a:t>
            </a:r>
            <a:r>
              <a:rPr lang="it-IT" sz="2000" dirty="0" smtClean="0">
                <a:solidFill>
                  <a:srgbClr val="3333CC"/>
                </a:solidFill>
              </a:rPr>
              <a:t>raggi cosmici</a:t>
            </a:r>
          </a:p>
          <a:p>
            <a:r>
              <a:rPr lang="it-IT" sz="2000" dirty="0" smtClean="0"/>
              <a:t>L’introduzione di </a:t>
            </a:r>
            <a:r>
              <a:rPr lang="it-IT" sz="2000" dirty="0" smtClean="0">
                <a:solidFill>
                  <a:srgbClr val="3333CC"/>
                </a:solidFill>
              </a:rPr>
              <a:t>nuove tecniche di rivelazione</a:t>
            </a:r>
            <a:r>
              <a:rPr lang="it-IT" sz="2000" dirty="0" smtClean="0"/>
              <a:t> ha portato alla scoperta di </a:t>
            </a:r>
            <a:r>
              <a:rPr lang="it-IT" sz="2000" dirty="0" smtClean="0">
                <a:solidFill>
                  <a:srgbClr val="3333CC"/>
                </a:solidFill>
              </a:rPr>
              <a:t>nuovi tipi di particelle </a:t>
            </a:r>
            <a:r>
              <a:rPr lang="it-IT" sz="2000" dirty="0" smtClean="0"/>
              <a:t>e delle loro possibili</a:t>
            </a:r>
            <a:r>
              <a:rPr lang="it-IT" sz="2000" dirty="0" smtClean="0"/>
              <a:t> interazioni con </a:t>
            </a:r>
            <a:r>
              <a:rPr lang="it-IT" sz="2000" dirty="0" smtClean="0">
                <a:solidFill>
                  <a:srgbClr val="FF0000"/>
                </a:solidFill>
              </a:rPr>
              <a:t>protoni</a:t>
            </a:r>
            <a:r>
              <a:rPr lang="it-IT" sz="2000" dirty="0" smtClean="0"/>
              <a:t>, </a:t>
            </a:r>
            <a:r>
              <a:rPr lang="it-IT" sz="2000" dirty="0" smtClean="0">
                <a:solidFill>
                  <a:srgbClr val="3366FF"/>
                </a:solidFill>
              </a:rPr>
              <a:t>neutroni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008000"/>
                </a:solidFill>
              </a:rPr>
              <a:t>elettroni </a:t>
            </a:r>
            <a:r>
              <a:rPr lang="it-IT" sz="2000" dirty="0" smtClean="0"/>
              <a:t>della materia che conosciamo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26087" t="11364" b="9771"/>
          <a:stretch>
            <a:fillRect/>
          </a:stretch>
        </p:blipFill>
        <p:spPr>
          <a:xfrm>
            <a:off x="5181600" y="990600"/>
            <a:ext cx="38862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L’antimateria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400" dirty="0" smtClean="0">
                <a:solidFill>
                  <a:srgbClr val="3333CC"/>
                </a:solidFill>
              </a:rPr>
              <a:t>Paul </a:t>
            </a:r>
            <a:r>
              <a:rPr lang="it-IT" sz="2400" dirty="0" err="1" smtClean="0">
                <a:solidFill>
                  <a:srgbClr val="3333CC"/>
                </a:solidFill>
              </a:rPr>
              <a:t>Dirac</a:t>
            </a:r>
            <a:r>
              <a:rPr lang="it-IT" sz="2400" dirty="0" smtClean="0">
                <a:solidFill>
                  <a:srgbClr val="3333CC"/>
                </a:solidFill>
              </a:rPr>
              <a:t> </a:t>
            </a:r>
            <a:r>
              <a:rPr lang="it-IT" sz="2400" dirty="0" smtClean="0"/>
              <a:t>estese l’equazione di </a:t>
            </a:r>
            <a:r>
              <a:rPr lang="it-IT" sz="2400" dirty="0" err="1" smtClean="0"/>
              <a:t>Schrödinger</a:t>
            </a:r>
            <a:r>
              <a:rPr lang="it-IT" sz="2400" dirty="0" smtClean="0"/>
              <a:t> </a:t>
            </a:r>
            <a:r>
              <a:rPr lang="it-IT" sz="2400" dirty="0" smtClean="0"/>
              <a:t>alla </a:t>
            </a:r>
            <a:r>
              <a:rPr lang="it-IT" sz="2400" dirty="0" smtClean="0">
                <a:solidFill>
                  <a:srgbClr val="3333CC"/>
                </a:solidFill>
              </a:rPr>
              <a:t>relatività </a:t>
            </a:r>
            <a:r>
              <a:rPr lang="it-IT" sz="2400" dirty="0" smtClean="0"/>
              <a:t>di Einstein ed ha previsto particelle con </a:t>
            </a:r>
            <a:r>
              <a:rPr lang="it-IT" sz="2400" dirty="0" smtClean="0">
                <a:solidFill>
                  <a:srgbClr val="3333CC"/>
                </a:solidFill>
              </a:rPr>
              <a:t>energia negativa</a:t>
            </a:r>
            <a:r>
              <a:rPr lang="it-IT" sz="2400" dirty="0" smtClean="0"/>
              <a:t>, equivalenti a stati con carica elettrica opposta a quella delle particelle ordinarie</a:t>
            </a:r>
          </a:p>
          <a:p>
            <a:endParaRPr lang="it-IT" sz="2400" dirty="0" smtClean="0"/>
          </a:p>
          <a:p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smtClean="0"/>
              <a:t>Il </a:t>
            </a:r>
            <a:r>
              <a:rPr lang="it-IT" sz="2400" dirty="0" smtClean="0">
                <a:solidFill>
                  <a:srgbClr val="3333CC"/>
                </a:solidFill>
              </a:rPr>
              <a:t>positrone (</a:t>
            </a:r>
            <a:r>
              <a:rPr lang="it-IT" sz="2400" dirty="0" err="1" smtClean="0">
                <a:solidFill>
                  <a:srgbClr val="008000"/>
                </a:solidFill>
              </a:rPr>
              <a:t>e</a:t>
            </a:r>
            <a:r>
              <a:rPr lang="it-IT" sz="2400" baseline="30000" dirty="0" err="1" smtClean="0">
                <a:solidFill>
                  <a:srgbClr val="008000"/>
                </a:solidFill>
                <a:latin typeface="Symbol" charset="2"/>
                <a:cs typeface="Symbol" charset="2"/>
              </a:rPr>
              <a:t>+</a:t>
            </a:r>
            <a:r>
              <a:rPr lang="it-IT" sz="2400" dirty="0" smtClean="0">
                <a:solidFill>
                  <a:srgbClr val="3333CC"/>
                </a:solidFill>
              </a:rPr>
              <a:t>) </a:t>
            </a:r>
            <a:r>
              <a:rPr lang="it-IT" sz="2400" dirty="0" smtClean="0"/>
              <a:t>è stato scoperto </a:t>
            </a:r>
            <a:br>
              <a:rPr lang="it-IT" sz="2400" dirty="0" smtClean="0"/>
            </a:br>
            <a:r>
              <a:rPr lang="it-IT" sz="2400" dirty="0" smtClean="0"/>
              <a:t>da </a:t>
            </a:r>
            <a:r>
              <a:rPr lang="it-IT" sz="2400" dirty="0" smtClean="0">
                <a:solidFill>
                  <a:srgbClr val="3333CC"/>
                </a:solidFill>
              </a:rPr>
              <a:t>Carl Anderson </a:t>
            </a:r>
            <a:r>
              <a:rPr lang="it-IT" sz="2400" dirty="0" smtClean="0"/>
              <a:t>osservando </a:t>
            </a:r>
            <a:br>
              <a:rPr lang="it-IT" sz="2400" dirty="0" smtClean="0"/>
            </a:br>
            <a:r>
              <a:rPr lang="it-IT" sz="2400" dirty="0" smtClean="0"/>
              <a:t>i raggi cosmici nel 1932, pochi </a:t>
            </a:r>
            <a:br>
              <a:rPr lang="it-IT" sz="2400" dirty="0" smtClean="0"/>
            </a:br>
            <a:r>
              <a:rPr lang="it-IT" sz="2400" dirty="0" smtClean="0"/>
              <a:t>anni dopo la previsione di </a:t>
            </a:r>
            <a:r>
              <a:rPr lang="it-IT" sz="2400" dirty="0" err="1" smtClean="0"/>
              <a:t>Dirac</a:t>
            </a:r>
            <a:endParaRPr lang="it-IT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5882" r="5882"/>
          <a:stretch>
            <a:fillRect/>
          </a:stretch>
        </p:blipFill>
        <p:spPr>
          <a:xfrm>
            <a:off x="5638800" y="3047311"/>
            <a:ext cx="3200400" cy="32293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8</a:t>
            </a:fld>
            <a:endParaRPr lang="it-I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946400"/>
            <a:ext cx="4622800" cy="863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18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muone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2000" dirty="0" smtClean="0"/>
              <a:t>La particella più abbondante che è presente nei raggio cosmici è il </a:t>
            </a:r>
            <a:r>
              <a:rPr lang="it-IT" sz="2000" dirty="0" smtClean="0">
                <a:solidFill>
                  <a:srgbClr val="3333CC"/>
                </a:solidFill>
              </a:rPr>
              <a:t>muone</a:t>
            </a:r>
            <a:r>
              <a:rPr lang="it-IT" sz="2000" dirty="0" smtClean="0"/>
              <a:t>, scoperto da Anderson nel 1936</a:t>
            </a:r>
          </a:p>
          <a:p>
            <a:r>
              <a:rPr lang="it-IT" sz="2000" dirty="0" smtClean="0"/>
              <a:t>Il </a:t>
            </a:r>
            <a:r>
              <a:rPr lang="it-IT" sz="2000" dirty="0" smtClean="0">
                <a:latin typeface="+mj-lt"/>
              </a:rPr>
              <a:t>μ</a:t>
            </a:r>
            <a:r>
              <a:rPr lang="it-IT" sz="2000" dirty="0" smtClean="0"/>
              <a:t> è del tutto simile all’elettrone ma circa 200 volte più pesante</a:t>
            </a:r>
          </a:p>
          <a:p>
            <a:r>
              <a:rPr lang="it-IT" sz="2000" dirty="0" smtClean="0"/>
              <a:t>Il muone è </a:t>
            </a:r>
            <a:r>
              <a:rPr lang="it-IT" sz="2000" dirty="0" smtClean="0">
                <a:solidFill>
                  <a:srgbClr val="3333CC"/>
                </a:solidFill>
              </a:rPr>
              <a:t>instabile</a:t>
            </a:r>
            <a:r>
              <a:rPr lang="it-IT" sz="2000" dirty="0" smtClean="0"/>
              <a:t>, e decade </a:t>
            </a:r>
            <a:br>
              <a:rPr lang="it-IT" sz="2000" dirty="0" smtClean="0"/>
            </a:br>
            <a:r>
              <a:rPr lang="it-IT" sz="2000" dirty="0" smtClean="0"/>
              <a:t>ad un certo punto del suo </a:t>
            </a:r>
            <a:br>
              <a:rPr lang="it-IT" sz="2000" dirty="0" smtClean="0"/>
            </a:br>
            <a:r>
              <a:rPr lang="it-IT" sz="2000" dirty="0" smtClean="0"/>
              <a:t>percorso in </a:t>
            </a:r>
            <a:r>
              <a:rPr lang="it-IT" sz="2000" dirty="0" smtClean="0">
                <a:solidFill>
                  <a:srgbClr val="3333CC"/>
                </a:solidFill>
              </a:rPr>
              <a:t>elettrone </a:t>
            </a:r>
            <a:r>
              <a:rPr lang="it-IT" sz="2000" dirty="0" smtClean="0"/>
              <a:t>e </a:t>
            </a:r>
            <a:r>
              <a:rPr lang="it-IT" sz="2000" dirty="0" smtClean="0">
                <a:solidFill>
                  <a:srgbClr val="3333CC"/>
                </a:solidFill>
              </a:rPr>
              <a:t>neutrini </a:t>
            </a:r>
          </a:p>
          <a:p>
            <a:r>
              <a:rPr lang="it-IT" sz="2000" dirty="0" smtClean="0"/>
              <a:t>I muoni sono le particelle </a:t>
            </a:r>
            <a:br>
              <a:rPr lang="it-IT" sz="2000" dirty="0" smtClean="0"/>
            </a:br>
            <a:r>
              <a:rPr lang="it-IT" sz="2000" dirty="0" smtClean="0"/>
              <a:t>cariche più </a:t>
            </a:r>
            <a:r>
              <a:rPr lang="it-IT" sz="2000" dirty="0" smtClean="0">
                <a:solidFill>
                  <a:srgbClr val="3333CC"/>
                </a:solidFill>
              </a:rPr>
              <a:t>penetranti</a:t>
            </a:r>
            <a:r>
              <a:rPr lang="it-IT" sz="2000" dirty="0" smtClean="0"/>
              <a:t>, possono</a:t>
            </a:r>
            <a:br>
              <a:rPr lang="it-IT" sz="2000" dirty="0" smtClean="0"/>
            </a:br>
            <a:r>
              <a:rPr lang="it-IT" sz="2000" dirty="0" smtClean="0"/>
              <a:t>attraversare spessi strati di </a:t>
            </a:r>
            <a:br>
              <a:rPr lang="it-IT" sz="2000" dirty="0" smtClean="0"/>
            </a:br>
            <a:r>
              <a:rPr lang="it-IT" sz="2000" dirty="0" smtClean="0"/>
              <a:t>materia</a:t>
            </a:r>
          </a:p>
          <a:p>
            <a:r>
              <a:rPr lang="it-IT" sz="2000" dirty="0" smtClean="0"/>
              <a:t>Circa</a:t>
            </a:r>
            <a:r>
              <a:rPr lang="it-IT" sz="2000" dirty="0" smtClean="0"/>
              <a:t> </a:t>
            </a:r>
            <a:r>
              <a:rPr lang="it-IT" sz="2000" dirty="0" smtClean="0">
                <a:solidFill>
                  <a:srgbClr val="3333CC"/>
                </a:solidFill>
              </a:rPr>
              <a:t>~1</a:t>
            </a:r>
            <a:r>
              <a:rPr lang="it-IT" sz="2000" dirty="0" smtClean="0">
                <a:solidFill>
                  <a:srgbClr val="3333CC"/>
                </a:solidFill>
              </a:rPr>
              <a:t>00 </a:t>
            </a:r>
            <a:r>
              <a:rPr lang="it-IT" sz="2000" dirty="0" smtClean="0">
                <a:solidFill>
                  <a:srgbClr val="3333CC"/>
                </a:solidFill>
              </a:rPr>
              <a:t>muoni al secondo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/>
              <a:t>raggiungono </a:t>
            </a:r>
            <a:r>
              <a:rPr lang="it-IT" sz="2000" dirty="0" smtClean="0">
                <a:solidFill>
                  <a:srgbClr val="3333CC"/>
                </a:solidFill>
              </a:rPr>
              <a:t>ogni metro </a:t>
            </a:r>
            <a:br>
              <a:rPr lang="it-IT" sz="2000" dirty="0" smtClean="0">
                <a:solidFill>
                  <a:srgbClr val="3333CC"/>
                </a:solidFill>
              </a:rPr>
            </a:br>
            <a:r>
              <a:rPr lang="it-IT" sz="2000" dirty="0" smtClean="0"/>
              <a:t>quadrato del suolo terrestre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Il Modello Standard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Luca Lista</a:t>
            </a:r>
            <a:endParaRPr lang="it-IT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1905000" cy="304800"/>
          </a:xfrm>
        </p:spPr>
        <p:txBody>
          <a:bodyPr/>
          <a:lstStyle/>
          <a:p>
            <a:pPr>
              <a:defRPr/>
            </a:pPr>
            <a:fld id="{B7699375-3CD0-A947-8DBD-0B7017469FE8}" type="slidenum">
              <a:rPr lang="it-IT"/>
              <a:pPr>
                <a:defRPr/>
              </a:pPr>
              <a:t>9</a:t>
            </a:fld>
            <a:endParaRPr lang="it-IT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26" y="2285999"/>
            <a:ext cx="4202274" cy="3787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2438400"/>
            <a:ext cx="609600" cy="609600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15956</TotalTime>
  <Words>3175</Words>
  <Application>Microsoft Macintosh PowerPoint</Application>
  <PresentationFormat>On-screen Show (4:3)</PresentationFormat>
  <Paragraphs>465</Paragraphs>
  <Slides>47</Slides>
  <Notes>4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Struttura predefinita</vt:lpstr>
      <vt:lpstr>Equation</vt:lpstr>
      <vt:lpstr>Il Modello Standard     </vt:lpstr>
      <vt:lpstr>Il Modello Standard …in mezz’ora</vt:lpstr>
      <vt:lpstr>Cos’è il Modello Standard?</vt:lpstr>
      <vt:lpstr>La materia è fatta da atomi</vt:lpstr>
      <vt:lpstr>La meccanica quantistica</vt:lpstr>
      <vt:lpstr>Decadimenti beta</vt:lpstr>
      <vt:lpstr>Nuove particelle</vt:lpstr>
      <vt:lpstr>L’antimateria</vt:lpstr>
      <vt:lpstr>Il muone</vt:lpstr>
      <vt:lpstr>I quark</vt:lpstr>
      <vt:lpstr>Il quark “strano”</vt:lpstr>
      <vt:lpstr>Quark e anti-quark</vt:lpstr>
      <vt:lpstr>Mesoni e barioni</vt:lpstr>
      <vt:lpstr>Quantizzazione della luce</vt:lpstr>
      <vt:lpstr>Interazioni e simmetrie</vt:lpstr>
      <vt:lpstr>I quark e i jet</vt:lpstr>
      <vt:lpstr>Il decadimento β e i quark</vt:lpstr>
      <vt:lpstr>Deep inelastic scattering</vt:lpstr>
      <vt:lpstr>Il quark charm</vt:lpstr>
      <vt:lpstr>La terza famiglia</vt:lpstr>
      <vt:lpstr>Il mixing tra i quark</vt:lpstr>
      <vt:lpstr>Forze e particelle</vt:lpstr>
      <vt:lpstr>Il bosone di Higgs</vt:lpstr>
      <vt:lpstr>Formulazione matematica</vt:lpstr>
      <vt:lpstr>Unificazione elettro-debole</vt:lpstr>
      <vt:lpstr>Unificazione delle interazioni</vt:lpstr>
      <vt:lpstr>Verifiche del Modello Standard</vt:lpstr>
      <vt:lpstr>Previsioni sul bosone di Higgs</vt:lpstr>
      <vt:lpstr>La Grande Unificazione</vt:lpstr>
      <vt:lpstr>Slide 30</vt:lpstr>
      <vt:lpstr>Epoca di Plank (&lt;10-43s)</vt:lpstr>
      <vt:lpstr>Grande unificazione (&lt;10-36s)</vt:lpstr>
      <vt:lpstr>Epoca elettrodebole (&lt;10-12s)</vt:lpstr>
      <vt:lpstr>Quark-gluon plasma (&lt;10-6s)</vt:lpstr>
      <vt:lpstr>Bariogenesi (&lt;1s)</vt:lpstr>
      <vt:lpstr>Gli atomi (240000÷300000 anni)</vt:lpstr>
      <vt:lpstr>Galassie (&gt;106 anni)</vt:lpstr>
      <vt:lpstr>Altri problemi aperti</vt:lpstr>
      <vt:lpstr>Unificazione e supersimmetria?</vt:lpstr>
      <vt:lpstr>Unificare anche la gravità?</vt:lpstr>
      <vt:lpstr>La materia oscura</vt:lpstr>
      <vt:lpstr>Una “foto” della materia oscura</vt:lpstr>
      <vt:lpstr>Un evento SUSY ad LHC</vt:lpstr>
      <vt:lpstr>Struttura dello spazio-tempo</vt:lpstr>
      <vt:lpstr>Il modello di Kaluza-Klein</vt:lpstr>
      <vt:lpstr>Particelle da extra dimensioni</vt:lpstr>
      <vt:lpstr>Conclusioni</vt:lpstr>
    </vt:vector>
  </TitlesOfParts>
  <Company>INFN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Luca Lista</dc:creator>
  <cp:lastModifiedBy>Luca Lista</cp:lastModifiedBy>
  <cp:revision>3306</cp:revision>
  <cp:lastPrinted>2009-09-08T15:10:07Z</cp:lastPrinted>
  <dcterms:created xsi:type="dcterms:W3CDTF">2010-05-24T08:24:04Z</dcterms:created>
  <dcterms:modified xsi:type="dcterms:W3CDTF">2010-05-24T10:21:48Z</dcterms:modified>
</cp:coreProperties>
</file>