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74" r:id="rId2"/>
    <p:sldMasterId id="2147483786" r:id="rId3"/>
    <p:sldMasterId id="2147483798" r:id="rId4"/>
  </p:sldMasterIdLst>
  <p:notesMasterIdLst>
    <p:notesMasterId r:id="rId55"/>
  </p:notesMasterIdLst>
  <p:sldIdLst>
    <p:sldId id="256" r:id="rId5"/>
    <p:sldId id="287" r:id="rId6"/>
    <p:sldId id="330" r:id="rId7"/>
    <p:sldId id="353" r:id="rId8"/>
    <p:sldId id="354" r:id="rId9"/>
    <p:sldId id="260" r:id="rId10"/>
    <p:sldId id="340" r:id="rId11"/>
    <p:sldId id="328" r:id="rId12"/>
    <p:sldId id="345" r:id="rId13"/>
    <p:sldId id="304" r:id="rId14"/>
    <p:sldId id="337" r:id="rId15"/>
    <p:sldId id="338" r:id="rId16"/>
    <p:sldId id="339" r:id="rId17"/>
    <p:sldId id="318" r:id="rId18"/>
    <p:sldId id="273" r:id="rId19"/>
    <p:sldId id="344" r:id="rId20"/>
    <p:sldId id="355" r:id="rId21"/>
    <p:sldId id="346" r:id="rId22"/>
    <p:sldId id="321" r:id="rId23"/>
    <p:sldId id="326" r:id="rId24"/>
    <p:sldId id="333" r:id="rId25"/>
    <p:sldId id="334" r:id="rId26"/>
    <p:sldId id="303" r:id="rId27"/>
    <p:sldId id="356" r:id="rId28"/>
    <p:sldId id="319" r:id="rId29"/>
    <p:sldId id="324" r:id="rId30"/>
    <p:sldId id="310" r:id="rId31"/>
    <p:sldId id="347" r:id="rId32"/>
    <p:sldId id="327" r:id="rId33"/>
    <p:sldId id="308" r:id="rId34"/>
    <p:sldId id="311" r:id="rId35"/>
    <p:sldId id="323" r:id="rId36"/>
    <p:sldId id="307" r:id="rId37"/>
    <p:sldId id="329" r:id="rId38"/>
    <p:sldId id="295" r:id="rId39"/>
    <p:sldId id="322" r:id="rId40"/>
    <p:sldId id="286" r:id="rId41"/>
    <p:sldId id="301" r:id="rId42"/>
    <p:sldId id="300" r:id="rId43"/>
    <p:sldId id="325" r:id="rId44"/>
    <p:sldId id="271" r:id="rId45"/>
    <p:sldId id="263" r:id="rId46"/>
    <p:sldId id="278" r:id="rId47"/>
    <p:sldId id="349" r:id="rId48"/>
    <p:sldId id="350" r:id="rId49"/>
    <p:sldId id="351" r:id="rId50"/>
    <p:sldId id="305" r:id="rId51"/>
    <p:sldId id="352" r:id="rId52"/>
    <p:sldId id="358" r:id="rId53"/>
    <p:sldId id="359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salvadori" initials="ms" lastIdx="12" clrIdx="0">
    <p:extLst>
      <p:ext uri="{19B8F6BF-5375-455C-9EA6-DF929625EA0E}">
        <p15:presenceInfo xmlns:p15="http://schemas.microsoft.com/office/powerpoint/2012/main" userId="martina salvado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3F3"/>
    <a:srgbClr val="3D9CCC"/>
    <a:srgbClr val="FFFFFF"/>
    <a:srgbClr val="0602ED"/>
    <a:srgbClr val="1D6FA9"/>
    <a:srgbClr val="12507B"/>
    <a:srgbClr val="D58C2E"/>
    <a:srgbClr val="C9492C"/>
    <a:srgbClr val="97BE49"/>
    <a:srgbClr val="822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B3748-9EBD-426B-B394-7B25B18AE8C9}" type="datetimeFigureOut">
              <a:rPr lang="en-GB" smtClean="0"/>
              <a:t>28/04/2021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F173F-82A0-42A9-B524-A29D6055A74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539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57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4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785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3010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84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0197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306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361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213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C9A1CD-07A5-43EC-9AA6-DE54F3DF3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DDFC69B-700B-4CD6-B75E-9D7D0CCA3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57437F-C034-4C68-9370-D4C83FBA0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066605-ACC5-41D6-9181-F68BE8B1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FA604B-07B1-451E-91D2-B50DDD193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977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3A4CE7-B925-4D72-81AE-D49FA75C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EE0D9E-BCC9-4A47-A0FB-48A238A8C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9C9705-F689-4608-9400-E7B77CC5E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9A47F7-A350-42EC-A686-503A25AC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463757-BA60-4EDE-AE12-46D42F68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59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253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F06836-44BC-4E49-B8BB-F7B5C437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41D5689-EC44-4D9D-91D3-4B8709412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B47FE4-38DC-49AB-BF80-6A08CBDA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677176-5497-490D-AEF7-4852D79C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78B876-630B-44A0-A2A3-9C629BA1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454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7235F0-AEC4-4AD8-8A65-7665ADAEE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35D9E5-4B0B-452C-BCA4-B150E28F4F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83C8C9-67D1-4A3E-8A14-C9B43DB0E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9B4A119-8C6E-4C0C-A3EE-F50D99F77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1E2CCCB-4CB5-4F9E-B27E-BE197BAAE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D0387A-E851-4A49-B507-04F43FA2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713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4E4092-9ECC-403A-97B3-821DC7B27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14B2A7-62F1-4DB7-942E-0BA8537A0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36F58A0-23A4-41BA-9D4F-24EFFD15B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FD098F1-DE85-41F9-8E41-AED105174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24821E7-0BC1-4C4B-ADF7-345C145B02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40E0079-FBC7-42FF-A28D-754EFCA3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C44A9BB-922F-4347-B217-DD240C87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A9FB0CA-EB2D-4B76-843B-C94395F9F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48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1E8D32-D04C-4A3E-BA6C-DDF8DD8F6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5169EF9-86BE-41B4-A0C4-DAB680577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62872A1-6943-42FF-B301-F48DBAE92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C00CA0-65CF-4265-9103-481F31A2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361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F0890C2-215B-4B27-BC01-46B6EA1F7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0E5A308-18A5-497E-B4F4-71D22F23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B59E36-DF8B-4854-90A6-E3435563D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50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EE13F4-B85C-45F9-A074-30EFD6385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53C68A-89E2-45A6-B73E-EC3AE4C18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E73D773-5428-4AE9-B860-F81129617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E0EAF2-2823-4C2C-956C-E5358C0E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4CCB4C-F7EB-4DF6-8720-42507F23E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5765952-8C85-496D-9E2A-05B155ACD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859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F35DF5-D817-4FC8-91B0-E0C333B40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CC03E6C-C58A-4918-8AAF-076BCE422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35E72D-FDAC-41B4-A850-A8A9D0B2A3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B522E96-9950-44A9-9495-97C7A9D45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31BD1AD-A978-47E1-85AC-BAB8BD522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8A001F-2E31-40FA-8CEB-D0750D70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286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0FE14F-AC07-4402-804F-D4E88E3F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B450A29-E24F-4B26-88E0-5C447B40F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8F100C-E401-4D1B-A329-41A21015F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74BA17-AECD-4220-967A-9EC2B3FFA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D2BF80-076F-4D9F-8DA2-50D7DDECA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088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7DE5FC1-90F7-4950-A0A7-10028D19D8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F781C9-6A00-472B-AA57-1F7844D03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790BDC-5DB5-4F2C-9F6C-9B7F3EE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0F333F-4A63-443A-AF59-DD1EF11B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72ECCF-224D-4F25-97A6-39B32986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546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237117"/>
            <a:ext cx="10972800" cy="533480"/>
          </a:xfrm>
        </p:spPr>
        <p:txBody>
          <a:bodyPr/>
          <a:lstStyle>
            <a:lvl1pPr>
              <a:defRPr sz="3467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461729"/>
          </a:xfrm>
        </p:spPr>
        <p:txBody>
          <a:bodyPr>
            <a:spAutoFit/>
          </a:bodyPr>
          <a:lstStyle>
            <a:lvl1pPr marL="0" indent="0">
              <a:buNone/>
              <a:defRPr sz="2667" b="1" baseline="0">
                <a:solidFill>
                  <a:srgbClr val="7F7F7F"/>
                </a:solidFill>
              </a:defRPr>
            </a:lvl1pPr>
            <a:lvl2pPr>
              <a:defRPr sz="2667" b="1">
                <a:solidFill>
                  <a:srgbClr val="7F7F7F"/>
                </a:solidFill>
              </a:defRPr>
            </a:lvl2pPr>
            <a:lvl3pPr>
              <a:defRPr sz="2667" b="1">
                <a:solidFill>
                  <a:srgbClr val="7F7F7F"/>
                </a:solidFill>
              </a:defRPr>
            </a:lvl3pPr>
            <a:lvl4pPr>
              <a:defRPr sz="2667" b="1">
                <a:solidFill>
                  <a:srgbClr val="7F7F7F"/>
                </a:solidFill>
              </a:defRPr>
            </a:lvl4pPr>
            <a:lvl5pPr>
              <a:defRPr sz="2667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8" y="2017397"/>
            <a:ext cx="10972799" cy="959365"/>
          </a:xfrm>
        </p:spPr>
        <p:txBody>
          <a:bodyPr wrap="square">
            <a:spAutoFit/>
          </a:bodyPr>
          <a:lstStyle>
            <a:lvl1pPr marL="609585" indent="-609585">
              <a:buFont typeface="+mj-lt"/>
              <a:buAutoNum type="arabicPeriod"/>
              <a:defRPr sz="2667" baseline="0"/>
            </a:lvl1pPr>
            <a:lvl2pPr marL="609585" indent="0">
              <a:buNone/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8" y="3409088"/>
            <a:ext cx="10972799" cy="1239313"/>
          </a:xfrm>
        </p:spPr>
        <p:txBody>
          <a:bodyPr wrap="square">
            <a:spAutoFit/>
          </a:bodyPr>
          <a:lstStyle>
            <a:lvl1pPr>
              <a:defRPr sz="2133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51413" y="6356352"/>
            <a:ext cx="730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69843" y="6356351"/>
            <a:ext cx="880093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781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099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237117"/>
            <a:ext cx="10972800" cy="533480"/>
          </a:xfrm>
        </p:spPr>
        <p:txBody>
          <a:bodyPr/>
          <a:lstStyle>
            <a:lvl1pPr>
              <a:defRPr sz="3467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461729"/>
          </a:xfrm>
        </p:spPr>
        <p:txBody>
          <a:bodyPr>
            <a:spAutoFit/>
          </a:bodyPr>
          <a:lstStyle>
            <a:lvl1pPr marL="0" indent="0">
              <a:buNone/>
              <a:defRPr sz="2667" b="1" baseline="0">
                <a:solidFill>
                  <a:srgbClr val="7F7F7F"/>
                </a:solidFill>
              </a:defRPr>
            </a:lvl1pPr>
            <a:lvl2pPr>
              <a:defRPr sz="2667" b="1">
                <a:solidFill>
                  <a:srgbClr val="7F7F7F"/>
                </a:solidFill>
              </a:defRPr>
            </a:lvl2pPr>
            <a:lvl3pPr>
              <a:defRPr sz="2667" b="1">
                <a:solidFill>
                  <a:srgbClr val="7F7F7F"/>
                </a:solidFill>
              </a:defRPr>
            </a:lvl3pPr>
            <a:lvl4pPr>
              <a:defRPr sz="2667" b="1">
                <a:solidFill>
                  <a:srgbClr val="7F7F7F"/>
                </a:solidFill>
              </a:defRPr>
            </a:lvl4pPr>
            <a:lvl5pPr>
              <a:defRPr sz="2667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8" y="2017397"/>
            <a:ext cx="10972799" cy="959365"/>
          </a:xfrm>
        </p:spPr>
        <p:txBody>
          <a:bodyPr wrap="square">
            <a:spAutoFit/>
          </a:bodyPr>
          <a:lstStyle>
            <a:lvl1pPr marL="609585" indent="-609585">
              <a:buFont typeface="+mj-lt"/>
              <a:buAutoNum type="arabicPeriod"/>
              <a:defRPr sz="2667" baseline="0"/>
            </a:lvl1pPr>
            <a:lvl2pPr marL="609585" indent="0">
              <a:buNone/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8" y="3409088"/>
            <a:ext cx="10972799" cy="1239313"/>
          </a:xfrm>
        </p:spPr>
        <p:txBody>
          <a:bodyPr wrap="square">
            <a:spAutoFit/>
          </a:bodyPr>
          <a:lstStyle>
            <a:lvl1pPr>
              <a:defRPr sz="2133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51413" y="6356352"/>
            <a:ext cx="730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69843" y="6356351"/>
            <a:ext cx="880093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1546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237117"/>
            <a:ext cx="10972800" cy="533480"/>
          </a:xfrm>
        </p:spPr>
        <p:txBody>
          <a:bodyPr/>
          <a:lstStyle>
            <a:lvl1pPr>
              <a:defRPr sz="3467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461729"/>
          </a:xfrm>
        </p:spPr>
        <p:txBody>
          <a:bodyPr>
            <a:spAutoFit/>
          </a:bodyPr>
          <a:lstStyle>
            <a:lvl1pPr marL="0" indent="0">
              <a:buNone/>
              <a:defRPr sz="2667" b="1" baseline="0">
                <a:solidFill>
                  <a:srgbClr val="7F7F7F"/>
                </a:solidFill>
              </a:defRPr>
            </a:lvl1pPr>
            <a:lvl2pPr>
              <a:defRPr sz="2667" b="1">
                <a:solidFill>
                  <a:srgbClr val="7F7F7F"/>
                </a:solidFill>
              </a:defRPr>
            </a:lvl2pPr>
            <a:lvl3pPr>
              <a:defRPr sz="2667" b="1">
                <a:solidFill>
                  <a:srgbClr val="7F7F7F"/>
                </a:solidFill>
              </a:defRPr>
            </a:lvl3pPr>
            <a:lvl4pPr>
              <a:defRPr sz="2667" b="1">
                <a:solidFill>
                  <a:srgbClr val="7F7F7F"/>
                </a:solidFill>
              </a:defRPr>
            </a:lvl4pPr>
            <a:lvl5pPr>
              <a:defRPr sz="2667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8" y="2017397"/>
            <a:ext cx="10972799" cy="959365"/>
          </a:xfrm>
        </p:spPr>
        <p:txBody>
          <a:bodyPr wrap="square">
            <a:spAutoFit/>
          </a:bodyPr>
          <a:lstStyle>
            <a:lvl1pPr marL="609585" indent="-609585">
              <a:buFont typeface="+mj-lt"/>
              <a:buAutoNum type="arabicPeriod"/>
              <a:defRPr sz="2667" baseline="0"/>
            </a:lvl1pPr>
            <a:lvl2pPr marL="609585" indent="0">
              <a:buNone/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8" y="3409088"/>
            <a:ext cx="10972799" cy="1239313"/>
          </a:xfrm>
        </p:spPr>
        <p:txBody>
          <a:bodyPr wrap="square">
            <a:spAutoFit/>
          </a:bodyPr>
          <a:lstStyle>
            <a:lvl1pPr>
              <a:defRPr sz="2133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51413" y="6356352"/>
            <a:ext cx="730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69843" y="6356351"/>
            <a:ext cx="880093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8374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237117"/>
            <a:ext cx="10972800" cy="533480"/>
          </a:xfrm>
        </p:spPr>
        <p:txBody>
          <a:bodyPr/>
          <a:lstStyle>
            <a:lvl1pPr>
              <a:defRPr sz="3467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461729"/>
          </a:xfrm>
        </p:spPr>
        <p:txBody>
          <a:bodyPr>
            <a:spAutoFit/>
          </a:bodyPr>
          <a:lstStyle>
            <a:lvl1pPr marL="0" indent="0">
              <a:buNone/>
              <a:defRPr sz="2667" b="1" baseline="0">
                <a:solidFill>
                  <a:srgbClr val="7F7F7F"/>
                </a:solidFill>
              </a:defRPr>
            </a:lvl1pPr>
            <a:lvl2pPr>
              <a:defRPr sz="2667" b="1">
                <a:solidFill>
                  <a:srgbClr val="7F7F7F"/>
                </a:solidFill>
              </a:defRPr>
            </a:lvl2pPr>
            <a:lvl3pPr>
              <a:defRPr sz="2667" b="1">
                <a:solidFill>
                  <a:srgbClr val="7F7F7F"/>
                </a:solidFill>
              </a:defRPr>
            </a:lvl3pPr>
            <a:lvl4pPr>
              <a:defRPr sz="2667" b="1">
                <a:solidFill>
                  <a:srgbClr val="7F7F7F"/>
                </a:solidFill>
              </a:defRPr>
            </a:lvl4pPr>
            <a:lvl5pPr>
              <a:defRPr sz="2667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8" y="2017397"/>
            <a:ext cx="10972799" cy="959365"/>
          </a:xfrm>
        </p:spPr>
        <p:txBody>
          <a:bodyPr wrap="square">
            <a:spAutoFit/>
          </a:bodyPr>
          <a:lstStyle>
            <a:lvl1pPr marL="609585" indent="-609585">
              <a:buFont typeface="+mj-lt"/>
              <a:buAutoNum type="arabicPeriod"/>
              <a:defRPr sz="2667" baseline="0"/>
            </a:lvl1pPr>
            <a:lvl2pPr marL="609585" indent="0">
              <a:buNone/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8" y="3409088"/>
            <a:ext cx="10972799" cy="1239313"/>
          </a:xfrm>
        </p:spPr>
        <p:txBody>
          <a:bodyPr wrap="square">
            <a:spAutoFit/>
          </a:bodyPr>
          <a:lstStyle>
            <a:lvl1pPr>
              <a:defRPr sz="2133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51413" y="6356352"/>
            <a:ext cx="730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69843" y="6356351"/>
            <a:ext cx="880093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2796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237117"/>
            <a:ext cx="10972800" cy="533480"/>
          </a:xfrm>
        </p:spPr>
        <p:txBody>
          <a:bodyPr/>
          <a:lstStyle>
            <a:lvl1pPr>
              <a:defRPr sz="3467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461729"/>
          </a:xfrm>
        </p:spPr>
        <p:txBody>
          <a:bodyPr>
            <a:spAutoFit/>
          </a:bodyPr>
          <a:lstStyle>
            <a:lvl1pPr marL="0" indent="0">
              <a:buNone/>
              <a:defRPr sz="2667" b="1" baseline="0">
                <a:solidFill>
                  <a:srgbClr val="7F7F7F"/>
                </a:solidFill>
              </a:defRPr>
            </a:lvl1pPr>
            <a:lvl2pPr>
              <a:defRPr sz="2667" b="1">
                <a:solidFill>
                  <a:srgbClr val="7F7F7F"/>
                </a:solidFill>
              </a:defRPr>
            </a:lvl2pPr>
            <a:lvl3pPr>
              <a:defRPr sz="2667" b="1">
                <a:solidFill>
                  <a:srgbClr val="7F7F7F"/>
                </a:solidFill>
              </a:defRPr>
            </a:lvl3pPr>
            <a:lvl4pPr>
              <a:defRPr sz="2667" b="1">
                <a:solidFill>
                  <a:srgbClr val="7F7F7F"/>
                </a:solidFill>
              </a:defRPr>
            </a:lvl4pPr>
            <a:lvl5pPr>
              <a:defRPr sz="2667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8" y="2017397"/>
            <a:ext cx="10972799" cy="959365"/>
          </a:xfrm>
        </p:spPr>
        <p:txBody>
          <a:bodyPr wrap="square">
            <a:spAutoFit/>
          </a:bodyPr>
          <a:lstStyle>
            <a:lvl1pPr marL="609585" indent="-609585">
              <a:buFont typeface="+mj-lt"/>
              <a:buAutoNum type="arabicPeriod"/>
              <a:defRPr sz="2667" baseline="0"/>
            </a:lvl1pPr>
            <a:lvl2pPr marL="609585" indent="0">
              <a:buNone/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8" y="3409088"/>
            <a:ext cx="10972799" cy="1239313"/>
          </a:xfrm>
        </p:spPr>
        <p:txBody>
          <a:bodyPr wrap="square">
            <a:spAutoFit/>
          </a:bodyPr>
          <a:lstStyle>
            <a:lvl1pPr>
              <a:defRPr sz="2133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51413" y="6356352"/>
            <a:ext cx="730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69843" y="6356351"/>
            <a:ext cx="880093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8639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722EC-D718-4A7A-98A5-7D47B7D42D72}" type="datetime1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822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6C493-3CC4-48DB-8C0A-5CFE39F37F4F}" type="datetime1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5636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0D7C-F10B-49A5-86E4-451C0AB4DAEA}" type="datetime1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267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34E8-60D3-4D74-9E7A-2FB44C98E06D}" type="datetime1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879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337-5836-4E5B-9D5D-B7A49FF2DB35}" type="datetime1">
              <a:rPr lang="en-GB" smtClean="0"/>
              <a:t>28/04/2021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201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4E7B-0272-4590-9E8E-4127C428D87E}" type="datetime1">
              <a:rPr lang="en-GB" smtClean="0"/>
              <a:t>28/04/2021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80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82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BAED-0A84-45F0-9534-8C4888717DF5}" type="datetime1">
              <a:rPr lang="en-GB" smtClean="0"/>
              <a:t>28/04/2021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1956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D3CDF-FC1B-4D17-BB50-800C306E145F}" type="datetime1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969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3CDE6-A321-4095-87E7-C96F9CD8F821}" type="datetime1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458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A4BF6-8660-4D44-91CE-8AEF60D54EEC}" type="datetime1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056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6D718-1773-4042-9429-8CB6BA4CEB15}" type="datetime1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525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6C0E0-6C51-4949-9A2F-BFCA01B29C55}" type="datetime1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041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66040" y="6538912"/>
            <a:ext cx="2743200" cy="365125"/>
          </a:xfrm>
        </p:spPr>
        <p:txBody>
          <a:bodyPr/>
          <a:lstStyle/>
          <a:p>
            <a:fld id="{7C9C758C-F7DD-47B7-8C96-CAC0FC49F10C}" type="datetime1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38912"/>
            <a:ext cx="4114800" cy="365125"/>
          </a:xfrm>
        </p:spPr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14840" y="6538912"/>
            <a:ext cx="2743200" cy="365125"/>
          </a:xfrm>
        </p:spPr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4205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3479-CF6D-42CE-8484-87F160DBC4D7}" type="datetime1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5063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FB08D-5C26-455D-AE7C-ADB7C90E4C4F}" type="datetime1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9999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981B-792E-4BB9-811C-0C25A92DB140}" type="datetime1">
              <a:rPr lang="en-GB" smtClean="0"/>
              <a:t>28/04/2021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791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3954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A5667-7267-4577-8574-AE7AB0D32FB8}" type="datetime1">
              <a:rPr lang="en-GB" smtClean="0"/>
              <a:t>28/04/2021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540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241B-4CB5-407B-9C3A-AAB470C64EBD}" type="datetime1">
              <a:rPr lang="en-GB" smtClean="0"/>
              <a:t>28/04/2021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0502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E7113-A49B-4BDD-BC52-11DDADF61D7C}" type="datetime1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908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4BF32-6762-44D5-B5FD-CD72C77BAC2D}" type="datetime1">
              <a:rPr lang="en-GB" smtClean="0"/>
              <a:t>28/04/2021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818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4B3F-AE17-4C16-A1F8-C19D8AD1E394}" type="datetime1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545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11460-FBFA-49CF-A78A-1BA1D8AC3153}" type="datetime1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Examen Doctoral Martina Salvadori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459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92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62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390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16/10/2019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89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GB"/>
              <a:t>16/10/2019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803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1854F87-3D53-47A0-BF87-EF88B5BFF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AFC73A-EE1F-4F4A-A6EA-A34CF6107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5D39E4-A3AD-463D-A308-BF7653550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16/10/2019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2F12E5-4E15-45AD-9011-D21A3E7530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CB0AD9-558F-4F48-8D36-EEB18DA5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B223E-59B7-4CE7-9AB5-C3A4C8C43D27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2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810" r:id="rId12"/>
    <p:sldLayoutId id="2147483811" r:id="rId13"/>
    <p:sldLayoutId id="2147483812" r:id="rId14"/>
    <p:sldLayoutId id="2147483813" r:id="rId15"/>
    <p:sldLayoutId id="2147483814" r:id="rId1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94648-8214-43B4-B532-8498E2AD496F}" type="datetime1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Examen Doctoral Martina Salvadori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4597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7F54E-AA98-400A-8D8D-C889FA0FED4B}" type="datetime1">
              <a:rPr lang="en-GB" smtClean="0"/>
              <a:t>28/04/2021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Examen Doctoral Martina Salvadori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15C8D-241D-4EAC-A4AC-F7271BC8499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85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411.png"/><Relationship Id="rId12" Type="http://schemas.openxmlformats.org/officeDocument/2006/relationships/image" Target="../media/image5.jp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8.xml"/><Relationship Id="rId11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30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3" Type="http://schemas.openxmlformats.org/officeDocument/2006/relationships/image" Target="../media/image4.jpe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9.xml"/><Relationship Id="rId6" Type="http://schemas.openxmlformats.org/officeDocument/2006/relationships/image" Target="../media/image48.png"/><Relationship Id="rId11" Type="http://schemas.openxmlformats.org/officeDocument/2006/relationships/image" Target="../media/image5.jp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jpeg"/><Relationship Id="rId7" Type="http://schemas.openxmlformats.org/officeDocument/2006/relationships/image" Target="../media/image57.sv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56.png"/><Relationship Id="rId11" Type="http://schemas.openxmlformats.org/officeDocument/2006/relationships/image" Target="../media/image2.png"/><Relationship Id="rId5" Type="http://schemas.openxmlformats.org/officeDocument/2006/relationships/image" Target="../media/image55.svg"/><Relationship Id="rId10" Type="http://schemas.openxmlformats.org/officeDocument/2006/relationships/image" Target="../media/image5.jp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jpg"/><Relationship Id="rId3" Type="http://schemas.openxmlformats.org/officeDocument/2006/relationships/image" Target="../media/image4.jpeg"/><Relationship Id="rId7" Type="http://schemas.openxmlformats.org/officeDocument/2006/relationships/image" Target="../media/image63.png"/><Relationship Id="rId12" Type="http://schemas.openxmlformats.org/officeDocument/2006/relationships/image" Target="../media/image61.sv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62.png"/><Relationship Id="rId11" Type="http://schemas.openxmlformats.org/officeDocument/2006/relationships/image" Target="../media/image60.png"/><Relationship Id="rId5" Type="http://schemas.openxmlformats.org/officeDocument/2006/relationships/image" Target="../media/image59.svg"/><Relationship Id="rId15" Type="http://schemas.openxmlformats.org/officeDocument/2006/relationships/image" Target="../media/image3.png"/><Relationship Id="rId10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Relationship Id="rId1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4.jpeg"/><Relationship Id="rId7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1.png"/><Relationship Id="rId10" Type="http://schemas.openxmlformats.org/officeDocument/2006/relationships/image" Target="../media/image3.png"/><Relationship Id="rId4" Type="http://schemas.openxmlformats.org/officeDocument/2006/relationships/image" Target="../media/image67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.jpeg"/><Relationship Id="rId7" Type="http://schemas.openxmlformats.org/officeDocument/2006/relationships/image" Target="../media/image70.sv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2.xml"/><Relationship Id="rId6" Type="http://schemas.openxmlformats.org/officeDocument/2006/relationships/image" Target="../media/image69.png"/><Relationship Id="rId11" Type="http://schemas.openxmlformats.org/officeDocument/2006/relationships/image" Target="../media/image2.png"/><Relationship Id="rId5" Type="http://schemas.openxmlformats.org/officeDocument/2006/relationships/image" Target="../media/image660.png"/><Relationship Id="rId10" Type="http://schemas.openxmlformats.org/officeDocument/2006/relationships/image" Target="../media/image5.jpg"/><Relationship Id="rId9" Type="http://schemas.openxmlformats.org/officeDocument/2006/relationships/image" Target="../media/image72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.png"/><Relationship Id="rId3" Type="http://schemas.openxmlformats.org/officeDocument/2006/relationships/image" Target="../media/image69.png"/><Relationship Id="rId12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2.svg"/><Relationship Id="rId11" Type="http://schemas.openxmlformats.org/officeDocument/2006/relationships/image" Target="../media/image5.jp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70.svg"/><Relationship Id="rId9" Type="http://schemas.openxmlformats.org/officeDocument/2006/relationships/image" Target="../media/image73.png"/><Relationship Id="rId1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7.png"/><Relationship Id="rId7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81.png"/><Relationship Id="rId7" Type="http://schemas.openxmlformats.org/officeDocument/2006/relationships/image" Target="../media/image6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11" Type="http://schemas.openxmlformats.org/officeDocument/2006/relationships/image" Target="../media/image84.jpg"/><Relationship Id="rId5" Type="http://schemas.openxmlformats.org/officeDocument/2006/relationships/image" Target="../media/image83.png"/><Relationship Id="rId10" Type="http://schemas.openxmlformats.org/officeDocument/2006/relationships/image" Target="../media/image3.png"/><Relationship Id="rId4" Type="http://schemas.openxmlformats.org/officeDocument/2006/relationships/image" Target="../media/image82.pn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3.png"/><Relationship Id="rId3" Type="http://schemas.openxmlformats.org/officeDocument/2006/relationships/image" Target="../media/image85.png"/><Relationship Id="rId7" Type="http://schemas.openxmlformats.org/officeDocument/2006/relationships/image" Target="../media/image800.png"/><Relationship Id="rId12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90.png"/><Relationship Id="rId11" Type="http://schemas.openxmlformats.org/officeDocument/2006/relationships/image" Target="../media/image5.jpg"/><Relationship Id="rId10" Type="http://schemas.openxmlformats.org/officeDocument/2006/relationships/image" Target="../media/image600.png"/><Relationship Id="rId4" Type="http://schemas.openxmlformats.org/officeDocument/2006/relationships/image" Target="../media/image86.png"/><Relationship Id="rId9" Type="http://schemas.openxmlformats.org/officeDocument/2006/relationships/image" Target="../media/image6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88.png"/><Relationship Id="rId7" Type="http://schemas.openxmlformats.org/officeDocument/2006/relationships/image" Target="../media/image8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4.jpeg"/><Relationship Id="rId12" Type="http://schemas.openxmlformats.org/officeDocument/2006/relationships/image" Target="../media/image14.png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8.svg"/><Relationship Id="rId1" Type="http://schemas.openxmlformats.org/officeDocument/2006/relationships/tags" Target="../tags/tag1.xml"/><Relationship Id="rId6" Type="http://schemas.openxmlformats.org/officeDocument/2006/relationships/image" Target="../media/image9.svg"/><Relationship Id="rId11" Type="http://schemas.openxmlformats.org/officeDocument/2006/relationships/image" Target="../media/image13.sv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3.png"/><Relationship Id="rId4" Type="http://schemas.openxmlformats.org/officeDocument/2006/relationships/image" Target="../media/image7.svg"/><Relationship Id="rId9" Type="http://schemas.openxmlformats.org/officeDocument/2006/relationships/image" Target="../media/image11.svg"/><Relationship Id="rId14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0.pn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6.pn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jpg"/><Relationship Id="rId5" Type="http://schemas.openxmlformats.org/officeDocument/2006/relationships/image" Target="../media/image94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8.pn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jp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02.sv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10" Type="http://schemas.openxmlformats.org/officeDocument/2006/relationships/image" Target="../media/image3.png"/><Relationship Id="rId4" Type="http://schemas.openxmlformats.org/officeDocument/2006/relationships/image" Target="../media/image103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8" Type="http://schemas.openxmlformats.org/officeDocument/2006/relationships/image" Target="../media/image8.png"/><Relationship Id="rId3" Type="http://schemas.openxmlformats.org/officeDocument/2006/relationships/image" Target="../media/image19.png"/><Relationship Id="rId21" Type="http://schemas.openxmlformats.org/officeDocument/2006/relationships/image" Target="../media/image26.svg"/><Relationship Id="rId7" Type="http://schemas.openxmlformats.org/officeDocument/2006/relationships/image" Target="../media/image21.svg"/><Relationship Id="rId12" Type="http://schemas.openxmlformats.org/officeDocument/2006/relationships/image" Target="../media/image4.jpeg"/><Relationship Id="rId17" Type="http://schemas.openxmlformats.org/officeDocument/2006/relationships/image" Target="../media/image11.sv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0.png"/><Relationship Id="rId20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18.svg"/><Relationship Id="rId24" Type="http://schemas.openxmlformats.org/officeDocument/2006/relationships/image" Target="../media/image3.png"/><Relationship Id="rId5" Type="http://schemas.openxmlformats.org/officeDocument/2006/relationships/image" Target="../media/image7.svg"/><Relationship Id="rId15" Type="http://schemas.openxmlformats.org/officeDocument/2006/relationships/image" Target="../media/image24.png"/><Relationship Id="rId23" Type="http://schemas.openxmlformats.org/officeDocument/2006/relationships/image" Target="../media/image2.png"/><Relationship Id="rId10" Type="http://schemas.openxmlformats.org/officeDocument/2006/relationships/image" Target="../media/image17.png"/><Relationship Id="rId19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23.svg"/><Relationship Id="rId2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jpg"/><Relationship Id="rId5" Type="http://schemas.openxmlformats.org/officeDocument/2006/relationships/image" Target="../media/image10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5.jp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70.png"/><Relationship Id="rId4" Type="http://schemas.openxmlformats.org/officeDocument/2006/relationships/image" Target="../media/image107.png"/><Relationship Id="rId9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380.png"/><Relationship Id="rId12" Type="http://schemas.openxmlformats.org/officeDocument/2006/relationships/image" Target="../media/image5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0.png"/><Relationship Id="rId11" Type="http://schemas.openxmlformats.org/officeDocument/2006/relationships/image" Target="../media/image491.png"/><Relationship Id="rId10" Type="http://schemas.openxmlformats.org/officeDocument/2006/relationships/image" Target="../media/image410.png"/><Relationship Id="rId4" Type="http://schemas.openxmlformats.org/officeDocument/2006/relationships/image" Target="../media/image86.png"/><Relationship Id="rId9" Type="http://schemas.openxmlformats.org/officeDocument/2006/relationships/image" Target="../media/image108.png"/><Relationship Id="rId1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4.jpeg"/><Relationship Id="rId7" Type="http://schemas.openxmlformats.org/officeDocument/2006/relationships/image" Target="../media/image113.png"/><Relationship Id="rId12" Type="http://schemas.openxmlformats.org/officeDocument/2006/relationships/image" Target="../media/image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2.png"/><Relationship Id="rId11" Type="http://schemas.openxmlformats.org/officeDocument/2006/relationships/image" Target="../media/image2.png"/><Relationship Id="rId5" Type="http://schemas.openxmlformats.org/officeDocument/2006/relationships/image" Target="../media/image111.png"/><Relationship Id="rId10" Type="http://schemas.openxmlformats.org/officeDocument/2006/relationships/image" Target="../media/image5.jp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sv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Relationship Id="rId6" Type="http://schemas.openxmlformats.org/officeDocument/2006/relationships/image" Target="../media/image119.png"/><Relationship Id="rId11" Type="http://schemas.openxmlformats.org/officeDocument/2006/relationships/image" Target="../media/image2.png"/><Relationship Id="rId5" Type="http://schemas.openxmlformats.org/officeDocument/2006/relationships/image" Target="../media/image118.svg"/><Relationship Id="rId10" Type="http://schemas.openxmlformats.org/officeDocument/2006/relationships/image" Target="../media/image5.jpg"/><Relationship Id="rId4" Type="http://schemas.openxmlformats.org/officeDocument/2006/relationships/image" Target="../media/image117.png"/><Relationship Id="rId9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6.png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5.xml"/><Relationship Id="rId6" Type="http://schemas.openxmlformats.org/officeDocument/2006/relationships/image" Target="../media/image4.jpe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5.jpeg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7.xml"/><Relationship Id="rId6" Type="http://schemas.openxmlformats.org/officeDocument/2006/relationships/image" Target="../media/image4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Relationship Id="rId9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3.png"/><Relationship Id="rId3" Type="http://schemas.openxmlformats.org/officeDocument/2006/relationships/image" Target="../media/image128.png"/><Relationship Id="rId7" Type="http://schemas.openxmlformats.org/officeDocument/2006/relationships/image" Target="../media/image139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8.xml"/><Relationship Id="rId6" Type="http://schemas.openxmlformats.org/officeDocument/2006/relationships/image" Target="../media/image138.png"/><Relationship Id="rId11" Type="http://schemas.openxmlformats.org/officeDocument/2006/relationships/image" Target="../media/image5.jpg"/><Relationship Id="rId5" Type="http://schemas.openxmlformats.org/officeDocument/2006/relationships/image" Target="../media/image1370.png"/><Relationship Id="rId10" Type="http://schemas.openxmlformats.org/officeDocument/2006/relationships/image" Target="../media/image4.jpeg"/><Relationship Id="rId4" Type="http://schemas.openxmlformats.org/officeDocument/2006/relationships/image" Target="../media/image78.png"/><Relationship Id="rId9" Type="http://schemas.openxmlformats.org/officeDocument/2006/relationships/image" Target="../media/image1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9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7.png"/><Relationship Id="rId26" Type="http://schemas.openxmlformats.org/officeDocument/2006/relationships/image" Target="../media/image10.png"/><Relationship Id="rId3" Type="http://schemas.openxmlformats.org/officeDocument/2006/relationships/image" Target="../media/image27.png"/><Relationship Id="rId34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23.svg"/><Relationship Id="rId25" Type="http://schemas.openxmlformats.org/officeDocument/2006/relationships/image" Target="../media/image24.png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29" Type="http://schemas.openxmlformats.org/officeDocument/2006/relationships/image" Target="../media/image9.svg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11" Type="http://schemas.openxmlformats.org/officeDocument/2006/relationships/image" Target="../media/image22.png"/><Relationship Id="rId32" Type="http://schemas.openxmlformats.org/officeDocument/2006/relationships/image" Target="../media/image5.jpg"/><Relationship Id="rId5" Type="http://schemas.openxmlformats.org/officeDocument/2006/relationships/image" Target="../media/image29.png"/><Relationship Id="rId28" Type="http://schemas.openxmlformats.org/officeDocument/2006/relationships/image" Target="../media/image8.png"/><Relationship Id="rId10" Type="http://schemas.openxmlformats.org/officeDocument/2006/relationships/image" Target="../media/image21.svg"/><Relationship Id="rId31" Type="http://schemas.openxmlformats.org/officeDocument/2006/relationships/image" Target="../media/image26.svg"/><Relationship Id="rId4" Type="http://schemas.openxmlformats.org/officeDocument/2006/relationships/image" Target="../media/image28.png"/><Relationship Id="rId9" Type="http://schemas.openxmlformats.org/officeDocument/2006/relationships/image" Target="../media/image20.png"/><Relationship Id="rId14" Type="http://schemas.openxmlformats.org/officeDocument/2006/relationships/image" Target="../media/image18.svg"/><Relationship Id="rId27" Type="http://schemas.openxmlformats.org/officeDocument/2006/relationships/image" Target="../media/image11.svg"/><Relationship Id="rId30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4.jpeg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5.jpg"/><Relationship Id="rId1" Type="http://schemas.openxmlformats.org/officeDocument/2006/relationships/tags" Target="../tags/tag5.xml"/><Relationship Id="rId6" Type="http://schemas.openxmlformats.org/officeDocument/2006/relationships/image" Target="../media/image33.svg"/><Relationship Id="rId11" Type="http://schemas.openxmlformats.org/officeDocument/2006/relationships/image" Target="../media/image38.sv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3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5000">
              <a:srgbClr val="414656"/>
            </a:gs>
            <a:gs pos="10000">
              <a:srgbClr val="822434"/>
            </a:gs>
            <a:gs pos="100000">
              <a:srgbClr val="006778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97986E7-0E3C-4F64-886E-935DDCB83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73033" y="1420238"/>
            <a:ext cx="4415786" cy="4751961"/>
            <a:chOff x="9206969" y="2963333"/>
            <a:chExt cx="2981858" cy="32088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903D17F-F79E-40E5-9563-A1CFFCC06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A5D5775-627F-4588-82B3-905EDF231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D7F2A20-5DE4-4BC0-91EA-5FFE33A4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D536BA0-56C7-429C-B41E-B5724F0CD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F15726F-71BE-4007-B9B6-0A1AA0D52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ABAA7A96-5214-4979-9C70-0385A6536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323" y="226633"/>
            <a:ext cx="10475973" cy="2971801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altLang="it-IT" sz="4400" dirty="0"/>
              <a:t>Advanced</a:t>
            </a:r>
            <a:r>
              <a:rPr lang="it-IT" altLang="it-IT" sz="4400" dirty="0"/>
              <a:t> time-of-</a:t>
            </a:r>
            <a:r>
              <a:rPr lang="it-IT" altLang="it-IT" sz="4400" dirty="0" err="1"/>
              <a:t>flight</a:t>
            </a:r>
            <a:r>
              <a:rPr lang="it-IT" altLang="it-IT" sz="4400" dirty="0"/>
              <a:t> </a:t>
            </a:r>
            <a:r>
              <a:rPr lang="it-IT" altLang="it-IT" sz="4400" dirty="0" err="1"/>
              <a:t>diagnostics</a:t>
            </a:r>
            <a:r>
              <a:rPr lang="it-IT" altLang="it-IT" sz="4400" dirty="0"/>
              <a:t> for real-time </a:t>
            </a:r>
            <a:r>
              <a:rPr lang="it-IT" altLang="it-IT" sz="4400" dirty="0" err="1"/>
              <a:t>characterization</a:t>
            </a:r>
            <a:r>
              <a:rPr lang="it-IT" altLang="it-IT" sz="4400" dirty="0"/>
              <a:t> of </a:t>
            </a:r>
            <a:r>
              <a:rPr lang="it-IT" altLang="it-IT" sz="4400" dirty="0" err="1"/>
              <a:t>ions</a:t>
            </a:r>
            <a:r>
              <a:rPr lang="it-IT" altLang="it-IT" sz="4400" dirty="0"/>
              <a:t> </a:t>
            </a:r>
            <a:r>
              <a:rPr lang="it-IT" altLang="it-IT" sz="4400" dirty="0" err="1"/>
              <a:t>accelerated</a:t>
            </a:r>
            <a:r>
              <a:rPr lang="it-IT" altLang="it-IT" sz="4400" dirty="0"/>
              <a:t> by high energy </a:t>
            </a:r>
            <a:r>
              <a:rPr lang="it-IT" altLang="it-IT" sz="4400" dirty="0" err="1"/>
              <a:t>lasers</a:t>
            </a:r>
            <a:endParaRPr lang="en-GB" sz="41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511F11D-4972-458F-8C7F-D5D9889C3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650" y="3499738"/>
            <a:ext cx="7815956" cy="194733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PhD candidate: Martina Salvadori</a:t>
            </a:r>
          </a:p>
          <a:p>
            <a:r>
              <a:rPr lang="en-GB" dirty="0">
                <a:solidFill>
                  <a:schemeClr val="tx1"/>
                </a:solidFill>
              </a:rPr>
              <a:t>Supervisors: Mauro Migliorati, Patrizio Antici, Fabrizio Consoli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AEF12F5-88E9-4E8C-949E-8B5E406B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89" y="5935188"/>
            <a:ext cx="2868708" cy="91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D7811A4D-196A-46F0-A438-7270E750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547" y="5875847"/>
            <a:ext cx="15557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1BCE22AF-C3C9-48B5-81C8-4E26B87CA9DC}"/>
              </a:ext>
            </a:extLst>
          </p:cNvPr>
          <p:cNvGrpSpPr/>
          <p:nvPr/>
        </p:nvGrpSpPr>
        <p:grpSpPr>
          <a:xfrm>
            <a:off x="9695822" y="6074647"/>
            <a:ext cx="2476847" cy="749125"/>
            <a:chOff x="5508309" y="5795086"/>
            <a:chExt cx="2476847" cy="749125"/>
          </a:xfrm>
        </p:grpSpPr>
        <p:pic>
          <p:nvPicPr>
            <p:cNvPr id="5" name="Immagine 4" descr="Immagine che contiene testo, segnale&#10;&#10;Descrizione generata automaticamente">
              <a:extLst>
                <a:ext uri="{FF2B5EF4-FFF2-40B4-BE49-F238E27FC236}">
                  <a16:creationId xmlns:a16="http://schemas.microsoft.com/office/drawing/2014/main" id="{3F7A45E8-4AA5-45D3-8598-F9BCADF39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81" y="5795086"/>
              <a:ext cx="1345538" cy="401110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DEB2916-94F4-4CA1-AF64-F2F8C56ECF5B}"/>
                </a:ext>
              </a:extLst>
            </p:cNvPr>
            <p:cNvSpPr txBox="1"/>
            <p:nvPr/>
          </p:nvSpPr>
          <p:spPr>
            <a:xfrm>
              <a:off x="5508309" y="6205657"/>
              <a:ext cx="2476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>
                  <a:solidFill>
                    <a:srgbClr val="002060"/>
                  </a:solidFill>
                </a:rPr>
                <a:t>Agenzia</a:t>
              </a:r>
              <a:r>
                <a:rPr lang="en-US" sz="800" dirty="0">
                  <a:solidFill>
                    <a:srgbClr val="002060"/>
                  </a:solidFill>
                </a:rPr>
                <a:t> </a:t>
              </a:r>
              <a:r>
                <a:rPr lang="en-US" sz="800" dirty="0" err="1">
                  <a:solidFill>
                    <a:srgbClr val="002060"/>
                  </a:solidFill>
                </a:rPr>
                <a:t>nazionale</a:t>
              </a:r>
              <a:r>
                <a:rPr lang="en-US" sz="800" dirty="0">
                  <a:solidFill>
                    <a:srgbClr val="002060"/>
                  </a:solidFill>
                </a:rPr>
                <a:t> per le </a:t>
              </a:r>
              <a:r>
                <a:rPr lang="en-US" sz="800" dirty="0" err="1">
                  <a:solidFill>
                    <a:srgbClr val="002060"/>
                  </a:solidFill>
                </a:rPr>
                <a:t>nuove</a:t>
              </a:r>
              <a:r>
                <a:rPr lang="en-US" sz="800" dirty="0">
                  <a:solidFill>
                    <a:srgbClr val="002060"/>
                  </a:solidFill>
                </a:rPr>
                <a:t> </a:t>
              </a:r>
              <a:r>
                <a:rPr lang="en-US" sz="800" dirty="0" err="1">
                  <a:solidFill>
                    <a:srgbClr val="002060"/>
                  </a:solidFill>
                </a:rPr>
                <a:t>tecnologie</a:t>
              </a:r>
              <a:r>
                <a:rPr lang="en-US" sz="800" dirty="0">
                  <a:solidFill>
                    <a:srgbClr val="002060"/>
                  </a:solidFill>
                </a:rPr>
                <a:t>,</a:t>
              </a:r>
            </a:p>
            <a:p>
              <a:r>
                <a:rPr lang="en-US" sz="800" dirty="0" err="1">
                  <a:solidFill>
                    <a:srgbClr val="002060"/>
                  </a:solidFill>
                </a:rPr>
                <a:t>L’energia</a:t>
              </a:r>
              <a:r>
                <a:rPr lang="en-US" sz="800" dirty="0">
                  <a:solidFill>
                    <a:srgbClr val="002060"/>
                  </a:solidFill>
                </a:rPr>
                <a:t> e lo </a:t>
              </a:r>
              <a:r>
                <a:rPr lang="en-US" sz="800" dirty="0" err="1">
                  <a:solidFill>
                    <a:srgbClr val="002060"/>
                  </a:solidFill>
                </a:rPr>
                <a:t>sviluppo</a:t>
              </a:r>
              <a:r>
                <a:rPr lang="en-US" sz="800" dirty="0">
                  <a:solidFill>
                    <a:srgbClr val="002060"/>
                  </a:solidFill>
                </a:rPr>
                <a:t> </a:t>
              </a:r>
              <a:r>
                <a:rPr lang="en-US" sz="800" dirty="0" err="1">
                  <a:solidFill>
                    <a:srgbClr val="002060"/>
                  </a:solidFill>
                </a:rPr>
                <a:t>economico</a:t>
              </a:r>
              <a:r>
                <a:rPr lang="en-US" sz="800" dirty="0">
                  <a:solidFill>
                    <a:srgbClr val="002060"/>
                  </a:solidFill>
                </a:rPr>
                <a:t> </a:t>
              </a:r>
              <a:r>
                <a:rPr lang="en-US" sz="800" dirty="0" err="1">
                  <a:solidFill>
                    <a:srgbClr val="002060"/>
                  </a:solidFill>
                </a:rPr>
                <a:t>sostenibile</a:t>
              </a:r>
              <a:endParaRPr lang="en-US" sz="8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36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B615F-7291-484C-9A80-613F8F3C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015" y="126999"/>
            <a:ext cx="1168980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Detrimental effect of EMPs on TOF signals: an example</a:t>
            </a:r>
          </a:p>
        </p:txBody>
      </p:sp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10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67C2EA-39CC-4103-AB32-C9F2DD914A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0" t="-861" r="292" b="-1522"/>
          <a:stretch/>
        </p:blipFill>
        <p:spPr>
          <a:xfrm>
            <a:off x="7164222" y="1432844"/>
            <a:ext cx="4690514" cy="4899429"/>
          </a:xfrm>
          <a:prstGeom prst="rect">
            <a:avLst/>
          </a:prstGeom>
        </p:spPr>
      </p:pic>
      <p:pic>
        <p:nvPicPr>
          <p:cNvPr id="6" name="Immagine 5" descr="Immagine che contiene testo, dispositivo, calibro&#10;&#10;Descrizione generata automaticamente">
            <a:extLst>
              <a:ext uri="{FF2B5EF4-FFF2-40B4-BE49-F238E27FC236}">
                <a16:creationId xmlns:a16="http://schemas.microsoft.com/office/drawing/2014/main" id="{63D881C6-EC5A-418D-90B8-D393D2378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" y="1715311"/>
            <a:ext cx="6712397" cy="366536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460ACA3-A801-4037-86E7-1DD827C8A12C}"/>
              </a:ext>
            </a:extLst>
          </p:cNvPr>
          <p:cNvSpPr txBox="1"/>
          <p:nvPr/>
        </p:nvSpPr>
        <p:spPr>
          <a:xfrm>
            <a:off x="4728313" y="1412474"/>
            <a:ext cx="3138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τ = 25 fs</a:t>
            </a:r>
          </a:p>
          <a:p>
            <a:r>
              <a:rPr lang="en-US" dirty="0"/>
              <a:t>Target : 10 µm Al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402B308-844B-415C-85CA-AA1FF2A755BE}"/>
              </a:ext>
            </a:extLst>
          </p:cNvPr>
          <p:cNvSpPr/>
          <p:nvPr/>
        </p:nvSpPr>
        <p:spPr>
          <a:xfrm>
            <a:off x="7034490" y="5608665"/>
            <a:ext cx="19623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836278-0B30-41C2-9161-E227E4A0A7C3}"/>
              </a:ext>
            </a:extLst>
          </p:cNvPr>
          <p:cNvSpPr txBox="1"/>
          <p:nvPr/>
        </p:nvSpPr>
        <p:spPr>
          <a:xfrm>
            <a:off x="8012113" y="6220115"/>
            <a:ext cx="42259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 et al., Journal of Instrumentation 15, C10002 (2020)</a:t>
            </a:r>
          </a:p>
          <a:p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F. Consoli et al., Scientific Reports 9, 8551 (2019)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CD67ED93-A213-45A6-95DB-A6DC25A9926B}"/>
              </a:ext>
            </a:extLst>
          </p:cNvPr>
          <p:cNvSpPr/>
          <p:nvPr/>
        </p:nvSpPr>
        <p:spPr>
          <a:xfrm>
            <a:off x="5648325" y="3077623"/>
            <a:ext cx="1514475" cy="1290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00F8E67C-59C5-48C2-A533-DB08566A2EC5}"/>
              </a:ext>
            </a:extLst>
          </p:cNvPr>
          <p:cNvSpPr/>
          <p:nvPr/>
        </p:nvSpPr>
        <p:spPr>
          <a:xfrm>
            <a:off x="4498479" y="3553025"/>
            <a:ext cx="646716" cy="6988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81ED891-AD0D-41A7-B420-333FCA0CF2D7}"/>
              </a:ext>
            </a:extLst>
          </p:cNvPr>
          <p:cNvSpPr txBox="1"/>
          <p:nvPr/>
        </p:nvSpPr>
        <p:spPr>
          <a:xfrm>
            <a:off x="68659" y="4213888"/>
            <a:ext cx="2533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Broadband EMP </a:t>
            </a:r>
            <a:r>
              <a:rPr lang="it-IT" dirty="0" err="1"/>
              <a:t>spectra</a:t>
            </a:r>
            <a:endParaRPr lang="it-IT" dirty="0"/>
          </a:p>
          <a:p>
            <a:r>
              <a:rPr lang="it-IT" dirty="0"/>
              <a:t>Associated </a:t>
            </a:r>
            <a:r>
              <a:rPr lang="it-IT" dirty="0" err="1"/>
              <a:t>e</a:t>
            </a:r>
            <a:r>
              <a:rPr lang="it-IT" b="0" dirty="0" err="1"/>
              <a:t>lectric</a:t>
            </a:r>
            <a:r>
              <a:rPr lang="it-IT" b="0" dirty="0"/>
              <a:t> field </a:t>
            </a:r>
            <a:r>
              <a:rPr lang="it-IT" b="0" dirty="0" err="1"/>
              <a:t>at</a:t>
            </a:r>
            <a:r>
              <a:rPr lang="it-IT" b="0" dirty="0"/>
              <a:t> 30 cm: </a:t>
            </a:r>
            <a:r>
              <a:rPr lang="en-US" b="1" dirty="0"/>
              <a:t>25 kV/m</a:t>
            </a:r>
            <a:endParaRPr lang="it-IT" b="0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2243ED2E-571C-4A13-93B5-8F60BE2F0A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51270" r="568" b="882"/>
          <a:stretch/>
        </p:blipFill>
        <p:spPr>
          <a:xfrm>
            <a:off x="18103" y="5272878"/>
            <a:ext cx="5139408" cy="1391447"/>
          </a:xfrm>
          <a:prstGeom prst="rect">
            <a:avLst/>
          </a:prstGeom>
        </p:spPr>
      </p:pic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EDAB89EB-B54F-4BDF-9895-02D379449588}"/>
              </a:ext>
            </a:extLst>
          </p:cNvPr>
          <p:cNvCxnSpPr/>
          <p:nvPr/>
        </p:nvCxnSpPr>
        <p:spPr>
          <a:xfrm flipV="1">
            <a:off x="3648075" y="4251854"/>
            <a:ext cx="990600" cy="1726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579F1F6D-E76E-423F-AD73-808D77BA7EEC}"/>
              </a:ext>
            </a:extLst>
          </p:cNvPr>
          <p:cNvCxnSpPr>
            <a:cxnSpLocks/>
            <a:endCxn id="19" idx="3"/>
          </p:cNvCxnSpPr>
          <p:nvPr/>
        </p:nvCxnSpPr>
        <p:spPr>
          <a:xfrm flipV="1">
            <a:off x="3648075" y="4179458"/>
            <a:ext cx="2222040" cy="17985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B0307AF-ACA2-4155-8AF5-F6704BDAAF0B}"/>
              </a:ext>
            </a:extLst>
          </p:cNvPr>
          <p:cNvSpPr txBox="1"/>
          <p:nvPr/>
        </p:nvSpPr>
        <p:spPr>
          <a:xfrm>
            <a:off x="3907975" y="2790420"/>
            <a:ext cx="196214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Coupling</a:t>
            </a:r>
            <a:r>
              <a:rPr lang="it-IT" dirty="0">
                <a:solidFill>
                  <a:srgbClr val="FF0000"/>
                </a:solidFill>
              </a:rPr>
              <a:t> with the </a:t>
            </a:r>
            <a:r>
              <a:rPr lang="it-IT" dirty="0" err="1">
                <a:solidFill>
                  <a:srgbClr val="FF0000"/>
                </a:solidFill>
              </a:rPr>
              <a:t>detection</a:t>
            </a:r>
            <a:r>
              <a:rPr lang="it-IT" dirty="0">
                <a:solidFill>
                  <a:srgbClr val="FF0000"/>
                </a:solidFill>
              </a:rPr>
              <a:t> system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AAF754A-C3A3-4A3A-8F9A-CD1BC6B4A209}"/>
              </a:ext>
            </a:extLst>
          </p:cNvPr>
          <p:cNvSpPr txBox="1"/>
          <p:nvPr/>
        </p:nvSpPr>
        <p:spPr>
          <a:xfrm>
            <a:off x="5814385" y="2420179"/>
            <a:ext cx="196214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Coupling</a:t>
            </a:r>
            <a:r>
              <a:rPr lang="it-IT" dirty="0">
                <a:solidFill>
                  <a:srgbClr val="FF0000"/>
                </a:solidFill>
              </a:rPr>
              <a:t> with the </a:t>
            </a:r>
            <a:r>
              <a:rPr lang="it-IT" dirty="0" err="1">
                <a:solidFill>
                  <a:srgbClr val="FF0000"/>
                </a:solidFill>
              </a:rPr>
              <a:t>acquisition</a:t>
            </a:r>
            <a:r>
              <a:rPr lang="it-IT" dirty="0">
                <a:solidFill>
                  <a:srgbClr val="FF0000"/>
                </a:solidFill>
              </a:rPr>
              <a:t> system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8463213-36DB-494F-847E-0738D2601554}"/>
              </a:ext>
            </a:extLst>
          </p:cNvPr>
          <p:cNvSpPr/>
          <p:nvPr/>
        </p:nvSpPr>
        <p:spPr>
          <a:xfrm>
            <a:off x="7824788" y="1635156"/>
            <a:ext cx="187325" cy="225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7" name="Immagine 26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5B57E79B-C86E-4B16-9A71-ADB6B0217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30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43DDCAE7-E005-496B-BFF7-95AE5918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0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93F719FB-9004-4A56-864A-A34C8293D1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92D3F7E2-8B54-4568-A5F8-8DAEAA709DB7}"/>
              </a:ext>
            </a:extLst>
          </p:cNvPr>
          <p:cNvSpPr/>
          <p:nvPr/>
        </p:nvSpPr>
        <p:spPr>
          <a:xfrm>
            <a:off x="2009775" y="1381125"/>
            <a:ext cx="4690514" cy="7447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84D0BE7-5722-4957-98D9-8EB0B4CA9324}"/>
                  </a:ext>
                </a:extLst>
              </p:cNvPr>
              <p:cNvSpPr txBox="1"/>
              <p:nvPr/>
            </p:nvSpPr>
            <p:spPr>
              <a:xfrm>
                <a:off x="2120341" y="1191406"/>
                <a:ext cx="250081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highlight>
                      <a:srgbClr val="FFFFFF"/>
                    </a:highlight>
                  </a:rPr>
                  <a:t>FLAME</a:t>
                </a:r>
              </a:p>
              <a:p>
                <a:r>
                  <a:rPr lang="en-US" dirty="0"/>
                  <a:t>E = 2.5 J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1.7×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it-IT" b="0" dirty="0"/>
                  <a:t> 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84D0BE7-5722-4957-98D9-8EB0B4CA9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341" y="1191406"/>
                <a:ext cx="2500813" cy="923330"/>
              </a:xfrm>
              <a:prstGeom prst="rect">
                <a:avLst/>
              </a:prstGeom>
              <a:blipFill>
                <a:blip r:embed="rId10"/>
                <a:stretch>
                  <a:fillRect l="-2195" t="-3289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0818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3" grpId="0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11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2C3F7DE3-1D3F-4A63-9D33-2CCE0DF44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61" y="1550696"/>
            <a:ext cx="6640543" cy="4611837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8227D79-000F-45BC-8F07-9BB188ACD272}"/>
              </a:ext>
            </a:extLst>
          </p:cNvPr>
          <p:cNvSpPr txBox="1"/>
          <p:nvPr/>
        </p:nvSpPr>
        <p:spPr>
          <a:xfrm>
            <a:off x="378811" y="1607799"/>
            <a:ext cx="4206707" cy="287323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pPr defTabSz="609585"/>
            <a:r>
              <a:rPr lang="it-IT" sz="1867" dirty="0" err="1">
                <a:solidFill>
                  <a:prstClr val="black"/>
                </a:solidFill>
                <a:latin typeface="Arial"/>
              </a:rPr>
              <a:t>Developing</a:t>
            </a:r>
            <a:r>
              <a:rPr lang="it-IT" sz="1867" dirty="0">
                <a:solidFill>
                  <a:prstClr val="black"/>
                </a:solidFill>
                <a:latin typeface="Arial"/>
              </a:rPr>
              <a:t> a </a:t>
            </a:r>
            <a:r>
              <a:rPr lang="it-IT" sz="1867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proper</a:t>
            </a:r>
            <a:r>
              <a:rPr lang="it-IT" sz="1867" b="1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 </a:t>
            </a:r>
            <a:r>
              <a:rPr lang="it-IT" sz="1867" b="1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</a:rPr>
              <a:t>shielding</a:t>
            </a:r>
            <a:endParaRPr lang="en-GB" sz="1867" b="1" dirty="0">
              <a:solidFill>
                <a:srgbClr val="1F497D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FF75037-4C30-4073-9B24-8E3282ECEEF8}"/>
              </a:ext>
            </a:extLst>
          </p:cNvPr>
          <p:cNvSpPr txBox="1"/>
          <p:nvPr/>
        </p:nvSpPr>
        <p:spPr>
          <a:xfrm>
            <a:off x="490494" y="2054286"/>
            <a:ext cx="3648295" cy="1559338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pPr algn="just" defTabSz="609585"/>
            <a:r>
              <a:rPr lang="it-IT" sz="1867" dirty="0">
                <a:solidFill>
                  <a:prstClr val="black"/>
                </a:solidFill>
                <a:latin typeface="Arial"/>
              </a:rPr>
              <a:t>Compact </a:t>
            </a:r>
            <a:r>
              <a:rPr lang="it-IT" sz="1867" dirty="0" err="1">
                <a:solidFill>
                  <a:prstClr val="black"/>
                </a:solidFill>
                <a:latin typeface="Arial"/>
              </a:rPr>
              <a:t>metallic</a:t>
            </a:r>
            <a:r>
              <a:rPr lang="it-IT" sz="1867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sz="1867" dirty="0" err="1">
                <a:solidFill>
                  <a:prstClr val="black"/>
                </a:solidFill>
                <a:latin typeface="Arial"/>
              </a:rPr>
              <a:t>enclosure</a:t>
            </a:r>
            <a:r>
              <a:rPr lang="it-IT" sz="1867" dirty="0">
                <a:solidFill>
                  <a:prstClr val="black"/>
                </a:solidFill>
                <a:latin typeface="Arial"/>
              </a:rPr>
              <a:t>: </a:t>
            </a:r>
            <a:r>
              <a:rPr lang="it-IT" sz="1867" dirty="0" err="1">
                <a:solidFill>
                  <a:prstClr val="black"/>
                </a:solidFill>
                <a:latin typeface="Arial"/>
              </a:rPr>
              <a:t>exploting</a:t>
            </a:r>
            <a:r>
              <a:rPr lang="it-IT" sz="1867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sz="1867" dirty="0" err="1">
                <a:solidFill>
                  <a:prstClr val="black"/>
                </a:solidFill>
                <a:latin typeface="Arial"/>
              </a:rPr>
              <a:t>skin</a:t>
            </a:r>
            <a:r>
              <a:rPr lang="it-IT" sz="1867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sz="1867" dirty="0" err="1">
                <a:solidFill>
                  <a:prstClr val="black"/>
                </a:solidFill>
                <a:latin typeface="Arial"/>
              </a:rPr>
              <a:t>effect</a:t>
            </a:r>
            <a:endParaRPr lang="it-IT" sz="1867" dirty="0">
              <a:solidFill>
                <a:prstClr val="black"/>
              </a:solidFill>
              <a:latin typeface="Arial"/>
            </a:endParaRPr>
          </a:p>
          <a:p>
            <a:pPr algn="just" defTabSz="609585"/>
            <a:endParaRPr lang="it-IT" sz="2133" dirty="0">
              <a:solidFill>
                <a:prstClr val="black"/>
              </a:solidFill>
              <a:latin typeface="Arial"/>
            </a:endParaRPr>
          </a:p>
          <a:p>
            <a:pPr algn="just" defTabSz="609585"/>
            <a:endParaRPr lang="it-IT" sz="2133" i="1" dirty="0">
              <a:solidFill>
                <a:prstClr val="black"/>
              </a:solidFill>
              <a:latin typeface="Cambria Math" panose="02040503050406030204" pitchFamily="18" charset="0"/>
            </a:endParaRPr>
          </a:p>
          <a:p>
            <a:pPr algn="just" defTabSz="609585"/>
            <a:endParaRPr lang="it-IT" sz="2133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2905F8E6-FDCC-4760-B468-EDA8DA6F7942}"/>
              </a:ext>
            </a:extLst>
          </p:cNvPr>
          <p:cNvSpPr txBox="1"/>
          <p:nvPr/>
        </p:nvSpPr>
        <p:spPr>
          <a:xfrm>
            <a:off x="6967320" y="1267913"/>
            <a:ext cx="3194144" cy="32823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vert="horz" wrap="none" lIns="121920" tIns="0" rIns="121920" bIns="0" rtlCol="0">
            <a:spAutoFit/>
          </a:bodyPr>
          <a:lstStyle/>
          <a:p>
            <a:pPr defTabSz="609585"/>
            <a:r>
              <a:rPr lang="it-IT" sz="2133" dirty="0" err="1">
                <a:solidFill>
                  <a:prstClr val="black"/>
                </a:solidFill>
                <a:latin typeface="Arial"/>
              </a:rPr>
              <a:t>Skin</a:t>
            </a:r>
            <a:r>
              <a:rPr lang="it-IT" sz="2133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sz="2133" dirty="0" err="1">
                <a:solidFill>
                  <a:prstClr val="black"/>
                </a:solidFill>
                <a:latin typeface="Arial"/>
              </a:rPr>
              <a:t>depth</a:t>
            </a:r>
            <a:r>
              <a:rPr lang="it-IT" sz="2133" dirty="0">
                <a:solidFill>
                  <a:prstClr val="black"/>
                </a:solidFill>
                <a:latin typeface="Arial"/>
              </a:rPr>
              <a:t> for </a:t>
            </a:r>
            <a:r>
              <a:rPr lang="it-IT" sz="2133" dirty="0" err="1">
                <a:solidFill>
                  <a:prstClr val="black"/>
                </a:solidFill>
                <a:latin typeface="Arial"/>
              </a:rPr>
              <a:t>aluminum</a:t>
            </a:r>
            <a:endParaRPr lang="en-GB" sz="2133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6DFE36D0-F1D7-48FA-AA8E-F17517A903D1}"/>
              </a:ext>
            </a:extLst>
          </p:cNvPr>
          <p:cNvCxnSpPr/>
          <p:nvPr/>
        </p:nvCxnSpPr>
        <p:spPr>
          <a:xfrm flipH="1">
            <a:off x="6174878" y="2180357"/>
            <a:ext cx="325740" cy="1302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5789EE92-8BC9-4072-92C4-8024190C428A}"/>
                  </a:ext>
                </a:extLst>
              </p:cNvPr>
              <p:cNvSpPr txBox="1"/>
              <p:nvPr/>
            </p:nvSpPr>
            <p:spPr>
              <a:xfrm>
                <a:off x="6500618" y="1936094"/>
                <a:ext cx="1383840" cy="328231"/>
              </a:xfrm>
              <a:prstGeom prst="rect">
                <a:avLst/>
              </a:prstGeom>
            </p:spPr>
            <p:txBody>
              <a:bodyPr vert="horz" wrap="none" lIns="121920" tIns="0" rIns="121920" bIns="0" rtlCol="0">
                <a:spAutoFit/>
              </a:bodyPr>
              <a:lstStyle/>
              <a:p>
                <a:pPr defTabSz="609585"/>
                <a14:m>
                  <m:oMath xmlns:m="http://schemas.openxmlformats.org/officeDocument/2006/math">
                    <m:r>
                      <a:rPr lang="it-IT" sz="21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it-IT" sz="21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133" dirty="0">
                    <a:solidFill>
                      <a:prstClr val="black"/>
                    </a:solidFill>
                    <a:latin typeface="Arial"/>
                  </a:rPr>
                  <a:t>= 2 mm</a:t>
                </a:r>
                <a:endParaRPr lang="en-GB" sz="2133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5789EE92-8BC9-4072-92C4-8024190C4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618" y="1936094"/>
                <a:ext cx="1383840" cy="328231"/>
              </a:xfrm>
              <a:prstGeom prst="rect">
                <a:avLst/>
              </a:prstGeom>
              <a:blipFill>
                <a:blip r:embed="rId7"/>
                <a:stretch>
                  <a:fillRect t="-26415" r="-3084" b="-509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tangolo 24">
            <a:extLst>
              <a:ext uri="{FF2B5EF4-FFF2-40B4-BE49-F238E27FC236}">
                <a16:creationId xmlns:a16="http://schemas.microsoft.com/office/drawing/2014/main" id="{3119CBC4-BE67-470F-9D8B-88AB702569AF}"/>
              </a:ext>
            </a:extLst>
          </p:cNvPr>
          <p:cNvSpPr/>
          <p:nvPr/>
        </p:nvSpPr>
        <p:spPr>
          <a:xfrm>
            <a:off x="8755641" y="6415718"/>
            <a:ext cx="3444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M. Salvadori et al. Scientific Reports 11, 3071 (2021)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6" name="Segnaposto contenuto 8" descr="Immagine che contiene interni, sedendo, mescolatrice, tavolo&#10;&#10;Descrizione generata automaticamente">
            <a:extLst>
              <a:ext uri="{FF2B5EF4-FFF2-40B4-BE49-F238E27FC236}">
                <a16:creationId xmlns:a16="http://schemas.microsoft.com/office/drawing/2014/main" id="{8317B9A5-28D0-458D-A423-50CB6AADA8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"/>
          <a:stretch/>
        </p:blipFill>
        <p:spPr>
          <a:xfrm>
            <a:off x="9536824" y="1920219"/>
            <a:ext cx="1654185" cy="171450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99473AF-ABEC-429B-B14D-02D90E1B25C2}"/>
              </a:ext>
            </a:extLst>
          </p:cNvPr>
          <p:cNvSpPr txBox="1"/>
          <p:nvPr/>
        </p:nvSpPr>
        <p:spPr>
          <a:xfrm>
            <a:off x="6071868" y="4747622"/>
            <a:ext cx="1055738" cy="287323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pPr defTabSz="609585"/>
            <a:r>
              <a:rPr lang="it-IT" sz="1867" dirty="0">
                <a:solidFill>
                  <a:prstClr val="black"/>
                </a:solidFill>
                <a:latin typeface="Arial"/>
              </a:rPr>
              <a:t>≈ 2 kHz</a:t>
            </a:r>
            <a:endParaRPr lang="en-GB" sz="1867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CCC066F-8C42-481B-8ADC-17EC42BC1CA2}"/>
              </a:ext>
            </a:extLst>
          </p:cNvPr>
          <p:cNvCxnSpPr/>
          <p:nvPr/>
        </p:nvCxnSpPr>
        <p:spPr>
          <a:xfrm flipH="1">
            <a:off x="6084615" y="5034880"/>
            <a:ext cx="342139" cy="2962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88E97F35-B7EF-41F1-8690-E2D91029E5E1}"/>
                  </a:ext>
                </a:extLst>
              </p:cNvPr>
              <p:cNvSpPr txBox="1"/>
              <p:nvPr/>
            </p:nvSpPr>
            <p:spPr>
              <a:xfrm>
                <a:off x="1076001" y="3772915"/>
                <a:ext cx="2804196" cy="318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 xmlns:m="http://schemas.openxmlformats.org/officeDocument/2006/math">
                    <m:r>
                      <a:rPr lang="it-IT" sz="14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it-IT" sz="1467" dirty="0">
                    <a:solidFill>
                      <a:prstClr val="black"/>
                    </a:solidFill>
                    <a:latin typeface="Arial"/>
                  </a:rPr>
                  <a:t>   resistivity;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it-IT" sz="14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it-IT" sz="1467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67" dirty="0">
                    <a:solidFill>
                      <a:prstClr val="black"/>
                    </a:solidFill>
                    <a:latin typeface="Arial"/>
                  </a:rPr>
                  <a:t>permeability</a:t>
                </a: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88E97F35-B7EF-41F1-8690-E2D91029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001" y="3772915"/>
                <a:ext cx="2804196" cy="318100"/>
              </a:xfrm>
              <a:prstGeom prst="rect">
                <a:avLst/>
              </a:prstGeom>
              <a:blipFill>
                <a:blip r:embed="rId9"/>
                <a:stretch>
                  <a:fillRect t="-3846"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B70B423-9E31-4239-8BC3-C343A7DF66DC}"/>
              </a:ext>
            </a:extLst>
          </p:cNvPr>
          <p:cNvSpPr txBox="1"/>
          <p:nvPr/>
        </p:nvSpPr>
        <p:spPr>
          <a:xfrm>
            <a:off x="532419" y="4752141"/>
            <a:ext cx="3924515" cy="8619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vert="horz" wrap="square" lIns="121920" tIns="0" rIns="121920" bIns="0" rtlCol="0">
            <a:spAutoFit/>
          </a:bodyPr>
          <a:lstStyle/>
          <a:p>
            <a:pPr algn="just" defTabSz="609585"/>
            <a:r>
              <a:rPr lang="it-IT" sz="1867" dirty="0">
                <a:solidFill>
                  <a:prstClr val="black"/>
                </a:solidFill>
                <a:latin typeface="Arial"/>
              </a:rPr>
              <a:t>The 2 mm Al </a:t>
            </a:r>
            <a:r>
              <a:rPr lang="it-IT" sz="1867" dirty="0" err="1">
                <a:solidFill>
                  <a:prstClr val="black"/>
                </a:solidFill>
                <a:latin typeface="Arial"/>
              </a:rPr>
              <a:t>enclosure</a:t>
            </a:r>
            <a:r>
              <a:rPr lang="it-IT" sz="1867" dirty="0">
                <a:solidFill>
                  <a:prstClr val="black"/>
                </a:solidFill>
                <a:latin typeface="Arial"/>
              </a:rPr>
              <a:t> attenuate EM </a:t>
            </a:r>
            <a:r>
              <a:rPr lang="it-IT" sz="1867" dirty="0" err="1">
                <a:solidFill>
                  <a:prstClr val="black"/>
                </a:solidFill>
                <a:latin typeface="Arial"/>
              </a:rPr>
              <a:t>waves</a:t>
            </a:r>
            <a:r>
              <a:rPr lang="it-IT" sz="1867" dirty="0">
                <a:solidFill>
                  <a:prstClr val="black"/>
                </a:solidFill>
                <a:latin typeface="Arial"/>
              </a:rPr>
              <a:t> with frequencies down to 2 KHz</a:t>
            </a:r>
            <a:endParaRPr lang="en-GB" sz="1867" dirty="0">
              <a:solidFill>
                <a:prstClr val="black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5EEEC36D-1B6F-4C92-BAB1-BFD1247841E8}"/>
                  </a:ext>
                </a:extLst>
              </p:cNvPr>
              <p:cNvSpPr txBox="1"/>
              <p:nvPr/>
            </p:nvSpPr>
            <p:spPr>
              <a:xfrm>
                <a:off x="490494" y="2868765"/>
                <a:ext cx="1654185" cy="489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it-IT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it-IT" sz="1867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5EEEC36D-1B6F-4C92-BAB1-BFD124784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94" y="2868765"/>
                <a:ext cx="1654185" cy="48981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A735200-CC15-4DA1-9072-CA4945A5AF73}"/>
                  </a:ext>
                </a:extLst>
              </p:cNvPr>
              <p:cNvSpPr txBox="1"/>
              <p:nvPr/>
            </p:nvSpPr>
            <p:spPr>
              <a:xfrm>
                <a:off x="2478100" y="2669019"/>
                <a:ext cx="1654185" cy="941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it-IT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sSub>
                                <m:sSubPr>
                                  <m:ctrlPr>
                                    <a:rPr lang="it-IT" sz="1867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867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sz="1867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sz="1867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867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it-IT" sz="1867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sz="1867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DA735200-CC15-4DA1-9072-CA4945A5A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100" y="2669019"/>
                <a:ext cx="1654185" cy="9410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itolo 1">
            <a:extLst>
              <a:ext uri="{FF2B5EF4-FFF2-40B4-BE49-F238E27FC236}">
                <a16:creationId xmlns:a16="http://schemas.microsoft.com/office/drawing/2014/main" id="{17AB2571-934C-45B2-BAD2-BC36489F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015" y="126999"/>
            <a:ext cx="1168980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Avoiding EMP coupling with the detection system (1)</a:t>
            </a:r>
          </a:p>
        </p:txBody>
      </p:sp>
      <p:pic>
        <p:nvPicPr>
          <p:cNvPr id="35" name="Immagine 34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8216FCC5-63FF-458C-88F3-4C0B361225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36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9A3DFB5D-3F28-41B2-BCD2-5E2F0809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36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9147D52A-73CD-42F2-9D47-BFBFCE8A7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8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/>
      <p:bldP spid="27" grpId="0"/>
      <p:bldP spid="29" grpId="0"/>
      <p:bldP spid="30" grpId="0" animBg="1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12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4B5F76-A96E-41D1-948B-BFA3FA2D76C4}"/>
              </a:ext>
            </a:extLst>
          </p:cNvPr>
          <p:cNvSpPr txBox="1"/>
          <p:nvPr/>
        </p:nvSpPr>
        <p:spPr>
          <a:xfrm>
            <a:off x="44824" y="1273552"/>
            <a:ext cx="7037296" cy="328231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pPr defTabSz="609585"/>
            <a:r>
              <a:rPr lang="it-IT" sz="2133" dirty="0" err="1">
                <a:solidFill>
                  <a:prstClr val="black"/>
                </a:solidFill>
                <a:latin typeface="Arial"/>
              </a:rPr>
              <a:t>Exploiting</a:t>
            </a:r>
            <a:r>
              <a:rPr lang="it-IT" sz="2133" dirty="0">
                <a:solidFill>
                  <a:prstClr val="black"/>
                </a:solidFill>
                <a:latin typeface="Arial"/>
              </a:rPr>
              <a:t> the </a:t>
            </a:r>
            <a:r>
              <a:rPr lang="it-IT" sz="2133" dirty="0" err="1">
                <a:solidFill>
                  <a:prstClr val="black"/>
                </a:solidFill>
                <a:latin typeface="Arial"/>
              </a:rPr>
              <a:t>attenuation</a:t>
            </a:r>
            <a:r>
              <a:rPr lang="it-IT" sz="2133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sz="2133" dirty="0" err="1">
                <a:solidFill>
                  <a:prstClr val="black"/>
                </a:solidFill>
                <a:latin typeface="Arial"/>
              </a:rPr>
              <a:t>provided</a:t>
            </a:r>
            <a:r>
              <a:rPr lang="it-IT" sz="2133" dirty="0">
                <a:solidFill>
                  <a:prstClr val="black"/>
                </a:solidFill>
                <a:latin typeface="Arial"/>
              </a:rPr>
              <a:t> by </a:t>
            </a:r>
            <a:r>
              <a:rPr lang="it-IT" sz="2133" dirty="0" err="1">
                <a:solidFill>
                  <a:prstClr val="black"/>
                </a:solidFill>
                <a:latin typeface="Arial"/>
              </a:rPr>
              <a:t>waveguides</a:t>
            </a:r>
            <a:endParaRPr lang="en-GB" sz="2133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865CBB7-2A5C-43D9-916D-624DF3437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391" y="2024279"/>
            <a:ext cx="3585880" cy="112799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C32DB2E-DD26-490D-9683-D730694A5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747" y="4721838"/>
            <a:ext cx="5972275" cy="92291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526B23B-CDEE-4607-A465-6C23D9C30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96" y="1729247"/>
            <a:ext cx="5271245" cy="4603229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611A709-092E-440C-BE3B-3EE889F02117}"/>
              </a:ext>
            </a:extLst>
          </p:cNvPr>
          <p:cNvSpPr txBox="1"/>
          <p:nvPr/>
        </p:nvSpPr>
        <p:spPr>
          <a:xfrm>
            <a:off x="5542747" y="2393793"/>
            <a:ext cx="2735685" cy="328231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pPr defTabSz="609585"/>
            <a:r>
              <a:rPr lang="it-IT" sz="2133" dirty="0">
                <a:solidFill>
                  <a:prstClr val="black"/>
                </a:solidFill>
                <a:latin typeface="Arial"/>
              </a:rPr>
              <a:t>1. </a:t>
            </a:r>
            <a:r>
              <a:rPr lang="it-IT" sz="2133" b="1" dirty="0">
                <a:solidFill>
                  <a:srgbClr val="0070C0"/>
                </a:solidFill>
                <a:latin typeface="Arial"/>
              </a:rPr>
              <a:t>Cutoff frequency</a:t>
            </a:r>
            <a:endParaRPr lang="en-GB" sz="2133" b="1" dirty="0">
              <a:solidFill>
                <a:srgbClr val="0070C0"/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817AD2F-F6BA-451E-9310-4EA6F8971D01}"/>
                  </a:ext>
                </a:extLst>
              </p:cNvPr>
              <p:cNvSpPr txBox="1"/>
              <p:nvPr/>
            </p:nvSpPr>
            <p:spPr>
              <a:xfrm>
                <a:off x="5569643" y="3505556"/>
                <a:ext cx="5997796" cy="1395126"/>
              </a:xfrm>
              <a:prstGeom prst="rect">
                <a:avLst/>
              </a:prstGeom>
            </p:spPr>
            <p:txBody>
              <a:bodyPr vert="horz" wrap="none" lIns="121920" tIns="0" rIns="121920" bIns="0" rtlCol="0">
                <a:spAutoFit/>
              </a:bodyPr>
              <a:lstStyle/>
              <a:p>
                <a:pPr defTabSz="609585"/>
                <a:r>
                  <a:rPr lang="it-IT" sz="2133" dirty="0">
                    <a:solidFill>
                      <a:prstClr val="black"/>
                    </a:solidFill>
                    <a:latin typeface="Arial"/>
                  </a:rPr>
                  <a:t>2. </a:t>
                </a:r>
                <a:r>
                  <a:rPr lang="it-IT" sz="2133" b="1" dirty="0" err="1">
                    <a:solidFill>
                      <a:srgbClr val="0070C0"/>
                    </a:solidFill>
                    <a:latin typeface="Arial"/>
                  </a:rPr>
                  <a:t>Attenuation</a:t>
                </a:r>
                <a:r>
                  <a:rPr lang="it-IT" sz="2133" b="1" dirty="0">
                    <a:solidFill>
                      <a:srgbClr val="0070C0"/>
                    </a:solidFill>
                    <a:latin typeface="Arial"/>
                  </a:rPr>
                  <a:t> of the </a:t>
                </a:r>
                <a:r>
                  <a:rPr lang="it-IT" sz="2133" b="1" dirty="0" err="1">
                    <a:solidFill>
                      <a:srgbClr val="0070C0"/>
                    </a:solidFill>
                    <a:latin typeface="Arial"/>
                  </a:rPr>
                  <a:t>propagating</a:t>
                </a:r>
                <a:r>
                  <a:rPr lang="it-IT" sz="2133" b="1" dirty="0">
                    <a:solidFill>
                      <a:srgbClr val="0070C0"/>
                    </a:solidFill>
                    <a:latin typeface="Arial"/>
                  </a:rPr>
                  <a:t> EM </a:t>
                </a:r>
                <a:r>
                  <a:rPr lang="it-IT" sz="2133" b="1" dirty="0" err="1">
                    <a:solidFill>
                      <a:srgbClr val="0070C0"/>
                    </a:solidFill>
                    <a:latin typeface="Arial"/>
                  </a:rPr>
                  <a:t>waves</a:t>
                </a:r>
                <a:r>
                  <a:rPr lang="it-IT" sz="2133" dirty="0">
                    <a:solidFill>
                      <a:prstClr val="black"/>
                    </a:solidFill>
                    <a:latin typeface="Arial"/>
                  </a:rPr>
                  <a:t>:</a:t>
                </a:r>
              </a:p>
              <a:p>
                <a:pPr defTabSz="609585"/>
                <a:endParaRPr lang="it-IT" sz="2400" dirty="0">
                  <a:solidFill>
                    <a:prstClr val="black"/>
                  </a:solidFill>
                  <a:latin typeface="Arial"/>
                </a:endParaRPr>
              </a:p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1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it-IT" sz="2133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133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it-IT" sz="2133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it-IT" sz="2133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133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133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it-IT" sz="2133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133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133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133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133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a:rPr lang="it-IT" sz="2133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it-IT" sz="2133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133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it-IT" sz="2133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it-IT" sz="2133" dirty="0">
                  <a:solidFill>
                    <a:prstClr val="black"/>
                  </a:solidFill>
                  <a:latin typeface="Arial"/>
                </a:endParaRPr>
              </a:p>
              <a:p>
                <a:pPr defTabSz="609585"/>
                <a:endParaRPr lang="en-GB" sz="2400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B817AD2F-F6BA-451E-9310-4EA6F8971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643" y="3505556"/>
                <a:ext cx="5997796" cy="1395126"/>
              </a:xfrm>
              <a:prstGeom prst="rect">
                <a:avLst/>
              </a:prstGeom>
              <a:blipFill>
                <a:blip r:embed="rId9"/>
                <a:stretch>
                  <a:fillRect l="-711" t="-61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20">
            <a:extLst>
              <a:ext uri="{FF2B5EF4-FFF2-40B4-BE49-F238E27FC236}">
                <a16:creationId xmlns:a16="http://schemas.microsoft.com/office/drawing/2014/main" id="{E6A11678-41E0-41DF-9033-B96F764E24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1588" y="2009649"/>
            <a:ext cx="3546789" cy="1252360"/>
          </a:xfrm>
          <a:prstGeom prst="rect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CB594292-7186-4300-9C98-884C56DFCC94}"/>
              </a:ext>
            </a:extLst>
          </p:cNvPr>
          <p:cNvSpPr/>
          <p:nvPr/>
        </p:nvSpPr>
        <p:spPr>
          <a:xfrm>
            <a:off x="8755641" y="6415718"/>
            <a:ext cx="3444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M. Salvadori et al. Scientific Reports 11, 3071 (2021)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E15B15DB-F73F-4D05-8E2A-4A7436BCD5D0}"/>
              </a:ext>
            </a:extLst>
          </p:cNvPr>
          <p:cNvSpPr txBox="1">
            <a:spLocks/>
          </p:cNvSpPr>
          <p:nvPr/>
        </p:nvSpPr>
        <p:spPr>
          <a:xfrm>
            <a:off x="-96015" y="126999"/>
            <a:ext cx="116898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Avoiding EMP coupling with the detection system (2)</a:t>
            </a:r>
          </a:p>
        </p:txBody>
      </p:sp>
      <p:pic>
        <p:nvPicPr>
          <p:cNvPr id="25" name="Immagine 24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C3A44B10-74C7-46E9-8A8B-E0D7ED40A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6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7A67D44-6AF4-490B-A8F3-BBDE49109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26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45DBD2F8-546D-4020-A01B-34348B6A0A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3BC610-584F-4AE0-957B-0BE7CB43FB76}"/>
              </a:ext>
            </a:extLst>
          </p:cNvPr>
          <p:cNvSpPr txBox="1"/>
          <p:nvPr/>
        </p:nvSpPr>
        <p:spPr>
          <a:xfrm>
            <a:off x="2397928" y="3334314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40 mm </a:t>
            </a:r>
            <a:r>
              <a:rPr lang="it-IT" dirty="0" err="1"/>
              <a:t>Aluminum</a:t>
            </a:r>
            <a:r>
              <a:rPr lang="it-IT" dirty="0"/>
              <a:t> pipe</a:t>
            </a:r>
            <a:endParaRPr lang="en-GB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57B1C860-CA9D-4279-9598-6C418EB8F885}"/>
              </a:ext>
            </a:extLst>
          </p:cNvPr>
          <p:cNvSpPr/>
          <p:nvPr/>
        </p:nvSpPr>
        <p:spPr>
          <a:xfrm>
            <a:off x="6959600" y="5157242"/>
            <a:ext cx="331788" cy="231527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06FAB042-390D-455C-9C47-7855E529FADD}"/>
              </a:ext>
            </a:extLst>
          </p:cNvPr>
          <p:cNvSpPr/>
          <p:nvPr/>
        </p:nvSpPr>
        <p:spPr>
          <a:xfrm>
            <a:off x="9447203" y="4232275"/>
            <a:ext cx="138005" cy="16827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97029EAD-FE2A-4BF2-8984-AE79D23AF1B2}"/>
              </a:ext>
            </a:extLst>
          </p:cNvPr>
          <p:cNvCxnSpPr/>
          <p:nvPr/>
        </p:nvCxnSpPr>
        <p:spPr>
          <a:xfrm flipH="1" flipV="1">
            <a:off x="7362499" y="5351220"/>
            <a:ext cx="213631" cy="814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076080C4-5904-4BB2-9212-06343CD1F8D2}"/>
              </a:ext>
            </a:extLst>
          </p:cNvPr>
          <p:cNvCxnSpPr>
            <a:cxnSpLocks/>
          </p:cNvCxnSpPr>
          <p:nvPr/>
        </p:nvCxnSpPr>
        <p:spPr>
          <a:xfrm flipH="1" flipV="1">
            <a:off x="7495524" y="5351220"/>
            <a:ext cx="359426" cy="407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0FBC37D3-11B3-49EE-B7BB-971BB9666F24}"/>
              </a:ext>
            </a:extLst>
          </p:cNvPr>
          <p:cNvSpPr/>
          <p:nvPr/>
        </p:nvSpPr>
        <p:spPr>
          <a:xfrm>
            <a:off x="10331794" y="6081514"/>
            <a:ext cx="1723671" cy="168276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>
                <a:solidFill>
                  <a:schemeClr val="tx1"/>
                </a:solidFill>
              </a:rPr>
              <a:t>Geometrical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parameters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B90A3BB9-CC82-4137-9C26-AFA235739B81}"/>
              </a:ext>
            </a:extLst>
          </p:cNvPr>
          <p:cNvSpPr/>
          <p:nvPr/>
        </p:nvSpPr>
        <p:spPr>
          <a:xfrm>
            <a:off x="7893806" y="5726545"/>
            <a:ext cx="861836" cy="168276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>
                <a:solidFill>
                  <a:schemeClr val="tx1"/>
                </a:solidFill>
              </a:rPr>
              <a:t>Skin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depth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33586E53-EB7B-47B6-8702-92AD8BC41986}"/>
              </a:ext>
            </a:extLst>
          </p:cNvPr>
          <p:cNvSpPr/>
          <p:nvPr/>
        </p:nvSpPr>
        <p:spPr>
          <a:xfrm>
            <a:off x="7213637" y="6206547"/>
            <a:ext cx="1282625" cy="168276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>
                <a:solidFill>
                  <a:schemeClr val="tx1"/>
                </a:solidFill>
              </a:rPr>
              <a:t>Material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conductivity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40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" grpId="0" animBg="1"/>
      <p:bldP spid="28" grpId="0" animBg="1"/>
      <p:bldP spid="30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13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pic>
        <p:nvPicPr>
          <p:cNvPr id="23" name="Immagine 2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44863F54-A8DE-4895-B4D8-B21B2433B07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1" b="52306"/>
          <a:stretch/>
        </p:blipFill>
        <p:spPr>
          <a:xfrm>
            <a:off x="6784983" y="1673995"/>
            <a:ext cx="4930712" cy="3067787"/>
          </a:xfrm>
          <a:prstGeom prst="rect">
            <a:avLst/>
          </a:prstGeom>
        </p:spPr>
      </p:pic>
      <p:sp>
        <p:nvSpPr>
          <p:cNvPr id="24" name="Segnaposto contenuto 13">
            <a:extLst>
              <a:ext uri="{FF2B5EF4-FFF2-40B4-BE49-F238E27FC236}">
                <a16:creationId xmlns:a16="http://schemas.microsoft.com/office/drawing/2014/main" id="{04AB0F63-33F1-479F-A254-99CF9D0FC3DF}"/>
              </a:ext>
            </a:extLst>
          </p:cNvPr>
          <p:cNvSpPr txBox="1">
            <a:spLocks/>
          </p:cNvSpPr>
          <p:nvPr/>
        </p:nvSpPr>
        <p:spPr>
          <a:xfrm>
            <a:off x="360720" y="1673995"/>
            <a:ext cx="5735281" cy="26781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609585">
              <a:buFont typeface="Wingdings" panose="05000000000000000000" pitchFamily="2" charset="2"/>
              <a:buChar char="q"/>
            </a:pPr>
            <a:r>
              <a:rPr lang="en-US" sz="1867" b="1" dirty="0">
                <a:solidFill>
                  <a:prstClr val="black"/>
                </a:solidFill>
                <a:latin typeface="Arial"/>
              </a:rPr>
              <a:t>Long double shielded coaxial cables</a:t>
            </a:r>
          </a:p>
          <a:p>
            <a:pPr marL="1066773" lvl="1" indent="-457189" algn="just" defTabSz="609585">
              <a:buFont typeface="+mj-lt"/>
              <a:buAutoNum type="arabicPeriod"/>
            </a:pPr>
            <a:r>
              <a:rPr lang="en-US" sz="1867" dirty="0">
                <a:solidFill>
                  <a:prstClr val="black"/>
                </a:solidFill>
                <a:latin typeface="Arial"/>
              </a:rPr>
              <a:t>Provide </a:t>
            </a:r>
            <a:r>
              <a:rPr lang="en-US" sz="1867" b="1" dirty="0">
                <a:solidFill>
                  <a:srgbClr val="006778"/>
                </a:solidFill>
                <a:latin typeface="Arial"/>
              </a:rPr>
              <a:t>high frequency attenuation</a:t>
            </a:r>
            <a:r>
              <a:rPr lang="en-US" sz="1867" dirty="0">
                <a:solidFill>
                  <a:prstClr val="black"/>
                </a:solidFill>
                <a:latin typeface="Arial"/>
              </a:rPr>
              <a:t>,</a:t>
            </a:r>
          </a:p>
          <a:p>
            <a:pPr marL="1066773" lvl="1" indent="-457189" algn="just" defTabSz="609585">
              <a:buFont typeface="+mj-lt"/>
              <a:buAutoNum type="arabicPeriod"/>
            </a:pPr>
            <a:endParaRPr lang="en-US" sz="1867" dirty="0">
              <a:solidFill>
                <a:prstClr val="black"/>
              </a:solidFill>
              <a:latin typeface="Arial"/>
            </a:endParaRPr>
          </a:p>
          <a:p>
            <a:pPr marL="1066773" lvl="1" indent="-457189" algn="just" defTabSz="609585">
              <a:buFont typeface="+mj-lt"/>
              <a:buAutoNum type="arabicPeriod"/>
            </a:pPr>
            <a:r>
              <a:rPr lang="en-US" sz="1867" dirty="0">
                <a:solidFill>
                  <a:prstClr val="black"/>
                </a:solidFill>
                <a:latin typeface="Arial"/>
              </a:rPr>
              <a:t>Introduce a </a:t>
            </a:r>
            <a:r>
              <a:rPr lang="en-US" sz="1867" b="1" dirty="0">
                <a:solidFill>
                  <a:srgbClr val="006778"/>
                </a:solidFill>
                <a:latin typeface="Arial"/>
              </a:rPr>
              <a:t>temporal delay between the TOF signal and the EMP </a:t>
            </a:r>
            <a:r>
              <a:rPr lang="en-US" sz="1867" dirty="0">
                <a:solidFill>
                  <a:prstClr val="black"/>
                </a:solidFill>
                <a:latin typeface="Arial"/>
              </a:rPr>
              <a:t>contribution,</a:t>
            </a:r>
          </a:p>
          <a:p>
            <a:pPr marL="1066773" lvl="1" indent="-457189" algn="just" defTabSz="609585">
              <a:buFont typeface="+mj-lt"/>
              <a:buAutoNum type="arabicPeriod"/>
            </a:pPr>
            <a:endParaRPr lang="en-US" sz="1867" dirty="0">
              <a:solidFill>
                <a:prstClr val="black"/>
              </a:solidFill>
              <a:latin typeface="Arial"/>
            </a:endParaRPr>
          </a:p>
          <a:p>
            <a:pPr marL="1066773" lvl="1" indent="-457189" algn="just" defTabSz="609585">
              <a:buFont typeface="+mj-lt"/>
              <a:buAutoNum type="arabicPeriod"/>
            </a:pPr>
            <a:r>
              <a:rPr lang="en-US" sz="1867" dirty="0">
                <a:solidFill>
                  <a:prstClr val="black"/>
                </a:solidFill>
                <a:latin typeface="Arial"/>
              </a:rPr>
              <a:t>Allow to </a:t>
            </a:r>
            <a:r>
              <a:rPr lang="en-US" sz="1867" b="1" dirty="0">
                <a:solidFill>
                  <a:srgbClr val="006778"/>
                </a:solidFill>
                <a:latin typeface="Arial"/>
              </a:rPr>
              <a:t>place the scope far from the experimental chamber</a:t>
            </a:r>
            <a:r>
              <a:rPr lang="en-US" sz="1867" dirty="0">
                <a:solidFill>
                  <a:prstClr val="black"/>
                </a:solidFill>
                <a:latin typeface="Arial"/>
              </a:rPr>
              <a:t>.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C07FD79-9662-455C-ADC9-570302D0749A}"/>
              </a:ext>
            </a:extLst>
          </p:cNvPr>
          <p:cNvSpPr txBox="1"/>
          <p:nvPr/>
        </p:nvSpPr>
        <p:spPr>
          <a:xfrm>
            <a:off x="360719" y="4984159"/>
            <a:ext cx="6600887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 defTabSz="609585">
              <a:buFont typeface="Wingdings" panose="05000000000000000000" pitchFamily="2" charset="2"/>
              <a:buChar char="q"/>
            </a:pPr>
            <a:r>
              <a:rPr lang="en-US" sz="1867" b="1" dirty="0">
                <a:solidFill>
                  <a:prstClr val="black"/>
                </a:solidFill>
                <a:latin typeface="Arial"/>
              </a:rPr>
              <a:t>Scope with minimal bandwidth </a:t>
            </a:r>
            <a:r>
              <a:rPr lang="en-US" sz="1867" dirty="0">
                <a:solidFill>
                  <a:prstClr val="black"/>
                </a:solidFill>
                <a:latin typeface="Arial"/>
              </a:rPr>
              <a:t>to reduce coupling with high frequency electromagnetic pulses.</a:t>
            </a:r>
          </a:p>
          <a:p>
            <a:pPr algn="just" defTabSz="609585"/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FFC11A4-2C85-4C42-B334-4E91C5A33A59}"/>
              </a:ext>
            </a:extLst>
          </p:cNvPr>
          <p:cNvSpPr/>
          <p:nvPr/>
        </p:nvSpPr>
        <p:spPr>
          <a:xfrm>
            <a:off x="8755641" y="6415718"/>
            <a:ext cx="3444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M. Salvadori et al. Scientific Reports 11, 3071 (2021)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02D493E8-3FA3-478A-9433-7CDCC98A0B8A}"/>
              </a:ext>
            </a:extLst>
          </p:cNvPr>
          <p:cNvSpPr txBox="1">
            <a:spLocks/>
          </p:cNvSpPr>
          <p:nvPr/>
        </p:nvSpPr>
        <p:spPr>
          <a:xfrm>
            <a:off x="-96015" y="126999"/>
            <a:ext cx="116898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Avoiding EMP coupling with the acquisition system</a:t>
            </a:r>
          </a:p>
        </p:txBody>
      </p:sp>
      <p:pic>
        <p:nvPicPr>
          <p:cNvPr id="16" name="Immagine 15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6476E652-96C8-4495-AC61-FB9882FD0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8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35EB2697-737C-4AE6-9CA2-367F76703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F7EFD0A5-2B17-4C5A-ADF2-BE474E8C6B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F47B798-7950-46A6-9BA2-DE3FDD01D2AF}"/>
              </a:ext>
            </a:extLst>
          </p:cNvPr>
          <p:cNvSpPr txBox="1"/>
          <p:nvPr/>
        </p:nvSpPr>
        <p:spPr>
          <a:xfrm>
            <a:off x="6979628" y="1256112"/>
            <a:ext cx="500733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Scattering </a:t>
            </a:r>
            <a:r>
              <a:rPr lang="it-IT" dirty="0" err="1"/>
              <a:t>parameter</a:t>
            </a:r>
            <a:r>
              <a:rPr lang="it-IT" dirty="0"/>
              <a:t> S</a:t>
            </a:r>
            <a:r>
              <a:rPr lang="it-IT" baseline="-25000" dirty="0"/>
              <a:t>21  </a:t>
            </a:r>
            <a:r>
              <a:rPr lang="it-IT" dirty="0"/>
              <a:t>    Transmission </a:t>
            </a:r>
            <a:r>
              <a:rPr lang="it-IT" dirty="0" err="1"/>
              <a:t>coefficient</a:t>
            </a:r>
            <a:endParaRPr lang="en-GB" baseline="-25000" dirty="0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9A51AE6E-91B1-4EE4-86CD-191B78ABEB9A}"/>
              </a:ext>
            </a:extLst>
          </p:cNvPr>
          <p:cNvCxnSpPr/>
          <p:nvPr/>
        </p:nvCxnSpPr>
        <p:spPr>
          <a:xfrm>
            <a:off x="9392188" y="1431618"/>
            <a:ext cx="2136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C82B0EB5-96DD-4051-B44E-E9F0544BBCEF}"/>
              </a:ext>
            </a:extLst>
          </p:cNvPr>
          <p:cNvSpPr/>
          <p:nvPr/>
        </p:nvSpPr>
        <p:spPr>
          <a:xfrm>
            <a:off x="7629525" y="1928214"/>
            <a:ext cx="138113" cy="135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ù</a:t>
            </a:r>
            <a:endParaRPr lang="en-GB" dirty="0"/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B1B1E52E-EEB9-473E-8250-600F8A1AB265}"/>
              </a:ext>
            </a:extLst>
          </p:cNvPr>
          <p:cNvCxnSpPr/>
          <p:nvPr/>
        </p:nvCxnSpPr>
        <p:spPr>
          <a:xfrm flipH="1">
            <a:off x="7629525" y="1965282"/>
            <a:ext cx="138113" cy="0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9426BBB4-2F34-46A1-909E-329FEA316BB3}"/>
              </a:ext>
            </a:extLst>
          </p:cNvPr>
          <p:cNvCxnSpPr/>
          <p:nvPr/>
        </p:nvCxnSpPr>
        <p:spPr>
          <a:xfrm flipH="1">
            <a:off x="7629525" y="2024813"/>
            <a:ext cx="138113" cy="0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365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B223E-59B7-4CE7-9AB5-C3A4C8C43D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29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/04/2021</a:t>
            </a:r>
          </a:p>
        </p:txBody>
      </p:sp>
      <p:sp>
        <p:nvSpPr>
          <p:cNvPr id="3" name="Elaborazione 2">
            <a:extLst>
              <a:ext uri="{FF2B5EF4-FFF2-40B4-BE49-F238E27FC236}">
                <a16:creationId xmlns:a16="http://schemas.microsoft.com/office/drawing/2014/main" id="{A657025E-BDEA-4B78-8BEA-7CB3E7AF7E6A}"/>
              </a:ext>
            </a:extLst>
          </p:cNvPr>
          <p:cNvSpPr/>
          <p:nvPr/>
        </p:nvSpPr>
        <p:spPr>
          <a:xfrm>
            <a:off x="647700" y="5578475"/>
            <a:ext cx="317500" cy="36512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8D4C1AF1-869E-477B-9B07-AD4F36173128}"/>
              </a:ext>
            </a:extLst>
          </p:cNvPr>
          <p:cNvSpPr txBox="1">
            <a:spLocks/>
          </p:cNvSpPr>
          <p:nvPr/>
        </p:nvSpPr>
        <p:spPr>
          <a:xfrm>
            <a:off x="-10883" y="460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Effectiveness of avoiding EMP coupling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40DBAA4-603B-40FB-8704-2ED085AC77F1}"/>
              </a:ext>
            </a:extLst>
          </p:cNvPr>
          <p:cNvSpPr txBox="1"/>
          <p:nvPr/>
        </p:nvSpPr>
        <p:spPr>
          <a:xfrm>
            <a:off x="8064500" y="6454002"/>
            <a:ext cx="42259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 et al., Journal of Instrumentation 15, C10002 (2020)</a:t>
            </a:r>
          </a:p>
          <a:p>
            <a:endParaRPr lang="en-US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F33F80EC-C857-4ABD-B404-4EA7E0D71D0B}"/>
              </a:ext>
            </a:extLst>
          </p:cNvPr>
          <p:cNvSpPr/>
          <p:nvPr/>
        </p:nvSpPr>
        <p:spPr>
          <a:xfrm>
            <a:off x="6938963" y="1159051"/>
            <a:ext cx="187325" cy="225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370C1044-2249-4B26-9713-035892CDD551}"/>
              </a:ext>
            </a:extLst>
          </p:cNvPr>
          <p:cNvSpPr/>
          <p:nvPr/>
        </p:nvSpPr>
        <p:spPr>
          <a:xfrm>
            <a:off x="1295629" y="1159051"/>
            <a:ext cx="187325" cy="2259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1" name="Immagine 20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6E43A3E2-81D9-4F8F-890F-1EEC7517E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2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CC8BEDC8-2EBB-487A-94DB-5685692AB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F5C5D621-DAB1-4913-801E-1FB0823F7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1C2982-BFF2-44BB-9694-1380C2C95A23}"/>
              </a:ext>
            </a:extLst>
          </p:cNvPr>
          <p:cNvSpPr txBox="1"/>
          <p:nvPr/>
        </p:nvSpPr>
        <p:spPr>
          <a:xfrm>
            <a:off x="6615324" y="1105576"/>
            <a:ext cx="5100371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err="1"/>
              <a:t>Raw</a:t>
            </a:r>
            <a:r>
              <a:rPr lang="it-IT" b="1" dirty="0"/>
              <a:t> </a:t>
            </a:r>
            <a:r>
              <a:rPr lang="it-IT" b="1" dirty="0" err="1"/>
              <a:t>signal</a:t>
            </a:r>
            <a:r>
              <a:rPr lang="it-IT" dirty="0"/>
              <a:t>: no </a:t>
            </a:r>
            <a:r>
              <a:rPr lang="it-IT" dirty="0" err="1"/>
              <a:t>numerical</a:t>
            </a:r>
            <a:r>
              <a:rPr lang="it-IT" dirty="0"/>
              <a:t> filtering technique </a:t>
            </a:r>
            <a:r>
              <a:rPr lang="it-IT" dirty="0" err="1"/>
              <a:t>is</a:t>
            </a:r>
            <a:r>
              <a:rPr lang="it-IT" dirty="0"/>
              <a:t> used!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AB9C2FA-B031-4EDE-AD4E-E7CFFC96AD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456" y="1426183"/>
            <a:ext cx="6249566" cy="480694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4DDED1E-11D7-4E92-88AB-643C746D1B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8"/>
          <a:stretch/>
        </p:blipFill>
        <p:spPr>
          <a:xfrm>
            <a:off x="517954" y="1009829"/>
            <a:ext cx="5448300" cy="5483046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AB1EF1E-E5C7-4835-A6BA-60C03F936A97}"/>
              </a:ext>
            </a:extLst>
          </p:cNvPr>
          <p:cNvSpPr txBox="1"/>
          <p:nvPr/>
        </p:nvSpPr>
        <p:spPr>
          <a:xfrm>
            <a:off x="8804100" y="2385222"/>
            <a:ext cx="3055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highlight>
                  <a:srgbClr val="DAE3F3"/>
                </a:highlight>
              </a:rPr>
              <a:t>Where</a:t>
            </a:r>
            <a:r>
              <a:rPr lang="it-IT" dirty="0">
                <a:highlight>
                  <a:srgbClr val="DAE3F3"/>
                </a:highlight>
              </a:rPr>
              <a:t> </a:t>
            </a:r>
            <a:r>
              <a:rPr lang="it-IT" dirty="0" err="1">
                <a:highlight>
                  <a:srgbClr val="DAE3F3"/>
                </a:highlight>
              </a:rPr>
              <a:t>is</a:t>
            </a:r>
            <a:r>
              <a:rPr lang="it-IT" dirty="0">
                <a:highlight>
                  <a:srgbClr val="DAE3F3"/>
                </a:highlight>
              </a:rPr>
              <a:t> the </a:t>
            </a:r>
            <a:r>
              <a:rPr lang="it-IT" dirty="0" err="1">
                <a:highlight>
                  <a:srgbClr val="DAE3F3"/>
                </a:highlight>
              </a:rPr>
              <a:t>photopeak</a:t>
            </a:r>
            <a:r>
              <a:rPr lang="it-IT" dirty="0">
                <a:highlight>
                  <a:srgbClr val="DAE3F3"/>
                </a:highlight>
              </a:rPr>
              <a:t>?</a:t>
            </a:r>
          </a:p>
          <a:p>
            <a:r>
              <a:rPr lang="it-IT" dirty="0" err="1"/>
              <a:t>Need</a:t>
            </a:r>
            <a:r>
              <a:rPr lang="it-IT" dirty="0"/>
              <a:t> an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dynamic</a:t>
            </a:r>
            <a:r>
              <a:rPr lang="it-IT" dirty="0"/>
              <a:t> range</a:t>
            </a:r>
            <a:endParaRPr lang="en-GB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596D948-EAD0-4086-990C-BD2C711375A0}"/>
              </a:ext>
            </a:extLst>
          </p:cNvPr>
          <p:cNvSpPr/>
          <p:nvPr/>
        </p:nvSpPr>
        <p:spPr>
          <a:xfrm>
            <a:off x="3673927" y="4357991"/>
            <a:ext cx="123283" cy="1400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76825FF-F995-4401-8CCA-17F99C96F782}"/>
              </a:ext>
            </a:extLst>
          </p:cNvPr>
          <p:cNvSpPr/>
          <p:nvPr/>
        </p:nvSpPr>
        <p:spPr>
          <a:xfrm>
            <a:off x="2133600" y="4681538"/>
            <a:ext cx="45719" cy="10772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683FB52F-97E2-49C4-944F-65BD138EFA42}"/>
              </a:ext>
            </a:extLst>
          </p:cNvPr>
          <p:cNvSpPr/>
          <p:nvPr/>
        </p:nvSpPr>
        <p:spPr>
          <a:xfrm>
            <a:off x="2179319" y="5267325"/>
            <a:ext cx="1494608" cy="311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116C65F7-9DCD-4068-AC65-FF744AB120DE}"/>
              </a:ext>
            </a:extLst>
          </p:cNvPr>
          <p:cNvSpPr/>
          <p:nvPr/>
        </p:nvSpPr>
        <p:spPr>
          <a:xfrm>
            <a:off x="2509126" y="4918075"/>
            <a:ext cx="921202" cy="311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CA8DDB86-C8E6-4471-A52E-C214276B891B}"/>
              </a:ext>
            </a:extLst>
          </p:cNvPr>
          <p:cNvSpPr/>
          <p:nvPr/>
        </p:nvSpPr>
        <p:spPr>
          <a:xfrm>
            <a:off x="3658807" y="5475185"/>
            <a:ext cx="272315" cy="311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7DAA020-3C65-42EC-ADE9-80A4929EA004}"/>
              </a:ext>
            </a:extLst>
          </p:cNvPr>
          <p:cNvSpPr/>
          <p:nvPr/>
        </p:nvSpPr>
        <p:spPr>
          <a:xfrm>
            <a:off x="2126134" y="5487885"/>
            <a:ext cx="272315" cy="311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E87E00-3016-4B3B-8B74-6B8E1E99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1973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High dynamic range acquisition</a:t>
            </a:r>
          </a:p>
        </p:txBody>
      </p:sp>
      <p:pic>
        <p:nvPicPr>
          <p:cNvPr id="6" name="Picture 16" descr="fascia">
            <a:extLst>
              <a:ext uri="{FF2B5EF4-FFF2-40B4-BE49-F238E27FC236}">
                <a16:creationId xmlns:a16="http://schemas.microsoft.com/office/drawing/2014/main" id="{8571C1CD-E34F-4072-9FC5-BF0457CB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BE9A066F-10FC-440C-A5EE-4A3525FC7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092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69AF0A9-92A3-481E-A26E-63EDF4590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763104B2-2161-4D02-9E50-AFB9D6711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Elemento grafico 28">
            <a:extLst>
              <a:ext uri="{FF2B5EF4-FFF2-40B4-BE49-F238E27FC236}">
                <a16:creationId xmlns:a16="http://schemas.microsoft.com/office/drawing/2014/main" id="{EA8CBA5D-6CE8-4D5B-ACDC-3C8F9683D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875" y="1925917"/>
            <a:ext cx="3698142" cy="3784932"/>
          </a:xfrm>
          <a:prstGeom prst="rect">
            <a:avLst/>
          </a:prstGeom>
        </p:spPr>
      </p:pic>
      <p:pic>
        <p:nvPicPr>
          <p:cNvPr id="30" name="Elemento grafico 29">
            <a:extLst>
              <a:ext uri="{FF2B5EF4-FFF2-40B4-BE49-F238E27FC236}">
                <a16:creationId xmlns:a16="http://schemas.microsoft.com/office/drawing/2014/main" id="{3FBFA953-5CFC-4E35-813C-F1B327B77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29911" y="4413043"/>
            <a:ext cx="1537029" cy="944196"/>
          </a:xfrm>
          <a:prstGeom prst="rect">
            <a:avLst/>
          </a:prstGeom>
        </p:spPr>
      </p:pic>
      <p:pic>
        <p:nvPicPr>
          <p:cNvPr id="31" name="Elemento grafico 30">
            <a:extLst>
              <a:ext uri="{FF2B5EF4-FFF2-40B4-BE49-F238E27FC236}">
                <a16:creationId xmlns:a16="http://schemas.microsoft.com/office/drawing/2014/main" id="{C52338CE-7D3C-45FF-BF77-F0A3FEC1B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73501" y="2009038"/>
            <a:ext cx="6894341" cy="3552184"/>
          </a:xfrm>
          <a:prstGeom prst="rect">
            <a:avLst/>
          </a:prstGeom>
        </p:spPr>
      </p:pic>
      <p:sp>
        <p:nvSpPr>
          <p:cNvPr id="40" name="Segnaposto data 4">
            <a:extLst>
              <a:ext uri="{FF2B5EF4-FFF2-40B4-BE49-F238E27FC236}">
                <a16:creationId xmlns:a16="http://schemas.microsoft.com/office/drawing/2014/main" id="{D20C2D32-0C66-4253-9E2A-15B5A7D950EB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29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/04/2021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229A74D-1496-464C-9068-EBC643309D71}"/>
              </a:ext>
            </a:extLst>
          </p:cNvPr>
          <p:cNvSpPr/>
          <p:nvPr/>
        </p:nvSpPr>
        <p:spPr>
          <a:xfrm>
            <a:off x="-75734" y="6457890"/>
            <a:ext cx="3444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 et al. Scientific Reports 11, 3071 (2021)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egnaposto numero diapositiva 2">
            <a:extLst>
              <a:ext uri="{FF2B5EF4-FFF2-40B4-BE49-F238E27FC236}">
                <a16:creationId xmlns:a16="http://schemas.microsoft.com/office/drawing/2014/main" id="{08440FCB-E81E-4677-854E-1F57DA6AFBC8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15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8" name="Immagine 17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5CE9652E-88A7-4F9D-80A0-6FBAFBB6A7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9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C9728E69-2251-4EB0-8D01-B7801BA9D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1C053562-C352-43A5-ABB8-066FB0C83B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663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1E02F-9C0D-4808-B2A2-3678ED98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418"/>
            <a:ext cx="10881547" cy="1325563"/>
          </a:xfrm>
        </p:spPr>
        <p:txBody>
          <a:bodyPr>
            <a:normAutofit/>
          </a:bodyPr>
          <a:lstStyle/>
          <a:p>
            <a:r>
              <a:rPr lang="en-GB" sz="4000" dirty="0"/>
              <a:t>Towards the spectrum reconstruction</a:t>
            </a:r>
          </a:p>
        </p:txBody>
      </p:sp>
      <p:pic>
        <p:nvPicPr>
          <p:cNvPr id="48" name="Picture 16" descr="fascia">
            <a:extLst>
              <a:ext uri="{FF2B5EF4-FFF2-40B4-BE49-F238E27FC236}">
                <a16:creationId xmlns:a16="http://schemas.microsoft.com/office/drawing/2014/main" id="{F866BD2B-6F72-43DA-95B3-BBB9BCC5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11">
            <a:extLst>
              <a:ext uri="{FF2B5EF4-FFF2-40B4-BE49-F238E27FC236}">
                <a16:creationId xmlns:a16="http://schemas.microsoft.com/office/drawing/2014/main" id="{DC752E14-CF1D-4C14-AACE-C58FB99DF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1EA3AE6E-B75E-4227-A9C1-430BAB1C4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61" name="Picture 16" descr="fascia">
            <a:extLst>
              <a:ext uri="{FF2B5EF4-FFF2-40B4-BE49-F238E27FC236}">
                <a16:creationId xmlns:a16="http://schemas.microsoft.com/office/drawing/2014/main" id="{3547C01A-B08A-4957-894B-CFF0B5B0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egnaposto numero diapositiva 2">
            <a:extLst>
              <a:ext uri="{FF2B5EF4-FFF2-40B4-BE49-F238E27FC236}">
                <a16:creationId xmlns:a16="http://schemas.microsoft.com/office/drawing/2014/main" id="{200C5F83-842E-44FE-B716-9895CD499B5B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16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3" name="Segnaposto data 4">
            <a:extLst>
              <a:ext uri="{FF2B5EF4-FFF2-40B4-BE49-F238E27FC236}">
                <a16:creationId xmlns:a16="http://schemas.microsoft.com/office/drawing/2014/main" id="{FB786483-87CC-447C-88C6-82A3B4ED2F01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BD904E86-0503-4D6F-996D-B6201FA528E0}"/>
              </a:ext>
            </a:extLst>
          </p:cNvPr>
          <p:cNvSpPr/>
          <p:nvPr/>
        </p:nvSpPr>
        <p:spPr>
          <a:xfrm>
            <a:off x="4467223" y="1427997"/>
            <a:ext cx="4551680" cy="4551680"/>
          </a:xfrm>
          <a:custGeom>
            <a:avLst/>
            <a:gdLst>
              <a:gd name="connsiteX0" fmla="*/ 2275840 w 4551680"/>
              <a:gd name="connsiteY0" fmla="*/ 0 h 4551680"/>
              <a:gd name="connsiteX1" fmla="*/ 4246775 w 4551680"/>
              <a:gd name="connsiteY1" fmla="*/ 1137920 h 4551680"/>
              <a:gd name="connsiteX2" fmla="*/ 4246775 w 4551680"/>
              <a:gd name="connsiteY2" fmla="*/ 3413760 h 4551680"/>
              <a:gd name="connsiteX3" fmla="*/ 2275840 w 4551680"/>
              <a:gd name="connsiteY3" fmla="*/ 2275840 h 4551680"/>
              <a:gd name="connsiteX4" fmla="*/ 2275840 w 4551680"/>
              <a:gd name="connsiteY4" fmla="*/ 0 h 455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680" h="4551680">
                <a:moveTo>
                  <a:pt x="2275840" y="0"/>
                </a:moveTo>
                <a:cubicBezTo>
                  <a:pt x="3088919" y="0"/>
                  <a:pt x="3840236" y="433773"/>
                  <a:pt x="4246775" y="1137920"/>
                </a:cubicBezTo>
                <a:cubicBezTo>
                  <a:pt x="4653315" y="1842067"/>
                  <a:pt x="4653315" y="2709613"/>
                  <a:pt x="4246775" y="3413760"/>
                </a:cubicBezTo>
                <a:lnTo>
                  <a:pt x="2275840" y="2275840"/>
                </a:lnTo>
                <a:lnTo>
                  <a:pt x="227584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07726" tIns="872913" rIns="565674" bIns="2227581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600" kern="1200" dirty="0"/>
              <a:t>Energy</a:t>
            </a:r>
          </a:p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600" kern="1200" dirty="0" err="1"/>
              <a:t>estimation</a:t>
            </a:r>
            <a:endParaRPr lang="en-GB" sz="2600" kern="1200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19515E58-D4BC-4A92-A9F3-3A358C8F14DD}"/>
              </a:ext>
            </a:extLst>
          </p:cNvPr>
          <p:cNvSpPr/>
          <p:nvPr/>
        </p:nvSpPr>
        <p:spPr>
          <a:xfrm>
            <a:off x="4045114" y="1987446"/>
            <a:ext cx="4551680" cy="4551680"/>
          </a:xfrm>
          <a:custGeom>
            <a:avLst/>
            <a:gdLst>
              <a:gd name="connsiteX0" fmla="*/ 4246775 w 4551680"/>
              <a:gd name="connsiteY0" fmla="*/ 3413760 h 4551680"/>
              <a:gd name="connsiteX1" fmla="*/ 2275840 w 4551680"/>
              <a:gd name="connsiteY1" fmla="*/ 4551680 h 4551680"/>
              <a:gd name="connsiteX2" fmla="*/ 304905 w 4551680"/>
              <a:gd name="connsiteY2" fmla="*/ 3413760 h 4551680"/>
              <a:gd name="connsiteX3" fmla="*/ 2275840 w 4551680"/>
              <a:gd name="connsiteY3" fmla="*/ 2275840 h 4551680"/>
              <a:gd name="connsiteX4" fmla="*/ 4246775 w 4551680"/>
              <a:gd name="connsiteY4" fmla="*/ 3413760 h 455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680" h="4551680">
                <a:moveTo>
                  <a:pt x="4246775" y="3413760"/>
                </a:moveTo>
                <a:cubicBezTo>
                  <a:pt x="3840235" y="4117907"/>
                  <a:pt x="3088919" y="4551680"/>
                  <a:pt x="2275840" y="4551680"/>
                </a:cubicBezTo>
                <a:cubicBezTo>
                  <a:pt x="1462761" y="4551680"/>
                  <a:pt x="711444" y="4117907"/>
                  <a:pt x="304905" y="3413760"/>
                </a:cubicBezTo>
                <a:lnTo>
                  <a:pt x="2275840" y="2275840"/>
                </a:lnTo>
                <a:lnTo>
                  <a:pt x="4246775" y="341376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9314" tIns="2904914" rIns="1279313" bIns="303953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600" kern="1200" dirty="0" err="1"/>
              <a:t>Number</a:t>
            </a:r>
            <a:endParaRPr lang="it-IT" sz="2600" kern="1200" dirty="0"/>
          </a:p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600" kern="1200" dirty="0" err="1"/>
              <a:t>estimation</a:t>
            </a:r>
            <a:endParaRPr lang="en-GB" sz="2600" kern="1200" dirty="0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ABB1A30A-2A98-4971-9263-5A4B64DA49C4}"/>
              </a:ext>
            </a:extLst>
          </p:cNvPr>
          <p:cNvSpPr/>
          <p:nvPr/>
        </p:nvSpPr>
        <p:spPr>
          <a:xfrm>
            <a:off x="4007651" y="1575405"/>
            <a:ext cx="4551680" cy="4551680"/>
          </a:xfrm>
          <a:custGeom>
            <a:avLst/>
            <a:gdLst>
              <a:gd name="connsiteX0" fmla="*/ 304905 w 4551680"/>
              <a:gd name="connsiteY0" fmla="*/ 3413760 h 4551680"/>
              <a:gd name="connsiteX1" fmla="*/ 304905 w 4551680"/>
              <a:gd name="connsiteY1" fmla="*/ 1137920 h 4551680"/>
              <a:gd name="connsiteX2" fmla="*/ 2275840 w 4551680"/>
              <a:gd name="connsiteY2" fmla="*/ 0 h 4551680"/>
              <a:gd name="connsiteX3" fmla="*/ 2275840 w 4551680"/>
              <a:gd name="connsiteY3" fmla="*/ 2275840 h 4551680"/>
              <a:gd name="connsiteX4" fmla="*/ 304905 w 4551680"/>
              <a:gd name="connsiteY4" fmla="*/ 3413760 h 455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680" h="4551680">
                <a:moveTo>
                  <a:pt x="304905" y="3413760"/>
                </a:moveTo>
                <a:cubicBezTo>
                  <a:pt x="-101635" y="2709613"/>
                  <a:pt x="-101635" y="1842067"/>
                  <a:pt x="304905" y="1137920"/>
                </a:cubicBezTo>
                <a:cubicBezTo>
                  <a:pt x="711445" y="433773"/>
                  <a:pt x="1462761" y="0"/>
                  <a:pt x="2275840" y="0"/>
                </a:cubicBezTo>
                <a:lnTo>
                  <a:pt x="2275840" y="2275840"/>
                </a:lnTo>
                <a:lnTo>
                  <a:pt x="304905" y="341376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9430" tIns="925830" rIns="2551430" bIns="217212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500" b="0" kern="1200" dirty="0" err="1"/>
              <a:t>Signal</a:t>
            </a:r>
            <a:r>
              <a:rPr lang="it-IT" sz="2400" b="1" kern="1200" dirty="0"/>
              <a:t> </a:t>
            </a:r>
            <a:r>
              <a:rPr lang="it-IT" sz="2500" b="0" kern="1200" dirty="0" err="1"/>
              <a:t>Acquisition</a:t>
            </a:r>
            <a:endParaRPr lang="en-GB" sz="2500" b="0" kern="1200" dirty="0"/>
          </a:p>
        </p:txBody>
      </p:sp>
      <p:pic>
        <p:nvPicPr>
          <p:cNvPr id="16" name="Immagine 15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4D6B6868-B3A3-4D12-B326-885E54B47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7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779FE6CC-0800-4293-AA5F-1C8B4406B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ABDFAC64-69B6-4D65-AC50-6081C2B31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8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03789 0.02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E87E00-3016-4B3B-8B74-6B8E1E99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81973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Energy Estimation</a:t>
            </a:r>
          </a:p>
        </p:txBody>
      </p:sp>
      <p:pic>
        <p:nvPicPr>
          <p:cNvPr id="6" name="Picture 16" descr="fascia">
            <a:extLst>
              <a:ext uri="{FF2B5EF4-FFF2-40B4-BE49-F238E27FC236}">
                <a16:creationId xmlns:a16="http://schemas.microsoft.com/office/drawing/2014/main" id="{8571C1CD-E34F-4072-9FC5-BF0457CB4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BE9A066F-10FC-440C-A5EE-4A3525FC7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092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69AF0A9-92A3-481E-A26E-63EDF4590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763104B2-2161-4D02-9E50-AFB9D6711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Elemento grafico 30">
            <a:extLst>
              <a:ext uri="{FF2B5EF4-FFF2-40B4-BE49-F238E27FC236}">
                <a16:creationId xmlns:a16="http://schemas.microsoft.com/office/drawing/2014/main" id="{C52338CE-7D3C-45FF-BF77-F0A3FEC1B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05" y="1870516"/>
            <a:ext cx="6894341" cy="3552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CAE27912-9A96-4071-93F4-311BDFE88421}"/>
                  </a:ext>
                </a:extLst>
              </p:cNvPr>
              <p:cNvSpPr txBox="1"/>
              <p:nvPr/>
            </p:nvSpPr>
            <p:spPr>
              <a:xfrm>
                <a:off x="8176362" y="994133"/>
                <a:ext cx="3151651" cy="1726306"/>
              </a:xfrm>
              <a:prstGeom prst="rect">
                <a:avLst/>
              </a:prstGeom>
              <a:noFill/>
              <a:ln cmpd="sng">
                <a:solidFill>
                  <a:srgbClr val="822434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3312161"/>
                          <a:gd name="connsiteY0" fmla="*/ 0 h 1200329"/>
                          <a:gd name="connsiteX1" fmla="*/ 3312161 w 3312161"/>
                          <a:gd name="connsiteY1" fmla="*/ 0 h 1200329"/>
                          <a:gd name="connsiteX2" fmla="*/ 3312161 w 3312161"/>
                          <a:gd name="connsiteY2" fmla="*/ 1200329 h 1200329"/>
                          <a:gd name="connsiteX3" fmla="*/ 0 w 3312161"/>
                          <a:gd name="connsiteY3" fmla="*/ 1200329 h 1200329"/>
                          <a:gd name="connsiteX4" fmla="*/ 0 w 3312161"/>
                          <a:gd name="connsiteY4" fmla="*/ 0 h 12003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312161" h="1200329" extrusionOk="0">
                            <a:moveTo>
                              <a:pt x="0" y="0"/>
                            </a:moveTo>
                            <a:cubicBezTo>
                              <a:pt x="1574929" y="118645"/>
                              <a:pt x="1975481" y="116012"/>
                              <a:pt x="3312161" y="0"/>
                            </a:cubicBezTo>
                            <a:cubicBezTo>
                              <a:pt x="3281047" y="337080"/>
                              <a:pt x="3351651" y="899796"/>
                              <a:pt x="3312161" y="1200329"/>
                            </a:cubicBezTo>
                            <a:cubicBezTo>
                              <a:pt x="2158240" y="1334929"/>
                              <a:pt x="1000814" y="1043133"/>
                              <a:pt x="0" y="1200329"/>
                            </a:cubicBezTo>
                            <a:cubicBezTo>
                              <a:pt x="-5118" y="993769"/>
                              <a:pt x="-42443" y="12989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temporal </a:t>
                </a:r>
                <a:r>
                  <a:rPr lang="en-GB" dirty="0">
                    <a:solidFill>
                      <a:prstClr val="black"/>
                    </a:solidFill>
                  </a:rPr>
                  <a:t>position T</a:t>
                </a:r>
                <a:r>
                  <a:rPr lang="en-GB" baseline="-25000" dirty="0">
                    <a:solidFill>
                      <a:prstClr val="black"/>
                    </a:solidFill>
                  </a:rPr>
                  <a:t>0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the photopeak provides a reliable signature of the laser-matter interaction instant </a:t>
                </a:r>
                <a:r>
                  <a:rPr kumimoji="0" lang="en-GB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𝑏𝑎𝑛𝑔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it-IT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num>
                        <m:den>
                          <m:r>
                            <a:rPr kumimoji="0" lang="it-IT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CAE27912-9A96-4071-93F4-311BDFE88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362" y="994133"/>
                <a:ext cx="3151651" cy="1726306"/>
              </a:xfrm>
              <a:prstGeom prst="rect">
                <a:avLst/>
              </a:prstGeom>
              <a:blipFill>
                <a:blip r:embed="rId6"/>
                <a:stretch>
                  <a:fillRect l="-1349" t="-1404" r="-1541"/>
                </a:stretch>
              </a:blipFill>
              <a:ln cmpd="sng">
                <a:solidFill>
                  <a:srgbClr val="822434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3312161"/>
                          <a:gd name="connsiteY0" fmla="*/ 0 h 1200329"/>
                          <a:gd name="connsiteX1" fmla="*/ 3312161 w 3312161"/>
                          <a:gd name="connsiteY1" fmla="*/ 0 h 1200329"/>
                          <a:gd name="connsiteX2" fmla="*/ 3312161 w 3312161"/>
                          <a:gd name="connsiteY2" fmla="*/ 1200329 h 1200329"/>
                          <a:gd name="connsiteX3" fmla="*/ 0 w 3312161"/>
                          <a:gd name="connsiteY3" fmla="*/ 1200329 h 1200329"/>
                          <a:gd name="connsiteX4" fmla="*/ 0 w 3312161"/>
                          <a:gd name="connsiteY4" fmla="*/ 0 h 12003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312161" h="1200329" extrusionOk="0">
                            <a:moveTo>
                              <a:pt x="0" y="0"/>
                            </a:moveTo>
                            <a:cubicBezTo>
                              <a:pt x="1574929" y="118645"/>
                              <a:pt x="1975481" y="116012"/>
                              <a:pt x="3312161" y="0"/>
                            </a:cubicBezTo>
                            <a:cubicBezTo>
                              <a:pt x="3281047" y="337080"/>
                              <a:pt x="3351651" y="899796"/>
                              <a:pt x="3312161" y="1200329"/>
                            </a:cubicBezTo>
                            <a:cubicBezTo>
                              <a:pt x="2158240" y="1334929"/>
                              <a:pt x="1000814" y="1043133"/>
                              <a:pt x="0" y="1200329"/>
                            </a:cubicBezTo>
                            <a:cubicBezTo>
                              <a:pt x="-5118" y="993769"/>
                              <a:pt x="-42443" y="12989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B00E988F-5ADC-4316-855B-7DA3620FECFD}"/>
                  </a:ext>
                </a:extLst>
              </p:cNvPr>
              <p:cNvSpPr txBox="1"/>
              <p:nvPr/>
            </p:nvSpPr>
            <p:spPr>
              <a:xfrm>
                <a:off x="8380987" y="3385962"/>
                <a:ext cx="2947025" cy="1592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Ion energies are computed evaluating the delay between the signal detection time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𝑏𝑎𝑛𝑔</m:t>
                        </m:r>
                      </m:sub>
                    </m:sSub>
                  </m:oMath>
                </a14:m>
                <a:endParaRPr kumimoji="0" lang="en-GB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baseline="-250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0" marR="0" lvl="0" indent="0" algn="ju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GB" baseline="-25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B00E988F-5ADC-4316-855B-7DA3620FE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987" y="3385962"/>
                <a:ext cx="2947025" cy="1592231"/>
              </a:xfrm>
              <a:prstGeom prst="rect">
                <a:avLst/>
              </a:prstGeom>
              <a:blipFill>
                <a:blip r:embed="rId7"/>
                <a:stretch>
                  <a:fillRect l="-1863" t="-1908" r="-16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Segnaposto data 4">
            <a:extLst>
              <a:ext uri="{FF2B5EF4-FFF2-40B4-BE49-F238E27FC236}">
                <a16:creationId xmlns:a16="http://schemas.microsoft.com/office/drawing/2014/main" id="{D20C2D32-0C66-4253-9E2A-15B5A7D950EB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29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/04/2021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229A74D-1496-464C-9068-EBC643309D71}"/>
              </a:ext>
            </a:extLst>
          </p:cNvPr>
          <p:cNvSpPr/>
          <p:nvPr/>
        </p:nvSpPr>
        <p:spPr>
          <a:xfrm>
            <a:off x="-75734" y="6457890"/>
            <a:ext cx="3444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 et al. Scientific Reports 11, 3071 (2021)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B1B6D55-1896-41D2-8CD4-543AE013C4D9}"/>
                  </a:ext>
                </a:extLst>
              </p:cNvPr>
              <p:cNvSpPr txBox="1"/>
              <p:nvPr/>
            </p:nvSpPr>
            <p:spPr>
              <a:xfrm>
                <a:off x="8846145" y="4994352"/>
                <a:ext cx="20040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i</m:t>
                          </m:r>
                        </m:sub>
                      </m:sSub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it-IT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  <m:sSub>
                        <m:sSubPr>
                          <m:ctrlPr>
                            <a:rPr kumimoji="0" lang="it-IT" sz="18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i</m:t>
                          </m:r>
                        </m:sub>
                      </m:sSub>
                      <m:sSup>
                        <m:sSupPr>
                          <m:ctrlPr>
                            <a:rPr kumimoji="0" lang="it-IT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c</m:t>
                          </m:r>
                        </m:e>
                        <m:sup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EB1B6D55-1896-41D2-8CD4-543AE013C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6145" y="4994352"/>
                <a:ext cx="2004074" cy="369332"/>
              </a:xfrm>
              <a:prstGeom prst="rect">
                <a:avLst/>
              </a:prstGeom>
              <a:blipFill>
                <a:blip r:embed="rId9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5A56EE90-711E-41BD-A7BA-E0B25D1B51F8}"/>
                  </a:ext>
                </a:extLst>
              </p:cNvPr>
              <p:cNvSpPr txBox="1"/>
              <p:nvPr/>
            </p:nvSpPr>
            <p:spPr>
              <a:xfrm>
                <a:off x="9028895" y="4470298"/>
                <a:ext cx="1434880" cy="708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it-IT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sSub>
                          <m:sSub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</m:sSub>
                        <m:r>
                          <a:rPr kumimoji="0" lang="it-IT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it-IT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𝑏𝑎𝑛𝑔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0" lang="it-IT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5A56EE90-711E-41BD-A7BA-E0B25D1B5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895" y="4470298"/>
                <a:ext cx="1434880" cy="7087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DA3D3D-89B2-4AB1-90E1-25D78443F912}"/>
              </a:ext>
            </a:extLst>
          </p:cNvPr>
          <p:cNvSpPr txBox="1"/>
          <p:nvPr/>
        </p:nvSpPr>
        <p:spPr>
          <a:xfrm>
            <a:off x="8176362" y="5666117"/>
            <a:ext cx="3444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It holds assuming that </a:t>
            </a:r>
          </a:p>
          <a:p>
            <a:pPr algn="ctr"/>
            <a:r>
              <a:rPr lang="en-US" i="1" dirty="0"/>
              <a:t>one type of ion, of known mass,</a:t>
            </a:r>
          </a:p>
          <a:p>
            <a:pPr algn="ctr"/>
            <a:r>
              <a:rPr lang="en-US" i="1" dirty="0"/>
              <a:t>is detected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05CEF3B-F704-43F9-928A-882CCC280EB1}"/>
              </a:ext>
            </a:extLst>
          </p:cNvPr>
          <p:cNvSpPr/>
          <p:nvPr/>
        </p:nvSpPr>
        <p:spPr>
          <a:xfrm>
            <a:off x="8398782" y="3397777"/>
            <a:ext cx="2891130" cy="2019047"/>
          </a:xfrm>
          <a:prstGeom prst="rect">
            <a:avLst/>
          </a:prstGeom>
          <a:noFill/>
          <a:ln>
            <a:solidFill>
              <a:srgbClr val="822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Elemento grafico 34" descr="Freccia leggermente curva">
            <a:extLst>
              <a:ext uri="{FF2B5EF4-FFF2-40B4-BE49-F238E27FC236}">
                <a16:creationId xmlns:a16="http://schemas.microsoft.com/office/drawing/2014/main" id="{A48BCF8C-545E-4E22-B9F4-D4198B6C7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9563502" y="2696606"/>
            <a:ext cx="732394" cy="732394"/>
          </a:xfrm>
          <a:prstGeom prst="rect">
            <a:avLst/>
          </a:prstGeom>
        </p:spPr>
      </p:pic>
      <p:sp>
        <p:nvSpPr>
          <p:cNvPr id="21" name="Segnaposto numero diapositiva 2">
            <a:extLst>
              <a:ext uri="{FF2B5EF4-FFF2-40B4-BE49-F238E27FC236}">
                <a16:creationId xmlns:a16="http://schemas.microsoft.com/office/drawing/2014/main" id="{08440FCB-E81E-4677-854E-1F57DA6AFBC8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17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19A721F-62E4-4A32-8AB4-CA83EBAE8DC6}"/>
              </a:ext>
            </a:extLst>
          </p:cNvPr>
          <p:cNvSpPr txBox="1"/>
          <p:nvPr/>
        </p:nvSpPr>
        <p:spPr>
          <a:xfrm>
            <a:off x="1993160" y="4891296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</a:t>
            </a:r>
            <a:r>
              <a:rPr lang="it-IT" sz="2000" b="1" baseline="-25000" dirty="0">
                <a:solidFill>
                  <a:srgbClr val="FF0000"/>
                </a:solidFill>
              </a:rPr>
              <a:t>0</a:t>
            </a:r>
            <a:endParaRPr lang="en-GB" sz="2000" b="1" baseline="-25000" dirty="0">
              <a:solidFill>
                <a:srgbClr val="FF0000"/>
              </a:solidFill>
            </a:endParaRPr>
          </a:p>
        </p:txBody>
      </p:sp>
      <p:pic>
        <p:nvPicPr>
          <p:cNvPr id="24" name="Immagine 23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A9DBEB05-ACCB-4993-B5E9-1108C63438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5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A3F311D6-0E4D-4107-82C5-59167EC0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1DF99A27-5F89-4627-9D82-82040F3DCF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92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18" grpId="0"/>
      <p:bldP spid="19" grpId="0"/>
      <p:bldP spid="3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1E02F-9C0D-4808-B2A2-3678ED98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418"/>
            <a:ext cx="10881547" cy="1325563"/>
          </a:xfrm>
        </p:spPr>
        <p:txBody>
          <a:bodyPr>
            <a:normAutofit/>
          </a:bodyPr>
          <a:lstStyle/>
          <a:p>
            <a:r>
              <a:rPr lang="en-GB" sz="4000" dirty="0"/>
              <a:t>Towards the spectrum reconstruction</a:t>
            </a:r>
          </a:p>
        </p:txBody>
      </p:sp>
      <p:pic>
        <p:nvPicPr>
          <p:cNvPr id="48" name="Picture 16" descr="fascia">
            <a:extLst>
              <a:ext uri="{FF2B5EF4-FFF2-40B4-BE49-F238E27FC236}">
                <a16:creationId xmlns:a16="http://schemas.microsoft.com/office/drawing/2014/main" id="{F866BD2B-6F72-43DA-95B3-BBB9BCC5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11">
            <a:extLst>
              <a:ext uri="{FF2B5EF4-FFF2-40B4-BE49-F238E27FC236}">
                <a16:creationId xmlns:a16="http://schemas.microsoft.com/office/drawing/2014/main" id="{DC752E14-CF1D-4C14-AACE-C58FB99DF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1EA3AE6E-B75E-4227-A9C1-430BAB1C4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61" name="Picture 16" descr="fascia">
            <a:extLst>
              <a:ext uri="{FF2B5EF4-FFF2-40B4-BE49-F238E27FC236}">
                <a16:creationId xmlns:a16="http://schemas.microsoft.com/office/drawing/2014/main" id="{3547C01A-B08A-4957-894B-CFF0B5B0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egnaposto numero diapositiva 2">
            <a:extLst>
              <a:ext uri="{FF2B5EF4-FFF2-40B4-BE49-F238E27FC236}">
                <a16:creationId xmlns:a16="http://schemas.microsoft.com/office/drawing/2014/main" id="{200C5F83-842E-44FE-B716-9895CD499B5B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18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3" name="Segnaposto data 4">
            <a:extLst>
              <a:ext uri="{FF2B5EF4-FFF2-40B4-BE49-F238E27FC236}">
                <a16:creationId xmlns:a16="http://schemas.microsoft.com/office/drawing/2014/main" id="{FB786483-87CC-447C-88C6-82A3B4ED2F01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BD904E86-0503-4D6F-996D-B6201FA528E0}"/>
              </a:ext>
            </a:extLst>
          </p:cNvPr>
          <p:cNvSpPr/>
          <p:nvPr/>
        </p:nvSpPr>
        <p:spPr>
          <a:xfrm>
            <a:off x="4007651" y="1575389"/>
            <a:ext cx="4551680" cy="4551680"/>
          </a:xfrm>
          <a:custGeom>
            <a:avLst/>
            <a:gdLst>
              <a:gd name="connsiteX0" fmla="*/ 2275840 w 4551680"/>
              <a:gd name="connsiteY0" fmla="*/ 0 h 4551680"/>
              <a:gd name="connsiteX1" fmla="*/ 4246775 w 4551680"/>
              <a:gd name="connsiteY1" fmla="*/ 1137920 h 4551680"/>
              <a:gd name="connsiteX2" fmla="*/ 4246775 w 4551680"/>
              <a:gd name="connsiteY2" fmla="*/ 3413760 h 4551680"/>
              <a:gd name="connsiteX3" fmla="*/ 2275840 w 4551680"/>
              <a:gd name="connsiteY3" fmla="*/ 2275840 h 4551680"/>
              <a:gd name="connsiteX4" fmla="*/ 2275840 w 4551680"/>
              <a:gd name="connsiteY4" fmla="*/ 0 h 455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680" h="4551680">
                <a:moveTo>
                  <a:pt x="2275840" y="0"/>
                </a:moveTo>
                <a:cubicBezTo>
                  <a:pt x="3088919" y="0"/>
                  <a:pt x="3840236" y="433773"/>
                  <a:pt x="4246775" y="1137920"/>
                </a:cubicBezTo>
                <a:cubicBezTo>
                  <a:pt x="4653315" y="1842067"/>
                  <a:pt x="4653315" y="2709613"/>
                  <a:pt x="4246775" y="3413760"/>
                </a:cubicBezTo>
                <a:lnTo>
                  <a:pt x="2275840" y="2275840"/>
                </a:lnTo>
                <a:lnTo>
                  <a:pt x="227584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07726" tIns="872913" rIns="565674" bIns="2227581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600" kern="1200" dirty="0"/>
              <a:t>Energy</a:t>
            </a:r>
          </a:p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600" kern="1200" dirty="0" err="1"/>
              <a:t>estimation</a:t>
            </a:r>
            <a:endParaRPr lang="en-GB" sz="2600" kern="1200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19515E58-D4BC-4A92-A9F3-3A358C8F14DD}"/>
              </a:ext>
            </a:extLst>
          </p:cNvPr>
          <p:cNvSpPr/>
          <p:nvPr/>
        </p:nvSpPr>
        <p:spPr>
          <a:xfrm>
            <a:off x="4007651" y="2056478"/>
            <a:ext cx="4551680" cy="4551680"/>
          </a:xfrm>
          <a:custGeom>
            <a:avLst/>
            <a:gdLst>
              <a:gd name="connsiteX0" fmla="*/ 4246775 w 4551680"/>
              <a:gd name="connsiteY0" fmla="*/ 3413760 h 4551680"/>
              <a:gd name="connsiteX1" fmla="*/ 2275840 w 4551680"/>
              <a:gd name="connsiteY1" fmla="*/ 4551680 h 4551680"/>
              <a:gd name="connsiteX2" fmla="*/ 304905 w 4551680"/>
              <a:gd name="connsiteY2" fmla="*/ 3413760 h 4551680"/>
              <a:gd name="connsiteX3" fmla="*/ 2275840 w 4551680"/>
              <a:gd name="connsiteY3" fmla="*/ 2275840 h 4551680"/>
              <a:gd name="connsiteX4" fmla="*/ 4246775 w 4551680"/>
              <a:gd name="connsiteY4" fmla="*/ 3413760 h 455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680" h="4551680">
                <a:moveTo>
                  <a:pt x="4246775" y="3413760"/>
                </a:moveTo>
                <a:cubicBezTo>
                  <a:pt x="3840235" y="4117907"/>
                  <a:pt x="3088919" y="4551680"/>
                  <a:pt x="2275840" y="4551680"/>
                </a:cubicBezTo>
                <a:cubicBezTo>
                  <a:pt x="1462761" y="4551680"/>
                  <a:pt x="711444" y="4117907"/>
                  <a:pt x="304905" y="3413760"/>
                </a:cubicBezTo>
                <a:lnTo>
                  <a:pt x="2275840" y="2275840"/>
                </a:lnTo>
                <a:lnTo>
                  <a:pt x="4246775" y="341376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9314" tIns="2904914" rIns="1279313" bIns="303953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600" kern="1200" dirty="0" err="1"/>
              <a:t>Number</a:t>
            </a:r>
            <a:endParaRPr lang="it-IT" sz="2600" kern="1200" dirty="0"/>
          </a:p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600" kern="1200" dirty="0" err="1"/>
              <a:t>estimation</a:t>
            </a:r>
            <a:endParaRPr lang="en-GB" sz="2600" kern="1200" dirty="0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ABB1A30A-2A98-4971-9263-5A4B64DA49C4}"/>
              </a:ext>
            </a:extLst>
          </p:cNvPr>
          <p:cNvSpPr/>
          <p:nvPr/>
        </p:nvSpPr>
        <p:spPr>
          <a:xfrm>
            <a:off x="4007651" y="1575389"/>
            <a:ext cx="4551680" cy="4551680"/>
          </a:xfrm>
          <a:custGeom>
            <a:avLst/>
            <a:gdLst>
              <a:gd name="connsiteX0" fmla="*/ 304905 w 4551680"/>
              <a:gd name="connsiteY0" fmla="*/ 3413760 h 4551680"/>
              <a:gd name="connsiteX1" fmla="*/ 304905 w 4551680"/>
              <a:gd name="connsiteY1" fmla="*/ 1137920 h 4551680"/>
              <a:gd name="connsiteX2" fmla="*/ 2275840 w 4551680"/>
              <a:gd name="connsiteY2" fmla="*/ 0 h 4551680"/>
              <a:gd name="connsiteX3" fmla="*/ 2275840 w 4551680"/>
              <a:gd name="connsiteY3" fmla="*/ 2275840 h 4551680"/>
              <a:gd name="connsiteX4" fmla="*/ 304905 w 4551680"/>
              <a:gd name="connsiteY4" fmla="*/ 3413760 h 455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680" h="4551680">
                <a:moveTo>
                  <a:pt x="304905" y="3413760"/>
                </a:moveTo>
                <a:cubicBezTo>
                  <a:pt x="-101635" y="2709613"/>
                  <a:pt x="-101635" y="1842067"/>
                  <a:pt x="304905" y="1137920"/>
                </a:cubicBezTo>
                <a:cubicBezTo>
                  <a:pt x="711445" y="433773"/>
                  <a:pt x="1462761" y="0"/>
                  <a:pt x="2275840" y="0"/>
                </a:cubicBezTo>
                <a:lnTo>
                  <a:pt x="2275840" y="2275840"/>
                </a:lnTo>
                <a:lnTo>
                  <a:pt x="304905" y="341376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9430" tIns="925830" rIns="2551430" bIns="217212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500" b="0" kern="1200" dirty="0" err="1"/>
              <a:t>Signal</a:t>
            </a:r>
            <a:r>
              <a:rPr lang="it-IT" sz="2400" b="1" kern="1200" dirty="0"/>
              <a:t> </a:t>
            </a:r>
            <a:r>
              <a:rPr lang="it-IT" sz="2500" b="0" kern="1200" dirty="0" err="1"/>
              <a:t>Acquisition</a:t>
            </a:r>
            <a:endParaRPr lang="en-GB" sz="2500" b="0" kern="1200" dirty="0"/>
          </a:p>
        </p:txBody>
      </p:sp>
      <p:pic>
        <p:nvPicPr>
          <p:cNvPr id="16" name="Immagine 15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B1E6CE0B-1CCA-4926-8AA3-5C543F998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7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B405899-D517-4AAF-B842-E56264DE3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48198207-7716-42EF-9BCD-B3DDF6EBE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96296E-6 L 0.00013 -0.070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F178DE48-7D58-4104-93C1-DBF2E502F9B9}"/>
              </a:ext>
            </a:extLst>
          </p:cNvPr>
          <p:cNvSpPr/>
          <p:nvPr/>
        </p:nvSpPr>
        <p:spPr>
          <a:xfrm>
            <a:off x="296711" y="2675361"/>
            <a:ext cx="4442979" cy="2342585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pic>
        <p:nvPicPr>
          <p:cNvPr id="24" name="Picture 16" descr="fascia">
            <a:extLst>
              <a:ext uri="{FF2B5EF4-FFF2-40B4-BE49-F238E27FC236}">
                <a16:creationId xmlns:a16="http://schemas.microsoft.com/office/drawing/2014/main" id="{F29A8CA5-486F-4FF3-BD62-CE457B1DE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1">
            <a:extLst>
              <a:ext uri="{FF2B5EF4-FFF2-40B4-BE49-F238E27FC236}">
                <a16:creationId xmlns:a16="http://schemas.microsoft.com/office/drawing/2014/main" id="{6E8C21CB-DFB4-4561-8E7C-D82FE8620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40E466DC-D9E1-41C1-A164-4B545A327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27" name="Picture 16" descr="fascia">
            <a:extLst>
              <a:ext uri="{FF2B5EF4-FFF2-40B4-BE49-F238E27FC236}">
                <a16:creationId xmlns:a16="http://schemas.microsoft.com/office/drawing/2014/main" id="{142A0504-7C6E-4490-BDC2-3A9375A0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egnaposto numero diapositiva 2">
            <a:extLst>
              <a:ext uri="{FF2B5EF4-FFF2-40B4-BE49-F238E27FC236}">
                <a16:creationId xmlns:a16="http://schemas.microsoft.com/office/drawing/2014/main" id="{6E8F61F5-452F-40BC-B6B8-69DE79AED124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19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Segnaposto data 4">
            <a:extLst>
              <a:ext uri="{FF2B5EF4-FFF2-40B4-BE49-F238E27FC236}">
                <a16:creationId xmlns:a16="http://schemas.microsoft.com/office/drawing/2014/main" id="{E9408A84-1023-4791-89A8-320509EA3856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sp>
        <p:nvSpPr>
          <p:cNvPr id="32" name="Titolo 1">
            <a:extLst>
              <a:ext uri="{FF2B5EF4-FFF2-40B4-BE49-F238E27FC236}">
                <a16:creationId xmlns:a16="http://schemas.microsoft.com/office/drawing/2014/main" id="{28B8BB1B-6B88-48D8-A13A-518CD19F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2" y="68623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Estimation of the particle number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9C729D7-C96A-48A6-A23B-D9B34394BDEE}"/>
              </a:ext>
            </a:extLst>
          </p:cNvPr>
          <p:cNvSpPr txBox="1"/>
          <p:nvPr/>
        </p:nvSpPr>
        <p:spPr>
          <a:xfrm>
            <a:off x="2359513" y="2197305"/>
            <a:ext cx="81741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822434"/>
                </a:solidFill>
              </a:rPr>
              <a:t>De-embedding procedure </a:t>
            </a:r>
            <a:r>
              <a:rPr lang="en-US" sz="2000" dirty="0"/>
              <a:t>of the signal to retrieve its amplitude at source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>
                <a:solidFill>
                  <a:srgbClr val="822434"/>
                </a:solidFill>
              </a:rPr>
              <a:t>Characterization of the detector </a:t>
            </a:r>
            <a:r>
              <a:rPr lang="en-US" sz="2000" dirty="0"/>
              <a:t>used for TOF measurements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Particle </a:t>
            </a:r>
            <a:r>
              <a:rPr lang="en-US" sz="2000" b="1" dirty="0">
                <a:solidFill>
                  <a:srgbClr val="822434"/>
                </a:solidFill>
              </a:rPr>
              <a:t>number estimation </a:t>
            </a:r>
            <a:r>
              <a:rPr lang="en-US" sz="2000" dirty="0"/>
              <a:t>from signal amplitude</a:t>
            </a:r>
          </a:p>
          <a:p>
            <a:endParaRPr lang="en-US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C16054D-D449-4164-997B-3C9C9A7398A6}"/>
              </a:ext>
            </a:extLst>
          </p:cNvPr>
          <p:cNvSpPr/>
          <p:nvPr/>
        </p:nvSpPr>
        <p:spPr>
          <a:xfrm>
            <a:off x="-75734" y="6457890"/>
            <a:ext cx="3444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 et al. Scientific Reports 11, 3071 (2021)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magine 14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051A3AD2-B4D9-4C80-B3FC-1B3250DEC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8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AD1B67C3-0855-41B3-8E7A-276DC7A47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EAA3A6CB-8EA3-4B69-A446-E4D77DEB7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24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in giù 6">
            <a:extLst>
              <a:ext uri="{FF2B5EF4-FFF2-40B4-BE49-F238E27FC236}">
                <a16:creationId xmlns:a16="http://schemas.microsoft.com/office/drawing/2014/main" id="{01B1AEF6-1343-457A-9230-A6CAC08A228B}"/>
              </a:ext>
            </a:extLst>
          </p:cNvPr>
          <p:cNvSpPr/>
          <p:nvPr/>
        </p:nvSpPr>
        <p:spPr>
          <a:xfrm>
            <a:off x="8229600" y="922789"/>
            <a:ext cx="834315" cy="53369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351B640-8427-4818-B5CF-35465A35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521" y="785204"/>
            <a:ext cx="3416158" cy="800018"/>
          </a:xfrm>
        </p:spPr>
        <p:txBody>
          <a:bodyPr>
            <a:normAutofit fontScale="90000"/>
          </a:bodyPr>
          <a:lstStyle/>
          <a:p>
            <a:r>
              <a:rPr lang="en-GB" sz="6700" b="1" dirty="0">
                <a:solidFill>
                  <a:srgbClr val="FFFFFF"/>
                </a:solidFill>
              </a:rPr>
              <a:t>Overview</a:t>
            </a:r>
            <a:br>
              <a:rPr lang="en-GB" dirty="0">
                <a:solidFill>
                  <a:srgbClr val="FFFFFF"/>
                </a:solidFill>
              </a:rPr>
            </a:br>
            <a:endParaRPr lang="en-GB" sz="2400" dirty="0">
              <a:solidFill>
                <a:srgbClr val="FFFFFF"/>
              </a:solidFill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450C2F6C-B748-4533-AD51-238777900598}"/>
              </a:ext>
            </a:extLst>
          </p:cNvPr>
          <p:cNvGrpSpPr/>
          <p:nvPr/>
        </p:nvGrpSpPr>
        <p:grpSpPr>
          <a:xfrm>
            <a:off x="5145194" y="1237148"/>
            <a:ext cx="6691672" cy="4407515"/>
            <a:chOff x="5132494" y="866296"/>
            <a:chExt cx="6691672" cy="4407515"/>
          </a:xfrm>
        </p:grpSpPr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35A2CE95-D0B3-4DED-B068-92E072C119BD}"/>
                </a:ext>
              </a:extLst>
            </p:cNvPr>
            <p:cNvSpPr/>
            <p:nvPr/>
          </p:nvSpPr>
          <p:spPr>
            <a:xfrm>
              <a:off x="5244038" y="868186"/>
              <a:ext cx="6513603" cy="97937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01683F39-FED3-4AD1-B3FD-CFD0008204C8}"/>
                </a:ext>
              </a:extLst>
            </p:cNvPr>
            <p:cNvSpPr/>
            <p:nvPr/>
          </p:nvSpPr>
          <p:spPr>
            <a:xfrm>
              <a:off x="5244038" y="866296"/>
              <a:ext cx="6513603" cy="979371"/>
            </a:xfrm>
            <a:custGeom>
              <a:avLst/>
              <a:gdLst>
                <a:gd name="connsiteX0" fmla="*/ 0 w 5382429"/>
                <a:gd name="connsiteY0" fmla="*/ 0 h 979371"/>
                <a:gd name="connsiteX1" fmla="*/ 5382429 w 5382429"/>
                <a:gd name="connsiteY1" fmla="*/ 0 h 979371"/>
                <a:gd name="connsiteX2" fmla="*/ 5382429 w 5382429"/>
                <a:gd name="connsiteY2" fmla="*/ 979371 h 979371"/>
                <a:gd name="connsiteX3" fmla="*/ 0 w 5382429"/>
                <a:gd name="connsiteY3" fmla="*/ 979371 h 979371"/>
                <a:gd name="connsiteX4" fmla="*/ 0 w 5382429"/>
                <a:gd name="connsiteY4" fmla="*/ 0 h 97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2429" h="979371">
                  <a:moveTo>
                    <a:pt x="0" y="0"/>
                  </a:moveTo>
                  <a:lnTo>
                    <a:pt x="5382429" y="0"/>
                  </a:lnTo>
                  <a:lnTo>
                    <a:pt x="5382429" y="979371"/>
                  </a:lnTo>
                  <a:lnTo>
                    <a:pt x="0" y="9793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650" tIns="103650" rIns="103650" bIns="1036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dirty="0"/>
                <a:t>Introducing l</a:t>
              </a:r>
              <a:r>
                <a:rPr lang="en-GB" sz="2000" kern="1200" dirty="0"/>
                <a:t>aser-driven ion acceleration</a:t>
              </a:r>
              <a:endParaRPr lang="en-US" sz="2000" kern="1200" dirty="0"/>
            </a:p>
          </p:txBody>
        </p:sp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CA42CFE8-1B2E-41C0-94F3-0B53BC03C64D}"/>
                </a:ext>
              </a:extLst>
            </p:cNvPr>
            <p:cNvSpPr/>
            <p:nvPr/>
          </p:nvSpPr>
          <p:spPr>
            <a:xfrm>
              <a:off x="5231338" y="1974235"/>
              <a:ext cx="6513603" cy="97937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6B40C279-9F63-49B3-8E3F-0123B95CEED0}"/>
                </a:ext>
              </a:extLst>
            </p:cNvPr>
            <p:cNvSpPr/>
            <p:nvPr/>
          </p:nvSpPr>
          <p:spPr>
            <a:xfrm>
              <a:off x="6375212" y="1758335"/>
              <a:ext cx="5382429" cy="979371"/>
            </a:xfrm>
            <a:custGeom>
              <a:avLst/>
              <a:gdLst>
                <a:gd name="connsiteX0" fmla="*/ 0 w 5382429"/>
                <a:gd name="connsiteY0" fmla="*/ 0 h 979371"/>
                <a:gd name="connsiteX1" fmla="*/ 5382429 w 5382429"/>
                <a:gd name="connsiteY1" fmla="*/ 0 h 979371"/>
                <a:gd name="connsiteX2" fmla="*/ 5382429 w 5382429"/>
                <a:gd name="connsiteY2" fmla="*/ 979371 h 979371"/>
                <a:gd name="connsiteX3" fmla="*/ 0 w 5382429"/>
                <a:gd name="connsiteY3" fmla="*/ 979371 h 979371"/>
                <a:gd name="connsiteX4" fmla="*/ 0 w 5382429"/>
                <a:gd name="connsiteY4" fmla="*/ 0 h 97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2429" h="979371">
                  <a:moveTo>
                    <a:pt x="0" y="0"/>
                  </a:moveTo>
                  <a:lnTo>
                    <a:pt x="5382429" y="0"/>
                  </a:lnTo>
                  <a:lnTo>
                    <a:pt x="5382429" y="979371"/>
                  </a:lnTo>
                  <a:lnTo>
                    <a:pt x="0" y="9793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650" tIns="103650" rIns="103650" bIns="10365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 dirty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55810304-3BB0-4689-B20F-04C85825A4A0}"/>
                </a:ext>
              </a:extLst>
            </p:cNvPr>
            <p:cNvSpPr/>
            <p:nvPr/>
          </p:nvSpPr>
          <p:spPr>
            <a:xfrm>
              <a:off x="5132494" y="2021785"/>
              <a:ext cx="6691672" cy="979371"/>
            </a:xfrm>
            <a:custGeom>
              <a:avLst/>
              <a:gdLst>
                <a:gd name="connsiteX0" fmla="*/ 0 w 5382429"/>
                <a:gd name="connsiteY0" fmla="*/ 0 h 979371"/>
                <a:gd name="connsiteX1" fmla="*/ 5382429 w 5382429"/>
                <a:gd name="connsiteY1" fmla="*/ 0 h 979371"/>
                <a:gd name="connsiteX2" fmla="*/ 5382429 w 5382429"/>
                <a:gd name="connsiteY2" fmla="*/ 979371 h 979371"/>
                <a:gd name="connsiteX3" fmla="*/ 0 w 5382429"/>
                <a:gd name="connsiteY3" fmla="*/ 979371 h 979371"/>
                <a:gd name="connsiteX4" fmla="*/ 0 w 5382429"/>
                <a:gd name="connsiteY4" fmla="*/ 0 h 97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2429" h="979371">
                  <a:moveTo>
                    <a:pt x="0" y="0"/>
                  </a:moveTo>
                  <a:lnTo>
                    <a:pt x="5382429" y="0"/>
                  </a:lnTo>
                  <a:lnTo>
                    <a:pt x="5382429" y="979371"/>
                  </a:lnTo>
                  <a:lnTo>
                    <a:pt x="0" y="9793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650" tIns="103650" rIns="103650" bIns="10365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dirty="0"/>
                <a:t>Advanced </a:t>
              </a:r>
              <a:r>
                <a:rPr lang="en-GB" sz="2000" kern="1200" dirty="0"/>
                <a:t>Time-Of-</a:t>
              </a:r>
              <a:r>
                <a:rPr lang="en-GB" sz="2000" dirty="0"/>
                <a:t>Flight (TOF) diagnostic system</a:t>
              </a:r>
              <a:endParaRPr lang="en-US" sz="2000" kern="1200" dirty="0"/>
            </a:p>
          </p:txBody>
        </p:sp>
        <p:sp>
          <p:nvSpPr>
            <p:cNvPr id="29" name="Rettangolo con angoli arrotondati 28">
              <a:extLst>
                <a:ext uri="{FF2B5EF4-FFF2-40B4-BE49-F238E27FC236}">
                  <a16:creationId xmlns:a16="http://schemas.microsoft.com/office/drawing/2014/main" id="{049028B6-BD9F-4E75-B7C5-2727F6CC1B73}"/>
                </a:ext>
              </a:extLst>
            </p:cNvPr>
            <p:cNvSpPr/>
            <p:nvPr/>
          </p:nvSpPr>
          <p:spPr>
            <a:xfrm>
              <a:off x="5244038" y="3108320"/>
              <a:ext cx="6513603" cy="97937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74C94893-47EF-435E-8E2F-AA40B6BFA960}"/>
                </a:ext>
              </a:extLst>
            </p:cNvPr>
            <p:cNvSpPr/>
            <p:nvPr/>
          </p:nvSpPr>
          <p:spPr>
            <a:xfrm>
              <a:off x="5384800" y="3125107"/>
              <a:ext cx="6372841" cy="979371"/>
            </a:xfrm>
            <a:custGeom>
              <a:avLst/>
              <a:gdLst>
                <a:gd name="connsiteX0" fmla="*/ 0 w 5382429"/>
                <a:gd name="connsiteY0" fmla="*/ 0 h 979371"/>
                <a:gd name="connsiteX1" fmla="*/ 5382429 w 5382429"/>
                <a:gd name="connsiteY1" fmla="*/ 0 h 979371"/>
                <a:gd name="connsiteX2" fmla="*/ 5382429 w 5382429"/>
                <a:gd name="connsiteY2" fmla="*/ 979371 h 979371"/>
                <a:gd name="connsiteX3" fmla="*/ 0 w 5382429"/>
                <a:gd name="connsiteY3" fmla="*/ 979371 h 979371"/>
                <a:gd name="connsiteX4" fmla="*/ 0 w 5382429"/>
                <a:gd name="connsiteY4" fmla="*/ 0 h 97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2429" h="979371">
                  <a:moveTo>
                    <a:pt x="0" y="0"/>
                  </a:moveTo>
                  <a:lnTo>
                    <a:pt x="5382429" y="0"/>
                  </a:lnTo>
                  <a:lnTo>
                    <a:pt x="5382429" y="979371"/>
                  </a:lnTo>
                  <a:lnTo>
                    <a:pt x="0" y="9793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650" tIns="103650" rIns="103650" bIns="10365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000" kern="1200" dirty="0"/>
                <a:t>From the acquired data to the spectrum reconstruction</a:t>
              </a:r>
              <a:endParaRPr lang="en-US" sz="2000" kern="1200" dirty="0"/>
            </a:p>
          </p:txBody>
        </p:sp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7A6D9EE4-2309-4535-87D4-ADDD68C70E58}"/>
                </a:ext>
              </a:extLst>
            </p:cNvPr>
            <p:cNvSpPr/>
            <p:nvPr/>
          </p:nvSpPr>
          <p:spPr>
            <a:xfrm>
              <a:off x="5231338" y="4269040"/>
              <a:ext cx="6513603" cy="97937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34" name="Figura a mano libera: forma 33">
              <a:extLst>
                <a:ext uri="{FF2B5EF4-FFF2-40B4-BE49-F238E27FC236}">
                  <a16:creationId xmlns:a16="http://schemas.microsoft.com/office/drawing/2014/main" id="{2239A985-C17B-4EF3-BCCF-D90E4AEBBDC4}"/>
                </a:ext>
              </a:extLst>
            </p:cNvPr>
            <p:cNvSpPr/>
            <p:nvPr/>
          </p:nvSpPr>
          <p:spPr>
            <a:xfrm>
              <a:off x="5244038" y="4294440"/>
              <a:ext cx="6500903" cy="979371"/>
            </a:xfrm>
            <a:custGeom>
              <a:avLst/>
              <a:gdLst>
                <a:gd name="connsiteX0" fmla="*/ 0 w 5382429"/>
                <a:gd name="connsiteY0" fmla="*/ 0 h 979371"/>
                <a:gd name="connsiteX1" fmla="*/ 5382429 w 5382429"/>
                <a:gd name="connsiteY1" fmla="*/ 0 h 979371"/>
                <a:gd name="connsiteX2" fmla="*/ 5382429 w 5382429"/>
                <a:gd name="connsiteY2" fmla="*/ 979371 h 979371"/>
                <a:gd name="connsiteX3" fmla="*/ 0 w 5382429"/>
                <a:gd name="connsiteY3" fmla="*/ 979371 h 979371"/>
                <a:gd name="connsiteX4" fmla="*/ 0 w 5382429"/>
                <a:gd name="connsiteY4" fmla="*/ 0 h 97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2429" h="979371">
                  <a:moveTo>
                    <a:pt x="0" y="0"/>
                  </a:moveTo>
                  <a:lnTo>
                    <a:pt x="5382429" y="0"/>
                  </a:lnTo>
                  <a:lnTo>
                    <a:pt x="5382429" y="979371"/>
                  </a:lnTo>
                  <a:lnTo>
                    <a:pt x="0" y="9793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650" tIns="103650" rIns="103650" bIns="10365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000" kern="1200" dirty="0"/>
                <a:t>Application to </a:t>
              </a:r>
              <a:r>
                <a:rPr lang="it-IT" sz="2000" kern="1200" dirty="0" err="1"/>
                <a:t>different</a:t>
              </a:r>
              <a:r>
                <a:rPr lang="it-IT" sz="2000" kern="1200" dirty="0"/>
                <a:t> </a:t>
              </a:r>
              <a:r>
                <a:rPr lang="it-IT" sz="2000" kern="1200" dirty="0" err="1"/>
                <a:t>experimetal</a:t>
              </a:r>
              <a:r>
                <a:rPr lang="it-IT" sz="2000" kern="1200" dirty="0"/>
                <a:t> </a:t>
              </a:r>
              <a:r>
                <a:rPr lang="it-IT" sz="2000" kern="1200" dirty="0" err="1"/>
                <a:t>Scenarios</a:t>
              </a:r>
              <a:endParaRPr lang="en-US" sz="2000" kern="1200" dirty="0"/>
            </a:p>
          </p:txBody>
        </p:sp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6D290E2-3EA9-47C1-BA16-8032FA76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15C8D-241D-4EAC-A4AC-F7271BC8499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23C27D-1E58-411A-AC50-8884E396E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Examen Doctoral Martina Salvadori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008855AE-1194-4595-8AE3-EA80EA55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925EF8-F683-49AE-8A73-C184A248477C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6" descr="fascia">
            <a:extLst>
              <a:ext uri="{FF2B5EF4-FFF2-40B4-BE49-F238E27FC236}">
                <a16:creationId xmlns:a16="http://schemas.microsoft.com/office/drawing/2014/main" id="{A9136A78-9239-4EEA-A1CF-F4656066E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2C43C3B-8FC0-434C-B8FF-5BAC7AADE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1" name="Immagine 10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01819A94-A0B5-4231-AF15-993094668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7860C5-F982-41FE-BBD9-8FC206C98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3" name="Picture 16" descr="fascia">
            <a:extLst>
              <a:ext uri="{FF2B5EF4-FFF2-40B4-BE49-F238E27FC236}">
                <a16:creationId xmlns:a16="http://schemas.microsoft.com/office/drawing/2014/main" id="{5C3CB285-74FB-4E77-9EE4-E385A1F9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numero diapositiva 2">
            <a:extLst>
              <a:ext uri="{FF2B5EF4-FFF2-40B4-BE49-F238E27FC236}">
                <a16:creationId xmlns:a16="http://schemas.microsoft.com/office/drawing/2014/main" id="{B213C8DA-5C87-46B2-BC90-D12C3DE05E85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tx1"/>
                </a:solidFill>
              </a:rPr>
              <a:pPr/>
              <a:t>2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Segnaposto data 4">
            <a:extLst>
              <a:ext uri="{FF2B5EF4-FFF2-40B4-BE49-F238E27FC236}">
                <a16:creationId xmlns:a16="http://schemas.microsoft.com/office/drawing/2014/main" id="{36A277C1-CEC6-409E-8AF4-4430FF192B2B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29/04/2021</a:t>
            </a:r>
          </a:p>
        </p:txBody>
      </p:sp>
      <p:pic>
        <p:nvPicPr>
          <p:cNvPr id="24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086318C-1CCE-442E-910A-A94A5F51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BCB3323-146C-44A9-82F8-B6F7B1B0224B}"/>
              </a:ext>
            </a:extLst>
          </p:cNvPr>
          <p:cNvSpPr txBox="1"/>
          <p:nvPr/>
        </p:nvSpPr>
        <p:spPr>
          <a:xfrm>
            <a:off x="1077345" y="1431669"/>
            <a:ext cx="343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97BE49"/>
                </a:solidFill>
              </a:rPr>
              <a:t>context and motivation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EC8EB72-3198-43BF-A587-1B49206F6CA7}"/>
              </a:ext>
            </a:extLst>
          </p:cNvPr>
          <p:cNvSpPr txBox="1"/>
          <p:nvPr/>
        </p:nvSpPr>
        <p:spPr>
          <a:xfrm>
            <a:off x="1077345" y="2562313"/>
            <a:ext cx="2212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D9CCC"/>
                </a:solidFill>
              </a:rPr>
              <a:t>Methodology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F7A0DF5-6059-41FC-9A3C-4BD691B8456A}"/>
              </a:ext>
            </a:extLst>
          </p:cNvPr>
          <p:cNvSpPr txBox="1"/>
          <p:nvPr/>
        </p:nvSpPr>
        <p:spPr>
          <a:xfrm>
            <a:off x="1077344" y="3754811"/>
            <a:ext cx="2185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C9492C"/>
                </a:solidFill>
              </a:rPr>
              <a:t>Data Analysis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86A0C3F-5B2F-4361-B31A-5FFB0B69A0EB}"/>
              </a:ext>
            </a:extLst>
          </p:cNvPr>
          <p:cNvSpPr txBox="1"/>
          <p:nvPr/>
        </p:nvSpPr>
        <p:spPr>
          <a:xfrm>
            <a:off x="972416" y="4898744"/>
            <a:ext cx="3337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D58C2E"/>
                </a:solidFill>
              </a:rPr>
              <a:t>Results and Discussion</a:t>
            </a:r>
          </a:p>
        </p:txBody>
      </p:sp>
      <p:pic>
        <p:nvPicPr>
          <p:cNvPr id="35" name="Immagine 3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8898341D-04E8-4B77-A094-9B5637143D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37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F178DE48-7D58-4104-93C1-DBF2E502F9B9}"/>
              </a:ext>
            </a:extLst>
          </p:cNvPr>
          <p:cNvSpPr/>
          <p:nvPr/>
        </p:nvSpPr>
        <p:spPr>
          <a:xfrm>
            <a:off x="288322" y="2719248"/>
            <a:ext cx="4442979" cy="2342585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3EBB5FC7-6253-4458-A94B-C54CCB68A17E}"/>
                  </a:ext>
                </a:extLst>
              </p:cNvPr>
              <p:cNvSpPr txBox="1"/>
              <p:nvPr/>
            </p:nvSpPr>
            <p:spPr>
              <a:xfrm>
                <a:off x="8604680" y="6052096"/>
                <a:ext cx="3858044" cy="189195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GB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ℱ</m:t>
                    </m:r>
                  </m:oMath>
                </a14:m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Fourier Transform,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𝒮</m:t>
                        </m:r>
                      </m:e>
                      <m:sub>
                        <m:r>
                          <a:rPr kumimoji="0" lang="en-GB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𝒟</m:t>
                        </m:r>
                      </m:sub>
                    </m:sSub>
                    <m:d>
                      <m:dPr>
                        <m:ctrlPr>
                          <a:rPr kumimoji="0" lang="it-IT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GB" sz="1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De-embedded signal </a:t>
                </a:r>
              </a:p>
            </p:txBody>
          </p:sp>
        </mc:Choice>
        <mc:Fallback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3EBB5FC7-6253-4458-A94B-C54CCB68A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680" y="6052096"/>
                <a:ext cx="3858044" cy="189195"/>
              </a:xfrm>
              <a:prstGeom prst="rect">
                <a:avLst/>
              </a:prstGeom>
              <a:blipFill>
                <a:blip r:embed="rId2"/>
                <a:stretch>
                  <a:fillRect t="-3226" b="-709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6" descr="fascia">
            <a:extLst>
              <a:ext uri="{FF2B5EF4-FFF2-40B4-BE49-F238E27FC236}">
                <a16:creationId xmlns:a16="http://schemas.microsoft.com/office/drawing/2014/main" id="{F29A8CA5-486F-4FF3-BD62-CE457B1DE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1">
            <a:extLst>
              <a:ext uri="{FF2B5EF4-FFF2-40B4-BE49-F238E27FC236}">
                <a16:creationId xmlns:a16="http://schemas.microsoft.com/office/drawing/2014/main" id="{6E8C21CB-DFB4-4561-8E7C-D82FE8620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40E466DC-D9E1-41C1-A164-4B545A327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" name="Picture 16" descr="fascia">
            <a:extLst>
              <a:ext uri="{FF2B5EF4-FFF2-40B4-BE49-F238E27FC236}">
                <a16:creationId xmlns:a16="http://schemas.microsoft.com/office/drawing/2014/main" id="{142A0504-7C6E-4490-BDC2-3A9375A0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Segnaposto numero diapositiva 2">
            <a:extLst>
              <a:ext uri="{FF2B5EF4-FFF2-40B4-BE49-F238E27FC236}">
                <a16:creationId xmlns:a16="http://schemas.microsoft.com/office/drawing/2014/main" id="{6E8F61F5-452F-40BC-B6B8-69DE79AED124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B223E-59B7-4CE7-9AB5-C3A4C8C43D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Segnaposto data 4">
            <a:extLst>
              <a:ext uri="{FF2B5EF4-FFF2-40B4-BE49-F238E27FC236}">
                <a16:creationId xmlns:a16="http://schemas.microsoft.com/office/drawing/2014/main" id="{E9408A84-1023-4791-89A8-320509EA3856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17/02/2021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itolo 1">
            <a:extLst>
              <a:ext uri="{FF2B5EF4-FFF2-40B4-BE49-F238E27FC236}">
                <a16:creationId xmlns:a16="http://schemas.microsoft.com/office/drawing/2014/main" id="{28B8BB1B-6B88-48D8-A13A-518CD19F4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2" y="68623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1. De-Embedding Procedure</a:t>
            </a:r>
          </a:p>
        </p:txBody>
      </p:sp>
      <p:pic>
        <p:nvPicPr>
          <p:cNvPr id="3" name="Immagine 2" descr="Immagine che contiene testo, dispositivo, calibro, orologio&#10;&#10;Descrizione generata automaticamente">
            <a:extLst>
              <a:ext uri="{FF2B5EF4-FFF2-40B4-BE49-F238E27FC236}">
                <a16:creationId xmlns:a16="http://schemas.microsoft.com/office/drawing/2014/main" id="{726CD535-C58A-4A42-B1DC-4E89EF067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2" y="3179155"/>
            <a:ext cx="7558099" cy="1882678"/>
          </a:xfrm>
          <a:prstGeom prst="rect">
            <a:avLst/>
          </a:prstGeom>
        </p:spPr>
      </p:pic>
      <p:pic>
        <p:nvPicPr>
          <p:cNvPr id="31" name="Immagine 30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07F0E8C-6B92-4497-928E-D481486FC66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9"/>
          <a:stretch/>
        </p:blipFill>
        <p:spPr>
          <a:xfrm>
            <a:off x="8058150" y="1644650"/>
            <a:ext cx="4019988" cy="4443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89779EF8-3E62-4CF7-89D2-927ACB537183}"/>
                  </a:ext>
                </a:extLst>
              </p:cNvPr>
              <p:cNvSpPr/>
              <p:nvPr/>
            </p:nvSpPr>
            <p:spPr>
              <a:xfrm>
                <a:off x="9743509" y="2575338"/>
                <a:ext cx="2545891" cy="399759"/>
              </a:xfrm>
              <a:prstGeom prst="rect">
                <a:avLst/>
              </a:prstGeom>
            </p:spPr>
            <p:txBody>
              <a:bodyPr wrap="none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𝓢</m:t>
                        </m:r>
                      </m:e>
                      <m:sub>
                        <m: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𝓓</m:t>
                        </m:r>
                      </m:sub>
                    </m:sSub>
                    <m:d>
                      <m:dPr>
                        <m:ctrlPr>
                          <a:rPr kumimoji="0" lang="it-IT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</m:d>
                    <m:r>
                      <a:rPr kumimoji="0" lang="en-GB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it-IT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𝓕</m:t>
                        </m:r>
                      </m:e>
                      <m:sup>
                        <m:r>
                          <a:rPr kumimoji="0" lang="en-GB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GB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kumimoji="0" lang="it-IT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it-IT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GB" sz="18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𝓕</m:t>
                            </m:r>
                            <m:d>
                              <m:dPr>
                                <m:ctrlPr>
                                  <a:rPr kumimoji="0" lang="it-IT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GB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𝑽</m:t>
                                </m:r>
                                <m:d>
                                  <m:dPr>
                                    <m:ctrlPr>
                                      <a:rPr kumimoji="0" lang="it-IT" sz="1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GB" sz="1800" b="1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kumimoji="0" lang="it-IT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GB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𝑺</m:t>
                                </m:r>
                              </m:e>
                              <m:sub>
                                <m:r>
                                  <a:rPr kumimoji="0" lang="en-GB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𝟐𝟏</m:t>
                                </m:r>
                              </m:sub>
                            </m:sSub>
                            <m:d>
                              <m:dPr>
                                <m:ctrlPr>
                                  <a:rPr kumimoji="0" lang="it-IT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it-IT" sz="18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𝒇</m:t>
                                </m:r>
                              </m:e>
                            </m:d>
                          </m:den>
                        </m:f>
                      </m:e>
                    </m:d>
                  </m:oMath>
                </a14:m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+mn-cs"/>
                  </a:rPr>
                  <a:t> 	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89779EF8-3E62-4CF7-89D2-927ACB5371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3509" y="2575338"/>
                <a:ext cx="2545891" cy="399759"/>
              </a:xfrm>
              <a:prstGeom prst="rect">
                <a:avLst/>
              </a:prstGeom>
              <a:blipFill>
                <a:blip r:embed="rId7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ccia in giù 6">
            <a:extLst>
              <a:ext uri="{FF2B5EF4-FFF2-40B4-BE49-F238E27FC236}">
                <a16:creationId xmlns:a16="http://schemas.microsoft.com/office/drawing/2014/main" id="{23AB33B2-C374-4590-AD35-1E0E1A0931E4}"/>
              </a:ext>
            </a:extLst>
          </p:cNvPr>
          <p:cNvSpPr/>
          <p:nvPr/>
        </p:nvSpPr>
        <p:spPr>
          <a:xfrm>
            <a:off x="6379583" y="1864301"/>
            <a:ext cx="276225" cy="1325563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ccia in giù 33">
            <a:extLst>
              <a:ext uri="{FF2B5EF4-FFF2-40B4-BE49-F238E27FC236}">
                <a16:creationId xmlns:a16="http://schemas.microsoft.com/office/drawing/2014/main" id="{DFB9D8E6-5FB1-4E76-82F9-AEDFC49C0241}"/>
              </a:ext>
            </a:extLst>
          </p:cNvPr>
          <p:cNvSpPr/>
          <p:nvPr/>
        </p:nvSpPr>
        <p:spPr>
          <a:xfrm rot="10800000">
            <a:off x="2363575" y="1808670"/>
            <a:ext cx="276225" cy="132556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C8C623A-E9F7-4292-BE43-799374513452}"/>
              </a:ext>
            </a:extLst>
          </p:cNvPr>
          <p:cNvSpPr/>
          <p:nvPr/>
        </p:nvSpPr>
        <p:spPr>
          <a:xfrm>
            <a:off x="5943777" y="2224666"/>
            <a:ext cx="1171575" cy="6762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WHAT WE HAVE</a:t>
            </a:r>
            <a:endParaRPr lang="en-GB" dirty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6E79B36A-50A8-45EA-94B0-D142E1A7B0E0}"/>
              </a:ext>
            </a:extLst>
          </p:cNvPr>
          <p:cNvSpPr/>
          <p:nvPr/>
        </p:nvSpPr>
        <p:spPr>
          <a:xfrm>
            <a:off x="1915899" y="2224666"/>
            <a:ext cx="1171575" cy="6762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WHAT WE NEED</a:t>
            </a:r>
            <a:endParaRPr lang="en-GB" dirty="0"/>
          </a:p>
        </p:txBody>
      </p:sp>
      <p:pic>
        <p:nvPicPr>
          <p:cNvPr id="35" name="Immagine 34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2C40388B-7EB3-42BD-90DD-3053A71953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36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9403A797-C2EB-4CD3-9A4B-9B97D1DD7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magine 36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15FDB0AA-E4A7-48D7-8620-1622BF6F30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E5BAAB3A-5EB3-4AC6-ADC3-ED2311517115}"/>
              </a:ext>
            </a:extLst>
          </p:cNvPr>
          <p:cNvSpPr/>
          <p:nvPr/>
        </p:nvSpPr>
        <p:spPr>
          <a:xfrm>
            <a:off x="8799418" y="6436675"/>
            <a:ext cx="3444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M. Salvadori et al. Scientific Reports 11, 3071 (2021)</a:t>
            </a: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2588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1E02F-9C0D-4808-B2A2-3678ED98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83" y="3241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2. Diamond detectors characterization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7E797DD-1C3A-430B-8948-CD3E4A178185}"/>
              </a:ext>
            </a:extLst>
          </p:cNvPr>
          <p:cNvSpPr txBox="1"/>
          <p:nvPr/>
        </p:nvSpPr>
        <p:spPr>
          <a:xfrm>
            <a:off x="-80878" y="6266084"/>
            <a:ext cx="54700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Verona et al. , J. Appl. Phys.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118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(2015) 184503,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Sussmann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CVD diamond for electronic devices and sensors, Wiley and Sons (2009)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16" descr="fascia">
            <a:extLst>
              <a:ext uri="{FF2B5EF4-FFF2-40B4-BE49-F238E27FC236}">
                <a16:creationId xmlns:a16="http://schemas.microsoft.com/office/drawing/2014/main" id="{A4970F78-6ECC-4E9A-B1BD-0C550CB0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1">
            <a:extLst>
              <a:ext uri="{FF2B5EF4-FFF2-40B4-BE49-F238E27FC236}">
                <a16:creationId xmlns:a16="http://schemas.microsoft.com/office/drawing/2014/main" id="{9FFBDBCE-CAE5-4B31-BB91-615F8D8C8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id="{CBF6F2DE-4874-4093-9AF9-7E6126907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1" name="Picture 16" descr="fascia">
            <a:extLst>
              <a:ext uri="{FF2B5EF4-FFF2-40B4-BE49-F238E27FC236}">
                <a16:creationId xmlns:a16="http://schemas.microsoft.com/office/drawing/2014/main" id="{260E8975-3DE6-44B2-9F36-09F493EC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egnaposto numero diapositiva 2">
            <a:extLst>
              <a:ext uri="{FF2B5EF4-FFF2-40B4-BE49-F238E27FC236}">
                <a16:creationId xmlns:a16="http://schemas.microsoft.com/office/drawing/2014/main" id="{244E35B3-C5A4-4982-8C9C-F820235D6769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B223E-59B7-4CE7-9AB5-C3A4C8C43D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egnaposto data 4">
            <a:extLst>
              <a:ext uri="{FF2B5EF4-FFF2-40B4-BE49-F238E27FC236}">
                <a16:creationId xmlns:a16="http://schemas.microsoft.com/office/drawing/2014/main" id="{8D1EA641-CD17-41A7-AFA7-64DFE70A5319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29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/04/2021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6470A211-A614-4442-9E60-5A63C0FA719D}"/>
                  </a:ext>
                </a:extLst>
              </p:cNvPr>
              <p:cNvSpPr txBox="1"/>
              <p:nvPr/>
            </p:nvSpPr>
            <p:spPr>
              <a:xfrm>
                <a:off x="4633793" y="3542131"/>
                <a:ext cx="7269324" cy="9342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just" defTabSz="1219170">
                  <a:defRPr/>
                </a:pPr>
                <a:r>
                  <a:rPr kumimoji="0" lang="en-GB" sz="1867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1. Production of </a:t>
                </a:r>
                <a:r>
                  <a:rPr kumimoji="0" lang="en-GB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</a:rPr>
                  <a:t>free</a:t>
                </a:r>
                <a:r>
                  <a:rPr kumimoji="0" lang="en-GB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GB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</a:rPr>
                  <a:t>electron-hole pairs </a:t>
                </a:r>
                <a:r>
                  <a:rPr kumimoji="0" lang="en-GB" sz="1867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it-IT" sz="18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it-IT" sz="18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kumimoji="0" lang="it-IT" sz="1867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GB" sz="1867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= 13.1 eV).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67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867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it-IT" sz="1867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67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f>
                      <m:fPr>
                        <m:ctrlP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</m:oMath>
                </a14:m>
                <a:endParaRPr kumimoji="0" lang="en-GB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just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6470A211-A614-4442-9E60-5A63C0FA7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793" y="3542131"/>
                <a:ext cx="7269324" cy="934295"/>
              </a:xfrm>
              <a:prstGeom prst="rect">
                <a:avLst/>
              </a:prstGeom>
              <a:blipFill>
                <a:blip r:embed="rId5"/>
                <a:stretch>
                  <a:fillRect l="-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3D24AB1C-77A0-4333-854A-7EE22E6395D7}"/>
              </a:ext>
            </a:extLst>
          </p:cNvPr>
          <p:cNvSpPr txBox="1"/>
          <p:nvPr/>
        </p:nvSpPr>
        <p:spPr>
          <a:xfrm>
            <a:off x="282700" y="1890636"/>
            <a:ext cx="4052336" cy="1077026"/>
          </a:xfrm>
          <a:prstGeom prst="rect">
            <a:avLst/>
          </a:prstGeom>
          <a:noFill/>
          <a:ln>
            <a:solidFill>
              <a:srgbClr val="A162D0"/>
            </a:solidFill>
          </a:ln>
        </p:spPr>
        <p:txBody>
          <a:bodyPr wrap="square" rtlCol="0">
            <a:spAutoFit/>
          </a:bodyPr>
          <a:lstStyle/>
          <a:p>
            <a:pPr marL="457189" marR="0" lvl="0" indent="-457189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Wide bandgap (5.5 eV) </a:t>
            </a:r>
          </a:p>
          <a:p>
            <a:pPr marL="457189" marR="0" lvl="0" indent="-457189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charge carrier mobility</a:t>
            </a:r>
          </a:p>
          <a:p>
            <a:pPr marL="457189" marR="0" lvl="0" indent="-457189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breakdown field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748C02A0-39F9-4D51-AB82-768B0AFE9181}"/>
              </a:ext>
            </a:extLst>
          </p:cNvPr>
          <p:cNvSpPr txBox="1"/>
          <p:nvPr/>
        </p:nvSpPr>
        <p:spPr>
          <a:xfrm>
            <a:off x="282700" y="3772700"/>
            <a:ext cx="4052337" cy="1405256"/>
          </a:xfrm>
          <a:prstGeom prst="rect">
            <a:avLst/>
          </a:prstGeom>
          <a:noFill/>
          <a:ln>
            <a:solidFill>
              <a:srgbClr val="A162D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Not sensible to visible and IR light</a:t>
            </a:r>
            <a:b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radiation hardness</a:t>
            </a:r>
          </a:p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Fast time response</a:t>
            </a:r>
          </a:p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Low leakage current</a:t>
            </a:r>
          </a:p>
        </p:txBody>
      </p: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25DE0492-5C1D-4079-A410-499E458C48D7}"/>
              </a:ext>
            </a:extLst>
          </p:cNvPr>
          <p:cNvCxnSpPr>
            <a:cxnSpLocks/>
            <a:stCxn id="60" idx="2"/>
            <a:endCxn id="61" idx="0"/>
          </p:cNvCxnSpPr>
          <p:nvPr/>
        </p:nvCxnSpPr>
        <p:spPr>
          <a:xfrm>
            <a:off x="2308868" y="2967662"/>
            <a:ext cx="1" cy="805038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3" name="Rettangolo 62">
            <a:extLst>
              <a:ext uri="{FF2B5EF4-FFF2-40B4-BE49-F238E27FC236}">
                <a16:creationId xmlns:a16="http://schemas.microsoft.com/office/drawing/2014/main" id="{E5B5C83B-C723-4718-B805-827538EF7610}"/>
              </a:ext>
            </a:extLst>
          </p:cNvPr>
          <p:cNvSpPr/>
          <p:nvPr/>
        </p:nvSpPr>
        <p:spPr>
          <a:xfrm>
            <a:off x="6971761" y="2140635"/>
            <a:ext cx="2524225" cy="812116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EF98F532-1C85-4F4A-A559-08182A943AEA}"/>
              </a:ext>
            </a:extLst>
          </p:cNvPr>
          <p:cNvCxnSpPr/>
          <p:nvPr/>
        </p:nvCxnSpPr>
        <p:spPr>
          <a:xfrm>
            <a:off x="6993467" y="1456267"/>
            <a:ext cx="694267" cy="575733"/>
          </a:xfrm>
          <a:prstGeom prst="straightConnector1">
            <a:avLst/>
          </a:prstGeom>
          <a:noFill/>
          <a:ln w="38100" cap="flat" cmpd="sng" algn="ctr">
            <a:solidFill>
              <a:srgbClr val="F79646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2D34BFA6-EE72-47F7-A46B-E94D4E8091D3}"/>
              </a:ext>
            </a:extLst>
          </p:cNvPr>
          <p:cNvCxnSpPr/>
          <p:nvPr/>
        </p:nvCxnSpPr>
        <p:spPr>
          <a:xfrm>
            <a:off x="7899417" y="2176189"/>
            <a:ext cx="694267" cy="565636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dashDot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66" name="Elemento grafico 65" descr="Badge Non seguire più con riempimento a tinta unita">
            <a:extLst>
              <a:ext uri="{FF2B5EF4-FFF2-40B4-BE49-F238E27FC236}">
                <a16:creationId xmlns:a16="http://schemas.microsoft.com/office/drawing/2014/main" id="{33B6D07D-69CE-409A-ADDE-39AD0F922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6575" y="2301814"/>
            <a:ext cx="207109" cy="207109"/>
          </a:xfrm>
          <a:prstGeom prst="rect">
            <a:avLst/>
          </a:prstGeom>
        </p:spPr>
      </p:pic>
      <p:pic>
        <p:nvPicPr>
          <p:cNvPr id="67" name="Elemento grafico 66" descr="Badge Segui con riempimento a tinta unita">
            <a:extLst>
              <a:ext uri="{FF2B5EF4-FFF2-40B4-BE49-F238E27FC236}">
                <a16:creationId xmlns:a16="http://schemas.microsoft.com/office/drawing/2014/main" id="{CC28734A-8FCA-4C40-ABF5-2289C892AE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33872" y="2698708"/>
            <a:ext cx="224395" cy="224395"/>
          </a:xfrm>
          <a:prstGeom prst="rect">
            <a:avLst/>
          </a:prstGeom>
        </p:spPr>
      </p:pic>
      <p:pic>
        <p:nvPicPr>
          <p:cNvPr id="68" name="Elemento grafico 67" descr="Badge Non seguire più con riempimento a tinta unita">
            <a:extLst>
              <a:ext uri="{FF2B5EF4-FFF2-40B4-BE49-F238E27FC236}">
                <a16:creationId xmlns:a16="http://schemas.microsoft.com/office/drawing/2014/main" id="{57A960AE-2AD7-4F8E-A670-D16AFCE4D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93684" y="2470042"/>
            <a:ext cx="207109" cy="207109"/>
          </a:xfrm>
          <a:prstGeom prst="rect">
            <a:avLst/>
          </a:prstGeom>
        </p:spPr>
      </p:pic>
      <p:pic>
        <p:nvPicPr>
          <p:cNvPr id="69" name="Elemento grafico 68" descr="Badge Segui con riempimento a tinta unita">
            <a:extLst>
              <a:ext uri="{FF2B5EF4-FFF2-40B4-BE49-F238E27FC236}">
                <a16:creationId xmlns:a16="http://schemas.microsoft.com/office/drawing/2014/main" id="{6E18519D-30B4-4547-B6B4-973B9C700B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08661" y="2665180"/>
            <a:ext cx="224395" cy="224395"/>
          </a:xfrm>
          <a:prstGeom prst="rect">
            <a:avLst/>
          </a:prstGeom>
        </p:spPr>
      </p:pic>
      <p:pic>
        <p:nvPicPr>
          <p:cNvPr id="70" name="Elemento grafico 69" descr="Badge Segui con riempimento a tinta unita">
            <a:extLst>
              <a:ext uri="{FF2B5EF4-FFF2-40B4-BE49-F238E27FC236}">
                <a16:creationId xmlns:a16="http://schemas.microsoft.com/office/drawing/2014/main" id="{D66C6EC6-2C17-4F64-8A35-84AF3242FF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71799" y="2386468"/>
            <a:ext cx="224395" cy="224395"/>
          </a:xfrm>
          <a:prstGeom prst="rect">
            <a:avLst/>
          </a:prstGeom>
        </p:spPr>
      </p:pic>
      <p:pic>
        <p:nvPicPr>
          <p:cNvPr id="71" name="Elemento grafico 70" descr="Badge Segui con riempimento a tinta unita">
            <a:extLst>
              <a:ext uri="{FF2B5EF4-FFF2-40B4-BE49-F238E27FC236}">
                <a16:creationId xmlns:a16="http://schemas.microsoft.com/office/drawing/2014/main" id="{473858F5-A3D5-406A-AD03-FD52432362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44060" y="2582911"/>
            <a:ext cx="224395" cy="224395"/>
          </a:xfrm>
          <a:prstGeom prst="rect">
            <a:avLst/>
          </a:prstGeom>
        </p:spPr>
      </p:pic>
      <p:pic>
        <p:nvPicPr>
          <p:cNvPr id="72" name="Elemento grafico 71" descr="Badge Non seguire più con riempimento a tinta unita">
            <a:extLst>
              <a:ext uri="{FF2B5EF4-FFF2-40B4-BE49-F238E27FC236}">
                <a16:creationId xmlns:a16="http://schemas.microsoft.com/office/drawing/2014/main" id="{5235E580-FA48-45B6-8FCE-915004CAC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34046" y="2256580"/>
            <a:ext cx="207109" cy="207109"/>
          </a:xfrm>
          <a:prstGeom prst="rect">
            <a:avLst/>
          </a:prstGeom>
        </p:spPr>
      </p:pic>
      <p:pic>
        <p:nvPicPr>
          <p:cNvPr id="73" name="Elemento grafico 72" descr="Badge Non seguire più con riempimento a tinta unita">
            <a:extLst>
              <a:ext uri="{FF2B5EF4-FFF2-40B4-BE49-F238E27FC236}">
                <a16:creationId xmlns:a16="http://schemas.microsoft.com/office/drawing/2014/main" id="{989F04B5-A2A0-479B-B1AB-3A9FD1185F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70940" y="2611436"/>
            <a:ext cx="207109" cy="207109"/>
          </a:xfrm>
          <a:prstGeom prst="rect">
            <a:avLst/>
          </a:prstGeom>
        </p:spPr>
      </p:pic>
      <p:sp>
        <p:nvSpPr>
          <p:cNvPr id="74" name="Rettangolo 73">
            <a:extLst>
              <a:ext uri="{FF2B5EF4-FFF2-40B4-BE49-F238E27FC236}">
                <a16:creationId xmlns:a16="http://schemas.microsoft.com/office/drawing/2014/main" id="{E84E0667-BB9F-44A5-867A-139C06A01002}"/>
              </a:ext>
            </a:extLst>
          </p:cNvPr>
          <p:cNvSpPr/>
          <p:nvPr/>
        </p:nvSpPr>
        <p:spPr>
          <a:xfrm>
            <a:off x="7025020" y="2952751"/>
            <a:ext cx="2448977" cy="6483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7A5A7EE0-CB5F-466D-B177-8DDB1AFE5C80}"/>
              </a:ext>
            </a:extLst>
          </p:cNvPr>
          <p:cNvSpPr/>
          <p:nvPr/>
        </p:nvSpPr>
        <p:spPr>
          <a:xfrm>
            <a:off x="7009384" y="2062759"/>
            <a:ext cx="2448977" cy="6483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EEB4A36E-34AD-43B1-9BF5-AA2F1C41A910}"/>
              </a:ext>
            </a:extLst>
          </p:cNvPr>
          <p:cNvSpPr txBox="1"/>
          <p:nvPr/>
        </p:nvSpPr>
        <p:spPr>
          <a:xfrm>
            <a:off x="7439190" y="1324365"/>
            <a:ext cx="2052806" cy="287323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pPr defTabSz="609585"/>
            <a:r>
              <a:rPr lang="it-IT" sz="1867" dirty="0" err="1">
                <a:solidFill>
                  <a:srgbClr val="F79646"/>
                </a:solidFill>
                <a:latin typeface="Arial"/>
              </a:rPr>
              <a:t>Ionizing</a:t>
            </a:r>
            <a:r>
              <a:rPr lang="it-IT" sz="1867" dirty="0">
                <a:solidFill>
                  <a:srgbClr val="F79646"/>
                </a:solidFill>
                <a:latin typeface="Arial"/>
              </a:rPr>
              <a:t> </a:t>
            </a:r>
            <a:r>
              <a:rPr lang="it-IT" sz="1867" dirty="0" err="1">
                <a:solidFill>
                  <a:srgbClr val="F79646"/>
                </a:solidFill>
                <a:latin typeface="Arial"/>
              </a:rPr>
              <a:t>radiation</a:t>
            </a:r>
            <a:endParaRPr lang="en-GB" sz="1867" dirty="0">
              <a:solidFill>
                <a:srgbClr val="F79646"/>
              </a:solidFill>
              <a:latin typeface="Arial"/>
            </a:endParaRPr>
          </a:p>
        </p:txBody>
      </p:sp>
      <p:pic>
        <p:nvPicPr>
          <p:cNvPr id="31" name="Immagine 30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89DD1ED3-D32D-485D-A13A-8BBA787F2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32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0484AB11-3858-4748-A927-13EBDC4C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32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BC0953CA-4935-4D96-9683-E08B57A292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267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6" descr="fascia">
            <a:extLst>
              <a:ext uri="{FF2B5EF4-FFF2-40B4-BE49-F238E27FC236}">
                <a16:creationId xmlns:a16="http://schemas.microsoft.com/office/drawing/2014/main" id="{A4970F78-6ECC-4E9A-B1BD-0C550CB0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1">
            <a:extLst>
              <a:ext uri="{FF2B5EF4-FFF2-40B4-BE49-F238E27FC236}">
                <a16:creationId xmlns:a16="http://schemas.microsoft.com/office/drawing/2014/main" id="{9FFBDBCE-CAE5-4B31-BB91-615F8D8C8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id="{CBF6F2DE-4874-4093-9AF9-7E6126907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1" name="Picture 16" descr="fascia">
            <a:extLst>
              <a:ext uri="{FF2B5EF4-FFF2-40B4-BE49-F238E27FC236}">
                <a16:creationId xmlns:a16="http://schemas.microsoft.com/office/drawing/2014/main" id="{260E8975-3DE6-44B2-9F36-09F493EC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egnaposto numero diapositiva 2">
            <a:extLst>
              <a:ext uri="{FF2B5EF4-FFF2-40B4-BE49-F238E27FC236}">
                <a16:creationId xmlns:a16="http://schemas.microsoft.com/office/drawing/2014/main" id="{244E35B3-C5A4-4982-8C9C-F820235D6769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B223E-59B7-4CE7-9AB5-C3A4C8C43D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egnaposto data 4">
            <a:extLst>
              <a:ext uri="{FF2B5EF4-FFF2-40B4-BE49-F238E27FC236}">
                <a16:creationId xmlns:a16="http://schemas.microsoft.com/office/drawing/2014/main" id="{8D1EA641-CD17-41A7-AFA7-64DFE70A5319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29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/04/2021</a:t>
            </a:r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5E707689-FFB4-4E4D-8DA8-41A2DB07F747}"/>
              </a:ext>
            </a:extLst>
          </p:cNvPr>
          <p:cNvSpPr txBox="1"/>
          <p:nvPr/>
        </p:nvSpPr>
        <p:spPr>
          <a:xfrm>
            <a:off x="282700" y="1890636"/>
            <a:ext cx="4052336" cy="1077026"/>
          </a:xfrm>
          <a:prstGeom prst="rect">
            <a:avLst/>
          </a:prstGeom>
          <a:noFill/>
          <a:ln>
            <a:solidFill>
              <a:srgbClr val="A162D0"/>
            </a:solidFill>
          </a:ln>
        </p:spPr>
        <p:txBody>
          <a:bodyPr wrap="square" rtlCol="0">
            <a:spAutoFit/>
          </a:bodyPr>
          <a:lstStyle/>
          <a:p>
            <a:pPr marL="457189" marR="0" lvl="0" indent="-457189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Wide bandgap (5.5 eV) </a:t>
            </a:r>
          </a:p>
          <a:p>
            <a:pPr marL="457189" marR="0" lvl="0" indent="-457189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charge carrier mobility</a:t>
            </a:r>
          </a:p>
          <a:p>
            <a:pPr marL="457189" marR="0" lvl="0" indent="-457189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breakdown field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1985EE8A-155A-4881-9329-B7BD809BD055}"/>
              </a:ext>
            </a:extLst>
          </p:cNvPr>
          <p:cNvSpPr txBox="1"/>
          <p:nvPr/>
        </p:nvSpPr>
        <p:spPr>
          <a:xfrm>
            <a:off x="282700" y="3772700"/>
            <a:ext cx="4052337" cy="1405256"/>
          </a:xfrm>
          <a:prstGeom prst="rect">
            <a:avLst/>
          </a:prstGeom>
          <a:noFill/>
          <a:ln>
            <a:solidFill>
              <a:srgbClr val="A162D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Not sensible to visible and IR light</a:t>
            </a:r>
            <a:b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High radiation hardness</a:t>
            </a:r>
          </a:p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Fast time response</a:t>
            </a:r>
          </a:p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Low leakage current</a:t>
            </a:r>
          </a:p>
        </p:txBody>
      </p:sp>
      <p:cxnSp>
        <p:nvCxnSpPr>
          <p:cNvPr id="94" name="Connettore 2 93">
            <a:extLst>
              <a:ext uri="{FF2B5EF4-FFF2-40B4-BE49-F238E27FC236}">
                <a16:creationId xmlns:a16="http://schemas.microsoft.com/office/drawing/2014/main" id="{8A994E7F-B9D4-4BD5-AE85-49FA58781A06}"/>
              </a:ext>
            </a:extLst>
          </p:cNvPr>
          <p:cNvCxnSpPr>
            <a:cxnSpLocks/>
            <a:stCxn id="92" idx="2"/>
            <a:endCxn id="93" idx="0"/>
          </p:cNvCxnSpPr>
          <p:nvPr/>
        </p:nvCxnSpPr>
        <p:spPr>
          <a:xfrm>
            <a:off x="2308868" y="2967662"/>
            <a:ext cx="1" cy="805038"/>
          </a:xfrm>
          <a:prstGeom prst="straightConnector1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5" name="Rettangolo 94">
            <a:extLst>
              <a:ext uri="{FF2B5EF4-FFF2-40B4-BE49-F238E27FC236}">
                <a16:creationId xmlns:a16="http://schemas.microsoft.com/office/drawing/2014/main" id="{1E25038B-B411-40CA-8D58-64CBA3008F1A}"/>
              </a:ext>
            </a:extLst>
          </p:cNvPr>
          <p:cNvSpPr/>
          <p:nvPr/>
        </p:nvSpPr>
        <p:spPr>
          <a:xfrm>
            <a:off x="6971761" y="2140635"/>
            <a:ext cx="2524225" cy="812116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6" name="Connettore 2 95">
            <a:extLst>
              <a:ext uri="{FF2B5EF4-FFF2-40B4-BE49-F238E27FC236}">
                <a16:creationId xmlns:a16="http://schemas.microsoft.com/office/drawing/2014/main" id="{5AABAA64-3E61-4F5D-9539-26C529E95C3E}"/>
              </a:ext>
            </a:extLst>
          </p:cNvPr>
          <p:cNvCxnSpPr/>
          <p:nvPr/>
        </p:nvCxnSpPr>
        <p:spPr>
          <a:xfrm>
            <a:off x="7899417" y="2176189"/>
            <a:ext cx="694267" cy="565636"/>
          </a:xfrm>
          <a:prstGeom prst="straightConnector1">
            <a:avLst/>
          </a:prstGeom>
          <a:noFill/>
          <a:ln w="25400" cap="flat" cmpd="sng" algn="ctr">
            <a:solidFill>
              <a:srgbClr val="F79646"/>
            </a:solidFill>
            <a:prstDash val="dashDot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97" name="Elemento grafico 96" descr="Badge Non seguire più con riempimento a tinta unita">
            <a:extLst>
              <a:ext uri="{FF2B5EF4-FFF2-40B4-BE49-F238E27FC236}">
                <a16:creationId xmlns:a16="http://schemas.microsoft.com/office/drawing/2014/main" id="{E0FE328C-DC4A-4EBD-930F-E360E695D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6575" y="2301814"/>
            <a:ext cx="207109" cy="207109"/>
          </a:xfrm>
          <a:prstGeom prst="rect">
            <a:avLst/>
          </a:prstGeom>
        </p:spPr>
      </p:pic>
      <p:pic>
        <p:nvPicPr>
          <p:cNvPr id="98" name="Elemento grafico 97" descr="Badge Segui con riempimento a tinta unita">
            <a:extLst>
              <a:ext uri="{FF2B5EF4-FFF2-40B4-BE49-F238E27FC236}">
                <a16:creationId xmlns:a16="http://schemas.microsoft.com/office/drawing/2014/main" id="{0A2796FF-EC2E-45D7-B77F-C01054116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33872" y="2698708"/>
            <a:ext cx="224395" cy="224395"/>
          </a:xfrm>
          <a:prstGeom prst="rect">
            <a:avLst/>
          </a:prstGeom>
        </p:spPr>
      </p:pic>
      <p:pic>
        <p:nvPicPr>
          <p:cNvPr id="99" name="Elemento grafico 98" descr="Badge Non seguire più con riempimento a tinta unita">
            <a:extLst>
              <a:ext uri="{FF2B5EF4-FFF2-40B4-BE49-F238E27FC236}">
                <a16:creationId xmlns:a16="http://schemas.microsoft.com/office/drawing/2014/main" id="{BB47003F-2CEF-41C8-B30E-8C1C30AF5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3684" y="2470042"/>
            <a:ext cx="207109" cy="207109"/>
          </a:xfrm>
          <a:prstGeom prst="rect">
            <a:avLst/>
          </a:prstGeom>
        </p:spPr>
      </p:pic>
      <p:pic>
        <p:nvPicPr>
          <p:cNvPr id="100" name="Elemento grafico 99" descr="Badge Segui con riempimento a tinta unita">
            <a:extLst>
              <a:ext uri="{FF2B5EF4-FFF2-40B4-BE49-F238E27FC236}">
                <a16:creationId xmlns:a16="http://schemas.microsoft.com/office/drawing/2014/main" id="{1CF2EBD5-36E7-42F0-964F-D4302890D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08661" y="2665180"/>
            <a:ext cx="224395" cy="224395"/>
          </a:xfrm>
          <a:prstGeom prst="rect">
            <a:avLst/>
          </a:prstGeom>
        </p:spPr>
      </p:pic>
      <p:pic>
        <p:nvPicPr>
          <p:cNvPr id="101" name="Elemento grafico 100" descr="Badge Segui con riempimento a tinta unita">
            <a:extLst>
              <a:ext uri="{FF2B5EF4-FFF2-40B4-BE49-F238E27FC236}">
                <a16:creationId xmlns:a16="http://schemas.microsoft.com/office/drawing/2014/main" id="{B78E441D-DE75-42C6-AEE7-A2168CF46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1799" y="2386468"/>
            <a:ext cx="224395" cy="224395"/>
          </a:xfrm>
          <a:prstGeom prst="rect">
            <a:avLst/>
          </a:prstGeom>
        </p:spPr>
      </p:pic>
      <p:pic>
        <p:nvPicPr>
          <p:cNvPr id="102" name="Elemento grafico 101" descr="Badge Segui con riempimento a tinta unita">
            <a:extLst>
              <a:ext uri="{FF2B5EF4-FFF2-40B4-BE49-F238E27FC236}">
                <a16:creationId xmlns:a16="http://schemas.microsoft.com/office/drawing/2014/main" id="{002A7F54-245E-4202-B82B-9C2BFA408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44060" y="2582911"/>
            <a:ext cx="224395" cy="224395"/>
          </a:xfrm>
          <a:prstGeom prst="rect">
            <a:avLst/>
          </a:prstGeom>
        </p:spPr>
      </p:pic>
      <p:pic>
        <p:nvPicPr>
          <p:cNvPr id="103" name="Elemento grafico 102" descr="Badge Non seguire più con riempimento a tinta unita">
            <a:extLst>
              <a:ext uri="{FF2B5EF4-FFF2-40B4-BE49-F238E27FC236}">
                <a16:creationId xmlns:a16="http://schemas.microsoft.com/office/drawing/2014/main" id="{5867FD2A-4049-41F4-8E8D-9C3877FA8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34046" y="2256580"/>
            <a:ext cx="207109" cy="207109"/>
          </a:xfrm>
          <a:prstGeom prst="rect">
            <a:avLst/>
          </a:prstGeom>
        </p:spPr>
      </p:pic>
      <p:pic>
        <p:nvPicPr>
          <p:cNvPr id="104" name="Elemento grafico 103" descr="Badge Non seguire più con riempimento a tinta unita">
            <a:extLst>
              <a:ext uri="{FF2B5EF4-FFF2-40B4-BE49-F238E27FC236}">
                <a16:creationId xmlns:a16="http://schemas.microsoft.com/office/drawing/2014/main" id="{E7D69785-DDE1-42A3-BFB2-D78C3D2C3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0940" y="2611436"/>
            <a:ext cx="207109" cy="207109"/>
          </a:xfrm>
          <a:prstGeom prst="rect">
            <a:avLst/>
          </a:prstGeom>
        </p:spPr>
      </p:pic>
      <p:sp>
        <p:nvSpPr>
          <p:cNvPr id="105" name="Rettangolo 104">
            <a:extLst>
              <a:ext uri="{FF2B5EF4-FFF2-40B4-BE49-F238E27FC236}">
                <a16:creationId xmlns:a16="http://schemas.microsoft.com/office/drawing/2014/main" id="{6A6E7F05-2B9A-4594-99F7-89C10111572F}"/>
              </a:ext>
            </a:extLst>
          </p:cNvPr>
          <p:cNvSpPr/>
          <p:nvPr/>
        </p:nvSpPr>
        <p:spPr>
          <a:xfrm>
            <a:off x="7025020" y="2952751"/>
            <a:ext cx="2448977" cy="6483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Rettangolo 105">
            <a:extLst>
              <a:ext uri="{FF2B5EF4-FFF2-40B4-BE49-F238E27FC236}">
                <a16:creationId xmlns:a16="http://schemas.microsoft.com/office/drawing/2014/main" id="{B71D2FB4-D21D-4112-8FCD-53E5A51FDB24}"/>
              </a:ext>
            </a:extLst>
          </p:cNvPr>
          <p:cNvSpPr/>
          <p:nvPr/>
        </p:nvSpPr>
        <p:spPr>
          <a:xfrm>
            <a:off x="7009384" y="2062759"/>
            <a:ext cx="2448977" cy="64835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7" name="Connettore 2 106">
            <a:extLst>
              <a:ext uri="{FF2B5EF4-FFF2-40B4-BE49-F238E27FC236}">
                <a16:creationId xmlns:a16="http://schemas.microsoft.com/office/drawing/2014/main" id="{1081EEE5-6225-4CFE-BFDB-8D2514429236}"/>
              </a:ext>
            </a:extLst>
          </p:cNvPr>
          <p:cNvCxnSpPr/>
          <p:nvPr/>
        </p:nvCxnSpPr>
        <p:spPr>
          <a:xfrm>
            <a:off x="9628488" y="2125994"/>
            <a:ext cx="0" cy="841397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8" name="CasellaDiTesto 107">
            <a:extLst>
              <a:ext uri="{FF2B5EF4-FFF2-40B4-BE49-F238E27FC236}">
                <a16:creationId xmlns:a16="http://schemas.microsoft.com/office/drawing/2014/main" id="{DC179975-6FE1-4249-8F94-22B59186BDEB}"/>
              </a:ext>
            </a:extLst>
          </p:cNvPr>
          <p:cNvSpPr txBox="1"/>
          <p:nvPr/>
        </p:nvSpPr>
        <p:spPr>
          <a:xfrm>
            <a:off x="9629022" y="2133700"/>
            <a:ext cx="1775486" cy="738664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pPr algn="ctr" defTabSz="609585"/>
            <a:r>
              <a:rPr lang="it-IT" sz="2400" dirty="0">
                <a:solidFill>
                  <a:prstClr val="black"/>
                </a:solidFill>
                <a:latin typeface="Arial"/>
              </a:rPr>
              <a:t>E</a:t>
            </a:r>
          </a:p>
          <a:p>
            <a:pPr algn="ctr" defTabSz="609585"/>
            <a:r>
              <a:rPr lang="it-IT" sz="2400" dirty="0">
                <a:solidFill>
                  <a:prstClr val="black"/>
                </a:solidFill>
                <a:latin typeface="Arial"/>
              </a:rPr>
              <a:t>(&gt; 1 MV/m)</a:t>
            </a:r>
            <a:endParaRPr lang="en-GB" sz="24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14" name="Connettore 2 113">
            <a:extLst>
              <a:ext uri="{FF2B5EF4-FFF2-40B4-BE49-F238E27FC236}">
                <a16:creationId xmlns:a16="http://schemas.microsoft.com/office/drawing/2014/main" id="{94598E29-58F8-4901-A7C6-C1FF652D5A2E}"/>
              </a:ext>
            </a:extLst>
          </p:cNvPr>
          <p:cNvCxnSpPr/>
          <p:nvPr/>
        </p:nvCxnSpPr>
        <p:spPr>
          <a:xfrm>
            <a:off x="6993467" y="1456267"/>
            <a:ext cx="694267" cy="575733"/>
          </a:xfrm>
          <a:prstGeom prst="straightConnector1">
            <a:avLst/>
          </a:prstGeom>
          <a:noFill/>
          <a:ln w="38100" cap="flat" cmpd="sng" algn="ctr">
            <a:solidFill>
              <a:srgbClr val="F79646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5" name="CasellaDiTesto 114">
            <a:extLst>
              <a:ext uri="{FF2B5EF4-FFF2-40B4-BE49-F238E27FC236}">
                <a16:creationId xmlns:a16="http://schemas.microsoft.com/office/drawing/2014/main" id="{50A695D7-E872-4604-B8FB-2974CB5299C7}"/>
              </a:ext>
            </a:extLst>
          </p:cNvPr>
          <p:cNvSpPr txBox="1"/>
          <p:nvPr/>
        </p:nvSpPr>
        <p:spPr>
          <a:xfrm>
            <a:off x="7439190" y="1324365"/>
            <a:ext cx="2052806" cy="287323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pPr defTabSz="609585"/>
            <a:r>
              <a:rPr lang="it-IT" sz="1867" dirty="0" err="1">
                <a:solidFill>
                  <a:srgbClr val="F79646"/>
                </a:solidFill>
                <a:latin typeface="Arial"/>
              </a:rPr>
              <a:t>Ionizing</a:t>
            </a:r>
            <a:r>
              <a:rPr lang="it-IT" sz="1867" dirty="0">
                <a:solidFill>
                  <a:srgbClr val="F79646"/>
                </a:solidFill>
                <a:latin typeface="Arial"/>
              </a:rPr>
              <a:t> </a:t>
            </a:r>
            <a:r>
              <a:rPr lang="it-IT" sz="1867" dirty="0" err="1">
                <a:solidFill>
                  <a:srgbClr val="F79646"/>
                </a:solidFill>
                <a:latin typeface="Arial"/>
              </a:rPr>
              <a:t>radiation</a:t>
            </a:r>
            <a:endParaRPr lang="en-GB" sz="1867" dirty="0">
              <a:solidFill>
                <a:srgbClr val="F79646"/>
              </a:solidFill>
              <a:latin typeface="Arial"/>
            </a:endParaRPr>
          </a:p>
        </p:txBody>
      </p:sp>
      <p:sp>
        <p:nvSpPr>
          <p:cNvPr id="117" name="Titolo 1">
            <a:extLst>
              <a:ext uri="{FF2B5EF4-FFF2-40B4-BE49-F238E27FC236}">
                <a16:creationId xmlns:a16="http://schemas.microsoft.com/office/drawing/2014/main" id="{3C01C4DF-732F-4DD0-9BCF-CAC3E76B8749}"/>
              </a:ext>
            </a:extLst>
          </p:cNvPr>
          <p:cNvSpPr txBox="1">
            <a:spLocks/>
          </p:cNvSpPr>
          <p:nvPr/>
        </p:nvSpPr>
        <p:spPr>
          <a:xfrm>
            <a:off x="-10883" y="32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2. Diamond detectors characterization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2F7C52-9892-4F18-9F12-4236A3CD706D}"/>
              </a:ext>
            </a:extLst>
          </p:cNvPr>
          <p:cNvSpPr txBox="1"/>
          <p:nvPr/>
        </p:nvSpPr>
        <p:spPr>
          <a:xfrm>
            <a:off x="1699283" y="5867788"/>
            <a:ext cx="879343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Two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characterizing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: TIME RESPONSE and CHARGE COLLECTION EFFICIENCY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45EFD849-3D21-4B5B-83F4-9CDA6F636696}"/>
                  </a:ext>
                </a:extLst>
              </p:cNvPr>
              <p:cNvSpPr txBox="1"/>
              <p:nvPr/>
            </p:nvSpPr>
            <p:spPr>
              <a:xfrm>
                <a:off x="4633793" y="3542131"/>
                <a:ext cx="7269324" cy="9342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just" defTabSz="1219170">
                  <a:defRPr/>
                </a:pPr>
                <a:r>
                  <a:rPr kumimoji="0" lang="en-GB" sz="1867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1. Production of </a:t>
                </a:r>
                <a:r>
                  <a:rPr kumimoji="0" lang="en-GB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</a:rPr>
                  <a:t>free</a:t>
                </a:r>
                <a:r>
                  <a:rPr kumimoji="0" lang="en-GB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GB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</a:rPr>
                  <a:t>electron-hole pairs </a:t>
                </a:r>
                <a:r>
                  <a:rPr kumimoji="0" lang="en-GB" sz="1867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it-IT" sz="18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kumimoji="0" lang="it-IT" sz="1867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kumimoji="0" lang="it-IT" sz="1867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GB" sz="1867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= 13.1 eV).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67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1867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it-IT" sz="1867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67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f>
                      <m:fPr>
                        <m:ctrlPr>
                          <a:rPr lang="it-IT" sz="18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it-IT" sz="18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</m:oMath>
                </a14:m>
                <a:endParaRPr kumimoji="0" lang="en-GB" sz="18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just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45EFD849-3D21-4B5B-83F4-9CDA6F636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3793" y="3542131"/>
                <a:ext cx="7269324" cy="934295"/>
              </a:xfrm>
              <a:prstGeom prst="rect">
                <a:avLst/>
              </a:prstGeom>
              <a:blipFill>
                <a:blip r:embed="rId9"/>
                <a:stretch>
                  <a:fillRect l="-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B26F505F-E9E6-4CE3-9C57-F13C745E5B3D}"/>
              </a:ext>
            </a:extLst>
          </p:cNvPr>
          <p:cNvSpPr txBox="1"/>
          <p:nvPr/>
        </p:nvSpPr>
        <p:spPr>
          <a:xfrm>
            <a:off x="4633793" y="3996859"/>
            <a:ext cx="7269324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2. </a:t>
            </a:r>
            <a:r>
              <a:rPr kumimoji="0" lang="it-IT" sz="18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Charge</a:t>
            </a: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it-IT" sz="18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collection</a:t>
            </a: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it-IT" sz="18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</a:t>
            </a: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</a:t>
            </a:r>
            <a:r>
              <a:rPr kumimoji="0" lang="it-IT" sz="18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electrodes</a:t>
            </a: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thanks to the </a:t>
            </a:r>
            <a:r>
              <a:rPr kumimoji="0" lang="it-IT" sz="18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applied</a:t>
            </a: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it-IT" sz="18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electric</a:t>
            </a:r>
            <a:r>
              <a:rPr kumimoji="0" lang="it-IT" sz="1867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field</a:t>
            </a:r>
            <a:endParaRPr kumimoji="0" lang="en-GB" sz="18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F1511097-B0A1-4C67-B2AD-909164AB051C}"/>
              </a:ext>
            </a:extLst>
          </p:cNvPr>
          <p:cNvSpPr txBox="1"/>
          <p:nvPr/>
        </p:nvSpPr>
        <p:spPr>
          <a:xfrm>
            <a:off x="4633793" y="4437732"/>
            <a:ext cx="7269324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3. </a:t>
            </a:r>
            <a:r>
              <a:rPr kumimoji="0" lang="it-IT" sz="18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Signal</a:t>
            </a: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Generation </a:t>
            </a:r>
            <a:r>
              <a:rPr kumimoji="0" lang="it-IT" sz="18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according</a:t>
            </a: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the </a:t>
            </a:r>
            <a:r>
              <a:rPr kumimoji="0" lang="it-IT" sz="18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collected</a:t>
            </a: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it-IT" sz="18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charge</a:t>
            </a:r>
            <a:endParaRPr kumimoji="0" lang="en-GB" sz="18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46AA6A3F-17C1-4333-A961-1CAE59259EE5}"/>
              </a:ext>
            </a:extLst>
          </p:cNvPr>
          <p:cNvSpPr txBox="1"/>
          <p:nvPr/>
        </p:nvSpPr>
        <p:spPr>
          <a:xfrm>
            <a:off x="8901836" y="5357865"/>
            <a:ext cx="3233129" cy="287323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pPr defTabSz="609585"/>
            <a:r>
              <a:rPr lang="it-IT" sz="1867" dirty="0" err="1">
                <a:solidFill>
                  <a:srgbClr val="8064A2"/>
                </a:solidFill>
                <a:latin typeface="Arial"/>
              </a:rPr>
              <a:t>C</a:t>
            </a:r>
            <a:r>
              <a:rPr lang="it-IT" sz="1867" dirty="0" err="1">
                <a:solidFill>
                  <a:prstClr val="black"/>
                </a:solidFill>
                <a:latin typeface="Arial"/>
              </a:rPr>
              <a:t>harge</a:t>
            </a:r>
            <a:r>
              <a:rPr lang="it-IT" sz="1867" dirty="0">
                <a:solidFill>
                  <a:prstClr val="black"/>
                </a:solidFill>
                <a:latin typeface="Arial"/>
              </a:rPr>
              <a:t> </a:t>
            </a:r>
            <a:r>
              <a:rPr lang="it-IT" sz="1867" dirty="0">
                <a:solidFill>
                  <a:srgbClr val="8064A2"/>
                </a:solidFill>
                <a:latin typeface="Arial"/>
              </a:rPr>
              <a:t>C</a:t>
            </a:r>
            <a:r>
              <a:rPr lang="it-IT" sz="1867" dirty="0">
                <a:solidFill>
                  <a:prstClr val="black"/>
                </a:solidFill>
                <a:latin typeface="Arial"/>
              </a:rPr>
              <a:t>ollection </a:t>
            </a:r>
            <a:r>
              <a:rPr lang="it-IT" sz="1867" dirty="0" err="1">
                <a:solidFill>
                  <a:srgbClr val="8064A2"/>
                </a:solidFill>
                <a:latin typeface="Arial"/>
              </a:rPr>
              <a:t>E</a:t>
            </a:r>
            <a:r>
              <a:rPr lang="it-IT" sz="1867" dirty="0" err="1">
                <a:solidFill>
                  <a:prstClr val="black"/>
                </a:solidFill>
                <a:latin typeface="Arial"/>
              </a:rPr>
              <a:t>fficiency</a:t>
            </a:r>
            <a:endParaRPr lang="en-GB" sz="1867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49" name="Connettore 2 48">
            <a:extLst>
              <a:ext uri="{FF2B5EF4-FFF2-40B4-BE49-F238E27FC236}">
                <a16:creationId xmlns:a16="http://schemas.microsoft.com/office/drawing/2014/main" id="{DEFC282B-A78D-4CB0-93A6-55692035CC65}"/>
              </a:ext>
            </a:extLst>
          </p:cNvPr>
          <p:cNvCxnSpPr/>
          <p:nvPr/>
        </p:nvCxnSpPr>
        <p:spPr>
          <a:xfrm flipV="1">
            <a:off x="11005842" y="5008500"/>
            <a:ext cx="529004" cy="298121"/>
          </a:xfrm>
          <a:prstGeom prst="straightConnector1">
            <a:avLst/>
          </a:prstGeom>
          <a:noFill/>
          <a:ln w="25400" cap="flat" cmpd="sng" algn="ctr">
            <a:solidFill>
              <a:srgbClr val="8064A2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7515F627-9373-4E0B-8D9F-F9135CB539E5}"/>
                  </a:ext>
                </a:extLst>
              </p:cNvPr>
              <p:cNvSpPr txBox="1"/>
              <p:nvPr/>
            </p:nvSpPr>
            <p:spPr>
              <a:xfrm>
                <a:off x="9860142" y="4352668"/>
                <a:ext cx="2462405" cy="618696"/>
              </a:xfrm>
              <a:prstGeom prst="rect">
                <a:avLst/>
              </a:prstGeom>
            </p:spPr>
            <p:txBody>
              <a:bodyPr vert="horz" wrap="none" lIns="121920" tIns="0" rIns="121920" bIns="0" rtlCol="0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18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it-IT" sz="1867" b="1" i="1">
                              <a:solidFill>
                                <a:srgbClr val="8064A2"/>
                              </a:solidFill>
                              <a:latin typeface="Cambria Math" panose="02040503050406030204" pitchFamily="18" charset="0"/>
                            </a:rPr>
                            <m:t>𝑪𝑪𝑬</m:t>
                          </m:r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1867" dirty="0">
                  <a:solidFill>
                    <a:prstClr val="black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7515F627-9373-4E0B-8D9F-F9135CB53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0142" y="4352668"/>
                <a:ext cx="2462405" cy="6186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Immagine 51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87C013D1-9F88-4F92-9826-A05D9DA07B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53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0D73DDEC-5C28-47DC-B356-F92777E11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magine 53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F22783B-DCFE-4251-87D9-2B29E984EE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439A7B2B-3E6A-41E9-996D-0305E47B9C50}"/>
              </a:ext>
            </a:extLst>
          </p:cNvPr>
          <p:cNvGrpSpPr/>
          <p:nvPr/>
        </p:nvGrpSpPr>
        <p:grpSpPr>
          <a:xfrm>
            <a:off x="4554976" y="2061838"/>
            <a:ext cx="2271714" cy="923330"/>
            <a:chOff x="4536050" y="2108585"/>
            <a:chExt cx="2271714" cy="92333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63AEEA60-B869-42E1-99A1-1066758B2B18}"/>
                </a:ext>
              </a:extLst>
            </p:cNvPr>
            <p:cNvSpPr txBox="1"/>
            <p:nvPr/>
          </p:nvSpPr>
          <p:spPr>
            <a:xfrm>
              <a:off x="4542849" y="2108585"/>
              <a:ext cx="2264915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Carriers </a:t>
              </a:r>
              <a:r>
                <a:rPr lang="it-IT" dirty="0" err="1"/>
                <a:t>drift</a:t>
              </a:r>
              <a:r>
                <a:rPr lang="it-IT" dirty="0"/>
                <a:t> </a:t>
              </a:r>
              <a:r>
                <a:rPr lang="it-IT" dirty="0" err="1"/>
                <a:t>velocity</a:t>
              </a:r>
              <a:endParaRPr lang="it-IT" dirty="0"/>
            </a:p>
            <a:p>
              <a:r>
                <a:rPr lang="it-IT" dirty="0"/>
                <a:t> </a:t>
              </a:r>
            </a:p>
            <a:p>
              <a:pPr algn="ctr"/>
              <a:r>
                <a:rPr lang="it-IT" dirty="0" err="1"/>
                <a:t>mobility</a:t>
              </a:r>
              <a:r>
                <a:rPr lang="it-IT" dirty="0"/>
                <a:t>, Electric field </a:t>
              </a:r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92C69B32-B9C4-4B34-8B48-55136874A072}"/>
                    </a:ext>
                  </a:extLst>
                </p:cNvPr>
                <p:cNvSpPr txBox="1"/>
                <p:nvPr/>
              </p:nvSpPr>
              <p:spPr>
                <a:xfrm>
                  <a:off x="4536050" y="2444411"/>
                  <a:ext cx="2145330" cy="276999"/>
                </a:xfrm>
                <a:prstGeom prst="rect">
                  <a:avLst/>
                </a:prstGeom>
                <a:grp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mtClean="0">
                            <a:latin typeface="Cambria Math" panose="02040503050406030204" pitchFamily="18" charset="0"/>
                          </a:rPr>
                          <m:t>∝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" name="CasellaDiTesto 3">
                  <a:extLst>
                    <a:ext uri="{FF2B5EF4-FFF2-40B4-BE49-F238E27FC236}">
                      <a16:creationId xmlns:a16="http://schemas.microsoft.com/office/drawing/2014/main" id="{92C69B32-B9C4-4B34-8B48-55136874A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050" y="2444411"/>
                  <a:ext cx="2145330" cy="27699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BF40822E-F842-406D-A70F-69A5C4FCF9E1}"/>
              </a:ext>
            </a:extLst>
          </p:cNvPr>
          <p:cNvSpPr txBox="1"/>
          <p:nvPr/>
        </p:nvSpPr>
        <p:spPr>
          <a:xfrm>
            <a:off x="-80878" y="6266084"/>
            <a:ext cx="54700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Verona et al. , J. Appl. Phys.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118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(2015) 184503,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Sussmann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CVD diamond for electronic devices and sensors, Wiley and Sons (2009)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2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34568E-6 L 0.00052 -0.080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40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71605E-6 L 0.00087 -0.0333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9753E-6 L 0.00086 -0.026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3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45679E-6 L 0.00035 0.020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46914E-6 L 0.00104 0.05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84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7284E-6 L -2.77778E-6 0.018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2" grpId="0" animBg="1"/>
      <p:bldP spid="47" grpId="0"/>
      <p:bldP spid="48" grpId="0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B223E-59B7-4CE7-9AB5-C3A4C8C43D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29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/04/2021</a:t>
            </a: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08B3A2B7-E002-4E3F-B176-A05043C186E3}"/>
              </a:ext>
            </a:extLst>
          </p:cNvPr>
          <p:cNvSpPr txBox="1">
            <a:spLocks/>
          </p:cNvSpPr>
          <p:nvPr/>
        </p:nvSpPr>
        <p:spPr>
          <a:xfrm>
            <a:off x="-10883" y="32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2. CVD-DD characterization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06D2FF-4BF4-47FE-8F60-E4A1B71A9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3"/>
          <a:stretch/>
        </p:blipFill>
        <p:spPr>
          <a:xfrm>
            <a:off x="6381697" y="1384300"/>
            <a:ext cx="5631244" cy="39600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1D2B282-945E-4206-BE3A-FBEDFCB37A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68"/>
          <a:stretch/>
        </p:blipFill>
        <p:spPr>
          <a:xfrm>
            <a:off x="296307" y="1357974"/>
            <a:ext cx="5813321" cy="396000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2485EF26-2E42-4F01-AB51-E3CD2F94DF3E}"/>
              </a:ext>
            </a:extLst>
          </p:cNvPr>
          <p:cNvSpPr/>
          <p:nvPr/>
        </p:nvSpPr>
        <p:spPr>
          <a:xfrm>
            <a:off x="67207" y="1143000"/>
            <a:ext cx="513818" cy="420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2B9940BB-7967-4DA2-A04A-BA4A5802FD18}"/>
              </a:ext>
            </a:extLst>
          </p:cNvPr>
          <p:cNvSpPr/>
          <p:nvPr/>
        </p:nvSpPr>
        <p:spPr>
          <a:xfrm>
            <a:off x="6325132" y="1212520"/>
            <a:ext cx="513818" cy="420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6738955-E131-4242-ACFD-3F45884A0661}"/>
              </a:ext>
            </a:extLst>
          </p:cNvPr>
          <p:cNvSpPr txBox="1"/>
          <p:nvPr/>
        </p:nvSpPr>
        <p:spPr>
          <a:xfrm>
            <a:off x="2536349" y="5753705"/>
            <a:ext cx="76906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50 µm </a:t>
            </a:r>
            <a:r>
              <a:rPr lang="it-IT" dirty="0" err="1"/>
              <a:t>thickness</a:t>
            </a:r>
            <a:r>
              <a:rPr lang="it-IT" dirty="0"/>
              <a:t> = </a:t>
            </a:r>
            <a:r>
              <a:rPr lang="it-IT" dirty="0" err="1"/>
              <a:t>Protons</a:t>
            </a:r>
            <a:r>
              <a:rPr lang="it-IT" dirty="0"/>
              <a:t> up to 3 MeV are </a:t>
            </a:r>
            <a:r>
              <a:rPr lang="it-IT" dirty="0" err="1"/>
              <a:t>completely</a:t>
            </a:r>
            <a:r>
              <a:rPr lang="it-IT" dirty="0"/>
              <a:t> </a:t>
            </a:r>
            <a:r>
              <a:rPr lang="it-IT" dirty="0" err="1"/>
              <a:t>stopped</a:t>
            </a:r>
            <a:r>
              <a:rPr lang="it-IT" dirty="0"/>
              <a:t> inside </a:t>
            </a:r>
            <a:r>
              <a:rPr lang="it-IT" dirty="0" err="1"/>
              <a:t>their</a:t>
            </a:r>
            <a:r>
              <a:rPr lang="it-IT" dirty="0"/>
              <a:t> bulk</a:t>
            </a:r>
            <a:endParaRPr lang="en-GB" dirty="0"/>
          </a:p>
        </p:txBody>
      </p:sp>
      <p:pic>
        <p:nvPicPr>
          <p:cNvPr id="17" name="Immagine 16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DDA53A13-0220-487E-AB47-E0290E26A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8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A96FE3D-46E1-4EF8-ADCA-631541E58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magine 2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4001228-D9A2-44ED-B8A7-ED33B93F2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56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B223E-59B7-4CE7-9AB5-C3A4C8C43D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29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/04/2021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994A36-FD86-4E76-8AAC-8FE0C691C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5"/>
          <a:stretch/>
        </p:blipFill>
        <p:spPr>
          <a:xfrm>
            <a:off x="5649036" y="929192"/>
            <a:ext cx="3184254" cy="282770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4C8A40E-282C-420B-9588-92F1BF0BEF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9"/>
          <a:stretch/>
        </p:blipFill>
        <p:spPr>
          <a:xfrm>
            <a:off x="5676848" y="3756896"/>
            <a:ext cx="3176957" cy="286958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55F625F-97A8-416F-B46B-4B3969AA7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" y="2511742"/>
            <a:ext cx="5041514" cy="261287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7455298-F0EE-489C-887E-4CC106DEE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96" r="40258" b="50934"/>
          <a:stretch/>
        </p:blipFill>
        <p:spPr>
          <a:xfrm>
            <a:off x="8786016" y="4499036"/>
            <a:ext cx="2806844" cy="14535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849CFB9-A2AD-40EF-A941-91AB91EA24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r="54178" b="57993"/>
          <a:stretch/>
        </p:blipFill>
        <p:spPr>
          <a:xfrm>
            <a:off x="8786016" y="1570070"/>
            <a:ext cx="2104068" cy="1454924"/>
          </a:xfrm>
          <a:prstGeom prst="rect">
            <a:avLst/>
          </a:prstGeom>
        </p:spPr>
      </p:pic>
      <p:sp>
        <p:nvSpPr>
          <p:cNvPr id="20" name="Titolo 1">
            <a:extLst>
              <a:ext uri="{FF2B5EF4-FFF2-40B4-BE49-F238E27FC236}">
                <a16:creationId xmlns:a16="http://schemas.microsoft.com/office/drawing/2014/main" id="{08B3A2B7-E002-4E3F-B176-A05043C186E3}"/>
              </a:ext>
            </a:extLst>
          </p:cNvPr>
          <p:cNvSpPr txBox="1">
            <a:spLocks/>
          </p:cNvSpPr>
          <p:nvPr/>
        </p:nvSpPr>
        <p:spPr>
          <a:xfrm>
            <a:off x="-10883" y="32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2. CVD-DD characterization : Time Response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BCE4E9-C1DA-403E-B2C9-5C8FDC0BA9BD}"/>
              </a:ext>
            </a:extLst>
          </p:cNvPr>
          <p:cNvSpPr txBox="1"/>
          <p:nvPr/>
        </p:nvSpPr>
        <p:spPr>
          <a:xfrm>
            <a:off x="7638666" y="1317912"/>
            <a:ext cx="181817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FWHM = 520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ED29A3-055F-4C47-ABC7-28A702521BFF}"/>
              </a:ext>
            </a:extLst>
          </p:cNvPr>
          <p:cNvSpPr txBox="1"/>
          <p:nvPr/>
        </p:nvSpPr>
        <p:spPr>
          <a:xfrm>
            <a:off x="7789969" y="4206422"/>
            <a:ext cx="17653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FWHM = 460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magine 21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C4270A6F-5AF6-4F62-BB56-7CD7FA70F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3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D1D1C919-5B47-43DE-9723-60A17C171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BB0049DF-1A3A-41FF-9946-E53CA2949C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579C09A6-6108-4142-92B9-3E4023070246}"/>
              </a:ext>
            </a:extLst>
          </p:cNvPr>
          <p:cNvSpPr/>
          <p:nvPr/>
        </p:nvSpPr>
        <p:spPr>
          <a:xfrm flipH="1">
            <a:off x="5989782" y="4021931"/>
            <a:ext cx="212436" cy="155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F9B1E962-71A8-4B99-9AB2-9C63FF5B1638}"/>
              </a:ext>
            </a:extLst>
          </p:cNvPr>
          <p:cNvSpPr/>
          <p:nvPr/>
        </p:nvSpPr>
        <p:spPr>
          <a:xfrm flipH="1">
            <a:off x="5989782" y="1173159"/>
            <a:ext cx="212436" cy="155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30734285-C8C5-416E-8D01-22EBD99C09CD}"/>
              </a:ext>
            </a:extLst>
          </p:cNvPr>
          <p:cNvCxnSpPr>
            <a:cxnSpLocks/>
          </p:cNvCxnSpPr>
          <p:nvPr/>
        </p:nvCxnSpPr>
        <p:spPr>
          <a:xfrm>
            <a:off x="6848475" y="2200275"/>
            <a:ext cx="1873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AA486153-7F20-4ECA-8E02-5F8AD80C058A}"/>
              </a:ext>
            </a:extLst>
          </p:cNvPr>
          <p:cNvCxnSpPr>
            <a:cxnSpLocks/>
          </p:cNvCxnSpPr>
          <p:nvPr/>
        </p:nvCxnSpPr>
        <p:spPr>
          <a:xfrm flipH="1">
            <a:off x="7185026" y="2200275"/>
            <a:ext cx="19049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DF3382CE-2492-4019-B30B-65FD9C22C692}"/>
              </a:ext>
            </a:extLst>
          </p:cNvPr>
          <p:cNvCxnSpPr>
            <a:cxnSpLocks/>
          </p:cNvCxnSpPr>
          <p:nvPr/>
        </p:nvCxnSpPr>
        <p:spPr>
          <a:xfrm>
            <a:off x="6862080" y="5057775"/>
            <a:ext cx="18732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D92A82BF-29BA-46DC-A472-13AEA8D4D167}"/>
              </a:ext>
            </a:extLst>
          </p:cNvPr>
          <p:cNvCxnSpPr>
            <a:cxnSpLocks/>
          </p:cNvCxnSpPr>
          <p:nvPr/>
        </p:nvCxnSpPr>
        <p:spPr>
          <a:xfrm flipH="1">
            <a:off x="7265753" y="5057775"/>
            <a:ext cx="19049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510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B223E-59B7-4CE7-9AB5-C3A4C8C43D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29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/04/2021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4440F83-8681-4047-A502-98608C8BD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54" y="1357974"/>
            <a:ext cx="5072230" cy="450352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147F54D-7152-46D5-916E-560ACC14D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" y="2058595"/>
            <a:ext cx="6725414" cy="27408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F7AEEE1-73C4-474B-B766-BE7297845F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46" t="61939" r="39732" b="20558"/>
          <a:stretch/>
        </p:blipFill>
        <p:spPr>
          <a:xfrm>
            <a:off x="1593849" y="5198010"/>
            <a:ext cx="4160156" cy="1200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3531047-D156-4FEF-92B8-16E9B2285C2B}"/>
                  </a:ext>
                </a:extLst>
              </p:cNvPr>
              <p:cNvSpPr txBox="1"/>
              <p:nvPr/>
            </p:nvSpPr>
            <p:spPr>
              <a:xfrm>
                <a:off x="907203" y="1427800"/>
                <a:ext cx="5062796" cy="5482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α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α</m:t>
                                </m:r>
                              </m:sub>
                            </m:s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5.486×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13.1</m:t>
                        </m:r>
                      </m:den>
                    </m:f>
                  </m:oMath>
                </a14:m>
                <a:r>
                  <a:rPr lang="en-US" dirty="0"/>
                  <a:t> ≈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6.75×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−14</m:t>
                        </m:r>
                      </m:sup>
                    </m:sSup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it-IT" b="0" i="0" smtClean="0">
                        <a:latin typeface="Cambria Math" panose="02040503050406030204" pitchFamily="18" charset="0"/>
                      </a:rPr>
                      <m:t>=100 %</m:t>
                    </m:r>
                  </m:oMath>
                </a14:m>
                <a:endParaRPr lang="it-IT" b="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33531047-D156-4FEF-92B8-16E9B2285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203" y="1427800"/>
                <a:ext cx="5062796" cy="548292"/>
              </a:xfrm>
              <a:prstGeom prst="rect">
                <a:avLst/>
              </a:prstGeom>
              <a:blipFill>
                <a:blip r:embed="rId7"/>
                <a:stretch>
                  <a:fillRect l="-241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olo 1">
            <a:extLst>
              <a:ext uri="{FF2B5EF4-FFF2-40B4-BE49-F238E27FC236}">
                <a16:creationId xmlns:a16="http://schemas.microsoft.com/office/drawing/2014/main" id="{E6925287-49BB-4355-8A37-029394E0FE8C}"/>
              </a:ext>
            </a:extLst>
          </p:cNvPr>
          <p:cNvSpPr txBox="1">
            <a:spLocks/>
          </p:cNvSpPr>
          <p:nvPr/>
        </p:nvSpPr>
        <p:spPr>
          <a:xfrm>
            <a:off x="-10883" y="32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2. CVD-DD characterization : CCE</a:t>
            </a:r>
          </a:p>
        </p:txBody>
      </p:sp>
      <p:pic>
        <p:nvPicPr>
          <p:cNvPr id="17" name="Immagine 16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EB557A6F-E435-4D8B-9767-07A617071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8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C2289A99-A5B5-43E8-A0B3-0A8A2FEF7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B3CA6068-AF49-49CD-8168-A6394924B7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A2CBE69B-218C-4B15-AFAA-EF8CA850B0BC}"/>
              </a:ext>
            </a:extLst>
          </p:cNvPr>
          <p:cNvSpPr/>
          <p:nvPr/>
        </p:nvSpPr>
        <p:spPr>
          <a:xfrm>
            <a:off x="38948" y="1070193"/>
            <a:ext cx="6799306" cy="5422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E9323F3-61EA-4A6B-8F1C-00D3D74977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729" y="1928155"/>
            <a:ext cx="4328160" cy="33147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6FCC629-2471-4A84-A92B-1D065F389E37}"/>
              </a:ext>
            </a:extLst>
          </p:cNvPr>
          <p:cNvSpPr txBox="1"/>
          <p:nvPr/>
        </p:nvSpPr>
        <p:spPr>
          <a:xfrm>
            <a:off x="976880" y="1558823"/>
            <a:ext cx="504522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Effect</a:t>
            </a:r>
            <a:r>
              <a:rPr lang="it-IT" dirty="0"/>
              <a:t> of a </a:t>
            </a:r>
            <a:r>
              <a:rPr lang="it-IT" dirty="0" err="1"/>
              <a:t>thickness-dependent</a:t>
            </a:r>
            <a:r>
              <a:rPr lang="it-IT" dirty="0"/>
              <a:t> </a:t>
            </a:r>
            <a:r>
              <a:rPr lang="it-IT" dirty="0" err="1"/>
              <a:t>electric</a:t>
            </a:r>
            <a:r>
              <a:rPr lang="it-IT" dirty="0"/>
              <a:t> field on CCE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46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26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90474EAE-DFA5-45BD-BE28-A3B398C55094}"/>
              </a:ext>
            </a:extLst>
          </p:cNvPr>
          <p:cNvSpPr txBox="1">
            <a:spLocks/>
          </p:cNvSpPr>
          <p:nvPr/>
        </p:nvSpPr>
        <p:spPr>
          <a:xfrm>
            <a:off x="18102" y="414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3. Particle number estimation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AB976901-2187-42CA-A68F-C3F40F6FB332}"/>
              </a:ext>
            </a:extLst>
          </p:cNvPr>
          <p:cNvGrpSpPr/>
          <p:nvPr/>
        </p:nvGrpSpPr>
        <p:grpSpPr>
          <a:xfrm>
            <a:off x="923695" y="1336025"/>
            <a:ext cx="10344609" cy="5156850"/>
            <a:chOff x="145591" y="1595158"/>
            <a:chExt cx="9106701" cy="4804115"/>
          </a:xfrm>
        </p:grpSpPr>
        <p:pic>
          <p:nvPicPr>
            <p:cNvPr id="17" name="Immagine 16" descr="Immagine che contiene mappa, testo, tavolo&#10;&#10;Descrizione generata automaticamente">
              <a:extLst>
                <a:ext uri="{FF2B5EF4-FFF2-40B4-BE49-F238E27FC236}">
                  <a16:creationId xmlns:a16="http://schemas.microsoft.com/office/drawing/2014/main" id="{93BBC314-6F99-466C-947B-A1E65159F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91" y="1595158"/>
              <a:ext cx="8772733" cy="4804115"/>
            </a:xfrm>
            <a:prstGeom prst="rect">
              <a:avLst/>
            </a:prstGeom>
          </p:spPr>
        </p:pic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9AEF3949-F43D-4818-8639-618EF63F9E08}"/>
                </a:ext>
              </a:extLst>
            </p:cNvPr>
            <p:cNvCxnSpPr>
              <a:cxnSpLocks/>
            </p:cNvCxnSpPr>
            <p:nvPr/>
          </p:nvCxnSpPr>
          <p:spPr>
            <a:xfrm>
              <a:off x="2022663" y="2341535"/>
              <a:ext cx="0" cy="358518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AA6DF5AC-4DE6-489C-9CF9-9C18F8923628}"/>
                </a:ext>
              </a:extLst>
            </p:cNvPr>
            <p:cNvCxnSpPr>
              <a:cxnSpLocks/>
            </p:cNvCxnSpPr>
            <p:nvPr/>
          </p:nvCxnSpPr>
          <p:spPr>
            <a:xfrm>
              <a:off x="2064847" y="2081639"/>
              <a:ext cx="0" cy="384507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9281B8BF-0543-4292-B39D-220F9A8E6A40}"/>
                </a:ext>
              </a:extLst>
            </p:cNvPr>
            <p:cNvCxnSpPr>
              <a:cxnSpLocks/>
            </p:cNvCxnSpPr>
            <p:nvPr/>
          </p:nvCxnSpPr>
          <p:spPr>
            <a:xfrm>
              <a:off x="2128158" y="2203396"/>
              <a:ext cx="2051957" cy="570479"/>
            </a:xfrm>
            <a:prstGeom prst="straightConnector1">
              <a:avLst/>
            </a:prstGeom>
            <a:ln w="19050">
              <a:solidFill>
                <a:srgbClr val="82243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ttangolo con angoli arrotondati 20">
              <a:extLst>
                <a:ext uri="{FF2B5EF4-FFF2-40B4-BE49-F238E27FC236}">
                  <a16:creationId xmlns:a16="http://schemas.microsoft.com/office/drawing/2014/main" id="{72906396-05E7-4608-AC4A-4E5C1B1B71BC}"/>
                </a:ext>
              </a:extLst>
            </p:cNvPr>
            <p:cNvSpPr/>
            <p:nvPr/>
          </p:nvSpPr>
          <p:spPr>
            <a:xfrm>
              <a:off x="4180115" y="2195064"/>
              <a:ext cx="1191987" cy="246523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8224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en-GB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endPara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6A93D4C9-3C22-4F9E-BF1E-CE589E3F0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000"/>
            <a:stretch/>
          </p:blipFill>
          <p:spPr>
            <a:xfrm>
              <a:off x="4350871" y="2295926"/>
              <a:ext cx="923933" cy="1545715"/>
            </a:xfrm>
            <a:prstGeom prst="rect">
              <a:avLst/>
            </a:prstGeom>
          </p:spPr>
        </p:pic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B2756465-48F7-49BE-ABF9-D7F654BC25BE}"/>
                </a:ext>
              </a:extLst>
            </p:cNvPr>
            <p:cNvCxnSpPr>
              <a:cxnSpLocks/>
            </p:cNvCxnSpPr>
            <p:nvPr/>
          </p:nvCxnSpPr>
          <p:spPr>
            <a:xfrm>
              <a:off x="4862171" y="2551739"/>
              <a:ext cx="0" cy="166731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id="{2F1EF92C-957B-4AB2-8CE6-36E5BF4EC9E0}"/>
                </a:ext>
              </a:extLst>
            </p:cNvPr>
            <p:cNvCxnSpPr>
              <a:cxnSpLocks/>
            </p:cNvCxnSpPr>
            <p:nvPr/>
          </p:nvCxnSpPr>
          <p:spPr>
            <a:xfrm>
              <a:off x="4624937" y="3581120"/>
              <a:ext cx="0" cy="622696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4B0F8793-923C-4AEC-AE56-1B19947013F1}"/>
                </a:ext>
              </a:extLst>
            </p:cNvPr>
            <p:cNvCxnSpPr/>
            <p:nvPr/>
          </p:nvCxnSpPr>
          <p:spPr>
            <a:xfrm>
              <a:off x="4443963" y="2608586"/>
              <a:ext cx="1809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E821EF4D-89BA-41EA-962E-928D03332DF1}"/>
                </a:ext>
              </a:extLst>
            </p:cNvPr>
            <p:cNvCxnSpPr>
              <a:cxnSpLocks/>
            </p:cNvCxnSpPr>
            <p:nvPr/>
          </p:nvCxnSpPr>
          <p:spPr>
            <a:xfrm>
              <a:off x="4624937" y="2545502"/>
              <a:ext cx="0" cy="1029381"/>
            </a:xfrm>
            <a:prstGeom prst="line">
              <a:avLst/>
            </a:prstGeom>
            <a:ln w="28575">
              <a:solidFill>
                <a:schemeClr val="accent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DF67814C-B4A4-4DAC-B629-E930495CA078}"/>
                </a:ext>
              </a:extLst>
            </p:cNvPr>
            <p:cNvSpPr/>
            <p:nvPr/>
          </p:nvSpPr>
          <p:spPr>
            <a:xfrm>
              <a:off x="4247165" y="2276257"/>
              <a:ext cx="1037292" cy="248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D9A7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step</a:t>
              </a:r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27148F85-5BB9-48E8-A4B7-909584EE73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6083" y="2603506"/>
              <a:ext cx="152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BE265D47-FD52-4479-A71B-DDDC4AEE22A6}"/>
                </a:ext>
              </a:extLst>
            </p:cNvPr>
            <p:cNvCxnSpPr>
              <a:cxnSpLocks/>
            </p:cNvCxnSpPr>
            <p:nvPr/>
          </p:nvCxnSpPr>
          <p:spPr>
            <a:xfrm>
              <a:off x="4734560" y="2705459"/>
              <a:ext cx="0" cy="12563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721DADB4-B45C-4968-9F90-8086B30AFDD3}"/>
                </a:ext>
              </a:extLst>
            </p:cNvPr>
            <p:cNvSpPr/>
            <p:nvPr/>
          </p:nvSpPr>
          <p:spPr>
            <a:xfrm>
              <a:off x="4704080" y="2923899"/>
              <a:ext cx="54663" cy="52735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1" name="Connettore 2 30">
              <a:extLst>
                <a:ext uri="{FF2B5EF4-FFF2-40B4-BE49-F238E27FC236}">
                  <a16:creationId xmlns:a16="http://schemas.microsoft.com/office/drawing/2014/main" id="{7A05BE44-D75F-4551-949F-0C832CF006DF}"/>
                </a:ext>
              </a:extLst>
            </p:cNvPr>
            <p:cNvCxnSpPr/>
            <p:nvPr/>
          </p:nvCxnSpPr>
          <p:spPr>
            <a:xfrm>
              <a:off x="4360404" y="3961802"/>
              <a:ext cx="9048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6CFB06A3-80A2-477E-9999-E3F8CDC7A62E}"/>
                </a:ext>
              </a:extLst>
            </p:cNvPr>
            <p:cNvSpPr txBox="1"/>
            <p:nvPr/>
          </p:nvSpPr>
          <p:spPr>
            <a:xfrm>
              <a:off x="4413798" y="3877949"/>
              <a:ext cx="3004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en-GB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</a:t>
              </a:r>
              <a:endPara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F0C78804-1797-4329-9C01-DACAE49561DC}"/>
                </a:ext>
              </a:extLst>
            </p:cNvPr>
            <p:cNvSpPr txBox="1"/>
            <p:nvPr/>
          </p:nvSpPr>
          <p:spPr>
            <a:xfrm>
              <a:off x="4798010" y="3869305"/>
              <a:ext cx="3004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r>
                <a:rPr kumimoji="0" lang="en-GB" sz="1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</a:t>
              </a:r>
              <a:endPara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C63928C9-5CE0-4DF9-B3A2-CD7091A67C8C}"/>
                </a:ext>
              </a:extLst>
            </p:cNvPr>
            <p:cNvSpPr txBox="1"/>
            <p:nvPr/>
          </p:nvSpPr>
          <p:spPr>
            <a:xfrm>
              <a:off x="5083871" y="3911279"/>
              <a:ext cx="3004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  <a:endPara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id="{84A2D7DF-F703-463B-BF98-26985A6EEF6C}"/>
                </a:ext>
              </a:extLst>
            </p:cNvPr>
            <p:cNvCxnSpPr/>
            <p:nvPr/>
          </p:nvCxnSpPr>
          <p:spPr>
            <a:xfrm>
              <a:off x="4369937" y="4203816"/>
              <a:ext cx="9048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1FA8245E-F172-4C20-9804-08C3AA3DFE93}"/>
                    </a:ext>
                  </a:extLst>
                </p:cNvPr>
                <p:cNvSpPr txBox="1"/>
                <p:nvPr/>
              </p:nvSpPr>
              <p:spPr>
                <a:xfrm>
                  <a:off x="4362577" y="4155068"/>
                  <a:ext cx="343746" cy="320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it-IT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ru-RU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ru-RU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ru-RU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p>
                        </m:sSubSup>
                      </m:oMath>
                    </m:oMathPara>
                  </a14:m>
                  <a:endParaRPr kumimoji="0" lang="en-GB" sz="1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9" name="CasellaDiTesto 58">
                  <a:extLst>
                    <a:ext uri="{FF2B5EF4-FFF2-40B4-BE49-F238E27FC236}">
                      <a16:creationId xmlns:a16="http://schemas.microsoft.com/office/drawing/2014/main" id="{1E154F7D-8303-4D76-9150-23E0614427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2577" y="4155068"/>
                  <a:ext cx="343746" cy="320344"/>
                </a:xfrm>
                <a:prstGeom prst="rect">
                  <a:avLst/>
                </a:prstGeom>
                <a:blipFill>
                  <a:blip r:embed="rId6"/>
                  <a:stretch>
                    <a:fillRect r="-1818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1757286D-69FB-484C-92F9-D5F7AB142A0B}"/>
                </a:ext>
              </a:extLst>
            </p:cNvPr>
            <p:cNvCxnSpPr>
              <a:cxnSpLocks/>
            </p:cNvCxnSpPr>
            <p:nvPr/>
          </p:nvCxnSpPr>
          <p:spPr>
            <a:xfrm>
              <a:off x="4734280" y="3966997"/>
              <a:ext cx="0" cy="2520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sellaDiTesto 37">
                  <a:extLst>
                    <a:ext uri="{FF2B5EF4-FFF2-40B4-BE49-F238E27FC236}">
                      <a16:creationId xmlns:a16="http://schemas.microsoft.com/office/drawing/2014/main" id="{678F0228-756D-41D4-BB69-7452812A0DA6}"/>
                    </a:ext>
                  </a:extLst>
                </p:cNvPr>
                <p:cNvSpPr txBox="1"/>
                <p:nvPr/>
              </p:nvSpPr>
              <p:spPr>
                <a:xfrm>
                  <a:off x="4574162" y="4187977"/>
                  <a:ext cx="3611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0" lang="it-IT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kumimoji="0" lang="it-IT" sz="1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ru-RU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kumimoji="0" lang="ru-RU" sz="12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A3718A0D-E3A2-42A5-B97D-845F6088ED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4162" y="4187977"/>
                  <a:ext cx="361125" cy="276999"/>
                </a:xfrm>
                <a:prstGeom prst="rect">
                  <a:avLst/>
                </a:prstGeom>
                <a:blipFill>
                  <a:blip r:embed="rId7"/>
                  <a:stretch>
                    <a:fillRect b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sellaDiTesto 38">
                  <a:extLst>
                    <a:ext uri="{FF2B5EF4-FFF2-40B4-BE49-F238E27FC236}">
                      <a16:creationId xmlns:a16="http://schemas.microsoft.com/office/drawing/2014/main" id="{86DB8460-17B8-42DD-867E-DA165566090D}"/>
                    </a:ext>
                  </a:extLst>
                </p:cNvPr>
                <p:cNvSpPr txBox="1"/>
                <p:nvPr/>
              </p:nvSpPr>
              <p:spPr>
                <a:xfrm>
                  <a:off x="4796807" y="4170408"/>
                  <a:ext cx="372473" cy="2945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0" lang="it-IT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ru-RU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ru-RU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kumimoji="0" lang="ru-RU" sz="1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p>
                        </m:sSubSup>
                      </m:oMath>
                    </m:oMathPara>
                  </a14:m>
                  <a:endPara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CasellaDiTesto 61">
                  <a:extLst>
                    <a:ext uri="{FF2B5EF4-FFF2-40B4-BE49-F238E27FC236}">
                      <a16:creationId xmlns:a16="http://schemas.microsoft.com/office/drawing/2014/main" id="{74340CD7-320E-43B9-BFAF-3980734E89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807" y="4170408"/>
                  <a:ext cx="372473" cy="294568"/>
                </a:xfrm>
                <a:prstGeom prst="rect">
                  <a:avLst/>
                </a:prstGeom>
                <a:blipFill>
                  <a:blip r:embed="rId8"/>
                  <a:stretch>
                    <a:fillRect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886DFB94-F943-49E2-A4E1-313A5DCED4E1}"/>
                </a:ext>
              </a:extLst>
            </p:cNvPr>
            <p:cNvSpPr txBox="1"/>
            <p:nvPr/>
          </p:nvSpPr>
          <p:spPr>
            <a:xfrm>
              <a:off x="5095651" y="4185726"/>
              <a:ext cx="3004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  <a:endParaRPr kumimoji="0" lang="en-GB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ttangolo 40">
              <a:extLst>
                <a:ext uri="{FF2B5EF4-FFF2-40B4-BE49-F238E27FC236}">
                  <a16:creationId xmlns:a16="http://schemas.microsoft.com/office/drawing/2014/main" id="{1E69B533-2568-47DD-9CFB-45BDA2E1A8A4}"/>
                </a:ext>
              </a:extLst>
            </p:cNvPr>
            <p:cNvSpPr/>
            <p:nvPr/>
          </p:nvSpPr>
          <p:spPr>
            <a:xfrm>
              <a:off x="5504758" y="2038466"/>
              <a:ext cx="3747534" cy="4497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Time step = temporal response of the diagnostic system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tangolo 41">
                <a:extLst>
                  <a:ext uri="{FF2B5EF4-FFF2-40B4-BE49-F238E27FC236}">
                    <a16:creationId xmlns:a16="http://schemas.microsoft.com/office/drawing/2014/main" id="{67A78DAE-14E8-4B06-81F7-B79A415732C6}"/>
                  </a:ext>
                </a:extLst>
              </p:cNvPr>
              <p:cNvSpPr/>
              <p:nvPr/>
            </p:nvSpPr>
            <p:spPr>
              <a:xfrm>
                <a:off x="7445600" y="3120698"/>
                <a:ext cx="3606891" cy="1596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ru-RU" sz="24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ru-RU" sz="2400" i="1"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sz="24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𝑅</m:t>
                        </m:r>
                      </m:den>
                    </m:f>
                    <m:nary>
                      <m:nary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400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ru-RU" sz="2400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p>
                        </m:sSup>
                      </m:sub>
                      <m:sup>
                        <m:sSup>
                          <m:sSup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400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ru-RU" sz="2400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p>
                        </m:sSup>
                      </m:sup>
                      <m:e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400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𝒮</m:t>
                            </m:r>
                          </m:e>
                          <m:sub>
                            <m:r>
                              <a:rPr lang="ru-RU" sz="2400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𝒟</m:t>
                            </m:r>
                          </m:sub>
                        </m:sSub>
                        <m:d>
                          <m:d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sz="2400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ru-RU" sz="2400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ru-RU" sz="24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ru-RU" sz="2400" dirty="0"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:endParaRPr lang="it-IT" sz="2400" dirty="0">
                  <a:latin typeface="Times New Roman" panose="02020603050405020304" pitchFamily="18" charset="0"/>
                  <a:ea typeface="MS Mincho" panose="02020609040205080304" pitchFamily="49" charset="-128"/>
                </a:endParaRPr>
              </a:p>
              <a:p>
                <a:endParaRPr lang="it-IT" sz="2000" dirty="0">
                  <a:latin typeface="Times New Roman" panose="02020603050405020304" pitchFamily="18" charset="0"/>
                  <a:ea typeface="MS Mincho" panose="02020609040205080304" pitchFamily="49" charset="-128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sz="2400" i="1">
                        <a:latin typeface="Cambria Math" panose="02040503050406030204" pitchFamily="18" charset="0"/>
                      </a:rPr>
                      <m:t>=  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𝐶𝐶𝐸</m:t>
                        </m:r>
                        <m:d>
                          <m:d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  <m:r>
                      <a:rPr lang="it-IT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	</a:t>
                </a:r>
                <a:endParaRPr lang="en-GB" dirty="0"/>
              </a:p>
            </p:txBody>
          </p:sp>
        </mc:Choice>
        <mc:Fallback xmlns="">
          <p:sp>
            <p:nvSpPr>
              <p:cNvPr id="42" name="Rettangolo 41">
                <a:extLst>
                  <a:ext uri="{FF2B5EF4-FFF2-40B4-BE49-F238E27FC236}">
                    <a16:creationId xmlns:a16="http://schemas.microsoft.com/office/drawing/2014/main" id="{67A78DAE-14E8-4B06-81F7-B79A415732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600" y="3120698"/>
                <a:ext cx="3606891" cy="159659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ttangolo 42">
            <a:extLst>
              <a:ext uri="{FF2B5EF4-FFF2-40B4-BE49-F238E27FC236}">
                <a16:creationId xmlns:a16="http://schemas.microsoft.com/office/drawing/2014/main" id="{0386FE5A-3C4B-4601-A045-9975BEBEC468}"/>
              </a:ext>
            </a:extLst>
          </p:cNvPr>
          <p:cNvSpPr/>
          <p:nvPr/>
        </p:nvSpPr>
        <p:spPr>
          <a:xfrm>
            <a:off x="-84123" y="6443687"/>
            <a:ext cx="3444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 et al. Scientific Reports 11, 3071 (2021)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4CFEBE6-891F-4521-A7BF-DA77CF2456E5}"/>
                  </a:ext>
                </a:extLst>
              </p:cNvPr>
              <p:cNvSpPr txBox="1"/>
              <p:nvPr/>
            </p:nvSpPr>
            <p:spPr>
              <a:xfrm>
                <a:off x="80354" y="1089366"/>
                <a:ext cx="6931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Numerical integration of the signal to retrieve the collected charge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ru-RU" sz="1800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4CFEBE6-891F-4521-A7BF-DA77CF245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4" y="1089366"/>
                <a:ext cx="6931000" cy="369332"/>
              </a:xfrm>
              <a:prstGeom prst="rect">
                <a:avLst/>
              </a:prstGeom>
              <a:blipFill>
                <a:blip r:embed="rId10"/>
                <a:stretch>
                  <a:fillRect l="-70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Immagine 45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53C8569F-64FB-474F-A9D9-2218971F0C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47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48970BB3-6D12-4D49-A473-5B65CDCDE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magine 47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108B413D-914D-4CB7-A2D2-C1BBE99BF3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6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egnaposto contenuto 15">
            <a:extLst>
              <a:ext uri="{FF2B5EF4-FFF2-40B4-BE49-F238E27FC236}">
                <a16:creationId xmlns:a16="http://schemas.microsoft.com/office/drawing/2014/main" id="{36FAD317-17A5-47B1-BD74-7BC8849C9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99" y="1331762"/>
            <a:ext cx="8559802" cy="5209134"/>
          </a:xfrm>
        </p:spPr>
      </p:pic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27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90474EAE-DFA5-45BD-BE28-A3B398C55094}"/>
              </a:ext>
            </a:extLst>
          </p:cNvPr>
          <p:cNvSpPr txBox="1">
            <a:spLocks/>
          </p:cNvSpPr>
          <p:nvPr/>
        </p:nvSpPr>
        <p:spPr>
          <a:xfrm>
            <a:off x="0" y="1033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The final spectrum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A8CF30-5599-43D6-9453-A28B87E310C7}"/>
              </a:ext>
            </a:extLst>
          </p:cNvPr>
          <p:cNvSpPr txBox="1"/>
          <p:nvPr/>
        </p:nvSpPr>
        <p:spPr>
          <a:xfrm>
            <a:off x="6550164" y="3800214"/>
            <a:ext cx="2597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Pure proton Contribution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C17BAA4-E9ED-441A-B7D9-3F33F6A349A3}"/>
              </a:ext>
            </a:extLst>
          </p:cNvPr>
          <p:cNvSpPr/>
          <p:nvPr/>
        </p:nvSpPr>
        <p:spPr>
          <a:xfrm>
            <a:off x="-75734" y="6457890"/>
            <a:ext cx="3444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 et al. Scientific Reports 11, 3071 (2021)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B20980-1811-4208-9DAD-193B8D6EDD02}"/>
              </a:ext>
            </a:extLst>
          </p:cNvPr>
          <p:cNvSpPr txBox="1"/>
          <p:nvPr/>
        </p:nvSpPr>
        <p:spPr>
          <a:xfrm>
            <a:off x="2931329" y="4401626"/>
            <a:ext cx="3016465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Application of suitable filters </a:t>
            </a:r>
          </a:p>
          <a:p>
            <a:r>
              <a:rPr lang="en-US" dirty="0"/>
              <a:t>helps to down extend</a:t>
            </a:r>
          </a:p>
          <a:p>
            <a:r>
              <a:rPr lang="en-US" dirty="0"/>
              <a:t>the region of pure proton contribution</a:t>
            </a:r>
          </a:p>
        </p:txBody>
      </p:sp>
      <p:pic>
        <p:nvPicPr>
          <p:cNvPr id="19" name="Immagine 18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C1F0FCA6-B516-4B71-9865-8C660E816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0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A9F4D1A-FD93-4509-8CD5-A7A39481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CC111E40-B092-473E-938F-73D0A1610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17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1E02F-9C0D-4808-B2A2-3678ED98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418"/>
            <a:ext cx="10881547" cy="1325563"/>
          </a:xfrm>
        </p:spPr>
        <p:txBody>
          <a:bodyPr>
            <a:normAutofit/>
          </a:bodyPr>
          <a:lstStyle/>
          <a:p>
            <a:r>
              <a:rPr lang="en-GB" sz="4000" dirty="0"/>
              <a:t>Towards the spectrum reconstruction</a:t>
            </a:r>
          </a:p>
        </p:txBody>
      </p:sp>
      <p:pic>
        <p:nvPicPr>
          <p:cNvPr id="48" name="Picture 16" descr="fascia">
            <a:extLst>
              <a:ext uri="{FF2B5EF4-FFF2-40B4-BE49-F238E27FC236}">
                <a16:creationId xmlns:a16="http://schemas.microsoft.com/office/drawing/2014/main" id="{F866BD2B-6F72-43DA-95B3-BBB9BCC5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11">
            <a:extLst>
              <a:ext uri="{FF2B5EF4-FFF2-40B4-BE49-F238E27FC236}">
                <a16:creationId xmlns:a16="http://schemas.microsoft.com/office/drawing/2014/main" id="{DC752E14-CF1D-4C14-AACE-C58FB99DF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1EA3AE6E-B75E-4227-A9C1-430BAB1C4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61" name="Picture 16" descr="fascia">
            <a:extLst>
              <a:ext uri="{FF2B5EF4-FFF2-40B4-BE49-F238E27FC236}">
                <a16:creationId xmlns:a16="http://schemas.microsoft.com/office/drawing/2014/main" id="{3547C01A-B08A-4957-894B-CFF0B5B0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egnaposto numero diapositiva 2">
            <a:extLst>
              <a:ext uri="{FF2B5EF4-FFF2-40B4-BE49-F238E27FC236}">
                <a16:creationId xmlns:a16="http://schemas.microsoft.com/office/drawing/2014/main" id="{200C5F83-842E-44FE-B716-9895CD499B5B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28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3" name="Segnaposto data 4">
            <a:extLst>
              <a:ext uri="{FF2B5EF4-FFF2-40B4-BE49-F238E27FC236}">
                <a16:creationId xmlns:a16="http://schemas.microsoft.com/office/drawing/2014/main" id="{FB786483-87CC-447C-88C6-82A3B4ED2F01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154CA568-8989-4675-B60C-62CFE2800537}"/>
              </a:ext>
            </a:extLst>
          </p:cNvPr>
          <p:cNvGrpSpPr/>
          <p:nvPr/>
        </p:nvGrpSpPr>
        <p:grpSpPr>
          <a:xfrm>
            <a:off x="4007651" y="1575389"/>
            <a:ext cx="4551680" cy="4551680"/>
            <a:chOff x="4007651" y="1575389"/>
            <a:chExt cx="4551680" cy="4551680"/>
          </a:xfrm>
        </p:grpSpPr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BD904E86-0503-4D6F-996D-B6201FA528E0}"/>
                </a:ext>
              </a:extLst>
            </p:cNvPr>
            <p:cNvSpPr/>
            <p:nvPr/>
          </p:nvSpPr>
          <p:spPr>
            <a:xfrm>
              <a:off x="4007651" y="1575389"/>
              <a:ext cx="4551680" cy="4551680"/>
            </a:xfrm>
            <a:custGeom>
              <a:avLst/>
              <a:gdLst>
                <a:gd name="connsiteX0" fmla="*/ 2275840 w 4551680"/>
                <a:gd name="connsiteY0" fmla="*/ 0 h 4551680"/>
                <a:gd name="connsiteX1" fmla="*/ 4246775 w 4551680"/>
                <a:gd name="connsiteY1" fmla="*/ 1137920 h 4551680"/>
                <a:gd name="connsiteX2" fmla="*/ 4246775 w 4551680"/>
                <a:gd name="connsiteY2" fmla="*/ 3413760 h 4551680"/>
                <a:gd name="connsiteX3" fmla="*/ 2275840 w 4551680"/>
                <a:gd name="connsiteY3" fmla="*/ 2275840 h 4551680"/>
                <a:gd name="connsiteX4" fmla="*/ 2275840 w 4551680"/>
                <a:gd name="connsiteY4" fmla="*/ 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2275840" y="0"/>
                  </a:moveTo>
                  <a:cubicBezTo>
                    <a:pt x="3088919" y="0"/>
                    <a:pt x="3840236" y="433773"/>
                    <a:pt x="4246775" y="1137920"/>
                  </a:cubicBezTo>
                  <a:cubicBezTo>
                    <a:pt x="4653315" y="1842067"/>
                    <a:pt x="4653315" y="2709613"/>
                    <a:pt x="4246775" y="3413760"/>
                  </a:cubicBezTo>
                  <a:lnTo>
                    <a:pt x="2275840" y="2275840"/>
                  </a:lnTo>
                  <a:lnTo>
                    <a:pt x="227584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07726" tIns="872913" rIns="565674" bIns="2227581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600" kern="1200" dirty="0"/>
                <a:t>Energy</a:t>
              </a:r>
            </a:p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600" kern="1200" dirty="0" err="1"/>
                <a:t>estimation</a:t>
              </a:r>
              <a:endParaRPr lang="en-GB" sz="2600" kern="1200" dirty="0"/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19515E58-D4BC-4A92-A9F3-3A358C8F14DD}"/>
                </a:ext>
              </a:extLst>
            </p:cNvPr>
            <p:cNvSpPr/>
            <p:nvPr/>
          </p:nvSpPr>
          <p:spPr>
            <a:xfrm>
              <a:off x="4007651" y="1575389"/>
              <a:ext cx="4551680" cy="4551680"/>
            </a:xfrm>
            <a:custGeom>
              <a:avLst/>
              <a:gdLst>
                <a:gd name="connsiteX0" fmla="*/ 4246775 w 4551680"/>
                <a:gd name="connsiteY0" fmla="*/ 3413760 h 4551680"/>
                <a:gd name="connsiteX1" fmla="*/ 2275840 w 4551680"/>
                <a:gd name="connsiteY1" fmla="*/ 4551680 h 4551680"/>
                <a:gd name="connsiteX2" fmla="*/ 304905 w 4551680"/>
                <a:gd name="connsiteY2" fmla="*/ 3413760 h 4551680"/>
                <a:gd name="connsiteX3" fmla="*/ 2275840 w 4551680"/>
                <a:gd name="connsiteY3" fmla="*/ 2275840 h 4551680"/>
                <a:gd name="connsiteX4" fmla="*/ 424677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4246775" y="3413760"/>
                  </a:moveTo>
                  <a:cubicBezTo>
                    <a:pt x="3840235" y="4117907"/>
                    <a:pt x="3088919" y="4551680"/>
                    <a:pt x="2275840" y="4551680"/>
                  </a:cubicBezTo>
                  <a:cubicBezTo>
                    <a:pt x="1462761" y="4551680"/>
                    <a:pt x="711444" y="4117907"/>
                    <a:pt x="304905" y="3413760"/>
                  </a:cubicBezTo>
                  <a:lnTo>
                    <a:pt x="2275840" y="2275840"/>
                  </a:lnTo>
                  <a:lnTo>
                    <a:pt x="4246775" y="3413760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9314" tIns="2904914" rIns="1279313" bIns="303953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600" kern="1200" dirty="0" err="1"/>
                <a:t>Number</a:t>
              </a:r>
              <a:endParaRPr lang="it-IT" sz="2600" kern="1200" dirty="0"/>
            </a:p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600" kern="1200" dirty="0" err="1"/>
                <a:t>estimation</a:t>
              </a:r>
              <a:endParaRPr lang="en-GB" sz="2600" kern="1200" dirty="0"/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ABB1A30A-2A98-4971-9263-5A4B64DA49C4}"/>
                </a:ext>
              </a:extLst>
            </p:cNvPr>
            <p:cNvSpPr/>
            <p:nvPr/>
          </p:nvSpPr>
          <p:spPr>
            <a:xfrm>
              <a:off x="4007651" y="1575389"/>
              <a:ext cx="4551680" cy="4551680"/>
            </a:xfrm>
            <a:custGeom>
              <a:avLst/>
              <a:gdLst>
                <a:gd name="connsiteX0" fmla="*/ 304905 w 4551680"/>
                <a:gd name="connsiteY0" fmla="*/ 3413760 h 4551680"/>
                <a:gd name="connsiteX1" fmla="*/ 304905 w 4551680"/>
                <a:gd name="connsiteY1" fmla="*/ 1137920 h 4551680"/>
                <a:gd name="connsiteX2" fmla="*/ 2275840 w 4551680"/>
                <a:gd name="connsiteY2" fmla="*/ 0 h 4551680"/>
                <a:gd name="connsiteX3" fmla="*/ 2275840 w 4551680"/>
                <a:gd name="connsiteY3" fmla="*/ 2275840 h 4551680"/>
                <a:gd name="connsiteX4" fmla="*/ 30490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304905" y="3413760"/>
                  </a:moveTo>
                  <a:cubicBezTo>
                    <a:pt x="-101635" y="2709613"/>
                    <a:pt x="-101635" y="1842067"/>
                    <a:pt x="304905" y="1137920"/>
                  </a:cubicBezTo>
                  <a:cubicBezTo>
                    <a:pt x="711445" y="433773"/>
                    <a:pt x="1462761" y="0"/>
                    <a:pt x="2275840" y="0"/>
                  </a:cubicBezTo>
                  <a:lnTo>
                    <a:pt x="2275840" y="2275840"/>
                  </a:lnTo>
                  <a:lnTo>
                    <a:pt x="304905" y="341376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9430" tIns="925830" rIns="2551430" bIns="2172124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2500" b="0" kern="1200" dirty="0" err="1"/>
                <a:t>Signal</a:t>
              </a:r>
              <a:r>
                <a:rPr lang="it-IT" sz="2400" b="1" kern="1200" dirty="0"/>
                <a:t> </a:t>
              </a:r>
              <a:r>
                <a:rPr lang="it-IT" sz="2500" b="0" kern="1200" dirty="0" err="1"/>
                <a:t>Acquisition</a:t>
              </a:r>
              <a:endParaRPr lang="en-GB" sz="2500" b="0" kern="1200" dirty="0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6ADBDB44-DD7D-48EF-BD09-9E02985E03AD}"/>
              </a:ext>
            </a:extLst>
          </p:cNvPr>
          <p:cNvGrpSpPr/>
          <p:nvPr/>
        </p:nvGrpSpPr>
        <p:grpSpPr>
          <a:xfrm>
            <a:off x="4007651" y="1575389"/>
            <a:ext cx="4551680" cy="4551680"/>
            <a:chOff x="4007651" y="1575389"/>
            <a:chExt cx="4551680" cy="4551680"/>
          </a:xfrm>
          <a:solidFill>
            <a:srgbClr val="0070C0"/>
          </a:solidFill>
        </p:grpSpPr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C82D3AAC-BF40-432F-92A1-19560149634C}"/>
                </a:ext>
              </a:extLst>
            </p:cNvPr>
            <p:cNvSpPr/>
            <p:nvPr/>
          </p:nvSpPr>
          <p:spPr>
            <a:xfrm>
              <a:off x="4007651" y="1575389"/>
              <a:ext cx="4551680" cy="4551680"/>
            </a:xfrm>
            <a:custGeom>
              <a:avLst/>
              <a:gdLst>
                <a:gd name="connsiteX0" fmla="*/ 2275840 w 4551680"/>
                <a:gd name="connsiteY0" fmla="*/ 0 h 4551680"/>
                <a:gd name="connsiteX1" fmla="*/ 4246775 w 4551680"/>
                <a:gd name="connsiteY1" fmla="*/ 1137920 h 4551680"/>
                <a:gd name="connsiteX2" fmla="*/ 4246775 w 4551680"/>
                <a:gd name="connsiteY2" fmla="*/ 3413760 h 4551680"/>
                <a:gd name="connsiteX3" fmla="*/ 2275840 w 4551680"/>
                <a:gd name="connsiteY3" fmla="*/ 2275840 h 4551680"/>
                <a:gd name="connsiteX4" fmla="*/ 2275840 w 4551680"/>
                <a:gd name="connsiteY4" fmla="*/ 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2275840" y="0"/>
                  </a:moveTo>
                  <a:cubicBezTo>
                    <a:pt x="3088919" y="0"/>
                    <a:pt x="3840236" y="433773"/>
                    <a:pt x="4246775" y="1137920"/>
                  </a:cubicBezTo>
                  <a:cubicBezTo>
                    <a:pt x="4653315" y="1842067"/>
                    <a:pt x="4653315" y="2709613"/>
                    <a:pt x="4246775" y="3413760"/>
                  </a:cubicBezTo>
                  <a:lnTo>
                    <a:pt x="2275840" y="2275840"/>
                  </a:lnTo>
                  <a:lnTo>
                    <a:pt x="2275840" y="0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07726" tIns="872913" rIns="565674" bIns="2227581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600" kern="1200" dirty="0"/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E0193F73-A36F-4C14-9566-2820CC0F3FBB}"/>
                </a:ext>
              </a:extLst>
            </p:cNvPr>
            <p:cNvSpPr/>
            <p:nvPr/>
          </p:nvSpPr>
          <p:spPr>
            <a:xfrm>
              <a:off x="4007651" y="1575389"/>
              <a:ext cx="4551680" cy="4551680"/>
            </a:xfrm>
            <a:custGeom>
              <a:avLst/>
              <a:gdLst>
                <a:gd name="connsiteX0" fmla="*/ 4246775 w 4551680"/>
                <a:gd name="connsiteY0" fmla="*/ 3413760 h 4551680"/>
                <a:gd name="connsiteX1" fmla="*/ 2275840 w 4551680"/>
                <a:gd name="connsiteY1" fmla="*/ 4551680 h 4551680"/>
                <a:gd name="connsiteX2" fmla="*/ 304905 w 4551680"/>
                <a:gd name="connsiteY2" fmla="*/ 3413760 h 4551680"/>
                <a:gd name="connsiteX3" fmla="*/ 2275840 w 4551680"/>
                <a:gd name="connsiteY3" fmla="*/ 2275840 h 4551680"/>
                <a:gd name="connsiteX4" fmla="*/ 424677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4246775" y="3413760"/>
                  </a:moveTo>
                  <a:cubicBezTo>
                    <a:pt x="3840235" y="4117907"/>
                    <a:pt x="3088919" y="4551680"/>
                    <a:pt x="2275840" y="4551680"/>
                  </a:cubicBezTo>
                  <a:cubicBezTo>
                    <a:pt x="1462761" y="4551680"/>
                    <a:pt x="711444" y="4117907"/>
                    <a:pt x="304905" y="3413760"/>
                  </a:cubicBezTo>
                  <a:lnTo>
                    <a:pt x="2275840" y="2275840"/>
                  </a:lnTo>
                  <a:lnTo>
                    <a:pt x="4246775" y="3413760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9314" tIns="2904914" rIns="1279313" bIns="303953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600" kern="1200" dirty="0"/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521B97C7-CDDE-4BF6-A421-C2E076ECC04D}"/>
                </a:ext>
              </a:extLst>
            </p:cNvPr>
            <p:cNvSpPr/>
            <p:nvPr/>
          </p:nvSpPr>
          <p:spPr>
            <a:xfrm>
              <a:off x="4007651" y="1575389"/>
              <a:ext cx="4551680" cy="4551680"/>
            </a:xfrm>
            <a:custGeom>
              <a:avLst/>
              <a:gdLst>
                <a:gd name="connsiteX0" fmla="*/ 304905 w 4551680"/>
                <a:gd name="connsiteY0" fmla="*/ 3413760 h 4551680"/>
                <a:gd name="connsiteX1" fmla="*/ 304905 w 4551680"/>
                <a:gd name="connsiteY1" fmla="*/ 1137920 h 4551680"/>
                <a:gd name="connsiteX2" fmla="*/ 2275840 w 4551680"/>
                <a:gd name="connsiteY2" fmla="*/ 0 h 4551680"/>
                <a:gd name="connsiteX3" fmla="*/ 2275840 w 4551680"/>
                <a:gd name="connsiteY3" fmla="*/ 2275840 h 4551680"/>
                <a:gd name="connsiteX4" fmla="*/ 304905 w 4551680"/>
                <a:gd name="connsiteY4" fmla="*/ 3413760 h 455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680" h="4551680">
                  <a:moveTo>
                    <a:pt x="304905" y="3413760"/>
                  </a:moveTo>
                  <a:cubicBezTo>
                    <a:pt x="-101635" y="2709613"/>
                    <a:pt x="-101635" y="1842067"/>
                    <a:pt x="304905" y="1137920"/>
                  </a:cubicBezTo>
                  <a:cubicBezTo>
                    <a:pt x="711445" y="433773"/>
                    <a:pt x="1462761" y="0"/>
                    <a:pt x="2275840" y="0"/>
                  </a:cubicBezTo>
                  <a:lnTo>
                    <a:pt x="2275840" y="2275840"/>
                  </a:lnTo>
                  <a:lnTo>
                    <a:pt x="304905" y="3413760"/>
                  </a:lnTo>
                  <a:close/>
                </a:path>
              </a:pathLst>
            </a:custGeom>
            <a:grpFill/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9430" tIns="925830" rIns="2551430" bIns="2172124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2500" b="0" kern="1200" dirty="0"/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BA0FDD2-A45B-4545-8365-BD62EBA4F761}"/>
              </a:ext>
            </a:extLst>
          </p:cNvPr>
          <p:cNvSpPr txBox="1"/>
          <p:nvPr/>
        </p:nvSpPr>
        <p:spPr>
          <a:xfrm>
            <a:off x="4450313" y="3066399"/>
            <a:ext cx="38163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dirty="0" err="1">
                <a:solidFill>
                  <a:schemeClr val="bg1">
                    <a:lumMod val="95000"/>
                  </a:schemeClr>
                </a:solidFill>
              </a:rPr>
              <a:t>Experimental</a:t>
            </a:r>
            <a:r>
              <a:rPr lang="it-IT" sz="4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4800" dirty="0" err="1">
                <a:solidFill>
                  <a:schemeClr val="bg1">
                    <a:lumMod val="95000"/>
                  </a:schemeClr>
                </a:solidFill>
              </a:rPr>
              <a:t>Results</a:t>
            </a:r>
            <a:endParaRPr lang="en-GB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2" name="Immagine 21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E253C34B-3366-4302-83D8-067A7EB2D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3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7C98CD32-839A-4B97-934D-B997DB639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E5EE6C82-CCBA-4748-875B-3403559B3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1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29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90474EAE-DFA5-45BD-BE28-A3B398C55094}"/>
              </a:ext>
            </a:extLst>
          </p:cNvPr>
          <p:cNvSpPr txBox="1">
            <a:spLocks/>
          </p:cNvSpPr>
          <p:nvPr/>
        </p:nvSpPr>
        <p:spPr>
          <a:xfrm>
            <a:off x="-75734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Experimental results : ALLS facility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C17BAA4-E9ED-441A-B7D9-3F33F6A349A3}"/>
              </a:ext>
            </a:extLst>
          </p:cNvPr>
          <p:cNvSpPr/>
          <p:nvPr/>
        </p:nvSpPr>
        <p:spPr>
          <a:xfrm>
            <a:off x="-75734" y="6457890"/>
            <a:ext cx="52228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Vallières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 et al. Review of Scientific </a:t>
            </a:r>
            <a:r>
              <a:rPr lang="it-IT" sz="120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nstruments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91, 103303 (2020)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0E7D32-0B71-4896-8631-1BF7BF9BA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85" y="1124072"/>
            <a:ext cx="4746644" cy="5339592"/>
          </a:xfrm>
          <a:prstGeom prst="rect">
            <a:avLst/>
          </a:prstGeom>
        </p:spPr>
      </p:pic>
      <p:pic>
        <p:nvPicPr>
          <p:cNvPr id="19" name="Immagine 18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CFF09260-9169-4A76-9BE3-2E2190ABA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0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3CC701D3-BF8D-4D8D-8D98-902D9F0F7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C3387C12-B9E3-48D9-BB60-8F48A819D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226E9D39-9D89-4B18-874E-418486C518A2}"/>
              </a:ext>
            </a:extLst>
          </p:cNvPr>
          <p:cNvGrpSpPr/>
          <p:nvPr/>
        </p:nvGrpSpPr>
        <p:grpSpPr>
          <a:xfrm>
            <a:off x="6841329" y="1205991"/>
            <a:ext cx="5231032" cy="5274900"/>
            <a:chOff x="6168704" y="1200217"/>
            <a:chExt cx="5231032" cy="5274900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0F02D401-6E93-4D05-9C02-03BB6D741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704" y="1200217"/>
              <a:ext cx="5231032" cy="5274900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3B9CAFB6-70BC-4FC9-B767-D625FC22A62C}"/>
                </a:ext>
              </a:extLst>
            </p:cNvPr>
            <p:cNvSpPr/>
            <p:nvPr/>
          </p:nvSpPr>
          <p:spPr>
            <a:xfrm>
              <a:off x="6936509" y="1375861"/>
              <a:ext cx="110837" cy="110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B84C8D25-6C02-4AF8-95B7-F76BD7764062}"/>
                </a:ext>
              </a:extLst>
            </p:cNvPr>
            <p:cNvSpPr/>
            <p:nvPr/>
          </p:nvSpPr>
          <p:spPr>
            <a:xfrm>
              <a:off x="6936508" y="4092575"/>
              <a:ext cx="110837" cy="165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9D20497B-35F4-4DFE-BA2D-A99AB1B46D7B}"/>
              </a:ext>
            </a:extLst>
          </p:cNvPr>
          <p:cNvGrpSpPr/>
          <p:nvPr/>
        </p:nvGrpSpPr>
        <p:grpSpPr>
          <a:xfrm>
            <a:off x="0" y="1341230"/>
            <a:ext cx="2743749" cy="1584833"/>
            <a:chOff x="5619493" y="857663"/>
            <a:chExt cx="3202258" cy="1584833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138582C2-FAFA-41D1-B867-04A3C1C5DDD1}"/>
                </a:ext>
              </a:extLst>
            </p:cNvPr>
            <p:cNvSpPr txBox="1"/>
            <p:nvPr/>
          </p:nvSpPr>
          <p:spPr>
            <a:xfrm>
              <a:off x="5683021" y="1796134"/>
              <a:ext cx="31387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τ = 20 fs</a:t>
              </a:r>
            </a:p>
            <a:p>
              <a:r>
                <a:rPr lang="en-US" sz="1600" dirty="0"/>
                <a:t>Target : 5 µm Copper</a:t>
              </a:r>
            </a:p>
          </p:txBody>
        </p: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E47361FC-E75E-4B9D-9A0F-70F1E343D086}"/>
                </a:ext>
              </a:extLst>
            </p:cNvPr>
            <p:cNvSpPr/>
            <p:nvPr/>
          </p:nvSpPr>
          <p:spPr>
            <a:xfrm>
              <a:off x="5683020" y="1040328"/>
              <a:ext cx="2440515" cy="14021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65A799B4-59ED-4622-98A2-DA2DCF151E3E}"/>
                    </a:ext>
                  </a:extLst>
                </p:cNvPr>
                <p:cNvSpPr txBox="1"/>
                <p:nvPr/>
              </p:nvSpPr>
              <p:spPr>
                <a:xfrm>
                  <a:off x="5619493" y="857663"/>
                  <a:ext cx="2570816" cy="1107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  <a:highlight>
                        <a:srgbClr val="FFFFFF"/>
                      </a:highlight>
                    </a:rPr>
                    <a:t>ALLS</a:t>
                  </a:r>
                </a:p>
                <a:p>
                  <a:r>
                    <a:rPr lang="en-US" sz="1600" dirty="0"/>
                    <a:t>E = 2 J</a:t>
                  </a:r>
                </a:p>
                <a:p>
                  <a14:m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=1.3×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</m:oMath>
                  </a14:m>
                  <a:r>
                    <a:rPr lang="it-IT" sz="1600" b="0" dirty="0"/>
                    <a:t> W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a14:m>
                  <a:endParaRPr lang="en-US" sz="1600" dirty="0"/>
                </a:p>
                <a:p>
                  <a:r>
                    <a:rPr lang="en-US" sz="1600" dirty="0"/>
                    <a:t>ʎ = 800 nm</a:t>
                  </a:r>
                </a:p>
              </p:txBody>
            </p:sp>
          </mc:Choice>
          <mc:Fallback xmlns=""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id="{65A799B4-59ED-4622-98A2-DA2DCF151E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19493" y="857663"/>
                  <a:ext cx="2570816" cy="1107996"/>
                </a:xfrm>
                <a:prstGeom prst="rect">
                  <a:avLst/>
                </a:prstGeom>
                <a:blipFill>
                  <a:blip r:embed="rId8"/>
                  <a:stretch>
                    <a:fillRect l="-2216" t="-2747" b="-604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84690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Elemento grafico 77">
            <a:extLst>
              <a:ext uri="{FF2B5EF4-FFF2-40B4-BE49-F238E27FC236}">
                <a16:creationId xmlns:a16="http://schemas.microsoft.com/office/drawing/2014/main" id="{8EFDFDC8-EDB5-4FBF-B14A-A507A1D42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69688" y="1886315"/>
            <a:ext cx="1276350" cy="2133600"/>
          </a:xfrm>
          <a:prstGeom prst="rect">
            <a:avLst/>
          </a:prstGeom>
        </p:spPr>
      </p:pic>
      <p:pic>
        <p:nvPicPr>
          <p:cNvPr id="92" name="Elemento grafico 91">
            <a:extLst>
              <a:ext uri="{FF2B5EF4-FFF2-40B4-BE49-F238E27FC236}">
                <a16:creationId xmlns:a16="http://schemas.microsoft.com/office/drawing/2014/main" id="{C4B76DDD-30DD-4285-AD7F-F7A7F3C8F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3408" y="2115321"/>
            <a:ext cx="1362075" cy="20574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D579669-5868-45D4-AC69-107DAC4B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83" y="286368"/>
            <a:ext cx="12219402" cy="1325563"/>
          </a:xfrm>
        </p:spPr>
        <p:txBody>
          <a:bodyPr>
            <a:normAutofit/>
          </a:bodyPr>
          <a:lstStyle/>
          <a:p>
            <a:r>
              <a:rPr lang="en-GB" dirty="0"/>
              <a:t>Introducing Laser driven ion acceleration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75AA2001-191C-438E-AD2B-A03D4B29B9E4}"/>
              </a:ext>
            </a:extLst>
          </p:cNvPr>
          <p:cNvSpPr/>
          <p:nvPr/>
        </p:nvSpPr>
        <p:spPr>
          <a:xfrm>
            <a:off x="-140307" y="6471106"/>
            <a:ext cx="79605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Macchi et al., Rev.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(2013) 751,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 Daido et al., Reports Prog. Phys.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(2012) 056401 and references there in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16" descr="fascia">
            <a:extLst>
              <a:ext uri="{FF2B5EF4-FFF2-40B4-BE49-F238E27FC236}">
                <a16:creationId xmlns:a16="http://schemas.microsoft.com/office/drawing/2014/main" id="{43084CF4-5BCC-4666-AEF9-CDB76448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11">
            <a:extLst>
              <a:ext uri="{FF2B5EF4-FFF2-40B4-BE49-F238E27FC236}">
                <a16:creationId xmlns:a16="http://schemas.microsoft.com/office/drawing/2014/main" id="{83534F31-0819-457B-9F1D-54D6E924A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9" name="Rectangle 11">
            <a:extLst>
              <a:ext uri="{FF2B5EF4-FFF2-40B4-BE49-F238E27FC236}">
                <a16:creationId xmlns:a16="http://schemas.microsoft.com/office/drawing/2014/main" id="{C6C17803-64C7-42BA-BDFB-7D9691187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60" name="Picture 16" descr="fascia">
            <a:extLst>
              <a:ext uri="{FF2B5EF4-FFF2-40B4-BE49-F238E27FC236}">
                <a16:creationId xmlns:a16="http://schemas.microsoft.com/office/drawing/2014/main" id="{296C01E8-554B-4816-9C28-0A1786BB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egnaposto numero diapositiva 2">
            <a:extLst>
              <a:ext uri="{FF2B5EF4-FFF2-40B4-BE49-F238E27FC236}">
                <a16:creationId xmlns:a16="http://schemas.microsoft.com/office/drawing/2014/main" id="{F23AA95B-609A-4987-94D4-0ADE296C8545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2" name="Segnaposto data 4">
            <a:extLst>
              <a:ext uri="{FF2B5EF4-FFF2-40B4-BE49-F238E27FC236}">
                <a16:creationId xmlns:a16="http://schemas.microsoft.com/office/drawing/2014/main" id="{556C11E9-CDBB-40BC-9B3C-A6E244B64AE7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pic>
        <p:nvPicPr>
          <p:cNvPr id="64" name="Elemento grafico 63">
            <a:extLst>
              <a:ext uri="{FF2B5EF4-FFF2-40B4-BE49-F238E27FC236}">
                <a16:creationId xmlns:a16="http://schemas.microsoft.com/office/drawing/2014/main" id="{AA49569E-EDBC-4A65-B38F-D92443AD4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0913" y="1886315"/>
            <a:ext cx="1276350" cy="2133600"/>
          </a:xfrm>
          <a:prstGeom prst="rect">
            <a:avLst/>
          </a:prstGeom>
        </p:spPr>
      </p:pic>
      <p:pic>
        <p:nvPicPr>
          <p:cNvPr id="66" name="Elemento grafico 65">
            <a:extLst>
              <a:ext uri="{FF2B5EF4-FFF2-40B4-BE49-F238E27FC236}">
                <a16:creationId xmlns:a16="http://schemas.microsoft.com/office/drawing/2014/main" id="{DE65B666-B4AB-4F31-9D43-10526C5500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0198" y="2740449"/>
            <a:ext cx="2124075" cy="762000"/>
          </a:xfrm>
          <a:prstGeom prst="rect">
            <a:avLst/>
          </a:prstGeom>
        </p:spPr>
      </p:pic>
      <p:pic>
        <p:nvPicPr>
          <p:cNvPr id="69" name="Elemento grafico 68">
            <a:extLst>
              <a:ext uri="{FF2B5EF4-FFF2-40B4-BE49-F238E27FC236}">
                <a16:creationId xmlns:a16="http://schemas.microsoft.com/office/drawing/2014/main" id="{AF6C1E7C-D95D-4C8F-AE5B-C0CB8E5B4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45610" y="2137318"/>
            <a:ext cx="1362075" cy="2057400"/>
          </a:xfrm>
          <a:prstGeom prst="rect">
            <a:avLst/>
          </a:prstGeom>
        </p:spPr>
      </p:pic>
      <p:pic>
        <p:nvPicPr>
          <p:cNvPr id="70" name="Elemento grafico 69">
            <a:extLst>
              <a:ext uri="{FF2B5EF4-FFF2-40B4-BE49-F238E27FC236}">
                <a16:creationId xmlns:a16="http://schemas.microsoft.com/office/drawing/2014/main" id="{68C487C0-6B3E-49FB-ADAD-40E1AF044A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25891" y="2845571"/>
            <a:ext cx="581025" cy="781050"/>
          </a:xfrm>
          <a:prstGeom prst="rect">
            <a:avLst/>
          </a:prstGeom>
        </p:spPr>
      </p:pic>
      <p:sp>
        <p:nvSpPr>
          <p:cNvPr id="14" name="Ovale 13">
            <a:extLst>
              <a:ext uri="{FF2B5EF4-FFF2-40B4-BE49-F238E27FC236}">
                <a16:creationId xmlns:a16="http://schemas.microsoft.com/office/drawing/2014/main" id="{48FD5A20-C002-4842-9FEB-4EA963702443}"/>
              </a:ext>
            </a:extLst>
          </p:cNvPr>
          <p:cNvSpPr/>
          <p:nvPr/>
        </p:nvSpPr>
        <p:spPr>
          <a:xfrm>
            <a:off x="2936147" y="2831566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e 70">
            <a:extLst>
              <a:ext uri="{FF2B5EF4-FFF2-40B4-BE49-F238E27FC236}">
                <a16:creationId xmlns:a16="http://schemas.microsoft.com/office/drawing/2014/main" id="{5B437797-FEE4-4888-8339-3B21210DEB03}"/>
              </a:ext>
            </a:extLst>
          </p:cNvPr>
          <p:cNvSpPr/>
          <p:nvPr/>
        </p:nvSpPr>
        <p:spPr>
          <a:xfrm>
            <a:off x="3102252" y="2936181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id="{62F76C00-4CF5-4EA9-B358-53B3EA4157F8}"/>
              </a:ext>
            </a:extLst>
          </p:cNvPr>
          <p:cNvSpPr/>
          <p:nvPr/>
        </p:nvSpPr>
        <p:spPr>
          <a:xfrm>
            <a:off x="3085418" y="3121449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e 72">
            <a:extLst>
              <a:ext uri="{FF2B5EF4-FFF2-40B4-BE49-F238E27FC236}">
                <a16:creationId xmlns:a16="http://schemas.microsoft.com/office/drawing/2014/main" id="{717ECF8F-D84F-4DFD-B09A-08FBA280CD17}"/>
              </a:ext>
            </a:extLst>
          </p:cNvPr>
          <p:cNvSpPr/>
          <p:nvPr/>
        </p:nvSpPr>
        <p:spPr>
          <a:xfrm>
            <a:off x="3273895" y="3137546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Ovale 73">
            <a:extLst>
              <a:ext uri="{FF2B5EF4-FFF2-40B4-BE49-F238E27FC236}">
                <a16:creationId xmlns:a16="http://schemas.microsoft.com/office/drawing/2014/main" id="{A3A8D38B-73C7-48CE-85F5-5C968AD43E14}"/>
              </a:ext>
            </a:extLst>
          </p:cNvPr>
          <p:cNvSpPr/>
          <p:nvPr/>
        </p:nvSpPr>
        <p:spPr>
          <a:xfrm>
            <a:off x="2910413" y="3166018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e 74">
            <a:extLst>
              <a:ext uri="{FF2B5EF4-FFF2-40B4-BE49-F238E27FC236}">
                <a16:creationId xmlns:a16="http://schemas.microsoft.com/office/drawing/2014/main" id="{31CF0591-7609-4D79-B10D-AAE91064F8A7}"/>
              </a:ext>
            </a:extLst>
          </p:cNvPr>
          <p:cNvSpPr/>
          <p:nvPr/>
        </p:nvSpPr>
        <p:spPr>
          <a:xfrm>
            <a:off x="3169740" y="2809974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e 75">
            <a:extLst>
              <a:ext uri="{FF2B5EF4-FFF2-40B4-BE49-F238E27FC236}">
                <a16:creationId xmlns:a16="http://schemas.microsoft.com/office/drawing/2014/main" id="{D07C4C0E-C339-4A3E-B4EB-3AE5ACEC7937}"/>
              </a:ext>
            </a:extLst>
          </p:cNvPr>
          <p:cNvSpPr/>
          <p:nvPr/>
        </p:nvSpPr>
        <p:spPr>
          <a:xfrm>
            <a:off x="3129130" y="3359465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554112E-9355-4873-8669-9679A3C63ED7}"/>
              </a:ext>
            </a:extLst>
          </p:cNvPr>
          <p:cNvSpPr txBox="1"/>
          <p:nvPr/>
        </p:nvSpPr>
        <p:spPr>
          <a:xfrm>
            <a:off x="2521530" y="25397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12507B"/>
                </a:solidFill>
              </a:rPr>
              <a:t>Ions</a:t>
            </a:r>
            <a:r>
              <a:rPr lang="it-IT" baseline="30000" dirty="0">
                <a:solidFill>
                  <a:srgbClr val="12507B"/>
                </a:solidFill>
              </a:rPr>
              <a:t>+</a:t>
            </a:r>
            <a:endParaRPr lang="en-GB" baseline="30000" dirty="0">
              <a:solidFill>
                <a:srgbClr val="12507B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932B1C7-5A7E-4CB0-B5CA-EC83F7AE72F4}"/>
              </a:ext>
            </a:extLst>
          </p:cNvPr>
          <p:cNvSpPr txBox="1"/>
          <p:nvPr/>
        </p:nvSpPr>
        <p:spPr>
          <a:xfrm>
            <a:off x="1427544" y="4301888"/>
            <a:ext cx="218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1. Plasma generation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asellaDiTesto 76">
                <a:extLst>
                  <a:ext uri="{FF2B5EF4-FFF2-40B4-BE49-F238E27FC236}">
                    <a16:creationId xmlns:a16="http://schemas.microsoft.com/office/drawing/2014/main" id="{419717E1-93EE-4A6C-9BBD-9859548D7F14}"/>
                  </a:ext>
                </a:extLst>
              </p:cNvPr>
              <p:cNvSpPr txBox="1"/>
              <p:nvPr/>
            </p:nvSpPr>
            <p:spPr>
              <a:xfrm>
                <a:off x="6009040" y="4292574"/>
                <a:ext cx="49090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2. Laser energy </a:t>
                </a:r>
                <a:r>
                  <a:rPr lang="it-IT" dirty="0" err="1"/>
                  <a:t>absorption</a:t>
                </a:r>
                <a:r>
                  <a:rPr lang="it-IT" dirty="0"/>
                  <a:t> by plasma </a:t>
                </a:r>
                <a:r>
                  <a:rPr lang="it-IT" dirty="0" err="1"/>
                  <a:t>electrons</a:t>
                </a:r>
                <a:endParaRPr lang="it-IT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 err="1"/>
                  <a:t>Collisional</a:t>
                </a:r>
                <a:r>
                  <a:rPr lang="it-IT" dirty="0"/>
                  <a:t> </a:t>
                </a:r>
                <a:r>
                  <a:rPr lang="it-IT" dirty="0" err="1"/>
                  <a:t>processes</a:t>
                </a:r>
                <a:r>
                  <a:rPr lang="it-IT" dirty="0"/>
                  <a:t> (I &lt; 10</a:t>
                </a:r>
                <a:r>
                  <a:rPr lang="it-IT" baseline="30000" dirty="0"/>
                  <a:t>15</a:t>
                </a:r>
                <a:r>
                  <a:rPr lang="it-IT" dirty="0"/>
                  <a:t> W cm</a:t>
                </a:r>
                <a:r>
                  <a:rPr lang="it-IT" baseline="30000" dirty="0"/>
                  <a:t>-2</a:t>
                </a:r>
                <a:r>
                  <a:rPr lang="it-IT" dirty="0"/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b="1" dirty="0" err="1"/>
                  <a:t>Collisionless</a:t>
                </a:r>
                <a:r>
                  <a:rPr lang="it-IT" b="1" dirty="0"/>
                  <a:t> </a:t>
                </a:r>
                <a:r>
                  <a:rPr lang="it-IT" b="1" dirty="0" err="1"/>
                  <a:t>processes</a:t>
                </a:r>
                <a:r>
                  <a:rPr lang="it-IT" b="1" dirty="0"/>
                  <a:t> </a:t>
                </a:r>
                <a:r>
                  <a:rPr lang="it-IT" dirty="0"/>
                  <a:t>(</a:t>
                </a:r>
                <a:r>
                  <a:rPr lang="it-IT" dirty="0" err="1"/>
                  <a:t>resonance</a:t>
                </a:r>
                <a:r>
                  <a:rPr lang="it-IT" dirty="0"/>
                  <a:t> </a:t>
                </a:r>
                <a:r>
                  <a:rPr lang="it-IT" dirty="0" err="1"/>
                  <a:t>absorption</a:t>
                </a:r>
                <a:r>
                  <a:rPr lang="it-IT" dirty="0"/>
                  <a:t>, vacuum </a:t>
                </a:r>
                <a:r>
                  <a:rPr lang="it-IT" dirty="0" err="1"/>
                  <a:t>heating</a:t>
                </a:r>
                <a:r>
                  <a:rPr lang="it-IT" dirty="0"/>
                  <a:t>, J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B </a:t>
                </a:r>
                <a:r>
                  <a:rPr lang="it-IT" dirty="0" err="1"/>
                  <a:t>heating</a:t>
                </a:r>
                <a:r>
                  <a:rPr lang="it-IT" dirty="0"/>
                  <a:t>)</a:t>
                </a:r>
                <a:endParaRPr lang="en-GB" dirty="0"/>
              </a:p>
            </p:txBody>
          </p:sp>
        </mc:Choice>
        <mc:Fallback xmlns="">
          <p:sp>
            <p:nvSpPr>
              <p:cNvPr id="77" name="CasellaDiTesto 76">
                <a:extLst>
                  <a:ext uri="{FF2B5EF4-FFF2-40B4-BE49-F238E27FC236}">
                    <a16:creationId xmlns:a16="http://schemas.microsoft.com/office/drawing/2014/main" id="{419717E1-93EE-4A6C-9BBD-9859548D7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040" y="4292574"/>
                <a:ext cx="4909088" cy="1200329"/>
              </a:xfrm>
              <a:prstGeom prst="rect">
                <a:avLst/>
              </a:prstGeom>
              <a:blipFill>
                <a:blip r:embed="rId12"/>
                <a:stretch>
                  <a:fillRect l="-1118" t="-2538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uppo 78">
            <a:extLst>
              <a:ext uri="{FF2B5EF4-FFF2-40B4-BE49-F238E27FC236}">
                <a16:creationId xmlns:a16="http://schemas.microsoft.com/office/drawing/2014/main" id="{523B588C-6E42-4455-8220-E3CDBA727248}"/>
              </a:ext>
            </a:extLst>
          </p:cNvPr>
          <p:cNvGrpSpPr/>
          <p:nvPr/>
        </p:nvGrpSpPr>
        <p:grpSpPr>
          <a:xfrm>
            <a:off x="6488973" y="1981208"/>
            <a:ext cx="2124075" cy="1521241"/>
            <a:chOff x="400021" y="1900499"/>
            <a:chExt cx="2124075" cy="1521241"/>
          </a:xfrm>
        </p:grpSpPr>
        <p:pic>
          <p:nvPicPr>
            <p:cNvPr id="80" name="Elemento grafico 79">
              <a:extLst>
                <a:ext uri="{FF2B5EF4-FFF2-40B4-BE49-F238E27FC236}">
                  <a16:creationId xmlns:a16="http://schemas.microsoft.com/office/drawing/2014/main" id="{4B7A9E4B-D637-43F4-BBDD-8C89BB397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0021" y="2659740"/>
              <a:ext cx="2124075" cy="762000"/>
            </a:xfrm>
            <a:prstGeom prst="rect">
              <a:avLst/>
            </a:prstGeom>
          </p:spPr>
        </p:pic>
        <p:pic>
          <p:nvPicPr>
            <p:cNvPr id="81" name="Elemento grafico 80">
              <a:extLst>
                <a:ext uri="{FF2B5EF4-FFF2-40B4-BE49-F238E27FC236}">
                  <a16:creationId xmlns:a16="http://schemas.microsoft.com/office/drawing/2014/main" id="{DF074922-D537-4E40-8891-066B171E2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00021" y="1939362"/>
              <a:ext cx="2076450" cy="1123950"/>
            </a:xfrm>
            <a:prstGeom prst="rect">
              <a:avLst/>
            </a:prstGeom>
          </p:spPr>
        </p:pic>
        <p:sp>
          <p:nvSpPr>
            <p:cNvPr id="82" name="CasellaDiTesto 81">
              <a:extLst>
                <a:ext uri="{FF2B5EF4-FFF2-40B4-BE49-F238E27FC236}">
                  <a16:creationId xmlns:a16="http://schemas.microsoft.com/office/drawing/2014/main" id="{8C5B17E6-E1C3-4BEB-9F47-AEFDE8487A4E}"/>
                </a:ext>
              </a:extLst>
            </p:cNvPr>
            <p:cNvSpPr txBox="1"/>
            <p:nvPr/>
          </p:nvSpPr>
          <p:spPr>
            <a:xfrm>
              <a:off x="1299758" y="1900499"/>
              <a:ext cx="505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3" name="Elemento grafico 82">
            <a:extLst>
              <a:ext uri="{FF2B5EF4-FFF2-40B4-BE49-F238E27FC236}">
                <a16:creationId xmlns:a16="http://schemas.microsoft.com/office/drawing/2014/main" id="{890FACFE-09C7-4A97-BE06-B9F2CB1AE2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64666" y="2845571"/>
            <a:ext cx="581025" cy="781050"/>
          </a:xfrm>
          <a:prstGeom prst="rect">
            <a:avLst/>
          </a:prstGeom>
        </p:spPr>
      </p:pic>
      <p:sp>
        <p:nvSpPr>
          <p:cNvPr id="84" name="Ovale 83">
            <a:extLst>
              <a:ext uri="{FF2B5EF4-FFF2-40B4-BE49-F238E27FC236}">
                <a16:creationId xmlns:a16="http://schemas.microsoft.com/office/drawing/2014/main" id="{9B2F8AB1-A645-456F-8B74-A900E3D17F1B}"/>
              </a:ext>
            </a:extLst>
          </p:cNvPr>
          <p:cNvSpPr/>
          <p:nvPr/>
        </p:nvSpPr>
        <p:spPr>
          <a:xfrm>
            <a:off x="8374922" y="2831566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e 84">
            <a:extLst>
              <a:ext uri="{FF2B5EF4-FFF2-40B4-BE49-F238E27FC236}">
                <a16:creationId xmlns:a16="http://schemas.microsoft.com/office/drawing/2014/main" id="{37D0AF6A-8D20-4B40-812C-B7D29DEA44A3}"/>
              </a:ext>
            </a:extLst>
          </p:cNvPr>
          <p:cNvSpPr/>
          <p:nvPr/>
        </p:nvSpPr>
        <p:spPr>
          <a:xfrm>
            <a:off x="8541027" y="2936181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e 85">
            <a:extLst>
              <a:ext uri="{FF2B5EF4-FFF2-40B4-BE49-F238E27FC236}">
                <a16:creationId xmlns:a16="http://schemas.microsoft.com/office/drawing/2014/main" id="{AB375F62-BC1C-4978-A2A2-A40FB7FA9672}"/>
              </a:ext>
            </a:extLst>
          </p:cNvPr>
          <p:cNvSpPr/>
          <p:nvPr/>
        </p:nvSpPr>
        <p:spPr>
          <a:xfrm>
            <a:off x="8524193" y="3121449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e 86">
            <a:extLst>
              <a:ext uri="{FF2B5EF4-FFF2-40B4-BE49-F238E27FC236}">
                <a16:creationId xmlns:a16="http://schemas.microsoft.com/office/drawing/2014/main" id="{A9455AF6-9C49-476A-8B1B-3F35B92A8709}"/>
              </a:ext>
            </a:extLst>
          </p:cNvPr>
          <p:cNvSpPr/>
          <p:nvPr/>
        </p:nvSpPr>
        <p:spPr>
          <a:xfrm>
            <a:off x="8712670" y="3137546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e 87">
            <a:extLst>
              <a:ext uri="{FF2B5EF4-FFF2-40B4-BE49-F238E27FC236}">
                <a16:creationId xmlns:a16="http://schemas.microsoft.com/office/drawing/2014/main" id="{AE068CAF-A448-4B7F-A821-9E61916D8E02}"/>
              </a:ext>
            </a:extLst>
          </p:cNvPr>
          <p:cNvSpPr/>
          <p:nvPr/>
        </p:nvSpPr>
        <p:spPr>
          <a:xfrm>
            <a:off x="8349188" y="3166018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e 88">
            <a:extLst>
              <a:ext uri="{FF2B5EF4-FFF2-40B4-BE49-F238E27FC236}">
                <a16:creationId xmlns:a16="http://schemas.microsoft.com/office/drawing/2014/main" id="{352C6BEC-994F-4A52-8706-47ECD3475395}"/>
              </a:ext>
            </a:extLst>
          </p:cNvPr>
          <p:cNvSpPr/>
          <p:nvPr/>
        </p:nvSpPr>
        <p:spPr>
          <a:xfrm>
            <a:off x="8608515" y="2809974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e 89">
            <a:extLst>
              <a:ext uri="{FF2B5EF4-FFF2-40B4-BE49-F238E27FC236}">
                <a16:creationId xmlns:a16="http://schemas.microsoft.com/office/drawing/2014/main" id="{6BBBB5F0-E37C-4E37-8864-3EB774F09500}"/>
              </a:ext>
            </a:extLst>
          </p:cNvPr>
          <p:cNvSpPr/>
          <p:nvPr/>
        </p:nvSpPr>
        <p:spPr>
          <a:xfrm>
            <a:off x="8567905" y="3359465"/>
            <a:ext cx="81221" cy="7809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F638E5DF-617F-4AA3-A28A-8CFD0D3BFD9F}"/>
              </a:ext>
            </a:extLst>
          </p:cNvPr>
          <p:cNvSpPr txBox="1"/>
          <p:nvPr/>
        </p:nvSpPr>
        <p:spPr>
          <a:xfrm>
            <a:off x="7960305" y="253974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12507B"/>
                </a:solidFill>
              </a:rPr>
              <a:t>Ions</a:t>
            </a:r>
            <a:r>
              <a:rPr lang="it-IT" baseline="30000" dirty="0">
                <a:solidFill>
                  <a:srgbClr val="12507B"/>
                </a:solidFill>
              </a:rPr>
              <a:t>+</a:t>
            </a:r>
            <a:endParaRPr lang="en-GB" baseline="30000" dirty="0">
              <a:solidFill>
                <a:srgbClr val="12507B"/>
              </a:solidFill>
            </a:endParaRPr>
          </a:p>
        </p:txBody>
      </p:sp>
      <p:grpSp>
        <p:nvGrpSpPr>
          <p:cNvPr id="93" name="Gruppo 92">
            <a:extLst>
              <a:ext uri="{FF2B5EF4-FFF2-40B4-BE49-F238E27FC236}">
                <a16:creationId xmlns:a16="http://schemas.microsoft.com/office/drawing/2014/main" id="{01C573A2-5956-46DB-B46D-09CF985381EC}"/>
              </a:ext>
            </a:extLst>
          </p:cNvPr>
          <p:cNvGrpSpPr/>
          <p:nvPr/>
        </p:nvGrpSpPr>
        <p:grpSpPr>
          <a:xfrm>
            <a:off x="8763144" y="2945447"/>
            <a:ext cx="707771" cy="333375"/>
            <a:chOff x="2677160" y="2857563"/>
            <a:chExt cx="707771" cy="333375"/>
          </a:xfrm>
        </p:grpSpPr>
        <p:pic>
          <p:nvPicPr>
            <p:cNvPr id="94" name="Elemento grafico 93">
              <a:extLst>
                <a:ext uri="{FF2B5EF4-FFF2-40B4-BE49-F238E27FC236}">
                  <a16:creationId xmlns:a16="http://schemas.microsoft.com/office/drawing/2014/main" id="{59A256A0-4B7E-4DDC-B7ED-3DD18E077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682696" y="2857563"/>
              <a:ext cx="676275" cy="333375"/>
            </a:xfrm>
            <a:prstGeom prst="rect">
              <a:avLst/>
            </a:prstGeom>
          </p:spPr>
        </p:pic>
        <p:cxnSp>
          <p:nvCxnSpPr>
            <p:cNvPr id="95" name="Connettore 2 94">
              <a:extLst>
                <a:ext uri="{FF2B5EF4-FFF2-40B4-BE49-F238E27FC236}">
                  <a16:creationId xmlns:a16="http://schemas.microsoft.com/office/drawing/2014/main" id="{60C2FB3A-D686-406C-8416-BDD79C81595F}"/>
                </a:ext>
              </a:extLst>
            </p:cNvPr>
            <p:cNvCxnSpPr>
              <a:cxnSpLocks/>
            </p:cNvCxnSpPr>
            <p:nvPr/>
          </p:nvCxnSpPr>
          <p:spPr>
            <a:xfrm>
              <a:off x="2819750" y="314568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2 95">
              <a:extLst>
                <a:ext uri="{FF2B5EF4-FFF2-40B4-BE49-F238E27FC236}">
                  <a16:creationId xmlns:a16="http://schemas.microsoft.com/office/drawing/2014/main" id="{7FE861A2-78F4-48C6-947C-49D151F8C43F}"/>
                </a:ext>
              </a:extLst>
            </p:cNvPr>
            <p:cNvCxnSpPr>
              <a:cxnSpLocks/>
            </p:cNvCxnSpPr>
            <p:nvPr/>
          </p:nvCxnSpPr>
          <p:spPr>
            <a:xfrm>
              <a:off x="2978255" y="2997178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2 96">
              <a:extLst>
                <a:ext uri="{FF2B5EF4-FFF2-40B4-BE49-F238E27FC236}">
                  <a16:creationId xmlns:a16="http://schemas.microsoft.com/office/drawing/2014/main" id="{F0AA266E-74BE-46E0-B5B5-DF0D30E34F62}"/>
                </a:ext>
              </a:extLst>
            </p:cNvPr>
            <p:cNvCxnSpPr>
              <a:cxnSpLocks/>
            </p:cNvCxnSpPr>
            <p:nvPr/>
          </p:nvCxnSpPr>
          <p:spPr>
            <a:xfrm>
              <a:off x="2677160" y="2897390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90FCA36-DD00-465D-B936-3C24C4DFF379}"/>
              </a:ext>
            </a:extLst>
          </p:cNvPr>
          <p:cNvSpPr txBox="1"/>
          <p:nvPr/>
        </p:nvSpPr>
        <p:spPr>
          <a:xfrm>
            <a:off x="9189361" y="2412982"/>
            <a:ext cx="238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Suprathermal</a:t>
            </a:r>
            <a:r>
              <a:rPr lang="it-IT" dirty="0"/>
              <a:t> </a:t>
            </a:r>
            <a:r>
              <a:rPr lang="it-IT" dirty="0" err="1">
                <a:solidFill>
                  <a:srgbClr val="FF0000"/>
                </a:solidFill>
              </a:rPr>
              <a:t>electrons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D3AE01EA-713C-4288-90F2-122889093335}"/>
              </a:ext>
            </a:extLst>
          </p:cNvPr>
          <p:cNvSpPr txBox="1"/>
          <p:nvPr/>
        </p:nvSpPr>
        <p:spPr>
          <a:xfrm>
            <a:off x="6009040" y="5643521"/>
            <a:ext cx="490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2.1. </a:t>
            </a:r>
            <a:r>
              <a:rPr lang="it-IT" dirty="0" err="1"/>
              <a:t>electrons</a:t>
            </a:r>
            <a:r>
              <a:rPr lang="it-IT" dirty="0"/>
              <a:t> </a:t>
            </a:r>
            <a:r>
              <a:rPr lang="it-IT" dirty="0" err="1"/>
              <a:t>transport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the dense target</a:t>
            </a:r>
            <a:endParaRPr lang="en-GB" dirty="0"/>
          </a:p>
        </p:txBody>
      </p:sp>
      <p:grpSp>
        <p:nvGrpSpPr>
          <p:cNvPr id="99" name="Gruppo 98">
            <a:extLst>
              <a:ext uri="{FF2B5EF4-FFF2-40B4-BE49-F238E27FC236}">
                <a16:creationId xmlns:a16="http://schemas.microsoft.com/office/drawing/2014/main" id="{02DBCFA8-DD96-4B63-A654-760158B7DBC6}"/>
              </a:ext>
            </a:extLst>
          </p:cNvPr>
          <p:cNvGrpSpPr/>
          <p:nvPr/>
        </p:nvGrpSpPr>
        <p:grpSpPr>
          <a:xfrm>
            <a:off x="9921300" y="2969391"/>
            <a:ext cx="707771" cy="333375"/>
            <a:chOff x="2677160" y="2857563"/>
            <a:chExt cx="707771" cy="333375"/>
          </a:xfrm>
        </p:grpSpPr>
        <p:pic>
          <p:nvPicPr>
            <p:cNvPr id="100" name="Elemento grafico 99">
              <a:extLst>
                <a:ext uri="{FF2B5EF4-FFF2-40B4-BE49-F238E27FC236}">
                  <a16:creationId xmlns:a16="http://schemas.microsoft.com/office/drawing/2014/main" id="{A82994C5-2D55-4206-9B91-880D3B5A0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682696" y="2857563"/>
              <a:ext cx="676275" cy="333375"/>
            </a:xfrm>
            <a:prstGeom prst="rect">
              <a:avLst/>
            </a:prstGeom>
          </p:spPr>
        </p:pic>
        <p:cxnSp>
          <p:nvCxnSpPr>
            <p:cNvPr id="101" name="Connettore 2 100">
              <a:extLst>
                <a:ext uri="{FF2B5EF4-FFF2-40B4-BE49-F238E27FC236}">
                  <a16:creationId xmlns:a16="http://schemas.microsoft.com/office/drawing/2014/main" id="{349E8B95-6432-47CB-B9A6-5DAFD1F73199}"/>
                </a:ext>
              </a:extLst>
            </p:cNvPr>
            <p:cNvCxnSpPr>
              <a:cxnSpLocks/>
            </p:cNvCxnSpPr>
            <p:nvPr/>
          </p:nvCxnSpPr>
          <p:spPr>
            <a:xfrm>
              <a:off x="2819750" y="314568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2 101">
              <a:extLst>
                <a:ext uri="{FF2B5EF4-FFF2-40B4-BE49-F238E27FC236}">
                  <a16:creationId xmlns:a16="http://schemas.microsoft.com/office/drawing/2014/main" id="{BF61A8E3-7FD1-4326-A245-30DF447CF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78255" y="2997178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2 102">
              <a:extLst>
                <a:ext uri="{FF2B5EF4-FFF2-40B4-BE49-F238E27FC236}">
                  <a16:creationId xmlns:a16="http://schemas.microsoft.com/office/drawing/2014/main" id="{35A81F74-BA79-4F72-BD8C-67D0333941B2}"/>
                </a:ext>
              </a:extLst>
            </p:cNvPr>
            <p:cNvCxnSpPr>
              <a:cxnSpLocks/>
            </p:cNvCxnSpPr>
            <p:nvPr/>
          </p:nvCxnSpPr>
          <p:spPr>
            <a:xfrm>
              <a:off x="2677160" y="2897390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e 18">
            <a:extLst>
              <a:ext uri="{FF2B5EF4-FFF2-40B4-BE49-F238E27FC236}">
                <a16:creationId xmlns:a16="http://schemas.microsoft.com/office/drawing/2014/main" id="{B671E6E1-3139-485A-B9ED-43C56F9B065D}"/>
              </a:ext>
            </a:extLst>
          </p:cNvPr>
          <p:cNvSpPr/>
          <p:nvPr/>
        </p:nvSpPr>
        <p:spPr>
          <a:xfrm>
            <a:off x="9665591" y="300496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e 103">
            <a:extLst>
              <a:ext uri="{FF2B5EF4-FFF2-40B4-BE49-F238E27FC236}">
                <a16:creationId xmlns:a16="http://schemas.microsoft.com/office/drawing/2014/main" id="{C19830B9-E1E8-49FF-8E4A-307A7F95CE38}"/>
              </a:ext>
            </a:extLst>
          </p:cNvPr>
          <p:cNvSpPr/>
          <p:nvPr/>
        </p:nvSpPr>
        <p:spPr>
          <a:xfrm>
            <a:off x="9796630" y="3097073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e 104">
            <a:extLst>
              <a:ext uri="{FF2B5EF4-FFF2-40B4-BE49-F238E27FC236}">
                <a16:creationId xmlns:a16="http://schemas.microsoft.com/office/drawing/2014/main" id="{7650FBC2-A9D1-4672-A7AF-5C22F5568836}"/>
              </a:ext>
            </a:extLst>
          </p:cNvPr>
          <p:cNvSpPr/>
          <p:nvPr/>
        </p:nvSpPr>
        <p:spPr>
          <a:xfrm>
            <a:off x="9849170" y="3280907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e 105">
            <a:extLst>
              <a:ext uri="{FF2B5EF4-FFF2-40B4-BE49-F238E27FC236}">
                <a16:creationId xmlns:a16="http://schemas.microsoft.com/office/drawing/2014/main" id="{B3D78BC8-6515-42A7-B81B-1DF986FB3B0C}"/>
              </a:ext>
            </a:extLst>
          </p:cNvPr>
          <p:cNvSpPr/>
          <p:nvPr/>
        </p:nvSpPr>
        <p:spPr>
          <a:xfrm>
            <a:off x="9631194" y="316992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e 106">
            <a:extLst>
              <a:ext uri="{FF2B5EF4-FFF2-40B4-BE49-F238E27FC236}">
                <a16:creationId xmlns:a16="http://schemas.microsoft.com/office/drawing/2014/main" id="{BA518A61-9B7D-4F80-A65B-E3ADCC8C953D}"/>
              </a:ext>
            </a:extLst>
          </p:cNvPr>
          <p:cNvSpPr/>
          <p:nvPr/>
        </p:nvSpPr>
        <p:spPr>
          <a:xfrm>
            <a:off x="9724654" y="335539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e 107">
            <a:extLst>
              <a:ext uri="{FF2B5EF4-FFF2-40B4-BE49-F238E27FC236}">
                <a16:creationId xmlns:a16="http://schemas.microsoft.com/office/drawing/2014/main" id="{3A2B6336-9765-42D6-B16B-BEC86FA30D97}"/>
              </a:ext>
            </a:extLst>
          </p:cNvPr>
          <p:cNvSpPr/>
          <p:nvPr/>
        </p:nvSpPr>
        <p:spPr>
          <a:xfrm>
            <a:off x="9794517" y="2883565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Immagine 66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8AB1E370-6FA8-4E3A-84C6-D07948A375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68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D4D4ACCB-FB6E-4452-B295-823EBC969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Immagine 108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B3792B12-2C3F-4EDE-A56D-1825E755D7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42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16" grpId="0"/>
      <p:bldP spid="17" grpId="0"/>
      <p:bldP spid="77" grpId="0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/>
      <p:bldP spid="18" grpId="0"/>
      <p:bldP spid="98" grpId="0"/>
      <p:bldP spid="19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30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2F9E5E9-0154-46D6-8A0E-71F3D69E8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091" y="2143745"/>
            <a:ext cx="6222201" cy="366790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4A64555-CDEB-46E7-91C1-B69485E68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0" y="955409"/>
            <a:ext cx="4427412" cy="563403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607131-0A7C-496B-85D4-9CB3EEE60DCB}"/>
              </a:ext>
            </a:extLst>
          </p:cNvPr>
          <p:cNvSpPr txBox="1"/>
          <p:nvPr/>
        </p:nvSpPr>
        <p:spPr>
          <a:xfrm>
            <a:off x="6480649" y="5846544"/>
            <a:ext cx="5291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Associated </a:t>
            </a:r>
            <a:r>
              <a:rPr lang="it-IT" dirty="0" err="1"/>
              <a:t>estimated</a:t>
            </a:r>
            <a:r>
              <a:rPr lang="it-IT" dirty="0"/>
              <a:t> </a:t>
            </a:r>
            <a:r>
              <a:rPr lang="it-IT" dirty="0" err="1"/>
              <a:t>electric</a:t>
            </a:r>
            <a:r>
              <a:rPr lang="it-IT" b="0" dirty="0"/>
              <a:t> field </a:t>
            </a:r>
            <a:r>
              <a:rPr lang="it-IT" b="0" dirty="0" err="1"/>
              <a:t>at</a:t>
            </a:r>
            <a:r>
              <a:rPr lang="it-IT" b="0" dirty="0"/>
              <a:t> 30 cm: </a:t>
            </a:r>
            <a:r>
              <a:rPr lang="it-IT" b="1" dirty="0"/>
              <a:t>250 </a:t>
            </a:r>
            <a:r>
              <a:rPr lang="en-US" b="1" dirty="0"/>
              <a:t>kV/m</a:t>
            </a:r>
          </a:p>
          <a:p>
            <a:endParaRPr lang="en-US" dirty="0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75C5AB8C-9304-41DF-910E-FCAA54140715}"/>
              </a:ext>
            </a:extLst>
          </p:cNvPr>
          <p:cNvSpPr txBox="1">
            <a:spLocks/>
          </p:cNvSpPr>
          <p:nvPr/>
        </p:nvSpPr>
        <p:spPr>
          <a:xfrm>
            <a:off x="-75734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Experimental results : PHELIX facility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B620B0E-E206-4654-8DAB-1AFA6C24F294}"/>
              </a:ext>
            </a:extLst>
          </p:cNvPr>
          <p:cNvSpPr txBox="1"/>
          <p:nvPr/>
        </p:nvSpPr>
        <p:spPr>
          <a:xfrm>
            <a:off x="907638" y="6125396"/>
            <a:ext cx="1519237" cy="24622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horz" wrap="square" lIns="121920" tIns="0" rIns="121920" bIns="0" rtlCol="0">
            <a:spAutoFit/>
          </a:bodyPr>
          <a:lstStyle/>
          <a:p>
            <a:pPr algn="ctr"/>
            <a:r>
              <a:rPr lang="it-IT" sz="1600" dirty="0"/>
              <a:t>FWHM = 3.4 ns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776E319-E701-4A4A-8A8E-5AB50D42EC9F}"/>
              </a:ext>
            </a:extLst>
          </p:cNvPr>
          <p:cNvSpPr txBox="1"/>
          <p:nvPr/>
        </p:nvSpPr>
        <p:spPr>
          <a:xfrm>
            <a:off x="1051793" y="6405419"/>
            <a:ext cx="1163139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1600" dirty="0"/>
              <a:t>CCE ≈ 30 %</a:t>
            </a:r>
            <a:endParaRPr lang="en-GB" sz="16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7D3D525-7269-41B4-B269-6832A46F2E2D}"/>
              </a:ext>
            </a:extLst>
          </p:cNvPr>
          <p:cNvSpPr txBox="1"/>
          <p:nvPr/>
        </p:nvSpPr>
        <p:spPr>
          <a:xfrm>
            <a:off x="815151" y="5845373"/>
            <a:ext cx="1704210" cy="246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vert="horz" wrap="square" lIns="121920" tIns="0" rIns="121920" bIns="0" rtlCol="0">
            <a:spAutoFit/>
          </a:bodyPr>
          <a:lstStyle/>
          <a:p>
            <a:pPr algn="ctr"/>
            <a:r>
              <a:rPr lang="it-IT" sz="1600" dirty="0"/>
              <a:t>15 × 15 mm</a:t>
            </a:r>
            <a:r>
              <a:rPr lang="it-IT" sz="1600" baseline="30000" dirty="0"/>
              <a:t>2</a:t>
            </a:r>
            <a:r>
              <a:rPr lang="it-IT" sz="1600" dirty="0"/>
              <a:t> area</a:t>
            </a:r>
          </a:p>
        </p:txBody>
      </p:sp>
      <p:pic>
        <p:nvPicPr>
          <p:cNvPr id="21" name="Immagine 20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13646A35-9BED-46B0-8863-BDA7C3D8A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2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1AC05886-1265-429A-807B-AE5F95174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E40319D-B8BB-4E3B-ACE0-E8DE04439F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2F26E336-DD03-453F-8A7C-8E533F400A1E}"/>
              </a:ext>
            </a:extLst>
          </p:cNvPr>
          <p:cNvSpPr/>
          <p:nvPr/>
        </p:nvSpPr>
        <p:spPr>
          <a:xfrm>
            <a:off x="6308436" y="4110182"/>
            <a:ext cx="110837" cy="110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43D67989-48DC-4073-8667-C7CC59047F5D}"/>
              </a:ext>
            </a:extLst>
          </p:cNvPr>
          <p:cNvSpPr/>
          <p:nvPr/>
        </p:nvSpPr>
        <p:spPr>
          <a:xfrm>
            <a:off x="6308435" y="2311241"/>
            <a:ext cx="110837" cy="110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1E61851-0730-4597-9A9A-C5A04D9C400E}"/>
              </a:ext>
            </a:extLst>
          </p:cNvPr>
          <p:cNvSpPr txBox="1"/>
          <p:nvPr/>
        </p:nvSpPr>
        <p:spPr>
          <a:xfrm>
            <a:off x="9066797" y="1285079"/>
            <a:ext cx="3115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τ</a:t>
            </a:r>
            <a:r>
              <a:rPr lang="it-IT" dirty="0"/>
              <a:t> = 750 </a:t>
            </a:r>
            <a:r>
              <a:rPr lang="it-IT" dirty="0" err="1"/>
              <a:t>fs</a:t>
            </a:r>
            <a:endParaRPr lang="en-US" dirty="0"/>
          </a:p>
          <a:p>
            <a:r>
              <a:rPr lang="en-US" dirty="0"/>
              <a:t>Target: 10 µm Titanium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66E8E515-7595-4FE0-B202-7AE349CA6739}"/>
              </a:ext>
            </a:extLst>
          </p:cNvPr>
          <p:cNvSpPr/>
          <p:nvPr/>
        </p:nvSpPr>
        <p:spPr>
          <a:xfrm>
            <a:off x="6381946" y="1241611"/>
            <a:ext cx="5076629" cy="743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67AB7A81-1DC2-4CF3-B9E7-678CDA4DABC2}"/>
                  </a:ext>
                </a:extLst>
              </p:cNvPr>
              <p:cNvSpPr txBox="1"/>
              <p:nvPr/>
            </p:nvSpPr>
            <p:spPr>
              <a:xfrm>
                <a:off x="6381946" y="1046349"/>
                <a:ext cx="408214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highlight>
                      <a:srgbClr val="FFFFFF"/>
                    </a:highlight>
                  </a:rPr>
                  <a:t>PHELIX</a:t>
                </a:r>
              </a:p>
              <a:p>
                <a:r>
                  <a:rPr lang="en-US" dirty="0"/>
                  <a:t>E = 88 J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=2.5×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it-IT" b="0" dirty="0"/>
                  <a:t> 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it-IT" b="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67AB7A81-1DC2-4CF3-B9E7-678CDA4DA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946" y="1046349"/>
                <a:ext cx="4082144" cy="923330"/>
              </a:xfrm>
              <a:prstGeom prst="rect">
                <a:avLst/>
              </a:prstGeom>
              <a:blipFill>
                <a:blip r:embed="rId8"/>
                <a:stretch>
                  <a:fillRect l="-1343"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0369CAD-7294-4A34-BBCB-1FC4F0FD99FF}"/>
              </a:ext>
            </a:extLst>
          </p:cNvPr>
          <p:cNvSpPr txBox="1"/>
          <p:nvPr/>
        </p:nvSpPr>
        <p:spPr>
          <a:xfrm>
            <a:off x="824266" y="1043545"/>
            <a:ext cx="1370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highlight>
                  <a:srgbClr val="DAE3F3"/>
                </a:highlight>
              </a:rPr>
              <a:t>10 µm Al filter</a:t>
            </a:r>
            <a:endParaRPr lang="en-GB" sz="1600" dirty="0">
              <a:highlight>
                <a:srgbClr val="DAE3F3"/>
              </a:highlight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D42F70E-E6BA-4C2F-BFA1-B4E0F364CD76}"/>
              </a:ext>
            </a:extLst>
          </p:cNvPr>
          <p:cNvSpPr txBox="1"/>
          <p:nvPr/>
        </p:nvSpPr>
        <p:spPr>
          <a:xfrm>
            <a:off x="4016961" y="4492802"/>
            <a:ext cx="1370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highlight>
                  <a:srgbClr val="DAE3F3"/>
                </a:highlight>
              </a:rPr>
              <a:t>10 µm Al filter</a:t>
            </a:r>
            <a:endParaRPr lang="en-GB" sz="1600" dirty="0">
              <a:highlight>
                <a:srgbClr val="DAE3F3"/>
              </a:highlight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4B7A991-E329-4C9F-B9D2-6C1EB5598E94}"/>
              </a:ext>
            </a:extLst>
          </p:cNvPr>
          <p:cNvSpPr txBox="1"/>
          <p:nvPr/>
        </p:nvSpPr>
        <p:spPr>
          <a:xfrm>
            <a:off x="779490" y="4520177"/>
            <a:ext cx="1370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highlight>
                  <a:srgbClr val="DAE3F3"/>
                </a:highlight>
              </a:rPr>
              <a:t>20 µm Al filter</a:t>
            </a:r>
            <a:endParaRPr lang="en-GB" sz="1600" dirty="0">
              <a:highlight>
                <a:srgbClr val="DAE3F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89794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31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99277A8-51A3-47E9-9CA9-0D74D7FE3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" y="1279525"/>
            <a:ext cx="12192000" cy="5041900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E2EB80EF-EB6E-49BE-B3CF-DE64D40AAB88}"/>
              </a:ext>
            </a:extLst>
          </p:cNvPr>
          <p:cNvSpPr txBox="1">
            <a:spLocks/>
          </p:cNvSpPr>
          <p:nvPr/>
        </p:nvSpPr>
        <p:spPr>
          <a:xfrm>
            <a:off x="18102" y="-10173"/>
            <a:ext cx="116898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GSI experimental campaign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E625D247-F909-4A0A-BC9C-699B333D6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467"/>
          <a:stretch/>
        </p:blipFill>
        <p:spPr>
          <a:xfrm>
            <a:off x="3530601" y="2158214"/>
            <a:ext cx="2441786" cy="2334648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0546B0E0-9004-4D67-A3C6-2AC2CE04D3E0}"/>
              </a:ext>
            </a:extLst>
          </p:cNvPr>
          <p:cNvSpPr/>
          <p:nvPr/>
        </p:nvSpPr>
        <p:spPr>
          <a:xfrm>
            <a:off x="3365501" y="3436346"/>
            <a:ext cx="901700" cy="80043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magine 18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75D08EC2-32A0-4DA9-8A40-4F3B43D354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0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1EC01670-3246-41B7-965B-3E7C6664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90F569D2-FC4D-447D-8338-F0ABC5F0E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801AA97-23FB-4CBD-9420-BC4DB0D7456C}"/>
              </a:ext>
            </a:extLst>
          </p:cNvPr>
          <p:cNvSpPr/>
          <p:nvPr/>
        </p:nvSpPr>
        <p:spPr>
          <a:xfrm>
            <a:off x="7008019" y="1543050"/>
            <a:ext cx="140494" cy="23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5B341DAF-AB8F-4E34-A3EA-ECC1836E07B5}"/>
              </a:ext>
            </a:extLst>
          </p:cNvPr>
          <p:cNvCxnSpPr/>
          <p:nvPr/>
        </p:nvCxnSpPr>
        <p:spPr>
          <a:xfrm flipH="1">
            <a:off x="7008019" y="1712119"/>
            <a:ext cx="140494" cy="0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155A6450-85CC-413E-9605-564F407E4215}"/>
              </a:ext>
            </a:extLst>
          </p:cNvPr>
          <p:cNvCxnSpPr/>
          <p:nvPr/>
        </p:nvCxnSpPr>
        <p:spPr>
          <a:xfrm flipH="1">
            <a:off x="7008019" y="1578769"/>
            <a:ext cx="140494" cy="0"/>
          </a:xfrm>
          <a:prstGeom prst="line">
            <a:avLst/>
          </a:prstGeom>
          <a:ln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9656BCAD-B017-4F30-9A56-D784B7FAACA6}"/>
              </a:ext>
            </a:extLst>
          </p:cNvPr>
          <p:cNvCxnSpPr/>
          <p:nvPr/>
        </p:nvCxnSpPr>
        <p:spPr>
          <a:xfrm flipH="1">
            <a:off x="7008019" y="1640681"/>
            <a:ext cx="140494" cy="0"/>
          </a:xfrm>
          <a:prstGeom prst="line">
            <a:avLst/>
          </a:prstGeom>
          <a:ln w="635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>
            <a:extLst>
              <a:ext uri="{FF2B5EF4-FFF2-40B4-BE49-F238E27FC236}">
                <a16:creationId xmlns:a16="http://schemas.microsoft.com/office/drawing/2014/main" id="{24653C39-F035-41B8-9E5C-417237FEAB1E}"/>
              </a:ext>
            </a:extLst>
          </p:cNvPr>
          <p:cNvSpPr/>
          <p:nvPr/>
        </p:nvSpPr>
        <p:spPr>
          <a:xfrm>
            <a:off x="738909" y="1578769"/>
            <a:ext cx="240146" cy="233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595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32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842442C-2318-4AE7-9247-39BA1CC2C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19" y="1167261"/>
            <a:ext cx="10244962" cy="5229316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A9308D5C-AA94-4F67-8169-E320999D0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2" y="31772"/>
            <a:ext cx="1168980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Experimental Validation: GSI experimental campaign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74914EF-0348-4D33-B0BD-26FBE78C7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467"/>
          <a:stretch/>
        </p:blipFill>
        <p:spPr>
          <a:xfrm>
            <a:off x="9456845" y="1888309"/>
            <a:ext cx="2547844" cy="243605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18" name="Ovale 17">
            <a:extLst>
              <a:ext uri="{FF2B5EF4-FFF2-40B4-BE49-F238E27FC236}">
                <a16:creationId xmlns:a16="http://schemas.microsoft.com/office/drawing/2014/main" id="{7D35DDF0-3DF4-48BF-BD33-0DB73A7FAD59}"/>
              </a:ext>
            </a:extLst>
          </p:cNvPr>
          <p:cNvSpPr/>
          <p:nvPr/>
        </p:nvSpPr>
        <p:spPr>
          <a:xfrm>
            <a:off x="9314569" y="3323560"/>
            <a:ext cx="855164" cy="71553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D8991383-C26C-403E-9C1C-B192FA0DBA7B}"/>
              </a:ext>
            </a:extLst>
          </p:cNvPr>
          <p:cNvSpPr/>
          <p:nvPr/>
        </p:nvSpPr>
        <p:spPr>
          <a:xfrm>
            <a:off x="9837931" y="3967988"/>
            <a:ext cx="1380550" cy="501360"/>
          </a:xfrm>
          <a:prstGeom prst="ellipse">
            <a:avLst/>
          </a:prstGeom>
          <a:noFill/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mmagine 20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1F73D3AE-B735-4DF6-99D6-8BB6808DF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2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DACD6253-5A63-4B52-96F4-D0F11D9C5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47263A33-E3DF-4756-A644-CEB66815F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3DC7F7FC-E3AC-41CF-8F63-711E68272190}"/>
              </a:ext>
            </a:extLst>
          </p:cNvPr>
          <p:cNvSpPr/>
          <p:nvPr/>
        </p:nvSpPr>
        <p:spPr>
          <a:xfrm>
            <a:off x="1619075" y="1418431"/>
            <a:ext cx="187685" cy="167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827C5B70-A6A2-46A7-9A96-DCCCC92AF26A}"/>
              </a:ext>
            </a:extLst>
          </p:cNvPr>
          <p:cNvGrpSpPr/>
          <p:nvPr/>
        </p:nvGrpSpPr>
        <p:grpSpPr>
          <a:xfrm>
            <a:off x="6493077" y="1418431"/>
            <a:ext cx="187687" cy="167780"/>
            <a:chOff x="6493077" y="1418431"/>
            <a:chExt cx="187687" cy="167780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7B0A1550-7B2A-4380-AF54-1746B4418E3B}"/>
                </a:ext>
              </a:extLst>
            </p:cNvPr>
            <p:cNvSpPr/>
            <p:nvPr/>
          </p:nvSpPr>
          <p:spPr>
            <a:xfrm>
              <a:off x="6493079" y="1418431"/>
              <a:ext cx="187685" cy="167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" name="Connettore diritto 2">
              <a:extLst>
                <a:ext uri="{FF2B5EF4-FFF2-40B4-BE49-F238E27FC236}">
                  <a16:creationId xmlns:a16="http://schemas.microsoft.com/office/drawing/2014/main" id="{C8038E44-8FB0-485A-9F07-F98B0DC6D1D1}"/>
                </a:ext>
              </a:extLst>
            </p:cNvPr>
            <p:cNvCxnSpPr>
              <a:cxnSpLocks/>
            </p:cNvCxnSpPr>
            <p:nvPr/>
          </p:nvCxnSpPr>
          <p:spPr>
            <a:xfrm>
              <a:off x="6493078" y="1476128"/>
              <a:ext cx="187685" cy="0"/>
            </a:xfrm>
            <a:prstGeom prst="line">
              <a:avLst/>
            </a:prstGeom>
            <a:ln w="3175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7AD11845-58E2-4556-AC4D-61FAAF6311F2}"/>
                </a:ext>
              </a:extLst>
            </p:cNvPr>
            <p:cNvCxnSpPr>
              <a:cxnSpLocks/>
            </p:cNvCxnSpPr>
            <p:nvPr/>
          </p:nvCxnSpPr>
          <p:spPr>
            <a:xfrm>
              <a:off x="6493077" y="1554710"/>
              <a:ext cx="187685" cy="0"/>
            </a:xfrm>
            <a:prstGeom prst="line">
              <a:avLst/>
            </a:prstGeom>
            <a:ln w="3175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046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33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AA7EEB-0072-4DB9-BCBF-200CCD96C2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"/>
          <a:stretch/>
        </p:blipFill>
        <p:spPr>
          <a:xfrm>
            <a:off x="3643949" y="2226396"/>
            <a:ext cx="8489508" cy="435108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10DC5F2-A394-4678-A54E-2DE96A35B8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8"/>
          <a:stretch/>
        </p:blipFill>
        <p:spPr>
          <a:xfrm>
            <a:off x="4698109" y="1065106"/>
            <a:ext cx="2766847" cy="116129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E15A9FD-A44D-4D0B-BADA-C3C19C3AEC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4"/>
          <a:stretch/>
        </p:blipFill>
        <p:spPr>
          <a:xfrm>
            <a:off x="8235059" y="1065106"/>
            <a:ext cx="3898398" cy="1161290"/>
          </a:xfrm>
          <a:prstGeom prst="rect">
            <a:avLst/>
          </a:prstGeom>
        </p:spPr>
      </p:pic>
      <p:sp>
        <p:nvSpPr>
          <p:cNvPr id="17" name="Titolo 1">
            <a:extLst>
              <a:ext uri="{FF2B5EF4-FFF2-40B4-BE49-F238E27FC236}">
                <a16:creationId xmlns:a16="http://schemas.microsoft.com/office/drawing/2014/main" id="{A4FC6562-4FB2-45CE-8AAB-29C89633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83" y="-30427"/>
            <a:ext cx="1168980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GSI experimental campaign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3C194B9-9B35-4735-B93C-946EC1E858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81"/>
          <a:stretch/>
        </p:blipFill>
        <p:spPr>
          <a:xfrm>
            <a:off x="146667" y="2774608"/>
            <a:ext cx="3541434" cy="2660992"/>
          </a:xfrm>
          <a:prstGeom prst="rect">
            <a:avLst/>
          </a:prstGeom>
        </p:spPr>
      </p:pic>
      <p:sp>
        <p:nvSpPr>
          <p:cNvPr id="20" name="Ovale 19">
            <a:extLst>
              <a:ext uri="{FF2B5EF4-FFF2-40B4-BE49-F238E27FC236}">
                <a16:creationId xmlns:a16="http://schemas.microsoft.com/office/drawing/2014/main" id="{97586AFC-7B6C-4526-A714-EED0E37729B2}"/>
              </a:ext>
            </a:extLst>
          </p:cNvPr>
          <p:cNvSpPr/>
          <p:nvPr/>
        </p:nvSpPr>
        <p:spPr>
          <a:xfrm>
            <a:off x="2311400" y="4165600"/>
            <a:ext cx="1332549" cy="631143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FD392AC-D9E9-4B6F-B94A-E998656FAD8B}"/>
              </a:ext>
            </a:extLst>
          </p:cNvPr>
          <p:cNvSpPr txBox="1"/>
          <p:nvPr/>
        </p:nvSpPr>
        <p:spPr>
          <a:xfrm>
            <a:off x="166159" y="1185423"/>
            <a:ext cx="437271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Detector inside the  experimental chamber 60 cm from target</a:t>
            </a:r>
          </a:p>
        </p:txBody>
      </p:sp>
      <p:pic>
        <p:nvPicPr>
          <p:cNvPr id="22" name="Immagine 21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37376257-C2BD-439E-B346-602B9433F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3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9BE3C722-1401-4BA0-8764-441DD9FA3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083EA4B4-340C-4B8F-AEDD-F6F3A268AA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8FA2007-834B-4A0A-87A6-557C54CEC0E2}"/>
              </a:ext>
            </a:extLst>
          </p:cNvPr>
          <p:cNvSpPr/>
          <p:nvPr/>
        </p:nvSpPr>
        <p:spPr>
          <a:xfrm>
            <a:off x="4228051" y="2374084"/>
            <a:ext cx="187685" cy="167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AFF3BB94-B626-406C-A11B-B55B036B41EC}"/>
              </a:ext>
            </a:extLst>
          </p:cNvPr>
          <p:cNvSpPr/>
          <p:nvPr/>
        </p:nvSpPr>
        <p:spPr>
          <a:xfrm>
            <a:off x="4642399" y="1224459"/>
            <a:ext cx="187685" cy="167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80C39BC2-46D9-4B00-B4F4-586D25D44F13}"/>
              </a:ext>
            </a:extLst>
          </p:cNvPr>
          <p:cNvSpPr/>
          <p:nvPr/>
        </p:nvSpPr>
        <p:spPr>
          <a:xfrm>
            <a:off x="8235059" y="1236422"/>
            <a:ext cx="187685" cy="167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13AA0DE-FB40-44C6-A4AB-930B5770CF01}"/>
              </a:ext>
            </a:extLst>
          </p:cNvPr>
          <p:cNvSpPr/>
          <p:nvPr/>
        </p:nvSpPr>
        <p:spPr>
          <a:xfrm>
            <a:off x="8405966" y="2385823"/>
            <a:ext cx="187685" cy="167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804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B615F-7291-484C-9A80-613F8F3C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84" y="85049"/>
            <a:ext cx="1218478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Conclusion and Perspectives: a novel detector design</a:t>
            </a:r>
          </a:p>
        </p:txBody>
      </p:sp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34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17/02/2021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F905942-C290-4F24-8BB7-B8CEF9261037}"/>
              </a:ext>
            </a:extLst>
          </p:cNvPr>
          <p:cNvGrpSpPr/>
          <p:nvPr/>
        </p:nvGrpSpPr>
        <p:grpSpPr>
          <a:xfrm>
            <a:off x="5940577" y="3169583"/>
            <a:ext cx="6017370" cy="2797224"/>
            <a:chOff x="2246431" y="2032628"/>
            <a:chExt cx="7076190" cy="3350285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D0E1392-7E22-4E7B-AA2E-A9F32E0E2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6431" y="2401961"/>
              <a:ext cx="7076190" cy="2980952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13F1200B-45F3-4501-93AF-68AC5B81A76F}"/>
                </a:ext>
              </a:extLst>
            </p:cNvPr>
            <p:cNvSpPr txBox="1"/>
            <p:nvPr/>
          </p:nvSpPr>
          <p:spPr>
            <a:xfrm>
              <a:off x="6691799" y="2032628"/>
              <a:ext cx="571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n</a:t>
              </a:r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6484A33F-8C62-4587-8DC1-9AFFC7A545E1}"/>
              </a:ext>
            </a:extLst>
          </p:cNvPr>
          <p:cNvSpPr/>
          <p:nvPr/>
        </p:nvSpPr>
        <p:spPr>
          <a:xfrm>
            <a:off x="8872589" y="6427113"/>
            <a:ext cx="34444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 et al. Scientific Reports 11, 3071 (2021)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B80AF2-80A0-4408-BC6B-F0CFC57B5B1F}"/>
              </a:ext>
            </a:extLst>
          </p:cNvPr>
          <p:cNvSpPr txBox="1"/>
          <p:nvPr/>
        </p:nvSpPr>
        <p:spPr>
          <a:xfrm>
            <a:off x="6439350" y="1685773"/>
            <a:ext cx="5001424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b="1" dirty="0"/>
              <a:t>layered diamond structure </a:t>
            </a:r>
            <a:r>
              <a:rPr lang="en-US" dirty="0"/>
              <a:t>enables: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sensitivity for a wide range of ion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energy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radiation hardness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D608EB7-F2A2-4369-A95E-74BED11B8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52" y="1394358"/>
            <a:ext cx="461085" cy="46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E10F149-840B-425D-8C5C-DFA84CB7CBD0}"/>
              </a:ext>
            </a:extLst>
          </p:cNvPr>
          <p:cNvSpPr txBox="1"/>
          <p:nvPr/>
        </p:nvSpPr>
        <p:spPr>
          <a:xfrm>
            <a:off x="695138" y="2246253"/>
            <a:ext cx="4734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Characterization of diamond detectors exploiting </a:t>
            </a:r>
            <a:r>
              <a:rPr lang="el-GR" dirty="0">
                <a:cs typeface="Times New Roman" panose="02020603050405020304" pitchFamily="18" charset="0"/>
              </a:rPr>
              <a:t>α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particles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produced</a:t>
            </a:r>
            <a:r>
              <a:rPr lang="it-IT" dirty="0">
                <a:cs typeface="Times New Roman" panose="02020603050405020304" pitchFamily="18" charset="0"/>
              </a:rPr>
              <a:t> by the </a:t>
            </a:r>
            <a:r>
              <a:rPr lang="it-IT" dirty="0" err="1">
                <a:cs typeface="Times New Roman" panose="02020603050405020304" pitchFamily="18" charset="0"/>
              </a:rPr>
              <a:t>radioactive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decay</a:t>
            </a:r>
            <a:r>
              <a:rPr lang="it-IT" dirty="0">
                <a:cs typeface="Times New Roman" panose="02020603050405020304" pitchFamily="18" charset="0"/>
              </a:rPr>
              <a:t> of </a:t>
            </a:r>
            <a:r>
              <a:rPr lang="it-IT" dirty="0" err="1">
                <a:cs typeface="Times New Roman" panose="02020603050405020304" pitchFamily="18" charset="0"/>
              </a:rPr>
              <a:t>Americium</a:t>
            </a:r>
            <a:endParaRPr lang="en-GB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85066755-C926-403E-93AE-3A9CAC60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0" y="2405105"/>
            <a:ext cx="495310" cy="46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80E2991-FAD0-4117-9921-02D346742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53" y="3378382"/>
            <a:ext cx="461085" cy="46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976FBA3-AEBB-4C33-A580-1DFEF482B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53" y="4327916"/>
            <a:ext cx="461085" cy="46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CC1983E-3A93-4130-B2A8-3B95EEBB4079}"/>
              </a:ext>
            </a:extLst>
          </p:cNvPr>
          <p:cNvSpPr txBox="1"/>
          <p:nvPr/>
        </p:nvSpPr>
        <p:spPr>
          <a:xfrm>
            <a:off x="695138" y="3978188"/>
            <a:ext cx="4775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Successful employment  of the advanced TOF technique in various experimental campaigns exploiting different laser systems (</a:t>
            </a:r>
            <a:r>
              <a:rPr lang="en-GB" dirty="0">
                <a:highlight>
                  <a:srgbClr val="DAE3F3"/>
                </a:highlight>
              </a:rPr>
              <a:t>ABC, ECLIPSE, FLAME, LLC, ALLS, PHELIX</a:t>
            </a:r>
            <a:r>
              <a:rPr lang="en-GB" dirty="0"/>
              <a:t>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B9840DA-ADB6-4951-A47D-E6717709003E}"/>
              </a:ext>
            </a:extLst>
          </p:cNvPr>
          <p:cNvSpPr txBox="1"/>
          <p:nvPr/>
        </p:nvSpPr>
        <p:spPr>
          <a:xfrm>
            <a:off x="695138" y="3424259"/>
            <a:ext cx="462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Spectra reconstruction algorithm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CDC5D37-8990-46A9-B8E1-98B7EBB8F07C}"/>
              </a:ext>
            </a:extLst>
          </p:cNvPr>
          <p:cNvSpPr txBox="1"/>
          <p:nvPr/>
        </p:nvSpPr>
        <p:spPr>
          <a:xfrm>
            <a:off x="695138" y="1225820"/>
            <a:ext cx="4734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Development of an effective procedure to acquire signals with high signal to noise ratio even in highly EMP polluted environments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4AB25A79-B303-46F7-9ACE-09E28798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5" y="5568457"/>
            <a:ext cx="694698" cy="49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17DA2E3-408A-4BDB-9784-AE0D7DEFC73A}"/>
              </a:ext>
            </a:extLst>
          </p:cNvPr>
          <p:cNvSpPr txBox="1"/>
          <p:nvPr/>
        </p:nvSpPr>
        <p:spPr>
          <a:xfrm>
            <a:off x="712250" y="5425887"/>
            <a:ext cx="4684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Calibration of diamond detectors through the exposition to proton beams of different fluxes and energies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34F33D8-711C-433B-A65C-4D688B405BA3}"/>
              </a:ext>
            </a:extLst>
          </p:cNvPr>
          <p:cNvSpPr txBox="1"/>
          <p:nvPr/>
        </p:nvSpPr>
        <p:spPr>
          <a:xfrm>
            <a:off x="5856037" y="1041280"/>
            <a:ext cx="1491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Now ongoing:</a:t>
            </a:r>
          </a:p>
        </p:txBody>
      </p:sp>
      <p:pic>
        <p:nvPicPr>
          <p:cNvPr id="29" name="Immagine 28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DA5E6DF0-BA93-4701-9849-8785D42BD4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30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021EEE29-2821-4290-A24F-A43899CF1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0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DD63C4BE-63FE-4F68-A353-FC4E7CAC00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45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28">
            <a:extLst>
              <a:ext uri="{FF2B5EF4-FFF2-40B4-BE49-F238E27FC236}">
                <a16:creationId xmlns:a16="http://schemas.microsoft.com/office/drawing/2014/main" id="{F993EB32-F8D0-448E-8D0E-5D4FE290AE2A}"/>
              </a:ext>
            </a:extLst>
          </p:cNvPr>
          <p:cNvSpPr/>
          <p:nvPr/>
        </p:nvSpPr>
        <p:spPr>
          <a:xfrm>
            <a:off x="878540" y="2620103"/>
            <a:ext cx="295836" cy="251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866E19C-73CF-4A02-B929-147DB998C3E0}"/>
              </a:ext>
            </a:extLst>
          </p:cNvPr>
          <p:cNvSpPr txBox="1"/>
          <p:nvPr/>
        </p:nvSpPr>
        <p:spPr>
          <a:xfrm>
            <a:off x="-51406" y="418772"/>
            <a:ext cx="6169451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P.L. Andreoli, M. Cipriani, F. Consoli, G.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Cristofari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De Angelis, G. di Giorgio, D. Giulietti, F. Ingenito, S. Y. 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Gus’kov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A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Rupasov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“Laser Irradiated Foam Targets: Absorption and Radiative Properties“, EPJ Web of Conferences 167 (2018)</a:t>
            </a:r>
            <a:endParaRPr kumimoji="0" lang="it-IT" sz="1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P.L. Andreoli, S. Bollanti, F. Bombarda, M. Cipriani, F. Consoli, G.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Cristofari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De Angelis, G. Di Giorgio, F. Flora, D. Giulietti, L.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Mezi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Migliorati, M.A.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Alkhimova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Pikuz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Pikuz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R.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Kodama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laser-produced plasma X-ray source for contact microscopy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Journal of Instrumentation 14, C03007 (2019)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</a:t>
            </a:r>
            <a:r>
              <a:rPr kumimoji="0" lang="en-GB" sz="12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Consoli, C. Verona, M. Cipriani, P. L. Andreoli, G. </a:t>
            </a:r>
            <a:r>
              <a:rPr kumimoji="0" lang="en-GB" sz="120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Cristofari</a:t>
            </a:r>
            <a:r>
              <a:rPr kumimoji="0" lang="en-GB" sz="12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R. De Angelis, G. Di Giorgio, D. Giulietti, M.P. Anania, F. Bisesto, G. Costa, M. Ferrario, M. Galletti, R. Pompili, A. Zigler, P. Antici, M. Migliorati “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 of sensitivity improvement for Time-Of-Flight schemes in experiments with high intensity lasers” Journal of Instrumentation 15, C10002 (2020)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Consoli, M. Cipriani, M. P. Anania, P. L. Andreoli, P. Antici, F. Bisesto, G. Costa, G. Cristofari, R. De Angelis, G. Di Giorgio, M. Ferrario, M. Galletti, D. Giulietti, M. Migliorati, R. Pompili, C. Verona and A. Zigler,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Accurate spectra for high energy ions by advanced time-of-flight diamond-detector schemes in experiment with high energy and intensity lasers”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Scientific Reports 11, 3071 (2021)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Vallières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Puyuelo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-Valdes, S.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</a:rPr>
              <a:t>Payeur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, S.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</a:rPr>
              <a:t>Formaux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, F. Consoli, C. Verona, E.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</a:rPr>
              <a:t>d’Humières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, M. Chicoine, S.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</a:rPr>
              <a:t>Roorda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, F. </a:t>
            </a:r>
            <a:r>
              <a:rPr lang="en-GB" sz="1200" dirty="0" err="1">
                <a:solidFill>
                  <a:prstClr val="black"/>
                </a:solidFill>
                <a:latin typeface="Calibri" panose="020F0502020204030204"/>
              </a:rPr>
              <a:t>Schiettekatte</a:t>
            </a:r>
            <a:r>
              <a:rPr lang="en-GB" sz="1200" dirty="0">
                <a:solidFill>
                  <a:prstClr val="black"/>
                </a:solidFill>
                <a:latin typeface="Calibri" panose="020F0502020204030204"/>
              </a:rPr>
              <a:t>, P. Antici.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“Thomson Parabola and Time-of-Flight Detector Cross-Calibration Methodology on the ALLS 100 TW Laser-Driven Ion Acceleration Beamline” review of Scientific Instruments 91, 103303 (2020)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Vallières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, A.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Permogorov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Cantono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K. Svendsen, Z. Chen, S. Sun, F. Consoli, E.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D’Humières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C.-G. Wahlstrom, P. Antici. “Enhanced laser-driven proton acceleration using nanowire targets” Scientific Reports 11, 2226 (2021)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Verona, M. Marinelli, S.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Palomba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G. Verona-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Rinati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</a:t>
            </a:r>
            <a:r>
              <a:rPr kumimoji="0" lang="en-GB" sz="12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Consoli, M. Cipriani, P. Antici, M. Migliorati, F. Bisesto, R. Pompili. “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 of single crystal diamond TOF detectors in planar and transverse configuration” Journal of Instrumentation 15, C09066 (2020)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6" descr="fascia">
            <a:extLst>
              <a:ext uri="{FF2B5EF4-FFF2-40B4-BE49-F238E27FC236}">
                <a16:creationId xmlns:a16="http://schemas.microsoft.com/office/drawing/2014/main" id="{5C440C27-1CC4-442D-863B-14FE6F90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FC433076-FA1A-48DC-AB32-535C2AE34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C9F6F5CF-3B50-46E9-BC02-B13E6E449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21" name="Picture 16" descr="fascia">
            <a:extLst>
              <a:ext uri="{FF2B5EF4-FFF2-40B4-BE49-F238E27FC236}">
                <a16:creationId xmlns:a16="http://schemas.microsoft.com/office/drawing/2014/main" id="{8C78F74B-B7D4-40A8-B3F4-CF9DA9698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egnaposto numero diapositiva 2">
            <a:extLst>
              <a:ext uri="{FF2B5EF4-FFF2-40B4-BE49-F238E27FC236}">
                <a16:creationId xmlns:a16="http://schemas.microsoft.com/office/drawing/2014/main" id="{E9E3FD14-0A18-487F-A9FA-DA53C172C54F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35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Segnaposto data 4">
            <a:extLst>
              <a:ext uri="{FF2B5EF4-FFF2-40B4-BE49-F238E27FC236}">
                <a16:creationId xmlns:a16="http://schemas.microsoft.com/office/drawing/2014/main" id="{3D1E8C40-FF21-4131-9F0E-E0495FCBF02D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17/02/2021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7" name="Immagine 16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BD9582B8-C690-4A75-837B-5A422F73C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8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C13323BE-9D8D-4B58-B8AB-87C858F8B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C563D582-782A-4AD6-92FF-5D7E414F4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2FC7482-0465-4B14-BE8B-D160A9892036}"/>
              </a:ext>
            </a:extLst>
          </p:cNvPr>
          <p:cNvSpPr txBox="1"/>
          <p:nvPr/>
        </p:nvSpPr>
        <p:spPr>
          <a:xfrm>
            <a:off x="6075140" y="418772"/>
            <a:ext cx="6169451" cy="789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Publications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</a:t>
            </a:r>
            <a:r>
              <a:rPr kumimoji="0" lang="en-GB" sz="117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Vallières</a:t>
            </a: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</a:t>
            </a:r>
            <a:r>
              <a:rPr kumimoji="0" lang="en-GB" sz="117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Bienvenue</a:t>
            </a: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</a:t>
            </a:r>
            <a:r>
              <a:rPr kumimoji="0" lang="en-GB" sz="117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Puyuelo</a:t>
            </a: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-Valdes, </a:t>
            </a:r>
            <a:r>
              <a:rPr kumimoji="0" lang="en-GB" sz="117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</a:t>
            </a: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</a:t>
            </a:r>
            <a:r>
              <a:rPr kumimoji="0" lang="en-GB" sz="117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d’Humières</a:t>
            </a: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P. Antici. “Low-Energy Proton Calibration and Energy-Dependence Linearization of EBT-XD Radiochromic Films” </a:t>
            </a:r>
            <a:r>
              <a:rPr kumimoji="0" lang="en-US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of Scientific Instruments 90 (8) (2019)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7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 </a:t>
            </a:r>
            <a:r>
              <a:rPr kumimoji="0" lang="en-GB" sz="117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Vallières</a:t>
            </a:r>
            <a:r>
              <a:rPr kumimoji="0" lang="en-US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</a:t>
            </a:r>
            <a:r>
              <a:rPr kumimoji="0" lang="en-US" sz="117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Puyuelo</a:t>
            </a:r>
            <a:r>
              <a:rPr kumimoji="0" lang="en-US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-Valdes, </a:t>
            </a:r>
            <a:r>
              <a:rPr kumimoji="0" lang="en-US" sz="117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</a:t>
            </a:r>
            <a:r>
              <a:rPr kumimoji="0" lang="en-US" sz="117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</a:t>
            </a:r>
            <a:r>
              <a:rPr kumimoji="0" lang="en-US" sz="117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Bienvenue</a:t>
            </a:r>
            <a:r>
              <a:rPr kumimoji="0" lang="en-US" sz="117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</a:t>
            </a:r>
            <a:r>
              <a:rPr kumimoji="0" lang="en-US" sz="117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Payeur</a:t>
            </a:r>
            <a:r>
              <a:rPr kumimoji="0" lang="en-US" sz="117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</a:t>
            </a:r>
            <a:r>
              <a:rPr kumimoji="0" lang="en-US" sz="117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d’Humières</a:t>
            </a:r>
            <a:r>
              <a:rPr kumimoji="0" lang="en-US" sz="117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Antici. “The laser-driven ion acceleration beamline on the ALLS 200 TW for testing nanowire targets”</a:t>
            </a:r>
            <a:r>
              <a:rPr kumimoji="0" lang="en-GB" sz="117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Proc. SPIE 11037, Laser Acceleration of Electrons, Protons, and Ions V, 1103703 (2019)</a:t>
            </a:r>
            <a:r>
              <a:rPr kumimoji="0" lang="en-US" sz="117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en-US" sz="1170" b="1" i="1" u="sng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7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Bisesto, M. Galletti, M.P. Anania, M. Ferrario, R. Pompili, M. </a:t>
            </a:r>
            <a:r>
              <a:rPr kumimoji="0" lang="en-GB" sz="117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Botton</a:t>
            </a: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A. Zigler, F. Consoli, </a:t>
            </a:r>
            <a:r>
              <a:rPr kumimoji="0" lang="en-GB" sz="117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</a:t>
            </a: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P. Andreoli and C. Verona. “Single-shot and time-resolved detection from high-intensity laser-solid matter interaction at SPARC_LAB” High Power Laser Science and Engineering 7 (2019)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7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Bisesto, M. Galletti, M. P. Anania, G. Costa, M. Ferrario, R. Pompili, A. </a:t>
            </a:r>
            <a:r>
              <a:rPr kumimoji="0" lang="en-GB" sz="117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Poye</a:t>
            </a: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F. Consoli, </a:t>
            </a:r>
            <a:r>
              <a:rPr kumimoji="0" lang="en-GB" sz="117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</a:t>
            </a: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M. Cipriani, C. Verona, A. Zigler. “Ultrafast electron and proton bunches correlation in laser-solid matter experiments” Optics Letters 45, 5575 (2020)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7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 Bisesto, M. Galletti, M. P. Anania, G. Costa, M. Ferrario, R. Pompili, A. Zigler, F. Consoli, M. Cipriani, </a:t>
            </a:r>
            <a:r>
              <a:rPr kumimoji="0" lang="en-GB" sz="117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Salvadori</a:t>
            </a:r>
            <a:r>
              <a:rPr kumimoji="0" lang="en-GB" sz="117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 Verona. “Simultaneous observation of ultrafast electron and proton beams in TNSA” High Power Laser Science and Engineering 8, E23 (2020)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70" noProof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7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G. Di Giorgio, F. Con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soli, R. De Angelis, P. Andreoli, M. Cipriani, G. </a:t>
            </a:r>
            <a:r>
              <a:rPr lang="en-GB" sz="1170" dirty="0" err="1">
                <a:solidFill>
                  <a:prstClr val="black"/>
                </a:solidFill>
                <a:latin typeface="Calibri" panose="020F0502020204030204"/>
              </a:rPr>
              <a:t>Cristofari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, A. Bonasera, </a:t>
            </a:r>
            <a:r>
              <a:rPr lang="en-GB" sz="1170" b="1" i="1" u="sng" dirty="0">
                <a:solidFill>
                  <a:prstClr val="black"/>
                </a:solidFill>
                <a:latin typeface="Calibri" panose="020F0502020204030204"/>
              </a:rPr>
              <a:t>M. Salvadori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, J. Sura. “Development of advanced Thomson spectrometers for nuclear fusion experiments initiated by laser” Journal of Instrumentation 15, C10013 (2020)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7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F. Consoli, P. L. Andreoli, M. Cipriani, G. </a:t>
            </a:r>
            <a:r>
              <a:rPr lang="en-GB" sz="1170" dirty="0" err="1">
                <a:solidFill>
                  <a:prstClr val="black"/>
                </a:solidFill>
                <a:latin typeface="Calibri" panose="020F0502020204030204"/>
              </a:rPr>
              <a:t>Cristofari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, R. De Angelis, G. Di Giorgio, L. </a:t>
            </a:r>
            <a:r>
              <a:rPr lang="en-GB" sz="1170" dirty="0" err="1">
                <a:solidFill>
                  <a:prstClr val="black"/>
                </a:solidFill>
                <a:latin typeface="Calibri" panose="020F0502020204030204"/>
              </a:rPr>
              <a:t>Duvillaret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, J. </a:t>
            </a:r>
            <a:r>
              <a:rPr lang="en-GB" sz="1170" dirty="0" err="1">
                <a:solidFill>
                  <a:prstClr val="black"/>
                </a:solidFill>
                <a:latin typeface="Calibri" panose="020F0502020204030204"/>
              </a:rPr>
              <a:t>Krasa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, D. Neely, </a:t>
            </a:r>
            <a:r>
              <a:rPr lang="en-GB" sz="1170" b="1" i="1" u="sng" dirty="0">
                <a:solidFill>
                  <a:prstClr val="black"/>
                </a:solidFill>
                <a:latin typeface="Calibri" panose="020F0502020204030204"/>
              </a:rPr>
              <a:t>M. Salvadori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, M. </a:t>
            </a:r>
            <a:r>
              <a:rPr lang="en-GB" sz="1170" dirty="0" err="1">
                <a:solidFill>
                  <a:prstClr val="black"/>
                </a:solidFill>
                <a:latin typeface="Calibri" panose="020F0502020204030204"/>
              </a:rPr>
              <a:t>Scisciò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, R. A. Smith, V. T. </a:t>
            </a:r>
            <a:r>
              <a:rPr lang="en-GB" sz="1170" dirty="0" err="1">
                <a:solidFill>
                  <a:prstClr val="black"/>
                </a:solidFill>
                <a:latin typeface="Calibri" panose="020F0502020204030204"/>
              </a:rPr>
              <a:t>Tikhonchuk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. “Sources and space-time distribution of the electromagnetic pulses in experiments on inertial confinement fusion and laser-plasma acceleration” </a:t>
            </a:r>
            <a:r>
              <a:rPr lang="en-GB" sz="1170" dirty="0" err="1">
                <a:solidFill>
                  <a:prstClr val="black"/>
                </a:solidFill>
                <a:latin typeface="Calibri" panose="020F0502020204030204"/>
              </a:rPr>
              <a:t>Phylosophical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 Transaction of the Royal Society A Mathematical Physical and Engineering Sciences 379, 20200022 (2021)</a:t>
            </a:r>
            <a:r>
              <a:rPr lang="en-GB" sz="1170" b="1" i="1" u="sng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7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F. Consoli, R. De Angelis, P. L. Andreoli, A. Bonasera, M. Cipriani, G. </a:t>
            </a:r>
            <a:r>
              <a:rPr lang="en-GB" sz="1170" dirty="0" err="1">
                <a:solidFill>
                  <a:prstClr val="black"/>
                </a:solidFill>
                <a:latin typeface="Calibri" panose="020F0502020204030204"/>
              </a:rPr>
              <a:t>Cristofari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, G. Di Giorgio, D. Giulietti, </a:t>
            </a:r>
            <a:r>
              <a:rPr lang="en-GB" sz="1170" b="1" i="1" u="sng" dirty="0">
                <a:solidFill>
                  <a:prstClr val="black"/>
                </a:solidFill>
                <a:latin typeface="Calibri" panose="020F0502020204030204"/>
              </a:rPr>
              <a:t>M. Salvadori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. “Diagnostic Methodologies of laser-initiated 11B(</a:t>
            </a:r>
            <a:r>
              <a:rPr lang="en-GB" sz="1170" dirty="0" err="1">
                <a:solidFill>
                  <a:prstClr val="black"/>
                </a:solidFill>
                <a:latin typeface="Calibri" panose="020F0502020204030204"/>
              </a:rPr>
              <a:t>p,a</a:t>
            </a:r>
            <a:r>
              <a:rPr lang="en-GB" sz="1170" dirty="0">
                <a:solidFill>
                  <a:prstClr val="black"/>
                </a:solidFill>
                <a:latin typeface="Calibri" panose="020F0502020204030204"/>
              </a:rPr>
              <a:t>)2a fusion reactions” Frontiers in Physics 8, 561492 (2020)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166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28">
            <a:extLst>
              <a:ext uri="{FF2B5EF4-FFF2-40B4-BE49-F238E27FC236}">
                <a16:creationId xmlns:a16="http://schemas.microsoft.com/office/drawing/2014/main" id="{F993EB32-F8D0-448E-8D0E-5D4FE290AE2A}"/>
              </a:ext>
            </a:extLst>
          </p:cNvPr>
          <p:cNvSpPr/>
          <p:nvPr/>
        </p:nvSpPr>
        <p:spPr>
          <a:xfrm>
            <a:off x="878540" y="2620103"/>
            <a:ext cx="295836" cy="251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8D3822-50CD-4AE5-A69F-70E7CBBDFDD6}"/>
              </a:ext>
            </a:extLst>
          </p:cNvPr>
          <p:cNvSpPr txBox="1"/>
          <p:nvPr/>
        </p:nvSpPr>
        <p:spPr>
          <a:xfrm>
            <a:off x="3484784" y="4394641"/>
            <a:ext cx="575583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Summer schools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 2018,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Archamps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Attendance at JUAS “The science of particle accelerators”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June 2018,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Kudowa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Attendance at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Kudowa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summer school “Toward Fusion Energy”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 2018, CLPU Salamanca: Attendance at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LaPlaSS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“Diagnostic Techniques for Laser-Plasma Experiments”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888CCB7-36BE-48EF-989D-CA0E4F46A624}"/>
              </a:ext>
            </a:extLst>
          </p:cNvPr>
          <p:cNvSpPr txBox="1"/>
          <p:nvPr/>
        </p:nvSpPr>
        <p:spPr>
          <a:xfrm>
            <a:off x="6362700" y="1367308"/>
            <a:ext cx="56526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 presentations &amp; Awards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4/10/2018 “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Characterization of a X-Ray source for contact-microscopy applications obtained from laser-produced plasma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5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Conference Frontier in Diagnostics Technologies, Frascati, Italy.  </a:t>
            </a:r>
            <a:r>
              <a:rPr kumimoji="0" lang="en-US" sz="1200" b="1" i="1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Winner of the Best Poster Award.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8/5/2019 “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Determination of accurate spectra for laser-accelerated MeV ions by CVD diamond-detector setups optimized for experiments subject to intense EMPs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3rd European Conference on Plasma Diagnostics, Lisbon, Portugal. </a:t>
            </a:r>
            <a:r>
              <a:rPr kumimoji="0" lang="fr-FR" sz="1200" b="1" i="1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Winner of the Student Poster Award</a:t>
            </a:r>
            <a:r>
              <a:rPr kumimoji="0" lang="fr-FR" sz="12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b="1" u="sng" dirty="0">
              <a:solidFill>
                <a:srgbClr val="ED7D31"/>
              </a:solidFill>
              <a:latin typeface="Calibri" panose="020F0502020204030204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23-24 /3/2021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fr-FR" sz="12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 Time-Of-Flight methodologies for real time characterization of multi-MeV ions accelerated by high energy lasers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 16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Direct Drive and Fast Ignition workshop, Prague, Czech Republic.</a:t>
            </a:r>
            <a:endParaRPr kumimoji="0" lang="en-GB" sz="1200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F08358E8-0606-4DE5-AC99-967573C9B79F}"/>
              </a:ext>
            </a:extLst>
          </p:cNvPr>
          <p:cNvSpPr txBox="1"/>
          <p:nvPr/>
        </p:nvSpPr>
        <p:spPr>
          <a:xfrm>
            <a:off x="303635" y="1367308"/>
            <a:ext cx="565266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Oral presentations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“Laser Irradiated Foam Targets: Absorption and Radiative Properties“ Plasma Physics by Laser and Application, Messina July 2017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“Advanced methods for the quantitative detection of Laser-Plasma accelerated MeV protons”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Physics by Laser and Applications, Pisa October 2019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algn="just"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“Effective diagnostics of ions accelerated in laser-matter experiments with intense EMPs” EMP satellite workshop, Prague, Czech Republic. March 2021 (held online)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“Time-of-Flight methodologies with large-area diamond detectors for ion characterization in laser-driven experiments” 4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symposium on High Power Laser Science and Engineering, Suzhou, April 2021 (off-site contribution)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6" descr="fascia">
            <a:extLst>
              <a:ext uri="{FF2B5EF4-FFF2-40B4-BE49-F238E27FC236}">
                <a16:creationId xmlns:a16="http://schemas.microsoft.com/office/drawing/2014/main" id="{5C440C27-1CC4-442D-863B-14FE6F90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FC433076-FA1A-48DC-AB32-535C2AE34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C9F6F5CF-3B50-46E9-BC02-B13E6E449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21" name="Picture 16" descr="fascia">
            <a:extLst>
              <a:ext uri="{FF2B5EF4-FFF2-40B4-BE49-F238E27FC236}">
                <a16:creationId xmlns:a16="http://schemas.microsoft.com/office/drawing/2014/main" id="{8C78F74B-B7D4-40A8-B3F4-CF9DA9698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egnaposto numero diapositiva 2">
            <a:extLst>
              <a:ext uri="{FF2B5EF4-FFF2-40B4-BE49-F238E27FC236}">
                <a16:creationId xmlns:a16="http://schemas.microsoft.com/office/drawing/2014/main" id="{E9E3FD14-0A18-487F-A9FA-DA53C172C54F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36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Segnaposto data 4">
            <a:extLst>
              <a:ext uri="{FF2B5EF4-FFF2-40B4-BE49-F238E27FC236}">
                <a16:creationId xmlns:a16="http://schemas.microsoft.com/office/drawing/2014/main" id="{3D1E8C40-FF21-4131-9F0E-E0495FCBF02D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17/02/2021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7" name="Immagine 16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9F931E22-402F-43B2-9754-DA4AA108A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8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BB0AD3FC-33FA-42DA-9535-597B8317E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D7F1F456-7076-4756-98C5-BB140E48F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56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5000">
              <a:srgbClr val="414656"/>
            </a:gs>
            <a:gs pos="10000">
              <a:srgbClr val="822434"/>
            </a:gs>
            <a:gs pos="100000">
              <a:srgbClr val="006778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97986E7-0E3C-4F64-886E-935DDCB83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73033" y="1420238"/>
            <a:ext cx="4415786" cy="4751961"/>
            <a:chOff x="9206969" y="2963333"/>
            <a:chExt cx="2981858" cy="32088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903D17F-F79E-40E5-9563-A1CFFCC06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A5D5775-627F-4588-82B3-905EDF231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D7F2A20-5DE4-4BC0-91EA-5FFE33A4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D536BA0-56C7-429C-B41E-B5724F0CD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F15726F-71BE-4007-B9B6-0A1AA0D52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olo 1">
            <a:extLst>
              <a:ext uri="{FF2B5EF4-FFF2-40B4-BE49-F238E27FC236}">
                <a16:creationId xmlns:a16="http://schemas.microsoft.com/office/drawing/2014/main" id="{A68A234F-3077-4DCC-B552-AFF5D187D58C}"/>
              </a:ext>
            </a:extLst>
          </p:cNvPr>
          <p:cNvSpPr txBox="1">
            <a:spLocks/>
          </p:cNvSpPr>
          <p:nvPr/>
        </p:nvSpPr>
        <p:spPr>
          <a:xfrm>
            <a:off x="1741123" y="2278491"/>
            <a:ext cx="9092741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Thank you for your attention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all" spc="0" normalizeH="0" baseline="0" noProof="0" dirty="0">
              <a:ln w="3175" cmpd="sng"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white"/>
                </a:solidFill>
                <a:latin typeface="Century Gothic" panose="020B0502020202020204"/>
              </a:rPr>
              <a:t>Any Questions?</a:t>
            </a:r>
            <a:r>
              <a:rPr kumimoji="0" lang="en-GB" sz="4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4478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5000">
              <a:srgbClr val="414656"/>
            </a:gs>
            <a:gs pos="10000">
              <a:srgbClr val="822434"/>
            </a:gs>
            <a:gs pos="100000">
              <a:srgbClr val="006778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4609862E-48F9-45AC-8D44-67A0268A7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97986E7-0E3C-4F64-886E-935DDCB83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73033" y="1420238"/>
            <a:ext cx="4415786" cy="4751961"/>
            <a:chOff x="9206969" y="2963333"/>
            <a:chExt cx="2981858" cy="32088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903D17F-F79E-40E5-9563-A1CFFCC06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A5D5775-627F-4588-82B3-905EDF231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D7F2A20-5DE4-4BC0-91EA-5FFE33A4D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D536BA0-56C7-429C-B41E-B5724F0CD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F15726F-71BE-4007-B9B6-0A1AA0D52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75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olo 1">
            <a:extLst>
              <a:ext uri="{FF2B5EF4-FFF2-40B4-BE49-F238E27FC236}">
                <a16:creationId xmlns:a16="http://schemas.microsoft.com/office/drawing/2014/main" id="{A68A234F-3077-4DCC-B552-AFF5D187D58C}"/>
              </a:ext>
            </a:extLst>
          </p:cNvPr>
          <p:cNvSpPr txBox="1">
            <a:spLocks/>
          </p:cNvSpPr>
          <p:nvPr/>
        </p:nvSpPr>
        <p:spPr>
          <a:xfrm>
            <a:off x="1741123" y="2278491"/>
            <a:ext cx="9092741" cy="132556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3910643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579669-5868-45D4-AC69-107DAC4B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62" y="513532"/>
            <a:ext cx="11189677" cy="1325563"/>
          </a:xfrm>
        </p:spPr>
        <p:txBody>
          <a:bodyPr>
            <a:normAutofit/>
          </a:bodyPr>
          <a:lstStyle/>
          <a:p>
            <a:r>
              <a:rPr lang="en-GB" dirty="0"/>
              <a:t>The EMPs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1D352AC-4C56-428A-AF3A-331D3B398CE2}"/>
              </a:ext>
            </a:extLst>
          </p:cNvPr>
          <p:cNvSpPr/>
          <p:nvPr/>
        </p:nvSpPr>
        <p:spPr>
          <a:xfrm>
            <a:off x="0" y="6503034"/>
            <a:ext cx="12192000" cy="34558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8EBA491-3FDC-401E-9D12-1AC964DC12EC}"/>
              </a:ext>
            </a:extLst>
          </p:cNvPr>
          <p:cNvSpPr/>
          <p:nvPr/>
        </p:nvSpPr>
        <p:spPr>
          <a:xfrm>
            <a:off x="0" y="-65226"/>
            <a:ext cx="12192000" cy="4303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3788F3EE-A4E1-4E87-8EE2-72F7F6FD9E5D}"/>
              </a:ext>
            </a:extLst>
          </p:cNvPr>
          <p:cNvSpPr/>
          <p:nvPr/>
        </p:nvSpPr>
        <p:spPr>
          <a:xfrm>
            <a:off x="738774" y="-65226"/>
            <a:ext cx="538653" cy="2814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D4FC7BC-5023-4D4A-A2ED-BF21AD20565E}"/>
              </a:ext>
            </a:extLst>
          </p:cNvPr>
          <p:cNvSpPr/>
          <p:nvPr/>
        </p:nvSpPr>
        <p:spPr>
          <a:xfrm>
            <a:off x="1304322" y="-65226"/>
            <a:ext cx="538653" cy="643448"/>
          </a:xfrm>
          <a:prstGeom prst="rect">
            <a:avLst/>
          </a:prstGeom>
          <a:solidFill>
            <a:schemeClr val="accent3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4A9021F9-0A44-48A7-8FD6-0ACB920E5178}"/>
              </a:ext>
            </a:extLst>
          </p:cNvPr>
          <p:cNvSpPr/>
          <p:nvPr/>
        </p:nvSpPr>
        <p:spPr>
          <a:xfrm>
            <a:off x="1873232" y="-62456"/>
            <a:ext cx="538653" cy="281416"/>
          </a:xfrm>
          <a:prstGeom prst="rect">
            <a:avLst/>
          </a:prstGeom>
          <a:solidFill>
            <a:srgbClr val="A162D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F2BB65D6-580B-46AB-88B1-F522E879100D}"/>
              </a:ext>
            </a:extLst>
          </p:cNvPr>
          <p:cNvSpPr/>
          <p:nvPr/>
        </p:nvSpPr>
        <p:spPr>
          <a:xfrm>
            <a:off x="3005150" y="-65163"/>
            <a:ext cx="538653" cy="28141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E7B705D3-F484-4B9C-9F50-CF39DB9D9103}"/>
              </a:ext>
            </a:extLst>
          </p:cNvPr>
          <p:cNvSpPr/>
          <p:nvPr/>
        </p:nvSpPr>
        <p:spPr>
          <a:xfrm>
            <a:off x="2439602" y="-65163"/>
            <a:ext cx="538653" cy="281416"/>
          </a:xfrm>
          <a:prstGeom prst="rect">
            <a:avLst/>
          </a:prstGeom>
          <a:solidFill>
            <a:srgbClr val="C0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C905B08-0612-4CDB-9634-8140CE214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15C8D-241D-4EAC-A4AC-F7271BC8499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F45C8D5-A42B-4067-AF6A-88718E2F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Examen Doctoral Martina Salvadori</a:t>
            </a:r>
          </a:p>
        </p:txBody>
      </p:sp>
      <p:sp>
        <p:nvSpPr>
          <p:cNvPr id="16" name="Segnaposto data 15">
            <a:extLst>
              <a:ext uri="{FF2B5EF4-FFF2-40B4-BE49-F238E27FC236}">
                <a16:creationId xmlns:a16="http://schemas.microsoft.com/office/drawing/2014/main" id="{3211F935-5E9F-4FAB-81F7-E794A1F8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1FDE8-F44F-4B0F-8BEB-A136B0C5E12B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28/04/2021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E019A90-580D-4C56-B7A6-61D1B5E638A4}"/>
              </a:ext>
            </a:extLst>
          </p:cNvPr>
          <p:cNvSpPr txBox="1"/>
          <p:nvPr/>
        </p:nvSpPr>
        <p:spPr>
          <a:xfrm>
            <a:off x="8153400" y="6277302"/>
            <a:ext cx="4104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G. Brown et al., Journal pf Physics conference series 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244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(2010) 032001</a:t>
            </a:r>
          </a:p>
        </p:txBody>
      </p:sp>
      <p:sp>
        <p:nvSpPr>
          <p:cNvPr id="24" name="Rettangolo 23" descr="Check List">
            <a:extLst>
              <a:ext uri="{FF2B5EF4-FFF2-40B4-BE49-F238E27FC236}">
                <a16:creationId xmlns:a16="http://schemas.microsoft.com/office/drawing/2014/main" id="{54D6C09B-BDE6-4439-BDCF-13952835A324}"/>
              </a:ext>
            </a:extLst>
          </p:cNvPr>
          <p:cNvSpPr/>
          <p:nvPr/>
        </p:nvSpPr>
        <p:spPr>
          <a:xfrm>
            <a:off x="1317768" y="-12831"/>
            <a:ext cx="538654" cy="538654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FA916F-365F-4A70-8577-279B7AE8761B}"/>
              </a:ext>
            </a:extLst>
          </p:cNvPr>
          <p:cNvSpPr txBox="1"/>
          <p:nvPr/>
        </p:nvSpPr>
        <p:spPr>
          <a:xfrm>
            <a:off x="2411885" y="5659198"/>
            <a:ext cx="7981795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Electromagnetic Pulses (EMPs) can be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destructive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any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device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5885BA9-BF9B-42BB-AF27-FD029C978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880" y="1914359"/>
            <a:ext cx="3266268" cy="2465002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CBA5DAA-B7A0-4863-B74A-AB7C5EF8A086}"/>
              </a:ext>
            </a:extLst>
          </p:cNvPr>
          <p:cNvSpPr txBox="1"/>
          <p:nvPr/>
        </p:nvSpPr>
        <p:spPr>
          <a:xfrm>
            <a:off x="646980" y="4705897"/>
            <a:ext cx="5643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Spectrum defined by the geometry of the target holder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Intensity related to the amount of generated charge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4BE21CC-957B-46FD-9017-E83A429646CF}"/>
              </a:ext>
            </a:extLst>
          </p:cNvPr>
          <p:cNvSpPr txBox="1"/>
          <p:nvPr/>
        </p:nvSpPr>
        <p:spPr>
          <a:xfrm>
            <a:off x="9186850" y="47058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825E393B-5F9D-4049-852E-EB24463BB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6935" y="2107976"/>
            <a:ext cx="3019601" cy="1799560"/>
          </a:xfrm>
          <a:prstGeom prst="rect">
            <a:avLst/>
          </a:prstGeom>
        </p:spPr>
      </p:pic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8596792-B217-4A4E-BA44-46241133BA3A}"/>
              </a:ext>
            </a:extLst>
          </p:cNvPr>
          <p:cNvCxnSpPr>
            <a:cxnSpLocks/>
          </p:cNvCxnSpPr>
          <p:nvPr/>
        </p:nvCxnSpPr>
        <p:spPr>
          <a:xfrm>
            <a:off x="1487424" y="2785872"/>
            <a:ext cx="123748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2D8D9E01-5AB8-4B39-8BC3-592905304DFB}"/>
              </a:ext>
            </a:extLst>
          </p:cNvPr>
          <p:cNvCxnSpPr>
            <a:cxnSpLocks/>
          </p:cNvCxnSpPr>
          <p:nvPr/>
        </p:nvCxnSpPr>
        <p:spPr>
          <a:xfrm>
            <a:off x="2926080" y="3066288"/>
            <a:ext cx="0" cy="5486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97BB25E-1AC4-4317-8803-9F8609D95A60}"/>
              </a:ext>
            </a:extLst>
          </p:cNvPr>
          <p:cNvSpPr txBox="1"/>
          <p:nvPr/>
        </p:nvSpPr>
        <p:spPr>
          <a:xfrm>
            <a:off x="5263880" y="1437709"/>
            <a:ext cx="3538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Temporal extension: hundreds of 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Intensity: hundreds of kV/m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B17E96E-8280-4B50-949B-A776BBD9D094}"/>
              </a:ext>
            </a:extLst>
          </p:cNvPr>
          <p:cNvSpPr txBox="1"/>
          <p:nvPr/>
        </p:nvSpPr>
        <p:spPr>
          <a:xfrm>
            <a:off x="9186850" y="4408365"/>
            <a:ext cx="279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Broadband frequency range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7453425-4C25-43B0-B5FC-C221F51071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8387" y="1914359"/>
            <a:ext cx="3067050" cy="25241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319418-3CCC-4C70-8A07-4F0E4BBDA8BB}"/>
              </a:ext>
            </a:extLst>
          </p:cNvPr>
          <p:cNvSpPr txBox="1"/>
          <p:nvPr/>
        </p:nvSpPr>
        <p:spPr>
          <a:xfrm rot="16200000">
            <a:off x="8527029" y="2869256"/>
            <a:ext cx="782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ESD [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.]</a:t>
            </a:r>
          </a:p>
        </p:txBody>
      </p:sp>
      <p:pic>
        <p:nvPicPr>
          <p:cNvPr id="28" name="Immagine 27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EEF84C98-C59F-42CF-9BE0-0642D84A1D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516519"/>
            <a:ext cx="465994" cy="546826"/>
          </a:xfrm>
          <a:prstGeom prst="rect">
            <a:avLst/>
          </a:prstGeom>
        </p:spPr>
      </p:pic>
      <p:pic>
        <p:nvPicPr>
          <p:cNvPr id="30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D95D1556-0854-44E6-99CB-5180DDD9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60186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magine 30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7C1085D5-E406-4A93-9AAD-99C56285BC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697183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6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42EFCF0-92BD-4E0F-B8D9-EA89802D30F8}"/>
                  </a:ext>
                </a:extLst>
              </p:cNvPr>
              <p:cNvSpPr txBox="1"/>
              <p:nvPr/>
            </p:nvSpPr>
            <p:spPr>
              <a:xfrm>
                <a:off x="5145194" y="2551199"/>
                <a:ext cx="649821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4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 The oncoming electrons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are thus going to be confined under Coulombic forces to a </a:t>
                </a:r>
                <a:r>
                  <a:rPr lang="en-US" dirty="0">
                    <a:solidFill>
                      <a:srgbClr val="FF0000"/>
                    </a:solidFill>
                    <a:latin typeface="Calibri" panose="020F0502020204030204"/>
                  </a:rPr>
                  <a:t>S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heath 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field,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directed as the 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Target Normal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that extends for a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1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1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𝜆</m:t>
                        </m:r>
                      </m:e>
                      <m:sub>
                        <m:r>
                          <a:rPr kumimoji="0" lang="it-IT" sz="18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𝐷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and reaches an intensity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the order of TV/m.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44" marR="0" lvl="0" indent="-285744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42EFCF0-92BD-4E0F-B8D9-EA89802D3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5194" y="2551199"/>
                <a:ext cx="6498217" cy="1477328"/>
              </a:xfrm>
              <a:prstGeom prst="rect">
                <a:avLst/>
              </a:prstGeom>
              <a:blipFill>
                <a:blip r:embed="rId3"/>
                <a:stretch>
                  <a:fillRect l="-750" t="-2479" r="-8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3FD22438-B0AA-4119-B667-A5CE3FCE4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446" y="2132690"/>
            <a:ext cx="1276350" cy="2133600"/>
          </a:xfrm>
          <a:prstGeom prst="rect">
            <a:avLst/>
          </a:prstGeom>
        </p:spPr>
      </p:pic>
      <p:sp>
        <p:nvSpPr>
          <p:cNvPr id="39" name="Rettangolo 38">
            <a:extLst>
              <a:ext uri="{FF2B5EF4-FFF2-40B4-BE49-F238E27FC236}">
                <a16:creationId xmlns:a16="http://schemas.microsoft.com/office/drawing/2014/main" id="{75AA2001-191C-438E-AD2B-A03D4B29B9E4}"/>
              </a:ext>
            </a:extLst>
          </p:cNvPr>
          <p:cNvSpPr/>
          <p:nvPr/>
        </p:nvSpPr>
        <p:spPr>
          <a:xfrm>
            <a:off x="-140307" y="6471106"/>
            <a:ext cx="79605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Macchi et al., Rev.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(2013) 751,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 Daido et al., Reports Prog. Phys.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(2012) 056401 and references there in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Elemento grafico 32">
            <a:extLst>
              <a:ext uri="{FF2B5EF4-FFF2-40B4-BE49-F238E27FC236}">
                <a16:creationId xmlns:a16="http://schemas.microsoft.com/office/drawing/2014/main" id="{EC839527-5CE4-4EAC-8E0F-73B8895060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29899" y="2480589"/>
            <a:ext cx="257175" cy="1933575"/>
          </a:xfrm>
          <a:prstGeom prst="rect">
            <a:avLst/>
          </a:prstGeom>
        </p:spPr>
      </p:pic>
      <p:grpSp>
        <p:nvGrpSpPr>
          <p:cNvPr id="49" name="Gruppo 48">
            <a:extLst>
              <a:ext uri="{FF2B5EF4-FFF2-40B4-BE49-F238E27FC236}">
                <a16:creationId xmlns:a16="http://schemas.microsoft.com/office/drawing/2014/main" id="{4EE7F3DC-D0D6-4EA5-90B3-A2ABF26498F4}"/>
              </a:ext>
            </a:extLst>
          </p:cNvPr>
          <p:cNvGrpSpPr/>
          <p:nvPr/>
        </p:nvGrpSpPr>
        <p:grpSpPr>
          <a:xfrm>
            <a:off x="1756823" y="2491862"/>
            <a:ext cx="769967" cy="1752600"/>
            <a:chOff x="3137127" y="2198062"/>
            <a:chExt cx="769967" cy="1752600"/>
          </a:xfrm>
        </p:grpSpPr>
        <p:pic>
          <p:nvPicPr>
            <p:cNvPr id="32" name="Elemento grafico 31">
              <a:extLst>
                <a:ext uri="{FF2B5EF4-FFF2-40B4-BE49-F238E27FC236}">
                  <a16:creationId xmlns:a16="http://schemas.microsoft.com/office/drawing/2014/main" id="{4F67FB81-4FC5-409F-9D44-37CC70637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64144" y="2198062"/>
              <a:ext cx="742950" cy="1752600"/>
            </a:xfrm>
            <a:prstGeom prst="rect">
              <a:avLst/>
            </a:prstGeom>
          </p:spPr>
        </p:pic>
        <p:cxnSp>
          <p:nvCxnSpPr>
            <p:cNvPr id="44" name="Connettore 2 43">
              <a:extLst>
                <a:ext uri="{FF2B5EF4-FFF2-40B4-BE49-F238E27FC236}">
                  <a16:creationId xmlns:a16="http://schemas.microsoft.com/office/drawing/2014/main" id="{AB3FB653-D9D3-4EEC-B6D3-A8AF981CBDBF}"/>
                </a:ext>
              </a:extLst>
            </p:cNvPr>
            <p:cNvCxnSpPr>
              <a:cxnSpLocks/>
            </p:cNvCxnSpPr>
            <p:nvPr/>
          </p:nvCxnSpPr>
          <p:spPr>
            <a:xfrm>
              <a:off x="3137127" y="3513309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0E628D28-0E9C-4A1B-AFFF-C4F2AC8F792C}"/>
                </a:ext>
              </a:extLst>
            </p:cNvPr>
            <p:cNvCxnSpPr>
              <a:cxnSpLocks/>
            </p:cNvCxnSpPr>
            <p:nvPr/>
          </p:nvCxnSpPr>
          <p:spPr>
            <a:xfrm>
              <a:off x="3164144" y="3315189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>
              <a:extLst>
                <a:ext uri="{FF2B5EF4-FFF2-40B4-BE49-F238E27FC236}">
                  <a16:creationId xmlns:a16="http://schemas.microsoft.com/office/drawing/2014/main" id="{EA1F3163-F455-44A5-9E78-FFB7FB3C7588}"/>
                </a:ext>
              </a:extLst>
            </p:cNvPr>
            <p:cNvCxnSpPr>
              <a:cxnSpLocks/>
            </p:cNvCxnSpPr>
            <p:nvPr/>
          </p:nvCxnSpPr>
          <p:spPr>
            <a:xfrm>
              <a:off x="3164144" y="283519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2 46">
              <a:extLst>
                <a:ext uri="{FF2B5EF4-FFF2-40B4-BE49-F238E27FC236}">
                  <a16:creationId xmlns:a16="http://schemas.microsoft.com/office/drawing/2014/main" id="{5B44BE2C-43C9-429A-9AA7-7EBAE2116FF0}"/>
                </a:ext>
              </a:extLst>
            </p:cNvPr>
            <p:cNvCxnSpPr>
              <a:cxnSpLocks/>
            </p:cNvCxnSpPr>
            <p:nvPr/>
          </p:nvCxnSpPr>
          <p:spPr>
            <a:xfrm>
              <a:off x="3164144" y="307093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D370A8F8-DE87-451C-82B3-CD31B8F889E4}"/>
                </a:ext>
              </a:extLst>
            </p:cNvPr>
            <p:cNvCxnSpPr>
              <a:cxnSpLocks/>
            </p:cNvCxnSpPr>
            <p:nvPr/>
          </p:nvCxnSpPr>
          <p:spPr>
            <a:xfrm>
              <a:off x="3164144" y="2622129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00953C78-CE31-4724-A64D-A39076B5E93C}"/>
              </a:ext>
            </a:extLst>
          </p:cNvPr>
          <p:cNvGrpSpPr/>
          <p:nvPr/>
        </p:nvGrpSpPr>
        <p:grpSpPr>
          <a:xfrm>
            <a:off x="1320870" y="3184647"/>
            <a:ext cx="707771" cy="333375"/>
            <a:chOff x="2677160" y="2857563"/>
            <a:chExt cx="707771" cy="333375"/>
          </a:xfrm>
        </p:grpSpPr>
        <p:pic>
          <p:nvPicPr>
            <p:cNvPr id="31" name="Elemento grafico 30">
              <a:extLst>
                <a:ext uri="{FF2B5EF4-FFF2-40B4-BE49-F238E27FC236}">
                  <a16:creationId xmlns:a16="http://schemas.microsoft.com/office/drawing/2014/main" id="{524116E1-E805-44CE-B659-B626E519C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82696" y="2857563"/>
              <a:ext cx="676275" cy="333375"/>
            </a:xfrm>
            <a:prstGeom prst="rect">
              <a:avLst/>
            </a:prstGeom>
          </p:spPr>
        </p:pic>
        <p:cxnSp>
          <p:nvCxnSpPr>
            <p:cNvPr id="50" name="Connettore 2 49">
              <a:extLst>
                <a:ext uri="{FF2B5EF4-FFF2-40B4-BE49-F238E27FC236}">
                  <a16:creationId xmlns:a16="http://schemas.microsoft.com/office/drawing/2014/main" id="{1ECEC319-049A-43CB-B4B1-BAB4F8BBA5A9}"/>
                </a:ext>
              </a:extLst>
            </p:cNvPr>
            <p:cNvCxnSpPr>
              <a:cxnSpLocks/>
            </p:cNvCxnSpPr>
            <p:nvPr/>
          </p:nvCxnSpPr>
          <p:spPr>
            <a:xfrm>
              <a:off x="2819750" y="314568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2 50">
              <a:extLst>
                <a:ext uri="{FF2B5EF4-FFF2-40B4-BE49-F238E27FC236}">
                  <a16:creationId xmlns:a16="http://schemas.microsoft.com/office/drawing/2014/main" id="{77B079E3-0AD5-4779-9322-2D6D01BC2A1D}"/>
                </a:ext>
              </a:extLst>
            </p:cNvPr>
            <p:cNvCxnSpPr>
              <a:cxnSpLocks/>
            </p:cNvCxnSpPr>
            <p:nvPr/>
          </p:nvCxnSpPr>
          <p:spPr>
            <a:xfrm>
              <a:off x="2978255" y="2997178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2 51">
              <a:extLst>
                <a:ext uri="{FF2B5EF4-FFF2-40B4-BE49-F238E27FC236}">
                  <a16:creationId xmlns:a16="http://schemas.microsoft.com/office/drawing/2014/main" id="{C8E2777A-5F11-4787-B4D6-2F517F32B4AB}"/>
                </a:ext>
              </a:extLst>
            </p:cNvPr>
            <p:cNvCxnSpPr>
              <a:cxnSpLocks/>
            </p:cNvCxnSpPr>
            <p:nvPr/>
          </p:nvCxnSpPr>
          <p:spPr>
            <a:xfrm>
              <a:off x="2677160" y="2897390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16" descr="fascia">
            <a:extLst>
              <a:ext uri="{FF2B5EF4-FFF2-40B4-BE49-F238E27FC236}">
                <a16:creationId xmlns:a16="http://schemas.microsoft.com/office/drawing/2014/main" id="{43084CF4-5BCC-4666-AEF9-CDB76448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11">
            <a:extLst>
              <a:ext uri="{FF2B5EF4-FFF2-40B4-BE49-F238E27FC236}">
                <a16:creationId xmlns:a16="http://schemas.microsoft.com/office/drawing/2014/main" id="{83534F31-0819-457B-9F1D-54D6E924A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9" name="Rectangle 11">
            <a:extLst>
              <a:ext uri="{FF2B5EF4-FFF2-40B4-BE49-F238E27FC236}">
                <a16:creationId xmlns:a16="http://schemas.microsoft.com/office/drawing/2014/main" id="{C6C17803-64C7-42BA-BDFB-7D9691187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60" name="Picture 16" descr="fascia">
            <a:extLst>
              <a:ext uri="{FF2B5EF4-FFF2-40B4-BE49-F238E27FC236}">
                <a16:creationId xmlns:a16="http://schemas.microsoft.com/office/drawing/2014/main" id="{296C01E8-554B-4816-9C28-0A1786BB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egnaposto numero diapositiva 2">
            <a:extLst>
              <a:ext uri="{FF2B5EF4-FFF2-40B4-BE49-F238E27FC236}">
                <a16:creationId xmlns:a16="http://schemas.microsoft.com/office/drawing/2014/main" id="{F23AA95B-609A-4987-94D4-0ADE296C8545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2" name="Segnaposto data 4">
            <a:extLst>
              <a:ext uri="{FF2B5EF4-FFF2-40B4-BE49-F238E27FC236}">
                <a16:creationId xmlns:a16="http://schemas.microsoft.com/office/drawing/2014/main" id="{556C11E9-CDBB-40BC-9B3C-A6E244B64AE7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581CCC9-99BD-4CDD-AE5F-6469459B6C06}"/>
                  </a:ext>
                </a:extLst>
              </p:cNvPr>
              <p:cNvSpPr txBox="1"/>
              <p:nvPr/>
            </p:nvSpPr>
            <p:spPr>
              <a:xfrm>
                <a:off x="1928067" y="4141423"/>
                <a:ext cx="12971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≃1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b="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6581CCC9-99BD-4CDD-AE5F-6469459B6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067" y="4141423"/>
                <a:ext cx="1297150" cy="646331"/>
              </a:xfrm>
              <a:prstGeom prst="rect">
                <a:avLst/>
              </a:prstGeom>
              <a:blipFill>
                <a:blip r:embed="rId15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itolo 1">
            <a:extLst>
              <a:ext uri="{FF2B5EF4-FFF2-40B4-BE49-F238E27FC236}">
                <a16:creationId xmlns:a16="http://schemas.microsoft.com/office/drawing/2014/main" id="{9057F45E-72C2-43FD-A9E9-9FFC1E79BA27}"/>
              </a:ext>
            </a:extLst>
          </p:cNvPr>
          <p:cNvSpPr txBox="1">
            <a:spLocks/>
          </p:cNvSpPr>
          <p:nvPr/>
        </p:nvSpPr>
        <p:spPr>
          <a:xfrm>
            <a:off x="-10883" y="286368"/>
            <a:ext cx="122194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Introducing Laser driven ion acceleration: TNSA</a:t>
            </a:r>
          </a:p>
        </p:txBody>
      </p:sp>
      <p:pic>
        <p:nvPicPr>
          <p:cNvPr id="66" name="Elemento grafico 65">
            <a:extLst>
              <a:ext uri="{FF2B5EF4-FFF2-40B4-BE49-F238E27FC236}">
                <a16:creationId xmlns:a16="http://schemas.microsoft.com/office/drawing/2014/main" id="{61B39536-74BF-4D76-B65D-ECB7C7A715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37612" y="3037490"/>
            <a:ext cx="741014" cy="762000"/>
          </a:xfrm>
          <a:prstGeom prst="rect">
            <a:avLst/>
          </a:prstGeom>
        </p:spPr>
      </p:pic>
      <p:pic>
        <p:nvPicPr>
          <p:cNvPr id="27" name="Elemento grafico 26">
            <a:extLst>
              <a:ext uri="{FF2B5EF4-FFF2-40B4-BE49-F238E27FC236}">
                <a16:creationId xmlns:a16="http://schemas.microsoft.com/office/drawing/2014/main" id="{0348CC73-7766-45D1-B396-967ECC9BA1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6729" y="2400300"/>
            <a:ext cx="1362075" cy="2057400"/>
          </a:xfrm>
          <a:prstGeom prst="rect">
            <a:avLst/>
          </a:prstGeom>
        </p:spPr>
      </p:pic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8D115DD8-E268-4E3C-BC85-A53DF40DB591}"/>
              </a:ext>
            </a:extLst>
          </p:cNvPr>
          <p:cNvSpPr txBox="1"/>
          <p:nvPr/>
        </p:nvSpPr>
        <p:spPr>
          <a:xfrm>
            <a:off x="5146016" y="1333342"/>
            <a:ext cx="6498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 escaping electrons will give rise to an electrostatic potential derived by the charge-separation between themselves and the positively charged target.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7B39DF95-289F-4A6C-8507-31EA83CFCAA4}"/>
              </a:ext>
            </a:extLst>
          </p:cNvPr>
          <p:cNvSpPr txBox="1"/>
          <p:nvPr/>
        </p:nvSpPr>
        <p:spPr>
          <a:xfrm>
            <a:off x="5145193" y="3842257"/>
            <a:ext cx="6498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intensity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field in high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enough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ionise</a:t>
            </a:r>
            <a:r>
              <a:rPr kumimoji="0" lang="it-IT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atoms</a:t>
            </a:r>
            <a:r>
              <a:rPr kumimoji="0" lang="it-IT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</a:t>
            </a:r>
            <a:r>
              <a:rPr kumimoji="0" lang="it-IT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it-IT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rear</a:t>
            </a:r>
            <a:r>
              <a:rPr kumimoji="0" lang="it-IT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</a:t>
            </a:r>
            <a:r>
              <a:rPr kumimoji="0" lang="it-IT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target.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7517F6-742A-4476-9B54-23EE2BEA2713}"/>
              </a:ext>
            </a:extLst>
          </p:cNvPr>
          <p:cNvSpPr txBox="1"/>
          <p:nvPr/>
        </p:nvSpPr>
        <p:spPr>
          <a:xfrm>
            <a:off x="1238344" y="3400911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0602ED"/>
                </a:solidFill>
              </a:rPr>
              <a:t>+</a:t>
            </a:r>
            <a:endParaRPr lang="en-GB" sz="4400" dirty="0">
              <a:solidFill>
                <a:srgbClr val="0602ED"/>
              </a:solidFill>
            </a:endParaRPr>
          </a:p>
        </p:txBody>
      </p: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79D9620A-2FB7-47C8-9E6C-1C44284D3D58}"/>
              </a:ext>
            </a:extLst>
          </p:cNvPr>
          <p:cNvGrpSpPr/>
          <p:nvPr/>
        </p:nvGrpSpPr>
        <p:grpSpPr>
          <a:xfrm>
            <a:off x="2586332" y="3256413"/>
            <a:ext cx="707771" cy="333375"/>
            <a:chOff x="2677160" y="2857563"/>
            <a:chExt cx="707771" cy="333375"/>
          </a:xfrm>
        </p:grpSpPr>
        <p:pic>
          <p:nvPicPr>
            <p:cNvPr id="74" name="Elemento grafico 73">
              <a:extLst>
                <a:ext uri="{FF2B5EF4-FFF2-40B4-BE49-F238E27FC236}">
                  <a16:creationId xmlns:a16="http://schemas.microsoft.com/office/drawing/2014/main" id="{2C78C992-9D98-4593-A223-6C10AC580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82696" y="2857563"/>
              <a:ext cx="676275" cy="333375"/>
            </a:xfrm>
            <a:prstGeom prst="rect">
              <a:avLst/>
            </a:prstGeom>
          </p:spPr>
        </p:pic>
        <p:cxnSp>
          <p:nvCxnSpPr>
            <p:cNvPr id="75" name="Connettore 2 74">
              <a:extLst>
                <a:ext uri="{FF2B5EF4-FFF2-40B4-BE49-F238E27FC236}">
                  <a16:creationId xmlns:a16="http://schemas.microsoft.com/office/drawing/2014/main" id="{EA0A4AA4-FBBA-4ABE-9F6F-3C7517BF36D2}"/>
                </a:ext>
              </a:extLst>
            </p:cNvPr>
            <p:cNvCxnSpPr>
              <a:cxnSpLocks/>
            </p:cNvCxnSpPr>
            <p:nvPr/>
          </p:nvCxnSpPr>
          <p:spPr>
            <a:xfrm>
              <a:off x="2819750" y="314568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2 75">
              <a:extLst>
                <a:ext uri="{FF2B5EF4-FFF2-40B4-BE49-F238E27FC236}">
                  <a16:creationId xmlns:a16="http://schemas.microsoft.com/office/drawing/2014/main" id="{7AC0C3B2-BD22-4F64-82D3-B538FEE5AAFC}"/>
                </a:ext>
              </a:extLst>
            </p:cNvPr>
            <p:cNvCxnSpPr>
              <a:cxnSpLocks/>
            </p:cNvCxnSpPr>
            <p:nvPr/>
          </p:nvCxnSpPr>
          <p:spPr>
            <a:xfrm>
              <a:off x="2978255" y="2997178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2 76">
              <a:extLst>
                <a:ext uri="{FF2B5EF4-FFF2-40B4-BE49-F238E27FC236}">
                  <a16:creationId xmlns:a16="http://schemas.microsoft.com/office/drawing/2014/main" id="{CDAE9C56-9AC3-4382-BEC3-2DA46E254445}"/>
                </a:ext>
              </a:extLst>
            </p:cNvPr>
            <p:cNvCxnSpPr>
              <a:cxnSpLocks/>
            </p:cNvCxnSpPr>
            <p:nvPr/>
          </p:nvCxnSpPr>
          <p:spPr>
            <a:xfrm>
              <a:off x="2677160" y="2897390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CasellaDiTesto 82">
            <a:extLst>
              <a:ext uri="{FF2B5EF4-FFF2-40B4-BE49-F238E27FC236}">
                <a16:creationId xmlns:a16="http://schemas.microsoft.com/office/drawing/2014/main" id="{DFAC0E27-56EE-4F57-9244-12D9E4A1E30E}"/>
              </a:ext>
            </a:extLst>
          </p:cNvPr>
          <p:cNvSpPr txBox="1"/>
          <p:nvPr/>
        </p:nvSpPr>
        <p:spPr>
          <a:xfrm>
            <a:off x="5145192" y="4734287"/>
            <a:ext cx="6498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it-IT" dirty="0" err="1">
                <a:solidFill>
                  <a:prstClr val="black"/>
                </a:solidFill>
              </a:rPr>
              <a:t>These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ions</a:t>
            </a:r>
            <a:r>
              <a:rPr lang="it-IT" dirty="0">
                <a:solidFill>
                  <a:prstClr val="black"/>
                </a:solidFill>
              </a:rPr>
              <a:t>, </a:t>
            </a:r>
            <a:r>
              <a:rPr lang="it-IT" dirty="0" err="1">
                <a:solidFill>
                  <a:prstClr val="black"/>
                </a:solidFill>
              </a:rPr>
              <a:t>which</a:t>
            </a:r>
            <a:r>
              <a:rPr lang="it-IT" dirty="0">
                <a:solidFill>
                  <a:prstClr val="black"/>
                </a:solidFill>
              </a:rPr>
              <a:t> are </a:t>
            </a:r>
            <a:r>
              <a:rPr lang="it-IT" dirty="0" err="1">
                <a:solidFill>
                  <a:prstClr val="black"/>
                </a:solidFill>
              </a:rPr>
              <a:t>subjected</a:t>
            </a:r>
            <a:r>
              <a:rPr lang="it-IT" dirty="0">
                <a:solidFill>
                  <a:prstClr val="black"/>
                </a:solidFill>
              </a:rPr>
              <a:t> to an intense </a:t>
            </a:r>
            <a:r>
              <a:rPr lang="it-IT" dirty="0" err="1">
                <a:solidFill>
                  <a:prstClr val="black"/>
                </a:solidFill>
              </a:rPr>
              <a:t>electric</a:t>
            </a:r>
            <a:r>
              <a:rPr lang="it-IT" dirty="0">
                <a:solidFill>
                  <a:prstClr val="black"/>
                </a:solidFill>
              </a:rPr>
              <a:t> field, </a:t>
            </a:r>
            <a:r>
              <a:rPr lang="it-IT" dirty="0" err="1">
                <a:solidFill>
                  <a:prstClr val="black"/>
                </a:solidFill>
              </a:rPr>
              <a:t>will</a:t>
            </a:r>
            <a:r>
              <a:rPr lang="it-IT" dirty="0">
                <a:solidFill>
                  <a:prstClr val="black"/>
                </a:solidFill>
              </a:rPr>
              <a:t> be </a:t>
            </a:r>
            <a:r>
              <a:rPr lang="it-IT" dirty="0" err="1">
                <a:solidFill>
                  <a:prstClr val="black"/>
                </a:solidFill>
              </a:rPr>
              <a:t>then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/>
              <a:t>accelerated</a:t>
            </a:r>
            <a:r>
              <a:rPr lang="it-IT" dirty="0">
                <a:solidFill>
                  <a:prstClr val="black"/>
                </a:solidFill>
              </a:rPr>
              <a:t> to the </a:t>
            </a:r>
            <a:r>
              <a:rPr lang="it-IT" dirty="0" err="1">
                <a:solidFill>
                  <a:prstClr val="black"/>
                </a:solidFill>
              </a:rPr>
              <a:t>order</a:t>
            </a:r>
            <a:r>
              <a:rPr lang="it-IT" dirty="0">
                <a:solidFill>
                  <a:prstClr val="black"/>
                </a:solidFill>
              </a:rPr>
              <a:t> of MeV energies. </a:t>
            </a:r>
            <a:r>
              <a:rPr lang="en-US" dirty="0">
                <a:solidFill>
                  <a:prstClr val="black"/>
                </a:solidFill>
              </a:rPr>
              <a:t>Protons, having the highest charge to mass ratio, are in the most favorable condition for </a:t>
            </a:r>
            <a:r>
              <a:rPr lang="en-US" dirty="0">
                <a:solidFill>
                  <a:srgbClr val="FF0000"/>
                </a:solidFill>
              </a:rPr>
              <a:t>Acceleration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  <a:p>
            <a:pPr marL="285744" marR="0" lvl="0" indent="-28574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63314294-8419-490A-AA12-7B7C4DE1937D}"/>
              </a:ext>
            </a:extLst>
          </p:cNvPr>
          <p:cNvGrpSpPr/>
          <p:nvPr/>
        </p:nvGrpSpPr>
        <p:grpSpPr>
          <a:xfrm>
            <a:off x="1791598" y="2095719"/>
            <a:ext cx="3071848" cy="2390775"/>
            <a:chOff x="3153692" y="1736250"/>
            <a:chExt cx="3071848" cy="2390775"/>
          </a:xfrm>
        </p:grpSpPr>
        <p:pic>
          <p:nvPicPr>
            <p:cNvPr id="85" name="Elemento grafico 84">
              <a:extLst>
                <a:ext uri="{FF2B5EF4-FFF2-40B4-BE49-F238E27FC236}">
                  <a16:creationId xmlns:a16="http://schemas.microsoft.com/office/drawing/2014/main" id="{9501FF3A-8212-4972-AF2F-D5DC5721D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153692" y="1736250"/>
              <a:ext cx="3048000" cy="2390775"/>
            </a:xfrm>
            <a:prstGeom prst="rect">
              <a:avLst/>
            </a:prstGeom>
          </p:spPr>
        </p:pic>
        <p:cxnSp>
          <p:nvCxnSpPr>
            <p:cNvPr id="86" name="Connettore 2 85">
              <a:extLst>
                <a:ext uri="{FF2B5EF4-FFF2-40B4-BE49-F238E27FC236}">
                  <a16:creationId xmlns:a16="http://schemas.microsoft.com/office/drawing/2014/main" id="{A79639A5-18CC-4E7C-A2C8-ADED5F6D30C7}"/>
                </a:ext>
              </a:extLst>
            </p:cNvPr>
            <p:cNvCxnSpPr>
              <a:cxnSpLocks/>
            </p:cNvCxnSpPr>
            <p:nvPr/>
          </p:nvCxnSpPr>
          <p:spPr>
            <a:xfrm>
              <a:off x="5294574" y="3200213"/>
              <a:ext cx="65664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2 86">
              <a:extLst>
                <a:ext uri="{FF2B5EF4-FFF2-40B4-BE49-F238E27FC236}">
                  <a16:creationId xmlns:a16="http://schemas.microsoft.com/office/drawing/2014/main" id="{FCFF84E3-CAD1-4C84-B250-632852B48DB4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94" y="3063312"/>
              <a:ext cx="65664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2 87">
              <a:extLst>
                <a:ext uri="{FF2B5EF4-FFF2-40B4-BE49-F238E27FC236}">
                  <a16:creationId xmlns:a16="http://schemas.microsoft.com/office/drawing/2014/main" id="{7B06A033-C9A5-4C10-B238-83ECC45B976B}"/>
                </a:ext>
              </a:extLst>
            </p:cNvPr>
            <p:cNvCxnSpPr>
              <a:cxnSpLocks/>
            </p:cNvCxnSpPr>
            <p:nvPr/>
          </p:nvCxnSpPr>
          <p:spPr>
            <a:xfrm>
              <a:off x="5366510" y="2887056"/>
              <a:ext cx="65664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Immagine 54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691008D7-87A6-4E8D-8AD7-775A8EE4103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65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CD949CE7-EA39-4214-B350-65AEB6B31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magine 66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A41C1BC7-B782-4E9A-8ECF-32A1C624D1A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85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72" grpId="0"/>
      <p:bldP spid="8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5B615F-7291-484C-9A80-613F8F3C1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2" y="365125"/>
            <a:ext cx="1168980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Detrimental effect of EMPs on TOF signals: an example</a:t>
            </a:r>
          </a:p>
        </p:txBody>
      </p:sp>
      <p:pic>
        <p:nvPicPr>
          <p:cNvPr id="7" name="Picture 16" descr="fascia">
            <a:extLst>
              <a:ext uri="{FF2B5EF4-FFF2-40B4-BE49-F238E27FC236}">
                <a16:creationId xmlns:a16="http://schemas.microsoft.com/office/drawing/2014/main" id="{4085E93F-72F3-4840-970B-1E7AB3B9A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E915E872-6AF9-4739-A846-55ABE3315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C5F98209-DDDB-4D8A-8C2F-3D5AD1C20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2D0CA731-3573-49B7-A886-B6D765BEC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3E6BE1FF-0E01-420F-B708-2C82BCC96312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B223E-59B7-4CE7-9AB5-C3A4C8C43D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egnaposto data 4">
            <a:extLst>
              <a:ext uri="{FF2B5EF4-FFF2-40B4-BE49-F238E27FC236}">
                <a16:creationId xmlns:a16="http://schemas.microsoft.com/office/drawing/2014/main" id="{80F2D8E1-43D8-47F7-91AD-7698C78125EF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17/02/2021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A3743CD-A4A6-48F5-9710-A4612B887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83" y="1714194"/>
            <a:ext cx="8142610" cy="46162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937DCD6-181A-4A8C-9A92-78702748260C}"/>
                  </a:ext>
                </a:extLst>
              </p:cNvPr>
              <p:cNvSpPr txBox="1"/>
              <p:nvPr/>
            </p:nvSpPr>
            <p:spPr>
              <a:xfrm>
                <a:off x="7199759" y="2685852"/>
                <a:ext cx="250081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FLAME</a:t>
                </a:r>
              </a:p>
              <a:p>
                <a:r>
                  <a:rPr lang="en-US" dirty="0"/>
                  <a:t>E = 2.5 J</a:t>
                </a:r>
              </a:p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 1.7×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it-IT" b="0" dirty="0"/>
                  <a:t> 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it-IT" b="0" i="0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8937DCD6-181A-4A8C-9A92-787027482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759" y="2685852"/>
                <a:ext cx="2500813" cy="923330"/>
              </a:xfrm>
              <a:prstGeom prst="rect">
                <a:avLst/>
              </a:prstGeom>
              <a:blipFill>
                <a:blip r:embed="rId5"/>
                <a:stretch>
                  <a:fillRect l="-1951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CC502447-1AE6-4D03-BFD3-DA3FE8E05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5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E3529764-430C-4F6C-9554-D7DE25FA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5F7BD79D-F87E-4C41-AFF9-573D0B3D01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46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1E02F-9C0D-4808-B2A2-3678ED98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83" y="3241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Single crystal CVD diamond detector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DF407CEA-5150-4F2F-A531-DE472B07B255}"/>
                  </a:ext>
                </a:extLst>
              </p:cNvPr>
              <p:cNvSpPr txBox="1"/>
              <p:nvPr/>
            </p:nvSpPr>
            <p:spPr>
              <a:xfrm>
                <a:off x="136533" y="4007912"/>
                <a:ext cx="6338456" cy="945900"/>
              </a:xfrm>
              <a:prstGeom prst="rect">
                <a:avLst/>
              </a:prstGeom>
              <a:noFill/>
              <a:ln>
                <a:solidFill>
                  <a:srgbClr val="A162D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just" defTabSz="914400"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Charged particles passing through the detector deposit their energy into the material creating 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free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electron-hole pairs </a:t>
                </a:r>
              </a:p>
              <a:p>
                <a:pPr lvl="0" algn="just" defTabSz="914400"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13.1 eV).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DF407CEA-5150-4F2F-A531-DE472B07B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33" y="4007912"/>
                <a:ext cx="6338456" cy="945900"/>
              </a:xfrm>
              <a:prstGeom prst="rect">
                <a:avLst/>
              </a:prstGeom>
              <a:blipFill>
                <a:blip r:embed="rId2"/>
                <a:stretch>
                  <a:fillRect l="-672" t="-2532" r="-768" b="-6329"/>
                </a:stretch>
              </a:blipFill>
              <a:ln>
                <a:solidFill>
                  <a:srgbClr val="A162D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881F745-1FF6-41DA-93DD-F6BFF3866CC8}"/>
              </a:ext>
            </a:extLst>
          </p:cNvPr>
          <p:cNvSpPr txBox="1"/>
          <p:nvPr/>
        </p:nvSpPr>
        <p:spPr>
          <a:xfrm>
            <a:off x="136533" y="5033622"/>
            <a:ext cx="6338457" cy="1200329"/>
          </a:xfrm>
          <a:prstGeom prst="rect">
            <a:avLst/>
          </a:prstGeom>
          <a:noFill/>
          <a:ln>
            <a:solidFill>
              <a:srgbClr val="A162D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 applied to the electrodes of the detector allows for charges collection. The Voltage Amplitude is chosen such to have an electric field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A162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&gt; 1 MV/m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162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order to operate in electron holes pairs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A162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velocity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A162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saturation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regime.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7E797DD-1C3A-430B-8948-CD3E4A178185}"/>
              </a:ext>
            </a:extLst>
          </p:cNvPr>
          <p:cNvSpPr txBox="1"/>
          <p:nvPr/>
        </p:nvSpPr>
        <p:spPr>
          <a:xfrm>
            <a:off x="-80878" y="6446608"/>
            <a:ext cx="32617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Verona et al. , J. Appl. Phys.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118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(2015) 184503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16" descr="fascia">
            <a:extLst>
              <a:ext uri="{FF2B5EF4-FFF2-40B4-BE49-F238E27FC236}">
                <a16:creationId xmlns:a16="http://schemas.microsoft.com/office/drawing/2014/main" id="{A4970F78-6ECC-4E9A-B1BD-0C550CB0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11">
            <a:extLst>
              <a:ext uri="{FF2B5EF4-FFF2-40B4-BE49-F238E27FC236}">
                <a16:creationId xmlns:a16="http://schemas.microsoft.com/office/drawing/2014/main" id="{9FFBDBCE-CAE5-4B31-BB91-615F8D8C8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id="{CBF6F2DE-4874-4093-9AF9-7E6126907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1" name="Picture 16" descr="fascia">
            <a:extLst>
              <a:ext uri="{FF2B5EF4-FFF2-40B4-BE49-F238E27FC236}">
                <a16:creationId xmlns:a16="http://schemas.microsoft.com/office/drawing/2014/main" id="{260E8975-3DE6-44B2-9F36-09F493EC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egnaposto numero diapositiva 2">
            <a:extLst>
              <a:ext uri="{FF2B5EF4-FFF2-40B4-BE49-F238E27FC236}">
                <a16:creationId xmlns:a16="http://schemas.microsoft.com/office/drawing/2014/main" id="{244E35B3-C5A4-4982-8C9C-F820235D6769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3B223E-59B7-4CE7-9AB5-C3A4C8C43D2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Segnaposto data 4">
            <a:extLst>
              <a:ext uri="{FF2B5EF4-FFF2-40B4-BE49-F238E27FC236}">
                <a16:creationId xmlns:a16="http://schemas.microsoft.com/office/drawing/2014/main" id="{8D1EA641-CD17-41A7-AFA7-64DFE70A5319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Calibri" panose="020F0502020204030204"/>
              </a:rPr>
              <a:t>29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/04/2021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A4FFB7-96A1-4474-940C-C3AED698BF21}"/>
              </a:ext>
            </a:extLst>
          </p:cNvPr>
          <p:cNvSpPr txBox="1"/>
          <p:nvPr/>
        </p:nvSpPr>
        <p:spPr>
          <a:xfrm>
            <a:off x="3067434" y="1377406"/>
            <a:ext cx="3399675" cy="923330"/>
          </a:xfrm>
          <a:prstGeom prst="rect">
            <a:avLst/>
          </a:prstGeom>
          <a:noFill/>
          <a:ln>
            <a:solidFill>
              <a:srgbClr val="A162D0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 bandgap (5.5 eV)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charge carrier mobility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breakdown field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173937-DD47-4C24-B6B5-26D79AA8F12C}"/>
              </a:ext>
            </a:extLst>
          </p:cNvPr>
          <p:cNvSpPr txBox="1"/>
          <p:nvPr/>
        </p:nvSpPr>
        <p:spPr>
          <a:xfrm>
            <a:off x="3067434" y="2527300"/>
            <a:ext cx="3399675" cy="1200329"/>
          </a:xfrm>
          <a:prstGeom prst="rect">
            <a:avLst/>
          </a:prstGeom>
          <a:noFill/>
          <a:ln>
            <a:solidFill>
              <a:srgbClr val="A162D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sensible to visible and IR light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radiation hardness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time response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leakage current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CAB9F600-F90D-4D50-A022-C638EBA3C670}"/>
              </a:ext>
            </a:extLst>
          </p:cNvPr>
          <p:cNvSpPr/>
          <p:nvPr/>
        </p:nvSpPr>
        <p:spPr>
          <a:xfrm>
            <a:off x="4635500" y="2300736"/>
            <a:ext cx="242994" cy="226564"/>
          </a:xfrm>
          <a:prstGeom prst="downArrow">
            <a:avLst/>
          </a:prstGeom>
          <a:noFill/>
          <a:ln>
            <a:solidFill>
              <a:srgbClr val="A162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78B6231B-EA2B-440F-BEA0-A4686C613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58" y="1465289"/>
            <a:ext cx="2922318" cy="2214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48877C5-E258-4539-99CB-FDF9E802566E}"/>
                  </a:ext>
                </a:extLst>
              </p:cNvPr>
              <p:cNvSpPr txBox="1"/>
              <p:nvPr/>
            </p:nvSpPr>
            <p:spPr>
              <a:xfrm>
                <a:off x="7049242" y="1210862"/>
                <a:ext cx="4815206" cy="5185715"/>
              </a:xfrm>
              <a:prstGeom prst="rect">
                <a:avLst/>
              </a:prstGeom>
              <a:noFill/>
              <a:ln>
                <a:solidFill>
                  <a:srgbClr val="A162D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Amplitude of the generated</a:t>
                </a:r>
                <a:r>
                  <a:rPr kumimoji="0" lang="en-GB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signal will be proportional to the amount of charges generated inside the detector, which in turn is related to the impinging particle Energy:</a:t>
                </a:r>
              </a:p>
              <a:p>
                <a:pPr lvl="0" algn="just" defTabSz="914400">
                  <a:defRPr/>
                </a:pPr>
                <a:endParaRPr lang="it-IT" i="1" dirty="0">
                  <a:latin typeface="Cambria Math" panose="02040503050406030204" pitchFamily="18" charset="0"/>
                </a:endParaRPr>
              </a:p>
              <a:p>
                <a:pPr lvl="0" algn="just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 algn="just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18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lvl="0" algn="just" defTabSz="914400">
                  <a:defRPr/>
                </a:pPr>
                <a:endParaRPr lang="en-GB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lvl="0" algn="just" defTabSz="914400">
                  <a:defRPr/>
                </a:pPr>
                <a:r>
                  <a:rPr kumimoji="0" lang="en-GB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According to the detector characteristics, only a certain amount of the produced charge is going to be effectively collected, this effect is taken into account with the </a:t>
                </a:r>
                <a:r>
                  <a:rPr kumimoji="0" lang="en-GB" sz="1800" b="1" i="0" u="none" strike="noStrike" kern="1200" cap="none" spc="0" normalizeH="0" noProof="0" dirty="0">
                    <a:ln>
                      <a:noFill/>
                    </a:ln>
                    <a:solidFill>
                      <a:srgbClr val="A162D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charge collection efficiency CCE</a:t>
                </a:r>
                <a:r>
                  <a:rPr kumimoji="0" lang="en-GB" sz="1800" i="0" u="none" strike="noStrike" kern="1200" cap="none" spc="0" normalizeH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</a:rPr>
                  <a:t>. The number of ions generating the signal can be written as:</a:t>
                </a:r>
                <a:endParaRPr lang="en-GB" dirty="0">
                  <a:latin typeface="Calibri" panose="020F0502020204030204"/>
                </a:endParaRPr>
              </a:p>
              <a:p>
                <a:pPr lvl="0" algn="just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  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𝐶𝐶𝐸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180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48877C5-E258-4539-99CB-FDF9E8025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242" y="1210862"/>
                <a:ext cx="4815206" cy="5185715"/>
              </a:xfrm>
              <a:prstGeom prst="rect">
                <a:avLst/>
              </a:prstGeom>
              <a:blipFill>
                <a:blip r:embed="rId6"/>
                <a:stretch>
                  <a:fillRect l="-884" t="-587" r="-1010"/>
                </a:stretch>
              </a:blipFill>
              <a:ln>
                <a:solidFill>
                  <a:srgbClr val="A162D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ttangolo 5">
            <a:extLst>
              <a:ext uri="{FF2B5EF4-FFF2-40B4-BE49-F238E27FC236}">
                <a16:creationId xmlns:a16="http://schemas.microsoft.com/office/drawing/2014/main" id="{619C3952-12B0-49F7-BC8F-FFA5DF476673}"/>
              </a:ext>
            </a:extLst>
          </p:cNvPr>
          <p:cNvSpPr/>
          <p:nvPr/>
        </p:nvSpPr>
        <p:spPr>
          <a:xfrm>
            <a:off x="690362" y="1862385"/>
            <a:ext cx="1241571" cy="2143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</a:rPr>
              <a:t>Diamond detector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8B5EFA0-2EDF-4976-BBA4-A1724AA8CB03}"/>
              </a:ext>
            </a:extLst>
          </p:cNvPr>
          <p:cNvSpPr/>
          <p:nvPr/>
        </p:nvSpPr>
        <p:spPr>
          <a:xfrm>
            <a:off x="2139193" y="2279969"/>
            <a:ext cx="671119" cy="2143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</a:rPr>
              <a:t>Pin-hole</a:t>
            </a:r>
            <a:endParaRPr lang="en-US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C2B9C9A0-070D-48DC-A5A9-47D3326E726E}"/>
              </a:ext>
            </a:extLst>
          </p:cNvPr>
          <p:cNvSpPr/>
          <p:nvPr/>
        </p:nvSpPr>
        <p:spPr>
          <a:xfrm>
            <a:off x="756500" y="2832754"/>
            <a:ext cx="1109293" cy="2143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</a:rPr>
              <a:t>Shielded holder</a:t>
            </a:r>
            <a:endParaRPr lang="en-US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68F7524-7B3F-453D-ADB3-453D31190249}"/>
              </a:ext>
            </a:extLst>
          </p:cNvPr>
          <p:cNvSpPr/>
          <p:nvPr/>
        </p:nvSpPr>
        <p:spPr>
          <a:xfrm>
            <a:off x="971087" y="3256188"/>
            <a:ext cx="779259" cy="2143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ysClr val="windowText" lastClr="000000"/>
                </a:solidFill>
              </a:rPr>
              <a:t>Flange 40</a:t>
            </a:r>
            <a:endParaRPr lang="en-US" sz="1100" b="1" dirty="0">
              <a:solidFill>
                <a:sysClr val="windowText" lastClr="000000"/>
              </a:solidFill>
            </a:endParaRPr>
          </a:p>
        </p:txBody>
      </p:sp>
      <p:pic>
        <p:nvPicPr>
          <p:cNvPr id="26" name="Immagine 25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FA2E7EA5-0451-48CD-84AD-3F58B3C3F3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8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A7B7CD6C-0F4F-4746-832F-251D03F4D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28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464657B3-61AD-4D10-BEAC-DBAD891F04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61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AA2C5F9-529D-47EF-885C-3FD211CE3637}"/>
              </a:ext>
            </a:extLst>
          </p:cNvPr>
          <p:cNvSpPr/>
          <p:nvPr/>
        </p:nvSpPr>
        <p:spPr>
          <a:xfrm>
            <a:off x="9768520" y="1495933"/>
            <a:ext cx="264910" cy="2647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Immagine 15" descr="Immagine che contiene mappa, testo, tavolo&#10;&#10;Descrizione generata automaticamente">
            <a:extLst>
              <a:ext uri="{FF2B5EF4-FFF2-40B4-BE49-F238E27FC236}">
                <a16:creationId xmlns:a16="http://schemas.microsoft.com/office/drawing/2014/main" id="{784BDCDC-7CB6-4C10-ABB1-7747C6EFE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0" y="1514475"/>
            <a:ext cx="8772733" cy="4804115"/>
          </a:xfrm>
          <a:prstGeom prst="rect">
            <a:avLst/>
          </a:prstGeom>
        </p:spPr>
      </p:pic>
      <p:sp>
        <p:nvSpPr>
          <p:cNvPr id="59" name="Rettangolo 58">
            <a:extLst>
              <a:ext uri="{FF2B5EF4-FFF2-40B4-BE49-F238E27FC236}">
                <a16:creationId xmlns:a16="http://schemas.microsoft.com/office/drawing/2014/main" id="{99113349-580F-4338-9FAA-CE7309AC4D01}"/>
              </a:ext>
            </a:extLst>
          </p:cNvPr>
          <p:cNvSpPr/>
          <p:nvPr/>
        </p:nvSpPr>
        <p:spPr>
          <a:xfrm>
            <a:off x="8415574" y="2735143"/>
            <a:ext cx="3675170" cy="2343754"/>
          </a:xfrm>
          <a:prstGeom prst="rect">
            <a:avLst/>
          </a:prstGeom>
          <a:solidFill>
            <a:schemeClr val="bg1"/>
          </a:solidFill>
          <a:ln>
            <a:solidFill>
              <a:srgbClr val="006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E87E00-3016-4B3B-8B74-6B8E1E99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tx2"/>
                </a:solidFill>
              </a:rPr>
              <a:t>Spectra reconstruction</a:t>
            </a:r>
          </a:p>
        </p:txBody>
      </p:sp>
      <p:pic>
        <p:nvPicPr>
          <p:cNvPr id="6" name="Picture 16" descr="fascia">
            <a:extLst>
              <a:ext uri="{FF2B5EF4-FFF2-40B4-BE49-F238E27FC236}">
                <a16:creationId xmlns:a16="http://schemas.microsoft.com/office/drawing/2014/main" id="{A8AC28BA-E89A-4895-91CF-FB146A1E6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639916F8-A0F3-4A9E-8808-C7AA17DB9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092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DE1B0971-5B5D-45C7-B7CF-EE6E6707A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B11FAB30-BDBC-4C32-A499-054D8696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EC3F3E92-C862-4C4C-8BE6-46D89874C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6845" y="6589447"/>
            <a:ext cx="2743200" cy="365125"/>
          </a:xfrm>
        </p:spPr>
        <p:txBody>
          <a:bodyPr/>
          <a:lstStyle/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t>42</a:t>
            </a:fld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9284A4E6-86F2-4EBF-811E-335B3EF03962}"/>
              </a:ext>
            </a:extLst>
          </p:cNvPr>
          <p:cNvCxnSpPr>
            <a:cxnSpLocks/>
          </p:cNvCxnSpPr>
          <p:nvPr/>
        </p:nvCxnSpPr>
        <p:spPr>
          <a:xfrm>
            <a:off x="2022663" y="2257425"/>
            <a:ext cx="0" cy="35851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899E1515-EC43-48B5-8A77-E0B9A45513BA}"/>
              </a:ext>
            </a:extLst>
          </p:cNvPr>
          <p:cNvCxnSpPr>
            <a:cxnSpLocks/>
          </p:cNvCxnSpPr>
          <p:nvPr/>
        </p:nvCxnSpPr>
        <p:spPr>
          <a:xfrm>
            <a:off x="2064846" y="1997529"/>
            <a:ext cx="0" cy="38450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0376E10-93ED-4622-8CAD-4A80A2F9917D}"/>
              </a:ext>
            </a:extLst>
          </p:cNvPr>
          <p:cNvCxnSpPr>
            <a:cxnSpLocks/>
          </p:cNvCxnSpPr>
          <p:nvPr/>
        </p:nvCxnSpPr>
        <p:spPr>
          <a:xfrm>
            <a:off x="2128157" y="2122714"/>
            <a:ext cx="2051957" cy="570478"/>
          </a:xfrm>
          <a:prstGeom prst="straightConnector1">
            <a:avLst/>
          </a:prstGeom>
          <a:ln w="19050">
            <a:solidFill>
              <a:srgbClr val="82243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F56E6037-061E-4529-90E0-700A28C3D522}"/>
              </a:ext>
            </a:extLst>
          </p:cNvPr>
          <p:cNvSpPr/>
          <p:nvPr/>
        </p:nvSpPr>
        <p:spPr>
          <a:xfrm>
            <a:off x="4180115" y="2114383"/>
            <a:ext cx="1191986" cy="1682266"/>
          </a:xfrm>
          <a:prstGeom prst="roundRect">
            <a:avLst/>
          </a:prstGeom>
          <a:solidFill>
            <a:schemeClr val="bg1"/>
          </a:solidFill>
          <a:ln>
            <a:solidFill>
              <a:srgbClr val="822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18705B85-0F4B-46ED-B89A-21140B275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000"/>
          <a:stretch/>
        </p:blipFill>
        <p:spPr>
          <a:xfrm>
            <a:off x="4350870" y="2215243"/>
            <a:ext cx="923933" cy="1545715"/>
          </a:xfrm>
          <a:prstGeom prst="rect">
            <a:avLst/>
          </a:prstGeom>
        </p:spPr>
      </p:pic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1A67FC5B-660F-4445-9D32-462976A11BD7}"/>
              </a:ext>
            </a:extLst>
          </p:cNvPr>
          <p:cNvCxnSpPr>
            <a:cxnSpLocks/>
          </p:cNvCxnSpPr>
          <p:nvPr/>
        </p:nvCxnSpPr>
        <p:spPr>
          <a:xfrm>
            <a:off x="4862171" y="2471057"/>
            <a:ext cx="0" cy="133392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89BF4BD6-6C85-4083-9933-760CC471DF70}"/>
              </a:ext>
            </a:extLst>
          </p:cNvPr>
          <p:cNvCxnSpPr>
            <a:cxnSpLocks/>
          </p:cNvCxnSpPr>
          <p:nvPr/>
        </p:nvCxnSpPr>
        <p:spPr>
          <a:xfrm>
            <a:off x="4670657" y="3500438"/>
            <a:ext cx="0" cy="30454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7641319F-60AF-4BEA-9C15-F5D505537949}"/>
              </a:ext>
            </a:extLst>
          </p:cNvPr>
          <p:cNvCxnSpPr/>
          <p:nvPr/>
        </p:nvCxnSpPr>
        <p:spPr>
          <a:xfrm flipH="1">
            <a:off x="4862171" y="2527904"/>
            <a:ext cx="2064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>
            <a:extLst>
              <a:ext uri="{FF2B5EF4-FFF2-40B4-BE49-F238E27FC236}">
                <a16:creationId xmlns:a16="http://schemas.microsoft.com/office/drawing/2014/main" id="{79C4B421-60ED-43FE-8A42-3B2EEAA1CF6A}"/>
              </a:ext>
            </a:extLst>
          </p:cNvPr>
          <p:cNvCxnSpPr/>
          <p:nvPr/>
        </p:nvCxnSpPr>
        <p:spPr>
          <a:xfrm>
            <a:off x="4489682" y="2527904"/>
            <a:ext cx="1809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A4659187-6CED-4537-9426-AE772D7C3BE5}"/>
              </a:ext>
            </a:extLst>
          </p:cNvPr>
          <p:cNvCxnSpPr>
            <a:cxnSpLocks/>
          </p:cNvCxnSpPr>
          <p:nvPr/>
        </p:nvCxnSpPr>
        <p:spPr>
          <a:xfrm>
            <a:off x="4670657" y="2464819"/>
            <a:ext cx="0" cy="1029381"/>
          </a:xfrm>
          <a:prstGeom prst="line">
            <a:avLst/>
          </a:prstGeom>
          <a:ln w="28575">
            <a:solidFill>
              <a:schemeClr val="accent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tangolo 50">
            <a:extLst>
              <a:ext uri="{FF2B5EF4-FFF2-40B4-BE49-F238E27FC236}">
                <a16:creationId xmlns:a16="http://schemas.microsoft.com/office/drawing/2014/main" id="{5B43990B-7EE3-4C73-AFEE-54C54A22F1D6}"/>
              </a:ext>
            </a:extLst>
          </p:cNvPr>
          <p:cNvSpPr/>
          <p:nvPr/>
        </p:nvSpPr>
        <p:spPr>
          <a:xfrm>
            <a:off x="4312770" y="2186000"/>
            <a:ext cx="914400" cy="230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0,8 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tangolo 51">
                <a:extLst>
                  <a:ext uri="{FF2B5EF4-FFF2-40B4-BE49-F238E27FC236}">
                    <a16:creationId xmlns:a16="http://schemas.microsoft.com/office/drawing/2014/main" id="{34878DD1-3EC7-4972-95F0-6B058B2A9DE6}"/>
                  </a:ext>
                </a:extLst>
              </p:cNvPr>
              <p:cNvSpPr/>
              <p:nvPr/>
            </p:nvSpPr>
            <p:spPr>
              <a:xfrm>
                <a:off x="5691888" y="2238883"/>
                <a:ext cx="2031325" cy="525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𝑑</m:t>
                    </m:r>
                    <m:sSub>
                      <m:sSubPr>
                        <m:ctrlPr>
                          <a:rPr lang="it-IT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it-IT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it-IT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acc>
                          <m:accPr>
                            <m:chr m:val="̅"/>
                            <m:ctrlPr>
                              <a:rPr lang="it-IT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it-IT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sub>
                            </m:sSub>
                          </m:e>
                        </m:acc>
                      </m:den>
                    </m:f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		</a:t>
                </a:r>
                <a:endParaRPr lang="en-GB" dirty="0"/>
              </a:p>
            </p:txBody>
          </p:sp>
        </mc:Choice>
        <mc:Fallback xmlns="">
          <p:sp>
            <p:nvSpPr>
              <p:cNvPr id="52" name="Rettangolo 51">
                <a:extLst>
                  <a:ext uri="{FF2B5EF4-FFF2-40B4-BE49-F238E27FC236}">
                    <a16:creationId xmlns:a16="http://schemas.microsoft.com/office/drawing/2014/main" id="{34878DD1-3EC7-4972-95F0-6B058B2A9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1888" y="2238883"/>
                <a:ext cx="2031325" cy="525528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tangolo 52">
                <a:extLst>
                  <a:ext uri="{FF2B5EF4-FFF2-40B4-BE49-F238E27FC236}">
                    <a16:creationId xmlns:a16="http://schemas.microsoft.com/office/drawing/2014/main" id="{5BF0CC92-5DE6-43D4-AA82-6842A79940CB}"/>
                  </a:ext>
                </a:extLst>
              </p:cNvPr>
              <p:cNvSpPr/>
              <p:nvPr/>
            </p:nvSpPr>
            <p:spPr>
              <a:xfrm>
                <a:off x="5704079" y="2818796"/>
                <a:ext cx="2954655" cy="541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𝑑</m:t>
                    </m:r>
                    <m:sSub>
                      <m:sSubPr>
                        <m:ctrlPr>
                          <a:rPr lang="it-IT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𝑅</m:t>
                        </m:r>
                      </m:den>
                    </m:f>
                    <m:nary>
                      <m:naryPr>
                        <m:ctrlPr>
                          <a:rPr lang="it-IT" i="1">
                            <a:effectLst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it-IT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p>
                        </m:sSup>
                      </m:sub>
                      <m:sup>
                        <m:sSup>
                          <m:sSupPr>
                            <m:ctrlPr>
                              <a:rPr lang="it-IT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sup>
                        </m:sSup>
                      </m:sup>
                      <m:e>
                        <m:sSub>
                          <m:sSubPr>
                            <m:ctrlPr>
                              <a:rPr lang="it-IT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𝒮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𝒟</m:t>
                            </m:r>
                          </m:sub>
                        </m:sSub>
                        <m:d>
                          <m:dPr>
                            <m:ctrlPr>
                              <a:rPr lang="it-IT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𝑉</m:t>
                            </m:r>
                            <m:d>
                              <m:dPr>
                                <m:ctrlPr>
                                  <a:rPr lang="it-IT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𝑑𝑡</m:t>
                        </m:r>
                      </m:e>
                    </m:nary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	</a:t>
                </a:r>
                <a:endParaRPr lang="en-GB" dirty="0"/>
              </a:p>
            </p:txBody>
          </p:sp>
        </mc:Choice>
        <mc:Fallback xmlns="">
          <p:sp>
            <p:nvSpPr>
              <p:cNvPr id="53" name="Rettangolo 52">
                <a:extLst>
                  <a:ext uri="{FF2B5EF4-FFF2-40B4-BE49-F238E27FC236}">
                    <a16:creationId xmlns:a16="http://schemas.microsoft.com/office/drawing/2014/main" id="{5BF0CC92-5DE6-43D4-AA82-6842A7994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079" y="2818796"/>
                <a:ext cx="2954655" cy="541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tangolo 53">
                <a:extLst>
                  <a:ext uri="{FF2B5EF4-FFF2-40B4-BE49-F238E27FC236}">
                    <a16:creationId xmlns:a16="http://schemas.microsoft.com/office/drawing/2014/main" id="{13F5BBDF-FA71-458D-83ED-AA2327A67164}"/>
                  </a:ext>
                </a:extLst>
              </p:cNvPr>
              <p:cNvSpPr/>
              <p:nvPr/>
            </p:nvSpPr>
            <p:spPr>
              <a:xfrm>
                <a:off x="5809763" y="3523187"/>
                <a:ext cx="19558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γ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−1</m:t>
                        </m:r>
                      </m:e>
                    </m:d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Calibri" panose="020F0502020204030204" pitchFamily="34" charset="0"/>
                    <a:ea typeface="Times New Roman" panose="02020603050405020304" pitchFamily="18" charset="0"/>
                  </a:rPr>
                  <a:t>.</a:t>
                </a:r>
                <a:endParaRPr lang="en-GB" dirty="0"/>
              </a:p>
            </p:txBody>
          </p:sp>
        </mc:Choice>
        <mc:Fallback xmlns="">
          <p:sp>
            <p:nvSpPr>
              <p:cNvPr id="54" name="Rettangolo 53">
                <a:extLst>
                  <a:ext uri="{FF2B5EF4-FFF2-40B4-BE49-F238E27FC236}">
                    <a16:creationId xmlns:a16="http://schemas.microsoft.com/office/drawing/2014/main" id="{13F5BBDF-FA71-458D-83ED-AA2327A671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763" y="3523187"/>
                <a:ext cx="1955856" cy="369332"/>
              </a:xfrm>
              <a:prstGeom prst="rect">
                <a:avLst/>
              </a:prstGeom>
              <a:blipFill>
                <a:blip r:embed="rId8"/>
                <a:stretch>
                  <a:fillRect t="-9836" r="-1869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ttangolo 56">
                <a:extLst>
                  <a:ext uri="{FF2B5EF4-FFF2-40B4-BE49-F238E27FC236}">
                    <a16:creationId xmlns:a16="http://schemas.microsoft.com/office/drawing/2014/main" id="{90FC7160-2460-499E-9DC4-A7A171446E73}"/>
                  </a:ext>
                </a:extLst>
              </p:cNvPr>
              <p:cNvSpPr/>
              <p:nvPr/>
            </p:nvSpPr>
            <p:spPr>
              <a:xfrm>
                <a:off x="8512521" y="4226297"/>
                <a:ext cx="2232278" cy="6498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i="1" dirty="0"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ru-RU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it-IT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it-IT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ru-RU" i="1"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𝑓</m:t>
                                </m:r>
                              </m:sup>
                            </m:sSubSup>
                          </m:e>
                        </m:d>
                        <m:r>
                          <a:rPr lang="it-IT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it-IT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it-IT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it-IT" i="1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  <a:ea typeface="MS Mincho" panose="02020609040205080304" pitchFamily="49" charset="-128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sup>
                            </m:sSubSup>
                          </m:e>
                        </m:d>
                      </m:num>
                      <m:den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57" name="Rettangolo 56">
                <a:extLst>
                  <a:ext uri="{FF2B5EF4-FFF2-40B4-BE49-F238E27FC236}">
                    <a16:creationId xmlns:a16="http://schemas.microsoft.com/office/drawing/2014/main" id="{90FC7160-2460-499E-9DC4-A7A171446E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521" y="4226297"/>
                <a:ext cx="2232278" cy="6498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tangolo 57">
                <a:extLst>
                  <a:ext uri="{FF2B5EF4-FFF2-40B4-BE49-F238E27FC236}">
                    <a16:creationId xmlns:a16="http://schemas.microsoft.com/office/drawing/2014/main" id="{8043147D-1955-48D1-9704-F8904721892D}"/>
                  </a:ext>
                </a:extLst>
              </p:cNvPr>
              <p:cNvSpPr/>
              <p:nvPr/>
            </p:nvSpPr>
            <p:spPr>
              <a:xfrm>
                <a:off x="8215128" y="3089351"/>
                <a:ext cx="4203715" cy="801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 i="1">
                              <a:latin typeface="Cambria Math" panose="02040503050406030204" pitchFamily="18" charset="0"/>
                            </a:rPr>
                            <m:t>𝛥</m:t>
                          </m:r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GB" sz="1600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GB" sz="1600" i="1">
                                                  <a:latin typeface="Cambria Math" panose="02040503050406030204" pitchFamily="18" charset="0"/>
                                                </a:rPr>
                                                <m:t>𝑐</m:t>
                                              </m:r>
                                            </m:e>
                                            <m:sup>
                                              <m:r>
                                                <a:rPr lang="en-GB" sz="1600" i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GB" sz="1600" i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GB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GB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GB" sz="16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58" name="Rettangolo 57">
                <a:extLst>
                  <a:ext uri="{FF2B5EF4-FFF2-40B4-BE49-F238E27FC236}">
                    <a16:creationId xmlns:a16="http://schemas.microsoft.com/office/drawing/2014/main" id="{8043147D-1955-48D1-9704-F890472189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5128" y="3089351"/>
                <a:ext cx="4203715" cy="80150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49284F42-3F8E-4D80-9ED1-ACBCBA1C62B6}"/>
              </a:ext>
            </a:extLst>
          </p:cNvPr>
          <p:cNvSpPr txBox="1"/>
          <p:nvPr/>
        </p:nvSpPr>
        <p:spPr>
          <a:xfrm>
            <a:off x="8450527" y="2803434"/>
            <a:ext cx="1834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Error on Energy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3F627042-4A7C-4B62-8807-9CCF3FDE5A4F}"/>
              </a:ext>
            </a:extLst>
          </p:cNvPr>
          <p:cNvSpPr txBox="1"/>
          <p:nvPr/>
        </p:nvSpPr>
        <p:spPr>
          <a:xfrm>
            <a:off x="8468043" y="3869325"/>
            <a:ext cx="177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Error on Number</a:t>
            </a:r>
          </a:p>
        </p:txBody>
      </p:sp>
      <p:sp>
        <p:nvSpPr>
          <p:cNvPr id="64" name="Segnaposto data 4">
            <a:extLst>
              <a:ext uri="{FF2B5EF4-FFF2-40B4-BE49-F238E27FC236}">
                <a16:creationId xmlns:a16="http://schemas.microsoft.com/office/drawing/2014/main" id="{E0154721-B74A-4C8C-9F1D-A5501BDAA2AA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16/10/2019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675CA09-EFED-438F-AFFC-6C6E6898F432}"/>
                  </a:ext>
                </a:extLst>
              </p:cNvPr>
              <p:cNvSpPr txBox="1"/>
              <p:nvPr/>
            </p:nvSpPr>
            <p:spPr>
              <a:xfrm>
                <a:off x="8838923" y="5147249"/>
                <a:ext cx="3675170" cy="1868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γ</m:t>
                    </m:r>
                    <m:r>
                      <a:rPr lang="en-US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dirty="0"/>
                  <a:t> = Relativistic parameter </a:t>
                </a:r>
                <a:endParaRPr lang="it-IT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dirty="0"/>
                  <a:t> = Ion  rest mass = error on time</a:t>
                </a:r>
                <a:endParaRPr lang="it-IT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MS Mincho" panose="02020609040205080304" pitchFamily="49" charset="-128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</m:sSub>
                      </m:e>
                    </m:acc>
                  </m:oMath>
                </a14:m>
                <a:r>
                  <a:rPr lang="en-GB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(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𝑓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rPr>
                      <m:t>−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GB" dirty="0"/>
                  <a:t>) </a:t>
                </a:r>
                <a:endParaRPr lang="it-IT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it-IT" i="1" dirty="0">
                    <a:latin typeface="Cambria Math" panose="02040503050406030204" pitchFamily="18" charset="0"/>
                  </a:rPr>
                  <a:t> </a:t>
                </a:r>
                <a:r>
                  <a:rPr lang="en-GB" dirty="0"/>
                  <a:t>= error on time measurement</a:t>
                </a:r>
                <a:endParaRPr lang="it-IT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dirty="0"/>
                  <a:t> = TOF line length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7675CA09-EFED-438F-AFFC-6C6E6898F4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923" y="5147249"/>
                <a:ext cx="3675170" cy="1868460"/>
              </a:xfrm>
              <a:prstGeom prst="rect">
                <a:avLst/>
              </a:prstGeom>
              <a:blipFill>
                <a:blip r:embed="rId11"/>
                <a:stretch>
                  <a:fillRect t="-16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Immagine 30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17268017-022E-465B-8A65-9F84DD701C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32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784CD2A0-82C0-40E7-BAD5-582FA10CD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magine 32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5A879144-75AF-4A80-887B-B59581CB96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01C42B8-E667-43FD-A28E-CF7FBA40E522}"/>
              </a:ext>
            </a:extLst>
          </p:cNvPr>
          <p:cNvSpPr txBox="1"/>
          <p:nvPr/>
        </p:nvSpPr>
        <p:spPr>
          <a:xfrm>
            <a:off x="8876361" y="613433"/>
            <a:ext cx="19612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Example</a:t>
            </a:r>
            <a:r>
              <a:rPr lang="it-IT" dirty="0"/>
              <a:t>:</a:t>
            </a:r>
          </a:p>
          <a:p>
            <a:r>
              <a:rPr lang="it-IT" dirty="0"/>
              <a:t>FWHM = 0.8 ns</a:t>
            </a:r>
          </a:p>
          <a:p>
            <a:r>
              <a:rPr lang="it-IT" dirty="0"/>
              <a:t>2.31 ± 0.04 MeV</a:t>
            </a:r>
          </a:p>
          <a:p>
            <a:r>
              <a:rPr lang="it-IT" dirty="0" err="1"/>
              <a:t>Roughly</a:t>
            </a:r>
            <a:r>
              <a:rPr lang="it-IT" dirty="0"/>
              <a:t> 2% </a:t>
            </a:r>
          </a:p>
          <a:p>
            <a:r>
              <a:rPr lang="it-IT" dirty="0"/>
              <a:t>FWHM = 3.2 ns</a:t>
            </a:r>
          </a:p>
          <a:p>
            <a:r>
              <a:rPr lang="it-IT" dirty="0"/>
              <a:t>2.7 ± 0.2 MeV</a:t>
            </a:r>
          </a:p>
          <a:p>
            <a:r>
              <a:rPr lang="it-IT" dirty="0" err="1"/>
              <a:t>Roughly</a:t>
            </a:r>
            <a:r>
              <a:rPr lang="it-IT" dirty="0"/>
              <a:t> 7%</a:t>
            </a:r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E955DCC-8675-4F31-8B05-A19747A900F3}"/>
              </a:ext>
            </a:extLst>
          </p:cNvPr>
          <p:cNvSpPr txBox="1"/>
          <p:nvPr/>
        </p:nvSpPr>
        <p:spPr>
          <a:xfrm>
            <a:off x="11049671" y="4300208"/>
            <a:ext cx="1160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Few</a:t>
            </a:r>
            <a:r>
              <a:rPr lang="it-IT" dirty="0"/>
              <a:t> 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333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9519AF0A-9680-45C9-B31C-65868BBAD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3" y="1622702"/>
            <a:ext cx="6219019" cy="333028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2E87E00-3016-4B3B-8B74-6B8E1E99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tx2"/>
                </a:solidFill>
              </a:rPr>
              <a:t>Spectra reconstruction</a:t>
            </a:r>
          </a:p>
        </p:txBody>
      </p:sp>
      <p:pic>
        <p:nvPicPr>
          <p:cNvPr id="6" name="Picture 16" descr="fascia">
            <a:extLst>
              <a:ext uri="{FF2B5EF4-FFF2-40B4-BE49-F238E27FC236}">
                <a16:creationId xmlns:a16="http://schemas.microsoft.com/office/drawing/2014/main" id="{A8AC28BA-E89A-4895-91CF-FB146A1E6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639916F8-A0F3-4A9E-8808-C7AA17DB9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0921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DE1B0971-5B5D-45C7-B7CF-EE6E6707A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0" name="Picture 16" descr="fascia">
            <a:extLst>
              <a:ext uri="{FF2B5EF4-FFF2-40B4-BE49-F238E27FC236}">
                <a16:creationId xmlns:a16="http://schemas.microsoft.com/office/drawing/2014/main" id="{B11FAB30-BDBC-4C32-A499-054D8696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EC3F3E92-C862-4C4C-8BE6-46D89874C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6845" y="6589447"/>
            <a:ext cx="2743200" cy="365125"/>
          </a:xfrm>
        </p:spPr>
        <p:txBody>
          <a:bodyPr/>
          <a:lstStyle/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t>43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847CB52-3E67-49B5-B053-C583900FC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99" y="3132253"/>
            <a:ext cx="6667907" cy="3535652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54F301AA-F57C-4715-8064-41485F37D0ED}"/>
              </a:ext>
            </a:extLst>
          </p:cNvPr>
          <p:cNvSpPr/>
          <p:nvPr/>
        </p:nvSpPr>
        <p:spPr>
          <a:xfrm>
            <a:off x="6141393" y="3230880"/>
            <a:ext cx="514767" cy="2924783"/>
          </a:xfrm>
          <a:prstGeom prst="rect">
            <a:avLst/>
          </a:prstGeom>
          <a:solidFill>
            <a:srgbClr val="F2D8D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5379DE1B-3DBA-48F5-B2A5-378F64EA8F62}"/>
              </a:ext>
            </a:extLst>
          </p:cNvPr>
          <p:cNvCxnSpPr>
            <a:cxnSpLocks/>
          </p:cNvCxnSpPr>
          <p:nvPr/>
        </p:nvCxnSpPr>
        <p:spPr>
          <a:xfrm>
            <a:off x="6661868" y="3230880"/>
            <a:ext cx="0" cy="292478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1B495F3-588D-484A-B1FF-BE09CCADE50D}"/>
              </a:ext>
            </a:extLst>
          </p:cNvPr>
          <p:cNvSpPr txBox="1"/>
          <p:nvPr/>
        </p:nvSpPr>
        <p:spPr>
          <a:xfrm rot="16200000">
            <a:off x="5439493" y="4385415"/>
            <a:ext cx="19169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solidFill>
                  <a:schemeClr val="tx2">
                    <a:lumMod val="75000"/>
                  </a:schemeClr>
                </a:solidFill>
              </a:rPr>
              <a:t>Al filter cut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629CC1F-FDC6-4B14-AA73-D370F82482DE}"/>
              </a:ext>
            </a:extLst>
          </p:cNvPr>
          <p:cNvSpPr txBox="1"/>
          <p:nvPr/>
        </p:nvSpPr>
        <p:spPr>
          <a:xfrm>
            <a:off x="6737122" y="5369177"/>
            <a:ext cx="2272907" cy="707886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SHOT #5</a:t>
            </a:r>
          </a:p>
          <a:p>
            <a:pPr algn="just"/>
            <a:r>
              <a:rPr lang="en-GB" sz="2000" dirty="0"/>
              <a:t>E</a:t>
            </a:r>
            <a:r>
              <a:rPr lang="en-GB" sz="2000" baseline="-25000" dirty="0"/>
              <a:t>L</a:t>
            </a:r>
            <a:r>
              <a:rPr lang="en-GB" sz="2000" dirty="0"/>
              <a:t> on Target = 2.65 J 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4761C5B4-6735-472F-8425-8CB5CEB98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626" y="3544202"/>
            <a:ext cx="2799084" cy="2787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FF8221C-025C-4506-9D85-C8BEDE46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0420" y="3912750"/>
            <a:ext cx="1287290" cy="253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1CCF943-7929-4D9D-8BE3-57A046039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856" y="1333580"/>
            <a:ext cx="3559964" cy="1806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A276C0CA-9CD5-4F2D-9A87-14713B04EB60}"/>
              </a:ext>
            </a:extLst>
          </p:cNvPr>
          <p:cNvSpPr/>
          <p:nvPr/>
        </p:nvSpPr>
        <p:spPr>
          <a:xfrm>
            <a:off x="9274728" y="1392009"/>
            <a:ext cx="1493450" cy="1314806"/>
          </a:xfrm>
          <a:prstGeom prst="rect">
            <a:avLst/>
          </a:prstGeom>
          <a:solidFill>
            <a:srgbClr val="F2D8DC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846239C-8F05-4448-8257-5CDFE99DD555}"/>
              </a:ext>
            </a:extLst>
          </p:cNvPr>
          <p:cNvSpPr txBox="1"/>
          <p:nvPr/>
        </p:nvSpPr>
        <p:spPr>
          <a:xfrm>
            <a:off x="9534507" y="1667739"/>
            <a:ext cx="13863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solidFill>
                  <a:schemeClr val="tx2">
                    <a:lumMod val="75000"/>
                  </a:schemeClr>
                </a:solidFill>
              </a:rPr>
              <a:t>Al filter cut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362E5EF7-D355-4753-B5B5-8183F5CE4841}"/>
              </a:ext>
            </a:extLst>
          </p:cNvPr>
          <p:cNvCxnSpPr>
            <a:cxnSpLocks/>
          </p:cNvCxnSpPr>
          <p:nvPr/>
        </p:nvCxnSpPr>
        <p:spPr>
          <a:xfrm>
            <a:off x="9287813" y="1333580"/>
            <a:ext cx="0" cy="135459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magine 27">
            <a:extLst>
              <a:ext uri="{FF2B5EF4-FFF2-40B4-BE49-F238E27FC236}">
                <a16:creationId xmlns:a16="http://schemas.microsoft.com/office/drawing/2014/main" id="{2E828FF1-32F6-4DD2-BE65-6A24E70AC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0537" y="3564093"/>
            <a:ext cx="1923642" cy="853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57404610-7EE2-4754-8CDD-0B5AEEBA60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63028" y="3822972"/>
            <a:ext cx="537888" cy="546200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C5C02F5-2F46-423D-92E4-3890B358BA20}"/>
              </a:ext>
            </a:extLst>
          </p:cNvPr>
          <p:cNvSpPr txBox="1"/>
          <p:nvPr/>
        </p:nvSpPr>
        <p:spPr>
          <a:xfrm>
            <a:off x="838200" y="5122955"/>
            <a:ext cx="44159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According to the performed SRIM simulations, (10±1.5) µm </a:t>
            </a:r>
            <a:r>
              <a:rPr lang="en-GB" b="1" dirty="0"/>
              <a:t>aluminium filter </a:t>
            </a:r>
            <a:r>
              <a:rPr lang="en-GB" dirty="0"/>
              <a:t>stops protons up to 750 keV and heavier ions.</a:t>
            </a:r>
          </a:p>
        </p:txBody>
      </p:sp>
      <p:sp>
        <p:nvSpPr>
          <p:cNvPr id="31" name="Segnaposto data 4">
            <a:extLst>
              <a:ext uri="{FF2B5EF4-FFF2-40B4-BE49-F238E27FC236}">
                <a16:creationId xmlns:a16="http://schemas.microsoft.com/office/drawing/2014/main" id="{367687EC-31CD-4189-A3BE-5F0C1FA70174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16/10/2019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2" name="Immagine 31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7B1E8BBF-EA7B-4F58-88FE-B95F48397D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33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99B717A3-6635-4852-8FDA-53712B838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33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A9BF0358-04C8-4174-B9AF-51CF1B780F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77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44</a:t>
            </a:fld>
            <a:endParaRPr lang="it-IT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B883B65-22B9-4687-91CC-95756E2FF9AD}"/>
              </a:ext>
            </a:extLst>
          </p:cNvPr>
          <p:cNvSpPr txBox="1"/>
          <p:nvPr/>
        </p:nvSpPr>
        <p:spPr>
          <a:xfrm>
            <a:off x="-2338925" y="9601635"/>
            <a:ext cx="4349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C. Verona et al. , J. Appl. Phys. 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/>
              </a:rPr>
              <a:t>118</a:t>
            </a: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(2015) 184503</a:t>
            </a:r>
            <a:endParaRPr lang="it-IT" sz="1600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>
              <a:defRPr/>
            </a:pP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Titolo 1">
            <a:extLst>
              <a:ext uri="{FF2B5EF4-FFF2-40B4-BE49-F238E27FC236}">
                <a16:creationId xmlns:a16="http://schemas.microsoft.com/office/drawing/2014/main" id="{5E34CF9B-7EF9-4A12-AC32-0A7DEF026060}"/>
              </a:ext>
            </a:extLst>
          </p:cNvPr>
          <p:cNvSpPr txBox="1">
            <a:spLocks/>
          </p:cNvSpPr>
          <p:nvPr/>
        </p:nvSpPr>
        <p:spPr>
          <a:xfrm>
            <a:off x="539817" y="404134"/>
            <a:ext cx="10972800" cy="533544"/>
          </a:xfrm>
          <a:prstGeom prst="rect">
            <a:avLst/>
          </a:prstGeom>
        </p:spPr>
        <p:txBody>
          <a:bodyPr vert="horz" lIns="121920" tIns="0" rIns="12192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67" dirty="0" err="1">
                <a:solidFill>
                  <a:schemeClr val="tx1"/>
                </a:solidFill>
              </a:rPr>
              <a:t>Polycristalline</a:t>
            </a:r>
            <a:r>
              <a:rPr lang="it-IT" sz="3467" dirty="0">
                <a:solidFill>
                  <a:schemeClr val="tx1"/>
                </a:solidFill>
              </a:rPr>
              <a:t> </a:t>
            </a:r>
            <a:r>
              <a:rPr lang="it-IT" sz="3467" dirty="0" err="1">
                <a:solidFill>
                  <a:schemeClr val="tx1"/>
                </a:solidFill>
              </a:rPr>
              <a:t>diamond</a:t>
            </a:r>
            <a:r>
              <a:rPr lang="it-IT" sz="3467" dirty="0">
                <a:solidFill>
                  <a:schemeClr val="tx1"/>
                </a:solidFill>
              </a:rPr>
              <a:t> detector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B955455-2631-4B84-8B0B-1A6F74DEF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12" y="1819789"/>
            <a:ext cx="4114285" cy="3530159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2CD9F5D-FA41-48DB-8EC1-E994DBF1BED2}"/>
              </a:ext>
            </a:extLst>
          </p:cNvPr>
          <p:cNvCxnSpPr/>
          <p:nvPr/>
        </p:nvCxnSpPr>
        <p:spPr>
          <a:xfrm>
            <a:off x="631205" y="2054951"/>
            <a:ext cx="0" cy="30286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394E90F-BAC4-481A-9ED8-3DE6F3E0BC99}"/>
              </a:ext>
            </a:extLst>
          </p:cNvPr>
          <p:cNvCxnSpPr/>
          <p:nvPr/>
        </p:nvCxnSpPr>
        <p:spPr>
          <a:xfrm>
            <a:off x="689261" y="1977541"/>
            <a:ext cx="298026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AC32C8D-05FA-4E2C-A3D6-4D09A45DEACF}"/>
              </a:ext>
            </a:extLst>
          </p:cNvPr>
          <p:cNvSpPr txBox="1"/>
          <p:nvPr/>
        </p:nvSpPr>
        <p:spPr>
          <a:xfrm>
            <a:off x="1586070" y="1513456"/>
            <a:ext cx="1116652" cy="369332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15 mm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241292E-0697-4F62-96D6-AC2E2FBE0B95}"/>
              </a:ext>
            </a:extLst>
          </p:cNvPr>
          <p:cNvSpPr txBox="1"/>
          <p:nvPr/>
        </p:nvSpPr>
        <p:spPr>
          <a:xfrm rot="16200000">
            <a:off x="-203175" y="3176774"/>
            <a:ext cx="1116652" cy="369332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15 mm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24F27F3-E02D-4D15-8852-E26BEBA4C6CF}"/>
              </a:ext>
            </a:extLst>
          </p:cNvPr>
          <p:cNvSpPr txBox="1"/>
          <p:nvPr/>
        </p:nvSpPr>
        <p:spPr>
          <a:xfrm>
            <a:off x="4685897" y="2942938"/>
            <a:ext cx="6096000" cy="861967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1867" b="1" dirty="0"/>
              <a:t>Wide </a:t>
            </a:r>
            <a:r>
              <a:rPr lang="it-IT" sz="1867" b="1" dirty="0" err="1"/>
              <a:t>active</a:t>
            </a:r>
            <a:r>
              <a:rPr lang="it-IT" sz="1867" b="1" dirty="0"/>
              <a:t> </a:t>
            </a:r>
            <a:r>
              <a:rPr lang="it-IT" sz="1867" b="1" dirty="0" err="1"/>
              <a:t>surface</a:t>
            </a:r>
            <a:r>
              <a:rPr lang="it-IT" sz="1867" b="1" dirty="0"/>
              <a:t>:</a:t>
            </a:r>
          </a:p>
          <a:p>
            <a:pPr marL="990575" lvl="1" indent="-38099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it-IT" sz="1867" dirty="0" err="1">
                <a:solidFill>
                  <a:srgbClr val="92D050"/>
                </a:solidFill>
              </a:rPr>
              <a:t>Enhanced</a:t>
            </a:r>
            <a:r>
              <a:rPr lang="it-IT" sz="1867" dirty="0">
                <a:solidFill>
                  <a:srgbClr val="92D050"/>
                </a:solidFill>
              </a:rPr>
              <a:t> </a:t>
            </a:r>
            <a:r>
              <a:rPr lang="it-IT" sz="1867" dirty="0" err="1">
                <a:solidFill>
                  <a:srgbClr val="92D050"/>
                </a:solidFill>
              </a:rPr>
              <a:t>sensitivity</a:t>
            </a:r>
            <a:endParaRPr lang="it-IT" sz="1867" dirty="0">
              <a:solidFill>
                <a:srgbClr val="92D050"/>
              </a:solidFill>
            </a:endParaRPr>
          </a:p>
          <a:p>
            <a:pPr marL="990575" lvl="1" indent="-380990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it-IT" sz="1867" u="sng" dirty="0">
                <a:solidFill>
                  <a:srgbClr val="FF0000"/>
                </a:solidFill>
              </a:rPr>
              <a:t>More </a:t>
            </a:r>
            <a:r>
              <a:rPr lang="it-IT" sz="1867" u="sng" dirty="0" err="1">
                <a:solidFill>
                  <a:srgbClr val="FF0000"/>
                </a:solidFill>
              </a:rPr>
              <a:t>susceptible</a:t>
            </a:r>
            <a:r>
              <a:rPr lang="it-IT" sz="1867" u="sng" dirty="0">
                <a:solidFill>
                  <a:srgbClr val="FF0000"/>
                </a:solidFill>
              </a:rPr>
              <a:t> to </a:t>
            </a:r>
            <a:r>
              <a:rPr lang="it-IT" sz="1867" u="sng" dirty="0" err="1">
                <a:solidFill>
                  <a:srgbClr val="FF0000"/>
                </a:solidFill>
              </a:rPr>
              <a:t>direct</a:t>
            </a:r>
            <a:r>
              <a:rPr lang="it-IT" sz="1867" u="sng" dirty="0">
                <a:solidFill>
                  <a:srgbClr val="FF0000"/>
                </a:solidFill>
              </a:rPr>
              <a:t>  EMP </a:t>
            </a:r>
            <a:r>
              <a:rPr lang="it-IT" sz="1867" u="sng" dirty="0" err="1">
                <a:solidFill>
                  <a:srgbClr val="FF0000"/>
                </a:solidFill>
              </a:rPr>
              <a:t>coupling</a:t>
            </a:r>
            <a:endParaRPr lang="en-GB" sz="1867" u="sng" dirty="0">
              <a:solidFill>
                <a:srgbClr val="FF0000"/>
              </a:solidFill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E632BC0-B078-483C-A4E2-418C7A96021F}"/>
              </a:ext>
            </a:extLst>
          </p:cNvPr>
          <p:cNvSpPr txBox="1"/>
          <p:nvPr/>
        </p:nvSpPr>
        <p:spPr>
          <a:xfrm>
            <a:off x="4685897" y="4277333"/>
            <a:ext cx="4644200" cy="1149289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1867" b="1" dirty="0"/>
              <a:t>150 µm </a:t>
            </a:r>
            <a:r>
              <a:rPr lang="it-IT" sz="1867" b="1" dirty="0" err="1"/>
              <a:t>thicnkess</a:t>
            </a:r>
            <a:r>
              <a:rPr lang="it-IT" sz="1867" b="1" dirty="0"/>
              <a:t>:</a:t>
            </a:r>
          </a:p>
          <a:p>
            <a:pPr marL="990575" lvl="1" indent="-38099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it-IT" sz="1867" dirty="0" err="1">
                <a:solidFill>
                  <a:srgbClr val="92D050"/>
                </a:solidFill>
              </a:rPr>
              <a:t>Suitable</a:t>
            </a:r>
            <a:r>
              <a:rPr lang="it-IT" sz="1867" dirty="0">
                <a:solidFill>
                  <a:srgbClr val="92D050"/>
                </a:solidFill>
              </a:rPr>
              <a:t> for </a:t>
            </a:r>
            <a:r>
              <a:rPr lang="it-IT" sz="1867" dirty="0" err="1">
                <a:solidFill>
                  <a:srgbClr val="92D050"/>
                </a:solidFill>
              </a:rPr>
              <a:t>protons</a:t>
            </a:r>
            <a:r>
              <a:rPr lang="it-IT" sz="1867" dirty="0">
                <a:solidFill>
                  <a:srgbClr val="92D050"/>
                </a:solidFill>
              </a:rPr>
              <a:t> up to 6 MeV</a:t>
            </a:r>
          </a:p>
          <a:p>
            <a:pPr marL="990575" lvl="1" indent="-38099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it-IT" sz="1867" dirty="0">
                <a:solidFill>
                  <a:srgbClr val="92D050"/>
                </a:solidFill>
              </a:rPr>
              <a:t>For </a:t>
            </a:r>
            <a:r>
              <a:rPr lang="it-IT" sz="1867" dirty="0" err="1">
                <a:solidFill>
                  <a:srgbClr val="92D050"/>
                </a:solidFill>
              </a:rPr>
              <a:t>higher</a:t>
            </a:r>
            <a:r>
              <a:rPr lang="it-IT" sz="1867" dirty="0">
                <a:solidFill>
                  <a:srgbClr val="92D050"/>
                </a:solidFill>
              </a:rPr>
              <a:t> energies a </a:t>
            </a:r>
            <a:r>
              <a:rPr lang="it-IT" sz="1867" dirty="0" err="1">
                <a:solidFill>
                  <a:srgbClr val="92D050"/>
                </a:solidFill>
              </a:rPr>
              <a:t>correction</a:t>
            </a:r>
            <a:r>
              <a:rPr lang="it-IT" sz="1867" dirty="0">
                <a:solidFill>
                  <a:srgbClr val="92D050"/>
                </a:solidFill>
              </a:rPr>
              <a:t> </a:t>
            </a:r>
            <a:r>
              <a:rPr lang="it-IT" sz="1867" dirty="0" err="1">
                <a:solidFill>
                  <a:srgbClr val="92D050"/>
                </a:solidFill>
              </a:rPr>
              <a:t>factor</a:t>
            </a:r>
            <a:r>
              <a:rPr lang="it-IT" sz="1867" dirty="0">
                <a:solidFill>
                  <a:srgbClr val="92D050"/>
                </a:solidFill>
              </a:rPr>
              <a:t> must be </a:t>
            </a:r>
            <a:r>
              <a:rPr lang="it-IT" sz="1867" dirty="0" err="1">
                <a:solidFill>
                  <a:srgbClr val="92D050"/>
                </a:solidFill>
              </a:rPr>
              <a:t>introduced</a:t>
            </a:r>
            <a:endParaRPr lang="it-IT" sz="1867" dirty="0">
              <a:solidFill>
                <a:srgbClr val="92D050"/>
              </a:solidFill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CCFDBA6B-9A47-4A30-82E3-E5B5236ABD6E}"/>
              </a:ext>
            </a:extLst>
          </p:cNvPr>
          <p:cNvSpPr txBox="1"/>
          <p:nvPr/>
        </p:nvSpPr>
        <p:spPr>
          <a:xfrm>
            <a:off x="4685897" y="1600636"/>
            <a:ext cx="7295848" cy="181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67" b="1" dirty="0" err="1"/>
              <a:t>Polycristyalline</a:t>
            </a:r>
            <a:r>
              <a:rPr lang="it-IT" sz="1867" b="1" dirty="0"/>
              <a:t> </a:t>
            </a:r>
            <a:r>
              <a:rPr lang="it-IT" sz="1867" b="1" dirty="0" err="1"/>
              <a:t>structure</a:t>
            </a:r>
            <a:r>
              <a:rPr lang="it-IT" sz="1867" b="1" dirty="0"/>
              <a:t>:</a:t>
            </a:r>
          </a:p>
          <a:p>
            <a:pPr marL="990575" lvl="1" indent="-38099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it-IT" sz="1867" dirty="0" err="1">
                <a:solidFill>
                  <a:srgbClr val="92D050"/>
                </a:solidFill>
              </a:rPr>
              <a:t>Allow</a:t>
            </a:r>
            <a:r>
              <a:rPr lang="it-IT" sz="1867" dirty="0">
                <a:solidFill>
                  <a:srgbClr val="92D050"/>
                </a:solidFill>
              </a:rPr>
              <a:t> to </a:t>
            </a:r>
            <a:r>
              <a:rPr lang="it-IT" sz="1867" dirty="0" err="1">
                <a:solidFill>
                  <a:srgbClr val="92D050"/>
                </a:solidFill>
              </a:rPr>
              <a:t>have</a:t>
            </a:r>
            <a:r>
              <a:rPr lang="it-IT" sz="1867" dirty="0">
                <a:solidFill>
                  <a:srgbClr val="92D050"/>
                </a:solidFill>
              </a:rPr>
              <a:t> large area detectors</a:t>
            </a:r>
          </a:p>
          <a:p>
            <a:pPr marL="990575" lvl="1" indent="-380990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it-IT" sz="1867" u="sng" dirty="0">
                <a:solidFill>
                  <a:srgbClr val="FF0000"/>
                </a:solidFill>
              </a:rPr>
              <a:t>CCE </a:t>
            </a:r>
            <a:r>
              <a:rPr lang="it-IT" sz="1867" u="sng" dirty="0" err="1">
                <a:solidFill>
                  <a:srgbClr val="FF0000"/>
                </a:solidFill>
              </a:rPr>
              <a:t>lower</a:t>
            </a:r>
            <a:r>
              <a:rPr lang="it-IT" sz="1867" u="sng" dirty="0">
                <a:solidFill>
                  <a:srgbClr val="FF0000"/>
                </a:solidFill>
              </a:rPr>
              <a:t> </a:t>
            </a:r>
            <a:r>
              <a:rPr lang="it-IT" sz="1867" u="sng" dirty="0" err="1">
                <a:solidFill>
                  <a:srgbClr val="FF0000"/>
                </a:solidFill>
              </a:rPr>
              <a:t>than</a:t>
            </a:r>
            <a:r>
              <a:rPr lang="it-IT" sz="1867" u="sng" dirty="0">
                <a:solidFill>
                  <a:srgbClr val="FF0000"/>
                </a:solidFill>
              </a:rPr>
              <a:t> single </a:t>
            </a:r>
            <a:r>
              <a:rPr lang="it-IT" sz="1867" u="sng" dirty="0" err="1">
                <a:solidFill>
                  <a:srgbClr val="FF0000"/>
                </a:solidFill>
              </a:rPr>
              <a:t>crystal</a:t>
            </a:r>
            <a:r>
              <a:rPr lang="it-IT" sz="1867" u="sng" dirty="0">
                <a:solidFill>
                  <a:srgbClr val="FF0000"/>
                </a:solidFill>
              </a:rPr>
              <a:t> </a:t>
            </a:r>
            <a:r>
              <a:rPr lang="it-IT" sz="1867" u="sng" dirty="0" err="1">
                <a:solidFill>
                  <a:srgbClr val="FF0000"/>
                </a:solidFill>
              </a:rPr>
              <a:t>structures</a:t>
            </a:r>
            <a:endParaRPr lang="it-IT" sz="1867" u="sng" dirty="0">
              <a:solidFill>
                <a:srgbClr val="FF0000"/>
              </a:solidFill>
            </a:endParaRPr>
          </a:p>
          <a:p>
            <a:pPr marL="990575" lvl="1" indent="-380990"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it-IT" sz="1867" u="sng" dirty="0">
                <a:solidFill>
                  <a:srgbClr val="FF0000"/>
                </a:solidFill>
              </a:rPr>
              <a:t>Lower </a:t>
            </a:r>
            <a:r>
              <a:rPr lang="it-IT" sz="1867" u="sng" dirty="0" err="1">
                <a:solidFill>
                  <a:srgbClr val="FF0000"/>
                </a:solidFill>
              </a:rPr>
              <a:t>temporal</a:t>
            </a:r>
            <a:r>
              <a:rPr lang="it-IT" sz="1867" u="sng" dirty="0">
                <a:solidFill>
                  <a:srgbClr val="FF0000"/>
                </a:solidFill>
              </a:rPr>
              <a:t> </a:t>
            </a:r>
            <a:r>
              <a:rPr lang="it-IT" sz="1867" u="sng" dirty="0" err="1">
                <a:solidFill>
                  <a:srgbClr val="FF0000"/>
                </a:solidFill>
              </a:rPr>
              <a:t>response</a:t>
            </a:r>
            <a:r>
              <a:rPr lang="it-IT" sz="1867" u="sng" dirty="0">
                <a:solidFill>
                  <a:srgbClr val="FF0000"/>
                </a:solidFill>
              </a:rPr>
              <a:t> </a:t>
            </a:r>
            <a:r>
              <a:rPr lang="it-IT" sz="1867" u="sng" dirty="0" err="1">
                <a:solidFill>
                  <a:srgbClr val="FF0000"/>
                </a:solidFill>
              </a:rPr>
              <a:t>than</a:t>
            </a:r>
            <a:r>
              <a:rPr lang="it-IT" sz="1867" u="sng" dirty="0">
                <a:solidFill>
                  <a:srgbClr val="FF0000"/>
                </a:solidFill>
              </a:rPr>
              <a:t> single </a:t>
            </a:r>
            <a:r>
              <a:rPr lang="it-IT" sz="1867" u="sng" dirty="0" err="1">
                <a:solidFill>
                  <a:srgbClr val="FF0000"/>
                </a:solidFill>
              </a:rPr>
              <a:t>crystal</a:t>
            </a:r>
            <a:r>
              <a:rPr lang="it-IT" sz="1867" u="sng" dirty="0">
                <a:solidFill>
                  <a:srgbClr val="FF0000"/>
                </a:solidFill>
              </a:rPr>
              <a:t> </a:t>
            </a:r>
            <a:r>
              <a:rPr lang="it-IT" sz="1867" u="sng" dirty="0" err="1">
                <a:solidFill>
                  <a:srgbClr val="FF0000"/>
                </a:solidFill>
              </a:rPr>
              <a:t>structures</a:t>
            </a:r>
            <a:endParaRPr lang="en-GB" sz="1867" u="sng" dirty="0">
              <a:solidFill>
                <a:srgbClr val="FF0000"/>
              </a:solidFill>
            </a:endParaRPr>
          </a:p>
          <a:p>
            <a:endParaRPr lang="it-IT" sz="1867" b="1" dirty="0"/>
          </a:p>
          <a:p>
            <a:endParaRPr lang="it-IT" sz="1867" b="1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98DE4AB-2E46-4CCB-B14B-FD2DD1F50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2946" y="4068311"/>
            <a:ext cx="2729055" cy="156707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D60E185-3684-49B3-9C11-8597A16DEF33}"/>
              </a:ext>
            </a:extLst>
          </p:cNvPr>
          <p:cNvSpPr txBox="1"/>
          <p:nvPr/>
        </p:nvSpPr>
        <p:spPr>
          <a:xfrm>
            <a:off x="873587" y="1147322"/>
            <a:ext cx="2696764" cy="287323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1867" dirty="0" err="1"/>
              <a:t>Type</a:t>
            </a:r>
            <a:r>
              <a:rPr lang="it-IT" sz="1867" dirty="0"/>
              <a:t>: IIa-Electronic grade</a:t>
            </a:r>
            <a:endParaRPr lang="en-GB" sz="1867" dirty="0"/>
          </a:p>
        </p:txBody>
      </p:sp>
      <p:pic>
        <p:nvPicPr>
          <p:cNvPr id="17" name="Picture 16" descr="fascia">
            <a:extLst>
              <a:ext uri="{FF2B5EF4-FFF2-40B4-BE49-F238E27FC236}">
                <a16:creationId xmlns:a16="http://schemas.microsoft.com/office/drawing/2014/main" id="{7BB2639C-DE51-4A81-96BF-787253F8E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E3CDBA55-6EB9-4FB9-B41B-125770A74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A9A4788D-73B6-49E2-A18D-9CD824EE8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21" name="Picture 16" descr="fascia">
            <a:extLst>
              <a:ext uri="{FF2B5EF4-FFF2-40B4-BE49-F238E27FC236}">
                <a16:creationId xmlns:a16="http://schemas.microsoft.com/office/drawing/2014/main" id="{33931526-5DCF-446D-AE7B-DE803D45A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5A2FDC4A-2309-4AA5-B630-F0611E9DDF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3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FCB26D1B-135E-456C-B047-2BB6266E8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02A3A7C1-9ABE-481D-A6DC-0F4D975D64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224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45</a:t>
            </a:fld>
            <a:endParaRPr lang="it-IT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B883B65-22B9-4687-91CC-95756E2FF9AD}"/>
              </a:ext>
            </a:extLst>
          </p:cNvPr>
          <p:cNvSpPr txBox="1"/>
          <p:nvPr/>
        </p:nvSpPr>
        <p:spPr>
          <a:xfrm>
            <a:off x="-2338925" y="9601635"/>
            <a:ext cx="4349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C. Verona et al. , J. Appl. Phys. 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/>
              </a:rPr>
              <a:t>118</a:t>
            </a: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(2015) 184503</a:t>
            </a:r>
            <a:endParaRPr lang="it-IT" sz="1600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>
              <a:defRPr/>
            </a:pP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Titolo 1">
            <a:extLst>
              <a:ext uri="{FF2B5EF4-FFF2-40B4-BE49-F238E27FC236}">
                <a16:creationId xmlns:a16="http://schemas.microsoft.com/office/drawing/2014/main" id="{5E34CF9B-7EF9-4A12-AC32-0A7DEF026060}"/>
              </a:ext>
            </a:extLst>
          </p:cNvPr>
          <p:cNvSpPr txBox="1">
            <a:spLocks/>
          </p:cNvSpPr>
          <p:nvPr/>
        </p:nvSpPr>
        <p:spPr>
          <a:xfrm>
            <a:off x="539817" y="402253"/>
            <a:ext cx="10972800" cy="533544"/>
          </a:xfrm>
          <a:prstGeom prst="rect">
            <a:avLst/>
          </a:prstGeom>
        </p:spPr>
        <p:txBody>
          <a:bodyPr vert="horz" lIns="121920" tIns="0" rIns="12192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67" dirty="0" err="1">
                <a:solidFill>
                  <a:schemeClr val="tx1"/>
                </a:solidFill>
              </a:rPr>
              <a:t>Polycristalline</a:t>
            </a:r>
            <a:r>
              <a:rPr lang="it-IT" sz="3467" dirty="0">
                <a:solidFill>
                  <a:schemeClr val="tx1"/>
                </a:solidFill>
              </a:rPr>
              <a:t> </a:t>
            </a:r>
            <a:r>
              <a:rPr lang="it-IT" sz="3467" dirty="0" err="1">
                <a:solidFill>
                  <a:schemeClr val="tx1"/>
                </a:solidFill>
              </a:rPr>
              <a:t>diamond</a:t>
            </a:r>
            <a:r>
              <a:rPr lang="it-IT" sz="3467" dirty="0">
                <a:solidFill>
                  <a:schemeClr val="tx1"/>
                </a:solidFill>
              </a:rPr>
              <a:t> detector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B955455-2631-4B84-8B0B-1A6F74DEF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12" y="1819789"/>
            <a:ext cx="4114285" cy="3530159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2CD9F5D-FA41-48DB-8EC1-E994DBF1BED2}"/>
              </a:ext>
            </a:extLst>
          </p:cNvPr>
          <p:cNvCxnSpPr/>
          <p:nvPr/>
        </p:nvCxnSpPr>
        <p:spPr>
          <a:xfrm>
            <a:off x="631205" y="2054951"/>
            <a:ext cx="0" cy="30286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394E90F-BAC4-481A-9ED8-3DE6F3E0BC99}"/>
              </a:ext>
            </a:extLst>
          </p:cNvPr>
          <p:cNvCxnSpPr/>
          <p:nvPr/>
        </p:nvCxnSpPr>
        <p:spPr>
          <a:xfrm>
            <a:off x="689261" y="1977541"/>
            <a:ext cx="298026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AC32C8D-05FA-4E2C-A3D6-4D09A45DEACF}"/>
              </a:ext>
            </a:extLst>
          </p:cNvPr>
          <p:cNvSpPr txBox="1"/>
          <p:nvPr/>
        </p:nvSpPr>
        <p:spPr>
          <a:xfrm>
            <a:off x="1586070" y="1513456"/>
            <a:ext cx="1116652" cy="369332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15 mm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241292E-0697-4F62-96D6-AC2E2FBE0B95}"/>
              </a:ext>
            </a:extLst>
          </p:cNvPr>
          <p:cNvSpPr txBox="1"/>
          <p:nvPr/>
        </p:nvSpPr>
        <p:spPr>
          <a:xfrm rot="16200000">
            <a:off x="-203175" y="3176774"/>
            <a:ext cx="1116652" cy="369332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15 mm</a:t>
            </a:r>
            <a:endParaRPr lang="en-GB" sz="2400" dirty="0">
              <a:solidFill>
                <a:srgbClr val="C00000"/>
              </a:solidFill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B2CE7D4-7CF9-4DD6-8E00-A4F08207F48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550" y="1788521"/>
            <a:ext cx="3120813" cy="32774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F09B4B0B-A911-48AA-A50C-B6201D243BE1}"/>
              </a:ext>
            </a:extLst>
          </p:cNvPr>
          <p:cNvCxnSpPr>
            <a:cxnSpLocks/>
          </p:cNvCxnSpPr>
          <p:nvPr/>
        </p:nvCxnSpPr>
        <p:spPr>
          <a:xfrm flipV="1">
            <a:off x="3413760" y="2926080"/>
            <a:ext cx="3830320" cy="10286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BCACE30C-D3B2-4EE2-8688-5E7EF9E31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885" y="1253655"/>
            <a:ext cx="2530104" cy="5195509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368F6E6A-AE00-4A36-B32F-E3D2606F770A}"/>
              </a:ext>
            </a:extLst>
          </p:cNvPr>
          <p:cNvCxnSpPr>
            <a:cxnSpLocks/>
          </p:cNvCxnSpPr>
          <p:nvPr/>
        </p:nvCxnSpPr>
        <p:spPr>
          <a:xfrm flipV="1">
            <a:off x="7810214" y="2556182"/>
            <a:ext cx="2885089" cy="8710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Picture 16" descr="fascia">
            <a:extLst>
              <a:ext uri="{FF2B5EF4-FFF2-40B4-BE49-F238E27FC236}">
                <a16:creationId xmlns:a16="http://schemas.microsoft.com/office/drawing/2014/main" id="{AF42FFE3-F019-477B-A7DB-6E53B1365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6AAC9F93-1660-46AC-8601-8C212A802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25A1598D-C23E-4182-89E6-158B9EE4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21" name="Picture 16" descr="fascia">
            <a:extLst>
              <a:ext uri="{FF2B5EF4-FFF2-40B4-BE49-F238E27FC236}">
                <a16:creationId xmlns:a16="http://schemas.microsoft.com/office/drawing/2014/main" id="{5C17912E-BC00-4465-8AD7-5DD075E0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A6FE75AB-454D-4AF9-8B55-F6134B8511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3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CC582915-E5B4-4572-A991-7BC4937F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23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9ECA3093-1E02-4EF6-AFBA-055EBFBB51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624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46</a:t>
            </a:fld>
            <a:endParaRPr lang="it-IT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B883B65-22B9-4687-91CC-95756E2FF9AD}"/>
              </a:ext>
            </a:extLst>
          </p:cNvPr>
          <p:cNvSpPr txBox="1"/>
          <p:nvPr/>
        </p:nvSpPr>
        <p:spPr>
          <a:xfrm>
            <a:off x="-2338925" y="9601635"/>
            <a:ext cx="4349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C. Verona et al. , J. Appl. Phys. 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/>
              </a:rPr>
              <a:t>118</a:t>
            </a: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(2015) 184503</a:t>
            </a:r>
            <a:endParaRPr lang="it-IT" sz="1600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>
              <a:defRPr/>
            </a:pP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Titolo 1">
            <a:extLst>
              <a:ext uri="{FF2B5EF4-FFF2-40B4-BE49-F238E27FC236}">
                <a16:creationId xmlns:a16="http://schemas.microsoft.com/office/drawing/2014/main" id="{5E34CF9B-7EF9-4A12-AC32-0A7DEF026060}"/>
              </a:ext>
            </a:extLst>
          </p:cNvPr>
          <p:cNvSpPr txBox="1">
            <a:spLocks/>
          </p:cNvSpPr>
          <p:nvPr/>
        </p:nvSpPr>
        <p:spPr>
          <a:xfrm>
            <a:off x="551219" y="350420"/>
            <a:ext cx="10972800" cy="533544"/>
          </a:xfrm>
          <a:prstGeom prst="rect">
            <a:avLst/>
          </a:prstGeom>
        </p:spPr>
        <p:txBody>
          <a:bodyPr vert="horz" lIns="121920" tIns="0" rIns="12192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67" dirty="0" err="1">
                <a:solidFill>
                  <a:schemeClr val="tx1"/>
                </a:solidFill>
              </a:rPr>
              <a:t>Polycristalline</a:t>
            </a:r>
            <a:r>
              <a:rPr lang="it-IT" sz="3467" dirty="0">
                <a:solidFill>
                  <a:schemeClr val="tx1"/>
                </a:solidFill>
              </a:rPr>
              <a:t> </a:t>
            </a:r>
            <a:r>
              <a:rPr lang="it-IT" sz="3467" dirty="0" err="1">
                <a:solidFill>
                  <a:schemeClr val="tx1"/>
                </a:solidFill>
              </a:rPr>
              <a:t>diamond</a:t>
            </a:r>
            <a:r>
              <a:rPr lang="it-IT" sz="3467" dirty="0">
                <a:solidFill>
                  <a:schemeClr val="tx1"/>
                </a:solidFill>
              </a:rPr>
              <a:t> detector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0D12387-AD7F-41D7-8CBA-8C0164429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085" y="1039123"/>
            <a:ext cx="6539683" cy="51809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43A37C-F6DD-4B78-995A-12FED7580FD6}"/>
              </a:ext>
            </a:extLst>
          </p:cNvPr>
          <p:cNvSpPr txBox="1"/>
          <p:nvPr/>
        </p:nvSpPr>
        <p:spPr>
          <a:xfrm>
            <a:off x="1555164" y="1818009"/>
            <a:ext cx="2764988" cy="287323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1867" b="1" dirty="0" err="1"/>
              <a:t>Mounting</a:t>
            </a:r>
            <a:r>
              <a:rPr lang="it-IT" sz="1867" b="1" dirty="0"/>
              <a:t> of the detector</a:t>
            </a:r>
            <a:endParaRPr lang="en-GB" sz="1867" b="1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2C01AC0-3A13-4CC6-AB26-B5B774F014BB}"/>
              </a:ext>
            </a:extLst>
          </p:cNvPr>
          <p:cNvSpPr txBox="1"/>
          <p:nvPr/>
        </p:nvSpPr>
        <p:spPr>
          <a:xfrm>
            <a:off x="551219" y="3965541"/>
            <a:ext cx="3484031" cy="287323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1867" dirty="0">
                <a:solidFill>
                  <a:srgbClr val="92D050"/>
                </a:solidFill>
              </a:rPr>
              <a:t>4. </a:t>
            </a:r>
            <a:r>
              <a:rPr lang="it-IT" sz="1867" dirty="0" err="1">
                <a:solidFill>
                  <a:srgbClr val="92D050"/>
                </a:solidFill>
              </a:rPr>
              <a:t>Biased</a:t>
            </a:r>
            <a:r>
              <a:rPr lang="it-IT" sz="1867" dirty="0">
                <a:solidFill>
                  <a:srgbClr val="92D050"/>
                </a:solidFill>
              </a:rPr>
              <a:t> </a:t>
            </a:r>
            <a:r>
              <a:rPr lang="it-IT" sz="1867" dirty="0" err="1">
                <a:solidFill>
                  <a:srgbClr val="92D050"/>
                </a:solidFill>
              </a:rPr>
              <a:t>grid</a:t>
            </a:r>
            <a:r>
              <a:rPr lang="it-IT" sz="1867" dirty="0">
                <a:solidFill>
                  <a:srgbClr val="92D050"/>
                </a:solidFill>
              </a:rPr>
              <a:t> to </a:t>
            </a:r>
            <a:r>
              <a:rPr lang="it-IT" sz="1867" dirty="0" err="1">
                <a:solidFill>
                  <a:srgbClr val="92D050"/>
                </a:solidFill>
              </a:rPr>
              <a:t>deflect</a:t>
            </a:r>
            <a:r>
              <a:rPr lang="it-IT" sz="1867" dirty="0">
                <a:solidFill>
                  <a:srgbClr val="92D050"/>
                </a:solidFill>
              </a:rPr>
              <a:t> </a:t>
            </a:r>
            <a:r>
              <a:rPr lang="it-IT" sz="1867" dirty="0" err="1">
                <a:solidFill>
                  <a:srgbClr val="92D050"/>
                </a:solidFill>
              </a:rPr>
              <a:t>electrons</a:t>
            </a:r>
            <a:endParaRPr lang="it-IT" sz="1867" dirty="0">
              <a:solidFill>
                <a:srgbClr val="92D05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49BD80-4C7A-46F7-A71F-B3143570BC27}"/>
              </a:ext>
            </a:extLst>
          </p:cNvPr>
          <p:cNvSpPr txBox="1"/>
          <p:nvPr/>
        </p:nvSpPr>
        <p:spPr>
          <a:xfrm>
            <a:off x="551220" y="2909951"/>
            <a:ext cx="5373459" cy="656655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1867" dirty="0"/>
              <a:t>2. </a:t>
            </a:r>
            <a:r>
              <a:rPr lang="it-IT" sz="1867" dirty="0" err="1"/>
              <a:t>Electrical</a:t>
            </a:r>
            <a:r>
              <a:rPr lang="it-IT" sz="1867" dirty="0"/>
              <a:t> connection </a:t>
            </a:r>
            <a:r>
              <a:rPr lang="it-IT" sz="1867" dirty="0" err="1"/>
              <a:t>optimized</a:t>
            </a:r>
            <a:r>
              <a:rPr lang="it-IT" sz="1867" dirty="0"/>
              <a:t> to </a:t>
            </a:r>
            <a:r>
              <a:rPr lang="it-IT" sz="1867" dirty="0" err="1"/>
              <a:t>cope</a:t>
            </a:r>
            <a:r>
              <a:rPr lang="it-IT" sz="1867" dirty="0"/>
              <a:t> with </a:t>
            </a:r>
            <a:r>
              <a:rPr lang="it-IT" sz="1867" dirty="0" err="1"/>
              <a:t>EMPs</a:t>
            </a:r>
            <a:endParaRPr lang="it-IT" sz="1867" dirty="0"/>
          </a:p>
          <a:p>
            <a:endParaRPr lang="en-GB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D4E8D7-9FAB-4CE0-BC19-02B44F4AFA43}"/>
              </a:ext>
            </a:extLst>
          </p:cNvPr>
          <p:cNvSpPr txBox="1"/>
          <p:nvPr/>
        </p:nvSpPr>
        <p:spPr>
          <a:xfrm>
            <a:off x="551219" y="3411272"/>
            <a:ext cx="5972789" cy="287323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1867" dirty="0"/>
              <a:t>3. </a:t>
            </a:r>
            <a:r>
              <a:rPr lang="it-IT" sz="1867" dirty="0" err="1"/>
              <a:t>Possibility</a:t>
            </a:r>
            <a:r>
              <a:rPr lang="it-IT" sz="1867" dirty="0"/>
              <a:t> to place a filter to </a:t>
            </a:r>
            <a:r>
              <a:rPr lang="it-IT" sz="1867" dirty="0" err="1"/>
              <a:t>cut</a:t>
            </a:r>
            <a:r>
              <a:rPr lang="it-IT" sz="1867" dirty="0"/>
              <a:t> </a:t>
            </a:r>
            <a:r>
              <a:rPr lang="it-IT" sz="1867" dirty="0" err="1"/>
              <a:t>heavier</a:t>
            </a:r>
            <a:r>
              <a:rPr lang="it-IT" sz="1867" dirty="0"/>
              <a:t> </a:t>
            </a:r>
            <a:r>
              <a:rPr lang="it-IT" sz="1867" dirty="0" err="1"/>
              <a:t>ion</a:t>
            </a:r>
            <a:r>
              <a:rPr lang="it-IT" sz="1867" dirty="0"/>
              <a:t> </a:t>
            </a:r>
            <a:r>
              <a:rPr lang="it-IT" sz="1867" dirty="0" err="1"/>
              <a:t>contribution</a:t>
            </a:r>
            <a:endParaRPr lang="it-IT" sz="1867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ED7A44-3D5D-4383-8B04-4B8272619C7B}"/>
              </a:ext>
            </a:extLst>
          </p:cNvPr>
          <p:cNvSpPr txBox="1"/>
          <p:nvPr/>
        </p:nvSpPr>
        <p:spPr>
          <a:xfrm>
            <a:off x="551219" y="2405166"/>
            <a:ext cx="4782912" cy="287323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1867" dirty="0"/>
              <a:t>1. </a:t>
            </a:r>
            <a:r>
              <a:rPr lang="it-IT" sz="1867" dirty="0" err="1"/>
              <a:t>Stainless</a:t>
            </a:r>
            <a:r>
              <a:rPr lang="it-IT" sz="1867" dirty="0"/>
              <a:t> </a:t>
            </a:r>
            <a:r>
              <a:rPr lang="it-IT" sz="1867" dirty="0" err="1"/>
              <a:t>steel</a:t>
            </a:r>
            <a:r>
              <a:rPr lang="it-IT" sz="1867" dirty="0"/>
              <a:t> case for </a:t>
            </a:r>
            <a:r>
              <a:rPr lang="it-IT" sz="1867" dirty="0" err="1"/>
              <a:t>proper</a:t>
            </a:r>
            <a:r>
              <a:rPr lang="it-IT" sz="1867" dirty="0"/>
              <a:t> EMP </a:t>
            </a:r>
            <a:r>
              <a:rPr lang="it-IT" sz="1867" dirty="0" err="1"/>
              <a:t>shielding</a:t>
            </a:r>
            <a:endParaRPr lang="it-IT" sz="1867" dirty="0"/>
          </a:p>
        </p:txBody>
      </p:sp>
      <p:pic>
        <p:nvPicPr>
          <p:cNvPr id="14" name="Picture 16" descr="fascia">
            <a:extLst>
              <a:ext uri="{FF2B5EF4-FFF2-40B4-BE49-F238E27FC236}">
                <a16:creationId xmlns:a16="http://schemas.microsoft.com/office/drawing/2014/main" id="{A633A6B1-5751-4FE3-B33B-A8D6EBF62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EB8A5147-A23E-4AF1-9F4B-9A13C46FD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986C91DD-EF0A-49E4-AB48-CF28C40B9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7" name="Picture 16" descr="fascia">
            <a:extLst>
              <a:ext uri="{FF2B5EF4-FFF2-40B4-BE49-F238E27FC236}">
                <a16:creationId xmlns:a16="http://schemas.microsoft.com/office/drawing/2014/main" id="{31DC46C5-1B5B-4A36-A4E3-58419C2D9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magine 17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5D11C458-33B5-4E24-B538-45B322008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9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4349E1A7-4289-4BD4-946C-C97F99E22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B714CBA8-E602-442A-A9A7-ABA20DC84E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956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DIAMANTE">
            <a:extLst>
              <a:ext uri="{FF2B5EF4-FFF2-40B4-BE49-F238E27FC236}">
                <a16:creationId xmlns:a16="http://schemas.microsoft.com/office/drawing/2014/main" id="{3406D7E5-8886-443D-B5F7-2CD8719D1A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10" y="1318121"/>
            <a:ext cx="3599180" cy="485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8CA04D9-22BF-4443-9F1B-4FAA58DBD0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096" y="3972161"/>
            <a:ext cx="3290125" cy="24604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47</a:t>
            </a:fld>
            <a:endParaRPr lang="it-IT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B883B65-22B9-4687-91CC-95756E2FF9AD}"/>
              </a:ext>
            </a:extLst>
          </p:cNvPr>
          <p:cNvSpPr txBox="1"/>
          <p:nvPr/>
        </p:nvSpPr>
        <p:spPr>
          <a:xfrm>
            <a:off x="-2338925" y="9601635"/>
            <a:ext cx="4349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C. Verona et al. , J. Appl. Phys. </a:t>
            </a:r>
            <a:r>
              <a:rPr lang="en-GB" sz="1600" b="1" dirty="0">
                <a:solidFill>
                  <a:prstClr val="black"/>
                </a:solidFill>
                <a:latin typeface="Calibri" panose="020F0502020204030204"/>
              </a:rPr>
              <a:t>118</a:t>
            </a: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 (2015) 184503</a:t>
            </a:r>
            <a:endParaRPr lang="it-IT" sz="1600" dirty="0">
              <a:solidFill>
                <a:prstClr val="black"/>
              </a:solidFill>
              <a:latin typeface="Calibri" panose="020F0502020204030204"/>
            </a:endParaRPr>
          </a:p>
          <a:p>
            <a:pPr defTabSz="1219170">
              <a:defRPr/>
            </a:pPr>
            <a:endParaRPr lang="en-GB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Titolo 1">
            <a:extLst>
              <a:ext uri="{FF2B5EF4-FFF2-40B4-BE49-F238E27FC236}">
                <a16:creationId xmlns:a16="http://schemas.microsoft.com/office/drawing/2014/main" id="{5E34CF9B-7EF9-4A12-AC32-0A7DEF026060}"/>
              </a:ext>
            </a:extLst>
          </p:cNvPr>
          <p:cNvSpPr txBox="1">
            <a:spLocks/>
          </p:cNvSpPr>
          <p:nvPr/>
        </p:nvSpPr>
        <p:spPr>
          <a:xfrm>
            <a:off x="551219" y="375146"/>
            <a:ext cx="10972800" cy="533544"/>
          </a:xfrm>
          <a:prstGeom prst="rect">
            <a:avLst/>
          </a:prstGeom>
        </p:spPr>
        <p:txBody>
          <a:bodyPr vert="horz" lIns="121920" tIns="0" rIns="12192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67" dirty="0" err="1">
                <a:solidFill>
                  <a:schemeClr val="tx1"/>
                </a:solidFill>
              </a:rPr>
              <a:t>Polycristalline</a:t>
            </a:r>
            <a:r>
              <a:rPr lang="it-IT" sz="3467" dirty="0">
                <a:solidFill>
                  <a:schemeClr val="tx1"/>
                </a:solidFill>
              </a:rPr>
              <a:t> </a:t>
            </a:r>
            <a:r>
              <a:rPr lang="it-IT" sz="3467" dirty="0" err="1">
                <a:solidFill>
                  <a:schemeClr val="tx1"/>
                </a:solidFill>
              </a:rPr>
              <a:t>diamond</a:t>
            </a:r>
            <a:r>
              <a:rPr lang="it-IT" sz="3467" dirty="0">
                <a:solidFill>
                  <a:schemeClr val="tx1"/>
                </a:solidFill>
              </a:rPr>
              <a:t> detector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CD32833-1BFD-41C9-AF30-9BBFD08977D4}"/>
              </a:ext>
            </a:extLst>
          </p:cNvPr>
          <p:cNvSpPr txBox="1"/>
          <p:nvPr/>
        </p:nvSpPr>
        <p:spPr>
          <a:xfrm>
            <a:off x="551219" y="3965541"/>
            <a:ext cx="3484031" cy="287323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1867" dirty="0">
                <a:solidFill>
                  <a:srgbClr val="92D050"/>
                </a:solidFill>
              </a:rPr>
              <a:t>4. </a:t>
            </a:r>
            <a:r>
              <a:rPr lang="it-IT" sz="1867" dirty="0" err="1">
                <a:solidFill>
                  <a:srgbClr val="92D050"/>
                </a:solidFill>
              </a:rPr>
              <a:t>Biased</a:t>
            </a:r>
            <a:r>
              <a:rPr lang="it-IT" sz="1867" dirty="0">
                <a:solidFill>
                  <a:srgbClr val="92D050"/>
                </a:solidFill>
              </a:rPr>
              <a:t> </a:t>
            </a:r>
            <a:r>
              <a:rPr lang="it-IT" sz="1867" dirty="0" err="1">
                <a:solidFill>
                  <a:srgbClr val="92D050"/>
                </a:solidFill>
              </a:rPr>
              <a:t>grid</a:t>
            </a:r>
            <a:r>
              <a:rPr lang="it-IT" sz="1867" dirty="0">
                <a:solidFill>
                  <a:srgbClr val="92D050"/>
                </a:solidFill>
              </a:rPr>
              <a:t> to </a:t>
            </a:r>
            <a:r>
              <a:rPr lang="it-IT" sz="1867" dirty="0" err="1">
                <a:solidFill>
                  <a:srgbClr val="92D050"/>
                </a:solidFill>
              </a:rPr>
              <a:t>deflect</a:t>
            </a:r>
            <a:r>
              <a:rPr lang="it-IT" sz="1867" dirty="0">
                <a:solidFill>
                  <a:srgbClr val="92D050"/>
                </a:solidFill>
              </a:rPr>
              <a:t> </a:t>
            </a:r>
            <a:r>
              <a:rPr lang="it-IT" sz="1867" dirty="0" err="1">
                <a:solidFill>
                  <a:srgbClr val="92D050"/>
                </a:solidFill>
              </a:rPr>
              <a:t>electrons</a:t>
            </a:r>
            <a:endParaRPr lang="it-IT" sz="1867" dirty="0">
              <a:solidFill>
                <a:srgbClr val="92D050"/>
              </a:solidFill>
            </a:endParaRPr>
          </a:p>
        </p:txBody>
      </p:sp>
      <p:pic>
        <p:nvPicPr>
          <p:cNvPr id="13" name="Immagine 12" descr="GROUND-GRATING">
            <a:extLst>
              <a:ext uri="{FF2B5EF4-FFF2-40B4-BE49-F238E27FC236}">
                <a16:creationId xmlns:a16="http://schemas.microsoft.com/office/drawing/2014/main" id="{3E4E4ACE-AB05-4AA8-B172-41246A65AEA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888" y="2332543"/>
            <a:ext cx="2400112" cy="19851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ED8A915C-0398-4EEC-957D-DF55AC04D5DF}"/>
              </a:ext>
            </a:extLst>
          </p:cNvPr>
          <p:cNvCxnSpPr>
            <a:cxnSpLocks/>
          </p:cNvCxnSpPr>
          <p:nvPr/>
        </p:nvCxnSpPr>
        <p:spPr>
          <a:xfrm flipV="1">
            <a:off x="6774441" y="3506637"/>
            <a:ext cx="794937" cy="1352835"/>
          </a:xfrm>
          <a:prstGeom prst="straightConnector1">
            <a:avLst/>
          </a:prstGeom>
          <a:ln>
            <a:solidFill>
              <a:srgbClr val="CAE9FE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0695E4C9-71FA-414E-8313-60CFAD15A087}"/>
              </a:ext>
            </a:extLst>
          </p:cNvPr>
          <p:cNvCxnSpPr>
            <a:cxnSpLocks/>
          </p:cNvCxnSpPr>
          <p:nvPr/>
        </p:nvCxnSpPr>
        <p:spPr>
          <a:xfrm flipH="1" flipV="1">
            <a:off x="8646160" y="3149601"/>
            <a:ext cx="1717040" cy="426948"/>
          </a:xfrm>
          <a:prstGeom prst="straightConnector1">
            <a:avLst/>
          </a:prstGeom>
          <a:ln>
            <a:solidFill>
              <a:srgbClr val="CAE9FE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4AE30F8-2A84-42E0-9C24-D53DE39D0BC2}"/>
              </a:ext>
            </a:extLst>
          </p:cNvPr>
          <p:cNvSpPr txBox="1"/>
          <p:nvPr/>
        </p:nvSpPr>
        <p:spPr>
          <a:xfrm>
            <a:off x="114876" y="1931272"/>
            <a:ext cx="6093421" cy="1969385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it-IT" sz="2133" dirty="0"/>
              <a:t>Two </a:t>
            </a:r>
            <a:r>
              <a:rPr lang="it-IT" sz="2133" dirty="0" err="1"/>
              <a:t>grids</a:t>
            </a:r>
            <a:r>
              <a:rPr lang="it-IT" sz="2133" dirty="0"/>
              <a:t> </a:t>
            </a:r>
            <a:r>
              <a:rPr lang="it-IT" sz="2133" dirty="0" err="1"/>
              <a:t>separated</a:t>
            </a:r>
            <a:r>
              <a:rPr lang="it-IT" sz="2133" dirty="0"/>
              <a:t> by 40 mm</a:t>
            </a:r>
          </a:p>
          <a:p>
            <a:pPr marL="457189" indent="-457189">
              <a:buFont typeface="+mj-lt"/>
              <a:buAutoNum type="arabicPeriod"/>
            </a:pPr>
            <a:endParaRPr lang="it-IT" sz="2133" dirty="0"/>
          </a:p>
          <a:p>
            <a:pPr marL="457189" indent="-457189">
              <a:buFont typeface="+mj-lt"/>
              <a:buAutoNum type="arabicPeriod"/>
            </a:pPr>
            <a:r>
              <a:rPr lang="it-IT" sz="2133" dirty="0"/>
              <a:t>The first can be </a:t>
            </a:r>
            <a:r>
              <a:rPr lang="it-IT" sz="2133" dirty="0" err="1"/>
              <a:t>biased</a:t>
            </a:r>
            <a:r>
              <a:rPr lang="it-IT" sz="2133" dirty="0"/>
              <a:t> the second </a:t>
            </a:r>
            <a:r>
              <a:rPr lang="it-IT" sz="2133" dirty="0" err="1"/>
              <a:t>grounded</a:t>
            </a:r>
            <a:endParaRPr lang="it-IT" sz="2133" dirty="0"/>
          </a:p>
          <a:p>
            <a:pPr marL="457189" indent="-457189">
              <a:buFont typeface="+mj-lt"/>
              <a:buAutoNum type="arabicPeriod"/>
            </a:pPr>
            <a:endParaRPr lang="it-IT" sz="2133" dirty="0"/>
          </a:p>
          <a:p>
            <a:pPr marL="457189" indent="-457189">
              <a:buFont typeface="+mj-lt"/>
              <a:buAutoNum type="arabicPeriod"/>
            </a:pPr>
            <a:r>
              <a:rPr lang="it-IT" sz="2133" dirty="0" err="1"/>
              <a:t>They</a:t>
            </a:r>
            <a:r>
              <a:rPr lang="it-IT" sz="2133" dirty="0"/>
              <a:t> </a:t>
            </a:r>
            <a:r>
              <a:rPr lang="it-IT" sz="2133" dirty="0" err="1"/>
              <a:t>provide</a:t>
            </a:r>
            <a:r>
              <a:rPr lang="it-IT" sz="2133" dirty="0"/>
              <a:t> a </a:t>
            </a:r>
            <a:r>
              <a:rPr lang="it-IT" sz="2133" dirty="0" err="1"/>
              <a:t>static</a:t>
            </a:r>
            <a:r>
              <a:rPr lang="it-IT" sz="2133" dirty="0"/>
              <a:t> </a:t>
            </a:r>
            <a:r>
              <a:rPr lang="it-IT" sz="2133" dirty="0" err="1"/>
              <a:t>electric</a:t>
            </a:r>
            <a:r>
              <a:rPr lang="it-IT" sz="2133" dirty="0"/>
              <a:t> field </a:t>
            </a:r>
            <a:r>
              <a:rPr lang="it-IT" sz="2133" dirty="0" err="1"/>
              <a:t>separating</a:t>
            </a:r>
            <a:r>
              <a:rPr lang="it-IT" sz="2133" dirty="0"/>
              <a:t> the </a:t>
            </a:r>
            <a:r>
              <a:rPr lang="it-IT" sz="2133" dirty="0" err="1"/>
              <a:t>electric</a:t>
            </a:r>
            <a:r>
              <a:rPr lang="it-IT" sz="2133" dirty="0"/>
              <a:t> component from the </a:t>
            </a:r>
            <a:r>
              <a:rPr lang="it-IT" sz="2133" dirty="0" err="1"/>
              <a:t>ionic</a:t>
            </a:r>
            <a:r>
              <a:rPr lang="it-IT" sz="2133" dirty="0"/>
              <a:t> one</a:t>
            </a:r>
            <a:endParaRPr lang="en-GB" sz="2133" dirty="0"/>
          </a:p>
        </p:txBody>
      </p:sp>
      <p:pic>
        <p:nvPicPr>
          <p:cNvPr id="15" name="Picture 16" descr="fascia">
            <a:extLst>
              <a:ext uri="{FF2B5EF4-FFF2-40B4-BE49-F238E27FC236}">
                <a16:creationId xmlns:a16="http://schemas.microsoft.com/office/drawing/2014/main" id="{CDC3B73A-DE3B-4C0B-AED5-72B91F70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D612C1D2-B55A-4A7F-89A5-3E0F27DBA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1B09C43E-0D66-4E60-9048-69C80DEBC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9" name="Picture 16" descr="fascia">
            <a:extLst>
              <a:ext uri="{FF2B5EF4-FFF2-40B4-BE49-F238E27FC236}">
                <a16:creationId xmlns:a16="http://schemas.microsoft.com/office/drawing/2014/main" id="{053FBA84-163B-466F-B5E0-9B8BEE0A2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A2C150CA-9581-4297-A869-A607FCF4E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1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5FDF7C4E-C8F4-4F95-99BD-D5698BD16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0572FCE3-8F84-4B94-8F08-6D9059B24B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625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8679219" y="6356352"/>
            <a:ext cx="28448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48</a:t>
            </a:fld>
            <a:endParaRPr lang="it-IT" dirty="0"/>
          </a:p>
        </p:txBody>
      </p:sp>
      <p:sp>
        <p:nvSpPr>
          <p:cNvPr id="47" name="Titolo 1">
            <a:extLst>
              <a:ext uri="{FF2B5EF4-FFF2-40B4-BE49-F238E27FC236}">
                <a16:creationId xmlns:a16="http://schemas.microsoft.com/office/drawing/2014/main" id="{5E34CF9B-7EF9-4A12-AC32-0A7DEF026060}"/>
              </a:ext>
            </a:extLst>
          </p:cNvPr>
          <p:cNvSpPr txBox="1">
            <a:spLocks/>
          </p:cNvSpPr>
          <p:nvPr/>
        </p:nvSpPr>
        <p:spPr>
          <a:xfrm>
            <a:off x="474134" y="429396"/>
            <a:ext cx="10972800" cy="533544"/>
          </a:xfrm>
          <a:prstGeom prst="rect">
            <a:avLst/>
          </a:prstGeom>
        </p:spPr>
        <p:txBody>
          <a:bodyPr vert="horz" lIns="121920" tIns="0" rIns="121920" bIns="0" rtlCol="0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67" dirty="0" err="1">
                <a:solidFill>
                  <a:schemeClr val="tx1"/>
                </a:solidFill>
              </a:rPr>
              <a:t>Polycristalline</a:t>
            </a:r>
            <a:r>
              <a:rPr lang="it-IT" sz="3467" dirty="0">
                <a:solidFill>
                  <a:schemeClr val="tx1"/>
                </a:solidFill>
              </a:rPr>
              <a:t> </a:t>
            </a:r>
            <a:r>
              <a:rPr lang="it-IT" sz="3467" dirty="0" err="1">
                <a:solidFill>
                  <a:schemeClr val="tx1"/>
                </a:solidFill>
              </a:rPr>
              <a:t>diamond</a:t>
            </a:r>
            <a:r>
              <a:rPr lang="it-IT" sz="3467" dirty="0">
                <a:solidFill>
                  <a:schemeClr val="tx1"/>
                </a:solidFill>
              </a:rPr>
              <a:t> detector: </a:t>
            </a:r>
            <a:r>
              <a:rPr lang="it-IT" sz="3467" dirty="0" err="1">
                <a:solidFill>
                  <a:schemeClr val="tx1"/>
                </a:solidFill>
              </a:rPr>
              <a:t>charaterization</a:t>
            </a:r>
            <a:endParaRPr lang="it-IT" sz="3467" dirty="0">
              <a:solidFill>
                <a:schemeClr val="tx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1612C3-BAB4-45EF-9FBD-F172B6D4D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544" y="1143696"/>
            <a:ext cx="6812037" cy="42943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F8A49BE-9BAB-4C1B-9632-9231ADCC4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92" y="1580916"/>
            <a:ext cx="4893065" cy="253594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B37713-7F3B-4A6F-B228-AD60FEFD5254}"/>
              </a:ext>
            </a:extLst>
          </p:cNvPr>
          <p:cNvSpPr txBox="1"/>
          <p:nvPr/>
        </p:nvSpPr>
        <p:spPr>
          <a:xfrm>
            <a:off x="9047237" y="2430624"/>
            <a:ext cx="2399697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2400" dirty="0"/>
              <a:t>FWHM = 3.4 ns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EBFED0-5811-45E0-ABBC-C8FBE029C984}"/>
              </a:ext>
            </a:extLst>
          </p:cNvPr>
          <p:cNvSpPr txBox="1"/>
          <p:nvPr/>
        </p:nvSpPr>
        <p:spPr>
          <a:xfrm>
            <a:off x="9286623" y="2902175"/>
            <a:ext cx="161518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none" lIns="121920" tIns="0" rIns="121920" bIns="0" rtlCol="0">
            <a:spAutoFit/>
          </a:bodyPr>
          <a:lstStyle/>
          <a:p>
            <a:r>
              <a:rPr lang="it-IT" sz="2400" dirty="0"/>
              <a:t>CCE ≈ 30 %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FB3C6D37-9458-47EA-8E22-246776ABA2D1}"/>
                  </a:ext>
                </a:extLst>
              </p:cNvPr>
              <p:cNvSpPr txBox="1"/>
              <p:nvPr/>
            </p:nvSpPr>
            <p:spPr>
              <a:xfrm>
                <a:off x="304851" y="5033155"/>
                <a:ext cx="2498120" cy="618696"/>
              </a:xfrm>
              <a:prstGeom prst="rect">
                <a:avLst/>
              </a:prstGeom>
            </p:spPr>
            <p:txBody>
              <a:bodyPr vert="horz" wrap="none" lIns="121920" tIns="0" rIns="12192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67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867" i="1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it-IT" sz="1867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867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1867" i="1"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it-IT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67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867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it-IT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it-IT" sz="1867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𝑪𝑪𝑬</m:t>
                          </m:r>
                          <m:r>
                            <a:rPr lang="it-IT" sz="1867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it-IT" sz="1867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1867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FB3C6D37-9458-47EA-8E22-246776ABA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51" y="5033155"/>
                <a:ext cx="2498120" cy="6186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01B0141-E250-41D3-AF7A-AE6BCBEBE31D}"/>
                  </a:ext>
                </a:extLst>
              </p:cNvPr>
              <p:cNvSpPr txBox="1"/>
              <p:nvPr/>
            </p:nvSpPr>
            <p:spPr>
              <a:xfrm>
                <a:off x="2815453" y="5159876"/>
                <a:ext cx="1631793" cy="28732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867" i="1">
                        <a:latin typeface="Cambria Math" panose="02040503050406030204" pitchFamily="18" charset="0"/>
                      </a:rPr>
                      <m:t>≃2.06×</m:t>
                    </m:r>
                    <m:sSup>
                      <m:sSupPr>
                        <m:ctrlPr>
                          <a:rPr lang="it-IT" sz="18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67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67" i="1">
                            <a:latin typeface="Cambria Math" panose="02040503050406030204" pitchFamily="18" charset="0"/>
                          </a:rPr>
                          <m:t>−14</m:t>
                        </m:r>
                      </m:sup>
                    </m:sSup>
                  </m:oMath>
                </a14:m>
                <a:r>
                  <a:rPr lang="it-IT" sz="1867" dirty="0"/>
                  <a:t> 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01B0141-E250-41D3-AF7A-AE6BCBEBE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453" y="5159876"/>
                <a:ext cx="1631793" cy="287323"/>
              </a:xfrm>
              <a:prstGeom prst="rect">
                <a:avLst/>
              </a:prstGeom>
              <a:blipFill>
                <a:blip r:embed="rId6"/>
                <a:stretch>
                  <a:fillRect l="-3731" b="-6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302561D-74AC-4B78-8360-E7AD6AF6DB64}"/>
                  </a:ext>
                </a:extLst>
              </p:cNvPr>
              <p:cNvSpPr txBox="1"/>
              <p:nvPr/>
            </p:nvSpPr>
            <p:spPr>
              <a:xfrm>
                <a:off x="-2465868" y="4182035"/>
                <a:ext cx="7266819" cy="7110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67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1867" i="1"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it-IT" sz="1867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867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it-IT" sz="1867" i="1">
                          <a:latin typeface="Cambria Math" panose="02040503050406030204" pitchFamily="18" charset="0"/>
                        </a:rPr>
                        <m:t>=  </m:t>
                      </m:r>
                      <m:sSub>
                        <m:sSubPr>
                          <m:ctrlPr>
                            <a:rPr lang="it-IT" sz="18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67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it-IT" sz="1867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it-IT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it-IT" sz="1867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867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302561D-74AC-4B78-8360-E7AD6AF6D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65868" y="4182035"/>
                <a:ext cx="7266819" cy="7110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8BD235D-AA2A-45D8-A85E-351D19D50174}"/>
                  </a:ext>
                </a:extLst>
              </p:cNvPr>
              <p:cNvSpPr txBox="1"/>
              <p:nvPr/>
            </p:nvSpPr>
            <p:spPr>
              <a:xfrm>
                <a:off x="2010129" y="4297613"/>
                <a:ext cx="3049553" cy="447558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867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867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867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67" i="1">
                                <a:latin typeface="Cambria Math" panose="02040503050406030204" pitchFamily="18" charset="0"/>
                              </a:rPr>
                              <m:t>5.486×</m:t>
                            </m:r>
                            <m:sSup>
                              <m:sSupPr>
                                <m:ctrlPr>
                                  <a:rPr lang="it-IT" sz="1867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867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it-IT" sz="1867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sup>
                            </m:sSup>
                            <m:r>
                              <a:rPr lang="it-IT" sz="1867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it-IT" sz="1867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r>
                          <a:rPr lang="it-IT" sz="1867" i="1">
                            <a:latin typeface="Cambria Math" panose="02040503050406030204" pitchFamily="18" charset="0"/>
                          </a:rPr>
                          <m:t>13.1</m:t>
                        </m:r>
                      </m:den>
                    </m:f>
                  </m:oMath>
                </a14:m>
                <a:r>
                  <a:rPr lang="en-US" sz="1867" dirty="0"/>
                  <a:t> </a:t>
                </a:r>
                <a14:m>
                  <m:oMath xmlns:m="http://schemas.openxmlformats.org/officeDocument/2006/math">
                    <m:r>
                      <a:rPr lang="it-IT" sz="1867" i="1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US" sz="1867" dirty="0"/>
                  <a:t> </a:t>
                </a:r>
                <a14:m>
                  <m:oMath xmlns:m="http://schemas.openxmlformats.org/officeDocument/2006/math">
                    <m:r>
                      <a:rPr lang="it-IT" sz="1867" i="1">
                        <a:latin typeface="Cambria Math" panose="02040503050406030204" pitchFamily="18" charset="0"/>
                      </a:rPr>
                      <m:t>6.75×</m:t>
                    </m:r>
                    <m:sSup>
                      <m:sSupPr>
                        <m:ctrlPr>
                          <a:rPr lang="it-IT" sz="1867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67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867" i="1">
                            <a:latin typeface="Cambria Math" panose="02040503050406030204" pitchFamily="18" charset="0"/>
                          </a:rPr>
                          <m:t>−14</m:t>
                        </m:r>
                      </m:sup>
                    </m:sSup>
                    <m:r>
                      <m:rPr>
                        <m:sty m:val="p"/>
                      </m:rPr>
                      <a:rPr lang="it-IT" sz="1867"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it-IT" sz="1867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8BD235D-AA2A-45D8-A85E-351D19D501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129" y="4297613"/>
                <a:ext cx="3049553" cy="447558"/>
              </a:xfrm>
              <a:prstGeom prst="rect">
                <a:avLst/>
              </a:prstGeom>
              <a:blipFill>
                <a:blip r:embed="rId8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0546FEC-D83D-4CD7-BD37-E9F72EC1A656}"/>
                  </a:ext>
                </a:extLst>
              </p:cNvPr>
              <p:cNvSpPr txBox="1"/>
              <p:nvPr/>
            </p:nvSpPr>
            <p:spPr>
              <a:xfrm>
                <a:off x="893845" y="5103973"/>
                <a:ext cx="7266819" cy="379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867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GB" sz="1867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0546FEC-D83D-4CD7-BD37-E9F72EC1A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845" y="5103973"/>
                <a:ext cx="7266819" cy="37965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6" descr="fascia">
            <a:extLst>
              <a:ext uri="{FF2B5EF4-FFF2-40B4-BE49-F238E27FC236}">
                <a16:creationId xmlns:a16="http://schemas.microsoft.com/office/drawing/2014/main" id="{FD66A5A0-8551-4DA4-B61D-4BFFCDA63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B0E555EE-B568-4D30-BDCC-155857DE0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97D4E13A-1109-42E1-AE27-1270F1F22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9" name="Picture 16" descr="fascia">
            <a:extLst>
              <a:ext uri="{FF2B5EF4-FFF2-40B4-BE49-F238E27FC236}">
                <a16:creationId xmlns:a16="http://schemas.microsoft.com/office/drawing/2014/main" id="{A4B8CC77-3705-4DEB-ABFE-569700ADD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879E749E-FA4E-4442-9851-FACFA44DD4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1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1C3929DF-DB4D-4527-AB32-05258BC3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22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E5524DA-0BCE-4C66-990A-692E50478F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7719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8679219" y="6356352"/>
            <a:ext cx="28448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49</a:t>
            </a:fld>
            <a:endParaRPr lang="it-IT" dirty="0"/>
          </a:p>
        </p:txBody>
      </p:sp>
      <p:pic>
        <p:nvPicPr>
          <p:cNvPr id="16" name="Picture 16" descr="fascia">
            <a:extLst>
              <a:ext uri="{FF2B5EF4-FFF2-40B4-BE49-F238E27FC236}">
                <a16:creationId xmlns:a16="http://schemas.microsoft.com/office/drawing/2014/main" id="{FD66A5A0-8551-4DA4-B61D-4BFFCDA63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B0E555EE-B568-4D30-BDCC-155857DE0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97D4E13A-1109-42E1-AE27-1270F1F22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9" name="Picture 16" descr="fascia">
            <a:extLst>
              <a:ext uri="{FF2B5EF4-FFF2-40B4-BE49-F238E27FC236}">
                <a16:creationId xmlns:a16="http://schemas.microsoft.com/office/drawing/2014/main" id="{A4B8CC77-3705-4DEB-ABFE-569700ADD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714B7B-C6CA-4B79-AA80-F7C8DE40A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4" y="911129"/>
            <a:ext cx="11100391" cy="5314016"/>
          </a:xfrm>
          <a:prstGeom prst="rect">
            <a:avLst/>
          </a:prstGeom>
        </p:spPr>
      </p:pic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0989EDC6-74DC-4169-B3BE-CCFA720E6DF6}"/>
              </a:ext>
            </a:extLst>
          </p:cNvPr>
          <p:cNvSpPr/>
          <p:nvPr/>
        </p:nvSpPr>
        <p:spPr>
          <a:xfrm flipH="1">
            <a:off x="1392115" y="1105863"/>
            <a:ext cx="130889" cy="2002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75AFF0D8-020F-452F-A93A-FC58F741D4EF}"/>
              </a:ext>
            </a:extLst>
          </p:cNvPr>
          <p:cNvSpPr/>
          <p:nvPr/>
        </p:nvSpPr>
        <p:spPr>
          <a:xfrm flipH="1">
            <a:off x="1392114" y="3565380"/>
            <a:ext cx="130889" cy="2002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E13480A0-FB05-4700-93D6-4267BC977299}"/>
              </a:ext>
            </a:extLst>
          </p:cNvPr>
          <p:cNvSpPr/>
          <p:nvPr/>
        </p:nvSpPr>
        <p:spPr>
          <a:xfrm flipH="1">
            <a:off x="6920244" y="1105863"/>
            <a:ext cx="130889" cy="2002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E6992E50-6D63-412A-8915-E9A3BC28F575}"/>
              </a:ext>
            </a:extLst>
          </p:cNvPr>
          <p:cNvSpPr/>
          <p:nvPr/>
        </p:nvSpPr>
        <p:spPr>
          <a:xfrm flipH="1">
            <a:off x="6920244" y="3544139"/>
            <a:ext cx="130889" cy="2002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Immagine 29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1148FB1A-5762-472A-A8D5-3CB2D8707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31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9350E6AE-A4C7-4049-AFAB-84C9728C8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magine 31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72BF29F-B0BC-45F5-8277-473677D6E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1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tangolo 38">
            <a:extLst>
              <a:ext uri="{FF2B5EF4-FFF2-40B4-BE49-F238E27FC236}">
                <a16:creationId xmlns:a16="http://schemas.microsoft.com/office/drawing/2014/main" id="{75AA2001-191C-438E-AD2B-A03D4B29B9E4}"/>
              </a:ext>
            </a:extLst>
          </p:cNvPr>
          <p:cNvSpPr/>
          <p:nvPr/>
        </p:nvSpPr>
        <p:spPr>
          <a:xfrm>
            <a:off x="-140307" y="6471106"/>
            <a:ext cx="79605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Macchi et al., Rev.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(2013) 751,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H. Daido et al., Reports Prog. Phys.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(2012) 056401 and references there in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A7DF9CF-2601-4899-B164-1EFFE2DC90C4}"/>
              </a:ext>
            </a:extLst>
          </p:cNvPr>
          <p:cNvSpPr/>
          <p:nvPr/>
        </p:nvSpPr>
        <p:spPr>
          <a:xfrm>
            <a:off x="5330066" y="3239862"/>
            <a:ext cx="420668" cy="20065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EB80F515-2F7A-450A-9340-C150BCAD1A16}"/>
                  </a:ext>
                </a:extLst>
              </p:cNvPr>
              <p:cNvSpPr/>
              <p:nvPr/>
            </p:nvSpPr>
            <p:spPr>
              <a:xfrm>
                <a:off x="6847476" y="1892807"/>
                <a:ext cx="5368777" cy="14773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Proton energy up to a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few tens of MeV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Short proton bunch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duration at the source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(fs-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ps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Charge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a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few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nC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Conical beam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tens of degrees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</a:t>
                </a:r>
                <a14:m>
                  <m:oMath xmlns:m="http://schemas.openxmlformats.org/officeDocument/2006/math">
                    <m:r>
                      <a:rPr kumimoji="0" lang="it-IT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≃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20°)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The spectrum can be approximated </a:t>
                </a:r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with a Maxwellian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EB80F515-2F7A-450A-9340-C150BCAD1A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476" y="1892807"/>
                <a:ext cx="5368777" cy="1477328"/>
              </a:xfrm>
              <a:prstGeom prst="rect">
                <a:avLst/>
              </a:prstGeom>
              <a:blipFill>
                <a:blip r:embed="rId3"/>
                <a:stretch>
                  <a:fillRect l="-908" t="-2058" b="-53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F3A10E1D-1AAB-4F5B-989E-360D0C8C20EE}"/>
              </a:ext>
            </a:extLst>
          </p:cNvPr>
          <p:cNvSpPr txBox="1"/>
          <p:nvPr/>
        </p:nvSpPr>
        <p:spPr>
          <a:xfrm>
            <a:off x="5012132" y="3414917"/>
            <a:ext cx="98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EA37F27D-D4FC-4C1C-9D16-D2792C326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707" y="3429000"/>
            <a:ext cx="3593080" cy="2782557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CD0EFC35-D693-401B-AE7C-0181E9226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095" y="6269341"/>
            <a:ext cx="1089500" cy="254344"/>
          </a:xfrm>
          <a:prstGeom prst="rect">
            <a:avLst/>
          </a:prstGeom>
        </p:spPr>
      </p:pic>
      <p:pic>
        <p:nvPicPr>
          <p:cNvPr id="56" name="Picture 16" descr="fascia">
            <a:extLst>
              <a:ext uri="{FF2B5EF4-FFF2-40B4-BE49-F238E27FC236}">
                <a16:creationId xmlns:a16="http://schemas.microsoft.com/office/drawing/2014/main" id="{43084CF4-5BCC-4666-AEF9-CDB76448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11">
            <a:extLst>
              <a:ext uri="{FF2B5EF4-FFF2-40B4-BE49-F238E27FC236}">
                <a16:creationId xmlns:a16="http://schemas.microsoft.com/office/drawing/2014/main" id="{83534F31-0819-457B-9F1D-54D6E924A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59" name="Rectangle 11">
            <a:extLst>
              <a:ext uri="{FF2B5EF4-FFF2-40B4-BE49-F238E27FC236}">
                <a16:creationId xmlns:a16="http://schemas.microsoft.com/office/drawing/2014/main" id="{C6C17803-64C7-42BA-BDFB-7D9691187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60" name="Picture 16" descr="fascia">
            <a:extLst>
              <a:ext uri="{FF2B5EF4-FFF2-40B4-BE49-F238E27FC236}">
                <a16:creationId xmlns:a16="http://schemas.microsoft.com/office/drawing/2014/main" id="{296C01E8-554B-4816-9C28-0A1786BB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egnaposto numero diapositiva 2">
            <a:extLst>
              <a:ext uri="{FF2B5EF4-FFF2-40B4-BE49-F238E27FC236}">
                <a16:creationId xmlns:a16="http://schemas.microsoft.com/office/drawing/2014/main" id="{F23AA95B-609A-4987-94D4-0ADE296C8545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2" name="Segnaposto data 4">
            <a:extLst>
              <a:ext uri="{FF2B5EF4-FFF2-40B4-BE49-F238E27FC236}">
                <a16:creationId xmlns:a16="http://schemas.microsoft.com/office/drawing/2014/main" id="{556C11E9-CDBB-40BC-9B3C-A6E244B64AE7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ED186CD-4DBE-4E8E-B568-A8193FFF34B2}"/>
              </a:ext>
            </a:extLst>
          </p:cNvPr>
          <p:cNvSpPr txBox="1"/>
          <p:nvPr/>
        </p:nvSpPr>
        <p:spPr>
          <a:xfrm>
            <a:off x="10228843" y="4217784"/>
            <a:ext cx="174188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Highest</a:t>
            </a:r>
            <a:r>
              <a:rPr lang="it-IT" dirty="0"/>
              <a:t> energies</a:t>
            </a:r>
          </a:p>
          <a:p>
            <a:r>
              <a:rPr lang="it-IT" dirty="0" err="1"/>
              <a:t>Lowest</a:t>
            </a:r>
            <a:r>
              <a:rPr lang="it-IT" dirty="0"/>
              <a:t> </a:t>
            </a:r>
            <a:r>
              <a:rPr lang="it-IT" dirty="0" err="1"/>
              <a:t>flux</a:t>
            </a:r>
            <a:endParaRPr lang="en-GB" dirty="0"/>
          </a:p>
        </p:txBody>
      </p:sp>
      <p:sp>
        <p:nvSpPr>
          <p:cNvPr id="65" name="Titolo 1">
            <a:extLst>
              <a:ext uri="{FF2B5EF4-FFF2-40B4-BE49-F238E27FC236}">
                <a16:creationId xmlns:a16="http://schemas.microsoft.com/office/drawing/2014/main" id="{939910C4-56C4-4884-AA0C-F670ABCFD329}"/>
              </a:ext>
            </a:extLst>
          </p:cNvPr>
          <p:cNvSpPr txBox="1">
            <a:spLocks/>
          </p:cNvSpPr>
          <p:nvPr/>
        </p:nvSpPr>
        <p:spPr>
          <a:xfrm>
            <a:off x="0" y="303111"/>
            <a:ext cx="122194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Introducing Laser driven ion acceleration:</a:t>
            </a:r>
          </a:p>
          <a:p>
            <a:pPr algn="r"/>
            <a:r>
              <a:rPr lang="en-GB" dirty="0"/>
              <a:t>ions bunch characteristics</a:t>
            </a:r>
          </a:p>
        </p:txBody>
      </p:sp>
      <p:sp>
        <p:nvSpPr>
          <p:cNvPr id="17" name="Parentesi graffa aperta 16">
            <a:extLst>
              <a:ext uri="{FF2B5EF4-FFF2-40B4-BE49-F238E27FC236}">
                <a16:creationId xmlns:a16="http://schemas.microsoft.com/office/drawing/2014/main" id="{EBBD3E07-5E08-4241-80C5-307E923FBA27}"/>
              </a:ext>
            </a:extLst>
          </p:cNvPr>
          <p:cNvSpPr/>
          <p:nvPr/>
        </p:nvSpPr>
        <p:spPr>
          <a:xfrm>
            <a:off x="6265049" y="1844118"/>
            <a:ext cx="619709" cy="4223307"/>
          </a:xfrm>
          <a:prstGeom prst="leftBrace">
            <a:avLst>
              <a:gd name="adj1" fmla="val 43037"/>
              <a:gd name="adj2" fmla="val 3716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C27D6A24-F7AE-42D4-8E5C-260172AC7862}"/>
              </a:ext>
            </a:extLst>
          </p:cNvPr>
          <p:cNvSpPr/>
          <p:nvPr/>
        </p:nvSpPr>
        <p:spPr>
          <a:xfrm>
            <a:off x="4930735" y="2890642"/>
            <a:ext cx="1219329" cy="1116011"/>
          </a:xfrm>
          <a:custGeom>
            <a:avLst/>
            <a:gdLst>
              <a:gd name="connsiteX0" fmla="*/ 0 w 1219329"/>
              <a:gd name="connsiteY0" fmla="*/ 558006 h 1116011"/>
              <a:gd name="connsiteX1" fmla="*/ 609665 w 1219329"/>
              <a:gd name="connsiteY1" fmla="*/ 0 h 1116011"/>
              <a:gd name="connsiteX2" fmla="*/ 1219330 w 1219329"/>
              <a:gd name="connsiteY2" fmla="*/ 558006 h 1116011"/>
              <a:gd name="connsiteX3" fmla="*/ 609665 w 1219329"/>
              <a:gd name="connsiteY3" fmla="*/ 1116012 h 1116011"/>
              <a:gd name="connsiteX4" fmla="*/ 0 w 1219329"/>
              <a:gd name="connsiteY4" fmla="*/ 558006 h 1116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329" h="1116011" extrusionOk="0">
                <a:moveTo>
                  <a:pt x="0" y="558006"/>
                </a:moveTo>
                <a:cubicBezTo>
                  <a:pt x="-38731" y="251485"/>
                  <a:pt x="318301" y="44582"/>
                  <a:pt x="609665" y="0"/>
                </a:cubicBezTo>
                <a:cubicBezTo>
                  <a:pt x="951932" y="11406"/>
                  <a:pt x="1220250" y="277917"/>
                  <a:pt x="1219330" y="558006"/>
                </a:cubicBezTo>
                <a:cubicBezTo>
                  <a:pt x="1194491" y="828709"/>
                  <a:pt x="968601" y="1142886"/>
                  <a:pt x="609665" y="1116012"/>
                </a:cubicBezTo>
                <a:cubicBezTo>
                  <a:pt x="278716" y="1094588"/>
                  <a:pt x="6653" y="878588"/>
                  <a:pt x="0" y="55800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D70E455-7AC1-45AF-AC82-14686926BB9F}"/>
              </a:ext>
            </a:extLst>
          </p:cNvPr>
          <p:cNvCxnSpPr>
            <a:cxnSpLocks/>
          </p:cNvCxnSpPr>
          <p:nvPr/>
        </p:nvCxnSpPr>
        <p:spPr>
          <a:xfrm flipH="1">
            <a:off x="4863446" y="4102180"/>
            <a:ext cx="503718" cy="1015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B0918D1-8787-4927-A8AC-EE6DC59EC175}"/>
              </a:ext>
            </a:extLst>
          </p:cNvPr>
          <p:cNvSpPr txBox="1"/>
          <p:nvPr/>
        </p:nvSpPr>
        <p:spPr>
          <a:xfrm>
            <a:off x="3225217" y="5241278"/>
            <a:ext cx="289837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requirements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to </a:t>
            </a:r>
            <a:r>
              <a:rPr lang="it-IT" dirty="0" err="1"/>
              <a:t>satisfy</a:t>
            </a:r>
            <a:r>
              <a:rPr lang="it-IT" dirty="0"/>
              <a:t>?</a:t>
            </a:r>
            <a:endParaRPr lang="en-GB" dirty="0"/>
          </a:p>
        </p:txBody>
      </p:sp>
      <p:pic>
        <p:nvPicPr>
          <p:cNvPr id="52" name="Elemento grafico 51">
            <a:extLst>
              <a:ext uri="{FF2B5EF4-FFF2-40B4-BE49-F238E27FC236}">
                <a16:creationId xmlns:a16="http://schemas.microsoft.com/office/drawing/2014/main" id="{0D44D6FE-B05B-4C60-80CA-8BEC9309D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4446" y="2132690"/>
            <a:ext cx="1276350" cy="2133600"/>
          </a:xfrm>
          <a:prstGeom prst="rect">
            <a:avLst/>
          </a:prstGeom>
        </p:spPr>
      </p:pic>
      <p:pic>
        <p:nvPicPr>
          <p:cNvPr id="53" name="Elemento grafico 52">
            <a:extLst>
              <a:ext uri="{FF2B5EF4-FFF2-40B4-BE49-F238E27FC236}">
                <a16:creationId xmlns:a16="http://schemas.microsoft.com/office/drawing/2014/main" id="{FA9221AB-54E0-44C5-9E2A-5AB049964F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29899" y="2480589"/>
            <a:ext cx="257175" cy="1933575"/>
          </a:xfrm>
          <a:prstGeom prst="rect">
            <a:avLst/>
          </a:prstGeom>
        </p:spPr>
      </p:pic>
      <p:grpSp>
        <p:nvGrpSpPr>
          <p:cNvPr id="64" name="Gruppo 63">
            <a:extLst>
              <a:ext uri="{FF2B5EF4-FFF2-40B4-BE49-F238E27FC236}">
                <a16:creationId xmlns:a16="http://schemas.microsoft.com/office/drawing/2014/main" id="{4344DF9B-ADB9-4058-B1E0-843B84D4E076}"/>
              </a:ext>
            </a:extLst>
          </p:cNvPr>
          <p:cNvGrpSpPr/>
          <p:nvPr/>
        </p:nvGrpSpPr>
        <p:grpSpPr>
          <a:xfrm>
            <a:off x="1756823" y="2491862"/>
            <a:ext cx="769967" cy="1752600"/>
            <a:chOff x="3137127" y="2198062"/>
            <a:chExt cx="769967" cy="1752600"/>
          </a:xfrm>
        </p:grpSpPr>
        <p:pic>
          <p:nvPicPr>
            <p:cNvPr id="66" name="Elemento grafico 65">
              <a:extLst>
                <a:ext uri="{FF2B5EF4-FFF2-40B4-BE49-F238E27FC236}">
                  <a16:creationId xmlns:a16="http://schemas.microsoft.com/office/drawing/2014/main" id="{AD5121A8-DA86-4E0F-9D68-847A17479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164144" y="2198062"/>
              <a:ext cx="742950" cy="1752600"/>
            </a:xfrm>
            <a:prstGeom prst="rect">
              <a:avLst/>
            </a:prstGeom>
          </p:spPr>
        </p:pic>
        <p:cxnSp>
          <p:nvCxnSpPr>
            <p:cNvPr id="67" name="Connettore 2 66">
              <a:extLst>
                <a:ext uri="{FF2B5EF4-FFF2-40B4-BE49-F238E27FC236}">
                  <a16:creationId xmlns:a16="http://schemas.microsoft.com/office/drawing/2014/main" id="{BB6A340E-1A1C-4226-8DAF-A4A8D2B0BAEC}"/>
                </a:ext>
              </a:extLst>
            </p:cNvPr>
            <p:cNvCxnSpPr>
              <a:cxnSpLocks/>
            </p:cNvCxnSpPr>
            <p:nvPr/>
          </p:nvCxnSpPr>
          <p:spPr>
            <a:xfrm>
              <a:off x="3137127" y="3513309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2 67">
              <a:extLst>
                <a:ext uri="{FF2B5EF4-FFF2-40B4-BE49-F238E27FC236}">
                  <a16:creationId xmlns:a16="http://schemas.microsoft.com/office/drawing/2014/main" id="{96D121B8-4E41-49AC-AEB6-006BB5FAD694}"/>
                </a:ext>
              </a:extLst>
            </p:cNvPr>
            <p:cNvCxnSpPr>
              <a:cxnSpLocks/>
            </p:cNvCxnSpPr>
            <p:nvPr/>
          </p:nvCxnSpPr>
          <p:spPr>
            <a:xfrm>
              <a:off x="3164144" y="3315189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2 68">
              <a:extLst>
                <a:ext uri="{FF2B5EF4-FFF2-40B4-BE49-F238E27FC236}">
                  <a16:creationId xmlns:a16="http://schemas.microsoft.com/office/drawing/2014/main" id="{1F6040F0-9946-46A7-B5C0-45294FB94F02}"/>
                </a:ext>
              </a:extLst>
            </p:cNvPr>
            <p:cNvCxnSpPr>
              <a:cxnSpLocks/>
            </p:cNvCxnSpPr>
            <p:nvPr/>
          </p:nvCxnSpPr>
          <p:spPr>
            <a:xfrm>
              <a:off x="3164144" y="283519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2 69">
              <a:extLst>
                <a:ext uri="{FF2B5EF4-FFF2-40B4-BE49-F238E27FC236}">
                  <a16:creationId xmlns:a16="http://schemas.microsoft.com/office/drawing/2014/main" id="{774EC289-2E58-4673-BD4A-97247682BB36}"/>
                </a:ext>
              </a:extLst>
            </p:cNvPr>
            <p:cNvCxnSpPr>
              <a:cxnSpLocks/>
            </p:cNvCxnSpPr>
            <p:nvPr/>
          </p:nvCxnSpPr>
          <p:spPr>
            <a:xfrm>
              <a:off x="3164144" y="307093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2 70">
              <a:extLst>
                <a:ext uri="{FF2B5EF4-FFF2-40B4-BE49-F238E27FC236}">
                  <a16:creationId xmlns:a16="http://schemas.microsoft.com/office/drawing/2014/main" id="{4280EA44-E48A-40F3-B3AF-221DA3E722DD}"/>
                </a:ext>
              </a:extLst>
            </p:cNvPr>
            <p:cNvCxnSpPr>
              <a:cxnSpLocks/>
            </p:cNvCxnSpPr>
            <p:nvPr/>
          </p:nvCxnSpPr>
          <p:spPr>
            <a:xfrm>
              <a:off x="3164144" y="2622129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A610005A-688D-46EF-8E0D-E24332835201}"/>
              </a:ext>
            </a:extLst>
          </p:cNvPr>
          <p:cNvGrpSpPr/>
          <p:nvPr/>
        </p:nvGrpSpPr>
        <p:grpSpPr>
          <a:xfrm>
            <a:off x="1320870" y="3184647"/>
            <a:ext cx="707771" cy="333375"/>
            <a:chOff x="2677160" y="2857563"/>
            <a:chExt cx="707771" cy="333375"/>
          </a:xfrm>
        </p:grpSpPr>
        <p:pic>
          <p:nvPicPr>
            <p:cNvPr id="73" name="Elemento grafico 72">
              <a:extLst>
                <a:ext uri="{FF2B5EF4-FFF2-40B4-BE49-F238E27FC236}">
                  <a16:creationId xmlns:a16="http://schemas.microsoft.com/office/drawing/2014/main" id="{C03954D6-9BC6-43DB-9426-80674CC5E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682696" y="2857563"/>
              <a:ext cx="676275" cy="333375"/>
            </a:xfrm>
            <a:prstGeom prst="rect">
              <a:avLst/>
            </a:prstGeom>
          </p:spPr>
        </p:pic>
        <p:cxnSp>
          <p:nvCxnSpPr>
            <p:cNvPr id="74" name="Connettore 2 73">
              <a:extLst>
                <a:ext uri="{FF2B5EF4-FFF2-40B4-BE49-F238E27FC236}">
                  <a16:creationId xmlns:a16="http://schemas.microsoft.com/office/drawing/2014/main" id="{300EB380-3F5A-403C-B4E1-C34D0FDCA69D}"/>
                </a:ext>
              </a:extLst>
            </p:cNvPr>
            <p:cNvCxnSpPr>
              <a:cxnSpLocks/>
            </p:cNvCxnSpPr>
            <p:nvPr/>
          </p:nvCxnSpPr>
          <p:spPr>
            <a:xfrm>
              <a:off x="2819750" y="3145682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2 74">
              <a:extLst>
                <a:ext uri="{FF2B5EF4-FFF2-40B4-BE49-F238E27FC236}">
                  <a16:creationId xmlns:a16="http://schemas.microsoft.com/office/drawing/2014/main" id="{8E82408F-F090-4840-A3D2-0CC74D0FC55D}"/>
                </a:ext>
              </a:extLst>
            </p:cNvPr>
            <p:cNvCxnSpPr>
              <a:cxnSpLocks/>
            </p:cNvCxnSpPr>
            <p:nvPr/>
          </p:nvCxnSpPr>
          <p:spPr>
            <a:xfrm>
              <a:off x="2978255" y="2997178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2 75">
              <a:extLst>
                <a:ext uri="{FF2B5EF4-FFF2-40B4-BE49-F238E27FC236}">
                  <a16:creationId xmlns:a16="http://schemas.microsoft.com/office/drawing/2014/main" id="{671DE2D1-2EEE-4BC3-9A6D-60C8594E6D5A}"/>
                </a:ext>
              </a:extLst>
            </p:cNvPr>
            <p:cNvCxnSpPr>
              <a:cxnSpLocks/>
            </p:cNvCxnSpPr>
            <p:nvPr/>
          </p:nvCxnSpPr>
          <p:spPr>
            <a:xfrm>
              <a:off x="2677160" y="2897390"/>
              <a:ext cx="406676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CasellaDiTesto 76">
                <a:extLst>
                  <a:ext uri="{FF2B5EF4-FFF2-40B4-BE49-F238E27FC236}">
                    <a16:creationId xmlns:a16="http://schemas.microsoft.com/office/drawing/2014/main" id="{ED2DE8B7-4950-429E-8DA8-A0C48A919E5D}"/>
                  </a:ext>
                </a:extLst>
              </p:cNvPr>
              <p:cNvSpPr txBox="1"/>
              <p:nvPr/>
            </p:nvSpPr>
            <p:spPr>
              <a:xfrm>
                <a:off x="1928067" y="4141423"/>
                <a:ext cx="12971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≃1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𝑇𝑉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b="0" dirty="0"/>
              </a:p>
            </p:txBody>
          </p:sp>
        </mc:Choice>
        <mc:Fallback xmlns="">
          <p:sp>
            <p:nvSpPr>
              <p:cNvPr id="77" name="CasellaDiTesto 76">
                <a:extLst>
                  <a:ext uri="{FF2B5EF4-FFF2-40B4-BE49-F238E27FC236}">
                    <a16:creationId xmlns:a16="http://schemas.microsoft.com/office/drawing/2014/main" id="{ED2DE8B7-4950-429E-8DA8-A0C48A919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067" y="4141423"/>
                <a:ext cx="1297150" cy="646331"/>
              </a:xfrm>
              <a:prstGeom prst="rect">
                <a:avLst/>
              </a:prstGeom>
              <a:blipFill>
                <a:blip r:embed="rId25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8" name="Elemento grafico 77">
            <a:extLst>
              <a:ext uri="{FF2B5EF4-FFF2-40B4-BE49-F238E27FC236}">
                <a16:creationId xmlns:a16="http://schemas.microsoft.com/office/drawing/2014/main" id="{DEF91ECC-884D-4A9A-B2C4-42105D02919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37612" y="3037490"/>
            <a:ext cx="741014" cy="762000"/>
          </a:xfrm>
          <a:prstGeom prst="rect">
            <a:avLst/>
          </a:prstGeom>
        </p:spPr>
      </p:pic>
      <p:pic>
        <p:nvPicPr>
          <p:cNvPr id="79" name="Elemento grafico 78">
            <a:extLst>
              <a:ext uri="{FF2B5EF4-FFF2-40B4-BE49-F238E27FC236}">
                <a16:creationId xmlns:a16="http://schemas.microsoft.com/office/drawing/2014/main" id="{B9692050-52B5-4C71-9134-868AD83381C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26729" y="2400300"/>
            <a:ext cx="1362075" cy="2057400"/>
          </a:xfrm>
          <a:prstGeom prst="rect">
            <a:avLst/>
          </a:prstGeom>
        </p:spPr>
      </p:pic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0AB96242-9CC9-444D-A9B4-C515E2EBC195}"/>
              </a:ext>
            </a:extLst>
          </p:cNvPr>
          <p:cNvSpPr txBox="1"/>
          <p:nvPr/>
        </p:nvSpPr>
        <p:spPr>
          <a:xfrm>
            <a:off x="1238344" y="3400911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solidFill>
                  <a:srgbClr val="0602ED"/>
                </a:solidFill>
              </a:rPr>
              <a:t>+</a:t>
            </a:r>
            <a:endParaRPr lang="en-GB" sz="4400" dirty="0">
              <a:solidFill>
                <a:srgbClr val="0602ED"/>
              </a:solidFill>
            </a:endParaRPr>
          </a:p>
        </p:txBody>
      </p:sp>
      <p:grpSp>
        <p:nvGrpSpPr>
          <p:cNvPr id="86" name="Gruppo 85">
            <a:extLst>
              <a:ext uri="{FF2B5EF4-FFF2-40B4-BE49-F238E27FC236}">
                <a16:creationId xmlns:a16="http://schemas.microsoft.com/office/drawing/2014/main" id="{4A7FE926-B186-4B14-A1DC-6483996E9E86}"/>
              </a:ext>
            </a:extLst>
          </p:cNvPr>
          <p:cNvGrpSpPr/>
          <p:nvPr/>
        </p:nvGrpSpPr>
        <p:grpSpPr>
          <a:xfrm>
            <a:off x="1791598" y="2095719"/>
            <a:ext cx="3071848" cy="2390775"/>
            <a:chOff x="3153692" y="1736250"/>
            <a:chExt cx="3071848" cy="2390775"/>
          </a:xfrm>
        </p:grpSpPr>
        <p:pic>
          <p:nvPicPr>
            <p:cNvPr id="87" name="Elemento grafico 86">
              <a:extLst>
                <a:ext uri="{FF2B5EF4-FFF2-40B4-BE49-F238E27FC236}">
                  <a16:creationId xmlns:a16="http://schemas.microsoft.com/office/drawing/2014/main" id="{BC68154E-13D7-4F4C-A978-E8F47925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3153692" y="1736250"/>
              <a:ext cx="3048000" cy="2390775"/>
            </a:xfrm>
            <a:prstGeom prst="rect">
              <a:avLst/>
            </a:prstGeom>
          </p:spPr>
        </p:pic>
        <p:cxnSp>
          <p:nvCxnSpPr>
            <p:cNvPr id="88" name="Connettore 2 87">
              <a:extLst>
                <a:ext uri="{FF2B5EF4-FFF2-40B4-BE49-F238E27FC236}">
                  <a16:creationId xmlns:a16="http://schemas.microsoft.com/office/drawing/2014/main" id="{339C491B-4273-4394-AFAF-4A836ECECA9F}"/>
                </a:ext>
              </a:extLst>
            </p:cNvPr>
            <p:cNvCxnSpPr>
              <a:cxnSpLocks/>
            </p:cNvCxnSpPr>
            <p:nvPr/>
          </p:nvCxnSpPr>
          <p:spPr>
            <a:xfrm>
              <a:off x="5294574" y="3200213"/>
              <a:ext cx="65664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2 88">
              <a:extLst>
                <a:ext uri="{FF2B5EF4-FFF2-40B4-BE49-F238E27FC236}">
                  <a16:creationId xmlns:a16="http://schemas.microsoft.com/office/drawing/2014/main" id="{9ED2B610-E1ED-491E-AA83-535E95AB5F77}"/>
                </a:ext>
              </a:extLst>
            </p:cNvPr>
            <p:cNvCxnSpPr>
              <a:cxnSpLocks/>
            </p:cNvCxnSpPr>
            <p:nvPr/>
          </p:nvCxnSpPr>
          <p:spPr>
            <a:xfrm>
              <a:off x="5568894" y="3063312"/>
              <a:ext cx="65664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2 89">
              <a:extLst>
                <a:ext uri="{FF2B5EF4-FFF2-40B4-BE49-F238E27FC236}">
                  <a16:creationId xmlns:a16="http://schemas.microsoft.com/office/drawing/2014/main" id="{1015EDF4-0448-49D0-A28A-041BC7C34158}"/>
                </a:ext>
              </a:extLst>
            </p:cNvPr>
            <p:cNvCxnSpPr>
              <a:cxnSpLocks/>
            </p:cNvCxnSpPr>
            <p:nvPr/>
          </p:nvCxnSpPr>
          <p:spPr>
            <a:xfrm>
              <a:off x="5366510" y="2887056"/>
              <a:ext cx="656646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Immagine 45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25C1B4D8-311B-45E0-AC65-2EFB5E38A9C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47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BAE2956F-1A7D-4D58-A10F-D7D4A8A3C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magine 47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1BB9A2F4-A7E6-451F-8D2D-59CAA062E69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5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/>
      <p:bldP spid="42" grpId="0"/>
      <p:bldP spid="3" grpId="0" animBg="1"/>
      <p:bldP spid="17" grpId="0" animBg="1"/>
      <p:bldP spid="18" grpId="0" animBg="1"/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8679219" y="6356352"/>
            <a:ext cx="2844800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50</a:t>
            </a:fld>
            <a:endParaRPr lang="it-IT" dirty="0"/>
          </a:p>
        </p:txBody>
      </p:sp>
      <p:pic>
        <p:nvPicPr>
          <p:cNvPr id="16" name="Picture 16" descr="fascia">
            <a:extLst>
              <a:ext uri="{FF2B5EF4-FFF2-40B4-BE49-F238E27FC236}">
                <a16:creationId xmlns:a16="http://schemas.microsoft.com/office/drawing/2014/main" id="{FD66A5A0-8551-4DA4-B61D-4BFFCDA63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B0E555EE-B568-4D30-BDCC-155857DE0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97D4E13A-1109-42E1-AE27-1270F1F22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19" name="Picture 16" descr="fascia">
            <a:extLst>
              <a:ext uri="{FF2B5EF4-FFF2-40B4-BE49-F238E27FC236}">
                <a16:creationId xmlns:a16="http://schemas.microsoft.com/office/drawing/2014/main" id="{A4B8CC77-3705-4DEB-ABFE-569700ADD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17F3CE7-3236-433E-9A70-545F8B131E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22"/>
          <a:stretch/>
        </p:blipFill>
        <p:spPr>
          <a:xfrm>
            <a:off x="-1" y="515375"/>
            <a:ext cx="6096001" cy="2825407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789FF5C9-16F4-4E4F-9C26-8CC00DBA1120}"/>
              </a:ext>
            </a:extLst>
          </p:cNvPr>
          <p:cNvSpPr/>
          <p:nvPr/>
        </p:nvSpPr>
        <p:spPr>
          <a:xfrm>
            <a:off x="414669" y="3125031"/>
            <a:ext cx="1052624" cy="3803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71EEA92-7E95-40A0-AC2C-724F31893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2"/>
          <a:stretch/>
        </p:blipFill>
        <p:spPr>
          <a:xfrm>
            <a:off x="5495835" y="3048905"/>
            <a:ext cx="6366767" cy="3374638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E426994C-5114-47D1-B6B4-4321F4B8CE1A}"/>
              </a:ext>
            </a:extLst>
          </p:cNvPr>
          <p:cNvSpPr/>
          <p:nvPr/>
        </p:nvSpPr>
        <p:spPr>
          <a:xfrm>
            <a:off x="8379887" y="2857800"/>
            <a:ext cx="1368056" cy="3803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CF5C14FB-481B-4B79-A28A-34B14F6E69DF}"/>
              </a:ext>
            </a:extLst>
          </p:cNvPr>
          <p:cNvSpPr/>
          <p:nvPr/>
        </p:nvSpPr>
        <p:spPr>
          <a:xfrm flipH="1">
            <a:off x="6501144" y="3340782"/>
            <a:ext cx="130889" cy="2002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958D8416-6B18-40AA-BE88-168C0025FA61}"/>
              </a:ext>
            </a:extLst>
          </p:cNvPr>
          <p:cNvSpPr/>
          <p:nvPr/>
        </p:nvSpPr>
        <p:spPr>
          <a:xfrm flipH="1">
            <a:off x="940981" y="819832"/>
            <a:ext cx="130889" cy="2002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magine 14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03E026C5-49F8-46BA-AC4F-6DAC6FB1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20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D4843129-3E8C-4C9A-85ED-DADE2B579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636FF49E-15BA-4AC3-AC5A-125F7FC181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451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1E02F-9C0D-4808-B2A2-3678ED98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418"/>
            <a:ext cx="10881547" cy="1325563"/>
          </a:xfrm>
        </p:spPr>
        <p:txBody>
          <a:bodyPr>
            <a:normAutofit/>
          </a:bodyPr>
          <a:lstStyle/>
          <a:p>
            <a:r>
              <a:rPr lang="en-GB" sz="4000" dirty="0"/>
              <a:t>Diagnostic system requirements</a:t>
            </a:r>
          </a:p>
        </p:txBody>
      </p:sp>
      <p:pic>
        <p:nvPicPr>
          <p:cNvPr id="48" name="Picture 16" descr="fascia">
            <a:extLst>
              <a:ext uri="{FF2B5EF4-FFF2-40B4-BE49-F238E27FC236}">
                <a16:creationId xmlns:a16="http://schemas.microsoft.com/office/drawing/2014/main" id="{F866BD2B-6F72-43DA-95B3-BBB9BCC5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11">
            <a:extLst>
              <a:ext uri="{FF2B5EF4-FFF2-40B4-BE49-F238E27FC236}">
                <a16:creationId xmlns:a16="http://schemas.microsoft.com/office/drawing/2014/main" id="{DC752E14-CF1D-4C14-AACE-C58FB99DF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1EA3AE6E-B75E-4227-A9C1-430BAB1C4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61" name="Picture 16" descr="fascia">
            <a:extLst>
              <a:ext uri="{FF2B5EF4-FFF2-40B4-BE49-F238E27FC236}">
                <a16:creationId xmlns:a16="http://schemas.microsoft.com/office/drawing/2014/main" id="{3547C01A-B08A-4957-894B-CFF0B5B0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egnaposto numero diapositiva 2">
            <a:extLst>
              <a:ext uri="{FF2B5EF4-FFF2-40B4-BE49-F238E27FC236}">
                <a16:creationId xmlns:a16="http://schemas.microsoft.com/office/drawing/2014/main" id="{200C5F83-842E-44FE-B716-9895CD499B5B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6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3" name="Segnaposto data 4">
            <a:extLst>
              <a:ext uri="{FF2B5EF4-FFF2-40B4-BE49-F238E27FC236}">
                <a16:creationId xmlns:a16="http://schemas.microsoft.com/office/drawing/2014/main" id="{FB786483-87CC-447C-88C6-82A3B4ED2F01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E72E5F-5DB4-4ED0-846A-2241E5245AE2}"/>
              </a:ext>
            </a:extLst>
          </p:cNvPr>
          <p:cNvSpPr txBox="1"/>
          <p:nvPr/>
        </p:nvSpPr>
        <p:spPr>
          <a:xfrm>
            <a:off x="715595" y="1416416"/>
            <a:ext cx="49941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ideal diagnostic system should have: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energy resolution</a:t>
            </a:r>
          </a:p>
          <a:p>
            <a:endParaRPr lang="en-US" dirty="0"/>
          </a:p>
          <a:p>
            <a:r>
              <a:rPr lang="en-US" i="1" dirty="0"/>
              <a:t>and should allow to retrieve: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Spectrum of accelerated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Angular distribution of accelerated ions</a:t>
            </a:r>
          </a:p>
          <a:p>
            <a:endParaRPr lang="en-US" dirty="0"/>
          </a:p>
          <a:p>
            <a:r>
              <a:rPr lang="en-US" i="1" dirty="0"/>
              <a:t>but it also has to provide: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 Magnetic Pulses (EMPs) robustness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Real-time detection and characterization of ions</a:t>
            </a:r>
          </a:p>
          <a:p>
            <a:endParaRPr lang="en-US" dirty="0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9F35FE78-3402-477E-8A53-DA9FED772662}"/>
              </a:ext>
            </a:extLst>
          </p:cNvPr>
          <p:cNvSpPr txBox="1"/>
          <p:nvPr/>
        </p:nvSpPr>
        <p:spPr>
          <a:xfrm>
            <a:off x="6536144" y="3058940"/>
            <a:ext cx="4994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Layered Imaging systems (RCF, Imaging plates…)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Solid state nuclear track detectors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Thomson spectrometers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Electrostatic-magnetostatic spectrometers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Time Of Flight technique</a:t>
            </a:r>
          </a:p>
          <a:p>
            <a:endParaRPr lang="en-US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B322AF8B-13E1-44CE-AF2B-26CBA80C0F18}"/>
              </a:ext>
            </a:extLst>
          </p:cNvPr>
          <p:cNvSpPr/>
          <p:nvPr/>
        </p:nvSpPr>
        <p:spPr>
          <a:xfrm>
            <a:off x="6453932" y="1864134"/>
            <a:ext cx="5315822" cy="4622335"/>
          </a:xfrm>
          <a:custGeom>
            <a:avLst/>
            <a:gdLst>
              <a:gd name="connsiteX0" fmla="*/ 0 w 5315822"/>
              <a:gd name="connsiteY0" fmla="*/ 2311168 h 4622335"/>
              <a:gd name="connsiteX1" fmla="*/ 2657911 w 5315822"/>
              <a:gd name="connsiteY1" fmla="*/ 0 h 4622335"/>
              <a:gd name="connsiteX2" fmla="*/ 5315822 w 5315822"/>
              <a:gd name="connsiteY2" fmla="*/ 2311168 h 4622335"/>
              <a:gd name="connsiteX3" fmla="*/ 2657911 w 5315822"/>
              <a:gd name="connsiteY3" fmla="*/ 4622336 h 4622335"/>
              <a:gd name="connsiteX4" fmla="*/ 0 w 5315822"/>
              <a:gd name="connsiteY4" fmla="*/ 2311168 h 462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5822" h="4622335" extrusionOk="0">
                <a:moveTo>
                  <a:pt x="0" y="2311168"/>
                </a:moveTo>
                <a:cubicBezTo>
                  <a:pt x="-60151" y="866590"/>
                  <a:pt x="1182875" y="-86304"/>
                  <a:pt x="2657911" y="0"/>
                </a:cubicBezTo>
                <a:cubicBezTo>
                  <a:pt x="3996618" y="-31297"/>
                  <a:pt x="5255426" y="1046121"/>
                  <a:pt x="5315822" y="2311168"/>
                </a:cubicBezTo>
                <a:cubicBezTo>
                  <a:pt x="5401357" y="3768542"/>
                  <a:pt x="4195942" y="4593214"/>
                  <a:pt x="2657911" y="4622336"/>
                </a:cubicBezTo>
                <a:cubicBezTo>
                  <a:pt x="1403178" y="4632423"/>
                  <a:pt x="18341" y="3797139"/>
                  <a:pt x="0" y="2311168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A95FAC5-2916-4D76-91A0-A09ED6C273EE}"/>
              </a:ext>
            </a:extLst>
          </p:cNvPr>
          <p:cNvSpPr/>
          <p:nvPr/>
        </p:nvSpPr>
        <p:spPr>
          <a:xfrm>
            <a:off x="-75734" y="6457890"/>
            <a:ext cx="34444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M. Salvadori et al. Scientific Reports 11, 3071 (2021)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7" name="Immagine 16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B4A31AF2-9997-4C9F-AEBD-60EB4F29C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8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5EA0B736-D0EA-43EA-B075-5F00F7AF3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C548472A-56D1-4B70-9FDE-5761CC205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56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1E02F-9C0D-4808-B2A2-3678ED98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418"/>
            <a:ext cx="10881547" cy="1325563"/>
          </a:xfrm>
        </p:spPr>
        <p:txBody>
          <a:bodyPr>
            <a:normAutofit/>
          </a:bodyPr>
          <a:lstStyle/>
          <a:p>
            <a:r>
              <a:rPr lang="en-GB" sz="4000" dirty="0"/>
              <a:t>Diagnostic system requirements</a:t>
            </a:r>
          </a:p>
        </p:txBody>
      </p:sp>
      <p:pic>
        <p:nvPicPr>
          <p:cNvPr id="48" name="Picture 16" descr="fascia">
            <a:extLst>
              <a:ext uri="{FF2B5EF4-FFF2-40B4-BE49-F238E27FC236}">
                <a16:creationId xmlns:a16="http://schemas.microsoft.com/office/drawing/2014/main" id="{F866BD2B-6F72-43DA-95B3-BBB9BCC5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11">
            <a:extLst>
              <a:ext uri="{FF2B5EF4-FFF2-40B4-BE49-F238E27FC236}">
                <a16:creationId xmlns:a16="http://schemas.microsoft.com/office/drawing/2014/main" id="{DC752E14-CF1D-4C14-AACE-C58FB99DF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1EA3AE6E-B75E-4227-A9C1-430BAB1C4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61" name="Picture 16" descr="fascia">
            <a:extLst>
              <a:ext uri="{FF2B5EF4-FFF2-40B4-BE49-F238E27FC236}">
                <a16:creationId xmlns:a16="http://schemas.microsoft.com/office/drawing/2014/main" id="{3547C01A-B08A-4957-894B-CFF0B5B0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egnaposto numero diapositiva 2">
            <a:extLst>
              <a:ext uri="{FF2B5EF4-FFF2-40B4-BE49-F238E27FC236}">
                <a16:creationId xmlns:a16="http://schemas.microsoft.com/office/drawing/2014/main" id="{200C5F83-842E-44FE-B716-9895CD499B5B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7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3" name="Segnaposto data 4">
            <a:extLst>
              <a:ext uri="{FF2B5EF4-FFF2-40B4-BE49-F238E27FC236}">
                <a16:creationId xmlns:a16="http://schemas.microsoft.com/office/drawing/2014/main" id="{FB786483-87CC-447C-88C6-82A3B4ED2F01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E72E5F-5DB4-4ED0-846A-2241E5245AE2}"/>
              </a:ext>
            </a:extLst>
          </p:cNvPr>
          <p:cNvSpPr txBox="1"/>
          <p:nvPr/>
        </p:nvSpPr>
        <p:spPr>
          <a:xfrm>
            <a:off x="715595" y="1416416"/>
            <a:ext cx="49941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ideal diagnostic system should have: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energy resolution</a:t>
            </a:r>
          </a:p>
          <a:p>
            <a:endParaRPr lang="en-US" dirty="0"/>
          </a:p>
          <a:p>
            <a:r>
              <a:rPr lang="en-US" i="1" dirty="0"/>
              <a:t>and should allow to retrieve: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Spectrum of accelerated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Angular distribution of accelerated ions</a:t>
            </a:r>
          </a:p>
          <a:p>
            <a:endParaRPr lang="en-US" dirty="0"/>
          </a:p>
          <a:p>
            <a:r>
              <a:rPr lang="en-US" i="1" dirty="0"/>
              <a:t>but it also has to provide: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 Magnetic Pulses (EMPs) robustness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Real-time detection and characterization of ions</a:t>
            </a:r>
          </a:p>
          <a:p>
            <a:endParaRPr lang="en-US" dirty="0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9F35FE78-3402-477E-8A53-DA9FED772662}"/>
              </a:ext>
            </a:extLst>
          </p:cNvPr>
          <p:cNvSpPr txBox="1"/>
          <p:nvPr/>
        </p:nvSpPr>
        <p:spPr>
          <a:xfrm>
            <a:off x="6536144" y="3058940"/>
            <a:ext cx="4994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Layered Imaging systems (RCF, Imaging plates…)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Solid state nuclear track detectors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Thomson spectrometers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Electrostatic-magnetostatic spectrometers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highlight>
                  <a:srgbClr val="DAE3F3"/>
                </a:highlight>
              </a:rPr>
              <a:t>Time Of Flight technique</a:t>
            </a:r>
          </a:p>
          <a:p>
            <a:endParaRPr lang="en-US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B322AF8B-13E1-44CE-AF2B-26CBA80C0F18}"/>
              </a:ext>
            </a:extLst>
          </p:cNvPr>
          <p:cNvSpPr/>
          <p:nvPr/>
        </p:nvSpPr>
        <p:spPr>
          <a:xfrm>
            <a:off x="6453932" y="1864134"/>
            <a:ext cx="5315822" cy="4622335"/>
          </a:xfrm>
          <a:custGeom>
            <a:avLst/>
            <a:gdLst>
              <a:gd name="connsiteX0" fmla="*/ 0 w 5315822"/>
              <a:gd name="connsiteY0" fmla="*/ 2311168 h 4622335"/>
              <a:gd name="connsiteX1" fmla="*/ 2657911 w 5315822"/>
              <a:gd name="connsiteY1" fmla="*/ 0 h 4622335"/>
              <a:gd name="connsiteX2" fmla="*/ 5315822 w 5315822"/>
              <a:gd name="connsiteY2" fmla="*/ 2311168 h 4622335"/>
              <a:gd name="connsiteX3" fmla="*/ 2657911 w 5315822"/>
              <a:gd name="connsiteY3" fmla="*/ 4622336 h 4622335"/>
              <a:gd name="connsiteX4" fmla="*/ 0 w 5315822"/>
              <a:gd name="connsiteY4" fmla="*/ 2311168 h 462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5822" h="4622335" extrusionOk="0">
                <a:moveTo>
                  <a:pt x="0" y="2311168"/>
                </a:moveTo>
                <a:cubicBezTo>
                  <a:pt x="-60151" y="866590"/>
                  <a:pt x="1182875" y="-86304"/>
                  <a:pt x="2657911" y="0"/>
                </a:cubicBezTo>
                <a:cubicBezTo>
                  <a:pt x="3996618" y="-31297"/>
                  <a:pt x="5255426" y="1046121"/>
                  <a:pt x="5315822" y="2311168"/>
                </a:cubicBezTo>
                <a:cubicBezTo>
                  <a:pt x="5401357" y="3768542"/>
                  <a:pt x="4195942" y="4593214"/>
                  <a:pt x="2657911" y="4622336"/>
                </a:cubicBezTo>
                <a:cubicBezTo>
                  <a:pt x="1403178" y="4632423"/>
                  <a:pt x="18341" y="3797139"/>
                  <a:pt x="0" y="2311168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A95FAC5-2916-4D76-91A0-A09ED6C273EE}"/>
              </a:ext>
            </a:extLst>
          </p:cNvPr>
          <p:cNvSpPr/>
          <p:nvPr/>
        </p:nvSpPr>
        <p:spPr>
          <a:xfrm>
            <a:off x="-75734" y="6457890"/>
            <a:ext cx="34444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M. Salvadori et al. Scientific Reports 11, 3071 (2021)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8" name="Immagine 17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FD33842B-A430-42A2-B14E-326668981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9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D4645C4D-E9F9-43B6-AF87-6BD1D3915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19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93A25F02-788F-4DCC-8D47-A68C41B66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35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6064DD08-B075-4B83-BD8A-5192695BE62C}"/>
              </a:ext>
            </a:extLst>
          </p:cNvPr>
          <p:cNvSpPr/>
          <p:nvPr/>
        </p:nvSpPr>
        <p:spPr>
          <a:xfrm>
            <a:off x="340978" y="5141058"/>
            <a:ext cx="5441713" cy="14749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641E02F-9C0D-4808-B2A2-3678ED98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418"/>
            <a:ext cx="10881547" cy="1325563"/>
          </a:xfrm>
        </p:spPr>
        <p:txBody>
          <a:bodyPr>
            <a:normAutofit/>
          </a:bodyPr>
          <a:lstStyle/>
          <a:p>
            <a:r>
              <a:rPr lang="en-GB" sz="4000" dirty="0"/>
              <a:t>Time Of Flight Technique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742B85-171D-45CE-AA20-730B8FF390B5}"/>
              </a:ext>
            </a:extLst>
          </p:cNvPr>
          <p:cNvSpPr txBox="1"/>
          <p:nvPr/>
        </p:nvSpPr>
        <p:spPr>
          <a:xfrm>
            <a:off x="413336" y="1137634"/>
            <a:ext cx="5369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Of Flight measurements are a powerful and effective method to obtain timely spectra of accelerated particles.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Elemento grafico 18">
            <a:extLst>
              <a:ext uri="{FF2B5EF4-FFF2-40B4-BE49-F238E27FC236}">
                <a16:creationId xmlns:a16="http://schemas.microsoft.com/office/drawing/2014/main" id="{6AD04E02-DEA7-4BD8-B2AD-3FF53262C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8474" y="2759188"/>
            <a:ext cx="3162300" cy="323850"/>
          </a:xfrm>
          <a:prstGeom prst="rect">
            <a:avLst/>
          </a:prstGeom>
        </p:spPr>
      </p:pic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48296532-89AC-4FBA-A552-12EC69627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7040" y="3400366"/>
            <a:ext cx="114300" cy="114300"/>
          </a:xfrm>
          <a:prstGeom prst="rect">
            <a:avLst/>
          </a:prstGeom>
        </p:spPr>
      </p:pic>
      <p:pic>
        <p:nvPicPr>
          <p:cNvPr id="23" name="Elemento grafico 22">
            <a:extLst>
              <a:ext uri="{FF2B5EF4-FFF2-40B4-BE49-F238E27FC236}">
                <a16:creationId xmlns:a16="http://schemas.microsoft.com/office/drawing/2014/main" id="{A4AE5ED4-A67B-4A3F-817B-1590B5A63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17040" y="3661716"/>
            <a:ext cx="114300" cy="114300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CBBFDF3-386A-4F56-8E5A-BBBEAC7FC95F}"/>
              </a:ext>
            </a:extLst>
          </p:cNvPr>
          <p:cNvCxnSpPr>
            <a:cxnSpLocks/>
          </p:cNvCxnSpPr>
          <p:nvPr/>
        </p:nvCxnSpPr>
        <p:spPr>
          <a:xfrm flipV="1">
            <a:off x="3721369" y="3210275"/>
            <a:ext cx="0" cy="670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DADF20F3-132D-40E1-83A5-6EEBDA3A1EF1}"/>
              </a:ext>
            </a:extLst>
          </p:cNvPr>
          <p:cNvCxnSpPr>
            <a:cxnSpLocks/>
          </p:cNvCxnSpPr>
          <p:nvPr/>
        </p:nvCxnSpPr>
        <p:spPr>
          <a:xfrm flipV="1">
            <a:off x="3720488" y="3868567"/>
            <a:ext cx="164680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82EEC2D-6CB8-4301-80A8-334C666DAE89}"/>
              </a:ext>
            </a:extLst>
          </p:cNvPr>
          <p:cNvSpPr txBox="1"/>
          <p:nvPr/>
        </p:nvSpPr>
        <p:spPr>
          <a:xfrm>
            <a:off x="4924358" y="3896844"/>
            <a:ext cx="61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110C95ED-0A22-4D2F-8707-3CE8DD1ED011}"/>
              </a:ext>
            </a:extLst>
          </p:cNvPr>
          <p:cNvSpPr/>
          <p:nvPr/>
        </p:nvSpPr>
        <p:spPr>
          <a:xfrm>
            <a:off x="4420504" y="3290243"/>
            <a:ext cx="197387" cy="582916"/>
          </a:xfrm>
          <a:custGeom>
            <a:avLst/>
            <a:gdLst>
              <a:gd name="connsiteX0" fmla="*/ 0 w 197387"/>
              <a:gd name="connsiteY0" fmla="*/ 582892 h 582916"/>
              <a:gd name="connsiteX1" fmla="*/ 8023 w 197387"/>
              <a:gd name="connsiteY1" fmla="*/ 573924 h 582916"/>
              <a:gd name="connsiteX2" fmla="*/ 17652 w 197387"/>
              <a:gd name="connsiteY2" fmla="*/ 520119 h 582916"/>
              <a:gd name="connsiteX3" fmla="*/ 25676 w 197387"/>
              <a:gd name="connsiteY3" fmla="*/ 466313 h 582916"/>
              <a:gd name="connsiteX4" fmla="*/ 35304 w 197387"/>
              <a:gd name="connsiteY4" fmla="*/ 394573 h 582916"/>
              <a:gd name="connsiteX5" fmla="*/ 38514 w 197387"/>
              <a:gd name="connsiteY5" fmla="*/ 367670 h 582916"/>
              <a:gd name="connsiteX6" fmla="*/ 43328 w 197387"/>
              <a:gd name="connsiteY6" fmla="*/ 349735 h 582916"/>
              <a:gd name="connsiteX7" fmla="*/ 44933 w 197387"/>
              <a:gd name="connsiteY7" fmla="*/ 322832 h 582916"/>
              <a:gd name="connsiteX8" fmla="*/ 48143 w 197387"/>
              <a:gd name="connsiteY8" fmla="*/ 286962 h 582916"/>
              <a:gd name="connsiteX9" fmla="*/ 49747 w 197387"/>
              <a:gd name="connsiteY9" fmla="*/ 251092 h 582916"/>
              <a:gd name="connsiteX10" fmla="*/ 52957 w 197387"/>
              <a:gd name="connsiteY10" fmla="*/ 224189 h 582916"/>
              <a:gd name="connsiteX11" fmla="*/ 56167 w 197387"/>
              <a:gd name="connsiteY11" fmla="*/ 170383 h 582916"/>
              <a:gd name="connsiteX12" fmla="*/ 59376 w 197387"/>
              <a:gd name="connsiteY12" fmla="*/ 143481 h 582916"/>
              <a:gd name="connsiteX13" fmla="*/ 60981 w 197387"/>
              <a:gd name="connsiteY13" fmla="*/ 116578 h 582916"/>
              <a:gd name="connsiteX14" fmla="*/ 64190 w 197387"/>
              <a:gd name="connsiteY14" fmla="*/ 89675 h 582916"/>
              <a:gd name="connsiteX15" fmla="*/ 65795 w 197387"/>
              <a:gd name="connsiteY15" fmla="*/ 62773 h 582916"/>
              <a:gd name="connsiteX16" fmla="*/ 70609 w 197387"/>
              <a:gd name="connsiteY16" fmla="*/ 44837 h 582916"/>
              <a:gd name="connsiteX17" fmla="*/ 72214 w 197387"/>
              <a:gd name="connsiteY17" fmla="*/ 17935 h 582916"/>
              <a:gd name="connsiteX18" fmla="*/ 81843 w 197387"/>
              <a:gd name="connsiteY18" fmla="*/ 0 h 582916"/>
              <a:gd name="connsiteX19" fmla="*/ 93076 w 197387"/>
              <a:gd name="connsiteY19" fmla="*/ 17935 h 582916"/>
              <a:gd name="connsiteX20" fmla="*/ 97891 w 197387"/>
              <a:gd name="connsiteY20" fmla="*/ 35870 h 582916"/>
              <a:gd name="connsiteX21" fmla="*/ 101100 w 197387"/>
              <a:gd name="connsiteY21" fmla="*/ 62773 h 582916"/>
              <a:gd name="connsiteX22" fmla="*/ 105914 w 197387"/>
              <a:gd name="connsiteY22" fmla="*/ 80708 h 582916"/>
              <a:gd name="connsiteX23" fmla="*/ 107519 w 197387"/>
              <a:gd name="connsiteY23" fmla="*/ 107610 h 582916"/>
              <a:gd name="connsiteX24" fmla="*/ 110729 w 197387"/>
              <a:gd name="connsiteY24" fmla="*/ 134513 h 582916"/>
              <a:gd name="connsiteX25" fmla="*/ 112334 w 197387"/>
              <a:gd name="connsiteY25" fmla="*/ 161416 h 582916"/>
              <a:gd name="connsiteX26" fmla="*/ 118753 w 197387"/>
              <a:gd name="connsiteY26" fmla="*/ 215221 h 582916"/>
              <a:gd name="connsiteX27" fmla="*/ 120357 w 197387"/>
              <a:gd name="connsiteY27" fmla="*/ 242124 h 582916"/>
              <a:gd name="connsiteX28" fmla="*/ 126777 w 197387"/>
              <a:gd name="connsiteY28" fmla="*/ 295930 h 582916"/>
              <a:gd name="connsiteX29" fmla="*/ 129986 w 197387"/>
              <a:gd name="connsiteY29" fmla="*/ 322832 h 582916"/>
              <a:gd name="connsiteX30" fmla="*/ 136405 w 197387"/>
              <a:gd name="connsiteY30" fmla="*/ 376638 h 582916"/>
              <a:gd name="connsiteX31" fmla="*/ 139615 w 197387"/>
              <a:gd name="connsiteY31" fmla="*/ 403540 h 582916"/>
              <a:gd name="connsiteX32" fmla="*/ 144429 w 197387"/>
              <a:gd name="connsiteY32" fmla="*/ 421476 h 582916"/>
              <a:gd name="connsiteX33" fmla="*/ 154058 w 197387"/>
              <a:gd name="connsiteY33" fmla="*/ 466313 h 582916"/>
              <a:gd name="connsiteX34" fmla="*/ 158872 w 197387"/>
              <a:gd name="connsiteY34" fmla="*/ 475281 h 582916"/>
              <a:gd name="connsiteX35" fmla="*/ 171710 w 197387"/>
              <a:gd name="connsiteY35" fmla="*/ 520119 h 582916"/>
              <a:gd name="connsiteX36" fmla="*/ 190967 w 197387"/>
              <a:gd name="connsiteY36" fmla="*/ 573924 h 582916"/>
              <a:gd name="connsiteX37" fmla="*/ 197386 w 197387"/>
              <a:gd name="connsiteY37" fmla="*/ 582892 h 58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97387" h="582916" extrusionOk="0">
                <a:moveTo>
                  <a:pt x="0" y="582892"/>
                </a:moveTo>
                <a:cubicBezTo>
                  <a:pt x="2533" y="579816"/>
                  <a:pt x="5414" y="582224"/>
                  <a:pt x="8023" y="573924"/>
                </a:cubicBezTo>
                <a:cubicBezTo>
                  <a:pt x="14929" y="560954"/>
                  <a:pt x="13485" y="538084"/>
                  <a:pt x="17652" y="520119"/>
                </a:cubicBezTo>
                <a:cubicBezTo>
                  <a:pt x="21967" y="479334"/>
                  <a:pt x="19319" y="514299"/>
                  <a:pt x="25676" y="466313"/>
                </a:cubicBezTo>
                <a:cubicBezTo>
                  <a:pt x="28478" y="441950"/>
                  <a:pt x="35343" y="420880"/>
                  <a:pt x="35304" y="394573"/>
                </a:cubicBezTo>
                <a:cubicBezTo>
                  <a:pt x="36528" y="385623"/>
                  <a:pt x="37378" y="374822"/>
                  <a:pt x="38514" y="367670"/>
                </a:cubicBezTo>
                <a:cubicBezTo>
                  <a:pt x="39692" y="360021"/>
                  <a:pt x="41399" y="356019"/>
                  <a:pt x="43328" y="349735"/>
                </a:cubicBezTo>
                <a:cubicBezTo>
                  <a:pt x="43846" y="340604"/>
                  <a:pt x="44036" y="331841"/>
                  <a:pt x="44933" y="322832"/>
                </a:cubicBezTo>
                <a:cubicBezTo>
                  <a:pt x="46928" y="311133"/>
                  <a:pt x="48781" y="299834"/>
                  <a:pt x="48143" y="286962"/>
                </a:cubicBezTo>
                <a:cubicBezTo>
                  <a:pt x="48781" y="275399"/>
                  <a:pt x="50328" y="263605"/>
                  <a:pt x="49747" y="251092"/>
                </a:cubicBezTo>
                <a:cubicBezTo>
                  <a:pt x="51019" y="241948"/>
                  <a:pt x="52275" y="235080"/>
                  <a:pt x="52957" y="224189"/>
                </a:cubicBezTo>
                <a:cubicBezTo>
                  <a:pt x="55983" y="209457"/>
                  <a:pt x="54463" y="186325"/>
                  <a:pt x="56167" y="170383"/>
                </a:cubicBezTo>
                <a:cubicBezTo>
                  <a:pt x="58009" y="160739"/>
                  <a:pt x="58851" y="151532"/>
                  <a:pt x="59376" y="143481"/>
                </a:cubicBezTo>
                <a:cubicBezTo>
                  <a:pt x="59176" y="135184"/>
                  <a:pt x="58986" y="124178"/>
                  <a:pt x="60981" y="116578"/>
                </a:cubicBezTo>
                <a:cubicBezTo>
                  <a:pt x="61114" y="106886"/>
                  <a:pt x="62901" y="98444"/>
                  <a:pt x="64190" y="89675"/>
                </a:cubicBezTo>
                <a:cubicBezTo>
                  <a:pt x="65009" y="80387"/>
                  <a:pt x="63642" y="70794"/>
                  <a:pt x="65795" y="62773"/>
                </a:cubicBezTo>
                <a:cubicBezTo>
                  <a:pt x="66814" y="54690"/>
                  <a:pt x="69094" y="50882"/>
                  <a:pt x="70609" y="44837"/>
                </a:cubicBezTo>
                <a:cubicBezTo>
                  <a:pt x="71102" y="36870"/>
                  <a:pt x="71646" y="22950"/>
                  <a:pt x="72214" y="17935"/>
                </a:cubicBezTo>
                <a:cubicBezTo>
                  <a:pt x="74967" y="6946"/>
                  <a:pt x="81843" y="0"/>
                  <a:pt x="81843" y="0"/>
                </a:cubicBezTo>
                <a:cubicBezTo>
                  <a:pt x="84254" y="3574"/>
                  <a:pt x="89848" y="11990"/>
                  <a:pt x="93076" y="17935"/>
                </a:cubicBezTo>
                <a:cubicBezTo>
                  <a:pt x="94920" y="22077"/>
                  <a:pt x="95168" y="29828"/>
                  <a:pt x="97891" y="35870"/>
                </a:cubicBezTo>
                <a:cubicBezTo>
                  <a:pt x="99042" y="44907"/>
                  <a:pt x="99397" y="56176"/>
                  <a:pt x="101100" y="62773"/>
                </a:cubicBezTo>
                <a:cubicBezTo>
                  <a:pt x="102386" y="70550"/>
                  <a:pt x="104388" y="71864"/>
                  <a:pt x="105914" y="80708"/>
                </a:cubicBezTo>
                <a:cubicBezTo>
                  <a:pt x="108121" y="88449"/>
                  <a:pt x="106705" y="97959"/>
                  <a:pt x="107519" y="107610"/>
                </a:cubicBezTo>
                <a:cubicBezTo>
                  <a:pt x="109609" y="118023"/>
                  <a:pt x="108846" y="125097"/>
                  <a:pt x="110729" y="134513"/>
                </a:cubicBezTo>
                <a:cubicBezTo>
                  <a:pt x="111114" y="144123"/>
                  <a:pt x="111024" y="151617"/>
                  <a:pt x="112334" y="161416"/>
                </a:cubicBezTo>
                <a:cubicBezTo>
                  <a:pt x="114453" y="180074"/>
                  <a:pt x="118690" y="192763"/>
                  <a:pt x="118753" y="215221"/>
                </a:cubicBezTo>
                <a:cubicBezTo>
                  <a:pt x="118458" y="223871"/>
                  <a:pt x="119972" y="233432"/>
                  <a:pt x="120357" y="242124"/>
                </a:cubicBezTo>
                <a:cubicBezTo>
                  <a:pt x="119674" y="262401"/>
                  <a:pt x="125555" y="280481"/>
                  <a:pt x="126777" y="295930"/>
                </a:cubicBezTo>
                <a:cubicBezTo>
                  <a:pt x="128487" y="308756"/>
                  <a:pt x="129534" y="312430"/>
                  <a:pt x="129986" y="322832"/>
                </a:cubicBezTo>
                <a:cubicBezTo>
                  <a:pt x="134007" y="342237"/>
                  <a:pt x="136576" y="369387"/>
                  <a:pt x="136405" y="376638"/>
                </a:cubicBezTo>
                <a:cubicBezTo>
                  <a:pt x="138115" y="385625"/>
                  <a:pt x="138468" y="398036"/>
                  <a:pt x="139615" y="403540"/>
                </a:cubicBezTo>
                <a:cubicBezTo>
                  <a:pt x="141501" y="409789"/>
                  <a:pt x="143008" y="414724"/>
                  <a:pt x="144429" y="421476"/>
                </a:cubicBezTo>
                <a:cubicBezTo>
                  <a:pt x="150047" y="446557"/>
                  <a:pt x="148028" y="449544"/>
                  <a:pt x="154058" y="466313"/>
                </a:cubicBezTo>
                <a:cubicBezTo>
                  <a:pt x="155517" y="470595"/>
                  <a:pt x="157651" y="472378"/>
                  <a:pt x="158872" y="475281"/>
                </a:cubicBezTo>
                <a:cubicBezTo>
                  <a:pt x="172778" y="533187"/>
                  <a:pt x="152763" y="455167"/>
                  <a:pt x="171710" y="520119"/>
                </a:cubicBezTo>
                <a:cubicBezTo>
                  <a:pt x="181799" y="567570"/>
                  <a:pt x="177844" y="551652"/>
                  <a:pt x="190967" y="573924"/>
                </a:cubicBezTo>
                <a:cubicBezTo>
                  <a:pt x="195996" y="583503"/>
                  <a:pt x="194175" y="582800"/>
                  <a:pt x="197386" y="582892"/>
                </a:cubicBezTo>
              </a:path>
            </a:pathLst>
          </a:custGeom>
          <a:noFill/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49808"/>
                      <a:gd name="connsiteY0" fmla="*/ 396240 h 396256"/>
                      <a:gd name="connsiteX1" fmla="*/ 30480 w 749808"/>
                      <a:gd name="connsiteY1" fmla="*/ 390144 h 396256"/>
                      <a:gd name="connsiteX2" fmla="*/ 67056 w 749808"/>
                      <a:gd name="connsiteY2" fmla="*/ 353568 h 396256"/>
                      <a:gd name="connsiteX3" fmla="*/ 97536 w 749808"/>
                      <a:gd name="connsiteY3" fmla="*/ 316992 h 396256"/>
                      <a:gd name="connsiteX4" fmla="*/ 134112 w 749808"/>
                      <a:gd name="connsiteY4" fmla="*/ 268224 h 396256"/>
                      <a:gd name="connsiteX5" fmla="*/ 146304 w 749808"/>
                      <a:gd name="connsiteY5" fmla="*/ 249936 h 396256"/>
                      <a:gd name="connsiteX6" fmla="*/ 164592 w 749808"/>
                      <a:gd name="connsiteY6" fmla="*/ 237744 h 396256"/>
                      <a:gd name="connsiteX7" fmla="*/ 170688 w 749808"/>
                      <a:gd name="connsiteY7" fmla="*/ 219456 h 396256"/>
                      <a:gd name="connsiteX8" fmla="*/ 182880 w 749808"/>
                      <a:gd name="connsiteY8" fmla="*/ 195072 h 396256"/>
                      <a:gd name="connsiteX9" fmla="*/ 188976 w 749808"/>
                      <a:gd name="connsiteY9" fmla="*/ 170688 h 396256"/>
                      <a:gd name="connsiteX10" fmla="*/ 201168 w 749808"/>
                      <a:gd name="connsiteY10" fmla="*/ 152400 h 396256"/>
                      <a:gd name="connsiteX11" fmla="*/ 213360 w 749808"/>
                      <a:gd name="connsiteY11" fmla="*/ 115824 h 396256"/>
                      <a:gd name="connsiteX12" fmla="*/ 225552 w 749808"/>
                      <a:gd name="connsiteY12" fmla="*/ 97536 h 396256"/>
                      <a:gd name="connsiteX13" fmla="*/ 231648 w 749808"/>
                      <a:gd name="connsiteY13" fmla="*/ 79248 h 396256"/>
                      <a:gd name="connsiteX14" fmla="*/ 243840 w 749808"/>
                      <a:gd name="connsiteY14" fmla="*/ 60960 h 396256"/>
                      <a:gd name="connsiteX15" fmla="*/ 249936 w 749808"/>
                      <a:gd name="connsiteY15" fmla="*/ 42672 h 396256"/>
                      <a:gd name="connsiteX16" fmla="*/ 268224 w 749808"/>
                      <a:gd name="connsiteY16" fmla="*/ 30480 h 396256"/>
                      <a:gd name="connsiteX17" fmla="*/ 274320 w 749808"/>
                      <a:gd name="connsiteY17" fmla="*/ 12192 h 396256"/>
                      <a:gd name="connsiteX18" fmla="*/ 310896 w 749808"/>
                      <a:gd name="connsiteY18" fmla="*/ 0 h 396256"/>
                      <a:gd name="connsiteX19" fmla="*/ 353568 w 749808"/>
                      <a:gd name="connsiteY19" fmla="*/ 12192 h 396256"/>
                      <a:gd name="connsiteX20" fmla="*/ 371856 w 749808"/>
                      <a:gd name="connsiteY20" fmla="*/ 24384 h 396256"/>
                      <a:gd name="connsiteX21" fmla="*/ 384048 w 749808"/>
                      <a:gd name="connsiteY21" fmla="*/ 42672 h 396256"/>
                      <a:gd name="connsiteX22" fmla="*/ 402336 w 749808"/>
                      <a:gd name="connsiteY22" fmla="*/ 54864 h 396256"/>
                      <a:gd name="connsiteX23" fmla="*/ 408432 w 749808"/>
                      <a:gd name="connsiteY23" fmla="*/ 73152 h 396256"/>
                      <a:gd name="connsiteX24" fmla="*/ 420624 w 749808"/>
                      <a:gd name="connsiteY24" fmla="*/ 91440 h 396256"/>
                      <a:gd name="connsiteX25" fmla="*/ 426720 w 749808"/>
                      <a:gd name="connsiteY25" fmla="*/ 109728 h 396256"/>
                      <a:gd name="connsiteX26" fmla="*/ 451104 w 749808"/>
                      <a:gd name="connsiteY26" fmla="*/ 146304 h 396256"/>
                      <a:gd name="connsiteX27" fmla="*/ 457200 w 749808"/>
                      <a:gd name="connsiteY27" fmla="*/ 164592 h 396256"/>
                      <a:gd name="connsiteX28" fmla="*/ 481584 w 749808"/>
                      <a:gd name="connsiteY28" fmla="*/ 201168 h 396256"/>
                      <a:gd name="connsiteX29" fmla="*/ 493776 w 749808"/>
                      <a:gd name="connsiteY29" fmla="*/ 219456 h 396256"/>
                      <a:gd name="connsiteX30" fmla="*/ 518160 w 749808"/>
                      <a:gd name="connsiteY30" fmla="*/ 256032 h 396256"/>
                      <a:gd name="connsiteX31" fmla="*/ 530352 w 749808"/>
                      <a:gd name="connsiteY31" fmla="*/ 274320 h 396256"/>
                      <a:gd name="connsiteX32" fmla="*/ 548640 w 749808"/>
                      <a:gd name="connsiteY32" fmla="*/ 286512 h 396256"/>
                      <a:gd name="connsiteX33" fmla="*/ 585216 w 749808"/>
                      <a:gd name="connsiteY33" fmla="*/ 316992 h 396256"/>
                      <a:gd name="connsiteX34" fmla="*/ 603504 w 749808"/>
                      <a:gd name="connsiteY34" fmla="*/ 323088 h 396256"/>
                      <a:gd name="connsiteX35" fmla="*/ 652272 w 749808"/>
                      <a:gd name="connsiteY35" fmla="*/ 353568 h 396256"/>
                      <a:gd name="connsiteX36" fmla="*/ 725424 w 749808"/>
                      <a:gd name="connsiteY36" fmla="*/ 390144 h 396256"/>
                      <a:gd name="connsiteX37" fmla="*/ 749808 w 749808"/>
                      <a:gd name="connsiteY37" fmla="*/ 396240 h 396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49808" h="396256">
                        <a:moveTo>
                          <a:pt x="0" y="396240"/>
                        </a:moveTo>
                        <a:cubicBezTo>
                          <a:pt x="10160" y="394208"/>
                          <a:pt x="21739" y="395707"/>
                          <a:pt x="30480" y="390144"/>
                        </a:cubicBezTo>
                        <a:cubicBezTo>
                          <a:pt x="45026" y="380887"/>
                          <a:pt x="54864" y="365760"/>
                          <a:pt x="67056" y="353568"/>
                        </a:cubicBezTo>
                        <a:cubicBezTo>
                          <a:pt x="97182" y="323442"/>
                          <a:pt x="74904" y="348111"/>
                          <a:pt x="97536" y="316992"/>
                        </a:cubicBezTo>
                        <a:cubicBezTo>
                          <a:pt x="109488" y="300558"/>
                          <a:pt x="122840" y="285131"/>
                          <a:pt x="134112" y="268224"/>
                        </a:cubicBezTo>
                        <a:cubicBezTo>
                          <a:pt x="138176" y="262128"/>
                          <a:pt x="141123" y="255117"/>
                          <a:pt x="146304" y="249936"/>
                        </a:cubicBezTo>
                        <a:cubicBezTo>
                          <a:pt x="151485" y="244755"/>
                          <a:pt x="158496" y="241808"/>
                          <a:pt x="164592" y="237744"/>
                        </a:cubicBezTo>
                        <a:cubicBezTo>
                          <a:pt x="166624" y="231648"/>
                          <a:pt x="168157" y="225362"/>
                          <a:pt x="170688" y="219456"/>
                        </a:cubicBezTo>
                        <a:cubicBezTo>
                          <a:pt x="174268" y="211103"/>
                          <a:pt x="179689" y="203581"/>
                          <a:pt x="182880" y="195072"/>
                        </a:cubicBezTo>
                        <a:cubicBezTo>
                          <a:pt x="185822" y="187227"/>
                          <a:pt x="185676" y="178389"/>
                          <a:pt x="188976" y="170688"/>
                        </a:cubicBezTo>
                        <a:cubicBezTo>
                          <a:pt x="191862" y="163954"/>
                          <a:pt x="198192" y="159095"/>
                          <a:pt x="201168" y="152400"/>
                        </a:cubicBezTo>
                        <a:cubicBezTo>
                          <a:pt x="206387" y="140656"/>
                          <a:pt x="206231" y="126517"/>
                          <a:pt x="213360" y="115824"/>
                        </a:cubicBezTo>
                        <a:cubicBezTo>
                          <a:pt x="217424" y="109728"/>
                          <a:pt x="222275" y="104089"/>
                          <a:pt x="225552" y="97536"/>
                        </a:cubicBezTo>
                        <a:cubicBezTo>
                          <a:pt x="228426" y="91789"/>
                          <a:pt x="228774" y="84995"/>
                          <a:pt x="231648" y="79248"/>
                        </a:cubicBezTo>
                        <a:cubicBezTo>
                          <a:pt x="234925" y="72695"/>
                          <a:pt x="240563" y="67513"/>
                          <a:pt x="243840" y="60960"/>
                        </a:cubicBezTo>
                        <a:cubicBezTo>
                          <a:pt x="246714" y="55213"/>
                          <a:pt x="245922" y="47690"/>
                          <a:pt x="249936" y="42672"/>
                        </a:cubicBezTo>
                        <a:cubicBezTo>
                          <a:pt x="254513" y="36951"/>
                          <a:pt x="262128" y="34544"/>
                          <a:pt x="268224" y="30480"/>
                        </a:cubicBezTo>
                        <a:cubicBezTo>
                          <a:pt x="270256" y="24384"/>
                          <a:pt x="269091" y="15927"/>
                          <a:pt x="274320" y="12192"/>
                        </a:cubicBezTo>
                        <a:cubicBezTo>
                          <a:pt x="284778" y="4722"/>
                          <a:pt x="310896" y="0"/>
                          <a:pt x="310896" y="0"/>
                        </a:cubicBezTo>
                        <a:cubicBezTo>
                          <a:pt x="318709" y="1953"/>
                          <a:pt x="344823" y="7819"/>
                          <a:pt x="353568" y="12192"/>
                        </a:cubicBezTo>
                        <a:cubicBezTo>
                          <a:pt x="360121" y="15469"/>
                          <a:pt x="365760" y="20320"/>
                          <a:pt x="371856" y="24384"/>
                        </a:cubicBezTo>
                        <a:cubicBezTo>
                          <a:pt x="375920" y="30480"/>
                          <a:pt x="378867" y="37491"/>
                          <a:pt x="384048" y="42672"/>
                        </a:cubicBezTo>
                        <a:cubicBezTo>
                          <a:pt x="389229" y="47853"/>
                          <a:pt x="397759" y="49143"/>
                          <a:pt x="402336" y="54864"/>
                        </a:cubicBezTo>
                        <a:cubicBezTo>
                          <a:pt x="406350" y="59882"/>
                          <a:pt x="405558" y="67405"/>
                          <a:pt x="408432" y="73152"/>
                        </a:cubicBezTo>
                        <a:cubicBezTo>
                          <a:pt x="411709" y="79705"/>
                          <a:pt x="417347" y="84887"/>
                          <a:pt x="420624" y="91440"/>
                        </a:cubicBezTo>
                        <a:cubicBezTo>
                          <a:pt x="423498" y="97187"/>
                          <a:pt x="423599" y="104111"/>
                          <a:pt x="426720" y="109728"/>
                        </a:cubicBezTo>
                        <a:cubicBezTo>
                          <a:pt x="433836" y="122537"/>
                          <a:pt x="446470" y="132403"/>
                          <a:pt x="451104" y="146304"/>
                        </a:cubicBezTo>
                        <a:cubicBezTo>
                          <a:pt x="453136" y="152400"/>
                          <a:pt x="454079" y="158975"/>
                          <a:pt x="457200" y="164592"/>
                        </a:cubicBezTo>
                        <a:cubicBezTo>
                          <a:pt x="464316" y="177401"/>
                          <a:pt x="473456" y="188976"/>
                          <a:pt x="481584" y="201168"/>
                        </a:cubicBezTo>
                        <a:lnTo>
                          <a:pt x="493776" y="219456"/>
                        </a:lnTo>
                        <a:lnTo>
                          <a:pt x="518160" y="256032"/>
                        </a:lnTo>
                        <a:cubicBezTo>
                          <a:pt x="522224" y="262128"/>
                          <a:pt x="524256" y="270256"/>
                          <a:pt x="530352" y="274320"/>
                        </a:cubicBezTo>
                        <a:cubicBezTo>
                          <a:pt x="536448" y="278384"/>
                          <a:pt x="543012" y="281822"/>
                          <a:pt x="548640" y="286512"/>
                        </a:cubicBezTo>
                        <a:cubicBezTo>
                          <a:pt x="568863" y="303364"/>
                          <a:pt x="562513" y="305641"/>
                          <a:pt x="585216" y="316992"/>
                        </a:cubicBezTo>
                        <a:cubicBezTo>
                          <a:pt x="590963" y="319866"/>
                          <a:pt x="597408" y="321056"/>
                          <a:pt x="603504" y="323088"/>
                        </a:cubicBezTo>
                        <a:cubicBezTo>
                          <a:pt x="632750" y="366957"/>
                          <a:pt x="591335" y="312943"/>
                          <a:pt x="652272" y="353568"/>
                        </a:cubicBezTo>
                        <a:cubicBezTo>
                          <a:pt x="699541" y="385081"/>
                          <a:pt x="674947" y="373318"/>
                          <a:pt x="725424" y="390144"/>
                        </a:cubicBezTo>
                        <a:cubicBezTo>
                          <a:pt x="745640" y="396883"/>
                          <a:pt x="737286" y="396240"/>
                          <a:pt x="749808" y="39624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igura a mano libera: forma 34">
            <a:extLst>
              <a:ext uri="{FF2B5EF4-FFF2-40B4-BE49-F238E27FC236}">
                <a16:creationId xmlns:a16="http://schemas.microsoft.com/office/drawing/2014/main" id="{7B11392F-030C-4F34-BE60-FE09E15368EF}"/>
              </a:ext>
            </a:extLst>
          </p:cNvPr>
          <p:cNvSpPr/>
          <p:nvPr/>
        </p:nvSpPr>
        <p:spPr>
          <a:xfrm>
            <a:off x="4897756" y="3290243"/>
            <a:ext cx="197387" cy="582916"/>
          </a:xfrm>
          <a:custGeom>
            <a:avLst/>
            <a:gdLst>
              <a:gd name="connsiteX0" fmla="*/ 0 w 197387"/>
              <a:gd name="connsiteY0" fmla="*/ 582892 h 582916"/>
              <a:gd name="connsiteX1" fmla="*/ 8023 w 197387"/>
              <a:gd name="connsiteY1" fmla="*/ 573924 h 582916"/>
              <a:gd name="connsiteX2" fmla="*/ 17652 w 197387"/>
              <a:gd name="connsiteY2" fmla="*/ 520119 h 582916"/>
              <a:gd name="connsiteX3" fmla="*/ 25676 w 197387"/>
              <a:gd name="connsiteY3" fmla="*/ 466313 h 582916"/>
              <a:gd name="connsiteX4" fmla="*/ 35304 w 197387"/>
              <a:gd name="connsiteY4" fmla="*/ 394573 h 582916"/>
              <a:gd name="connsiteX5" fmla="*/ 38514 w 197387"/>
              <a:gd name="connsiteY5" fmla="*/ 367670 h 582916"/>
              <a:gd name="connsiteX6" fmla="*/ 43328 w 197387"/>
              <a:gd name="connsiteY6" fmla="*/ 349735 h 582916"/>
              <a:gd name="connsiteX7" fmla="*/ 44933 w 197387"/>
              <a:gd name="connsiteY7" fmla="*/ 322832 h 582916"/>
              <a:gd name="connsiteX8" fmla="*/ 48143 w 197387"/>
              <a:gd name="connsiteY8" fmla="*/ 286962 h 582916"/>
              <a:gd name="connsiteX9" fmla="*/ 49747 w 197387"/>
              <a:gd name="connsiteY9" fmla="*/ 251092 h 582916"/>
              <a:gd name="connsiteX10" fmla="*/ 52957 w 197387"/>
              <a:gd name="connsiteY10" fmla="*/ 224189 h 582916"/>
              <a:gd name="connsiteX11" fmla="*/ 56167 w 197387"/>
              <a:gd name="connsiteY11" fmla="*/ 170383 h 582916"/>
              <a:gd name="connsiteX12" fmla="*/ 59376 w 197387"/>
              <a:gd name="connsiteY12" fmla="*/ 143481 h 582916"/>
              <a:gd name="connsiteX13" fmla="*/ 60981 w 197387"/>
              <a:gd name="connsiteY13" fmla="*/ 116578 h 582916"/>
              <a:gd name="connsiteX14" fmla="*/ 64190 w 197387"/>
              <a:gd name="connsiteY14" fmla="*/ 89675 h 582916"/>
              <a:gd name="connsiteX15" fmla="*/ 65795 w 197387"/>
              <a:gd name="connsiteY15" fmla="*/ 62773 h 582916"/>
              <a:gd name="connsiteX16" fmla="*/ 70609 w 197387"/>
              <a:gd name="connsiteY16" fmla="*/ 44837 h 582916"/>
              <a:gd name="connsiteX17" fmla="*/ 72214 w 197387"/>
              <a:gd name="connsiteY17" fmla="*/ 17935 h 582916"/>
              <a:gd name="connsiteX18" fmla="*/ 81843 w 197387"/>
              <a:gd name="connsiteY18" fmla="*/ 0 h 582916"/>
              <a:gd name="connsiteX19" fmla="*/ 93076 w 197387"/>
              <a:gd name="connsiteY19" fmla="*/ 17935 h 582916"/>
              <a:gd name="connsiteX20" fmla="*/ 97891 w 197387"/>
              <a:gd name="connsiteY20" fmla="*/ 35870 h 582916"/>
              <a:gd name="connsiteX21" fmla="*/ 101100 w 197387"/>
              <a:gd name="connsiteY21" fmla="*/ 62773 h 582916"/>
              <a:gd name="connsiteX22" fmla="*/ 105914 w 197387"/>
              <a:gd name="connsiteY22" fmla="*/ 80708 h 582916"/>
              <a:gd name="connsiteX23" fmla="*/ 107519 w 197387"/>
              <a:gd name="connsiteY23" fmla="*/ 107610 h 582916"/>
              <a:gd name="connsiteX24" fmla="*/ 110729 w 197387"/>
              <a:gd name="connsiteY24" fmla="*/ 134513 h 582916"/>
              <a:gd name="connsiteX25" fmla="*/ 112334 w 197387"/>
              <a:gd name="connsiteY25" fmla="*/ 161416 h 582916"/>
              <a:gd name="connsiteX26" fmla="*/ 118753 w 197387"/>
              <a:gd name="connsiteY26" fmla="*/ 215221 h 582916"/>
              <a:gd name="connsiteX27" fmla="*/ 120357 w 197387"/>
              <a:gd name="connsiteY27" fmla="*/ 242124 h 582916"/>
              <a:gd name="connsiteX28" fmla="*/ 126777 w 197387"/>
              <a:gd name="connsiteY28" fmla="*/ 295930 h 582916"/>
              <a:gd name="connsiteX29" fmla="*/ 129986 w 197387"/>
              <a:gd name="connsiteY29" fmla="*/ 322832 h 582916"/>
              <a:gd name="connsiteX30" fmla="*/ 136405 w 197387"/>
              <a:gd name="connsiteY30" fmla="*/ 376638 h 582916"/>
              <a:gd name="connsiteX31" fmla="*/ 139615 w 197387"/>
              <a:gd name="connsiteY31" fmla="*/ 403540 h 582916"/>
              <a:gd name="connsiteX32" fmla="*/ 144429 w 197387"/>
              <a:gd name="connsiteY32" fmla="*/ 421476 h 582916"/>
              <a:gd name="connsiteX33" fmla="*/ 154058 w 197387"/>
              <a:gd name="connsiteY33" fmla="*/ 466313 h 582916"/>
              <a:gd name="connsiteX34" fmla="*/ 158872 w 197387"/>
              <a:gd name="connsiteY34" fmla="*/ 475281 h 582916"/>
              <a:gd name="connsiteX35" fmla="*/ 171710 w 197387"/>
              <a:gd name="connsiteY35" fmla="*/ 520119 h 582916"/>
              <a:gd name="connsiteX36" fmla="*/ 190967 w 197387"/>
              <a:gd name="connsiteY36" fmla="*/ 573924 h 582916"/>
              <a:gd name="connsiteX37" fmla="*/ 197386 w 197387"/>
              <a:gd name="connsiteY37" fmla="*/ 582892 h 58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97387" h="582916" extrusionOk="0">
                <a:moveTo>
                  <a:pt x="0" y="582892"/>
                </a:moveTo>
                <a:cubicBezTo>
                  <a:pt x="2533" y="579816"/>
                  <a:pt x="5414" y="582224"/>
                  <a:pt x="8023" y="573924"/>
                </a:cubicBezTo>
                <a:cubicBezTo>
                  <a:pt x="14929" y="560954"/>
                  <a:pt x="13485" y="538084"/>
                  <a:pt x="17652" y="520119"/>
                </a:cubicBezTo>
                <a:cubicBezTo>
                  <a:pt x="21967" y="479334"/>
                  <a:pt x="19319" y="514299"/>
                  <a:pt x="25676" y="466313"/>
                </a:cubicBezTo>
                <a:cubicBezTo>
                  <a:pt x="28478" y="441950"/>
                  <a:pt x="35343" y="420880"/>
                  <a:pt x="35304" y="394573"/>
                </a:cubicBezTo>
                <a:cubicBezTo>
                  <a:pt x="36528" y="385623"/>
                  <a:pt x="37378" y="374822"/>
                  <a:pt x="38514" y="367670"/>
                </a:cubicBezTo>
                <a:cubicBezTo>
                  <a:pt x="39692" y="360021"/>
                  <a:pt x="41399" y="356019"/>
                  <a:pt x="43328" y="349735"/>
                </a:cubicBezTo>
                <a:cubicBezTo>
                  <a:pt x="43846" y="340604"/>
                  <a:pt x="44036" y="331841"/>
                  <a:pt x="44933" y="322832"/>
                </a:cubicBezTo>
                <a:cubicBezTo>
                  <a:pt x="46928" y="311133"/>
                  <a:pt x="48781" y="299834"/>
                  <a:pt x="48143" y="286962"/>
                </a:cubicBezTo>
                <a:cubicBezTo>
                  <a:pt x="48781" y="275399"/>
                  <a:pt x="50328" y="263605"/>
                  <a:pt x="49747" y="251092"/>
                </a:cubicBezTo>
                <a:cubicBezTo>
                  <a:pt x="51019" y="241948"/>
                  <a:pt x="52275" y="235080"/>
                  <a:pt x="52957" y="224189"/>
                </a:cubicBezTo>
                <a:cubicBezTo>
                  <a:pt x="55983" y="209457"/>
                  <a:pt x="54463" y="186325"/>
                  <a:pt x="56167" y="170383"/>
                </a:cubicBezTo>
                <a:cubicBezTo>
                  <a:pt x="58009" y="160739"/>
                  <a:pt x="58851" y="151532"/>
                  <a:pt x="59376" y="143481"/>
                </a:cubicBezTo>
                <a:cubicBezTo>
                  <a:pt x="59176" y="135184"/>
                  <a:pt x="58986" y="124178"/>
                  <a:pt x="60981" y="116578"/>
                </a:cubicBezTo>
                <a:cubicBezTo>
                  <a:pt x="61114" y="106886"/>
                  <a:pt x="62901" y="98444"/>
                  <a:pt x="64190" y="89675"/>
                </a:cubicBezTo>
                <a:cubicBezTo>
                  <a:pt x="65009" y="80387"/>
                  <a:pt x="63642" y="70794"/>
                  <a:pt x="65795" y="62773"/>
                </a:cubicBezTo>
                <a:cubicBezTo>
                  <a:pt x="66814" y="54690"/>
                  <a:pt x="69094" y="50882"/>
                  <a:pt x="70609" y="44837"/>
                </a:cubicBezTo>
                <a:cubicBezTo>
                  <a:pt x="71102" y="36870"/>
                  <a:pt x="71646" y="22950"/>
                  <a:pt x="72214" y="17935"/>
                </a:cubicBezTo>
                <a:cubicBezTo>
                  <a:pt x="74967" y="6946"/>
                  <a:pt x="81843" y="0"/>
                  <a:pt x="81843" y="0"/>
                </a:cubicBezTo>
                <a:cubicBezTo>
                  <a:pt x="84254" y="3574"/>
                  <a:pt x="89848" y="11990"/>
                  <a:pt x="93076" y="17935"/>
                </a:cubicBezTo>
                <a:cubicBezTo>
                  <a:pt x="94920" y="22077"/>
                  <a:pt x="95168" y="29828"/>
                  <a:pt x="97891" y="35870"/>
                </a:cubicBezTo>
                <a:cubicBezTo>
                  <a:pt x="99042" y="44907"/>
                  <a:pt x="99397" y="56176"/>
                  <a:pt x="101100" y="62773"/>
                </a:cubicBezTo>
                <a:cubicBezTo>
                  <a:pt x="102386" y="70550"/>
                  <a:pt x="104388" y="71864"/>
                  <a:pt x="105914" y="80708"/>
                </a:cubicBezTo>
                <a:cubicBezTo>
                  <a:pt x="108121" y="88449"/>
                  <a:pt x="106705" y="97959"/>
                  <a:pt x="107519" y="107610"/>
                </a:cubicBezTo>
                <a:cubicBezTo>
                  <a:pt x="109609" y="118023"/>
                  <a:pt x="108846" y="125097"/>
                  <a:pt x="110729" y="134513"/>
                </a:cubicBezTo>
                <a:cubicBezTo>
                  <a:pt x="111114" y="144123"/>
                  <a:pt x="111024" y="151617"/>
                  <a:pt x="112334" y="161416"/>
                </a:cubicBezTo>
                <a:cubicBezTo>
                  <a:pt x="114453" y="180074"/>
                  <a:pt x="118690" y="192763"/>
                  <a:pt x="118753" y="215221"/>
                </a:cubicBezTo>
                <a:cubicBezTo>
                  <a:pt x="118458" y="223871"/>
                  <a:pt x="119972" y="233432"/>
                  <a:pt x="120357" y="242124"/>
                </a:cubicBezTo>
                <a:cubicBezTo>
                  <a:pt x="119674" y="262401"/>
                  <a:pt x="125555" y="280481"/>
                  <a:pt x="126777" y="295930"/>
                </a:cubicBezTo>
                <a:cubicBezTo>
                  <a:pt x="128487" y="308756"/>
                  <a:pt x="129534" y="312430"/>
                  <a:pt x="129986" y="322832"/>
                </a:cubicBezTo>
                <a:cubicBezTo>
                  <a:pt x="134007" y="342237"/>
                  <a:pt x="136576" y="369387"/>
                  <a:pt x="136405" y="376638"/>
                </a:cubicBezTo>
                <a:cubicBezTo>
                  <a:pt x="138115" y="385625"/>
                  <a:pt x="138468" y="398036"/>
                  <a:pt x="139615" y="403540"/>
                </a:cubicBezTo>
                <a:cubicBezTo>
                  <a:pt x="141501" y="409789"/>
                  <a:pt x="143008" y="414724"/>
                  <a:pt x="144429" y="421476"/>
                </a:cubicBezTo>
                <a:cubicBezTo>
                  <a:pt x="150047" y="446557"/>
                  <a:pt x="148028" y="449544"/>
                  <a:pt x="154058" y="466313"/>
                </a:cubicBezTo>
                <a:cubicBezTo>
                  <a:pt x="155517" y="470595"/>
                  <a:pt x="157651" y="472378"/>
                  <a:pt x="158872" y="475281"/>
                </a:cubicBezTo>
                <a:cubicBezTo>
                  <a:pt x="172778" y="533187"/>
                  <a:pt x="152763" y="455167"/>
                  <a:pt x="171710" y="520119"/>
                </a:cubicBezTo>
                <a:cubicBezTo>
                  <a:pt x="181799" y="567570"/>
                  <a:pt x="177844" y="551652"/>
                  <a:pt x="190967" y="573924"/>
                </a:cubicBezTo>
                <a:cubicBezTo>
                  <a:pt x="195996" y="583503"/>
                  <a:pt x="194175" y="582800"/>
                  <a:pt x="197386" y="582892"/>
                </a:cubicBezTo>
              </a:path>
            </a:pathLst>
          </a:custGeom>
          <a:noFill/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49808"/>
                      <a:gd name="connsiteY0" fmla="*/ 396240 h 396256"/>
                      <a:gd name="connsiteX1" fmla="*/ 30480 w 749808"/>
                      <a:gd name="connsiteY1" fmla="*/ 390144 h 396256"/>
                      <a:gd name="connsiteX2" fmla="*/ 67056 w 749808"/>
                      <a:gd name="connsiteY2" fmla="*/ 353568 h 396256"/>
                      <a:gd name="connsiteX3" fmla="*/ 97536 w 749808"/>
                      <a:gd name="connsiteY3" fmla="*/ 316992 h 396256"/>
                      <a:gd name="connsiteX4" fmla="*/ 134112 w 749808"/>
                      <a:gd name="connsiteY4" fmla="*/ 268224 h 396256"/>
                      <a:gd name="connsiteX5" fmla="*/ 146304 w 749808"/>
                      <a:gd name="connsiteY5" fmla="*/ 249936 h 396256"/>
                      <a:gd name="connsiteX6" fmla="*/ 164592 w 749808"/>
                      <a:gd name="connsiteY6" fmla="*/ 237744 h 396256"/>
                      <a:gd name="connsiteX7" fmla="*/ 170688 w 749808"/>
                      <a:gd name="connsiteY7" fmla="*/ 219456 h 396256"/>
                      <a:gd name="connsiteX8" fmla="*/ 182880 w 749808"/>
                      <a:gd name="connsiteY8" fmla="*/ 195072 h 396256"/>
                      <a:gd name="connsiteX9" fmla="*/ 188976 w 749808"/>
                      <a:gd name="connsiteY9" fmla="*/ 170688 h 396256"/>
                      <a:gd name="connsiteX10" fmla="*/ 201168 w 749808"/>
                      <a:gd name="connsiteY10" fmla="*/ 152400 h 396256"/>
                      <a:gd name="connsiteX11" fmla="*/ 213360 w 749808"/>
                      <a:gd name="connsiteY11" fmla="*/ 115824 h 396256"/>
                      <a:gd name="connsiteX12" fmla="*/ 225552 w 749808"/>
                      <a:gd name="connsiteY12" fmla="*/ 97536 h 396256"/>
                      <a:gd name="connsiteX13" fmla="*/ 231648 w 749808"/>
                      <a:gd name="connsiteY13" fmla="*/ 79248 h 396256"/>
                      <a:gd name="connsiteX14" fmla="*/ 243840 w 749808"/>
                      <a:gd name="connsiteY14" fmla="*/ 60960 h 396256"/>
                      <a:gd name="connsiteX15" fmla="*/ 249936 w 749808"/>
                      <a:gd name="connsiteY15" fmla="*/ 42672 h 396256"/>
                      <a:gd name="connsiteX16" fmla="*/ 268224 w 749808"/>
                      <a:gd name="connsiteY16" fmla="*/ 30480 h 396256"/>
                      <a:gd name="connsiteX17" fmla="*/ 274320 w 749808"/>
                      <a:gd name="connsiteY17" fmla="*/ 12192 h 396256"/>
                      <a:gd name="connsiteX18" fmla="*/ 310896 w 749808"/>
                      <a:gd name="connsiteY18" fmla="*/ 0 h 396256"/>
                      <a:gd name="connsiteX19" fmla="*/ 353568 w 749808"/>
                      <a:gd name="connsiteY19" fmla="*/ 12192 h 396256"/>
                      <a:gd name="connsiteX20" fmla="*/ 371856 w 749808"/>
                      <a:gd name="connsiteY20" fmla="*/ 24384 h 396256"/>
                      <a:gd name="connsiteX21" fmla="*/ 384048 w 749808"/>
                      <a:gd name="connsiteY21" fmla="*/ 42672 h 396256"/>
                      <a:gd name="connsiteX22" fmla="*/ 402336 w 749808"/>
                      <a:gd name="connsiteY22" fmla="*/ 54864 h 396256"/>
                      <a:gd name="connsiteX23" fmla="*/ 408432 w 749808"/>
                      <a:gd name="connsiteY23" fmla="*/ 73152 h 396256"/>
                      <a:gd name="connsiteX24" fmla="*/ 420624 w 749808"/>
                      <a:gd name="connsiteY24" fmla="*/ 91440 h 396256"/>
                      <a:gd name="connsiteX25" fmla="*/ 426720 w 749808"/>
                      <a:gd name="connsiteY25" fmla="*/ 109728 h 396256"/>
                      <a:gd name="connsiteX26" fmla="*/ 451104 w 749808"/>
                      <a:gd name="connsiteY26" fmla="*/ 146304 h 396256"/>
                      <a:gd name="connsiteX27" fmla="*/ 457200 w 749808"/>
                      <a:gd name="connsiteY27" fmla="*/ 164592 h 396256"/>
                      <a:gd name="connsiteX28" fmla="*/ 481584 w 749808"/>
                      <a:gd name="connsiteY28" fmla="*/ 201168 h 396256"/>
                      <a:gd name="connsiteX29" fmla="*/ 493776 w 749808"/>
                      <a:gd name="connsiteY29" fmla="*/ 219456 h 396256"/>
                      <a:gd name="connsiteX30" fmla="*/ 518160 w 749808"/>
                      <a:gd name="connsiteY30" fmla="*/ 256032 h 396256"/>
                      <a:gd name="connsiteX31" fmla="*/ 530352 w 749808"/>
                      <a:gd name="connsiteY31" fmla="*/ 274320 h 396256"/>
                      <a:gd name="connsiteX32" fmla="*/ 548640 w 749808"/>
                      <a:gd name="connsiteY32" fmla="*/ 286512 h 396256"/>
                      <a:gd name="connsiteX33" fmla="*/ 585216 w 749808"/>
                      <a:gd name="connsiteY33" fmla="*/ 316992 h 396256"/>
                      <a:gd name="connsiteX34" fmla="*/ 603504 w 749808"/>
                      <a:gd name="connsiteY34" fmla="*/ 323088 h 396256"/>
                      <a:gd name="connsiteX35" fmla="*/ 652272 w 749808"/>
                      <a:gd name="connsiteY35" fmla="*/ 353568 h 396256"/>
                      <a:gd name="connsiteX36" fmla="*/ 725424 w 749808"/>
                      <a:gd name="connsiteY36" fmla="*/ 390144 h 396256"/>
                      <a:gd name="connsiteX37" fmla="*/ 749808 w 749808"/>
                      <a:gd name="connsiteY37" fmla="*/ 396240 h 396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49808" h="396256">
                        <a:moveTo>
                          <a:pt x="0" y="396240"/>
                        </a:moveTo>
                        <a:cubicBezTo>
                          <a:pt x="10160" y="394208"/>
                          <a:pt x="21739" y="395707"/>
                          <a:pt x="30480" y="390144"/>
                        </a:cubicBezTo>
                        <a:cubicBezTo>
                          <a:pt x="45026" y="380887"/>
                          <a:pt x="54864" y="365760"/>
                          <a:pt x="67056" y="353568"/>
                        </a:cubicBezTo>
                        <a:cubicBezTo>
                          <a:pt x="97182" y="323442"/>
                          <a:pt x="74904" y="348111"/>
                          <a:pt x="97536" y="316992"/>
                        </a:cubicBezTo>
                        <a:cubicBezTo>
                          <a:pt x="109488" y="300558"/>
                          <a:pt x="122840" y="285131"/>
                          <a:pt x="134112" y="268224"/>
                        </a:cubicBezTo>
                        <a:cubicBezTo>
                          <a:pt x="138176" y="262128"/>
                          <a:pt x="141123" y="255117"/>
                          <a:pt x="146304" y="249936"/>
                        </a:cubicBezTo>
                        <a:cubicBezTo>
                          <a:pt x="151485" y="244755"/>
                          <a:pt x="158496" y="241808"/>
                          <a:pt x="164592" y="237744"/>
                        </a:cubicBezTo>
                        <a:cubicBezTo>
                          <a:pt x="166624" y="231648"/>
                          <a:pt x="168157" y="225362"/>
                          <a:pt x="170688" y="219456"/>
                        </a:cubicBezTo>
                        <a:cubicBezTo>
                          <a:pt x="174268" y="211103"/>
                          <a:pt x="179689" y="203581"/>
                          <a:pt x="182880" y="195072"/>
                        </a:cubicBezTo>
                        <a:cubicBezTo>
                          <a:pt x="185822" y="187227"/>
                          <a:pt x="185676" y="178389"/>
                          <a:pt x="188976" y="170688"/>
                        </a:cubicBezTo>
                        <a:cubicBezTo>
                          <a:pt x="191862" y="163954"/>
                          <a:pt x="198192" y="159095"/>
                          <a:pt x="201168" y="152400"/>
                        </a:cubicBezTo>
                        <a:cubicBezTo>
                          <a:pt x="206387" y="140656"/>
                          <a:pt x="206231" y="126517"/>
                          <a:pt x="213360" y="115824"/>
                        </a:cubicBezTo>
                        <a:cubicBezTo>
                          <a:pt x="217424" y="109728"/>
                          <a:pt x="222275" y="104089"/>
                          <a:pt x="225552" y="97536"/>
                        </a:cubicBezTo>
                        <a:cubicBezTo>
                          <a:pt x="228426" y="91789"/>
                          <a:pt x="228774" y="84995"/>
                          <a:pt x="231648" y="79248"/>
                        </a:cubicBezTo>
                        <a:cubicBezTo>
                          <a:pt x="234925" y="72695"/>
                          <a:pt x="240563" y="67513"/>
                          <a:pt x="243840" y="60960"/>
                        </a:cubicBezTo>
                        <a:cubicBezTo>
                          <a:pt x="246714" y="55213"/>
                          <a:pt x="245922" y="47690"/>
                          <a:pt x="249936" y="42672"/>
                        </a:cubicBezTo>
                        <a:cubicBezTo>
                          <a:pt x="254513" y="36951"/>
                          <a:pt x="262128" y="34544"/>
                          <a:pt x="268224" y="30480"/>
                        </a:cubicBezTo>
                        <a:cubicBezTo>
                          <a:pt x="270256" y="24384"/>
                          <a:pt x="269091" y="15927"/>
                          <a:pt x="274320" y="12192"/>
                        </a:cubicBezTo>
                        <a:cubicBezTo>
                          <a:pt x="284778" y="4722"/>
                          <a:pt x="310896" y="0"/>
                          <a:pt x="310896" y="0"/>
                        </a:cubicBezTo>
                        <a:cubicBezTo>
                          <a:pt x="318709" y="1953"/>
                          <a:pt x="344823" y="7819"/>
                          <a:pt x="353568" y="12192"/>
                        </a:cubicBezTo>
                        <a:cubicBezTo>
                          <a:pt x="360121" y="15469"/>
                          <a:pt x="365760" y="20320"/>
                          <a:pt x="371856" y="24384"/>
                        </a:cubicBezTo>
                        <a:cubicBezTo>
                          <a:pt x="375920" y="30480"/>
                          <a:pt x="378867" y="37491"/>
                          <a:pt x="384048" y="42672"/>
                        </a:cubicBezTo>
                        <a:cubicBezTo>
                          <a:pt x="389229" y="47853"/>
                          <a:pt x="397759" y="49143"/>
                          <a:pt x="402336" y="54864"/>
                        </a:cubicBezTo>
                        <a:cubicBezTo>
                          <a:pt x="406350" y="59882"/>
                          <a:pt x="405558" y="67405"/>
                          <a:pt x="408432" y="73152"/>
                        </a:cubicBezTo>
                        <a:cubicBezTo>
                          <a:pt x="411709" y="79705"/>
                          <a:pt x="417347" y="84887"/>
                          <a:pt x="420624" y="91440"/>
                        </a:cubicBezTo>
                        <a:cubicBezTo>
                          <a:pt x="423498" y="97187"/>
                          <a:pt x="423599" y="104111"/>
                          <a:pt x="426720" y="109728"/>
                        </a:cubicBezTo>
                        <a:cubicBezTo>
                          <a:pt x="433836" y="122537"/>
                          <a:pt x="446470" y="132403"/>
                          <a:pt x="451104" y="146304"/>
                        </a:cubicBezTo>
                        <a:cubicBezTo>
                          <a:pt x="453136" y="152400"/>
                          <a:pt x="454079" y="158975"/>
                          <a:pt x="457200" y="164592"/>
                        </a:cubicBezTo>
                        <a:cubicBezTo>
                          <a:pt x="464316" y="177401"/>
                          <a:pt x="473456" y="188976"/>
                          <a:pt x="481584" y="201168"/>
                        </a:cubicBezTo>
                        <a:lnTo>
                          <a:pt x="493776" y="219456"/>
                        </a:lnTo>
                        <a:lnTo>
                          <a:pt x="518160" y="256032"/>
                        </a:lnTo>
                        <a:cubicBezTo>
                          <a:pt x="522224" y="262128"/>
                          <a:pt x="524256" y="270256"/>
                          <a:pt x="530352" y="274320"/>
                        </a:cubicBezTo>
                        <a:cubicBezTo>
                          <a:pt x="536448" y="278384"/>
                          <a:pt x="543012" y="281822"/>
                          <a:pt x="548640" y="286512"/>
                        </a:cubicBezTo>
                        <a:cubicBezTo>
                          <a:pt x="568863" y="303364"/>
                          <a:pt x="562513" y="305641"/>
                          <a:pt x="585216" y="316992"/>
                        </a:cubicBezTo>
                        <a:cubicBezTo>
                          <a:pt x="590963" y="319866"/>
                          <a:pt x="597408" y="321056"/>
                          <a:pt x="603504" y="323088"/>
                        </a:cubicBezTo>
                        <a:cubicBezTo>
                          <a:pt x="632750" y="366957"/>
                          <a:pt x="591335" y="312943"/>
                          <a:pt x="652272" y="353568"/>
                        </a:cubicBezTo>
                        <a:cubicBezTo>
                          <a:pt x="699541" y="385081"/>
                          <a:pt x="674947" y="373318"/>
                          <a:pt x="725424" y="390144"/>
                        </a:cubicBezTo>
                        <a:cubicBezTo>
                          <a:pt x="745640" y="396883"/>
                          <a:pt x="737286" y="396240"/>
                          <a:pt x="749808" y="39624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D9A78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DC91484-01E7-45EE-BC3C-4421B750E769}"/>
              </a:ext>
            </a:extLst>
          </p:cNvPr>
          <p:cNvSpPr txBox="1"/>
          <p:nvPr/>
        </p:nvSpPr>
        <p:spPr>
          <a:xfrm>
            <a:off x="695372" y="3229610"/>
            <a:ext cx="90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Ion, v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108FAF8-FC9B-4223-92B4-22EC30719F41}"/>
              </a:ext>
            </a:extLst>
          </p:cNvPr>
          <p:cNvSpPr txBox="1"/>
          <p:nvPr/>
        </p:nvSpPr>
        <p:spPr>
          <a:xfrm>
            <a:off x="299991" y="3489633"/>
            <a:ext cx="119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Ion, v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6493BEF3-5D40-420C-8831-4EAEDA5FC7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18" y="1334444"/>
            <a:ext cx="5540312" cy="2926080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ED7D038-EAF5-40F3-9361-50D75042A8AF}"/>
              </a:ext>
            </a:extLst>
          </p:cNvPr>
          <p:cNvSpPr txBox="1"/>
          <p:nvPr/>
        </p:nvSpPr>
        <p:spPr>
          <a:xfrm>
            <a:off x="7737456" y="963582"/>
            <a:ext cx="3284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signal from Time Of Flight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B3B6DFD-E01F-4E4C-A8B4-35887ABEE0FF}"/>
              </a:ext>
            </a:extLst>
          </p:cNvPr>
          <p:cNvSpPr txBox="1"/>
          <p:nvPr/>
        </p:nvSpPr>
        <p:spPr>
          <a:xfrm>
            <a:off x="8203120" y="3486682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 noise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C06BA1AA-CB61-46AC-9C6A-FF7BAB488912}"/>
              </a:ext>
            </a:extLst>
          </p:cNvPr>
          <p:cNvCxnSpPr/>
          <p:nvPr/>
        </p:nvCxnSpPr>
        <p:spPr>
          <a:xfrm flipV="1">
            <a:off x="7381856" y="2124770"/>
            <a:ext cx="0" cy="249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0E03371-77B8-4C74-ACC3-BC455AFE014A}"/>
              </a:ext>
            </a:extLst>
          </p:cNvPr>
          <p:cNvSpPr txBox="1"/>
          <p:nvPr/>
        </p:nvSpPr>
        <p:spPr>
          <a:xfrm>
            <a:off x="6863330" y="1498546"/>
            <a:ext cx="1339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X-rays peak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(photopeak)</a:t>
            </a:r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5F3859A5-2628-4FC4-B6D4-6D34519BBA9C}"/>
              </a:ext>
            </a:extLst>
          </p:cNvPr>
          <p:cNvCxnSpPr>
            <a:cxnSpLocks/>
          </p:cNvCxnSpPr>
          <p:nvPr/>
        </p:nvCxnSpPr>
        <p:spPr>
          <a:xfrm flipV="1">
            <a:off x="9478822" y="1980328"/>
            <a:ext cx="197992" cy="184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E57EF6C3-3DF4-4744-8E98-0E954CFEFD30}"/>
              </a:ext>
            </a:extLst>
          </p:cNvPr>
          <p:cNvSpPr txBox="1"/>
          <p:nvPr/>
        </p:nvSpPr>
        <p:spPr>
          <a:xfrm>
            <a:off x="9630855" y="173143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 signal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D0EA3BFF-655F-44FB-846E-8197698ADEF9}"/>
              </a:ext>
            </a:extLst>
          </p:cNvPr>
          <p:cNvSpPr txBox="1"/>
          <p:nvPr/>
        </p:nvSpPr>
        <p:spPr>
          <a:xfrm>
            <a:off x="6454164" y="4524645"/>
            <a:ext cx="26495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TOF signals have an intrinsic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dynamic range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8C0217E3-580F-424E-9E06-92E4335DA083}"/>
              </a:ext>
            </a:extLst>
          </p:cNvPr>
          <p:cNvSpPr txBox="1"/>
          <p:nvPr/>
        </p:nvSpPr>
        <p:spPr>
          <a:xfrm>
            <a:off x="6324778" y="5316880"/>
            <a:ext cx="2939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necessary to develop a technique able to appreciate the full dynamic range</a:t>
            </a:r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D11E9E77-0C5F-4F15-A2A8-EEEBF9F560BB}"/>
              </a:ext>
            </a:extLst>
          </p:cNvPr>
          <p:cNvCxnSpPr>
            <a:cxnSpLocks/>
          </p:cNvCxnSpPr>
          <p:nvPr/>
        </p:nvCxnSpPr>
        <p:spPr>
          <a:xfrm>
            <a:off x="7794388" y="5140198"/>
            <a:ext cx="0" cy="237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7A2B6AC6-97D9-47A4-B7BD-5A6064D5412C}"/>
              </a:ext>
            </a:extLst>
          </p:cNvPr>
          <p:cNvSpPr txBox="1"/>
          <p:nvPr/>
        </p:nvSpPr>
        <p:spPr>
          <a:xfrm>
            <a:off x="9233064" y="4506773"/>
            <a:ext cx="284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EMP pollution hinders the employment of TOF in high energies facilities</a:t>
            </a:r>
          </a:p>
        </p:txBody>
      </p:sp>
      <p:cxnSp>
        <p:nvCxnSpPr>
          <p:cNvPr id="56" name="Connettore 2 55">
            <a:extLst>
              <a:ext uri="{FF2B5EF4-FFF2-40B4-BE49-F238E27FC236}">
                <a16:creationId xmlns:a16="http://schemas.microsoft.com/office/drawing/2014/main" id="{0985A4B3-B5E6-407B-B2B0-8CA1A0ABC898}"/>
              </a:ext>
            </a:extLst>
          </p:cNvPr>
          <p:cNvCxnSpPr>
            <a:cxnSpLocks/>
          </p:cNvCxnSpPr>
          <p:nvPr/>
        </p:nvCxnSpPr>
        <p:spPr>
          <a:xfrm>
            <a:off x="10798750" y="5245583"/>
            <a:ext cx="0" cy="237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9D078448-8224-4E1F-9A31-5B8EB9927FA6}"/>
              </a:ext>
            </a:extLst>
          </p:cNvPr>
          <p:cNvSpPr txBox="1"/>
          <p:nvPr/>
        </p:nvSpPr>
        <p:spPr>
          <a:xfrm>
            <a:off x="9374594" y="5356955"/>
            <a:ext cx="2706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necessary to optimize the system to work in these environments</a:t>
            </a: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C8137137-C59E-4F49-BB7E-B3F167F1841B}"/>
              </a:ext>
            </a:extLst>
          </p:cNvPr>
          <p:cNvSpPr/>
          <p:nvPr/>
        </p:nvSpPr>
        <p:spPr>
          <a:xfrm>
            <a:off x="6324778" y="4514621"/>
            <a:ext cx="2848311" cy="1633208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CDE284CB-0FCF-408B-8711-16F3F59CE1AD}"/>
              </a:ext>
            </a:extLst>
          </p:cNvPr>
          <p:cNvSpPr/>
          <p:nvPr/>
        </p:nvSpPr>
        <p:spPr>
          <a:xfrm>
            <a:off x="9246821" y="4514621"/>
            <a:ext cx="2848311" cy="1624141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igura a mano libera: forma 44">
            <a:extLst>
              <a:ext uri="{FF2B5EF4-FFF2-40B4-BE49-F238E27FC236}">
                <a16:creationId xmlns:a16="http://schemas.microsoft.com/office/drawing/2014/main" id="{44B282A1-9CE5-4237-B3A4-89C24147255B}"/>
              </a:ext>
            </a:extLst>
          </p:cNvPr>
          <p:cNvSpPr/>
          <p:nvPr/>
        </p:nvSpPr>
        <p:spPr>
          <a:xfrm>
            <a:off x="3932824" y="3295323"/>
            <a:ext cx="197387" cy="582916"/>
          </a:xfrm>
          <a:custGeom>
            <a:avLst/>
            <a:gdLst>
              <a:gd name="connsiteX0" fmla="*/ 0 w 197387"/>
              <a:gd name="connsiteY0" fmla="*/ 582892 h 582916"/>
              <a:gd name="connsiteX1" fmla="*/ 8023 w 197387"/>
              <a:gd name="connsiteY1" fmla="*/ 573924 h 582916"/>
              <a:gd name="connsiteX2" fmla="*/ 17652 w 197387"/>
              <a:gd name="connsiteY2" fmla="*/ 520119 h 582916"/>
              <a:gd name="connsiteX3" fmla="*/ 25676 w 197387"/>
              <a:gd name="connsiteY3" fmla="*/ 466313 h 582916"/>
              <a:gd name="connsiteX4" fmla="*/ 35304 w 197387"/>
              <a:gd name="connsiteY4" fmla="*/ 394573 h 582916"/>
              <a:gd name="connsiteX5" fmla="*/ 38514 w 197387"/>
              <a:gd name="connsiteY5" fmla="*/ 367670 h 582916"/>
              <a:gd name="connsiteX6" fmla="*/ 43328 w 197387"/>
              <a:gd name="connsiteY6" fmla="*/ 349735 h 582916"/>
              <a:gd name="connsiteX7" fmla="*/ 44933 w 197387"/>
              <a:gd name="connsiteY7" fmla="*/ 322832 h 582916"/>
              <a:gd name="connsiteX8" fmla="*/ 48143 w 197387"/>
              <a:gd name="connsiteY8" fmla="*/ 286962 h 582916"/>
              <a:gd name="connsiteX9" fmla="*/ 49747 w 197387"/>
              <a:gd name="connsiteY9" fmla="*/ 251092 h 582916"/>
              <a:gd name="connsiteX10" fmla="*/ 52957 w 197387"/>
              <a:gd name="connsiteY10" fmla="*/ 224189 h 582916"/>
              <a:gd name="connsiteX11" fmla="*/ 56167 w 197387"/>
              <a:gd name="connsiteY11" fmla="*/ 170383 h 582916"/>
              <a:gd name="connsiteX12" fmla="*/ 59376 w 197387"/>
              <a:gd name="connsiteY12" fmla="*/ 143481 h 582916"/>
              <a:gd name="connsiteX13" fmla="*/ 60981 w 197387"/>
              <a:gd name="connsiteY13" fmla="*/ 116578 h 582916"/>
              <a:gd name="connsiteX14" fmla="*/ 64190 w 197387"/>
              <a:gd name="connsiteY14" fmla="*/ 89675 h 582916"/>
              <a:gd name="connsiteX15" fmla="*/ 65795 w 197387"/>
              <a:gd name="connsiteY15" fmla="*/ 62773 h 582916"/>
              <a:gd name="connsiteX16" fmla="*/ 70609 w 197387"/>
              <a:gd name="connsiteY16" fmla="*/ 44837 h 582916"/>
              <a:gd name="connsiteX17" fmla="*/ 72214 w 197387"/>
              <a:gd name="connsiteY17" fmla="*/ 17935 h 582916"/>
              <a:gd name="connsiteX18" fmla="*/ 81843 w 197387"/>
              <a:gd name="connsiteY18" fmla="*/ 0 h 582916"/>
              <a:gd name="connsiteX19" fmla="*/ 93076 w 197387"/>
              <a:gd name="connsiteY19" fmla="*/ 17935 h 582916"/>
              <a:gd name="connsiteX20" fmla="*/ 97891 w 197387"/>
              <a:gd name="connsiteY20" fmla="*/ 35870 h 582916"/>
              <a:gd name="connsiteX21" fmla="*/ 101100 w 197387"/>
              <a:gd name="connsiteY21" fmla="*/ 62773 h 582916"/>
              <a:gd name="connsiteX22" fmla="*/ 105914 w 197387"/>
              <a:gd name="connsiteY22" fmla="*/ 80708 h 582916"/>
              <a:gd name="connsiteX23" fmla="*/ 107519 w 197387"/>
              <a:gd name="connsiteY23" fmla="*/ 107610 h 582916"/>
              <a:gd name="connsiteX24" fmla="*/ 110729 w 197387"/>
              <a:gd name="connsiteY24" fmla="*/ 134513 h 582916"/>
              <a:gd name="connsiteX25" fmla="*/ 112334 w 197387"/>
              <a:gd name="connsiteY25" fmla="*/ 161416 h 582916"/>
              <a:gd name="connsiteX26" fmla="*/ 118753 w 197387"/>
              <a:gd name="connsiteY26" fmla="*/ 215221 h 582916"/>
              <a:gd name="connsiteX27" fmla="*/ 120357 w 197387"/>
              <a:gd name="connsiteY27" fmla="*/ 242124 h 582916"/>
              <a:gd name="connsiteX28" fmla="*/ 126777 w 197387"/>
              <a:gd name="connsiteY28" fmla="*/ 295930 h 582916"/>
              <a:gd name="connsiteX29" fmla="*/ 129986 w 197387"/>
              <a:gd name="connsiteY29" fmla="*/ 322832 h 582916"/>
              <a:gd name="connsiteX30" fmla="*/ 136405 w 197387"/>
              <a:gd name="connsiteY30" fmla="*/ 376638 h 582916"/>
              <a:gd name="connsiteX31" fmla="*/ 139615 w 197387"/>
              <a:gd name="connsiteY31" fmla="*/ 403540 h 582916"/>
              <a:gd name="connsiteX32" fmla="*/ 144429 w 197387"/>
              <a:gd name="connsiteY32" fmla="*/ 421476 h 582916"/>
              <a:gd name="connsiteX33" fmla="*/ 154058 w 197387"/>
              <a:gd name="connsiteY33" fmla="*/ 466313 h 582916"/>
              <a:gd name="connsiteX34" fmla="*/ 158872 w 197387"/>
              <a:gd name="connsiteY34" fmla="*/ 475281 h 582916"/>
              <a:gd name="connsiteX35" fmla="*/ 171710 w 197387"/>
              <a:gd name="connsiteY35" fmla="*/ 520119 h 582916"/>
              <a:gd name="connsiteX36" fmla="*/ 190967 w 197387"/>
              <a:gd name="connsiteY36" fmla="*/ 573924 h 582916"/>
              <a:gd name="connsiteX37" fmla="*/ 197386 w 197387"/>
              <a:gd name="connsiteY37" fmla="*/ 582892 h 582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97387" h="582916" extrusionOk="0">
                <a:moveTo>
                  <a:pt x="0" y="582892"/>
                </a:moveTo>
                <a:cubicBezTo>
                  <a:pt x="2533" y="579816"/>
                  <a:pt x="5414" y="582224"/>
                  <a:pt x="8023" y="573924"/>
                </a:cubicBezTo>
                <a:cubicBezTo>
                  <a:pt x="14929" y="560954"/>
                  <a:pt x="13485" y="538084"/>
                  <a:pt x="17652" y="520119"/>
                </a:cubicBezTo>
                <a:cubicBezTo>
                  <a:pt x="21967" y="479334"/>
                  <a:pt x="19319" y="514299"/>
                  <a:pt x="25676" y="466313"/>
                </a:cubicBezTo>
                <a:cubicBezTo>
                  <a:pt x="28478" y="441950"/>
                  <a:pt x="35343" y="420880"/>
                  <a:pt x="35304" y="394573"/>
                </a:cubicBezTo>
                <a:cubicBezTo>
                  <a:pt x="36528" y="385623"/>
                  <a:pt x="37378" y="374822"/>
                  <a:pt x="38514" y="367670"/>
                </a:cubicBezTo>
                <a:cubicBezTo>
                  <a:pt x="39692" y="360021"/>
                  <a:pt x="41399" y="356019"/>
                  <a:pt x="43328" y="349735"/>
                </a:cubicBezTo>
                <a:cubicBezTo>
                  <a:pt x="43846" y="340604"/>
                  <a:pt x="44036" y="331841"/>
                  <a:pt x="44933" y="322832"/>
                </a:cubicBezTo>
                <a:cubicBezTo>
                  <a:pt x="46928" y="311133"/>
                  <a:pt x="48781" y="299834"/>
                  <a:pt x="48143" y="286962"/>
                </a:cubicBezTo>
                <a:cubicBezTo>
                  <a:pt x="48781" y="275399"/>
                  <a:pt x="50328" y="263605"/>
                  <a:pt x="49747" y="251092"/>
                </a:cubicBezTo>
                <a:cubicBezTo>
                  <a:pt x="51019" y="241948"/>
                  <a:pt x="52275" y="235080"/>
                  <a:pt x="52957" y="224189"/>
                </a:cubicBezTo>
                <a:cubicBezTo>
                  <a:pt x="55983" y="209457"/>
                  <a:pt x="54463" y="186325"/>
                  <a:pt x="56167" y="170383"/>
                </a:cubicBezTo>
                <a:cubicBezTo>
                  <a:pt x="58009" y="160739"/>
                  <a:pt x="58851" y="151532"/>
                  <a:pt x="59376" y="143481"/>
                </a:cubicBezTo>
                <a:cubicBezTo>
                  <a:pt x="59176" y="135184"/>
                  <a:pt x="58986" y="124178"/>
                  <a:pt x="60981" y="116578"/>
                </a:cubicBezTo>
                <a:cubicBezTo>
                  <a:pt x="61114" y="106886"/>
                  <a:pt x="62901" y="98444"/>
                  <a:pt x="64190" y="89675"/>
                </a:cubicBezTo>
                <a:cubicBezTo>
                  <a:pt x="65009" y="80387"/>
                  <a:pt x="63642" y="70794"/>
                  <a:pt x="65795" y="62773"/>
                </a:cubicBezTo>
                <a:cubicBezTo>
                  <a:pt x="66814" y="54690"/>
                  <a:pt x="69094" y="50882"/>
                  <a:pt x="70609" y="44837"/>
                </a:cubicBezTo>
                <a:cubicBezTo>
                  <a:pt x="71102" y="36870"/>
                  <a:pt x="71646" y="22950"/>
                  <a:pt x="72214" y="17935"/>
                </a:cubicBezTo>
                <a:cubicBezTo>
                  <a:pt x="74967" y="6946"/>
                  <a:pt x="81843" y="0"/>
                  <a:pt x="81843" y="0"/>
                </a:cubicBezTo>
                <a:cubicBezTo>
                  <a:pt x="84254" y="3574"/>
                  <a:pt x="89848" y="11990"/>
                  <a:pt x="93076" y="17935"/>
                </a:cubicBezTo>
                <a:cubicBezTo>
                  <a:pt x="94920" y="22077"/>
                  <a:pt x="95168" y="29828"/>
                  <a:pt x="97891" y="35870"/>
                </a:cubicBezTo>
                <a:cubicBezTo>
                  <a:pt x="99042" y="44907"/>
                  <a:pt x="99397" y="56176"/>
                  <a:pt x="101100" y="62773"/>
                </a:cubicBezTo>
                <a:cubicBezTo>
                  <a:pt x="102386" y="70550"/>
                  <a:pt x="104388" y="71864"/>
                  <a:pt x="105914" y="80708"/>
                </a:cubicBezTo>
                <a:cubicBezTo>
                  <a:pt x="108121" y="88449"/>
                  <a:pt x="106705" y="97959"/>
                  <a:pt x="107519" y="107610"/>
                </a:cubicBezTo>
                <a:cubicBezTo>
                  <a:pt x="109609" y="118023"/>
                  <a:pt x="108846" y="125097"/>
                  <a:pt x="110729" y="134513"/>
                </a:cubicBezTo>
                <a:cubicBezTo>
                  <a:pt x="111114" y="144123"/>
                  <a:pt x="111024" y="151617"/>
                  <a:pt x="112334" y="161416"/>
                </a:cubicBezTo>
                <a:cubicBezTo>
                  <a:pt x="114453" y="180074"/>
                  <a:pt x="118690" y="192763"/>
                  <a:pt x="118753" y="215221"/>
                </a:cubicBezTo>
                <a:cubicBezTo>
                  <a:pt x="118458" y="223871"/>
                  <a:pt x="119972" y="233432"/>
                  <a:pt x="120357" y="242124"/>
                </a:cubicBezTo>
                <a:cubicBezTo>
                  <a:pt x="119674" y="262401"/>
                  <a:pt x="125555" y="280481"/>
                  <a:pt x="126777" y="295930"/>
                </a:cubicBezTo>
                <a:cubicBezTo>
                  <a:pt x="128487" y="308756"/>
                  <a:pt x="129534" y="312430"/>
                  <a:pt x="129986" y="322832"/>
                </a:cubicBezTo>
                <a:cubicBezTo>
                  <a:pt x="134007" y="342237"/>
                  <a:pt x="136576" y="369387"/>
                  <a:pt x="136405" y="376638"/>
                </a:cubicBezTo>
                <a:cubicBezTo>
                  <a:pt x="138115" y="385625"/>
                  <a:pt x="138468" y="398036"/>
                  <a:pt x="139615" y="403540"/>
                </a:cubicBezTo>
                <a:cubicBezTo>
                  <a:pt x="141501" y="409789"/>
                  <a:pt x="143008" y="414724"/>
                  <a:pt x="144429" y="421476"/>
                </a:cubicBezTo>
                <a:cubicBezTo>
                  <a:pt x="150047" y="446557"/>
                  <a:pt x="148028" y="449544"/>
                  <a:pt x="154058" y="466313"/>
                </a:cubicBezTo>
                <a:cubicBezTo>
                  <a:pt x="155517" y="470595"/>
                  <a:pt x="157651" y="472378"/>
                  <a:pt x="158872" y="475281"/>
                </a:cubicBezTo>
                <a:cubicBezTo>
                  <a:pt x="172778" y="533187"/>
                  <a:pt x="152763" y="455167"/>
                  <a:pt x="171710" y="520119"/>
                </a:cubicBezTo>
                <a:cubicBezTo>
                  <a:pt x="181799" y="567570"/>
                  <a:pt x="177844" y="551652"/>
                  <a:pt x="190967" y="573924"/>
                </a:cubicBezTo>
                <a:cubicBezTo>
                  <a:pt x="195996" y="583503"/>
                  <a:pt x="194175" y="582800"/>
                  <a:pt x="197386" y="582892"/>
                </a:cubicBezTo>
              </a:path>
            </a:pathLst>
          </a:custGeom>
          <a:noFill/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49808"/>
                      <a:gd name="connsiteY0" fmla="*/ 396240 h 396256"/>
                      <a:gd name="connsiteX1" fmla="*/ 30480 w 749808"/>
                      <a:gd name="connsiteY1" fmla="*/ 390144 h 396256"/>
                      <a:gd name="connsiteX2" fmla="*/ 67056 w 749808"/>
                      <a:gd name="connsiteY2" fmla="*/ 353568 h 396256"/>
                      <a:gd name="connsiteX3" fmla="*/ 97536 w 749808"/>
                      <a:gd name="connsiteY3" fmla="*/ 316992 h 396256"/>
                      <a:gd name="connsiteX4" fmla="*/ 134112 w 749808"/>
                      <a:gd name="connsiteY4" fmla="*/ 268224 h 396256"/>
                      <a:gd name="connsiteX5" fmla="*/ 146304 w 749808"/>
                      <a:gd name="connsiteY5" fmla="*/ 249936 h 396256"/>
                      <a:gd name="connsiteX6" fmla="*/ 164592 w 749808"/>
                      <a:gd name="connsiteY6" fmla="*/ 237744 h 396256"/>
                      <a:gd name="connsiteX7" fmla="*/ 170688 w 749808"/>
                      <a:gd name="connsiteY7" fmla="*/ 219456 h 396256"/>
                      <a:gd name="connsiteX8" fmla="*/ 182880 w 749808"/>
                      <a:gd name="connsiteY8" fmla="*/ 195072 h 396256"/>
                      <a:gd name="connsiteX9" fmla="*/ 188976 w 749808"/>
                      <a:gd name="connsiteY9" fmla="*/ 170688 h 396256"/>
                      <a:gd name="connsiteX10" fmla="*/ 201168 w 749808"/>
                      <a:gd name="connsiteY10" fmla="*/ 152400 h 396256"/>
                      <a:gd name="connsiteX11" fmla="*/ 213360 w 749808"/>
                      <a:gd name="connsiteY11" fmla="*/ 115824 h 396256"/>
                      <a:gd name="connsiteX12" fmla="*/ 225552 w 749808"/>
                      <a:gd name="connsiteY12" fmla="*/ 97536 h 396256"/>
                      <a:gd name="connsiteX13" fmla="*/ 231648 w 749808"/>
                      <a:gd name="connsiteY13" fmla="*/ 79248 h 396256"/>
                      <a:gd name="connsiteX14" fmla="*/ 243840 w 749808"/>
                      <a:gd name="connsiteY14" fmla="*/ 60960 h 396256"/>
                      <a:gd name="connsiteX15" fmla="*/ 249936 w 749808"/>
                      <a:gd name="connsiteY15" fmla="*/ 42672 h 396256"/>
                      <a:gd name="connsiteX16" fmla="*/ 268224 w 749808"/>
                      <a:gd name="connsiteY16" fmla="*/ 30480 h 396256"/>
                      <a:gd name="connsiteX17" fmla="*/ 274320 w 749808"/>
                      <a:gd name="connsiteY17" fmla="*/ 12192 h 396256"/>
                      <a:gd name="connsiteX18" fmla="*/ 310896 w 749808"/>
                      <a:gd name="connsiteY18" fmla="*/ 0 h 396256"/>
                      <a:gd name="connsiteX19" fmla="*/ 353568 w 749808"/>
                      <a:gd name="connsiteY19" fmla="*/ 12192 h 396256"/>
                      <a:gd name="connsiteX20" fmla="*/ 371856 w 749808"/>
                      <a:gd name="connsiteY20" fmla="*/ 24384 h 396256"/>
                      <a:gd name="connsiteX21" fmla="*/ 384048 w 749808"/>
                      <a:gd name="connsiteY21" fmla="*/ 42672 h 396256"/>
                      <a:gd name="connsiteX22" fmla="*/ 402336 w 749808"/>
                      <a:gd name="connsiteY22" fmla="*/ 54864 h 396256"/>
                      <a:gd name="connsiteX23" fmla="*/ 408432 w 749808"/>
                      <a:gd name="connsiteY23" fmla="*/ 73152 h 396256"/>
                      <a:gd name="connsiteX24" fmla="*/ 420624 w 749808"/>
                      <a:gd name="connsiteY24" fmla="*/ 91440 h 396256"/>
                      <a:gd name="connsiteX25" fmla="*/ 426720 w 749808"/>
                      <a:gd name="connsiteY25" fmla="*/ 109728 h 396256"/>
                      <a:gd name="connsiteX26" fmla="*/ 451104 w 749808"/>
                      <a:gd name="connsiteY26" fmla="*/ 146304 h 396256"/>
                      <a:gd name="connsiteX27" fmla="*/ 457200 w 749808"/>
                      <a:gd name="connsiteY27" fmla="*/ 164592 h 396256"/>
                      <a:gd name="connsiteX28" fmla="*/ 481584 w 749808"/>
                      <a:gd name="connsiteY28" fmla="*/ 201168 h 396256"/>
                      <a:gd name="connsiteX29" fmla="*/ 493776 w 749808"/>
                      <a:gd name="connsiteY29" fmla="*/ 219456 h 396256"/>
                      <a:gd name="connsiteX30" fmla="*/ 518160 w 749808"/>
                      <a:gd name="connsiteY30" fmla="*/ 256032 h 396256"/>
                      <a:gd name="connsiteX31" fmla="*/ 530352 w 749808"/>
                      <a:gd name="connsiteY31" fmla="*/ 274320 h 396256"/>
                      <a:gd name="connsiteX32" fmla="*/ 548640 w 749808"/>
                      <a:gd name="connsiteY32" fmla="*/ 286512 h 396256"/>
                      <a:gd name="connsiteX33" fmla="*/ 585216 w 749808"/>
                      <a:gd name="connsiteY33" fmla="*/ 316992 h 396256"/>
                      <a:gd name="connsiteX34" fmla="*/ 603504 w 749808"/>
                      <a:gd name="connsiteY34" fmla="*/ 323088 h 396256"/>
                      <a:gd name="connsiteX35" fmla="*/ 652272 w 749808"/>
                      <a:gd name="connsiteY35" fmla="*/ 353568 h 396256"/>
                      <a:gd name="connsiteX36" fmla="*/ 725424 w 749808"/>
                      <a:gd name="connsiteY36" fmla="*/ 390144 h 396256"/>
                      <a:gd name="connsiteX37" fmla="*/ 749808 w 749808"/>
                      <a:gd name="connsiteY37" fmla="*/ 396240 h 396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49808" h="396256">
                        <a:moveTo>
                          <a:pt x="0" y="396240"/>
                        </a:moveTo>
                        <a:cubicBezTo>
                          <a:pt x="10160" y="394208"/>
                          <a:pt x="21739" y="395707"/>
                          <a:pt x="30480" y="390144"/>
                        </a:cubicBezTo>
                        <a:cubicBezTo>
                          <a:pt x="45026" y="380887"/>
                          <a:pt x="54864" y="365760"/>
                          <a:pt x="67056" y="353568"/>
                        </a:cubicBezTo>
                        <a:cubicBezTo>
                          <a:pt x="97182" y="323442"/>
                          <a:pt x="74904" y="348111"/>
                          <a:pt x="97536" y="316992"/>
                        </a:cubicBezTo>
                        <a:cubicBezTo>
                          <a:pt x="109488" y="300558"/>
                          <a:pt x="122840" y="285131"/>
                          <a:pt x="134112" y="268224"/>
                        </a:cubicBezTo>
                        <a:cubicBezTo>
                          <a:pt x="138176" y="262128"/>
                          <a:pt x="141123" y="255117"/>
                          <a:pt x="146304" y="249936"/>
                        </a:cubicBezTo>
                        <a:cubicBezTo>
                          <a:pt x="151485" y="244755"/>
                          <a:pt x="158496" y="241808"/>
                          <a:pt x="164592" y="237744"/>
                        </a:cubicBezTo>
                        <a:cubicBezTo>
                          <a:pt x="166624" y="231648"/>
                          <a:pt x="168157" y="225362"/>
                          <a:pt x="170688" y="219456"/>
                        </a:cubicBezTo>
                        <a:cubicBezTo>
                          <a:pt x="174268" y="211103"/>
                          <a:pt x="179689" y="203581"/>
                          <a:pt x="182880" y="195072"/>
                        </a:cubicBezTo>
                        <a:cubicBezTo>
                          <a:pt x="185822" y="187227"/>
                          <a:pt x="185676" y="178389"/>
                          <a:pt x="188976" y="170688"/>
                        </a:cubicBezTo>
                        <a:cubicBezTo>
                          <a:pt x="191862" y="163954"/>
                          <a:pt x="198192" y="159095"/>
                          <a:pt x="201168" y="152400"/>
                        </a:cubicBezTo>
                        <a:cubicBezTo>
                          <a:pt x="206387" y="140656"/>
                          <a:pt x="206231" y="126517"/>
                          <a:pt x="213360" y="115824"/>
                        </a:cubicBezTo>
                        <a:cubicBezTo>
                          <a:pt x="217424" y="109728"/>
                          <a:pt x="222275" y="104089"/>
                          <a:pt x="225552" y="97536"/>
                        </a:cubicBezTo>
                        <a:cubicBezTo>
                          <a:pt x="228426" y="91789"/>
                          <a:pt x="228774" y="84995"/>
                          <a:pt x="231648" y="79248"/>
                        </a:cubicBezTo>
                        <a:cubicBezTo>
                          <a:pt x="234925" y="72695"/>
                          <a:pt x="240563" y="67513"/>
                          <a:pt x="243840" y="60960"/>
                        </a:cubicBezTo>
                        <a:cubicBezTo>
                          <a:pt x="246714" y="55213"/>
                          <a:pt x="245922" y="47690"/>
                          <a:pt x="249936" y="42672"/>
                        </a:cubicBezTo>
                        <a:cubicBezTo>
                          <a:pt x="254513" y="36951"/>
                          <a:pt x="262128" y="34544"/>
                          <a:pt x="268224" y="30480"/>
                        </a:cubicBezTo>
                        <a:cubicBezTo>
                          <a:pt x="270256" y="24384"/>
                          <a:pt x="269091" y="15927"/>
                          <a:pt x="274320" y="12192"/>
                        </a:cubicBezTo>
                        <a:cubicBezTo>
                          <a:pt x="284778" y="4722"/>
                          <a:pt x="310896" y="0"/>
                          <a:pt x="310896" y="0"/>
                        </a:cubicBezTo>
                        <a:cubicBezTo>
                          <a:pt x="318709" y="1953"/>
                          <a:pt x="344823" y="7819"/>
                          <a:pt x="353568" y="12192"/>
                        </a:cubicBezTo>
                        <a:cubicBezTo>
                          <a:pt x="360121" y="15469"/>
                          <a:pt x="365760" y="20320"/>
                          <a:pt x="371856" y="24384"/>
                        </a:cubicBezTo>
                        <a:cubicBezTo>
                          <a:pt x="375920" y="30480"/>
                          <a:pt x="378867" y="37491"/>
                          <a:pt x="384048" y="42672"/>
                        </a:cubicBezTo>
                        <a:cubicBezTo>
                          <a:pt x="389229" y="47853"/>
                          <a:pt x="397759" y="49143"/>
                          <a:pt x="402336" y="54864"/>
                        </a:cubicBezTo>
                        <a:cubicBezTo>
                          <a:pt x="406350" y="59882"/>
                          <a:pt x="405558" y="67405"/>
                          <a:pt x="408432" y="73152"/>
                        </a:cubicBezTo>
                        <a:cubicBezTo>
                          <a:pt x="411709" y="79705"/>
                          <a:pt x="417347" y="84887"/>
                          <a:pt x="420624" y="91440"/>
                        </a:cubicBezTo>
                        <a:cubicBezTo>
                          <a:pt x="423498" y="97187"/>
                          <a:pt x="423599" y="104111"/>
                          <a:pt x="426720" y="109728"/>
                        </a:cubicBezTo>
                        <a:cubicBezTo>
                          <a:pt x="433836" y="122537"/>
                          <a:pt x="446470" y="132403"/>
                          <a:pt x="451104" y="146304"/>
                        </a:cubicBezTo>
                        <a:cubicBezTo>
                          <a:pt x="453136" y="152400"/>
                          <a:pt x="454079" y="158975"/>
                          <a:pt x="457200" y="164592"/>
                        </a:cubicBezTo>
                        <a:cubicBezTo>
                          <a:pt x="464316" y="177401"/>
                          <a:pt x="473456" y="188976"/>
                          <a:pt x="481584" y="201168"/>
                        </a:cubicBezTo>
                        <a:lnTo>
                          <a:pt x="493776" y="219456"/>
                        </a:lnTo>
                        <a:lnTo>
                          <a:pt x="518160" y="256032"/>
                        </a:lnTo>
                        <a:cubicBezTo>
                          <a:pt x="522224" y="262128"/>
                          <a:pt x="524256" y="270256"/>
                          <a:pt x="530352" y="274320"/>
                        </a:cubicBezTo>
                        <a:cubicBezTo>
                          <a:pt x="536448" y="278384"/>
                          <a:pt x="543012" y="281822"/>
                          <a:pt x="548640" y="286512"/>
                        </a:cubicBezTo>
                        <a:cubicBezTo>
                          <a:pt x="568863" y="303364"/>
                          <a:pt x="562513" y="305641"/>
                          <a:pt x="585216" y="316992"/>
                        </a:cubicBezTo>
                        <a:cubicBezTo>
                          <a:pt x="590963" y="319866"/>
                          <a:pt x="597408" y="321056"/>
                          <a:pt x="603504" y="323088"/>
                        </a:cubicBezTo>
                        <a:cubicBezTo>
                          <a:pt x="632750" y="366957"/>
                          <a:pt x="591335" y="312943"/>
                          <a:pt x="652272" y="353568"/>
                        </a:cubicBezTo>
                        <a:cubicBezTo>
                          <a:pt x="699541" y="385081"/>
                          <a:pt x="674947" y="373318"/>
                          <a:pt x="725424" y="390144"/>
                        </a:cubicBezTo>
                        <a:cubicBezTo>
                          <a:pt x="745640" y="396883"/>
                          <a:pt x="737286" y="396240"/>
                          <a:pt x="749808" y="39624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Elemento grafico 46">
            <a:extLst>
              <a:ext uri="{FF2B5EF4-FFF2-40B4-BE49-F238E27FC236}">
                <a16:creationId xmlns:a16="http://schemas.microsoft.com/office/drawing/2014/main" id="{0FEEC185-4324-47D3-8510-38CDBC0A7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17040" y="3169765"/>
            <a:ext cx="114300" cy="114300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7B020C78-B3E2-4313-BC9D-D9289513180C}"/>
              </a:ext>
            </a:extLst>
          </p:cNvPr>
          <p:cNvSpPr txBox="1"/>
          <p:nvPr/>
        </p:nvSpPr>
        <p:spPr>
          <a:xfrm>
            <a:off x="240220" y="3014673"/>
            <a:ext cx="129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Photons, c</a:t>
            </a:r>
            <a:endParaRPr kumimoji="0" lang="en-GB" sz="1800" b="0" i="0" u="none" strike="noStrike" kern="1200" cap="none" spc="0" normalizeH="0" baseline="-2500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59B4DCD-82F1-404D-A1D1-5CF9264CFBE4}"/>
              </a:ext>
            </a:extLst>
          </p:cNvPr>
          <p:cNvSpPr txBox="1"/>
          <p:nvPr/>
        </p:nvSpPr>
        <p:spPr>
          <a:xfrm>
            <a:off x="1530229" y="4223465"/>
            <a:ext cx="4336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X-rays peak: signal generated by the incoming X-rays produced by the laser-matter interaction.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FFDB2D49-AA9A-4E32-BA0A-D74B0A28AE39}"/>
              </a:ext>
            </a:extLst>
          </p:cNvPr>
          <p:cNvCxnSpPr>
            <a:cxnSpLocks/>
          </p:cNvCxnSpPr>
          <p:nvPr/>
        </p:nvCxnSpPr>
        <p:spPr>
          <a:xfrm flipV="1">
            <a:off x="3969829" y="3991669"/>
            <a:ext cx="35757" cy="2961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778D277-FAA9-4DC0-84C5-4EB19F72B722}"/>
              </a:ext>
            </a:extLst>
          </p:cNvPr>
          <p:cNvCxnSpPr/>
          <p:nvPr/>
        </p:nvCxnSpPr>
        <p:spPr>
          <a:xfrm flipH="1" flipV="1">
            <a:off x="7667131" y="3329744"/>
            <a:ext cx="437252" cy="3852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16" descr="fascia">
            <a:extLst>
              <a:ext uri="{FF2B5EF4-FFF2-40B4-BE49-F238E27FC236}">
                <a16:creationId xmlns:a16="http://schemas.microsoft.com/office/drawing/2014/main" id="{F866BD2B-6F72-43DA-95B3-BBB9BCC5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11">
            <a:extLst>
              <a:ext uri="{FF2B5EF4-FFF2-40B4-BE49-F238E27FC236}">
                <a16:creationId xmlns:a16="http://schemas.microsoft.com/office/drawing/2014/main" id="{DC752E14-CF1D-4C14-AACE-C58FB99DF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1EA3AE6E-B75E-4227-A9C1-430BAB1C4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61" name="Picture 16" descr="fascia">
            <a:extLst>
              <a:ext uri="{FF2B5EF4-FFF2-40B4-BE49-F238E27FC236}">
                <a16:creationId xmlns:a16="http://schemas.microsoft.com/office/drawing/2014/main" id="{3547C01A-B08A-4957-894B-CFF0B5B0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egnaposto numero diapositiva 2">
            <a:extLst>
              <a:ext uri="{FF2B5EF4-FFF2-40B4-BE49-F238E27FC236}">
                <a16:creationId xmlns:a16="http://schemas.microsoft.com/office/drawing/2014/main" id="{200C5F83-842E-44FE-B716-9895CD499B5B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3" name="Segnaposto data 4">
            <a:extLst>
              <a:ext uri="{FF2B5EF4-FFF2-40B4-BE49-F238E27FC236}">
                <a16:creationId xmlns:a16="http://schemas.microsoft.com/office/drawing/2014/main" id="{FB786483-87CC-447C-88C6-82A3B4ED2F01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7BC78BC6-F48A-406F-94D1-8B51C1C8DC6C}"/>
              </a:ext>
            </a:extLst>
          </p:cNvPr>
          <p:cNvSpPr txBox="1"/>
          <p:nvPr/>
        </p:nvSpPr>
        <p:spPr>
          <a:xfrm>
            <a:off x="496329" y="5179652"/>
            <a:ext cx="6212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dirty="0"/>
              <a:t>TNSA</a:t>
            </a:r>
            <a:r>
              <a:rPr lang="en-US" dirty="0"/>
              <a:t>: temporal window with pure proton contribution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F1A48E62-3430-4BC3-B48D-A949A05B0BF8}"/>
                  </a:ext>
                </a:extLst>
              </p:cNvPr>
              <p:cNvSpPr txBox="1"/>
              <p:nvPr/>
            </p:nvSpPr>
            <p:spPr>
              <a:xfrm>
                <a:off x="1066663" y="5519062"/>
                <a:ext cx="6212048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𝑝𝑀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it-IT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it-IT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rad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𝑝𝑀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5" name="CasellaDiTesto 64">
                <a:extLst>
                  <a:ext uri="{FF2B5EF4-FFF2-40B4-BE49-F238E27FC236}">
                    <a16:creationId xmlns:a16="http://schemas.microsoft.com/office/drawing/2014/main" id="{F1A48E62-3430-4BC3-B48D-A949A05B0B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663" y="5519062"/>
                <a:ext cx="6212048" cy="71468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E008940E-ACB0-41A8-A399-B871755BEAE3}"/>
                  </a:ext>
                </a:extLst>
              </p:cNvPr>
              <p:cNvSpPr txBox="1"/>
              <p:nvPr/>
            </p:nvSpPr>
            <p:spPr>
              <a:xfrm>
                <a:off x="847037" y="6199052"/>
                <a:ext cx="5206697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Or in terms of proton energy:  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 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𝑝𝑀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/2</m:t>
                    </m:r>
                  </m:oMath>
                </a14:m>
                <a:r>
                  <a:rPr lang="en-GB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66" name="CasellaDiTesto 65">
                <a:extLst>
                  <a:ext uri="{FF2B5EF4-FFF2-40B4-BE49-F238E27FC236}">
                    <a16:creationId xmlns:a16="http://schemas.microsoft.com/office/drawing/2014/main" id="{E008940E-ACB0-41A8-A399-B871755BE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37" y="6199052"/>
                <a:ext cx="5206697" cy="390748"/>
              </a:xfrm>
              <a:prstGeom prst="rect">
                <a:avLst/>
              </a:prstGeom>
              <a:blipFill>
                <a:blip r:embed="rId15"/>
                <a:stretch>
                  <a:fillRect l="-1054" t="-7813" b="-203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8C07DD-E155-4244-91C6-1DFF815F6CCC}"/>
              </a:ext>
            </a:extLst>
          </p:cNvPr>
          <p:cNvSpPr txBox="1"/>
          <p:nvPr/>
        </p:nvSpPr>
        <p:spPr>
          <a:xfrm>
            <a:off x="399706" y="2052828"/>
            <a:ext cx="536935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dirty="0"/>
              <a:t>TOF technique </a:t>
            </a:r>
            <a:r>
              <a:rPr lang="it-IT" sz="1800" dirty="0" err="1"/>
              <a:t>relies</a:t>
            </a:r>
            <a:r>
              <a:rPr lang="it-IT" sz="1800" dirty="0"/>
              <a:t> on the </a:t>
            </a:r>
            <a:r>
              <a:rPr lang="it-IT" sz="1800" dirty="0" err="1"/>
              <a:t>measurement</a:t>
            </a:r>
            <a:r>
              <a:rPr lang="it-IT" sz="1800" dirty="0"/>
              <a:t> of the time </a:t>
            </a:r>
            <a:r>
              <a:rPr lang="it-IT" sz="1800" dirty="0" err="1"/>
              <a:t>needed</a:t>
            </a:r>
            <a:r>
              <a:rPr lang="it-IT" sz="1800" dirty="0"/>
              <a:t> by a </a:t>
            </a:r>
            <a:r>
              <a:rPr lang="it-IT" sz="1800" dirty="0" err="1"/>
              <a:t>particle</a:t>
            </a:r>
            <a:r>
              <a:rPr lang="it-IT" sz="1800" dirty="0"/>
              <a:t> to travel for a </a:t>
            </a:r>
            <a:r>
              <a:rPr lang="it-IT" sz="1800" dirty="0" err="1"/>
              <a:t>known</a:t>
            </a:r>
            <a:r>
              <a:rPr lang="it-IT" sz="1800" dirty="0"/>
              <a:t> </a:t>
            </a:r>
            <a:r>
              <a:rPr lang="it-IT" sz="1800" dirty="0" err="1"/>
              <a:t>distance</a:t>
            </a:r>
            <a:endParaRPr lang="en-GB" sz="1800" dirty="0"/>
          </a:p>
        </p:txBody>
      </p:sp>
      <p:pic>
        <p:nvPicPr>
          <p:cNvPr id="70" name="Immagine 69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D1CB56B4-BEF4-478A-B45E-777D1AAF85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71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A1AA8129-8F2B-4466-A31A-2DB718380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magine 71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1CB842AC-ECEA-470E-9384-D7BEA134EF6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61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0.17683 -0.00093 " pathEditMode="relative" rAng="0" ptsTypes="AA">
                                      <p:cBhvr>
                                        <p:cTn id="6" dur="2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07 L 0.17683 0.00162 " pathEditMode="relative" rAng="0" ptsTypes="AA">
                                      <p:cBhvr>
                                        <p:cTn id="8" dur="2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4.07407E-6 L 0.17683 -0.00278 " pathEditMode="relative" rAng="0" ptsTypes="AA">
                                      <p:cBhvr>
                                        <p:cTn id="10" dur="1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-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35" grpId="0" animBg="1"/>
      <p:bldP spid="29" grpId="0"/>
      <p:bldP spid="30" grpId="0"/>
      <p:bldP spid="43" grpId="0"/>
      <p:bldP spid="46" grpId="0"/>
      <p:bldP spid="49" grpId="0"/>
      <p:bldP spid="50" grpId="0"/>
      <p:bldP spid="53" grpId="0"/>
      <p:bldP spid="57" grpId="0"/>
      <p:bldP spid="58" grpId="0" animBg="1"/>
      <p:bldP spid="59" grpId="0" animBg="1"/>
      <p:bldP spid="45" grpId="0" animBg="1"/>
      <p:bldP spid="12" grpId="0"/>
      <p:bldP spid="64" grpId="0"/>
      <p:bldP spid="65" grpId="0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41E02F-9C0D-4808-B2A2-3678ED98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418"/>
            <a:ext cx="10881547" cy="1325563"/>
          </a:xfrm>
        </p:spPr>
        <p:txBody>
          <a:bodyPr>
            <a:normAutofit/>
          </a:bodyPr>
          <a:lstStyle/>
          <a:p>
            <a:r>
              <a:rPr lang="en-GB" sz="4000" dirty="0"/>
              <a:t>Towards the spectrum reconstruction</a:t>
            </a:r>
          </a:p>
        </p:txBody>
      </p:sp>
      <p:pic>
        <p:nvPicPr>
          <p:cNvPr id="48" name="Picture 16" descr="fascia">
            <a:extLst>
              <a:ext uri="{FF2B5EF4-FFF2-40B4-BE49-F238E27FC236}">
                <a16:creationId xmlns:a16="http://schemas.microsoft.com/office/drawing/2014/main" id="{F866BD2B-6F72-43DA-95B3-BBB9BCC5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194" y="6686550"/>
            <a:ext cx="7054851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11">
            <a:extLst>
              <a:ext uri="{FF2B5EF4-FFF2-40B4-BE49-F238E27FC236}">
                <a16:creationId xmlns:a16="http://schemas.microsoft.com/office/drawing/2014/main" id="{DC752E14-CF1D-4C14-AACE-C58FB99DF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86550"/>
            <a:ext cx="5145194" cy="171450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1EA3AE6E-B75E-4227-A9C1-430BAB1C4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249842"/>
            <a:ext cx="7347857" cy="136525"/>
          </a:xfrm>
          <a:prstGeom prst="rect">
            <a:avLst/>
          </a:prstGeom>
          <a:solidFill>
            <a:srgbClr val="00677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endParaRPr lang="en-GB"/>
          </a:p>
        </p:txBody>
      </p:sp>
      <p:pic>
        <p:nvPicPr>
          <p:cNvPr id="61" name="Picture 16" descr="fascia">
            <a:extLst>
              <a:ext uri="{FF2B5EF4-FFF2-40B4-BE49-F238E27FC236}">
                <a16:creationId xmlns:a16="http://schemas.microsoft.com/office/drawing/2014/main" id="{3547C01A-B08A-4957-894B-CFF0B5B0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37"/>
            <a:ext cx="9063915" cy="1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Segnaposto numero diapositiva 2">
            <a:extLst>
              <a:ext uri="{FF2B5EF4-FFF2-40B4-BE49-F238E27FC236}">
                <a16:creationId xmlns:a16="http://schemas.microsoft.com/office/drawing/2014/main" id="{200C5F83-842E-44FE-B716-9895CD499B5B}"/>
              </a:ext>
            </a:extLst>
          </p:cNvPr>
          <p:cNvSpPr txBox="1">
            <a:spLocks/>
          </p:cNvSpPr>
          <p:nvPr/>
        </p:nvSpPr>
        <p:spPr>
          <a:xfrm>
            <a:off x="9456845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B223E-59B7-4CE7-9AB5-C3A4C8C43D27}" type="slidenum">
              <a:rPr lang="en-GB" smtClean="0">
                <a:solidFill>
                  <a:schemeClr val="bg1"/>
                </a:solidFill>
              </a:rPr>
              <a:pPr/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3" name="Segnaposto data 4">
            <a:extLst>
              <a:ext uri="{FF2B5EF4-FFF2-40B4-BE49-F238E27FC236}">
                <a16:creationId xmlns:a16="http://schemas.microsoft.com/office/drawing/2014/main" id="{FB786483-87CC-447C-88C6-82A3B4ED2F01}"/>
              </a:ext>
            </a:extLst>
          </p:cNvPr>
          <p:cNvSpPr txBox="1">
            <a:spLocks/>
          </p:cNvSpPr>
          <p:nvPr/>
        </p:nvSpPr>
        <p:spPr>
          <a:xfrm>
            <a:off x="-10883" y="65894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29/04/2021</a:t>
            </a: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991B4397-0600-4919-A13A-5BACCE977BD7}"/>
              </a:ext>
            </a:extLst>
          </p:cNvPr>
          <p:cNvSpPr/>
          <p:nvPr/>
        </p:nvSpPr>
        <p:spPr>
          <a:xfrm>
            <a:off x="4467223" y="1427997"/>
            <a:ext cx="4551680" cy="4551680"/>
          </a:xfrm>
          <a:custGeom>
            <a:avLst/>
            <a:gdLst>
              <a:gd name="connsiteX0" fmla="*/ 2275840 w 4551680"/>
              <a:gd name="connsiteY0" fmla="*/ 0 h 4551680"/>
              <a:gd name="connsiteX1" fmla="*/ 4246775 w 4551680"/>
              <a:gd name="connsiteY1" fmla="*/ 1137920 h 4551680"/>
              <a:gd name="connsiteX2" fmla="*/ 4246775 w 4551680"/>
              <a:gd name="connsiteY2" fmla="*/ 3413760 h 4551680"/>
              <a:gd name="connsiteX3" fmla="*/ 2275840 w 4551680"/>
              <a:gd name="connsiteY3" fmla="*/ 2275840 h 4551680"/>
              <a:gd name="connsiteX4" fmla="*/ 2275840 w 4551680"/>
              <a:gd name="connsiteY4" fmla="*/ 0 h 455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680" h="4551680">
                <a:moveTo>
                  <a:pt x="2275840" y="0"/>
                </a:moveTo>
                <a:cubicBezTo>
                  <a:pt x="3088919" y="0"/>
                  <a:pt x="3840236" y="433773"/>
                  <a:pt x="4246775" y="1137920"/>
                </a:cubicBezTo>
                <a:cubicBezTo>
                  <a:pt x="4653315" y="1842067"/>
                  <a:pt x="4653315" y="2709613"/>
                  <a:pt x="4246775" y="3413760"/>
                </a:cubicBezTo>
                <a:lnTo>
                  <a:pt x="2275840" y="2275840"/>
                </a:lnTo>
                <a:lnTo>
                  <a:pt x="227584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07726" tIns="872913" rIns="565674" bIns="2227581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600" kern="1200" dirty="0"/>
              <a:t>Energy</a:t>
            </a:r>
          </a:p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600" kern="1200" dirty="0" err="1"/>
              <a:t>estimation</a:t>
            </a:r>
            <a:endParaRPr lang="en-GB" sz="2600" kern="1200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12ED4AF9-B090-4094-BFAA-868E6888ED7C}"/>
              </a:ext>
            </a:extLst>
          </p:cNvPr>
          <p:cNvSpPr/>
          <p:nvPr/>
        </p:nvSpPr>
        <p:spPr>
          <a:xfrm>
            <a:off x="4019730" y="2037767"/>
            <a:ext cx="4551680" cy="4551680"/>
          </a:xfrm>
          <a:custGeom>
            <a:avLst/>
            <a:gdLst>
              <a:gd name="connsiteX0" fmla="*/ 4246775 w 4551680"/>
              <a:gd name="connsiteY0" fmla="*/ 3413760 h 4551680"/>
              <a:gd name="connsiteX1" fmla="*/ 2275840 w 4551680"/>
              <a:gd name="connsiteY1" fmla="*/ 4551680 h 4551680"/>
              <a:gd name="connsiteX2" fmla="*/ 304905 w 4551680"/>
              <a:gd name="connsiteY2" fmla="*/ 3413760 h 4551680"/>
              <a:gd name="connsiteX3" fmla="*/ 2275840 w 4551680"/>
              <a:gd name="connsiteY3" fmla="*/ 2275840 h 4551680"/>
              <a:gd name="connsiteX4" fmla="*/ 4246775 w 4551680"/>
              <a:gd name="connsiteY4" fmla="*/ 3413760 h 455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680" h="4551680">
                <a:moveTo>
                  <a:pt x="4246775" y="3413760"/>
                </a:moveTo>
                <a:cubicBezTo>
                  <a:pt x="3840235" y="4117907"/>
                  <a:pt x="3088919" y="4551680"/>
                  <a:pt x="2275840" y="4551680"/>
                </a:cubicBezTo>
                <a:cubicBezTo>
                  <a:pt x="1462761" y="4551680"/>
                  <a:pt x="711444" y="4117907"/>
                  <a:pt x="304905" y="3413760"/>
                </a:cubicBezTo>
                <a:lnTo>
                  <a:pt x="2275840" y="2275840"/>
                </a:lnTo>
                <a:lnTo>
                  <a:pt x="4246775" y="341376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9314" tIns="2904914" rIns="1279313" bIns="303953" numCol="1" spcCol="1270" anchor="ctr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600" kern="1200" dirty="0" err="1"/>
              <a:t>Number</a:t>
            </a:r>
            <a:endParaRPr lang="it-IT" sz="2600" kern="1200" dirty="0"/>
          </a:p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600" kern="1200" dirty="0" err="1"/>
              <a:t>estimation</a:t>
            </a:r>
            <a:endParaRPr lang="en-GB" sz="2600" kern="1200" dirty="0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B99423BD-9B7D-446E-8EF5-955A20AAE5DC}"/>
              </a:ext>
            </a:extLst>
          </p:cNvPr>
          <p:cNvSpPr/>
          <p:nvPr/>
        </p:nvSpPr>
        <p:spPr>
          <a:xfrm>
            <a:off x="3572237" y="1408888"/>
            <a:ext cx="4551680" cy="4551680"/>
          </a:xfrm>
          <a:custGeom>
            <a:avLst/>
            <a:gdLst>
              <a:gd name="connsiteX0" fmla="*/ 304905 w 4551680"/>
              <a:gd name="connsiteY0" fmla="*/ 3413760 h 4551680"/>
              <a:gd name="connsiteX1" fmla="*/ 304905 w 4551680"/>
              <a:gd name="connsiteY1" fmla="*/ 1137920 h 4551680"/>
              <a:gd name="connsiteX2" fmla="*/ 2275840 w 4551680"/>
              <a:gd name="connsiteY2" fmla="*/ 0 h 4551680"/>
              <a:gd name="connsiteX3" fmla="*/ 2275840 w 4551680"/>
              <a:gd name="connsiteY3" fmla="*/ 2275840 h 4551680"/>
              <a:gd name="connsiteX4" fmla="*/ 304905 w 4551680"/>
              <a:gd name="connsiteY4" fmla="*/ 3413760 h 455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1680" h="4551680">
                <a:moveTo>
                  <a:pt x="304905" y="3413760"/>
                </a:moveTo>
                <a:cubicBezTo>
                  <a:pt x="-101635" y="2709613"/>
                  <a:pt x="-101635" y="1842067"/>
                  <a:pt x="304905" y="1137920"/>
                </a:cubicBezTo>
                <a:cubicBezTo>
                  <a:pt x="711445" y="433773"/>
                  <a:pt x="1462761" y="0"/>
                  <a:pt x="2275840" y="0"/>
                </a:cubicBezTo>
                <a:lnTo>
                  <a:pt x="2275840" y="2275840"/>
                </a:lnTo>
                <a:lnTo>
                  <a:pt x="304905" y="341376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9430" tIns="925830" rIns="2551430" bIns="2172124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2500" b="0" kern="1200" dirty="0" err="1"/>
              <a:t>Signal</a:t>
            </a:r>
            <a:r>
              <a:rPr lang="it-IT" sz="2400" b="1" kern="1200" dirty="0"/>
              <a:t> </a:t>
            </a:r>
            <a:r>
              <a:rPr lang="it-IT" sz="2500" b="0" kern="1200" dirty="0" err="1"/>
              <a:t>Acquisition</a:t>
            </a:r>
            <a:endParaRPr lang="en-GB" sz="2500" b="0" kern="1200" dirty="0"/>
          </a:p>
        </p:txBody>
      </p:sp>
      <p:pic>
        <p:nvPicPr>
          <p:cNvPr id="16" name="Immagine 15" descr="Immagine che contiene gioco, disegnando&#10;&#10;Descrizione generata automaticamente">
            <a:extLst>
              <a:ext uri="{FF2B5EF4-FFF2-40B4-BE49-F238E27FC236}">
                <a16:creationId xmlns:a16="http://schemas.microsoft.com/office/drawing/2014/main" id="{B5CBC3DF-867C-4878-9352-C0D34E7E4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06" y="15070"/>
            <a:ext cx="465994" cy="546826"/>
          </a:xfrm>
          <a:prstGeom prst="rect">
            <a:avLst/>
          </a:prstGeom>
        </p:spPr>
      </p:pic>
      <p:pic>
        <p:nvPicPr>
          <p:cNvPr id="17" name="Immagine 4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B9439B0B-3D2C-456C-98A0-E76062BC1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94" y="58737"/>
            <a:ext cx="815788" cy="4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C0AEF1C2-6B68-439B-A321-0C9355434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369" y="195734"/>
            <a:ext cx="858653" cy="27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56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03711 0.0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4.5|1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1|1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7.6|12.9|26.8|3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2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4"/>
</p:tagLst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4.xml><?xml version="1.0" encoding="utf-8"?>
<a:theme xmlns:a="http://schemas.openxmlformats.org/drawingml/2006/main" name="2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4216</TotalTime>
  <Words>4198</Words>
  <Application>Microsoft Office PowerPoint</Application>
  <PresentationFormat>Widescreen</PresentationFormat>
  <Paragraphs>579</Paragraphs>
  <Slides>50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50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Century Gothic</vt:lpstr>
      <vt:lpstr>Times New Roman</vt:lpstr>
      <vt:lpstr>Wingdings</vt:lpstr>
      <vt:lpstr>Wingdings 3</vt:lpstr>
      <vt:lpstr>Sezione</vt:lpstr>
      <vt:lpstr>Tema di Office</vt:lpstr>
      <vt:lpstr>Office Theme</vt:lpstr>
      <vt:lpstr>2_Office Theme</vt:lpstr>
      <vt:lpstr>Advanced time-of-flight diagnostics for real-time characterization of ions accelerated by high energy lasers</vt:lpstr>
      <vt:lpstr>Overview </vt:lpstr>
      <vt:lpstr>Introducing Laser driven ion acceleration</vt:lpstr>
      <vt:lpstr>Presentazione standard di PowerPoint</vt:lpstr>
      <vt:lpstr>Presentazione standard di PowerPoint</vt:lpstr>
      <vt:lpstr>Diagnostic system requirements</vt:lpstr>
      <vt:lpstr>Diagnostic system requirements</vt:lpstr>
      <vt:lpstr>Time Of Flight Technique</vt:lpstr>
      <vt:lpstr>Towards the spectrum reconstruction</vt:lpstr>
      <vt:lpstr>Detrimental effect of EMPs on TOF signals: an example</vt:lpstr>
      <vt:lpstr>Avoiding EMP coupling with the detection system (1)</vt:lpstr>
      <vt:lpstr>Presentazione standard di PowerPoint</vt:lpstr>
      <vt:lpstr>Presentazione standard di PowerPoint</vt:lpstr>
      <vt:lpstr>Presentazione standard di PowerPoint</vt:lpstr>
      <vt:lpstr>High dynamic range acquisition</vt:lpstr>
      <vt:lpstr>Towards the spectrum reconstruction</vt:lpstr>
      <vt:lpstr>Energy Estimation</vt:lpstr>
      <vt:lpstr>Towards the spectrum reconstruction</vt:lpstr>
      <vt:lpstr>Estimation of the particle number</vt:lpstr>
      <vt:lpstr>1. De-Embedding Procedure</vt:lpstr>
      <vt:lpstr>2. Diamond detectors characterization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Towards the spectrum reconstruction</vt:lpstr>
      <vt:lpstr>Presentazione standard di PowerPoint</vt:lpstr>
      <vt:lpstr>Presentazione standard di PowerPoint</vt:lpstr>
      <vt:lpstr>Presentazione standard di PowerPoint</vt:lpstr>
      <vt:lpstr>Experimental Validation: GSI experimental campaign</vt:lpstr>
      <vt:lpstr>GSI experimental campaign</vt:lpstr>
      <vt:lpstr>Conclusion and Perspectives: a novel detector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EMPs</vt:lpstr>
      <vt:lpstr>Detrimental effect of EMPs on TOF signals: an example</vt:lpstr>
      <vt:lpstr>Single crystal CVD diamond detector</vt:lpstr>
      <vt:lpstr>Spectra reconstruction</vt:lpstr>
      <vt:lpstr>Spectra reconstruction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CVD Diamond detectors as on-line and time-resolved diagnostic for accelerated particles in  Laser-Plasma experiments</dc:title>
  <dc:creator>martina salvadori</dc:creator>
  <cp:lastModifiedBy>martina salvadori</cp:lastModifiedBy>
  <cp:revision>354</cp:revision>
  <dcterms:created xsi:type="dcterms:W3CDTF">2019-10-10T09:15:10Z</dcterms:created>
  <dcterms:modified xsi:type="dcterms:W3CDTF">2021-04-28T07:56:51Z</dcterms:modified>
</cp:coreProperties>
</file>