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90" r:id="rId5"/>
  </p:sldMasterIdLst>
  <p:notesMasterIdLst>
    <p:notesMasterId r:id="rId36"/>
  </p:notesMasterIdLst>
  <p:sldIdLst>
    <p:sldId id="423" r:id="rId6"/>
    <p:sldId id="449" r:id="rId7"/>
    <p:sldId id="401" r:id="rId8"/>
    <p:sldId id="476" r:id="rId9"/>
    <p:sldId id="479" r:id="rId10"/>
    <p:sldId id="406" r:id="rId11"/>
    <p:sldId id="481" r:id="rId12"/>
    <p:sldId id="412" r:id="rId13"/>
    <p:sldId id="492" r:id="rId14"/>
    <p:sldId id="489" r:id="rId15"/>
    <p:sldId id="483" r:id="rId16"/>
    <p:sldId id="484" r:id="rId17"/>
    <p:sldId id="485" r:id="rId18"/>
    <p:sldId id="454" r:id="rId19"/>
    <p:sldId id="455" r:id="rId20"/>
    <p:sldId id="488" r:id="rId21"/>
    <p:sldId id="458" r:id="rId22"/>
    <p:sldId id="459" r:id="rId23"/>
    <p:sldId id="460" r:id="rId24"/>
    <p:sldId id="461" r:id="rId25"/>
    <p:sldId id="475" r:id="rId26"/>
    <p:sldId id="480" r:id="rId27"/>
    <p:sldId id="409" r:id="rId28"/>
    <p:sldId id="465" r:id="rId29"/>
    <p:sldId id="490" r:id="rId30"/>
    <p:sldId id="491" r:id="rId31"/>
    <p:sldId id="422" r:id="rId32"/>
    <p:sldId id="451" r:id="rId33"/>
    <p:sldId id="452" r:id="rId34"/>
    <p:sldId id="408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Cheesman" initials="AC" lastIdx="29" clrIdx="0">
    <p:extLst>
      <p:ext uri="{19B8F6BF-5375-455C-9EA6-DF929625EA0E}">
        <p15:presenceInfo xmlns:p15="http://schemas.microsoft.com/office/powerpoint/2012/main" userId="S-1-5-21-1659589918-940933984-1157205611-1908" providerId="AD"/>
      </p:ext>
    </p:extLst>
  </p:cmAuthor>
  <p:cmAuthor id="2" name="Antonia Morabito" initials="AM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2624" autoAdjust="0"/>
  </p:normalViewPr>
  <p:slideViewPr>
    <p:cSldViewPr snapToGrid="0">
      <p:cViewPr varScale="1">
        <p:scale>
          <a:sx n="84" d="100"/>
          <a:sy n="84" d="100"/>
        </p:scale>
        <p:origin x="595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1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5904B-E23F-424E-AD41-DC10D5436928}" type="datetimeFigureOut">
              <a:rPr lang="en-GB" smtClean="0"/>
              <a:t>28/04/2021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97AAB-B27A-4232-836A-7D1173DE1A5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61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D1DB0-11D6-40B5-A51D-D2A68021F6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689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D1DB0-11D6-40B5-A51D-D2A68021F6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35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D1DB0-11D6-40B5-A51D-D2A68021F6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0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D1DB0-11D6-40B5-A51D-D2A68021F6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083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D1DB0-11D6-40B5-A51D-D2A68021F643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566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D1DB0-11D6-40B5-A51D-D2A68021F643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68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D1DB0-11D6-40B5-A51D-D2A68021F643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764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D1DB0-11D6-40B5-A51D-D2A68021F643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60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D1DB0-11D6-40B5-A51D-D2A68021F64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177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D1DB0-11D6-40B5-A51D-D2A68021F64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879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D1DB0-11D6-40B5-A51D-D2A68021F64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145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D1DB0-11D6-40B5-A51D-D2A68021F6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7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D1DB0-11D6-40B5-A51D-D2A68021F6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862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D1DB0-11D6-40B5-A51D-D2A68021F6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0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D1DB0-11D6-40B5-A51D-D2A68021F6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579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D1DB0-11D6-40B5-A51D-D2A68021F6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92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3062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6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4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28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12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28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9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5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4B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1739371" y="1412776"/>
            <a:ext cx="5892800" cy="216024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THANK YOU FOR YOUR ATTENTION!</a:t>
            </a:r>
            <a:endParaRPr lang="hu-HU" dirty="0"/>
          </a:p>
        </p:txBody>
      </p:sp>
      <p:sp>
        <p:nvSpPr>
          <p:cNvPr id="9" name="Téglalap 8"/>
          <p:cNvSpPr/>
          <p:nvPr userDrawn="1"/>
        </p:nvSpPr>
        <p:spPr>
          <a:xfrm>
            <a:off x="0" y="1484784"/>
            <a:ext cx="1295467" cy="607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7" y="1588317"/>
            <a:ext cx="687759" cy="40043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64" y="4016415"/>
            <a:ext cx="5511147" cy="289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1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5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25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30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052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8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305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090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8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Antonia Morabito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9D2E6-01B2-44A1-96DA-5F4A99FEFD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5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83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237745" y="4760329"/>
            <a:ext cx="11102478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PhD candidate: Antonia Morabito</a:t>
            </a:r>
          </a:p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srgbClr val="E7E6E6">
                    <a:lumMod val="25000"/>
                  </a:srgbClr>
                </a:solidFill>
              </a:rPr>
              <a:t>Supervisors: Prof. Mauro Migliorati (Sapienza Uni.), Prof. Sargis Ter- Avetisyan (Szeged Uni.)</a:t>
            </a:r>
          </a:p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srgbClr val="E7E6E6">
                    <a:lumMod val="25000"/>
                  </a:srgbClr>
                </a:solidFill>
              </a:rPr>
              <a:t>Scientific evaluators: Prof. Luca Volpe (CLPU), Prof. Subhendu Kahaly (ELI-ALPS)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139" y="5852936"/>
            <a:ext cx="3806960" cy="64617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25749" y="6299058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noProof="0" dirty="0" smtClean="0">
                <a:solidFill>
                  <a:srgbClr val="F05A28"/>
                </a:solidFill>
                <a:ea typeface="Verdana" pitchFamily="34" charset="0"/>
                <a:cs typeface="Arial" panose="020B0604020202020204" pitchFamily="34" charset="0"/>
              </a:rPr>
              <a:t>29 April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5A28"/>
                </a:solidFill>
                <a:effectLst/>
                <a:uLnTx/>
                <a:uFillTx/>
                <a:ea typeface="Verdana" pitchFamily="34" charset="0"/>
                <a:cs typeface="Arial" panose="020B0604020202020204" pitchFamily="34" charset="0"/>
              </a:rPr>
              <a:t>2021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oggiscienza.files.wordpress.com/2012/07/logo_infn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0304" y="0"/>
            <a:ext cx="1895696" cy="1206636"/>
          </a:xfrm>
          <a:prstGeom prst="rect">
            <a:avLst/>
          </a:prstGeom>
          <a:noFill/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8" y="239246"/>
            <a:ext cx="2424410" cy="7281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0" y="3181905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05A28"/>
                </a:solidFill>
                <a:ea typeface="Verdana" pitchFamily="34" charset="0"/>
                <a:cs typeface="Arial" panose="020B0604020202020204" pitchFamily="34" charset="0"/>
              </a:rPr>
              <a:t>Transport and manipulation of laser driven </a:t>
            </a:r>
            <a:r>
              <a:rPr lang="en-US" sz="4400" b="1" dirty="0" smtClean="0">
                <a:solidFill>
                  <a:srgbClr val="F05A28"/>
                </a:solidFill>
                <a:ea typeface="Verdana" pitchFamily="34" charset="0"/>
                <a:cs typeface="Arial" panose="020B0604020202020204" pitchFamily="34" charset="0"/>
              </a:rPr>
              <a:t>proton </a:t>
            </a:r>
            <a:r>
              <a:rPr lang="en-US" sz="4400" b="1" dirty="0">
                <a:solidFill>
                  <a:srgbClr val="F05A28"/>
                </a:solidFill>
                <a:ea typeface="Verdana" pitchFamily="34" charset="0"/>
                <a:cs typeface="Arial" panose="020B0604020202020204" pitchFamily="34" charset="0"/>
              </a:rPr>
              <a:t>beams for diagnostics and applications</a:t>
            </a:r>
            <a:endParaRPr lang="en-GB" sz="4400" b="1" dirty="0">
              <a:solidFill>
                <a:srgbClr val="F05A28"/>
              </a:solidFill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592303" y="0"/>
            <a:ext cx="97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Novel design </a:t>
            </a:r>
            <a:endParaRPr lang="it-IT" sz="3200" b="1" dirty="0" smtClean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q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uad profile - low proton energy range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1189" y="3050024"/>
            <a:ext cx="4542171" cy="3495600"/>
            <a:chOff x="596097" y="1884057"/>
            <a:chExt cx="4204503" cy="30238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58"/>
            <a:stretch/>
          </p:blipFill>
          <p:spPr>
            <a:xfrm>
              <a:off x="596097" y="1884057"/>
              <a:ext cx="4204503" cy="302387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6097" y="1904680"/>
              <a:ext cx="441395" cy="390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13" y="3054019"/>
            <a:ext cx="4665403" cy="349692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369" y="2354293"/>
            <a:ext cx="2903793" cy="77234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975" y="2380012"/>
            <a:ext cx="2167200" cy="82346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073476"/>
              </p:ext>
            </p:extLst>
          </p:nvPr>
        </p:nvGraphicFramePr>
        <p:xfrm>
          <a:off x="93306" y="1064509"/>
          <a:ext cx="693497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846">
                  <a:extLst>
                    <a:ext uri="{9D8B030D-6E8A-4147-A177-3AD203B41FA5}">
                      <a16:colId xmlns:a16="http://schemas.microsoft.com/office/drawing/2014/main" val="2256324521"/>
                    </a:ext>
                  </a:extLst>
                </a:gridCol>
                <a:gridCol w="984813">
                  <a:extLst>
                    <a:ext uri="{9D8B030D-6E8A-4147-A177-3AD203B41FA5}">
                      <a16:colId xmlns:a16="http://schemas.microsoft.com/office/drawing/2014/main" val="256430168"/>
                    </a:ext>
                  </a:extLst>
                </a:gridCol>
                <a:gridCol w="1420586">
                  <a:extLst>
                    <a:ext uri="{9D8B030D-6E8A-4147-A177-3AD203B41FA5}">
                      <a16:colId xmlns:a16="http://schemas.microsoft.com/office/drawing/2014/main" val="2203601730"/>
                    </a:ext>
                  </a:extLst>
                </a:gridCol>
                <a:gridCol w="1119673">
                  <a:extLst>
                    <a:ext uri="{9D8B030D-6E8A-4147-A177-3AD203B41FA5}">
                      <a16:colId xmlns:a16="http://schemas.microsoft.com/office/drawing/2014/main" val="3278163867"/>
                    </a:ext>
                  </a:extLst>
                </a:gridCol>
                <a:gridCol w="927231">
                  <a:extLst>
                    <a:ext uri="{9D8B030D-6E8A-4147-A177-3AD203B41FA5}">
                      <a16:colId xmlns:a16="http://schemas.microsoft.com/office/drawing/2014/main" val="433119999"/>
                    </a:ext>
                  </a:extLst>
                </a:gridCol>
                <a:gridCol w="1155830">
                  <a:extLst>
                    <a:ext uri="{9D8B030D-6E8A-4147-A177-3AD203B41FA5}">
                      <a16:colId xmlns:a16="http://schemas.microsoft.com/office/drawing/2014/main" val="1700976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Element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</a:t>
                      </a:r>
                      <a:r>
                        <a:rPr lang="it-IT" baseline="-25000" dirty="0" smtClean="0"/>
                        <a:t>0 </a:t>
                      </a:r>
                      <a:r>
                        <a:rPr lang="it-IT" baseline="0" dirty="0" smtClean="0"/>
                        <a:t>  / G</a:t>
                      </a:r>
                      <a:r>
                        <a:rPr lang="it-IT" baseline="-25000" dirty="0" smtClean="0"/>
                        <a:t> </a:t>
                      </a:r>
                      <a:r>
                        <a:rPr lang="it-IT" baseline="0" dirty="0" smtClean="0"/>
                        <a:t> 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</a:t>
                      </a:r>
                      <a:r>
                        <a:rPr lang="it-IT" baseline="-25000" dirty="0" smtClean="0"/>
                        <a:t>magn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</a:t>
                      </a:r>
                      <a:r>
                        <a:rPr lang="it-IT" baseline="-25000" dirty="0" smtClean="0"/>
                        <a:t>el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Ldet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94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Dipole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0.9 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 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 kV/m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 cm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978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Quadrupole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45 T/m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 cm, </a:t>
                      </a:r>
                    </a:p>
                    <a:p>
                      <a:r>
                        <a:rPr lang="it-IT" dirty="0" smtClean="0"/>
                        <a:t>r</a:t>
                      </a:r>
                      <a:r>
                        <a:rPr lang="it-IT" baseline="-25000" dirty="0" smtClean="0"/>
                        <a:t>0</a:t>
                      </a:r>
                      <a:r>
                        <a:rPr lang="it-IT" baseline="0" dirty="0" smtClean="0"/>
                        <a:t>=2.2 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12 kV/m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11cm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37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9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592303" y="0"/>
            <a:ext cx="97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Novel design </a:t>
            </a:r>
          </a:p>
          <a:p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q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uad </a:t>
            </a:r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profile - h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igh </a:t>
            </a:r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proton energy range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229217" y="1535348"/>
            <a:ext cx="357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5223" y="1126887"/>
            <a:ext cx="113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0"/>
          <a:stretch/>
        </p:blipFill>
        <p:spPr>
          <a:xfrm>
            <a:off x="6123677" y="2727490"/>
            <a:ext cx="4926563" cy="3867778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464800" y="2727490"/>
            <a:ext cx="4937625" cy="3867778"/>
            <a:chOff x="576767" y="2592226"/>
            <a:chExt cx="4937625" cy="38677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11"/>
            <a:stretch/>
          </p:blipFill>
          <p:spPr>
            <a:xfrm>
              <a:off x="576767" y="2592226"/>
              <a:ext cx="4937625" cy="3867778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578498" y="2696547"/>
              <a:ext cx="298580" cy="270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</a:t>
            </a:r>
            <a:endParaRPr lang="en-GB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5972"/>
              </p:ext>
            </p:extLst>
          </p:nvPr>
        </p:nvGraphicFramePr>
        <p:xfrm>
          <a:off x="125219" y="1126887"/>
          <a:ext cx="8710871" cy="147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12">
                  <a:extLst>
                    <a:ext uri="{9D8B030D-6E8A-4147-A177-3AD203B41FA5}">
                      <a16:colId xmlns:a16="http://schemas.microsoft.com/office/drawing/2014/main" val="944727041"/>
                    </a:ext>
                  </a:extLst>
                </a:gridCol>
                <a:gridCol w="1199913">
                  <a:extLst>
                    <a:ext uri="{9D8B030D-6E8A-4147-A177-3AD203B41FA5}">
                      <a16:colId xmlns:a16="http://schemas.microsoft.com/office/drawing/2014/main" val="1339037057"/>
                    </a:ext>
                  </a:extLst>
                </a:gridCol>
                <a:gridCol w="1260054">
                  <a:extLst>
                    <a:ext uri="{9D8B030D-6E8A-4147-A177-3AD203B41FA5}">
                      <a16:colId xmlns:a16="http://schemas.microsoft.com/office/drawing/2014/main" val="2944897306"/>
                    </a:ext>
                  </a:extLst>
                </a:gridCol>
                <a:gridCol w="1280733">
                  <a:extLst>
                    <a:ext uri="{9D8B030D-6E8A-4147-A177-3AD203B41FA5}">
                      <a16:colId xmlns:a16="http://schemas.microsoft.com/office/drawing/2014/main" val="1932617807"/>
                    </a:ext>
                  </a:extLst>
                </a:gridCol>
                <a:gridCol w="787241">
                  <a:extLst>
                    <a:ext uri="{9D8B030D-6E8A-4147-A177-3AD203B41FA5}">
                      <a16:colId xmlns:a16="http://schemas.microsoft.com/office/drawing/2014/main" val="3726185370"/>
                    </a:ext>
                  </a:extLst>
                </a:gridCol>
                <a:gridCol w="2479218">
                  <a:extLst>
                    <a:ext uri="{9D8B030D-6E8A-4147-A177-3AD203B41FA5}">
                      <a16:colId xmlns:a16="http://schemas.microsoft.com/office/drawing/2014/main" val="3454751540"/>
                    </a:ext>
                  </a:extLst>
                </a:gridCol>
              </a:tblGrid>
              <a:tr h="300853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Element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</a:t>
                      </a:r>
                      <a:r>
                        <a:rPr lang="it-IT" baseline="-25000" dirty="0" smtClean="0"/>
                        <a:t>0 </a:t>
                      </a:r>
                      <a:r>
                        <a:rPr lang="it-IT" baseline="0" dirty="0" smtClean="0"/>
                        <a:t>  / G</a:t>
                      </a:r>
                      <a:r>
                        <a:rPr lang="it-IT" baseline="-25000" dirty="0" smtClean="0"/>
                        <a:t> </a:t>
                      </a:r>
                      <a:r>
                        <a:rPr lang="it-IT" baseline="0" dirty="0" smtClean="0"/>
                        <a:t> 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</a:t>
                      </a:r>
                      <a:r>
                        <a:rPr lang="it-IT" baseline="-25000" dirty="0" smtClean="0"/>
                        <a:t>magn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</a:t>
                      </a:r>
                      <a:r>
                        <a:rPr lang="it-IT" baseline="-25000" dirty="0" smtClean="0"/>
                        <a:t>el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Ldet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295164"/>
                  </a:ext>
                </a:extLst>
              </a:tr>
              <a:tr h="300853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Dipole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1.9 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 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 kV/m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 cm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076062"/>
                  </a:ext>
                </a:extLst>
              </a:tr>
              <a:tr h="740287">
                <a:tc>
                  <a:txBody>
                    <a:bodyPr/>
                    <a:lstStyle/>
                    <a:p>
                      <a:r>
                        <a:rPr lang="it-IT" dirty="0" smtClean="0"/>
                        <a:t>Quadrupole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 T/m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 cm </a:t>
                      </a:r>
                    </a:p>
                    <a:p>
                      <a:r>
                        <a:rPr lang="it-IT" dirty="0" smtClean="0"/>
                        <a:t>r</a:t>
                      </a:r>
                      <a:r>
                        <a:rPr lang="it-IT" baseline="-25000" dirty="0" smtClean="0"/>
                        <a:t>0</a:t>
                      </a:r>
                      <a:r>
                        <a:rPr lang="it-IT" baseline="0" dirty="0" smtClean="0"/>
                        <a:t>=1.9 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12 kV/m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11cm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535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70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592303" y="0"/>
            <a:ext cx="97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Magnetic </a:t>
            </a:r>
            <a:r>
              <a:rPr lang="en-GB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d</a:t>
            </a:r>
            <a:r>
              <a:rPr lang="en-GB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ispersion</a:t>
            </a:r>
          </a:p>
          <a:p>
            <a:r>
              <a:rPr lang="it-IT" sz="3200" b="1" dirty="0" err="1">
                <a:solidFill>
                  <a:srgbClr val="E7511E"/>
                </a:solidFill>
                <a:latin typeface="Calibri" panose="020F0502020204030204" pitchFamily="34" charset="0"/>
              </a:rPr>
              <a:t>s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caling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law of different orders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229217" y="1535348"/>
            <a:ext cx="357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1823" y="1077672"/>
            <a:ext cx="1185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Replacement of the dipole with different magnetic field profiles → increase of minimum detectable energy on the detector </a:t>
            </a:r>
            <a:endParaRPr lang="en-US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1823" y="6255972"/>
            <a:ext cx="12961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2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prot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few keV up 100 MeV; B</a:t>
            </a:r>
            <a:r>
              <a:rPr lang="en-GB" sz="2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=0.9 T, L </a:t>
            </a:r>
            <a:r>
              <a:rPr lang="en-GB" sz="2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= 5 cm;  B</a:t>
            </a:r>
            <a:r>
              <a:rPr lang="en-GB" sz="2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= -</a:t>
            </a:r>
            <a:r>
              <a:rPr lang="en-GB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GB" sz="2400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GB" sz="2400" baseline="30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0" y="2197483"/>
            <a:ext cx="5334011" cy="400050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28" y="2165942"/>
            <a:ext cx="5611042" cy="39996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74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1318" y="1095039"/>
            <a:ext cx="1225109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The proposed </a:t>
            </a:r>
            <a:r>
              <a:rPr lang="en-GB" sz="2000" dirty="0" smtClean="0"/>
              <a:t>designs allow :</a:t>
            </a:r>
            <a:endParaRPr lang="en-GB" sz="2000" dirty="0"/>
          </a:p>
          <a:p>
            <a:r>
              <a:rPr lang="en-GB" sz="2000" dirty="0" smtClean="0"/>
              <a:t>• the </a:t>
            </a:r>
            <a:r>
              <a:rPr lang="en-GB" sz="2000" dirty="0"/>
              <a:t>enhancement of detectable energy dynamic </a:t>
            </a:r>
            <a:r>
              <a:rPr lang="en-GB" sz="2000" dirty="0" smtClean="0"/>
              <a:t>range for low proton energies in a </a:t>
            </a:r>
            <a:r>
              <a:rPr lang="en-GB" sz="2000" u="sng" dirty="0" smtClean="0"/>
              <a:t>compact </a:t>
            </a:r>
            <a:r>
              <a:rPr lang="en-GB" sz="2000" dirty="0" smtClean="0"/>
              <a:t>distance</a:t>
            </a:r>
          </a:p>
          <a:p>
            <a:r>
              <a:rPr lang="en-GB" sz="2000" dirty="0" smtClean="0"/>
              <a:t>• to easily scale and increase the energy dynamic range both in the low energy proton scenario and in the high energy one.</a:t>
            </a:r>
          </a:p>
          <a:p>
            <a:endParaRPr lang="en-GB" sz="2000" dirty="0"/>
          </a:p>
          <a:p>
            <a:r>
              <a:rPr lang="en-GB" sz="2000" dirty="0" smtClean="0"/>
              <a:t>High </a:t>
            </a:r>
            <a:r>
              <a:rPr lang="en-GB" sz="2000" dirty="0"/>
              <a:t>energy protons →</a:t>
            </a:r>
            <a:r>
              <a:rPr lang="en-GB" sz="2000" dirty="0" smtClean="0"/>
              <a:t> Quadrupole </a:t>
            </a:r>
            <a:r>
              <a:rPr lang="en-GB" sz="2000" dirty="0"/>
              <a:t>parameters: 100 T/m, </a:t>
            </a:r>
            <a:r>
              <a:rPr lang="en-GB" sz="2000" dirty="0" smtClean="0"/>
              <a:t>r</a:t>
            </a:r>
            <a:r>
              <a:rPr lang="en-GB" sz="2000" baseline="-25000" dirty="0" smtClean="0"/>
              <a:t>0</a:t>
            </a:r>
            <a:r>
              <a:rPr lang="en-GB" sz="2000" dirty="0" smtClean="0"/>
              <a:t>: 1.9 </a:t>
            </a:r>
            <a:r>
              <a:rPr lang="en-GB" sz="2000" dirty="0"/>
              <a:t>cm, length: 10 </a:t>
            </a:r>
            <a:r>
              <a:rPr lang="en-GB" sz="2000" dirty="0" smtClean="0"/>
              <a:t>cm</a:t>
            </a:r>
          </a:p>
          <a:p>
            <a:r>
              <a:rPr lang="en-GB" sz="2000" dirty="0" smtClean="0"/>
              <a:t>Low-energy </a:t>
            </a:r>
            <a:r>
              <a:rPr lang="en-GB" sz="2000" dirty="0"/>
              <a:t>protons </a:t>
            </a:r>
            <a:r>
              <a:rPr lang="en-GB" sz="2000" dirty="0" smtClean="0"/>
              <a:t>→A </a:t>
            </a:r>
            <a:r>
              <a:rPr lang="en-GB" sz="2000" dirty="0"/>
              <a:t>lower gradient </a:t>
            </a:r>
            <a:r>
              <a:rPr lang="en-GB" sz="2000" dirty="0" smtClean="0"/>
              <a:t>of G</a:t>
            </a:r>
            <a:r>
              <a:rPr lang="en-GB" sz="2000" dirty="0"/>
              <a:t>: 45 </a:t>
            </a:r>
            <a:r>
              <a:rPr lang="en-GB" sz="2000" dirty="0" smtClean="0"/>
              <a:t>T/m </a:t>
            </a:r>
            <a:r>
              <a:rPr lang="en-GB" sz="2000" dirty="0"/>
              <a:t>is </a:t>
            </a:r>
            <a:r>
              <a:rPr lang="en-GB" sz="2000" dirty="0" smtClean="0"/>
              <a:t>possible.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 smtClean="0"/>
              <a:t>Higher-order</a:t>
            </a:r>
            <a:r>
              <a:rPr lang="en-GB" sz="2000" dirty="0"/>
              <a:t> magnetic profiles  </a:t>
            </a:r>
            <a:r>
              <a:rPr lang="en-GB" sz="2000" dirty="0" smtClean="0"/>
              <a:t>→ the saturation at the decapole element</a:t>
            </a:r>
          </a:p>
          <a:p>
            <a:endParaRPr lang="it-IT" sz="2000" dirty="0"/>
          </a:p>
          <a:p>
            <a:endParaRPr lang="it-IT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400" dirty="0">
              <a:effectLst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34678" y="233265"/>
            <a:ext cx="69606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E7511E"/>
                </a:solidFill>
                <a:latin typeface="Calibri" panose="020F0502020204030204" pitchFamily="34" charset="0"/>
              </a:rPr>
              <a:t>Novel</a:t>
            </a:r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design  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-159928" y="4779950"/>
            <a:ext cx="12010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Morabito A. et al, </a:t>
            </a:r>
            <a:r>
              <a:rPr lang="en-GB" dirty="0" smtClean="0"/>
              <a:t>Theoretical </a:t>
            </a:r>
            <a:r>
              <a:rPr lang="en-GB" dirty="0"/>
              <a:t>study of a new spectrometer design for laser driven ion acceleration diagnostic (manuscript under </a:t>
            </a:r>
            <a:r>
              <a:rPr lang="en-GB" dirty="0" smtClean="0"/>
              <a:t>prep.) </a:t>
            </a:r>
          </a:p>
          <a:p>
            <a:pPr marL="342900" indent="-342900" algn="ctr">
              <a:buAutoNum type="alphaUcPeriod"/>
            </a:pPr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12</a:t>
            </a:r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1318" y="5850186"/>
            <a:ext cx="1169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Gain in information for low energy proton → </a:t>
            </a:r>
            <a:r>
              <a:rPr lang="it-IT" dirty="0" err="1"/>
              <a:t>applications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u="sng" dirty="0"/>
              <a:t>the laser-Particle </a:t>
            </a:r>
            <a:r>
              <a:rPr lang="it-IT" u="sng" dirty="0" err="1"/>
              <a:t>Induced</a:t>
            </a:r>
            <a:r>
              <a:rPr lang="it-IT" u="sng" dirty="0"/>
              <a:t> </a:t>
            </a:r>
            <a:r>
              <a:rPr lang="it-IT" u="sng" dirty="0" smtClean="0"/>
              <a:t>X-</a:t>
            </a:r>
            <a:r>
              <a:rPr lang="it-IT" u="sng" dirty="0" err="1" smtClean="0"/>
              <a:t>ray</a:t>
            </a:r>
            <a:r>
              <a:rPr lang="it-IT" u="sng" dirty="0" smtClean="0"/>
              <a:t> </a:t>
            </a:r>
            <a:r>
              <a:rPr lang="it-IT" u="sng" dirty="0" err="1"/>
              <a:t>emission</a:t>
            </a:r>
            <a:r>
              <a:rPr lang="it-IT" u="sng" dirty="0"/>
              <a:t> (PIXE)</a:t>
            </a:r>
            <a:endParaRPr lang="en-GB" u="sng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40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916" y="324489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637607" y="-23566"/>
            <a:ext cx="7663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Parti</a:t>
            </a:r>
            <a:r>
              <a:rPr lang="en-GB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cle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Induced X-ray emission (PIXE) in cultural heritage (CH)</a:t>
            </a:r>
          </a:p>
        </p:txBody>
      </p:sp>
      <p:pic>
        <p:nvPicPr>
          <p:cNvPr id="7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73" r="55006" b="-1206"/>
          <a:stretch/>
        </p:blipFill>
        <p:spPr>
          <a:xfrm>
            <a:off x="-454917" y="1353113"/>
            <a:ext cx="4341385" cy="2817286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155576" y="1035685"/>
            <a:ext cx="1203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Innovative physical and chemical technique for Cultural Heritage for both diagnostic and conservations.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70932" y="4264040"/>
            <a:ext cx="71810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(1-3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MeV)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Core electronic excitation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produced from </a:t>
            </a:r>
            <a:r>
              <a:rPr lang="en-US" sz="2000" dirty="0">
                <a:solidFill>
                  <a:prstClr val="black"/>
                </a:solidFill>
              </a:rPr>
              <a:t>subsequent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vacancy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rearrangement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Produced radiation measured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an energy-dispersive detection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characteristic fingerprint of each chemical element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bulk 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E:\pix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91" y="3847376"/>
            <a:ext cx="3833371" cy="301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2"/>
          <p:cNvGrpSpPr/>
          <p:nvPr/>
        </p:nvGrpSpPr>
        <p:grpSpPr>
          <a:xfrm>
            <a:off x="4637607" y="1576798"/>
            <a:ext cx="5914734" cy="2668876"/>
            <a:chOff x="4730688" y="1681143"/>
            <a:chExt cx="5914734" cy="2668876"/>
          </a:xfrm>
        </p:grpSpPr>
        <p:grpSp>
          <p:nvGrpSpPr>
            <p:cNvPr id="12" name="Gruppo 9"/>
            <p:cNvGrpSpPr/>
            <p:nvPr/>
          </p:nvGrpSpPr>
          <p:grpSpPr>
            <a:xfrm>
              <a:off x="4730688" y="1740794"/>
              <a:ext cx="4063358" cy="2588177"/>
              <a:chOff x="2883006" y="2976961"/>
              <a:chExt cx="3010453" cy="1847850"/>
            </a:xfrm>
          </p:grpSpPr>
          <p:pic>
            <p:nvPicPr>
              <p:cNvPr id="14" name="Immagin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3006" y="2976961"/>
                <a:ext cx="1284747" cy="1847850"/>
              </a:xfrm>
              <a:prstGeom prst="rect">
                <a:avLst/>
              </a:prstGeom>
            </p:spPr>
          </p:pic>
          <p:pic>
            <p:nvPicPr>
              <p:cNvPr id="15" name="Immagine 1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464"/>
              <a:stretch/>
            </p:blipFill>
            <p:spPr>
              <a:xfrm>
                <a:off x="4424720" y="2976961"/>
                <a:ext cx="1468739" cy="1847850"/>
              </a:xfrm>
              <a:prstGeom prst="rect">
                <a:avLst/>
              </a:prstGeom>
            </p:spPr>
          </p:pic>
        </p:grpSp>
        <p:pic>
          <p:nvPicPr>
            <p:cNvPr id="13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493"/>
            <a:stretch/>
          </p:blipFill>
          <p:spPr>
            <a:xfrm>
              <a:off x="9008103" y="1681143"/>
              <a:ext cx="1637319" cy="2668876"/>
            </a:xfrm>
            <a:prstGeom prst="rect">
              <a:avLst/>
            </a:prstGeom>
          </p:spPr>
        </p:pic>
      </p:grpSp>
      <p:sp>
        <p:nvSpPr>
          <p:cNvPr id="16" name="CasellaDiTesto 15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13</a:t>
            </a:r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653191" y="4433316"/>
            <a:ext cx="51688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000000"/>
                </a:solidFill>
              </a:rPr>
              <a:t>Advantage over XRF: </a:t>
            </a:r>
            <a:endParaRPr lang="en-CA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000000"/>
                </a:solidFill>
              </a:rPr>
              <a:t>Detection </a:t>
            </a:r>
            <a:r>
              <a:rPr lang="en-CA" sz="2000" dirty="0">
                <a:solidFill>
                  <a:srgbClr val="000000"/>
                </a:solidFill>
              </a:rPr>
              <a:t>of low Z elements </a:t>
            </a:r>
            <a:endParaRPr lang="en-CA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000000"/>
                </a:solidFill>
              </a:rPr>
              <a:t>Higher </a:t>
            </a:r>
            <a:r>
              <a:rPr lang="en-CA" sz="2000" dirty="0">
                <a:solidFill>
                  <a:srgbClr val="000000"/>
                </a:solidFill>
              </a:rPr>
              <a:t>spatial </a:t>
            </a:r>
            <a:r>
              <a:rPr lang="en-CA" sz="2000" dirty="0" smtClean="0">
                <a:solidFill>
                  <a:srgbClr val="000000"/>
                </a:solidFill>
              </a:rPr>
              <a:t>precision</a:t>
            </a:r>
          </a:p>
          <a:p>
            <a:r>
              <a:rPr lang="en-CA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0000"/>
                </a:solidFill>
              </a:rPr>
              <a:t>Detection of elements up to 20 ppb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9795" y="91554"/>
            <a:ext cx="7663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PIXE : Conventional </a:t>
            </a:r>
            <a:r>
              <a:rPr lang="en-GB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accelerators</a:t>
            </a:r>
            <a:endParaRPr lang="en-GB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-1393299" y="986844"/>
            <a:ext cx="12832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’Accélérateur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Grand Louvre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d'analyse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élémentaire’’(AGLAE, Paris, France)-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CENBG (Bordeaux , France) - INFN LABEC – Florence (Italy) 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4108898" y="1605135"/>
            <a:ext cx="819283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Drawbacks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Limited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energy tunability (1-3 MeV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Penetration depth 20 µm below the surface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→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decoration or corrosive </a:t>
            </a:r>
            <a:r>
              <a:rPr lang="en-GB" dirty="0" smtClean="0">
                <a:solidFill>
                  <a:prstClr val="black"/>
                </a:solidFill>
              </a:rPr>
              <a:t>patina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Highly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localised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analysis→</a:t>
            </a:r>
            <a:r>
              <a:rPr lang="en-GB" dirty="0" smtClean="0">
                <a:solidFill>
                  <a:prstClr val="black"/>
                </a:solidFill>
              </a:rPr>
              <a:t>Stepwise measurement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: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beam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sizes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of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order of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µm</a:t>
            </a:r>
            <a:r>
              <a:rPr kumimoji="0" lang="en-GB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Long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analysis time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→each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point 100-9000 s measuring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time </a:t>
            </a:r>
            <a:r>
              <a:rPr lang="en-US" dirty="0">
                <a:solidFill>
                  <a:prstClr val="black"/>
                </a:solidFill>
              </a:rPr>
              <a:t>→ potential </a:t>
            </a:r>
            <a:r>
              <a:rPr lang="en-US" dirty="0" smtClean="0">
                <a:solidFill>
                  <a:prstClr val="black"/>
                </a:solidFill>
              </a:rPr>
              <a:t>damage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168772"/>
            <a:ext cx="3314965" cy="248622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14</a:t>
            </a:r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55575" y="6489635"/>
            <a:ext cx="9482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Pichon, L</a:t>
            </a:r>
            <a:r>
              <a:rPr lang="en-GB" sz="1000" dirty="0" smtClean="0"/>
              <a:t>. </a:t>
            </a:r>
            <a:r>
              <a:rPr lang="en-GB" sz="1000" dirty="0"/>
              <a:t>et al</a:t>
            </a:r>
            <a:r>
              <a:rPr lang="en-GB" sz="1000" dirty="0" smtClean="0"/>
              <a:t>., "</a:t>
            </a:r>
            <a:r>
              <a:rPr lang="en-GB" sz="1000" dirty="0"/>
              <a:t> </a:t>
            </a:r>
            <a:r>
              <a:rPr lang="en-GB" sz="1000" i="1" dirty="0"/>
              <a:t>Nuclear Instruments and Methods in Physics Research Section B: Beam Interactions with Materials and Atoms</a:t>
            </a:r>
            <a:r>
              <a:rPr lang="en-GB" sz="1000" dirty="0"/>
              <a:t> 363 (2015): 48-54.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75956"/>
            <a:ext cx="3623672" cy="251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4108898" y="4020554"/>
            <a:ext cx="3710229" cy="2418385"/>
            <a:chOff x="701897" y="4165166"/>
            <a:chExt cx="3779682" cy="2520217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139"/>
            <a:stretch/>
          </p:blipFill>
          <p:spPr>
            <a:xfrm>
              <a:off x="701897" y="4165166"/>
              <a:ext cx="3779682" cy="2520217"/>
            </a:xfrm>
            <a:prstGeom prst="rect">
              <a:avLst/>
            </a:prstGeom>
          </p:spPr>
        </p:pic>
        <p:sp>
          <p:nvSpPr>
            <p:cNvPr id="18" name="Rettangolo 17"/>
            <p:cNvSpPr/>
            <p:nvPr/>
          </p:nvSpPr>
          <p:spPr>
            <a:xfrm>
              <a:off x="3573267" y="4997680"/>
              <a:ext cx="794017" cy="2840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3573266" y="5585910"/>
              <a:ext cx="794017" cy="2840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2483720" y="5585910"/>
              <a:ext cx="794017" cy="2840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2483720" y="4797741"/>
              <a:ext cx="969164" cy="3419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44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564495" y="336542"/>
            <a:ext cx="7054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PIXE : Conventional </a:t>
            </a:r>
            <a:r>
              <a:rPr lang="en-GB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accelerators vs LDPA</a:t>
            </a:r>
            <a:endParaRPr lang="en-GB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1406584"/>
            <a:ext cx="579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2400" dirty="0">
                <a:solidFill>
                  <a:srgbClr val="000000"/>
                </a:solidFill>
              </a:rPr>
              <a:t>LDPA : typical TNSA spectrum @ JLF-TITAN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lvl="1"/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" y="1847462"/>
            <a:ext cx="5028659" cy="2779292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265663" y="4898354"/>
            <a:ext cx="4665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cs typeface="Arial" panose="020B0604020202020204" pitchFamily="34" charset="0"/>
              </a:rPr>
              <a:t>Intensity  ~ 10</a:t>
            </a:r>
            <a:r>
              <a:rPr lang="en-GB" sz="1600" baseline="30000" dirty="0">
                <a:cs typeface="Arial" panose="020B0604020202020204" pitchFamily="34" charset="0"/>
              </a:rPr>
              <a:t>20</a:t>
            </a:r>
            <a:r>
              <a:rPr lang="en-GB" sz="1600" dirty="0">
                <a:cs typeface="Arial" panose="020B0604020202020204" pitchFamily="34" charset="0"/>
              </a:rPr>
              <a:t> W/cm</a:t>
            </a:r>
            <a:r>
              <a:rPr lang="en-GB" sz="1600" baseline="30000" dirty="0">
                <a:cs typeface="Arial" panose="020B0604020202020204" pitchFamily="34" charset="0"/>
              </a:rPr>
              <a:t>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cs typeface="Arial" panose="020B0604020202020204" pitchFamily="34" charset="0"/>
              </a:rPr>
              <a:t>Laser energy  ~ up to 220 J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cs typeface="Arial" panose="020B0604020202020204" pitchFamily="34" charset="0"/>
              </a:rPr>
              <a:t>Focal spot diameter (FWHM) ~ 9 µm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cs typeface="Arial" panose="020B0604020202020204" pitchFamily="34" charset="0"/>
              </a:rPr>
              <a:t>Pulse duration ~ 700 fs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cs typeface="Arial" panose="020B0604020202020204" pitchFamily="34" charset="0"/>
              </a:rPr>
              <a:t>Central Wavelength ~ 1.056 µm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cs typeface="Arial" panose="020B0604020202020204" pitchFamily="34" charset="0"/>
              </a:rPr>
              <a:t>Repetition rate &lt;&lt; 1 Hz</a:t>
            </a:r>
          </a:p>
        </p:txBody>
      </p:sp>
      <p:sp>
        <p:nvSpPr>
          <p:cNvPr id="6" name="Rettangolo 5"/>
          <p:cNvSpPr/>
          <p:nvPr/>
        </p:nvSpPr>
        <p:spPr>
          <a:xfrm>
            <a:off x="5882887" y="1528200"/>
            <a:ext cx="6172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Advantages of PIXE with laser-driven proton beams: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layer-by-layer analysis by energy </a:t>
            </a:r>
            <a:r>
              <a:rPr lang="en-US" altLang="en-US" sz="2400" dirty="0" smtClean="0">
                <a:solidFill>
                  <a:srgbClr val="000000"/>
                </a:solidFill>
                <a:cs typeface="Calibri" panose="020F0502020204030204" pitchFamily="34" charset="0"/>
              </a:rPr>
              <a:t>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larger analyzed surface due to larger beam </a:t>
            </a:r>
            <a:r>
              <a:rPr lang="en-US" altLang="en-US" sz="2400" dirty="0" smtClean="0">
                <a:solidFill>
                  <a:srgbClr val="000000"/>
                </a:solidFill>
                <a:cs typeface="Calibri" panose="020F0502020204030204" pitchFamily="34" charset="0"/>
              </a:rPr>
              <a:t>spot size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higher signal-to-noise ratio allows shorter measuring </a:t>
            </a:r>
            <a:r>
              <a:rPr lang="en-US" altLang="en-US" sz="2400" dirty="0" smtClean="0">
                <a:solidFill>
                  <a:srgbClr val="000000"/>
                </a:solidFill>
                <a:cs typeface="Calibri" panose="020F0502020204030204" pitchFamily="34" charset="0"/>
              </a:rPr>
              <a:t>times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higher charge for each shot</a:t>
            </a:r>
          </a:p>
        </p:txBody>
      </p:sp>
      <p:sp>
        <p:nvSpPr>
          <p:cNvPr id="7" name="Rettangolo 6"/>
          <p:cNvSpPr/>
          <p:nvPr/>
        </p:nvSpPr>
        <p:spPr>
          <a:xfrm>
            <a:off x="83975" y="6493393"/>
            <a:ext cx="28648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Barberio, M. et al.  </a:t>
            </a:r>
            <a:r>
              <a:rPr lang="en-GB" sz="1000" i="1" dirty="0"/>
              <a:t>Scientific reports</a:t>
            </a:r>
            <a:r>
              <a:rPr lang="en-GB" sz="1000" dirty="0"/>
              <a:t> 7.1 (2017): 1-8.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28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916" y="324489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62941" y="141963"/>
            <a:ext cx="7663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LDPA as diagnostic for CH heritage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smtClean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TextBox 10"/>
          <p:cNvSpPr txBox="1"/>
          <p:nvPr/>
        </p:nvSpPr>
        <p:spPr>
          <a:xfrm>
            <a:off x="189487" y="5851129"/>
            <a:ext cx="9514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one shot PIXE data are in agreement with conventional 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XRF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on the same sample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Immagin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96"/>
          <a:stretch/>
        </p:blipFill>
        <p:spPr>
          <a:xfrm>
            <a:off x="6773299" y="764998"/>
            <a:ext cx="3051425" cy="2274465"/>
          </a:xfrm>
          <a:prstGeom prst="rect">
            <a:avLst/>
          </a:prstGeom>
        </p:spPr>
      </p:pic>
      <p:sp>
        <p:nvSpPr>
          <p:cNvPr id="52" name="Rettangolo 35"/>
          <p:cNvSpPr/>
          <p:nvPr/>
        </p:nvSpPr>
        <p:spPr>
          <a:xfrm>
            <a:off x="10074485" y="878840"/>
            <a:ext cx="191708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Bragg’s law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Immagin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t="51887"/>
          <a:stretch/>
        </p:blipFill>
        <p:spPr>
          <a:xfrm>
            <a:off x="10339909" y="1993818"/>
            <a:ext cx="1322227" cy="727211"/>
          </a:xfrm>
          <a:prstGeom prst="rect">
            <a:avLst/>
          </a:prstGeom>
        </p:spPr>
      </p:pic>
      <p:sp>
        <p:nvSpPr>
          <p:cNvPr id="55" name="Freccia circolare a sinistra 1"/>
          <p:cNvSpPr/>
          <p:nvPr/>
        </p:nvSpPr>
        <p:spPr>
          <a:xfrm>
            <a:off x="11296376" y="2246944"/>
            <a:ext cx="731520" cy="1484391"/>
          </a:xfrm>
          <a:prstGeom prst="curvedLeftArrow">
            <a:avLst>
              <a:gd name="adj1" fmla="val 9834"/>
              <a:gd name="adj2" fmla="val 40597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ttangolo 46"/>
          <p:cNvSpPr/>
          <p:nvPr/>
        </p:nvSpPr>
        <p:spPr>
          <a:xfrm>
            <a:off x="6892756" y="767509"/>
            <a:ext cx="242515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 image with one shot!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Group 6"/>
          <p:cNvGrpSpPr/>
          <p:nvPr/>
        </p:nvGrpSpPr>
        <p:grpSpPr>
          <a:xfrm>
            <a:off x="6012567" y="3243915"/>
            <a:ext cx="4820834" cy="3643766"/>
            <a:chOff x="5811022" y="2873021"/>
            <a:chExt cx="5432711" cy="3984979"/>
          </a:xfrm>
        </p:grpSpPr>
        <p:grpSp>
          <p:nvGrpSpPr>
            <p:cNvPr id="63" name="Group 2"/>
            <p:cNvGrpSpPr/>
            <p:nvPr/>
          </p:nvGrpSpPr>
          <p:grpSpPr>
            <a:xfrm>
              <a:off x="5811022" y="2873021"/>
              <a:ext cx="5432711" cy="3984979"/>
              <a:chOff x="5811022" y="2873021"/>
              <a:chExt cx="5432711" cy="3984979"/>
            </a:xfrm>
          </p:grpSpPr>
          <p:pic>
            <p:nvPicPr>
              <p:cNvPr id="67" name="Picture 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28" t="-164" r="18657" b="25995"/>
              <a:stretch/>
            </p:blipFill>
            <p:spPr>
              <a:xfrm>
                <a:off x="5811022" y="2873021"/>
                <a:ext cx="5432711" cy="3984979"/>
              </a:xfrm>
              <a:prstGeom prst="rect">
                <a:avLst/>
              </a:prstGeom>
            </p:spPr>
          </p:pic>
          <p:sp>
            <p:nvSpPr>
              <p:cNvPr id="68" name="Rettangolo 54"/>
              <p:cNvSpPr/>
              <p:nvPr/>
            </p:nvSpPr>
            <p:spPr>
              <a:xfrm>
                <a:off x="7066526" y="3647127"/>
                <a:ext cx="845493" cy="5331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Ag L</a:t>
                </a:r>
                <a:r>
                  <a:rPr kumimoji="0" lang="el-G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α</a:t>
                </a:r>
                <a:endParaRPr kumimoji="0" lang="en-CA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Rettangolo 52"/>
              <p:cNvSpPr/>
              <p:nvPr/>
            </p:nvSpPr>
            <p:spPr>
              <a:xfrm>
                <a:off x="9242784" y="3399996"/>
                <a:ext cx="1665484" cy="854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Ag k</a:t>
                </a:r>
                <a:r>
                  <a:rPr kumimoji="0" lang="el-G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α</a:t>
                </a:r>
                <a:r>
                  <a:rPr kumimoji="0" lang="en-CA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(22 </a:t>
                </a: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</a:t>
                </a:r>
                <a:r>
                  <a:rPr kumimoji="0" lang="en-CA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eV)</a:t>
                </a:r>
              </a:p>
            </p:txBody>
          </p:sp>
        </p:grpSp>
        <p:cxnSp>
          <p:nvCxnSpPr>
            <p:cNvPr id="64" name="Connettore 2 50"/>
            <p:cNvCxnSpPr/>
            <p:nvPr/>
          </p:nvCxnSpPr>
          <p:spPr>
            <a:xfrm flipV="1">
              <a:off x="7044266" y="4870208"/>
              <a:ext cx="121846" cy="7065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3"/>
            <p:cNvSpPr txBox="1"/>
            <p:nvPr/>
          </p:nvSpPr>
          <p:spPr>
            <a:xfrm rot="16200000">
              <a:off x="6491111" y="5700889"/>
              <a:ext cx="74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 K</a:t>
              </a:r>
              <a:r>
                <a:rPr kumimoji="0" lang="el-G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β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TextBox 66"/>
            <p:cNvSpPr txBox="1"/>
            <p:nvPr/>
          </p:nvSpPr>
          <p:spPr>
            <a:xfrm rot="16200000">
              <a:off x="6801558" y="5706534"/>
              <a:ext cx="74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 K</a:t>
              </a:r>
              <a:r>
                <a:rPr kumimoji="0" lang="el-G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β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0" name="Immagin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12"/>
          <a:stretch/>
        </p:blipFill>
        <p:spPr>
          <a:xfrm>
            <a:off x="10147032" y="1489268"/>
            <a:ext cx="1707979" cy="66946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37162" y="1134359"/>
            <a:ext cx="3316761" cy="2839817"/>
            <a:chOff x="362609" y="1381460"/>
            <a:chExt cx="4141689" cy="3448761"/>
          </a:xfrm>
        </p:grpSpPr>
        <p:grpSp>
          <p:nvGrpSpPr>
            <p:cNvPr id="9" name="Group 8"/>
            <p:cNvGrpSpPr/>
            <p:nvPr/>
          </p:nvGrpSpPr>
          <p:grpSpPr>
            <a:xfrm>
              <a:off x="362609" y="1381460"/>
              <a:ext cx="3848573" cy="3448761"/>
              <a:chOff x="362609" y="1381460"/>
              <a:chExt cx="3848573" cy="3448761"/>
            </a:xfrm>
          </p:grpSpPr>
          <p:grpSp>
            <p:nvGrpSpPr>
              <p:cNvPr id="10" name="Gruppo 15"/>
              <p:cNvGrpSpPr/>
              <p:nvPr/>
            </p:nvGrpSpPr>
            <p:grpSpPr>
              <a:xfrm>
                <a:off x="362609" y="1381460"/>
                <a:ext cx="3848573" cy="3448761"/>
                <a:chOff x="954436" y="1013471"/>
                <a:chExt cx="4181492" cy="3747094"/>
              </a:xfrm>
            </p:grpSpPr>
            <p:grpSp>
              <p:nvGrpSpPr>
                <p:cNvPr id="17" name="Gruppo 11"/>
                <p:cNvGrpSpPr/>
                <p:nvPr/>
              </p:nvGrpSpPr>
              <p:grpSpPr>
                <a:xfrm>
                  <a:off x="954436" y="1013471"/>
                  <a:ext cx="4181492" cy="3069754"/>
                  <a:chOff x="223266" y="240104"/>
                  <a:chExt cx="4599705" cy="3376776"/>
                </a:xfrm>
              </p:grpSpPr>
              <p:pic>
                <p:nvPicPr>
                  <p:cNvPr id="24" name="Immagine 4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295"/>
                  <a:stretch/>
                </p:blipFill>
                <p:spPr>
                  <a:xfrm>
                    <a:off x="223266" y="240104"/>
                    <a:ext cx="4599705" cy="3376776"/>
                  </a:xfrm>
                  <a:prstGeom prst="rect">
                    <a:avLst/>
                  </a:prstGeom>
                </p:spPr>
              </p:pic>
              <p:sp>
                <p:nvSpPr>
                  <p:cNvPr id="25" name="Rettangolo 10"/>
                  <p:cNvSpPr/>
                  <p:nvPr/>
                </p:nvSpPr>
                <p:spPr>
                  <a:xfrm>
                    <a:off x="426349" y="396096"/>
                    <a:ext cx="914399" cy="6687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" name="Rettangolo 42"/>
                <p:cNvSpPr/>
                <p:nvPr/>
              </p:nvSpPr>
              <p:spPr>
                <a:xfrm>
                  <a:off x="1982567" y="3912616"/>
                  <a:ext cx="2364775" cy="84794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" name="Connettore 2 37"/>
                <p:cNvCxnSpPr/>
                <p:nvPr/>
              </p:nvCxnSpPr>
              <p:spPr>
                <a:xfrm flipV="1">
                  <a:off x="2762556" y="2677692"/>
                  <a:ext cx="1838478" cy="64780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ttangolo 44"/>
                <p:cNvSpPr/>
                <p:nvPr/>
              </p:nvSpPr>
              <p:spPr>
                <a:xfrm>
                  <a:off x="3152651" y="2755671"/>
                  <a:ext cx="1777764" cy="84795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sz="1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6 cm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2791174" y="3808981"/>
                <a:ext cx="977033" cy="2553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810816" y="3671017"/>
              <a:ext cx="1693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Ag sample</a:t>
              </a:r>
              <a:endParaRPr lang="en-US" dirty="0"/>
            </a:p>
          </p:txBody>
        </p:sp>
      </p:grpSp>
      <p:cxnSp>
        <p:nvCxnSpPr>
          <p:cNvPr id="44" name="Straight Arrow Connector 9"/>
          <p:cNvCxnSpPr/>
          <p:nvPr/>
        </p:nvCxnSpPr>
        <p:spPr>
          <a:xfrm>
            <a:off x="2069520" y="1123911"/>
            <a:ext cx="4572616" cy="222698"/>
          </a:xfrm>
          <a:prstGeom prst="straightConnector1">
            <a:avLst/>
          </a:prstGeom>
          <a:ln w="38100" cmpd="sng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07975" y="3473730"/>
            <a:ext cx="3962012" cy="1963156"/>
            <a:chOff x="155575" y="4266790"/>
            <a:chExt cx="3619874" cy="1968830"/>
          </a:xfrm>
        </p:grpSpPr>
        <p:grpSp>
          <p:nvGrpSpPr>
            <p:cNvPr id="26" name="Gruppo 49"/>
            <p:cNvGrpSpPr/>
            <p:nvPr/>
          </p:nvGrpSpPr>
          <p:grpSpPr>
            <a:xfrm>
              <a:off x="155575" y="4468271"/>
              <a:ext cx="3619874" cy="1767349"/>
              <a:chOff x="7379368" y="1160402"/>
              <a:chExt cx="4425797" cy="2160829"/>
            </a:xfrm>
          </p:grpSpPr>
          <p:pic>
            <p:nvPicPr>
              <p:cNvPr id="27" name="Immagine 1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27" t="29459" r="3999" b="5939"/>
              <a:stretch/>
            </p:blipFill>
            <p:spPr bwMode="auto">
              <a:xfrm>
                <a:off x="8371708" y="1160402"/>
                <a:ext cx="3433457" cy="21608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Connettore 2 58"/>
              <p:cNvCxnSpPr/>
              <p:nvPr/>
            </p:nvCxnSpPr>
            <p:spPr>
              <a:xfrm flipV="1">
                <a:off x="8187901" y="1346984"/>
                <a:ext cx="12577" cy="173834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ttangolo 59"/>
              <p:cNvSpPr/>
              <p:nvPr/>
            </p:nvSpPr>
            <p:spPr>
              <a:xfrm rot="16200000">
                <a:off x="7117409" y="1864894"/>
                <a:ext cx="1221038" cy="6971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2.54 cm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268976" y="4266790"/>
              <a:ext cx="223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Silver sample position</a:t>
              </a:r>
              <a:endParaRPr lang="en-US" dirty="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478938" y="935507"/>
            <a:ext cx="2021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it-IT" dirty="0">
                <a:solidFill>
                  <a:prstClr val="black"/>
                </a:solidFill>
              </a:rPr>
              <a:t>Energy </a:t>
            </a:r>
            <a:r>
              <a:rPr lang="en-GB" altLang="it-IT" dirty="0" smtClean="0">
                <a:solidFill>
                  <a:prstClr val="black"/>
                </a:solidFill>
              </a:rPr>
              <a:t>range</a:t>
            </a:r>
          </a:p>
          <a:p>
            <a:pPr lvl="0"/>
            <a:r>
              <a:rPr lang="en-GB" altLang="it-IT" dirty="0" smtClean="0">
                <a:solidFill>
                  <a:prstClr val="black"/>
                </a:solidFill>
              </a:rPr>
              <a:t> X-ray </a:t>
            </a:r>
            <a:r>
              <a:rPr lang="en-GB" altLang="it-IT" dirty="0" err="1" smtClean="0">
                <a:solidFill>
                  <a:prstClr val="black"/>
                </a:solidFill>
              </a:rPr>
              <a:t>spectr</a:t>
            </a:r>
            <a:r>
              <a:rPr lang="en-GB" altLang="it-IT" dirty="0" smtClean="0">
                <a:solidFill>
                  <a:prstClr val="black"/>
                </a:solidFill>
              </a:rPr>
              <a:t>. </a:t>
            </a:r>
          </a:p>
          <a:p>
            <a:pPr lvl="0"/>
            <a:r>
              <a:rPr lang="en-GB" altLang="it-IT" dirty="0" smtClean="0">
                <a:solidFill>
                  <a:prstClr val="black"/>
                </a:solidFill>
              </a:rPr>
              <a:t> </a:t>
            </a:r>
            <a:r>
              <a:rPr lang="en-GB" altLang="it-IT" dirty="0">
                <a:solidFill>
                  <a:prstClr val="black"/>
                </a:solidFill>
              </a:rPr>
              <a:t>20 - 100 KeV</a:t>
            </a:r>
          </a:p>
          <a:p>
            <a:endParaRPr lang="en-GB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16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36862" y="6520959"/>
            <a:ext cx="7186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Barberio, </a:t>
            </a:r>
            <a:r>
              <a:rPr lang="en-GB" sz="1000" dirty="0" smtClean="0"/>
              <a:t>M. </a:t>
            </a:r>
            <a:r>
              <a:rPr lang="en-GB" sz="1000" dirty="0"/>
              <a:t>et al.  </a:t>
            </a:r>
            <a:r>
              <a:rPr lang="en-GB" sz="1000" i="1" dirty="0"/>
              <a:t>Scientific reports</a:t>
            </a:r>
            <a:r>
              <a:rPr lang="en-GB" sz="1000" dirty="0"/>
              <a:t> 7.1 (2017): 1-8.</a:t>
            </a:r>
          </a:p>
        </p:txBody>
      </p:sp>
      <p:sp>
        <p:nvSpPr>
          <p:cNvPr id="74" name="Rettangolo 73"/>
          <p:cNvSpPr/>
          <p:nvPr/>
        </p:nvSpPr>
        <p:spPr>
          <a:xfrm>
            <a:off x="2561911" y="4063610"/>
            <a:ext cx="283372" cy="110831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e 74"/>
          <p:cNvSpPr/>
          <p:nvPr/>
        </p:nvSpPr>
        <p:spPr>
          <a:xfrm flipH="1">
            <a:off x="2654763" y="5300861"/>
            <a:ext cx="105762" cy="105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e 75"/>
          <p:cNvSpPr/>
          <p:nvPr/>
        </p:nvSpPr>
        <p:spPr>
          <a:xfrm flipH="1">
            <a:off x="2650716" y="5014617"/>
            <a:ext cx="105762" cy="1057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ttangolo 76"/>
          <p:cNvSpPr/>
          <p:nvPr/>
        </p:nvSpPr>
        <p:spPr>
          <a:xfrm>
            <a:off x="547903" y="4539291"/>
            <a:ext cx="3554323" cy="1721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solidFill>
                  <a:schemeClr val="tx1"/>
                </a:solidFill>
              </a:rPr>
              <a:t>Proton beam center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8" name="Connettore 2 77"/>
          <p:cNvCxnSpPr>
            <a:stCxn id="79" idx="1"/>
          </p:cNvCxnSpPr>
          <p:nvPr/>
        </p:nvCxnSpPr>
        <p:spPr>
          <a:xfrm flipH="1" flipV="1">
            <a:off x="2756478" y="5072884"/>
            <a:ext cx="351162" cy="5330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ttangolo 78"/>
          <p:cNvSpPr/>
          <p:nvPr/>
        </p:nvSpPr>
        <p:spPr>
          <a:xfrm>
            <a:off x="3107640" y="5258138"/>
            <a:ext cx="2620784" cy="695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solidFill>
                  <a:schemeClr val="tx1"/>
                </a:solidFill>
              </a:rPr>
              <a:t>Spectrometer alignment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2" grpId="0"/>
      <p:bldP spid="55" grpId="0" animBg="1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916" y="324489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28009" y="152613"/>
            <a:ext cx="76639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PIXE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Conventional accelerators vs LDPA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0" name="Rectangle 61"/>
          <p:cNvSpPr/>
          <p:nvPr/>
        </p:nvSpPr>
        <p:spPr>
          <a:xfrm>
            <a:off x="10349345" y="2895598"/>
            <a:ext cx="651164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5413" y="1234911"/>
            <a:ext cx="1136373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Proof of principle experiment of  ‘’laser-driven PIXE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’’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Complete 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chemical analysis of the silver sample in ‘’one single’’  laser-driven </a:t>
            </a:r>
            <a:r>
              <a:rPr lang="en-US" sz="2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PIXE</a:t>
            </a:r>
          </a:p>
          <a:p>
            <a:pPr>
              <a:defRPr/>
            </a:pPr>
            <a:r>
              <a:rPr lang="en-GB" sz="1400" dirty="0"/>
              <a:t>Barberio, M. et al.  </a:t>
            </a:r>
            <a:r>
              <a:rPr lang="en-GB" sz="1400" i="1" dirty="0"/>
              <a:t>Scientific reports</a:t>
            </a:r>
            <a:r>
              <a:rPr lang="en-GB" sz="1400" dirty="0"/>
              <a:t> 7.1 (2017): 1-8</a:t>
            </a:r>
            <a:r>
              <a:rPr lang="en-GB" sz="1400" dirty="0" smtClean="0"/>
              <a:t>.</a:t>
            </a:r>
          </a:p>
          <a:p>
            <a:pPr>
              <a:defRPr/>
            </a:pPr>
            <a:r>
              <a:rPr lang="en-GB" sz="1400" dirty="0" smtClean="0"/>
              <a:t>Mirani</a:t>
            </a:r>
            <a:r>
              <a:rPr lang="en-GB" sz="1400" dirty="0"/>
              <a:t>, F., et al. </a:t>
            </a:r>
            <a:r>
              <a:rPr lang="en-GB" sz="1400" dirty="0" smtClean="0"/>
              <a:t>"</a:t>
            </a:r>
            <a:r>
              <a:rPr lang="en-GB" sz="1400" dirty="0"/>
              <a:t> </a:t>
            </a:r>
            <a:r>
              <a:rPr lang="en-GB" sz="1400" i="1" dirty="0"/>
              <a:t>Science advances</a:t>
            </a:r>
            <a:r>
              <a:rPr lang="en-GB" sz="1400" dirty="0"/>
              <a:t> 7.3 (2021): eabc8660</a:t>
            </a:r>
            <a:r>
              <a:rPr lang="en-GB" sz="1400" dirty="0" smtClean="0"/>
              <a:t>.</a:t>
            </a:r>
          </a:p>
          <a:p>
            <a:pPr>
              <a:defRPr/>
            </a:pPr>
            <a:r>
              <a:rPr lang="en-GB" sz="1400" dirty="0" smtClean="0"/>
              <a:t>Barberio </a:t>
            </a:r>
            <a:r>
              <a:rPr lang="en-GB" sz="1400" dirty="0"/>
              <a:t>M</a:t>
            </a:r>
            <a:r>
              <a:rPr lang="en-GB" sz="1400" dirty="0" smtClean="0"/>
              <a:t>.  </a:t>
            </a:r>
            <a:r>
              <a:rPr lang="en-GB" sz="1400" dirty="0"/>
              <a:t>and . </a:t>
            </a:r>
            <a:r>
              <a:rPr lang="en-GB" sz="1400" dirty="0" smtClean="0"/>
              <a:t>Antici P.,"</a:t>
            </a:r>
            <a:r>
              <a:rPr lang="en-GB" sz="1400" dirty="0"/>
              <a:t> </a:t>
            </a:r>
            <a:r>
              <a:rPr lang="en-GB" sz="1400" i="1" dirty="0"/>
              <a:t>Scientific reports</a:t>
            </a:r>
            <a:r>
              <a:rPr lang="en-GB" sz="1400" dirty="0"/>
              <a:t> 9.1 (2019): 1-9</a:t>
            </a:r>
            <a:r>
              <a:rPr lang="en-GB" sz="1400" dirty="0" smtClean="0"/>
              <a:t>.</a:t>
            </a:r>
          </a:p>
          <a:p>
            <a:pPr>
              <a:defRPr/>
            </a:pPr>
            <a:endParaRPr lang="en-GB" sz="1400" dirty="0" smtClean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accelerated within a cone of tens of degrees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energy spread for the layer by layer PIXE analysis.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00129" y="5180913"/>
            <a:ext cx="6609496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LDPA hybrid transport beamline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material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science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applications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ccia in giù 1"/>
          <p:cNvSpPr/>
          <p:nvPr/>
        </p:nvSpPr>
        <p:spPr>
          <a:xfrm>
            <a:off x="5226988" y="4244809"/>
            <a:ext cx="755779" cy="7870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0076875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8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916" y="324489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713402" y="-51229"/>
            <a:ext cx="7663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Laser PIXE beamline :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energy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selector (ES) +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quadrupole/s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(QUAD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0" name="Rectangle 61"/>
          <p:cNvSpPr/>
          <p:nvPr/>
        </p:nvSpPr>
        <p:spPr>
          <a:xfrm>
            <a:off x="10349345" y="2895598"/>
            <a:ext cx="651164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" y="1092781"/>
            <a:ext cx="9582675" cy="2872225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307973" y="4159560"/>
            <a:ext cx="11579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proposed hybrid beamline is composed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nergy 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elector (L</a:t>
            </a:r>
            <a:r>
              <a:rPr lang="it-IT" sz="2400" baseline="-25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cm, w</a:t>
            </a:r>
            <a:r>
              <a:rPr lang="it-IT" sz="2400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:10 cm, B</a:t>
            </a:r>
            <a:r>
              <a:rPr lang="it-IT" sz="2400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0.92 T)</a:t>
            </a:r>
            <a:r>
              <a:rPr lang="it-IT" sz="2400" dirty="0">
                <a:solidFill>
                  <a:prstClr val="black"/>
                </a:solidFill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coupled with one</a:t>
            </a:r>
            <a:r>
              <a:rPr kumimoji="0" lang="it-IT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or two QUADs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6"/>
          <p:cNvSpPr txBox="1"/>
          <p:nvPr/>
        </p:nvSpPr>
        <p:spPr>
          <a:xfrm>
            <a:off x="307973" y="4969252"/>
            <a:ext cx="7072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Three different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scenarios (vacuum chamber) 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ES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QUAD ( 50 cm – compact distance)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 ES + QUAD ( 90 cm – extended distance)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ES + 2 QUAD (90 cm)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</a:t>
            </a:r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8625" y="6472157"/>
            <a:ext cx="10193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Scisciò, M., et al. </a:t>
            </a:r>
            <a:r>
              <a:rPr lang="en-GB" sz="1000" dirty="0" smtClean="0"/>
              <a:t>"</a:t>
            </a:r>
            <a:r>
              <a:rPr lang="en-GB" sz="1000" dirty="0"/>
              <a:t> </a:t>
            </a:r>
            <a:r>
              <a:rPr lang="en-GB" sz="1000" i="1" dirty="0"/>
              <a:t>Scientific reports</a:t>
            </a:r>
            <a:r>
              <a:rPr lang="en-GB" sz="1000" dirty="0"/>
              <a:t> 8.1 (2018): 1-11</a:t>
            </a:r>
            <a:r>
              <a:rPr lang="en-GB" sz="1000" dirty="0" smtClean="0"/>
              <a:t>.</a:t>
            </a:r>
          </a:p>
          <a:p>
            <a:r>
              <a:rPr lang="en-US" sz="1000" b="1" dirty="0">
                <a:solidFill>
                  <a:prstClr val="black"/>
                </a:solidFill>
                <a:cs typeface="Calibri" panose="020F0502020204030204" pitchFamily="34" charset="0"/>
              </a:rPr>
              <a:t>Morabito A. et al., </a:t>
            </a:r>
            <a:r>
              <a:rPr lang="en-US" sz="1000" dirty="0"/>
              <a:t> Laser and Particle Beams, 1-10 (2019). </a:t>
            </a:r>
          </a:p>
          <a:p>
            <a:endParaRPr lang="en-GB" sz="1000" dirty="0" smtClean="0"/>
          </a:p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728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20209" y="245484"/>
            <a:ext cx="7025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Outline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90193" y="1332290"/>
            <a:ext cx="115494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 smtClean="0">
                <a:cs typeface="Calibri" panose="020F0502020204030204" pitchFamily="34" charset="0"/>
              </a:rPr>
              <a:t>Laser </a:t>
            </a:r>
            <a:r>
              <a:rPr lang="it-IT" sz="2800" dirty="0">
                <a:cs typeface="Calibri" panose="020F0502020204030204" pitchFamily="34" charset="0"/>
              </a:rPr>
              <a:t>driven proton acceleration (LDPA)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dirty="0">
                <a:cs typeface="Calibri" panose="020F0502020204030204" pitchFamily="34" charset="0"/>
              </a:rPr>
              <a:t>Target </a:t>
            </a:r>
            <a:r>
              <a:rPr lang="it-IT" sz="2800" dirty="0" smtClean="0">
                <a:cs typeface="Calibri" panose="020F0502020204030204" pitchFamily="34" charset="0"/>
              </a:rPr>
              <a:t>Normal Sheath </a:t>
            </a:r>
            <a:r>
              <a:rPr lang="it-IT" sz="2800" dirty="0">
                <a:cs typeface="Calibri" panose="020F0502020204030204" pitchFamily="34" charset="0"/>
              </a:rPr>
              <a:t>acceleration mechanism (TNSA)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800" dirty="0" smtClean="0"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cs typeface="Calibri" panose="020F0502020204030204" pitchFamily="34" charset="0"/>
              </a:rPr>
              <a:t>Ion acceleration by </a:t>
            </a:r>
            <a:r>
              <a:rPr lang="it-IT" sz="2800" dirty="0" err="1" smtClean="0">
                <a:cs typeface="Calibri" panose="020F0502020204030204" pitchFamily="34" charset="0"/>
              </a:rPr>
              <a:t>few</a:t>
            </a:r>
            <a:r>
              <a:rPr lang="it-IT" sz="2800" dirty="0" smtClean="0">
                <a:cs typeface="Calibri" panose="020F0502020204030204" pitchFamily="34" charset="0"/>
              </a:rPr>
              <a:t> </a:t>
            </a:r>
            <a:r>
              <a:rPr lang="it-IT" sz="2800" dirty="0" err="1" smtClean="0">
                <a:cs typeface="Calibri" panose="020F0502020204030204" pitchFamily="34" charset="0"/>
              </a:rPr>
              <a:t>cycle</a:t>
            </a:r>
            <a:r>
              <a:rPr lang="it-IT" sz="2800" dirty="0" smtClean="0">
                <a:cs typeface="Calibri" panose="020F0502020204030204" pitchFamily="34" charset="0"/>
              </a:rPr>
              <a:t> laser </a:t>
            </a:r>
            <a:r>
              <a:rPr lang="it-IT" sz="2800" dirty="0" err="1" smtClean="0">
                <a:cs typeface="Calibri" panose="020F0502020204030204" pitchFamily="34" charset="0"/>
              </a:rPr>
              <a:t>pulses</a:t>
            </a:r>
            <a:r>
              <a:rPr lang="it-IT" sz="2800" dirty="0" smtClean="0">
                <a:cs typeface="Calibri" panose="020F0502020204030204" pitchFamily="34" charset="0"/>
              </a:rPr>
              <a:t> (</a:t>
            </a:r>
            <a:r>
              <a:rPr lang="it-IT" sz="2800" dirty="0" err="1" smtClean="0">
                <a:cs typeface="Calibri" panose="020F0502020204030204" pitchFamily="34" charset="0"/>
              </a:rPr>
              <a:t>exp.campaign</a:t>
            </a:r>
            <a:r>
              <a:rPr lang="it-IT" sz="2800" dirty="0">
                <a:cs typeface="Calibri" panose="020F0502020204030204" pitchFamily="34" charset="0"/>
              </a:rPr>
              <a:t>)</a:t>
            </a:r>
            <a:r>
              <a:rPr lang="it-IT" sz="2800" dirty="0" smtClean="0">
                <a:cs typeface="Calibri" panose="020F0502020204030204" pitchFamily="34" charset="0"/>
              </a:rPr>
              <a:t>→ The </a:t>
            </a:r>
            <a:r>
              <a:rPr lang="it-IT" sz="2800" dirty="0">
                <a:cs typeface="Calibri" panose="020F0502020204030204" pitchFamily="34" charset="0"/>
              </a:rPr>
              <a:t>f</a:t>
            </a:r>
            <a:r>
              <a:rPr lang="it-IT" sz="2800" dirty="0" smtClean="0">
                <a:cs typeface="Calibri" panose="020F0502020204030204" pitchFamily="34" charset="0"/>
              </a:rPr>
              <a:t>irst laser driven proton beams observation at ELI-ALPS research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 smtClean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 smtClean="0">
                <a:cs typeface="Calibri" panose="020F0502020204030204" pitchFamily="34" charset="0"/>
              </a:rPr>
              <a:t>Theoretical study of a </a:t>
            </a:r>
            <a:r>
              <a:rPr lang="it-IT" sz="2800" dirty="0">
                <a:cs typeface="Calibri" panose="020F0502020204030204" pitchFamily="34" charset="0"/>
              </a:rPr>
              <a:t>novel design spectrometer for LDPA </a:t>
            </a:r>
            <a:r>
              <a:rPr lang="it-IT" sz="2800" dirty="0" smtClean="0">
                <a:cs typeface="Calibri" panose="020F0502020204030204" pitchFamily="34" charset="0"/>
              </a:rPr>
              <a:t>diagnostics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 smtClean="0">
                <a:cs typeface="Calibri" panose="020F0502020204030204" pitchFamily="34" charset="0"/>
              </a:rPr>
              <a:t>Design and optimization </a:t>
            </a:r>
            <a:r>
              <a:rPr lang="it-IT" sz="2800" dirty="0">
                <a:cs typeface="Calibri" panose="020F0502020204030204" pitchFamily="34" charset="0"/>
              </a:rPr>
              <a:t>of a laser </a:t>
            </a:r>
            <a:r>
              <a:rPr lang="it-IT" sz="2800" dirty="0" smtClean="0">
                <a:cs typeface="Calibri" panose="020F0502020204030204" pitchFamily="34" charset="0"/>
              </a:rPr>
              <a:t> Particle inducted X-ray emission (PIXE) beamline </a:t>
            </a:r>
            <a:r>
              <a:rPr lang="it-IT" sz="2800" dirty="0">
                <a:cs typeface="Calibri" panose="020F0502020204030204" pitchFamily="34" charset="0"/>
              </a:rPr>
              <a:t>for material science </a:t>
            </a:r>
            <a:r>
              <a:rPr lang="it-IT" sz="2800" dirty="0" smtClean="0">
                <a:cs typeface="Calibri" panose="020F0502020204030204" pitchFamily="34" charset="0"/>
              </a:rPr>
              <a:t>application</a:t>
            </a:r>
          </a:p>
          <a:p>
            <a:pPr lvl="1"/>
            <a:endParaRPr lang="it-IT" sz="28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Conclusions and future works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1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916" y="324489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28009" y="297630"/>
            <a:ext cx="76639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Particle tracking simulations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0" name="Rectangle 61"/>
          <p:cNvSpPr/>
          <p:nvPr/>
        </p:nvSpPr>
        <p:spPr>
          <a:xfrm>
            <a:off x="10349345" y="2895598"/>
            <a:ext cx="651164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575" y="909264"/>
            <a:ext cx="117646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TSTEP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TRACE3D simulations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Optimization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 Selector (ES) performance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‘’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Tuning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’’ </a:t>
            </a:r>
            <a:r>
              <a:rPr kumimoji="0" lang="it-IT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proton beam in the low  range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(1,</a:t>
            </a:r>
            <a:r>
              <a:rPr kumimoji="0" lang="it-IT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3,</a:t>
            </a:r>
            <a:r>
              <a:rPr kumimoji="0" lang="it-IT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MeV) needed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PIXE (‘’layer by layer analysis’’)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Obtain a quasi-monoenergetic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 →final energy spread(≤10%)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</a:t>
            </a:r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68009" y="64549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48644" y="6411166"/>
            <a:ext cx="99629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L. M. Young. TSTEP.LANL Report LA-UR-96-1835, </a:t>
            </a:r>
            <a:r>
              <a:rPr lang="en-GB" sz="1000" dirty="0" smtClean="0"/>
              <a:t>1996; </a:t>
            </a:r>
            <a:r>
              <a:rPr lang="en-GB" sz="1000" dirty="0"/>
              <a:t>K. R. Crandall and Rusthoi. TRACE3D LANL Report, LA-UR-97-886(1997), 1997. url:https://laacg.lanl.gov/laacg/services/traceman.pdf.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48644" y="4000073"/>
            <a:ext cx="11347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the coupling of the Energy Selector (ES)  +  quadrupole/s (QUAD)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the advantage to focus/shape the final spot sizes according to the artifact size analyzed.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Verify the feasibility of the quadrupole’s addition→  varying </a:t>
            </a: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between the energy selector (ES) and the sample.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80" y="2198862"/>
            <a:ext cx="3374960" cy="1865309"/>
          </a:xfrm>
          <a:prstGeom prst="rect">
            <a:avLst/>
          </a:prstGeom>
        </p:spPr>
      </p:pic>
      <p:cxnSp>
        <p:nvCxnSpPr>
          <p:cNvPr id="14" name="Connettore diritto 13"/>
          <p:cNvCxnSpPr/>
          <p:nvPr/>
        </p:nvCxnSpPr>
        <p:spPr>
          <a:xfrm>
            <a:off x="9326988" y="2395781"/>
            <a:ext cx="1905" cy="14458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>
            <a:off x="9382125" y="2432758"/>
            <a:ext cx="5610" cy="140891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8703434" y="2897228"/>
            <a:ext cx="528800" cy="242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916" y="324489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49621" y="7937"/>
            <a:ext cx="76639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Laser PIXE beamline :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energy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selector (ES) + quadrupole (QUAD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)-compact version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0" name="Rectangle 61"/>
          <p:cNvSpPr/>
          <p:nvPr/>
        </p:nvSpPr>
        <p:spPr>
          <a:xfrm>
            <a:off x="10349345" y="2895598"/>
            <a:ext cx="651164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926" y="4391200"/>
            <a:ext cx="121266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tunability within the low energy PIXE range (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1, 3, 5 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MeV)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 final 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spread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E≤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it-IT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harge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a  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TNSA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endParaRPr lang="it-IT" sz="24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it-IT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</a:t>
            </a:r>
            <a:r>
              <a:rPr lang="it-IT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transverse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spot size 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few mm up to 1 cm scale with the same QUAD</a:t>
            </a:r>
          </a:p>
          <a:p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07975" y="1548200"/>
            <a:ext cx="11417965" cy="2500157"/>
            <a:chOff x="460375" y="1195497"/>
            <a:chExt cx="10936288" cy="2334282"/>
          </a:xfrm>
        </p:grpSpPr>
        <p:grpSp>
          <p:nvGrpSpPr>
            <p:cNvPr id="2" name="Group 1"/>
            <p:cNvGrpSpPr/>
            <p:nvPr/>
          </p:nvGrpSpPr>
          <p:grpSpPr>
            <a:xfrm>
              <a:off x="460375" y="1195497"/>
              <a:ext cx="10936288" cy="2334282"/>
              <a:chOff x="225629" y="1171452"/>
              <a:chExt cx="10936288" cy="2334282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3641133" y="1425740"/>
                <a:ext cx="6863771" cy="2079994"/>
                <a:chOff x="1225616" y="2986031"/>
                <a:chExt cx="6554204" cy="1923519"/>
              </a:xfrm>
            </p:grpSpPr>
            <p:grpSp>
              <p:nvGrpSpPr>
                <p:cNvPr id="11" name="Gruppo 10"/>
                <p:cNvGrpSpPr/>
                <p:nvPr/>
              </p:nvGrpSpPr>
              <p:grpSpPr>
                <a:xfrm>
                  <a:off x="1225616" y="2986031"/>
                  <a:ext cx="6554204" cy="1923519"/>
                  <a:chOff x="1225616" y="2986031"/>
                  <a:chExt cx="6554204" cy="1923519"/>
                </a:xfrm>
              </p:grpSpPr>
              <p:pic>
                <p:nvPicPr>
                  <p:cNvPr id="13" name="Immagine 12"/>
                  <p:cNvPicPr>
                    <a:picLocks noChangeAspect="1"/>
                  </p:cNvPicPr>
                  <p:nvPr/>
                </p:nvPicPr>
                <p:blipFill rotWithShape="1">
                  <a:blip r:embed="rId3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554" b="50569"/>
                  <a:stretch/>
                </p:blipFill>
                <p:spPr>
                  <a:xfrm>
                    <a:off x="1225616" y="2986031"/>
                    <a:ext cx="2468215" cy="1923519"/>
                  </a:xfrm>
                  <a:prstGeom prst="rect">
                    <a:avLst/>
                  </a:prstGeom>
                </p:spPr>
              </p:pic>
              <p:sp>
                <p:nvSpPr>
                  <p:cNvPr id="15" name="Rettangolo 14"/>
                  <p:cNvSpPr/>
                  <p:nvPr/>
                </p:nvSpPr>
                <p:spPr>
                  <a:xfrm>
                    <a:off x="7491788" y="4013154"/>
                    <a:ext cx="288032" cy="2145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" name="Rettangolo 11"/>
                <p:cNvSpPr/>
                <p:nvPr/>
              </p:nvSpPr>
              <p:spPr>
                <a:xfrm>
                  <a:off x="4530762" y="4013154"/>
                  <a:ext cx="288032" cy="2145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9" name="Immagine 12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783" r="52105"/>
              <a:stretch/>
            </p:blipFill>
            <p:spPr>
              <a:xfrm>
                <a:off x="6064278" y="1312118"/>
                <a:ext cx="2862104" cy="2084832"/>
              </a:xfrm>
              <a:prstGeom prst="rect">
                <a:avLst/>
              </a:prstGeom>
            </p:spPr>
          </p:pic>
          <p:pic>
            <p:nvPicPr>
              <p:cNvPr id="20" name="Immagine 12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32" t="50439"/>
              <a:stretch/>
            </p:blipFill>
            <p:spPr>
              <a:xfrm>
                <a:off x="8570906" y="1261305"/>
                <a:ext cx="2591011" cy="2084832"/>
              </a:xfrm>
              <a:prstGeom prst="rect">
                <a:avLst/>
              </a:prstGeom>
            </p:spPr>
          </p:pic>
          <p:grpSp>
            <p:nvGrpSpPr>
              <p:cNvPr id="22" name="Gruppo 10"/>
              <p:cNvGrpSpPr/>
              <p:nvPr/>
            </p:nvGrpSpPr>
            <p:grpSpPr>
              <a:xfrm>
                <a:off x="225629" y="1171452"/>
                <a:ext cx="7428940" cy="2271638"/>
                <a:chOff x="660785" y="1556792"/>
                <a:chExt cx="7093883" cy="2100746"/>
              </a:xfrm>
            </p:grpSpPr>
            <p:pic>
              <p:nvPicPr>
                <p:cNvPr id="24" name="Immagine 12"/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7485" b="49656"/>
                <a:stretch/>
              </p:blipFill>
              <p:spPr>
                <a:xfrm>
                  <a:off x="660785" y="1771352"/>
                  <a:ext cx="2807798" cy="1886186"/>
                </a:xfrm>
                <a:prstGeom prst="rect">
                  <a:avLst/>
                </a:prstGeom>
              </p:spPr>
            </p:pic>
            <p:sp>
              <p:nvSpPr>
                <p:cNvPr id="27" name="Rettangolo 15"/>
                <p:cNvSpPr/>
                <p:nvPr/>
              </p:nvSpPr>
              <p:spPr>
                <a:xfrm>
                  <a:off x="7466636" y="1556792"/>
                  <a:ext cx="288032" cy="2145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>
            <a:xfrm>
              <a:off x="11140062" y="1378217"/>
              <a:ext cx="256601" cy="362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916" y="324489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49621" y="7937"/>
            <a:ext cx="76639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Laser PIXE beamline :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energy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selector (ES) +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quadrupole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(QUAD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51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751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0" name="Rectangle 61"/>
          <p:cNvSpPr/>
          <p:nvPr/>
        </p:nvSpPr>
        <p:spPr>
          <a:xfrm>
            <a:off x="10349345" y="2895598"/>
            <a:ext cx="651164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78392" y="1171452"/>
            <a:ext cx="6226512" cy="2888197"/>
            <a:chOff x="4278392" y="1171452"/>
            <a:chExt cx="6226512" cy="2888197"/>
          </a:xfrm>
        </p:grpSpPr>
        <p:grpSp>
          <p:nvGrpSpPr>
            <p:cNvPr id="10" name="Gruppo 9"/>
            <p:cNvGrpSpPr/>
            <p:nvPr/>
          </p:nvGrpSpPr>
          <p:grpSpPr>
            <a:xfrm>
              <a:off x="7102387" y="2536416"/>
              <a:ext cx="3402517" cy="232014"/>
              <a:chOff x="4530762" y="4013154"/>
              <a:chExt cx="3249058" cy="214560"/>
            </a:xfrm>
          </p:grpSpPr>
          <p:sp>
            <p:nvSpPr>
              <p:cNvPr id="15" name="Rettangolo 14"/>
              <p:cNvSpPr/>
              <p:nvPr/>
            </p:nvSpPr>
            <p:spPr>
              <a:xfrm>
                <a:off x="7491788" y="4013154"/>
                <a:ext cx="288032" cy="214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4530762" y="4013154"/>
                <a:ext cx="288032" cy="214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uppo 9"/>
            <p:cNvGrpSpPr/>
            <p:nvPr/>
          </p:nvGrpSpPr>
          <p:grpSpPr>
            <a:xfrm>
              <a:off x="4278392" y="1171452"/>
              <a:ext cx="3402517" cy="2888197"/>
              <a:chOff x="4530762" y="1556792"/>
              <a:chExt cx="3249058" cy="2670922"/>
            </a:xfrm>
          </p:grpSpPr>
          <p:grpSp>
            <p:nvGrpSpPr>
              <p:cNvPr id="22" name="Gruppo 10"/>
              <p:cNvGrpSpPr/>
              <p:nvPr/>
            </p:nvGrpSpPr>
            <p:grpSpPr>
              <a:xfrm>
                <a:off x="7466636" y="1556792"/>
                <a:ext cx="313184" cy="2670922"/>
                <a:chOff x="7466636" y="1556792"/>
                <a:chExt cx="313184" cy="2670922"/>
              </a:xfrm>
            </p:grpSpPr>
            <p:sp>
              <p:nvSpPr>
                <p:cNvPr id="26" name="Rettangolo 14"/>
                <p:cNvSpPr/>
                <p:nvPr/>
              </p:nvSpPr>
              <p:spPr>
                <a:xfrm>
                  <a:off x="7491788" y="4013154"/>
                  <a:ext cx="288032" cy="2145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ttangolo 15"/>
                <p:cNvSpPr/>
                <p:nvPr/>
              </p:nvSpPr>
              <p:spPr>
                <a:xfrm>
                  <a:off x="7466636" y="1556792"/>
                  <a:ext cx="288032" cy="2145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Rettangolo 11"/>
              <p:cNvSpPr/>
              <p:nvPr/>
            </p:nvSpPr>
            <p:spPr>
              <a:xfrm>
                <a:off x="4530762" y="4013154"/>
                <a:ext cx="288032" cy="214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21261" y="1372371"/>
            <a:ext cx="10418557" cy="3160427"/>
            <a:chOff x="-159843" y="968503"/>
            <a:chExt cx="10555786" cy="3322927"/>
          </a:xfrm>
        </p:grpSpPr>
        <p:pic>
          <p:nvPicPr>
            <p:cNvPr id="28" name="Immagine 1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406" b="47547"/>
            <a:stretch/>
          </p:blipFill>
          <p:spPr>
            <a:xfrm>
              <a:off x="-159843" y="968503"/>
              <a:ext cx="3631792" cy="2231097"/>
            </a:xfrm>
            <a:prstGeom prst="rect">
              <a:avLst/>
            </a:prstGeom>
          </p:spPr>
        </p:pic>
        <p:grpSp>
          <p:nvGrpSpPr>
            <p:cNvPr id="29" name="Gruppo 9"/>
            <p:cNvGrpSpPr/>
            <p:nvPr/>
          </p:nvGrpSpPr>
          <p:grpSpPr>
            <a:xfrm>
              <a:off x="7256703" y="1680217"/>
              <a:ext cx="3139240" cy="2611213"/>
              <a:chOff x="4484146" y="1552610"/>
              <a:chExt cx="3202521" cy="2739022"/>
            </a:xfrm>
          </p:grpSpPr>
          <p:grpSp>
            <p:nvGrpSpPr>
              <p:cNvPr id="30" name="Gruppo 10"/>
              <p:cNvGrpSpPr/>
              <p:nvPr/>
            </p:nvGrpSpPr>
            <p:grpSpPr>
              <a:xfrm>
                <a:off x="4484146" y="1552610"/>
                <a:ext cx="304493" cy="2739022"/>
                <a:chOff x="4484146" y="1552610"/>
                <a:chExt cx="304493" cy="2739022"/>
              </a:xfrm>
            </p:grpSpPr>
            <p:sp>
              <p:nvSpPr>
                <p:cNvPr id="34" name="Rettangolo 13"/>
                <p:cNvSpPr/>
                <p:nvPr/>
              </p:nvSpPr>
              <p:spPr>
                <a:xfrm>
                  <a:off x="4484146" y="4077072"/>
                  <a:ext cx="288032" cy="2145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ttangolo 15"/>
                <p:cNvSpPr/>
                <p:nvPr/>
              </p:nvSpPr>
              <p:spPr>
                <a:xfrm>
                  <a:off x="4500607" y="1552610"/>
                  <a:ext cx="288032" cy="2145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Rettangolo 11"/>
              <p:cNvSpPr/>
              <p:nvPr/>
            </p:nvSpPr>
            <p:spPr>
              <a:xfrm>
                <a:off x="7398635" y="4077072"/>
                <a:ext cx="288032" cy="214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35576" y="3883133"/>
            <a:ext cx="1209235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length: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than 1 m (90 cm)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it-IT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ddition 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2 quadrupoles → more symmetric final </a:t>
            </a:r>
            <a:r>
              <a:rPr lang="it-IT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transverse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spot sizes 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 cm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it-IT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alteration of final energy spread and charge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  <a:endParaRPr lang="it-IT" sz="24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spot sizes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it-IT" sz="2400" dirty="0">
                <a:solidFill>
                  <a:srgbClr val="FF0000"/>
                </a:solidFill>
                <a:cs typeface="Calibri"/>
              </a:rPr>
              <a:t> 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it-IT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quad’s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position </a:t>
            </a:r>
            <a:r>
              <a:rPr lang="it-IT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displacement</a:t>
            </a:r>
            <a:r>
              <a:rPr lang="it-IT" sz="2400" dirty="0" err="1" smtClean="0">
                <a:cs typeface="Calibri"/>
              </a:rPr>
              <a:t>→high</a:t>
            </a:r>
            <a:r>
              <a:rPr lang="it-IT" sz="2400" strike="sngStrike" dirty="0">
                <a:cs typeface="Calibri"/>
              </a:rPr>
              <a:t> </a:t>
            </a:r>
            <a:r>
              <a:rPr lang="it-IT" sz="2400" dirty="0" smtClean="0">
                <a:cs typeface="Calibri"/>
              </a:rPr>
              <a:t>precise </a:t>
            </a:r>
            <a:r>
              <a:rPr lang="it-IT" sz="2400" dirty="0">
                <a:cs typeface="Calibri"/>
              </a:rPr>
              <a:t>PIXE analysis</a:t>
            </a:r>
          </a:p>
          <a:p>
            <a:pPr marL="285750" lvl="0" indent="-285750">
              <a:buFont typeface="Wingdings" panose="05000000000000000000" pitchFamily="2" charset="2"/>
              <a:buChar char="v"/>
              <a:defRPr/>
            </a:pPr>
            <a:endParaRPr lang="it-I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8403" y="1201679"/>
            <a:ext cx="388590" cy="37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52" y="1317702"/>
            <a:ext cx="8431499" cy="2231329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24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24158" y="-16433"/>
            <a:ext cx="97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L</a:t>
            </a:r>
            <a:r>
              <a:rPr lang="en-US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aser-PIXE </a:t>
            </a:r>
            <a:r>
              <a:rPr lang="en-US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beamline for </a:t>
            </a:r>
            <a:endParaRPr lang="en-US" sz="3200" b="1" dirty="0" smtClean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r>
              <a:rPr lang="en-US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material </a:t>
            </a:r>
            <a:r>
              <a:rPr lang="en-US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science applications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7975" y="1060785"/>
            <a:ext cx="11718388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dirty="0" smtClean="0">
              <a:solidFill>
                <a:prstClr val="black"/>
              </a:solidFill>
              <a:ea typeface="ＭＳ Ｐゴシック" charset="0"/>
              <a:cs typeface="Arial" charset="0"/>
            </a:endParaRPr>
          </a:p>
          <a:p>
            <a:r>
              <a:rPr lang="it-IT" sz="2000" dirty="0"/>
              <a:t>The proposed </a:t>
            </a:r>
            <a:r>
              <a:rPr lang="it-IT" sz="2000" dirty="0" err="1"/>
              <a:t>hybrid</a:t>
            </a:r>
            <a:r>
              <a:rPr lang="it-IT" sz="2000" dirty="0"/>
              <a:t> </a:t>
            </a:r>
            <a:r>
              <a:rPr lang="it-IT" sz="2000" dirty="0" err="1" smtClean="0"/>
              <a:t>beamlines</a:t>
            </a:r>
            <a:r>
              <a:rPr lang="it-IT" sz="2000" dirty="0" smtClean="0"/>
              <a:t> </a:t>
            </a:r>
            <a:r>
              <a:rPr lang="it-IT" sz="2000" dirty="0" err="1" smtClean="0"/>
              <a:t>provide</a:t>
            </a:r>
            <a:r>
              <a:rPr lang="it-IT" sz="2000" dirty="0" smtClean="0"/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smtClean="0"/>
              <a:t> </a:t>
            </a:r>
            <a:r>
              <a:rPr lang="it-IT" sz="2000" dirty="0" err="1" smtClean="0"/>
              <a:t>Compactness</a:t>
            </a:r>
            <a:r>
              <a:rPr lang="it-IT" sz="2000" dirty="0" smtClean="0"/>
              <a:t> → less than 1 m beamline.</a:t>
            </a:r>
            <a:endParaRPr lang="it-IT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 smtClean="0"/>
              <a:t>Tunability in </a:t>
            </a:r>
            <a:r>
              <a:rPr lang="it-IT" sz="2000" dirty="0"/>
              <a:t>energy </a:t>
            </a:r>
            <a:r>
              <a:rPr lang="it-IT" sz="2000" dirty="0" smtClean="0"/>
              <a:t>and reduce </a:t>
            </a:r>
            <a:r>
              <a:rPr lang="it-IT" sz="2000" dirty="0"/>
              <a:t>the initial energy spread at the source to </a:t>
            </a:r>
            <a:r>
              <a:rPr lang="it-IT" sz="2000" dirty="0" smtClean="0"/>
              <a:t>≤10% (potential ‘’layer </a:t>
            </a:r>
            <a:r>
              <a:rPr lang="it-IT" sz="2000" dirty="0"/>
              <a:t>by layer’’ </a:t>
            </a:r>
            <a:r>
              <a:rPr lang="it-IT" sz="2000" dirty="0" smtClean="0"/>
              <a:t>PIXE)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 smtClean="0"/>
              <a:t>Tunability </a:t>
            </a:r>
            <a:r>
              <a:rPr lang="it-IT" sz="2000" dirty="0"/>
              <a:t>in final </a:t>
            </a:r>
            <a:r>
              <a:rPr lang="it-IT" sz="2000" dirty="0" err="1"/>
              <a:t>transverse</a:t>
            </a:r>
            <a:r>
              <a:rPr lang="it-IT" sz="2000" dirty="0"/>
              <a:t> </a:t>
            </a:r>
            <a:r>
              <a:rPr lang="it-IT" sz="2000" dirty="0" smtClean="0"/>
              <a:t>spot sizes </a:t>
            </a:r>
            <a:r>
              <a:rPr lang="it-IT" sz="2000" dirty="0"/>
              <a:t>according to </a:t>
            </a:r>
            <a:r>
              <a:rPr lang="it-IT" sz="2000" dirty="0" err="1"/>
              <a:t>studied</a:t>
            </a:r>
            <a:r>
              <a:rPr lang="it-IT" sz="2000" dirty="0"/>
              <a:t> artifact </a:t>
            </a:r>
            <a:r>
              <a:rPr lang="it-IT" sz="2000" dirty="0" smtClean="0"/>
              <a:t>by </a:t>
            </a:r>
            <a:r>
              <a:rPr lang="it-IT" sz="2000" dirty="0"/>
              <a:t>a</a:t>
            </a:r>
            <a:r>
              <a:rPr lang="it-IT" sz="2000" dirty="0" smtClean="0"/>
              <a:t>ddition of a quadruple/s </a:t>
            </a:r>
            <a:endParaRPr lang="it-IT" sz="2000" dirty="0"/>
          </a:p>
          <a:p>
            <a:r>
              <a:rPr lang="it-IT" sz="2000" dirty="0"/>
              <a:t> </a:t>
            </a:r>
            <a:r>
              <a:rPr lang="it-IT" sz="2000" dirty="0" smtClean="0"/>
              <a:t>        →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smtClean="0"/>
              <a:t>mm up to cm scale</a:t>
            </a:r>
          </a:p>
          <a:p>
            <a:endParaRPr lang="it-IT" sz="2000" dirty="0"/>
          </a:p>
          <a:p>
            <a:r>
              <a:rPr lang="it-IT" sz="2000" dirty="0" smtClean="0"/>
              <a:t>Quadrupole </a:t>
            </a:r>
            <a:r>
              <a:rPr lang="it-IT" sz="2000" dirty="0"/>
              <a:t>parameters: </a:t>
            </a:r>
            <a:r>
              <a:rPr lang="it-IT" sz="2000" dirty="0" smtClean="0"/>
              <a:t>100 </a:t>
            </a:r>
            <a:r>
              <a:rPr lang="it-IT" sz="2000" dirty="0"/>
              <a:t>T/m, bore radius: 1 </a:t>
            </a:r>
            <a:r>
              <a:rPr lang="it-IT" sz="2000" dirty="0" smtClean="0"/>
              <a:t>cm</a:t>
            </a:r>
            <a:r>
              <a:rPr lang="it-IT" sz="2000" dirty="0"/>
              <a:t>, length: 4.5 cm (compact version</a:t>
            </a:r>
            <a:r>
              <a:rPr lang="it-IT" sz="2000" dirty="0" smtClean="0"/>
              <a:t>).</a:t>
            </a:r>
          </a:p>
          <a:p>
            <a:r>
              <a:rPr lang="it-IT" sz="2000" dirty="0" smtClean="0"/>
              <a:t> A </a:t>
            </a:r>
            <a:r>
              <a:rPr lang="it-IT" sz="2000" dirty="0" err="1"/>
              <a:t>lower</a:t>
            </a:r>
            <a:r>
              <a:rPr lang="it-IT" sz="2000" dirty="0"/>
              <a:t> </a:t>
            </a:r>
            <a:r>
              <a:rPr lang="it-IT" sz="2000" dirty="0" err="1" smtClean="0"/>
              <a:t>gradient</a:t>
            </a:r>
            <a:r>
              <a:rPr lang="it-IT" sz="2000" dirty="0" smtClean="0"/>
              <a:t>  (G: 60T/m)  </a:t>
            </a:r>
            <a:r>
              <a:rPr lang="it-IT" sz="2000" dirty="0"/>
              <a:t>is possible for an extended </a:t>
            </a:r>
            <a:r>
              <a:rPr lang="it-IT" sz="2000" dirty="0" smtClean="0"/>
              <a:t>distance and the case of ES + 2 </a:t>
            </a:r>
            <a:r>
              <a:rPr lang="it-IT" sz="2000" dirty="0" err="1" smtClean="0"/>
              <a:t>QUADs</a:t>
            </a:r>
            <a:endParaRPr lang="it-IT" sz="2000" dirty="0"/>
          </a:p>
          <a:p>
            <a:endParaRPr lang="it-IT" sz="2000" dirty="0" smtClean="0"/>
          </a:p>
          <a:p>
            <a:r>
              <a:rPr lang="it-IT" sz="2000" dirty="0" smtClean="0"/>
              <a:t>Coupling  with a 1-10 Hz high intense  </a:t>
            </a:r>
            <a:r>
              <a:rPr lang="it-IT" sz="2000" dirty="0"/>
              <a:t>laser </a:t>
            </a:r>
            <a:r>
              <a:rPr lang="it-IT" sz="2000" dirty="0" smtClean="0"/>
              <a:t>system allows potentially  to shorten the time of analysis</a:t>
            </a:r>
            <a:r>
              <a:rPr lang="it-IT" sz="2000" dirty="0"/>
              <a:t> </a:t>
            </a:r>
            <a:r>
              <a:rPr lang="it-IT" sz="2000" dirty="0" smtClean="0"/>
              <a:t>compared to classical PIXE</a:t>
            </a:r>
          </a:p>
          <a:p>
            <a:pPr lvl="0"/>
            <a:endParaRPr lang="en-US" sz="2000" b="1" dirty="0" smtClean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endParaRPr lang="en-US" b="1" dirty="0" smtClean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endParaRPr lang="en-US" b="1" dirty="0" smtClean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r>
              <a:rPr lang="en-US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Morabito </a:t>
            </a:r>
            <a:r>
              <a:rPr lang="en-US" b="1" dirty="0">
                <a:solidFill>
                  <a:prstClr val="black"/>
                </a:solidFill>
                <a:cs typeface="Calibri" panose="020F0502020204030204" pitchFamily="34" charset="0"/>
              </a:rPr>
              <a:t>A. et </a:t>
            </a:r>
            <a:r>
              <a:rPr lang="en-US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al.,</a:t>
            </a:r>
            <a:r>
              <a:rPr lang="en-US" dirty="0"/>
              <a:t> Laser and Particle Beams, 1-10 (2019). </a:t>
            </a:r>
          </a:p>
          <a:p>
            <a:pPr lvl="0"/>
            <a:endParaRPr lang="it-IT" sz="20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/>
            <a:endParaRPr lang="en-US" sz="20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0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0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000" dirty="0"/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it-IT" sz="2000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4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579" y="1077218"/>
            <a:ext cx="11816022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GB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Theoretical results regarding a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new spectrometer design for laser driven ion acceleration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A. et al. ,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manuscript under prep.)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Numerical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regarding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optimization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a laser  Particle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inducted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X-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(PIXE) beamline for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science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Morabito A. et al.,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Laser and Particle Beams, 1-10 (2019). </a:t>
            </a:r>
          </a:p>
          <a:p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Work in progress and perspectives </a:t>
            </a:r>
          </a:p>
          <a:p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Quotation, purchase and test of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spectrometer design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pieces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Next beam time for spectrometer implementation ( Fall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Participation as internal ELI member for LEIA campaign  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(April-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2021)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 smtClean="0"/>
          </a:p>
          <a:p>
            <a:endParaRPr lang="it-IT" dirty="0"/>
          </a:p>
          <a:p>
            <a:endParaRPr lang="it-IT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788987" y="210312"/>
            <a:ext cx="725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Conclusions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and 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perspectives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579" y="1077218"/>
            <a:ext cx="118160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 smtClean="0"/>
          </a:p>
          <a:p>
            <a:endParaRPr lang="it-IT" dirty="0"/>
          </a:p>
          <a:p>
            <a:endParaRPr lang="it-IT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788987" y="178676"/>
            <a:ext cx="725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Publications 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1" y="1219200"/>
            <a:ext cx="118685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S. N. Chen, M. Gauthier, M.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Bazalova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-Carter, S.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Bolanos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S.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Glenzer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Riquier, G.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Revet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P. Antici,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A. Morabito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Propp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M.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Starodubtsev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and J. Fuchs,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Absolute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dosimetric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characterization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Gafchromic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EBT3 and HDv2 films using commercial flat-bed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scanners and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evaluation of the scanner response function variability, Review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Scientific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Instruments 87, 073301 (2016)-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 10.1063/1.4954921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S. Vallières,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A. Morabito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S. Veltri, M. Scisciò, M. Barberio, P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Antici,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Laser-driven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proton acceleration with nanostructured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targets, SPIE Optics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&amp; Optoelectronics, 1024009-6 (2017)-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 10.1117/12.2265913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M. Barberio, M. Scisciò, S. Vallières, S. Veltri,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A. Morabito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P.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Antici,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Laser-Generated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Proton Beams for High-Precision Ultra-Fast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Crystal Synthesis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Sci. Rep (2017)-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 10.1038/s41598-017-12782-w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A. Morabito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M. Scisciò, Veltri S., M. Barberio, M. Migliorati,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Antici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Design and optimization of a laser-PIXE beamline for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material science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applications, Laser and particle beams-1–10 (2019)-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doi:10.1017/S0263034619000600;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. Morabito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K.Nelissen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M. Migliorati, S. Ter-Avetisyan,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Theoretical study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of a new spectrometer design for laser driven ion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acceleration diagnostic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(manuscript under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prep.)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(2021).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7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44008" y="274320"/>
            <a:ext cx="7580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Oral presentation and poster presentations  </a:t>
            </a:r>
            <a:endParaRPr lang="en-GB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0" y="1354217"/>
            <a:ext cx="120497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A. Morabito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“Transport and manipulation of laser driven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proton beams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for application and diagnostics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en-GB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presentation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University of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Szeged, Hungary, Oct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et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al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., “Novel spectrometer design for laser driven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ion acceleration diagnostic ”,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oral presentation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ELI-ALPS Science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Day hosted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by ELI-ALPS, Szeged, Hungary, Oct 2019;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et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al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“Novel spectrometer design for laser driven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ion acceleration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 ,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European Advanced Ac-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celerator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Conference 2019, Elba, Italy, Sept 2019;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et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al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“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Design and optimization of a laser-PIXE beam-line for material science applications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en-GB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poster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ATTO2019 hosted by University of Szeged Congress Centre, Szeged,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Hungary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Jul 2019;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et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al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Optimization of a dedicated laser driven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proton hybrid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beamline for cultural heritage applications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oral presentation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ELI-ALPS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Science Day hosted by ELI-ALPS, Szeged, Hungary, Mar2019;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et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al.,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“ Design and optimization of a dedicated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laser driven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proton hybrid beamline for cultural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heritage applications”,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oral presentation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European Conference on Laser Interaction with Matter2018, Rethymno, Greece, Oct 2018;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et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al.,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“Dedicated laser driven proton hybrid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beamline for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cultural heritage applications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en-GB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poster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Laser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Plasma Summer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 Diagnostics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techniques for laser-plasma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experiments@HRR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hosted by CLPU, Salamanca, Spain,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Sept 2018;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et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al.,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“Laser Accelerated Proton Beams as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Diagnostics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for Cultural Heritage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oral presentation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ELI-ALPS Science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Day hosted  by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ELI-ALPS, Szeged, Hungary, Mar 2018;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et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 al.,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“Absolute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dosimetric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characterization of Gaf.EBT3 and HDv2 films using commercial flat-bed scanners and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evaluation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of the scanner response function variability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en-GB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poster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Science@Free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Electron Lasers FELs Conference2016,Trieste, Italy, Sept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2016;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Morabito et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al.,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“Laser-Driven Proton Beam Ablation for Micro-Crystals Synthesis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en-GB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poster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NIF and JLF User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GroupMeeting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2016, Livermore (California), 31 Jan 2016 - 3 Feb 2016.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70" y="5729903"/>
            <a:ext cx="3806960" cy="646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8903" y="3411794"/>
            <a:ext cx="7531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Calibri" panose="020F0502020204030204" pitchFamily="34" charset="0"/>
              </a:rPr>
              <a:t>T</a:t>
            </a:r>
            <a:r>
              <a:rPr lang="en-GB" sz="4800" dirty="0" smtClean="0">
                <a:latin typeface="Calibri" panose="020F0502020204030204" pitchFamily="34" charset="0"/>
              </a:rPr>
              <a:t>hank you for your attention!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5550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916" y="324489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Box 3"/>
          <p:cNvSpPr txBox="1"/>
          <p:nvPr/>
        </p:nvSpPr>
        <p:spPr>
          <a:xfrm>
            <a:off x="4713402" y="78267"/>
            <a:ext cx="76639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Laser PIXE beamline : Energy selector (ES) + quadrupole (QUAD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)-extendend version </a:t>
            </a:r>
            <a:endParaRPr lang="en-US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endParaRPr lang="en-GB" sz="3200" b="1" dirty="0" smtClean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endParaRPr lang="en-GB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Segnaposto numero diapositiva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92F4413-A8B7-48EB-856C-A2FB27221BE1}" type="slidenum">
              <a:rPr lang="it-IT" altLang="it-IT" smtClean="0"/>
              <a:pPr>
                <a:defRPr/>
              </a:pPr>
              <a:t>28</a:t>
            </a:fld>
            <a:endParaRPr lang="it-IT" altLang="it-IT" dirty="0"/>
          </a:p>
        </p:txBody>
      </p:sp>
      <p:sp>
        <p:nvSpPr>
          <p:cNvPr id="60" name="Rectangle 61"/>
          <p:cNvSpPr/>
          <p:nvPr/>
        </p:nvSpPr>
        <p:spPr>
          <a:xfrm>
            <a:off x="10349345" y="2895598"/>
            <a:ext cx="651164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2"/>
          <p:cNvSpPr txBox="1"/>
          <p:nvPr/>
        </p:nvSpPr>
        <p:spPr>
          <a:xfrm>
            <a:off x="7920543" y="1466238"/>
            <a:ext cx="342337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alteration of final energy spread and charge</a:t>
            </a:r>
          </a:p>
          <a:p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Minimum transverse spotsize between few mm up to 1 cm scale </a:t>
            </a:r>
          </a:p>
          <a:p>
            <a:endParaRPr lang="it-IT" dirty="0"/>
          </a:p>
          <a:p>
            <a:endParaRPr lang="en-US" dirty="0"/>
          </a:p>
        </p:txBody>
      </p:sp>
      <p:sp>
        <p:nvSpPr>
          <p:cNvPr id="18" name="TextBox 11"/>
          <p:cNvSpPr txBox="1"/>
          <p:nvPr/>
        </p:nvSpPr>
        <p:spPr>
          <a:xfrm>
            <a:off x="79677" y="6384493"/>
            <a:ext cx="12196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cs typeface="Calibri" panose="020F0502020204030204" pitchFamily="34" charset="0"/>
              </a:rPr>
              <a:t>Morabito A. et al., </a:t>
            </a:r>
            <a:r>
              <a:rPr lang="en-US" sz="1000" dirty="0"/>
              <a:t> Laser and Particle Beams, 1-10 (2019). 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595764" y="1276299"/>
            <a:ext cx="6855687" cy="4741158"/>
            <a:chOff x="1115616" y="1484784"/>
            <a:chExt cx="6855687" cy="4741158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556792"/>
              <a:ext cx="6790382" cy="4669150"/>
            </a:xfrm>
            <a:prstGeom prst="rect">
              <a:avLst/>
            </a:prstGeom>
          </p:spPr>
        </p:pic>
        <p:sp>
          <p:nvSpPr>
            <p:cNvPr id="21" name="Rettangolo 20"/>
            <p:cNvSpPr/>
            <p:nvPr/>
          </p:nvSpPr>
          <p:spPr>
            <a:xfrm>
              <a:off x="4644008" y="1484784"/>
              <a:ext cx="288032" cy="288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7617966" y="1556792"/>
              <a:ext cx="288032" cy="288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4680775" y="4005064"/>
              <a:ext cx="288032" cy="288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7683271" y="3995262"/>
              <a:ext cx="288032" cy="288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5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70800" y="364151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Particle simulation codes </a:t>
            </a: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Segnaposto numero diapositiva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92F4413-A8B7-48EB-856C-A2FB27221BE1}" type="slidenum">
              <a:rPr lang="it-IT" altLang="it-IT" smtClean="0"/>
              <a:pPr>
                <a:defRPr/>
              </a:pPr>
              <a:t>29</a:t>
            </a:fld>
            <a:endParaRPr lang="it-IT" altLang="it-IT" dirty="0"/>
          </a:p>
        </p:txBody>
      </p:sp>
      <p:sp>
        <p:nvSpPr>
          <p:cNvPr id="60" name="Rectangle 61"/>
          <p:cNvSpPr/>
          <p:nvPr/>
        </p:nvSpPr>
        <p:spPr>
          <a:xfrm>
            <a:off x="10349345" y="2895598"/>
            <a:ext cx="651164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1"/>
          <p:cNvSpPr txBox="1"/>
          <p:nvPr/>
        </p:nvSpPr>
        <p:spPr>
          <a:xfrm>
            <a:off x="79677" y="6384493"/>
            <a:ext cx="11366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cs typeface="Calibri" panose="020F0502020204030204" pitchFamily="34" charset="0"/>
              </a:rPr>
              <a:t>Morabito A. et al., </a:t>
            </a:r>
            <a:r>
              <a:rPr lang="en-US" sz="1000" dirty="0"/>
              <a:t> Laser and Particle Beams, 1-10 (2019). </a:t>
            </a:r>
          </a:p>
        </p:txBody>
      </p:sp>
      <p:sp>
        <p:nvSpPr>
          <p:cNvPr id="15" name="TextBox 9"/>
          <p:cNvSpPr txBox="1"/>
          <p:nvPr/>
        </p:nvSpPr>
        <p:spPr>
          <a:xfrm>
            <a:off x="155574" y="1284128"/>
            <a:ext cx="639451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: Initial uniform proton distribution</a:t>
            </a:r>
          </a:p>
          <a:p>
            <a:pPr defTabSz="914400"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of initial divergence  </a:t>
            </a:r>
          </a:p>
          <a:p>
            <a:r>
              <a:rPr lang="en-GB" sz="1350" dirty="0" smtClean="0"/>
              <a:t> </a:t>
            </a:r>
            <a:endParaRPr lang="en-GB" sz="135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35" y="1356480"/>
            <a:ext cx="5265421" cy="46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5102" y="320740"/>
            <a:ext cx="7025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Laser driven proton acceleration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8" y="1655064"/>
            <a:ext cx="4596545" cy="3589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612" y="1113295"/>
            <a:ext cx="1181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 Normal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heath acceleration(TNSA) 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5"/>
          <p:cNvSpPr txBox="1"/>
          <p:nvPr/>
        </p:nvSpPr>
        <p:spPr>
          <a:xfrm>
            <a:off x="6586337" y="1113295"/>
            <a:ext cx="49259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cs typeface="Calibri" panose="020F0502020204030204" pitchFamily="34" charset="0"/>
              </a:rPr>
              <a:t>High intensity laser pulse interacts with a solid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Calibri" panose="020F0502020204030204" pitchFamily="34" charset="0"/>
              </a:rPr>
              <a:t>Laser Intensity on target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Calibri" panose="020F0502020204030204" pitchFamily="34" charset="0"/>
              </a:rPr>
              <a:t>Typically &gt; 10</a:t>
            </a:r>
            <a:r>
              <a:rPr lang="en-US" altLang="en-US" sz="2400" baseline="30000" dirty="0" smtClean="0">
                <a:cs typeface="Calibri" panose="020F0502020204030204" pitchFamily="34" charset="0"/>
              </a:rPr>
              <a:t>18</a:t>
            </a:r>
            <a:r>
              <a:rPr lang="en-US" altLang="en-US" sz="2400" dirty="0" smtClean="0">
                <a:cs typeface="Calibri" panose="020F0502020204030204" pitchFamily="34" charset="0"/>
              </a:rPr>
              <a:t> W/cm</a:t>
            </a:r>
            <a:r>
              <a:rPr lang="en-US" altLang="en-US" sz="2400" baseline="30000" dirty="0" smtClean="0">
                <a:cs typeface="Calibri" panose="020F050202020403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Calibri" panose="020F0502020204030204" pitchFamily="34" charset="0"/>
              </a:rPr>
              <a:t>Laser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Calibri" panose="020F0502020204030204" pitchFamily="34" charset="0"/>
              </a:rPr>
              <a:t>Few milliJoules to hundreds of Joules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Calibri" panose="020F0502020204030204" pitchFamily="34" charset="0"/>
              </a:rPr>
              <a:t>Pulse </a:t>
            </a:r>
            <a:r>
              <a:rPr lang="en-US" altLang="en-US" sz="2400" dirty="0">
                <a:cs typeface="Calibri" panose="020F0502020204030204" pitchFamily="34" charset="0"/>
              </a:rPr>
              <a:t>duration </a:t>
            </a:r>
            <a:endParaRPr lang="en-US" altLang="en-US" sz="2400" dirty="0" smtClean="0"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Calibri" panose="020F0502020204030204" pitchFamily="34" charset="0"/>
              </a:rPr>
              <a:t>p</a:t>
            </a:r>
            <a:r>
              <a:rPr lang="en-US" altLang="en-US" sz="2400" dirty="0" smtClean="0">
                <a:cs typeface="Calibri" panose="020F0502020204030204" pitchFamily="34" charset="0"/>
              </a:rPr>
              <a:t>s </a:t>
            </a:r>
            <a:r>
              <a:rPr lang="en-US" altLang="en-US" sz="2400" dirty="0" smtClean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400" dirty="0">
                <a:cs typeface="Calibri" panose="020F0502020204030204" pitchFamily="34" charset="0"/>
                <a:sym typeface="Wingdings" panose="05000000000000000000" pitchFamily="2" charset="2"/>
              </a:rPr>
              <a:t>f</a:t>
            </a:r>
            <a:r>
              <a:rPr lang="en-US" altLang="en-US" sz="2400" dirty="0" smtClean="0">
                <a:cs typeface="Calibri" panose="020F0502020204030204" pitchFamily="34" charset="0"/>
              </a:rPr>
              <a:t>s </a:t>
            </a:r>
            <a:endParaRPr lang="en-US" altLang="en-US" sz="2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Calibri" panose="020F0502020204030204" pitchFamily="34" charset="0"/>
              </a:rPr>
              <a:t>Target </a:t>
            </a:r>
            <a:r>
              <a:rPr lang="en-US" altLang="en-US" sz="2400" dirty="0" smtClean="0">
                <a:cs typeface="Calibri" panose="020F0502020204030204" pitchFamily="34" charset="0"/>
              </a:rPr>
              <a:t>thickness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Calibri" panose="020F0502020204030204" pitchFamily="34" charset="0"/>
              </a:rPr>
              <a:t>n</a:t>
            </a:r>
            <a:r>
              <a:rPr lang="en-US" altLang="en-US" sz="2400" dirty="0" smtClean="0">
                <a:cs typeface="Calibri" panose="020F0502020204030204" pitchFamily="34" charset="0"/>
              </a:rPr>
              <a:t>m </a:t>
            </a:r>
            <a:r>
              <a:rPr lang="en-US" altLang="en-US" sz="2400" dirty="0" smtClean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400" dirty="0" smtClean="0">
                <a:cs typeface="Calibri" panose="020F0502020204030204" pitchFamily="34" charset="0"/>
              </a:rPr>
              <a:t>µm</a:t>
            </a:r>
            <a:endParaRPr lang="en-US" altLang="en-US" sz="2400" dirty="0">
              <a:cs typeface="Calibri" panose="020F0502020204030204" pitchFamily="34" charset="0"/>
            </a:endParaRPr>
          </a:p>
        </p:txBody>
      </p:sp>
      <p:sp>
        <p:nvSpPr>
          <p:cNvPr id="16" name="CasellaDiTesto 16"/>
          <p:cNvSpPr txBox="1"/>
          <p:nvPr/>
        </p:nvSpPr>
        <p:spPr>
          <a:xfrm>
            <a:off x="0" y="5225943"/>
            <a:ext cx="11671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1600" dirty="0" smtClean="0"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cs typeface="Calibri" panose="020F0502020204030204" pitchFamily="34" charset="0"/>
              </a:rPr>
              <a:t>E</a:t>
            </a:r>
            <a:r>
              <a:rPr lang="en-GB" sz="2400" dirty="0" smtClean="0">
                <a:cs typeface="Calibri" panose="020F0502020204030204" pitchFamily="34" charset="0"/>
              </a:rPr>
              <a:t>nergetic </a:t>
            </a:r>
            <a:r>
              <a:rPr lang="en-GB" sz="2400" dirty="0">
                <a:cs typeface="Calibri" panose="020F0502020204030204" pitchFamily="34" charset="0"/>
              </a:rPr>
              <a:t>“hot” electrons </a:t>
            </a:r>
            <a:r>
              <a:rPr lang="en-GB" sz="2400" dirty="0" smtClean="0">
                <a:cs typeface="Calibri" panose="020F0502020204030204" pitchFamily="34" charset="0"/>
              </a:rPr>
              <a:t>expelled from </a:t>
            </a:r>
            <a:r>
              <a:rPr lang="en-GB" sz="2400" dirty="0">
                <a:cs typeface="Calibri" panose="020F0502020204030204" pitchFamily="34" charset="0"/>
              </a:rPr>
              <a:t>the </a:t>
            </a:r>
            <a:r>
              <a:rPr lang="en-GB" sz="2400" dirty="0" smtClean="0">
                <a:cs typeface="Calibri" panose="020F0502020204030204" pitchFamily="34" charset="0"/>
              </a:rPr>
              <a:t>target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cs typeface="Calibri" panose="020F0502020204030204" pitchFamily="34" charset="0"/>
              </a:rPr>
              <a:t>C</a:t>
            </a:r>
            <a:r>
              <a:rPr lang="en-GB" sz="2400" dirty="0" smtClean="0">
                <a:cs typeface="Calibri" panose="020F0502020204030204" pitchFamily="34" charset="0"/>
              </a:rPr>
              <a:t>harge </a:t>
            </a:r>
            <a:r>
              <a:rPr lang="en-GB" sz="2400" dirty="0">
                <a:cs typeface="Calibri" panose="020F0502020204030204" pitchFamily="34" charset="0"/>
              </a:rPr>
              <a:t>separation </a:t>
            </a:r>
            <a:r>
              <a:rPr lang="en-GB" sz="2400" dirty="0" smtClean="0">
                <a:cs typeface="Calibri" panose="020F0502020204030204" pitchFamily="34" charset="0"/>
              </a:rPr>
              <a:t>field created  </a:t>
            </a:r>
            <a:r>
              <a:rPr lang="en-GB" sz="2400" dirty="0">
                <a:cs typeface="Calibri" panose="020F0502020204030204" pitchFamily="34" charset="0"/>
              </a:rPr>
              <a:t>on the rear </a:t>
            </a:r>
            <a:r>
              <a:rPr lang="en-GB" sz="2400" dirty="0" smtClean="0">
                <a:cs typeface="Calibri" panose="020F0502020204030204" pitchFamily="34" charset="0"/>
              </a:rPr>
              <a:t>surface  </a:t>
            </a:r>
            <a:r>
              <a:rPr lang="en-GB" sz="2400" u="sng" dirty="0" smtClean="0">
                <a:cs typeface="Calibri" panose="020F0502020204030204" pitchFamily="34" charset="0"/>
              </a:rPr>
              <a:t> </a:t>
            </a:r>
            <a:r>
              <a:rPr lang="en-GB" sz="2400" u="sng" dirty="0">
                <a:cs typeface="Calibri" panose="020F0502020204030204" pitchFamily="34" charset="0"/>
              </a:rPr>
              <a:t>(up to TV/m</a:t>
            </a:r>
            <a:r>
              <a:rPr lang="en-GB" sz="2400" u="sng" dirty="0" smtClean="0">
                <a:cs typeface="Calibri" panose="020F0502020204030204" pitchFamily="34" charset="0"/>
              </a:rPr>
              <a:t>)</a:t>
            </a:r>
            <a:endParaRPr lang="en-GB" sz="2400" u="sng" dirty="0"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6715" y="6225373"/>
            <a:ext cx="12087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Macchi, </a:t>
            </a:r>
            <a:r>
              <a:rPr lang="en-GB" sz="1000" dirty="0" smtClean="0"/>
              <a:t>A, </a:t>
            </a:r>
            <a:r>
              <a:rPr lang="en-GB" sz="1000" dirty="0"/>
              <a:t> </a:t>
            </a:r>
            <a:r>
              <a:rPr lang="en-GB" sz="1000" i="1" dirty="0" err="1"/>
              <a:t>arXiv</a:t>
            </a:r>
            <a:r>
              <a:rPr lang="en-GB" sz="1000" i="1" dirty="0"/>
              <a:t> preprint arXiv:1712.06443</a:t>
            </a:r>
            <a:r>
              <a:rPr lang="en-GB" sz="1000" dirty="0"/>
              <a:t> (2017</a:t>
            </a:r>
            <a:r>
              <a:rPr lang="en-GB" sz="1000" dirty="0" smtClean="0"/>
              <a:t>).</a:t>
            </a:r>
          </a:p>
          <a:p>
            <a:r>
              <a:rPr lang="en-GB" sz="1000" dirty="0" smtClean="0"/>
              <a:t>Borghesi</a:t>
            </a:r>
            <a:r>
              <a:rPr lang="en-GB" sz="1000" dirty="0"/>
              <a:t>, </a:t>
            </a:r>
            <a:r>
              <a:rPr lang="en-GB" sz="1000" dirty="0" smtClean="0"/>
              <a:t>M., </a:t>
            </a:r>
            <a:r>
              <a:rPr lang="en-GB" sz="1000" dirty="0"/>
              <a:t> </a:t>
            </a:r>
            <a:r>
              <a:rPr lang="en-GB" sz="1000" i="1" dirty="0"/>
              <a:t>Nuclear Instruments and Methods in Physics Research Section A: Accelerators, Spectrometers, Detectors and Associated Equipment</a:t>
            </a:r>
            <a:r>
              <a:rPr lang="en-GB" sz="1000" dirty="0"/>
              <a:t> 740 (2014): 6-9</a:t>
            </a:r>
            <a:r>
              <a:rPr lang="en-GB" sz="1000" dirty="0" smtClean="0"/>
              <a:t>.</a:t>
            </a:r>
          </a:p>
          <a:p>
            <a:r>
              <a:rPr lang="en-GB" sz="1000" dirty="0"/>
              <a:t>Daido, </a:t>
            </a:r>
            <a:r>
              <a:rPr lang="en-GB" sz="1000" dirty="0" smtClean="0"/>
              <a:t>H. et al., </a:t>
            </a:r>
            <a:r>
              <a:rPr lang="en-GB" sz="1000" dirty="0"/>
              <a:t> </a:t>
            </a:r>
            <a:r>
              <a:rPr lang="en-GB" sz="1000" i="1" dirty="0"/>
              <a:t>Reports on progress in physics</a:t>
            </a:r>
            <a:r>
              <a:rPr lang="en-GB" sz="1000" dirty="0"/>
              <a:t> 75.5 (2012): </a:t>
            </a:r>
            <a:r>
              <a:rPr lang="en-GB" sz="1000" dirty="0" smtClean="0"/>
              <a:t>056401 and references therein.</a:t>
            </a:r>
            <a:endParaRPr lang="en-GB" sz="1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872266" y="5102832"/>
            <a:ext cx="4251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FF0000"/>
                </a:solidFill>
              </a:rPr>
              <a:t>Experimental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evidence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Low energy Ion acceleration (LEIA) campaign </a:t>
            </a:r>
          </a:p>
        </p:txBody>
      </p:sp>
    </p:spTree>
    <p:extLst>
      <p:ext uri="{BB962C8B-B14F-4D97-AF65-F5344CB8AC3E}">
        <p14:creationId xmlns:p14="http://schemas.microsoft.com/office/powerpoint/2010/main" val="25995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916" y="324489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Novel design starting from existing combinations 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5115" y="1188720"/>
            <a:ext cx="11030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A theoretical model was develop in order to predict the MCP response at even high proton energies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225" y="2114507"/>
            <a:ext cx="8009281" cy="31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2017" y="0"/>
            <a:ext cx="76354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Ion acceleration with 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few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cycle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laser 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pulses</a:t>
            </a:r>
            <a:endParaRPr lang="it-IT" sz="3200" b="1" dirty="0" smtClean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r>
              <a:rPr lang="en-GB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Sylos Experimental Alignment</a:t>
            </a:r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(</a:t>
            </a:r>
            <a:r>
              <a:rPr lang="it-IT" altLang="en-US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SEA) laser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7392" y="1145921"/>
            <a:ext cx="4165003" cy="92227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sz="2400" dirty="0" smtClean="0">
                <a:solidFill>
                  <a:srgbClr val="000000"/>
                </a:solidFill>
                <a:cs typeface="Calibri" panose="020F0502020204030204" pitchFamily="34" charset="0"/>
              </a:rPr>
              <a:t>Interaction chamber </a:t>
            </a:r>
            <a:r>
              <a:rPr lang="it-IT" altLang="en-US" sz="2400" dirty="0" smtClean="0">
                <a:solidFill>
                  <a:srgbClr val="000000"/>
                </a:solidFill>
                <a:cs typeface="Calibri" panose="020F0502020204030204" pitchFamily="34" charset="0"/>
              </a:rPr>
              <a:t>@ </a:t>
            </a:r>
            <a:r>
              <a:rPr lang="it-IT" sz="2400" dirty="0" smtClean="0">
                <a:cs typeface="Arial" panose="020B0604020202020204" pitchFamily="34" charset="0"/>
              </a:rPr>
              <a:t>(</a:t>
            </a:r>
            <a:r>
              <a:rPr lang="it-IT" altLang="en-US" sz="2400" dirty="0" smtClean="0">
                <a:solidFill>
                  <a:srgbClr val="000000"/>
                </a:solidFill>
                <a:cs typeface="Calibri" panose="020F0502020204030204" pitchFamily="34" charset="0"/>
              </a:rPr>
              <a:t>SEA) ELI-ALPS (Hungary)</a:t>
            </a:r>
          </a:p>
          <a:p>
            <a:r>
              <a:rPr lang="it-IT" altLang="en-US" sz="2400" dirty="0" smtClean="0">
                <a:solidFill>
                  <a:srgbClr val="000000"/>
                </a:solidFill>
                <a:cs typeface="Calibri" panose="020F0502020204030204" pitchFamily="34" charset="0"/>
              </a:rPr>
              <a:t>Jan-March 2020</a:t>
            </a:r>
            <a:endParaRPr lang="en-US" altLang="en-US" sz="2400" dirty="0" smtClean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lvl="1"/>
            <a:endParaRPr lang="en-US" altLang="en-US" sz="18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en-US" sz="1800" dirty="0">
              <a:solidFill>
                <a:srgbClr val="000000"/>
              </a:solidFill>
            </a:endParaRPr>
          </a:p>
          <a:p>
            <a:endParaRPr lang="en-US" altLang="en-US" sz="1800" dirty="0" smtClean="0">
              <a:solidFill>
                <a:srgbClr val="000000"/>
              </a:solidFill>
            </a:endParaRPr>
          </a:p>
          <a:p>
            <a:endParaRPr lang="en-US" alt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7" y="1977655"/>
            <a:ext cx="4927154" cy="369536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551964" y="4369288"/>
            <a:ext cx="6464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cs typeface="Arial" panose="020B0604020202020204" pitchFamily="34" charset="0"/>
              </a:rPr>
              <a:t>Sylos Experiment Alignment laser @ELI-ALPS research center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Intensity  ~ 10</a:t>
            </a:r>
            <a:r>
              <a:rPr lang="en-GB" baseline="30000" dirty="0">
                <a:cs typeface="Arial" panose="020B0604020202020204" pitchFamily="34" charset="0"/>
              </a:rPr>
              <a:t>19 </a:t>
            </a:r>
            <a:r>
              <a:rPr lang="en-GB" dirty="0" smtClean="0">
                <a:cs typeface="Arial" panose="020B0604020202020204" pitchFamily="34" charset="0"/>
              </a:rPr>
              <a:t>W/cm</a:t>
            </a:r>
            <a:r>
              <a:rPr lang="en-GB" baseline="30000" dirty="0" smtClean="0">
                <a:cs typeface="Arial" panose="020B0604020202020204" pitchFamily="34" charset="0"/>
              </a:rPr>
              <a:t>2</a:t>
            </a:r>
            <a:endParaRPr lang="en-GB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cs typeface="Arial" panose="020B0604020202020204" pitchFamily="34" charset="0"/>
              </a:rPr>
              <a:t>Laser </a:t>
            </a:r>
            <a:r>
              <a:rPr lang="en-GB" dirty="0">
                <a:cs typeface="Arial" panose="020B0604020202020204" pitchFamily="34" charset="0"/>
              </a:rPr>
              <a:t>energy ~  36 mJ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Pulse duration ~ 11 fs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Central Wavelength ~ 820 nm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Repetition rate</a:t>
            </a:r>
            <a:r>
              <a:rPr lang="en-GB" u="sng" dirty="0">
                <a:cs typeface="Arial" panose="020B0604020202020204" pitchFamily="34" charset="0"/>
              </a:rPr>
              <a:t>: single shot </a:t>
            </a:r>
            <a:r>
              <a:rPr lang="en-GB" dirty="0">
                <a:cs typeface="Arial" panose="020B0604020202020204" pitchFamily="34" charset="0"/>
              </a:rPr>
              <a:t>up to 10 </a:t>
            </a:r>
            <a:r>
              <a:rPr lang="en-GB" dirty="0" smtClean="0">
                <a:cs typeface="Arial" panose="020B0604020202020204" pitchFamily="34" charset="0"/>
              </a:rPr>
              <a:t>Hz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03" y="1819917"/>
            <a:ext cx="3425479" cy="2569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082" y="1819917"/>
            <a:ext cx="3182315" cy="23867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880887" y="4694721"/>
            <a:ext cx="2470638" cy="2725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892557" y="6168260"/>
            <a:ext cx="3745523" cy="2852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197738" y="1372608"/>
            <a:ext cx="342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Focal spot measurement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5590617" y="6126240"/>
            <a:ext cx="443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Focal spot diameter (FWHM) ~ 5.1 µm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0" y="2381034"/>
            <a:ext cx="5538698" cy="4180326"/>
            <a:chOff x="0" y="2381034"/>
            <a:chExt cx="5538698" cy="418032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81034"/>
              <a:ext cx="5460756" cy="4180326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4726935" y="3750907"/>
              <a:ext cx="8117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f/2.5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118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2017" y="0"/>
            <a:ext cx="72421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Ion acceleration by 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few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cycle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laser 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pulses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LEIA 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exp.campaign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- diagnostics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7392" y="1145921"/>
            <a:ext cx="4165003" cy="92227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Detection system</a:t>
            </a:r>
            <a:endParaRPr lang="en-US" altLang="en-US" sz="1800" dirty="0">
              <a:solidFill>
                <a:srgbClr val="000000"/>
              </a:solidFill>
            </a:endParaRPr>
          </a:p>
          <a:p>
            <a:endParaRPr lang="en-US" altLang="en-US" sz="1800" dirty="0" smtClean="0">
              <a:solidFill>
                <a:srgbClr val="000000"/>
              </a:solidFill>
            </a:endParaRPr>
          </a:p>
          <a:p>
            <a:endParaRPr lang="en-US" alt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12" y="1723751"/>
            <a:ext cx="3951797" cy="2911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658" y="4620257"/>
            <a:ext cx="50366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>
                <a:cs typeface="Arial" panose="020B0604020202020204" pitchFamily="34" charset="0"/>
              </a:rPr>
              <a:t>SEA laser @ELI-ALPS research center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cs typeface="Arial" panose="020B0604020202020204" pitchFamily="34" charset="0"/>
              </a:rPr>
              <a:t>Intensity  </a:t>
            </a:r>
            <a:r>
              <a:rPr lang="en-GB" sz="2000" dirty="0">
                <a:cs typeface="Arial" panose="020B0604020202020204" pitchFamily="34" charset="0"/>
              </a:rPr>
              <a:t>~ </a:t>
            </a:r>
            <a:r>
              <a:rPr lang="en-GB" sz="2000" dirty="0" smtClean="0">
                <a:cs typeface="Arial" panose="020B0604020202020204" pitchFamily="34" charset="0"/>
              </a:rPr>
              <a:t>10</a:t>
            </a:r>
            <a:r>
              <a:rPr lang="en-GB" sz="2000" baseline="30000" dirty="0" smtClean="0">
                <a:cs typeface="Arial" panose="020B0604020202020204" pitchFamily="34" charset="0"/>
              </a:rPr>
              <a:t>19</a:t>
            </a:r>
            <a:r>
              <a:rPr lang="en-GB" sz="2000" dirty="0" smtClean="0">
                <a:cs typeface="Arial" panose="020B0604020202020204" pitchFamily="34" charset="0"/>
              </a:rPr>
              <a:t> </a:t>
            </a:r>
            <a:r>
              <a:rPr lang="en-GB" sz="2000" dirty="0">
                <a:cs typeface="Arial" panose="020B0604020202020204" pitchFamily="34" charset="0"/>
              </a:rPr>
              <a:t>W/cm</a:t>
            </a:r>
            <a:r>
              <a:rPr lang="en-GB" sz="2000" baseline="30000" dirty="0">
                <a:cs typeface="Arial" panose="020B0604020202020204" pitchFamily="34" charset="0"/>
              </a:rPr>
              <a:t>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Laser energy ~</a:t>
            </a:r>
            <a:r>
              <a:rPr lang="en-GB" sz="2000" dirty="0" smtClean="0">
                <a:cs typeface="Arial" panose="020B0604020202020204" pitchFamily="34" charset="0"/>
              </a:rPr>
              <a:t> 36 mJ </a:t>
            </a:r>
            <a:endParaRPr lang="en-GB" sz="2000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Focal spot diameter (FWHM) ~ </a:t>
            </a:r>
            <a:r>
              <a:rPr lang="en-GB" sz="2000" dirty="0" smtClean="0">
                <a:cs typeface="Arial" panose="020B0604020202020204" pitchFamily="34" charset="0"/>
              </a:rPr>
              <a:t>5 </a:t>
            </a:r>
            <a:r>
              <a:rPr lang="en-GB" sz="2000" dirty="0">
                <a:cs typeface="Arial" panose="020B0604020202020204" pitchFamily="34" charset="0"/>
              </a:rPr>
              <a:t>µm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Pulse duration ~ </a:t>
            </a:r>
            <a:r>
              <a:rPr lang="en-GB" sz="2000" dirty="0" smtClean="0">
                <a:cs typeface="Arial" panose="020B0604020202020204" pitchFamily="34" charset="0"/>
              </a:rPr>
              <a:t>11 </a:t>
            </a:r>
            <a:r>
              <a:rPr lang="en-GB" sz="2000" dirty="0">
                <a:cs typeface="Arial" panose="020B0604020202020204" pitchFamily="34" charset="0"/>
              </a:rPr>
              <a:t>fs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Central Wavelength ~ </a:t>
            </a:r>
            <a:r>
              <a:rPr lang="en-GB" sz="2000" dirty="0" smtClean="0">
                <a:cs typeface="Arial" panose="020B0604020202020204" pitchFamily="34" charset="0"/>
              </a:rPr>
              <a:t>820 nm</a:t>
            </a:r>
            <a:endParaRPr lang="en-GB" sz="2000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Repetition </a:t>
            </a:r>
            <a:r>
              <a:rPr lang="en-GB" sz="2000" dirty="0" smtClean="0">
                <a:cs typeface="Arial" panose="020B0604020202020204" pitchFamily="34" charset="0"/>
              </a:rPr>
              <a:t>rate: </a:t>
            </a:r>
            <a:r>
              <a:rPr lang="en-GB" sz="2000" u="sng" dirty="0" smtClean="0">
                <a:cs typeface="Arial" panose="020B0604020202020204" pitchFamily="34" charset="0"/>
              </a:rPr>
              <a:t>single shot </a:t>
            </a:r>
            <a:r>
              <a:rPr lang="en-GB" sz="2000" dirty="0" smtClean="0">
                <a:cs typeface="Arial" panose="020B0604020202020204" pitchFamily="34" charset="0"/>
              </a:rPr>
              <a:t>up to 10 Hz</a:t>
            </a:r>
            <a:endParaRPr lang="en-GB" sz="2000" dirty="0"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5013" y="1694629"/>
            <a:ext cx="7070877" cy="2470991"/>
            <a:chOff x="580103" y="1988585"/>
            <a:chExt cx="12329899" cy="2743200"/>
          </a:xfrm>
        </p:grpSpPr>
        <p:sp>
          <p:nvSpPr>
            <p:cNvPr id="16" name="Oval 15"/>
            <p:cNvSpPr/>
            <p:nvPr/>
          </p:nvSpPr>
          <p:spPr>
            <a:xfrm>
              <a:off x="7862970" y="2503713"/>
              <a:ext cx="463826" cy="179357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802088" y="3445499"/>
              <a:ext cx="0" cy="64008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714227" y="3531847"/>
              <a:ext cx="914400" cy="2451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714227" y="3489286"/>
              <a:ext cx="914400" cy="457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1256519" y="3181312"/>
              <a:ext cx="647852" cy="400687"/>
              <a:chOff x="10695530" y="2871216"/>
              <a:chExt cx="647852" cy="400687"/>
            </a:xfrm>
          </p:grpSpPr>
          <p:sp>
            <p:nvSpPr>
              <p:cNvPr id="41" name="Trapezoid 40"/>
              <p:cNvSpPr/>
              <p:nvPr/>
            </p:nvSpPr>
            <p:spPr>
              <a:xfrm rot="5400000">
                <a:off x="10627922" y="2938824"/>
                <a:ext cx="400687" cy="265471"/>
              </a:xfrm>
              <a:prstGeom prst="trapezoid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863568" y="2876217"/>
                <a:ext cx="479814" cy="38407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804877" y="2699647"/>
              <a:ext cx="0" cy="64008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72940" y="2909277"/>
              <a:ext cx="2011563" cy="558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Pinhole </a:t>
              </a:r>
            </a:p>
            <a:p>
              <a:r>
                <a:rPr lang="az-Cyrl-AZ" sz="1200" i="1" dirty="0" smtClean="0"/>
                <a:t>Ф</a:t>
              </a:r>
              <a:r>
                <a:rPr lang="en-US" sz="1200" dirty="0" smtClean="0"/>
                <a:t> = 200 µm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70692" y="2803191"/>
              <a:ext cx="13642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Magnets: 0.266 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70692" y="3154273"/>
              <a:ext cx="1748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Electric plate: 2.61 KV/ cm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14227" y="3024879"/>
              <a:ext cx="914400" cy="2451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14227" y="3265984"/>
              <a:ext cx="914400" cy="457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1935" y="1988585"/>
              <a:ext cx="7319027" cy="2743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536892" y="2489855"/>
              <a:ext cx="9144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452402" y="2489855"/>
              <a:ext cx="164592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71048" y="2130514"/>
              <a:ext cx="1376761" cy="37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50 mm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13913" y="2142727"/>
              <a:ext cx="1513063" cy="37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88 mm</a:t>
              </a:r>
              <a:endParaRPr lang="en-US" sz="14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776118" y="2483806"/>
              <a:ext cx="475488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02089" y="4307766"/>
              <a:ext cx="1770503" cy="37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̴10</a:t>
              </a:r>
              <a:r>
                <a:rPr lang="en-US" sz="1400" baseline="30000" dirty="0" smtClean="0"/>
                <a:t>-6 </a:t>
              </a:r>
              <a:r>
                <a:rPr lang="en-US" sz="1400" dirty="0" smtClean="0"/>
                <a:t>mbar</a:t>
              </a:r>
              <a:endParaRPr 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34523" y="2194667"/>
              <a:ext cx="1597522" cy="37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260 mm</a:t>
              </a:r>
              <a:endParaRPr lang="en-US" sz="1400" dirty="0"/>
            </a:p>
          </p:txBody>
        </p:sp>
        <p:cxnSp>
          <p:nvCxnSpPr>
            <p:cNvPr id="39" name="Straight Connector 38"/>
            <p:cNvCxnSpPr>
              <a:endCxn id="41" idx="2"/>
            </p:cNvCxnSpPr>
            <p:nvPr/>
          </p:nvCxnSpPr>
          <p:spPr>
            <a:xfrm flipV="1">
              <a:off x="580103" y="3381656"/>
              <a:ext cx="10676416" cy="396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0824664" y="2798593"/>
              <a:ext cx="2085338" cy="307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CCD camera</a:t>
              </a:r>
              <a:endParaRPr lang="en-US" sz="1200" dirty="0"/>
            </a:p>
          </p:txBody>
        </p:sp>
      </p:grpSp>
      <p:sp>
        <p:nvSpPr>
          <p:cNvPr id="46" name="Right Arrow 45"/>
          <p:cNvSpPr/>
          <p:nvPr/>
        </p:nvSpPr>
        <p:spPr>
          <a:xfrm>
            <a:off x="6842113" y="3041430"/>
            <a:ext cx="550927" cy="391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6967503" y="4690984"/>
            <a:ext cx="4847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cs typeface="Calibri" panose="020F0502020204030204" pitchFamily="34" charset="0"/>
              </a:rPr>
              <a:t>Proton energies of few hundreds of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cs typeface="Calibri" panose="020F0502020204030204" pitchFamily="34" charset="0"/>
              </a:rPr>
              <a:t>Short </a:t>
            </a:r>
            <a:r>
              <a:rPr lang="it-IT" sz="2000" dirty="0">
                <a:cs typeface="Calibri" panose="020F0502020204030204" pitchFamily="34" charset="0"/>
              </a:rPr>
              <a:t>pulse </a:t>
            </a:r>
            <a:r>
              <a:rPr lang="it-IT" sz="2000" dirty="0" err="1">
                <a:cs typeface="Calibri" panose="020F0502020204030204" pitchFamily="34" charset="0"/>
              </a:rPr>
              <a:t>duration</a:t>
            </a:r>
            <a:r>
              <a:rPr lang="it-IT" sz="2000" dirty="0">
                <a:cs typeface="Calibri" panose="020F0502020204030204" pitchFamily="34" charset="0"/>
              </a:rPr>
              <a:t> (</a:t>
            </a:r>
            <a:r>
              <a:rPr lang="en-US" sz="2000" dirty="0">
                <a:cs typeface="Calibri" panose="020F0502020204030204" pitchFamily="34" charset="0"/>
              </a:rPr>
              <a:t>~ps at the source) </a:t>
            </a:r>
            <a:endParaRPr lang="en-GB" sz="2000" dirty="0" smtClean="0">
              <a:solidFill>
                <a:prstClr val="black"/>
              </a:solidFill>
              <a:ea typeface="ＭＳ Ｐゴシック" charset="0"/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Multispecies</a:t>
            </a:r>
            <a:r>
              <a:rPr lang="it-IT" sz="2000" dirty="0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 </a:t>
            </a:r>
            <a:r>
              <a:rPr lang="it-IT" sz="20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( Proton, Carbon </a:t>
            </a:r>
            <a:r>
              <a:rPr lang="en-GB" sz="20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ions</a:t>
            </a:r>
            <a:r>
              <a:rPr lang="it-IT" sz="20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, etc</a:t>
            </a:r>
            <a:r>
              <a:rPr lang="it-IT" sz="2000" dirty="0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..)</a:t>
            </a:r>
            <a:endParaRPr lang="it-IT" sz="2000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15-20⁰ divergence </a:t>
            </a:r>
            <a:r>
              <a:rPr lang="it-IT" sz="2000" dirty="0" err="1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half</a:t>
            </a:r>
            <a:r>
              <a:rPr lang="it-IT" sz="2000" dirty="0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 angle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Broad</a:t>
            </a:r>
            <a:r>
              <a:rPr lang="it-IT" sz="2000" dirty="0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 energy </a:t>
            </a:r>
            <a:r>
              <a:rPr lang="en-GB" sz="2000" dirty="0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spectra</a:t>
            </a:r>
            <a:r>
              <a:rPr lang="it-IT" sz="2000" dirty="0" smtClean="0">
                <a:solidFill>
                  <a:prstClr val="black"/>
                </a:solidFill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731565" y="1109766"/>
            <a:ext cx="499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Data analysis is still a work in progress</a:t>
            </a:r>
          </a:p>
          <a:p>
            <a:endParaRPr lang="en-GB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  <p:grpSp>
        <p:nvGrpSpPr>
          <p:cNvPr id="94" name="Gruppo 93"/>
          <p:cNvGrpSpPr/>
          <p:nvPr/>
        </p:nvGrpSpPr>
        <p:grpSpPr>
          <a:xfrm>
            <a:off x="2982680" y="2350264"/>
            <a:ext cx="1421818" cy="1533543"/>
            <a:chOff x="2982680" y="2350264"/>
            <a:chExt cx="1421818" cy="1533543"/>
          </a:xfrm>
        </p:grpSpPr>
        <p:cxnSp>
          <p:nvCxnSpPr>
            <p:cNvPr id="95" name="Straight Arrow Connector 36"/>
            <p:cNvCxnSpPr/>
            <p:nvPr/>
          </p:nvCxnSpPr>
          <p:spPr>
            <a:xfrm flipH="1">
              <a:off x="3592033" y="3447175"/>
              <a:ext cx="597274" cy="151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Parallelogram 42"/>
            <p:cNvSpPr/>
            <p:nvPr/>
          </p:nvSpPr>
          <p:spPr>
            <a:xfrm rot="5400000">
              <a:off x="3580052" y="2956895"/>
              <a:ext cx="1428974" cy="215711"/>
            </a:xfrm>
            <a:prstGeom prst="parallelogram">
              <a:avLst>
                <a:gd name="adj" fmla="val 45743"/>
              </a:avLst>
            </a:prstGeom>
            <a:noFill/>
            <a:ln w="666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7" name="Straight Connector 43"/>
            <p:cNvCxnSpPr/>
            <p:nvPr/>
          </p:nvCxnSpPr>
          <p:spPr>
            <a:xfrm>
              <a:off x="4188901" y="2815204"/>
              <a:ext cx="211516" cy="160796"/>
            </a:xfrm>
            <a:prstGeom prst="line">
              <a:avLst/>
            </a:prstGeom>
            <a:ln w="79375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10"/>
            <p:cNvCxnSpPr/>
            <p:nvPr/>
          </p:nvCxnSpPr>
          <p:spPr>
            <a:xfrm>
              <a:off x="4191931" y="3352999"/>
              <a:ext cx="211516" cy="160796"/>
            </a:xfrm>
            <a:prstGeom prst="line">
              <a:avLst/>
            </a:prstGeom>
            <a:ln w="79375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3"/>
            <p:cNvCxnSpPr/>
            <p:nvPr/>
          </p:nvCxnSpPr>
          <p:spPr>
            <a:xfrm>
              <a:off x="4192982" y="3008259"/>
              <a:ext cx="211516" cy="160796"/>
            </a:xfrm>
            <a:prstGeom prst="line">
              <a:avLst/>
            </a:prstGeom>
            <a:ln w="79375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35"/>
            <p:cNvSpPr txBox="1"/>
            <p:nvPr/>
          </p:nvSpPr>
          <p:spPr>
            <a:xfrm>
              <a:off x="2982680" y="3598481"/>
              <a:ext cx="1062026" cy="28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Slotted CR-39</a:t>
              </a:r>
              <a:endParaRPr lang="en-US" sz="1100" dirty="0"/>
            </a:p>
          </p:txBody>
        </p:sp>
        <p:cxnSp>
          <p:nvCxnSpPr>
            <p:cNvPr id="101" name="Straight Connector 43"/>
            <p:cNvCxnSpPr/>
            <p:nvPr/>
          </p:nvCxnSpPr>
          <p:spPr>
            <a:xfrm>
              <a:off x="4192982" y="2643848"/>
              <a:ext cx="211516" cy="160796"/>
            </a:xfrm>
            <a:prstGeom prst="line">
              <a:avLst/>
            </a:prstGeom>
            <a:ln w="79375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"/>
            <p:cNvCxnSpPr/>
            <p:nvPr/>
          </p:nvCxnSpPr>
          <p:spPr>
            <a:xfrm>
              <a:off x="4191931" y="3181894"/>
              <a:ext cx="211516" cy="160796"/>
            </a:xfrm>
            <a:prstGeom prst="line">
              <a:avLst/>
            </a:prstGeom>
            <a:ln w="79375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1"/>
            <p:cNvCxnSpPr/>
            <p:nvPr/>
          </p:nvCxnSpPr>
          <p:spPr>
            <a:xfrm>
              <a:off x="4183176" y="3507355"/>
              <a:ext cx="211516" cy="160796"/>
            </a:xfrm>
            <a:prstGeom prst="line">
              <a:avLst/>
            </a:prstGeom>
            <a:ln w="79375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3"/>
            <p:cNvCxnSpPr/>
            <p:nvPr/>
          </p:nvCxnSpPr>
          <p:spPr>
            <a:xfrm>
              <a:off x="4185048" y="2480526"/>
              <a:ext cx="211516" cy="160796"/>
            </a:xfrm>
            <a:prstGeom prst="line">
              <a:avLst/>
            </a:prstGeom>
            <a:ln w="79375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34"/>
          <p:cNvSpPr txBox="1"/>
          <p:nvPr/>
        </p:nvSpPr>
        <p:spPr>
          <a:xfrm>
            <a:off x="4066978" y="3728331"/>
            <a:ext cx="1857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Microchannel plate (MCP)+ phosphor screen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34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55977" y="0"/>
            <a:ext cx="9909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Typical design of  </a:t>
            </a:r>
          </a:p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Thomson parabola 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spectrometer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Risultati immagini per thomson parab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928" y="1208847"/>
            <a:ext cx="8666834" cy="3472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375" y="4503288"/>
            <a:ext cx="33996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Laser parameters: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cs typeface="Arial" panose="020B0604020202020204" pitchFamily="34" charset="0"/>
              </a:rPr>
              <a:t>Intensity  </a:t>
            </a:r>
            <a:r>
              <a:rPr lang="en-GB" sz="2400" dirty="0">
                <a:cs typeface="Arial" panose="020B0604020202020204" pitchFamily="34" charset="0"/>
              </a:rPr>
              <a:t>~ 10</a:t>
            </a:r>
            <a:r>
              <a:rPr lang="en-GB" sz="2400" baseline="30000" dirty="0">
                <a:cs typeface="Arial" panose="020B0604020202020204" pitchFamily="34" charset="0"/>
              </a:rPr>
              <a:t>20</a:t>
            </a:r>
            <a:r>
              <a:rPr lang="en-GB" sz="2400" dirty="0">
                <a:cs typeface="Arial" panose="020B0604020202020204" pitchFamily="34" charset="0"/>
              </a:rPr>
              <a:t> W/cm</a:t>
            </a:r>
            <a:r>
              <a:rPr lang="en-GB" sz="2400" baseline="30000" dirty="0">
                <a:cs typeface="Arial" panose="020B0604020202020204" pitchFamily="34" charset="0"/>
              </a:rPr>
              <a:t>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Laser energy  ~ </a:t>
            </a:r>
            <a:r>
              <a:rPr lang="en-GB" sz="2400" dirty="0" smtClean="0">
                <a:cs typeface="Arial" panose="020B0604020202020204" pitchFamily="34" charset="0"/>
              </a:rPr>
              <a:t>14 J </a:t>
            </a:r>
            <a:endParaRPr lang="en-GB" sz="2400" dirty="0"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cs typeface="Arial" panose="020B0604020202020204" pitchFamily="34" charset="0"/>
              </a:rPr>
              <a:t>Pulse </a:t>
            </a:r>
            <a:r>
              <a:rPr lang="en-GB" sz="2400" dirty="0">
                <a:cs typeface="Arial" panose="020B0604020202020204" pitchFamily="34" charset="0"/>
              </a:rPr>
              <a:t>duration ~ </a:t>
            </a:r>
            <a:r>
              <a:rPr lang="en-GB" sz="2400" dirty="0" smtClean="0">
                <a:cs typeface="Arial" panose="020B0604020202020204" pitchFamily="34" charset="0"/>
              </a:rPr>
              <a:t>30 fs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55575" y="1196502"/>
            <a:ext cx="3803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Thomson </a:t>
            </a:r>
            <a:r>
              <a:rPr lang="en-US" sz="2400" dirty="0"/>
              <a:t>parabola (TP) : </a:t>
            </a:r>
          </a:p>
          <a:p>
            <a:r>
              <a:rPr lang="en-US" sz="2400" dirty="0"/>
              <a:t>B: 0.9 T;</a:t>
            </a:r>
          </a:p>
          <a:p>
            <a:r>
              <a:rPr lang="en-US" sz="2400" dirty="0"/>
              <a:t>E: 22 kV/cm;</a:t>
            </a:r>
          </a:p>
          <a:p>
            <a:r>
              <a:rPr lang="en-US" sz="2400" dirty="0" smtClean="0"/>
              <a:t>CR-39</a:t>
            </a:r>
            <a:r>
              <a:rPr lang="en-US" sz="2400" dirty="0"/>
              <a:t>: thickness: 1mm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9616" y="6338835"/>
            <a:ext cx="11321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Jeong</a:t>
            </a:r>
            <a:r>
              <a:rPr lang="en-US" sz="1200" dirty="0" smtClean="0"/>
              <a:t>, Tae Won, et al.,  Review of Scientific Instruments, 87(8), 083301.</a:t>
            </a:r>
          </a:p>
          <a:p>
            <a:r>
              <a:rPr lang="en-GB" sz="1200" dirty="0"/>
              <a:t>McIlvenny, A., et al. ,</a:t>
            </a:r>
            <a:r>
              <a:rPr lang="en-GB" sz="1200" dirty="0" smtClean="0"/>
              <a:t> </a:t>
            </a:r>
            <a:r>
              <a:rPr lang="en-GB" sz="1200" dirty="0"/>
              <a:t>Journal of Instrumentation 14.04 (2019): C04002.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192279" y="1464701"/>
            <a:ext cx="396527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 </a:t>
            </a:r>
            <a:r>
              <a:rPr lang="en-GB" sz="2400" dirty="0" smtClean="0"/>
              <a:t>theoretical</a:t>
            </a:r>
            <a:r>
              <a:rPr lang="it-IT" sz="2400" dirty="0" smtClean="0"/>
              <a:t> </a:t>
            </a:r>
            <a:r>
              <a:rPr lang="it-IT" sz="2400" dirty="0"/>
              <a:t>model </a:t>
            </a:r>
            <a:r>
              <a:rPr lang="it-IT" sz="2400" dirty="0" smtClean="0"/>
              <a:t>allows to </a:t>
            </a:r>
            <a:r>
              <a:rPr lang="it-IT" sz="2400" dirty="0"/>
              <a:t>predict the MCP </a:t>
            </a:r>
            <a:r>
              <a:rPr lang="it-IT" sz="2400" dirty="0" smtClean="0"/>
              <a:t>response: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5–58 MeV carbon ions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2–17.3 MeV protons </a:t>
            </a:r>
          </a:p>
          <a:p>
            <a:endParaRPr lang="it-IT" sz="2400" dirty="0" smtClean="0"/>
          </a:p>
          <a:p>
            <a:endParaRPr lang="it-IT" sz="2000" dirty="0" smtClean="0"/>
          </a:p>
          <a:p>
            <a:endParaRPr lang="it-IT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6075823" y="3637458"/>
            <a:ext cx="5706495" cy="2697101"/>
            <a:chOff x="6112765" y="4031415"/>
            <a:chExt cx="5134043" cy="2437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2765" y="4238731"/>
              <a:ext cx="5134043" cy="2229938"/>
            </a:xfrm>
            <a:prstGeom prst="rect">
              <a:avLst/>
            </a:prstGeom>
          </p:spPr>
        </p:pic>
        <p:sp>
          <p:nvSpPr>
            <p:cNvPr id="11" name="CasellaDiTesto 1"/>
            <p:cNvSpPr txBox="1"/>
            <p:nvPr/>
          </p:nvSpPr>
          <p:spPr>
            <a:xfrm>
              <a:off x="7008571" y="4031415"/>
              <a:ext cx="1159497" cy="41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CR-39</a:t>
              </a:r>
              <a:endParaRPr lang="en-GB" sz="2400" dirty="0"/>
            </a:p>
          </p:txBody>
        </p:sp>
        <p:sp>
          <p:nvSpPr>
            <p:cNvPr id="12" name="CasellaDiTesto 6"/>
            <p:cNvSpPr txBox="1"/>
            <p:nvPr/>
          </p:nvSpPr>
          <p:spPr>
            <a:xfrm>
              <a:off x="9455801" y="4031415"/>
              <a:ext cx="1141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MCP</a:t>
              </a:r>
              <a:endParaRPr lang="en-GB" sz="2400" dirty="0"/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31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372496" y="296208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E7511E"/>
                </a:solidFill>
                <a:latin typeface="Calibri" panose="020F0502020204030204" pitchFamily="34" charset="0"/>
              </a:rPr>
              <a:t>Novel</a:t>
            </a:r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design: </a:t>
            </a:r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m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agnetic </a:t>
            </a:r>
            <a:r>
              <a:rPr lang="it-IT" sz="3200" b="1" dirty="0" err="1">
                <a:solidFill>
                  <a:srgbClr val="E7511E"/>
                </a:solidFill>
                <a:latin typeface="Calibri" panose="020F0502020204030204" pitchFamily="34" charset="0"/>
              </a:rPr>
              <a:t>d</a:t>
            </a:r>
            <a:r>
              <a:rPr lang="it-IT" sz="32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ispersion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229217" y="1535348"/>
            <a:ext cx="357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817584" y="3864554"/>
            <a:ext cx="433545" cy="41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00"/>
          <a:stretch/>
        </p:blipFill>
        <p:spPr>
          <a:xfrm>
            <a:off x="116042" y="2025074"/>
            <a:ext cx="1490303" cy="2031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632" y="1036515"/>
            <a:ext cx="12618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Replacement of the magnetic field of the dipole with different magnetic field profiles (e.g. quad.) </a:t>
            </a:r>
            <a:endParaRPr lang="en-GB" sz="2400" dirty="0" smtClean="0"/>
          </a:p>
          <a:p>
            <a:r>
              <a:rPr lang="en-GB" sz="2400" dirty="0" smtClean="0"/>
              <a:t>→ </a:t>
            </a:r>
            <a:r>
              <a:rPr lang="en-GB" sz="2400" u="sng" dirty="0"/>
              <a:t>Enhance the </a:t>
            </a:r>
            <a:r>
              <a:rPr lang="en-GB" sz="2400" u="sng" dirty="0" smtClean="0"/>
              <a:t>proton energy dynamic range (towards low energies) </a:t>
            </a:r>
            <a:endParaRPr lang="en-US" sz="2400" u="sng" dirty="0"/>
          </a:p>
        </p:txBody>
      </p:sp>
      <p:sp>
        <p:nvSpPr>
          <p:cNvPr id="20" name="Right Arrow 19"/>
          <p:cNvSpPr/>
          <p:nvPr/>
        </p:nvSpPr>
        <p:spPr>
          <a:xfrm>
            <a:off x="1647173" y="2508402"/>
            <a:ext cx="606670" cy="454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132885" y="4941277"/>
            <a:ext cx="3508131" cy="144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175974" y="1879870"/>
            <a:ext cx="3655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err="1" smtClean="0"/>
              <a:t>Initial</a:t>
            </a:r>
            <a:r>
              <a:rPr lang="it-IT" sz="2400" u="sng" dirty="0" smtClean="0"/>
              <a:t> </a:t>
            </a:r>
            <a:r>
              <a:rPr lang="it-IT" sz="2400" u="sng" dirty="0" err="1" smtClean="0"/>
              <a:t>conditions</a:t>
            </a:r>
            <a:r>
              <a:rPr lang="it-IT" sz="2400" u="sng" dirty="0" smtClean="0"/>
              <a:t>:</a:t>
            </a:r>
            <a:endParaRPr lang="it-IT" sz="2400" u="sng" dirty="0"/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Vertical shift (y</a:t>
            </a:r>
            <a:r>
              <a:rPr lang="it-IT" sz="2400" dirty="0"/>
              <a:t>= </a:t>
            </a:r>
            <a:r>
              <a:rPr lang="it-IT" sz="2400" dirty="0" smtClean="0"/>
              <a:t>r</a:t>
            </a:r>
            <a:r>
              <a:rPr lang="it-IT" sz="2400" baseline="-25000" dirty="0" smtClean="0"/>
              <a:t>0</a:t>
            </a:r>
            <a:r>
              <a:rPr lang="it-IT" sz="2400" dirty="0" smtClean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 smtClean="0"/>
              <a:t>Two</a:t>
            </a:r>
            <a:r>
              <a:rPr lang="it-IT" sz="2400" dirty="0" smtClean="0"/>
              <a:t> different proton point sources energy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Detector with a dimension of 8 </a:t>
            </a:r>
            <a:r>
              <a:rPr lang="en-GB" sz="2400" dirty="0" smtClean="0"/>
              <a:t>cm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3707143" y="4370753"/>
            <a:ext cx="942392" cy="178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ttangolo 10"/>
          <p:cNvSpPr/>
          <p:nvPr/>
        </p:nvSpPr>
        <p:spPr>
          <a:xfrm>
            <a:off x="4251129" y="4370753"/>
            <a:ext cx="359320" cy="742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ttangolo 26"/>
          <p:cNvSpPr/>
          <p:nvPr/>
        </p:nvSpPr>
        <p:spPr>
          <a:xfrm>
            <a:off x="8323419" y="5632054"/>
            <a:ext cx="359320" cy="742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CasellaDiTesto 16"/>
          <p:cNvSpPr txBox="1"/>
          <p:nvPr/>
        </p:nvSpPr>
        <p:spPr>
          <a:xfrm rot="19746195">
            <a:off x="5318202" y="3601420"/>
            <a:ext cx="1083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El field</a:t>
            </a:r>
            <a:endParaRPr lang="en-GB" sz="1200" dirty="0"/>
          </a:p>
        </p:txBody>
      </p:sp>
      <p:grpSp>
        <p:nvGrpSpPr>
          <p:cNvPr id="44" name="Gruppo 43"/>
          <p:cNvGrpSpPr/>
          <p:nvPr/>
        </p:nvGrpSpPr>
        <p:grpSpPr>
          <a:xfrm>
            <a:off x="3533047" y="2864498"/>
            <a:ext cx="4099394" cy="3970140"/>
            <a:chOff x="3504396" y="2175310"/>
            <a:chExt cx="4758754" cy="4569847"/>
          </a:xfrm>
        </p:grpSpPr>
        <p:grpSp>
          <p:nvGrpSpPr>
            <p:cNvPr id="41" name="Gruppo 40"/>
            <p:cNvGrpSpPr/>
            <p:nvPr/>
          </p:nvGrpSpPr>
          <p:grpSpPr>
            <a:xfrm>
              <a:off x="3504396" y="2175310"/>
              <a:ext cx="4758754" cy="4569847"/>
              <a:chOff x="3504396" y="2175310"/>
              <a:chExt cx="4758754" cy="4569847"/>
            </a:xfrm>
          </p:grpSpPr>
          <p:grpSp>
            <p:nvGrpSpPr>
              <p:cNvPr id="13" name="Gruppo 12"/>
              <p:cNvGrpSpPr/>
              <p:nvPr/>
            </p:nvGrpSpPr>
            <p:grpSpPr>
              <a:xfrm>
                <a:off x="3504396" y="2175310"/>
                <a:ext cx="4758754" cy="4569847"/>
                <a:chOff x="3508310" y="2152545"/>
                <a:chExt cx="4758754" cy="4569847"/>
              </a:xfrm>
            </p:grpSpPr>
            <p:grpSp>
              <p:nvGrpSpPr>
                <p:cNvPr id="18" name="Gruppo 17"/>
                <p:cNvGrpSpPr/>
                <p:nvPr/>
              </p:nvGrpSpPr>
              <p:grpSpPr>
                <a:xfrm>
                  <a:off x="3520754" y="2152545"/>
                  <a:ext cx="4746310" cy="4569847"/>
                  <a:chOff x="3640145" y="2288153"/>
                  <a:chExt cx="4746310" cy="4569847"/>
                </a:xfrm>
              </p:grpSpPr>
              <p:pic>
                <p:nvPicPr>
                  <p:cNvPr id="19" name="Immagine 18"/>
                  <p:cNvPicPr>
                    <a:picLocks noChangeAspect="1"/>
                  </p:cNvPicPr>
                  <p:nvPr/>
                </p:nvPicPr>
                <p:blipFill>
                  <a:blip r:embed="rId3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0145" y="2288153"/>
                    <a:ext cx="4746310" cy="4569847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1" name="Rettangolo 20"/>
                  <p:cNvSpPr/>
                  <p:nvPr/>
                </p:nvSpPr>
                <p:spPr>
                  <a:xfrm>
                    <a:off x="4767943" y="3685592"/>
                    <a:ext cx="942392" cy="1789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sp>
              <p:nvSpPr>
                <p:cNvPr id="12" name="Rettangolo 11"/>
                <p:cNvSpPr/>
                <p:nvPr/>
              </p:nvSpPr>
              <p:spPr>
                <a:xfrm>
                  <a:off x="3508310" y="4136908"/>
                  <a:ext cx="1102139" cy="412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40" name="Rettangolo 39"/>
              <p:cNvSpPr/>
              <p:nvPr/>
            </p:nvSpPr>
            <p:spPr>
              <a:xfrm>
                <a:off x="4078121" y="4414307"/>
                <a:ext cx="341659" cy="5932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3" name="CasellaDiTesto 42"/>
            <p:cNvSpPr txBox="1"/>
            <p:nvPr/>
          </p:nvSpPr>
          <p:spPr>
            <a:xfrm rot="19809085">
              <a:off x="5114642" y="3772175"/>
              <a:ext cx="7072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El-field</a:t>
              </a:r>
              <a:endParaRPr lang="en-GB" sz="1200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/>
          <a:stretch/>
        </p:blipFill>
        <p:spPr>
          <a:xfrm>
            <a:off x="2071687" y="2033857"/>
            <a:ext cx="3782632" cy="2031494"/>
          </a:xfrm>
          <a:prstGeom prst="rect">
            <a:avLst/>
          </a:prstGeom>
        </p:spPr>
      </p:pic>
      <p:cxnSp>
        <p:nvCxnSpPr>
          <p:cNvPr id="29" name="Connettore 2 28"/>
          <p:cNvCxnSpPr/>
          <p:nvPr/>
        </p:nvCxnSpPr>
        <p:spPr>
          <a:xfrm>
            <a:off x="3078425" y="4056568"/>
            <a:ext cx="1352364" cy="951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tangolo 45"/>
          <p:cNvSpPr/>
          <p:nvPr/>
        </p:nvSpPr>
        <p:spPr>
          <a:xfrm>
            <a:off x="33632" y="1991212"/>
            <a:ext cx="5832458" cy="2005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</a:t>
            </a:r>
            <a:endParaRPr lang="en-GB" dirty="0"/>
          </a:p>
        </p:txBody>
      </p:sp>
      <p:sp>
        <p:nvSpPr>
          <p:cNvPr id="3" name="Rettangolo 2"/>
          <p:cNvSpPr/>
          <p:nvPr/>
        </p:nvSpPr>
        <p:spPr>
          <a:xfrm>
            <a:off x="1647173" y="5140433"/>
            <a:ext cx="1598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bore </a:t>
            </a:r>
            <a:r>
              <a:rPr lang="it-IT" dirty="0" err="1"/>
              <a:t>radius</a:t>
            </a:r>
            <a:r>
              <a:rPr lang="it-IT" dirty="0"/>
              <a:t> (r</a:t>
            </a:r>
            <a:r>
              <a:rPr lang="it-IT" baseline="-25000" dirty="0"/>
              <a:t>0</a:t>
            </a:r>
            <a:r>
              <a:rPr lang="it-IT" dirty="0"/>
              <a:t>)</a:t>
            </a:r>
            <a:endParaRPr lang="it-IT" baseline="-25000" dirty="0"/>
          </a:p>
        </p:txBody>
      </p:sp>
    </p:spTree>
    <p:extLst>
      <p:ext uri="{BB962C8B-B14F-4D97-AF65-F5344CB8AC3E}">
        <p14:creationId xmlns:p14="http://schemas.microsoft.com/office/powerpoint/2010/main" val="41936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552639" y="226028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Model System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1678" y="2365075"/>
            <a:ext cx="120203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Point source of </a:t>
            </a:r>
            <a:r>
              <a:rPr lang="en-GB" sz="2400" dirty="0" smtClean="0"/>
              <a:t>protons</a:t>
            </a:r>
            <a:r>
              <a:rPr lang="it-IT" sz="2400" dirty="0" smtClean="0"/>
              <a:t> and/or carbon ions (typical LDPA diagnostic setup→ low divergence beam)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1 D approximation for </a:t>
            </a:r>
            <a:r>
              <a:rPr lang="en-GB" sz="2400" dirty="0" smtClean="0"/>
              <a:t>magnetic</a:t>
            </a:r>
            <a:r>
              <a:rPr lang="it-IT" sz="2400" dirty="0" smtClean="0"/>
              <a:t> </a:t>
            </a:r>
            <a:r>
              <a:rPr lang="en-GB" sz="2400" dirty="0" smtClean="0"/>
              <a:t>field</a:t>
            </a:r>
            <a:r>
              <a:rPr lang="it-IT" sz="2400" dirty="0" smtClean="0"/>
              <a:t> </a:t>
            </a:r>
            <a:r>
              <a:rPr lang="en-GB" sz="2400" dirty="0" smtClean="0"/>
              <a:t>profile (</a:t>
            </a:r>
            <a:r>
              <a:rPr lang="en-GB" sz="2400" dirty="0" err="1" smtClean="0"/>
              <a:t>e.g</a:t>
            </a:r>
            <a:r>
              <a:rPr lang="en-GB" sz="2400" dirty="0" smtClean="0"/>
              <a:t> quad and multipole magnetic elements)</a:t>
            </a:r>
            <a:endParaRPr lang="it-IT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Neglect</a:t>
            </a:r>
            <a:r>
              <a:rPr lang="it-IT" sz="2400" dirty="0" smtClean="0"/>
              <a:t> the </a:t>
            </a:r>
            <a:r>
              <a:rPr lang="en-GB" sz="2400" dirty="0" smtClean="0"/>
              <a:t>relativistic</a:t>
            </a:r>
            <a:r>
              <a:rPr lang="it-IT" sz="2400" dirty="0" smtClean="0"/>
              <a:t> </a:t>
            </a:r>
            <a:r>
              <a:rPr lang="en-GB" sz="2400" dirty="0" smtClean="0"/>
              <a:t>effects</a:t>
            </a:r>
            <a:r>
              <a:rPr lang="it-IT" sz="2400" dirty="0" smtClean="0"/>
              <a:t>  (100MeV &lt;&lt; 1GeV)→ proton energy up to 700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No particle-particle interaction →No space charge effects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97589" y="1155868"/>
            <a:ext cx="833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 Model </a:t>
            </a:r>
            <a:r>
              <a:rPr lang="it-IT" sz="2400" dirty="0" err="1" smtClean="0"/>
              <a:t>system</a:t>
            </a:r>
            <a:r>
              <a:rPr lang="it-IT" sz="2400" dirty="0" smtClean="0"/>
              <a:t> </a:t>
            </a:r>
            <a:r>
              <a:rPr lang="it-IT" sz="2400" dirty="0" err="1" smtClean="0"/>
              <a:t>solves</a:t>
            </a:r>
            <a:r>
              <a:rPr lang="it-IT" sz="2400" dirty="0" smtClean="0"/>
              <a:t> the </a:t>
            </a:r>
            <a:r>
              <a:rPr lang="it-IT" sz="2400" dirty="0" err="1" smtClean="0"/>
              <a:t>equation</a:t>
            </a:r>
            <a:r>
              <a:rPr lang="it-IT" sz="2400" dirty="0" smtClean="0"/>
              <a:t>:</a:t>
            </a:r>
            <a:endParaRPr lang="it-IT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75760" y="6067272"/>
            <a:ext cx="857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Tool</a:t>
            </a:r>
            <a:r>
              <a:rPr lang="it-IT" sz="2400" dirty="0" smtClean="0"/>
              <a:t>: Matlab (</a:t>
            </a:r>
            <a:r>
              <a:rPr lang="it-IT" sz="2400" dirty="0" err="1" smtClean="0"/>
              <a:t>second</a:t>
            </a:r>
            <a:r>
              <a:rPr lang="it-IT" sz="2400" dirty="0" smtClean="0"/>
              <a:t> order </a:t>
            </a:r>
            <a:r>
              <a:rPr lang="it-IT" sz="2400" dirty="0" err="1" smtClean="0"/>
              <a:t>Runge-Kutta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56" y="1617533"/>
            <a:ext cx="3629481" cy="82275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372496" y="296208"/>
            <a:ext cx="975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7511E"/>
                </a:solidFill>
                <a:latin typeface="Calibri" panose="020F0502020204030204" pitchFamily="34" charset="0"/>
              </a:rPr>
              <a:t>V</a:t>
            </a:r>
            <a:r>
              <a:rPr lang="it-IT" sz="32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alidation of the model</a:t>
            </a:r>
            <a:endParaRPr lang="it-IT" sz="32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11967" y="4220689"/>
            <a:ext cx="77306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Geometry</a:t>
            </a:r>
            <a:r>
              <a:rPr lang="it-IT" sz="2400" dirty="0" smtClean="0"/>
              <a:t> :</a:t>
            </a:r>
          </a:p>
          <a:p>
            <a:r>
              <a:rPr lang="it-IT" sz="2400" dirty="0" smtClean="0"/>
              <a:t>B= 0.9T</a:t>
            </a:r>
            <a:r>
              <a:rPr lang="it-IT" sz="2400" dirty="0"/>
              <a:t>; L</a:t>
            </a:r>
            <a:r>
              <a:rPr lang="it-IT" sz="2400" baseline="-25000" dirty="0"/>
              <a:t>magn</a:t>
            </a:r>
            <a:r>
              <a:rPr lang="it-IT" sz="2400" dirty="0"/>
              <a:t>= 5 </a:t>
            </a:r>
            <a:r>
              <a:rPr lang="it-IT" sz="2400" dirty="0" smtClean="0"/>
              <a:t>cm</a:t>
            </a:r>
          </a:p>
          <a:p>
            <a:r>
              <a:rPr lang="it-IT" sz="2400" dirty="0" smtClean="0"/>
              <a:t>E= 22 </a:t>
            </a:r>
            <a:r>
              <a:rPr lang="it-IT" sz="2400" dirty="0"/>
              <a:t>kV/cm; L</a:t>
            </a:r>
            <a:r>
              <a:rPr lang="it-IT" sz="2400" baseline="-25000" dirty="0"/>
              <a:t>el</a:t>
            </a:r>
            <a:r>
              <a:rPr lang="it-IT" sz="2400" dirty="0"/>
              <a:t>= 10 cm</a:t>
            </a:r>
          </a:p>
          <a:p>
            <a:r>
              <a:rPr lang="it-IT" sz="2400" dirty="0" smtClean="0"/>
              <a:t>L</a:t>
            </a:r>
            <a:r>
              <a:rPr lang="it-IT" sz="2400" baseline="-25000" dirty="0" smtClean="0"/>
              <a:t>det</a:t>
            </a:r>
            <a:r>
              <a:rPr lang="it-IT" sz="2400" dirty="0" smtClean="0"/>
              <a:t>= 18.4 cm</a:t>
            </a:r>
          </a:p>
          <a:p>
            <a:r>
              <a:rPr lang="it-IT" sz="2400" dirty="0"/>
              <a:t>L</a:t>
            </a:r>
            <a:r>
              <a:rPr lang="it-IT" sz="2400" baseline="-25000" dirty="0"/>
              <a:t>tot</a:t>
            </a:r>
            <a:r>
              <a:rPr lang="it-IT" sz="2400" dirty="0"/>
              <a:t> ≈ 50 cm</a:t>
            </a:r>
            <a:endParaRPr lang="en-GB" sz="2400" dirty="0"/>
          </a:p>
          <a:p>
            <a:endParaRPr lang="it-IT" dirty="0" smtClean="0"/>
          </a:p>
          <a:p>
            <a:endParaRPr lang="en-GB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842656" y="1920360"/>
            <a:ext cx="367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Experimental data </a:t>
            </a:r>
            <a:endParaRPr lang="en-GB" sz="32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7229217" y="1535348"/>
            <a:ext cx="357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7842656" y="1535348"/>
            <a:ext cx="3324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Simulation data</a:t>
            </a:r>
            <a:endParaRPr lang="en-GB" sz="3200" dirty="0"/>
          </a:p>
        </p:txBody>
      </p:sp>
      <p:pic>
        <p:nvPicPr>
          <p:cNvPr id="17" name="Pictur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72" t="2692" r="-479" b="-2692"/>
          <a:stretch/>
        </p:blipFill>
        <p:spPr>
          <a:xfrm>
            <a:off x="525651" y="1381607"/>
            <a:ext cx="5244084" cy="3252025"/>
          </a:xfrm>
          <a:prstGeom prst="rect">
            <a:avLst/>
          </a:prstGeom>
        </p:spPr>
      </p:pic>
      <p:cxnSp>
        <p:nvCxnSpPr>
          <p:cNvPr id="21" name="Connettore 2 5"/>
          <p:cNvCxnSpPr/>
          <p:nvPr/>
        </p:nvCxnSpPr>
        <p:spPr>
          <a:xfrm flipV="1">
            <a:off x="2259623" y="2400300"/>
            <a:ext cx="2664069" cy="15034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0067544" y="6411166"/>
            <a:ext cx="713232" cy="3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</a:t>
            </a:r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319272" y="3401568"/>
            <a:ext cx="61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</a:t>
            </a:r>
            <a:r>
              <a:rPr lang="it-IT" baseline="-25000" dirty="0" smtClean="0"/>
              <a:t>tot</a:t>
            </a:r>
            <a:endParaRPr lang="en-GB" baseline="-250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8"/>
          <a:stretch/>
        </p:blipFill>
        <p:spPr>
          <a:xfrm>
            <a:off x="6994663" y="2656372"/>
            <a:ext cx="4630902" cy="3678864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6761243" y="2643240"/>
            <a:ext cx="4757867" cy="3767926"/>
            <a:chOff x="7137918" y="2622018"/>
            <a:chExt cx="4310743" cy="3420152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" r="50971"/>
            <a:stretch/>
          </p:blipFill>
          <p:spPr>
            <a:xfrm>
              <a:off x="7343191" y="2622018"/>
              <a:ext cx="4105470" cy="3420152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7137918" y="2632345"/>
              <a:ext cx="410547" cy="375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8046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7" grpId="0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2. egyéni séma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4" id="{BFAD0103-AFB0-4615-8694-26DE636E5F4C}" vid="{7EE85F33-D742-4A09-B2B9-C3D65D84BE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D61F3F84D7724BA7550B069EE15786" ma:contentTypeVersion="0" ma:contentTypeDescription="Create a new document." ma:contentTypeScope="" ma:versionID="1b829c7011d5e6178a6b773ad0f0f43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7e13e699bf92aa90e572f3146e140d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416FA4-9EC0-47BD-B5F8-74559EA07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2585E11-0F6D-4F02-B886-66C32FE79B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4DEE2A-ABC3-4A85-965F-E886E38A5E94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39352</TotalTime>
  <Words>2591</Words>
  <Application>Microsoft Office PowerPoint</Application>
  <PresentationFormat>Widescreen</PresentationFormat>
  <Paragraphs>429</Paragraphs>
  <Slides>30</Slides>
  <Notes>16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Times New Roman</vt:lpstr>
      <vt:lpstr>Verdana</vt:lpstr>
      <vt:lpstr>Wingdings</vt:lpstr>
      <vt:lpstr>1_Office Theme</vt:lpstr>
      <vt:lpstr>1_Office-téma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Antonia Morabito</dc:creator>
  <cp:lastModifiedBy>Antonia Morabito</cp:lastModifiedBy>
  <cp:revision>1754</cp:revision>
  <cp:lastPrinted>2019-03-12T16:35:38Z</cp:lastPrinted>
  <dcterms:created xsi:type="dcterms:W3CDTF">2017-04-27T11:30:57Z</dcterms:created>
  <dcterms:modified xsi:type="dcterms:W3CDTF">2021-04-28T20:15:04Z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0x0101006CD61F3F84D7724BA7550B069EE15786</vt:lpwstr>
  </property>
</Properties>
</file>