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259" r:id="rId2"/>
    <p:sldId id="256" r:id="rId3"/>
    <p:sldId id="260" r:id="rId4"/>
    <p:sldId id="258" r:id="rId5"/>
    <p:sldId id="263" r:id="rId6"/>
    <p:sldId id="257" r:id="rId7"/>
    <p:sldId id="262"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6" d="100"/>
          <a:sy n="116" d="100"/>
        </p:scale>
        <p:origin x="45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18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DD02B014-F04B-48FB-B68B-A7AA4F147743}" type="datetimeFigureOut">
              <a:rPr lang="it-IT" smtClean="0"/>
              <a:t>31/03/21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200700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251929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66299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102581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399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173948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1573657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254153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307585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D02B014-F04B-48FB-B68B-A7AA4F147743}" type="datetimeFigureOut">
              <a:rPr lang="it-IT" smtClean="0"/>
              <a:t>31/03/21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275780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D02B014-F04B-48FB-B68B-A7AA4F147743}" type="datetimeFigureOut">
              <a:rPr lang="it-IT" smtClean="0"/>
              <a:t>31/03/21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367768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D02B014-F04B-48FB-B68B-A7AA4F147743}" type="datetimeFigureOut">
              <a:rPr lang="it-IT" smtClean="0"/>
              <a:t>31/03/21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310233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D02B014-F04B-48FB-B68B-A7AA4F147743}" type="datetimeFigureOut">
              <a:rPr lang="it-IT" smtClean="0"/>
              <a:t>31/03/21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103519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2B014-F04B-48FB-B68B-A7AA4F147743}" type="datetimeFigureOut">
              <a:rPr lang="it-IT" smtClean="0"/>
              <a:t>31/03/21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414560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D02B014-F04B-48FB-B68B-A7AA4F147743}" type="datetimeFigureOut">
              <a:rPr lang="it-IT" smtClean="0"/>
              <a:t>31/03/21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4670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D02B014-F04B-48FB-B68B-A7AA4F147743}" type="datetimeFigureOut">
              <a:rPr lang="it-IT" smtClean="0"/>
              <a:t>31/03/21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E38AF5C-A634-426B-ACEA-925FFB0CCC8F}" type="slidenum">
              <a:rPr lang="it-IT" smtClean="0"/>
              <a:t>‹#›</a:t>
            </a:fld>
            <a:endParaRPr lang="it-IT"/>
          </a:p>
        </p:txBody>
      </p:sp>
    </p:spTree>
    <p:extLst>
      <p:ext uri="{BB962C8B-B14F-4D97-AF65-F5344CB8AC3E}">
        <p14:creationId xmlns:p14="http://schemas.microsoft.com/office/powerpoint/2010/main" val="40471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02B014-F04B-48FB-B68B-A7AA4F147743}" type="datetimeFigureOut">
              <a:rPr lang="it-IT" smtClean="0"/>
              <a:t>31/03/21</a:t>
            </a:fld>
            <a:endParaRPr lang="it-IT"/>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E38AF5C-A634-426B-ACEA-925FFB0CCC8F}" type="slidenum">
              <a:rPr lang="it-IT" smtClean="0"/>
              <a:t>‹#›</a:t>
            </a:fld>
            <a:endParaRPr lang="it-IT"/>
          </a:p>
        </p:txBody>
      </p:sp>
    </p:spTree>
    <p:extLst>
      <p:ext uri="{BB962C8B-B14F-4D97-AF65-F5344CB8AC3E}">
        <p14:creationId xmlns:p14="http://schemas.microsoft.com/office/powerpoint/2010/main" val="1865739279"/>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9FB13567-51B5-406C-A60B-6250D9F0AAB7}"/>
              </a:ext>
            </a:extLst>
          </p:cNvPr>
          <p:cNvSpPr/>
          <p:nvPr/>
        </p:nvSpPr>
        <p:spPr>
          <a:xfrm>
            <a:off x="0" y="0"/>
            <a:ext cx="12192000" cy="8606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3" name="Tabella 2">
            <a:extLst>
              <a:ext uri="{FF2B5EF4-FFF2-40B4-BE49-F238E27FC236}">
                <a16:creationId xmlns:a16="http://schemas.microsoft.com/office/drawing/2014/main" id="{095A81F9-C826-4011-BB68-300FFAA27E5D}"/>
              </a:ext>
            </a:extLst>
          </p:cNvPr>
          <p:cNvGraphicFramePr>
            <a:graphicFrameLocks noGrp="1"/>
          </p:cNvGraphicFramePr>
          <p:nvPr>
            <p:extLst>
              <p:ext uri="{D42A27DB-BD31-4B8C-83A1-F6EECF244321}">
                <p14:modId xmlns:p14="http://schemas.microsoft.com/office/powerpoint/2010/main" val="1570762476"/>
              </p:ext>
            </p:extLst>
          </p:nvPr>
        </p:nvGraphicFramePr>
        <p:xfrm>
          <a:off x="1825812" y="2485713"/>
          <a:ext cx="8128002" cy="3691866"/>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62569780"/>
                    </a:ext>
                  </a:extLst>
                </a:gridCol>
                <a:gridCol w="1354667">
                  <a:extLst>
                    <a:ext uri="{9D8B030D-6E8A-4147-A177-3AD203B41FA5}">
                      <a16:colId xmlns:a16="http://schemas.microsoft.com/office/drawing/2014/main" val="2800399708"/>
                    </a:ext>
                  </a:extLst>
                </a:gridCol>
                <a:gridCol w="1354667">
                  <a:extLst>
                    <a:ext uri="{9D8B030D-6E8A-4147-A177-3AD203B41FA5}">
                      <a16:colId xmlns:a16="http://schemas.microsoft.com/office/drawing/2014/main" val="3944359602"/>
                    </a:ext>
                  </a:extLst>
                </a:gridCol>
                <a:gridCol w="1354667">
                  <a:extLst>
                    <a:ext uri="{9D8B030D-6E8A-4147-A177-3AD203B41FA5}">
                      <a16:colId xmlns:a16="http://schemas.microsoft.com/office/drawing/2014/main" val="1620685009"/>
                    </a:ext>
                  </a:extLst>
                </a:gridCol>
                <a:gridCol w="1354667">
                  <a:extLst>
                    <a:ext uri="{9D8B030D-6E8A-4147-A177-3AD203B41FA5}">
                      <a16:colId xmlns:a16="http://schemas.microsoft.com/office/drawing/2014/main" val="372634818"/>
                    </a:ext>
                  </a:extLst>
                </a:gridCol>
                <a:gridCol w="1354667">
                  <a:extLst>
                    <a:ext uri="{9D8B030D-6E8A-4147-A177-3AD203B41FA5}">
                      <a16:colId xmlns:a16="http://schemas.microsoft.com/office/drawing/2014/main" val="2459832017"/>
                    </a:ext>
                  </a:extLst>
                </a:gridCol>
              </a:tblGrid>
              <a:tr h="370840">
                <a:tc>
                  <a:txBody>
                    <a:bodyPr/>
                    <a:lstStyle/>
                    <a:p>
                      <a:r>
                        <a:rPr lang="it-IT" dirty="0"/>
                        <a:t>Samples</a:t>
                      </a:r>
                    </a:p>
                  </a:txBody>
                  <a:tcPr/>
                </a:tc>
                <a:tc>
                  <a:txBody>
                    <a:bodyPr/>
                    <a:lstStyle/>
                    <a:p>
                      <a:r>
                        <a:rPr lang="it-IT" dirty="0"/>
                        <a:t>Energy (MeV)</a:t>
                      </a:r>
                    </a:p>
                  </a:txBody>
                  <a:tcPr/>
                </a:tc>
                <a:tc>
                  <a:txBody>
                    <a:bodyPr/>
                    <a:lstStyle/>
                    <a:p>
                      <a:r>
                        <a:rPr lang="it-IT" dirty="0"/>
                        <a:t>H</a:t>
                      </a:r>
                      <a:r>
                        <a:rPr lang="it-IT" baseline="30000" dirty="0"/>
                        <a:t>+ </a:t>
                      </a:r>
                      <a:r>
                        <a:rPr lang="it-IT" dirty="0" err="1"/>
                        <a:t>Fluence</a:t>
                      </a:r>
                      <a:r>
                        <a:rPr lang="it-IT" dirty="0"/>
                        <a:t> (</a:t>
                      </a:r>
                      <a:r>
                        <a:rPr lang="it-IT" dirty="0" err="1"/>
                        <a:t>ions</a:t>
                      </a:r>
                      <a:r>
                        <a:rPr lang="it-IT" dirty="0"/>
                        <a:t>/cm</a:t>
                      </a:r>
                      <a:r>
                        <a:rPr lang="it-IT" baseline="30000" dirty="0"/>
                        <a:t>2</a:t>
                      </a:r>
                      <a:r>
                        <a:rPr lang="it-IT" dirty="0"/>
                        <a:t>)</a:t>
                      </a:r>
                    </a:p>
                  </a:txBody>
                  <a:tcPr/>
                </a:tc>
                <a:tc>
                  <a:txBody>
                    <a:bodyPr/>
                    <a:lstStyle/>
                    <a:p>
                      <a:r>
                        <a:rPr lang="it-IT" dirty="0"/>
                        <a:t>S</a:t>
                      </a:r>
                      <a:r>
                        <a:rPr lang="it-IT" baseline="-25000" dirty="0"/>
                        <a:t>e</a:t>
                      </a:r>
                    </a:p>
                    <a:p>
                      <a:r>
                        <a:rPr lang="it-IT" dirty="0"/>
                        <a:t>(</a:t>
                      </a:r>
                      <a:r>
                        <a:rPr lang="it-IT" dirty="0" err="1"/>
                        <a:t>keV</a:t>
                      </a:r>
                      <a:r>
                        <a:rPr lang="it-IT" dirty="0"/>
                        <a:t>/nm)</a:t>
                      </a:r>
                    </a:p>
                  </a:txBody>
                  <a:tcPr/>
                </a:tc>
                <a:tc>
                  <a:txBody>
                    <a:bodyPr/>
                    <a:lstStyle/>
                    <a:p>
                      <a:r>
                        <a:rPr lang="it-IT" dirty="0"/>
                        <a:t>S</a:t>
                      </a:r>
                      <a:r>
                        <a:rPr lang="it-IT" baseline="-25000" dirty="0"/>
                        <a:t>n</a:t>
                      </a:r>
                    </a:p>
                    <a:p>
                      <a:r>
                        <a:rPr lang="it-IT" dirty="0"/>
                        <a:t>(</a:t>
                      </a:r>
                      <a:r>
                        <a:rPr lang="it-IT" dirty="0" err="1"/>
                        <a:t>KeV</a:t>
                      </a:r>
                      <a:r>
                        <a:rPr lang="it-IT" dirty="0"/>
                        <a:t>/nm)</a:t>
                      </a:r>
                    </a:p>
                  </a:txBody>
                  <a:tcPr/>
                </a:tc>
                <a:tc>
                  <a:txBody>
                    <a:bodyPr/>
                    <a:lstStyle/>
                    <a:p>
                      <a:r>
                        <a:rPr lang="it-IT" dirty="0"/>
                        <a:t>Dose</a:t>
                      </a:r>
                    </a:p>
                    <a:p>
                      <a:r>
                        <a:rPr lang="it-IT" dirty="0"/>
                        <a:t>(</a:t>
                      </a:r>
                      <a:r>
                        <a:rPr lang="it-IT" dirty="0" err="1"/>
                        <a:t>MGy</a:t>
                      </a:r>
                      <a:r>
                        <a:rPr lang="it-IT" dirty="0"/>
                        <a:t>)</a:t>
                      </a:r>
                    </a:p>
                  </a:txBody>
                  <a:tcPr/>
                </a:tc>
                <a:extLst>
                  <a:ext uri="{0D108BD9-81ED-4DB2-BD59-A6C34878D82A}">
                    <a16:rowId xmlns:a16="http://schemas.microsoft.com/office/drawing/2014/main" val="403124539"/>
                  </a:ext>
                </a:extLst>
              </a:tr>
              <a:tr h="370840">
                <a:tc>
                  <a:txBody>
                    <a:bodyPr/>
                    <a:lstStyle/>
                    <a:p>
                      <a:r>
                        <a:rPr lang="it-IT" dirty="0"/>
                        <a:t>DLC41</a:t>
                      </a:r>
                    </a:p>
                  </a:txBody>
                  <a:tcPr/>
                </a:tc>
                <a:tc>
                  <a:txBody>
                    <a:bodyPr/>
                    <a:lstStyle/>
                    <a:p>
                      <a:r>
                        <a:rPr lang="it-IT" dirty="0"/>
                        <a:t>-</a:t>
                      </a:r>
                    </a:p>
                  </a:txBody>
                  <a:tcPr/>
                </a:tc>
                <a:tc>
                  <a:txBody>
                    <a:bodyPr/>
                    <a:lstStyle/>
                    <a:p>
                      <a:r>
                        <a:rPr lang="it-IT" dirty="0"/>
                        <a:t>-</a:t>
                      </a:r>
                    </a:p>
                  </a:txBody>
                  <a:tcPr/>
                </a:tc>
                <a:tc>
                  <a:txBody>
                    <a:bodyPr/>
                    <a:lstStyle/>
                    <a:p>
                      <a:r>
                        <a:rPr lang="it-IT" dirty="0"/>
                        <a:t>-</a:t>
                      </a:r>
                    </a:p>
                  </a:txBody>
                  <a:tcPr/>
                </a:tc>
                <a:tc>
                  <a:txBody>
                    <a:bodyPr/>
                    <a:lstStyle/>
                    <a:p>
                      <a:r>
                        <a:rPr lang="it-IT" dirty="0"/>
                        <a:t>-</a:t>
                      </a:r>
                    </a:p>
                  </a:txBody>
                  <a:tcPr/>
                </a:tc>
                <a:tc>
                  <a:txBody>
                    <a:bodyPr/>
                    <a:lstStyle/>
                    <a:p>
                      <a:endParaRPr lang="it-IT" dirty="0"/>
                    </a:p>
                  </a:txBody>
                  <a:tcPr/>
                </a:tc>
                <a:extLst>
                  <a:ext uri="{0D108BD9-81ED-4DB2-BD59-A6C34878D82A}">
                    <a16:rowId xmlns:a16="http://schemas.microsoft.com/office/drawing/2014/main" val="23011926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DLC41</a:t>
                      </a:r>
                    </a:p>
                  </a:txBody>
                  <a:tcPr/>
                </a:tc>
                <a:tc>
                  <a:txBody>
                    <a:bodyPr/>
                    <a:lstStyle/>
                    <a:p>
                      <a:r>
                        <a:rPr lang="it-IT" dirty="0"/>
                        <a:t>2</a:t>
                      </a:r>
                    </a:p>
                  </a:txBody>
                  <a:tcPr/>
                </a:tc>
                <a:tc>
                  <a:txBody>
                    <a:bodyPr/>
                    <a:lstStyle/>
                    <a:p>
                      <a:r>
                        <a:rPr lang="it-IT" dirty="0"/>
                        <a:t>5x10</a:t>
                      </a:r>
                      <a:r>
                        <a:rPr lang="it-IT" baseline="30000" dirty="0"/>
                        <a:t>13</a:t>
                      </a:r>
                    </a:p>
                  </a:txBody>
                  <a:tcPr/>
                </a:tc>
                <a:tc>
                  <a:txBody>
                    <a:bodyPr/>
                    <a:lstStyle/>
                    <a:p>
                      <a:r>
                        <a:rPr lang="it-IT" dirty="0"/>
                        <a:t>0.024</a:t>
                      </a:r>
                    </a:p>
                  </a:txBody>
                  <a:tcPr/>
                </a:tc>
                <a:tc>
                  <a:txBody>
                    <a:bodyPr/>
                    <a:lstStyle/>
                    <a:p>
                      <a:r>
                        <a:rPr lang="it-IT" dirty="0"/>
                        <a:t>1.4x10</a:t>
                      </a:r>
                      <a:r>
                        <a:rPr lang="it-IT" baseline="30000" dirty="0"/>
                        <a:t>-5</a:t>
                      </a:r>
                    </a:p>
                  </a:txBody>
                  <a:tcPr/>
                </a:tc>
                <a:tc>
                  <a:txBody>
                    <a:bodyPr/>
                    <a:lstStyle/>
                    <a:p>
                      <a:r>
                        <a:rPr lang="it-IT" dirty="0"/>
                        <a:t>1.13</a:t>
                      </a:r>
                    </a:p>
                  </a:txBody>
                  <a:tcPr/>
                </a:tc>
                <a:extLst>
                  <a:ext uri="{0D108BD9-81ED-4DB2-BD59-A6C34878D82A}">
                    <a16:rowId xmlns:a16="http://schemas.microsoft.com/office/drawing/2014/main" val="18599225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DLC41</a:t>
                      </a:r>
                    </a:p>
                  </a:txBody>
                  <a:tcPr/>
                </a:tc>
                <a:tc>
                  <a:txBody>
                    <a:bodyPr/>
                    <a:lstStyle/>
                    <a:p>
                      <a:r>
                        <a:rPr lang="it-IT"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5x10</a:t>
                      </a:r>
                      <a:r>
                        <a:rPr lang="it-IT" baseline="30000" dirty="0"/>
                        <a:t>14</a:t>
                      </a:r>
                    </a:p>
                  </a:txBody>
                  <a:tcPr/>
                </a:tc>
                <a:tc>
                  <a:txBody>
                    <a:bodyPr/>
                    <a:lstStyle/>
                    <a:p>
                      <a:r>
                        <a:rPr lang="it-IT" dirty="0"/>
                        <a:t>0.024</a:t>
                      </a:r>
                    </a:p>
                  </a:txBody>
                  <a:tcPr/>
                </a:tc>
                <a:tc>
                  <a:txBody>
                    <a:bodyPr/>
                    <a:lstStyle/>
                    <a:p>
                      <a:r>
                        <a:rPr lang="it-IT" dirty="0"/>
                        <a:t>1.4x10</a:t>
                      </a:r>
                      <a:r>
                        <a:rPr lang="it-IT" baseline="30000" dirty="0"/>
                        <a:t>-5</a:t>
                      </a:r>
                    </a:p>
                  </a:txBody>
                  <a:tcPr/>
                </a:tc>
                <a:tc>
                  <a:txBody>
                    <a:bodyPr/>
                    <a:lstStyle/>
                    <a:p>
                      <a:r>
                        <a:rPr lang="it-IT" dirty="0"/>
                        <a:t>11.3</a:t>
                      </a:r>
                    </a:p>
                  </a:txBody>
                  <a:tcPr/>
                </a:tc>
                <a:extLst>
                  <a:ext uri="{0D108BD9-81ED-4DB2-BD59-A6C34878D82A}">
                    <a16:rowId xmlns:a16="http://schemas.microsoft.com/office/drawing/2014/main" val="2832346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DLC41</a:t>
                      </a:r>
                    </a:p>
                  </a:txBody>
                  <a:tcPr/>
                </a:tc>
                <a:tc>
                  <a:txBody>
                    <a:bodyPr/>
                    <a:lstStyle/>
                    <a:p>
                      <a:r>
                        <a:rPr lang="it-IT"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FF3300"/>
                          </a:solidFill>
                        </a:rPr>
                        <a:t>1</a:t>
                      </a:r>
                      <a:r>
                        <a:rPr lang="it-IT" dirty="0"/>
                        <a:t>x10</a:t>
                      </a:r>
                      <a:r>
                        <a:rPr lang="it-IT" baseline="30000" dirty="0"/>
                        <a:t>15</a:t>
                      </a:r>
                    </a:p>
                  </a:txBody>
                  <a:tcPr/>
                </a:tc>
                <a:tc>
                  <a:txBody>
                    <a:bodyPr/>
                    <a:lstStyle/>
                    <a:p>
                      <a:r>
                        <a:rPr lang="it-IT" dirty="0"/>
                        <a:t>0.024</a:t>
                      </a:r>
                    </a:p>
                  </a:txBody>
                  <a:tcPr/>
                </a:tc>
                <a:tc>
                  <a:txBody>
                    <a:bodyPr/>
                    <a:lstStyle/>
                    <a:p>
                      <a:r>
                        <a:rPr lang="it-IT" dirty="0"/>
                        <a:t>1.4x10</a:t>
                      </a:r>
                      <a:r>
                        <a:rPr lang="it-IT" baseline="30000" dirty="0"/>
                        <a:t>-5</a:t>
                      </a:r>
                    </a:p>
                  </a:txBody>
                  <a:tcPr/>
                </a:tc>
                <a:tc>
                  <a:txBody>
                    <a:bodyPr/>
                    <a:lstStyle/>
                    <a:p>
                      <a:r>
                        <a:rPr lang="it-IT" dirty="0">
                          <a:solidFill>
                            <a:srgbClr val="FF3300"/>
                          </a:solidFill>
                        </a:rPr>
                        <a:t>22.6</a:t>
                      </a:r>
                    </a:p>
                  </a:txBody>
                  <a:tcPr/>
                </a:tc>
                <a:extLst>
                  <a:ext uri="{0D108BD9-81ED-4DB2-BD59-A6C34878D82A}">
                    <a16:rowId xmlns:a16="http://schemas.microsoft.com/office/drawing/2014/main" val="2374867384"/>
                  </a:ext>
                </a:extLst>
              </a:tr>
              <a:tr h="455906">
                <a:tc>
                  <a:txBody>
                    <a:bodyPr/>
                    <a:lstStyle/>
                    <a:p>
                      <a:r>
                        <a:rPr lang="it-IT" dirty="0"/>
                        <a:t>China</a:t>
                      </a:r>
                    </a:p>
                  </a:txBody>
                  <a:tcPr/>
                </a:tc>
                <a:tc>
                  <a:txBody>
                    <a:bodyPr/>
                    <a:lstStyle/>
                    <a:p>
                      <a:r>
                        <a:rPr lang="it-IT" dirty="0"/>
                        <a:t>-</a:t>
                      </a:r>
                    </a:p>
                  </a:txBody>
                  <a:tcPr/>
                </a:tc>
                <a:tc>
                  <a:txBody>
                    <a:bodyPr/>
                    <a:lstStyle/>
                    <a:p>
                      <a:r>
                        <a:rPr lang="it-IT" dirty="0"/>
                        <a:t>-</a:t>
                      </a:r>
                    </a:p>
                  </a:txBody>
                  <a:tcPr/>
                </a:tc>
                <a:tc>
                  <a:txBody>
                    <a:bodyPr/>
                    <a:lstStyle/>
                    <a:p>
                      <a:r>
                        <a:rPr lang="it-IT" dirty="0"/>
                        <a:t>-</a:t>
                      </a:r>
                    </a:p>
                  </a:txBody>
                  <a:tcPr/>
                </a:tc>
                <a:tc>
                  <a:txBody>
                    <a:bodyPr/>
                    <a:lstStyle/>
                    <a:p>
                      <a:r>
                        <a:rPr lang="it-IT" dirty="0"/>
                        <a:t>-</a:t>
                      </a:r>
                    </a:p>
                  </a:txBody>
                  <a:tcPr/>
                </a:tc>
                <a:tc>
                  <a:txBody>
                    <a:bodyPr/>
                    <a:lstStyle/>
                    <a:p>
                      <a:endParaRPr lang="it-IT" dirty="0"/>
                    </a:p>
                  </a:txBody>
                  <a:tcPr/>
                </a:tc>
                <a:extLst>
                  <a:ext uri="{0D108BD9-81ED-4DB2-BD59-A6C34878D82A}">
                    <a16:rowId xmlns:a16="http://schemas.microsoft.com/office/drawing/2014/main" val="28860055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China</a:t>
                      </a:r>
                    </a:p>
                  </a:txBody>
                  <a:tcPr/>
                </a:tc>
                <a:tc>
                  <a:txBody>
                    <a:bodyPr/>
                    <a:lstStyle/>
                    <a:p>
                      <a:r>
                        <a:rPr lang="it-IT" dirty="0"/>
                        <a:t>2</a:t>
                      </a:r>
                    </a:p>
                  </a:txBody>
                  <a:tcPr/>
                </a:tc>
                <a:tc>
                  <a:txBody>
                    <a:bodyPr/>
                    <a:lstStyle/>
                    <a:p>
                      <a:r>
                        <a:rPr lang="it-IT" dirty="0"/>
                        <a:t>5x10</a:t>
                      </a:r>
                      <a:r>
                        <a:rPr lang="it-IT" baseline="30000" dirty="0"/>
                        <a:t>13</a:t>
                      </a:r>
                    </a:p>
                  </a:txBody>
                  <a:tcPr/>
                </a:tc>
                <a:tc>
                  <a:txBody>
                    <a:bodyPr/>
                    <a:lstStyle/>
                    <a:p>
                      <a:r>
                        <a:rPr lang="it-IT" dirty="0"/>
                        <a:t>0.024</a:t>
                      </a:r>
                    </a:p>
                  </a:txBody>
                  <a:tcPr/>
                </a:tc>
                <a:tc>
                  <a:txBody>
                    <a:bodyPr/>
                    <a:lstStyle/>
                    <a:p>
                      <a:r>
                        <a:rPr lang="it-IT" dirty="0"/>
                        <a:t>1.4x10</a:t>
                      </a:r>
                      <a:r>
                        <a:rPr lang="it-IT" baseline="30000" dirty="0"/>
                        <a:t>-5</a:t>
                      </a:r>
                    </a:p>
                  </a:txBody>
                  <a:tcPr/>
                </a:tc>
                <a:tc>
                  <a:txBody>
                    <a:bodyPr/>
                    <a:lstStyle/>
                    <a:p>
                      <a:r>
                        <a:rPr lang="it-IT" dirty="0"/>
                        <a:t>1.13</a:t>
                      </a:r>
                    </a:p>
                  </a:txBody>
                  <a:tcPr/>
                </a:tc>
                <a:extLst>
                  <a:ext uri="{0D108BD9-81ED-4DB2-BD59-A6C34878D82A}">
                    <a16:rowId xmlns:a16="http://schemas.microsoft.com/office/drawing/2014/main" val="15755610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China</a:t>
                      </a:r>
                    </a:p>
                  </a:txBody>
                  <a:tcPr/>
                </a:tc>
                <a:tc>
                  <a:txBody>
                    <a:bodyPr/>
                    <a:lstStyle/>
                    <a:p>
                      <a:r>
                        <a:rPr lang="it-IT"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5x10</a:t>
                      </a:r>
                      <a:r>
                        <a:rPr lang="it-IT" baseline="30000" dirty="0"/>
                        <a:t>14</a:t>
                      </a:r>
                    </a:p>
                  </a:txBody>
                  <a:tcPr/>
                </a:tc>
                <a:tc>
                  <a:txBody>
                    <a:bodyPr/>
                    <a:lstStyle/>
                    <a:p>
                      <a:r>
                        <a:rPr lang="it-IT" dirty="0"/>
                        <a:t>0.024</a:t>
                      </a:r>
                    </a:p>
                  </a:txBody>
                  <a:tcPr/>
                </a:tc>
                <a:tc>
                  <a:txBody>
                    <a:bodyPr/>
                    <a:lstStyle/>
                    <a:p>
                      <a:r>
                        <a:rPr lang="it-IT" dirty="0"/>
                        <a:t>1.4x10</a:t>
                      </a:r>
                      <a:r>
                        <a:rPr lang="it-IT" baseline="30000" dirty="0"/>
                        <a:t>-5</a:t>
                      </a:r>
                    </a:p>
                  </a:txBody>
                  <a:tcPr/>
                </a:tc>
                <a:tc>
                  <a:txBody>
                    <a:bodyPr/>
                    <a:lstStyle/>
                    <a:p>
                      <a:r>
                        <a:rPr lang="it-IT" dirty="0"/>
                        <a:t>11.3</a:t>
                      </a:r>
                    </a:p>
                  </a:txBody>
                  <a:tcPr/>
                </a:tc>
                <a:extLst>
                  <a:ext uri="{0D108BD9-81ED-4DB2-BD59-A6C34878D82A}">
                    <a16:rowId xmlns:a16="http://schemas.microsoft.com/office/drawing/2014/main" val="21979015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China</a:t>
                      </a:r>
                    </a:p>
                  </a:txBody>
                  <a:tcPr/>
                </a:tc>
                <a:tc>
                  <a:txBody>
                    <a:bodyPr/>
                    <a:lstStyle/>
                    <a:p>
                      <a:r>
                        <a:rPr lang="it-IT"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FF3300"/>
                          </a:solidFill>
                        </a:rPr>
                        <a:t>1</a:t>
                      </a:r>
                      <a:r>
                        <a:rPr lang="it-IT" dirty="0"/>
                        <a:t>x10</a:t>
                      </a:r>
                      <a:r>
                        <a:rPr lang="it-IT" baseline="30000" dirty="0"/>
                        <a:t>15</a:t>
                      </a:r>
                    </a:p>
                  </a:txBody>
                  <a:tcPr/>
                </a:tc>
                <a:tc>
                  <a:txBody>
                    <a:bodyPr/>
                    <a:lstStyle/>
                    <a:p>
                      <a:r>
                        <a:rPr lang="it-IT" dirty="0"/>
                        <a:t>0.024</a:t>
                      </a:r>
                    </a:p>
                  </a:txBody>
                  <a:tcPr/>
                </a:tc>
                <a:tc>
                  <a:txBody>
                    <a:bodyPr/>
                    <a:lstStyle/>
                    <a:p>
                      <a:r>
                        <a:rPr lang="it-IT" dirty="0"/>
                        <a:t>1.4x10</a:t>
                      </a:r>
                      <a:r>
                        <a:rPr lang="it-IT" baseline="30000" dirty="0"/>
                        <a:t>-5</a:t>
                      </a:r>
                    </a:p>
                  </a:txBody>
                  <a:tcPr/>
                </a:tc>
                <a:tc>
                  <a:txBody>
                    <a:bodyPr/>
                    <a:lstStyle/>
                    <a:p>
                      <a:r>
                        <a:rPr lang="it-IT" dirty="0">
                          <a:solidFill>
                            <a:srgbClr val="FF3300"/>
                          </a:solidFill>
                        </a:rPr>
                        <a:t>22.6</a:t>
                      </a:r>
                    </a:p>
                  </a:txBody>
                  <a:tcPr/>
                </a:tc>
                <a:extLst>
                  <a:ext uri="{0D108BD9-81ED-4DB2-BD59-A6C34878D82A}">
                    <a16:rowId xmlns:a16="http://schemas.microsoft.com/office/drawing/2014/main" val="3704413812"/>
                  </a:ext>
                </a:extLst>
              </a:tr>
            </a:tbl>
          </a:graphicData>
        </a:graphic>
      </p:graphicFrame>
      <p:sp>
        <p:nvSpPr>
          <p:cNvPr id="4" name="CasellaDiTesto 3">
            <a:extLst>
              <a:ext uri="{FF2B5EF4-FFF2-40B4-BE49-F238E27FC236}">
                <a16:creationId xmlns:a16="http://schemas.microsoft.com/office/drawing/2014/main" id="{8612A8FA-E45D-4CA8-A70F-B57166A15114}"/>
              </a:ext>
            </a:extLst>
          </p:cNvPr>
          <p:cNvSpPr txBox="1"/>
          <p:nvPr/>
        </p:nvSpPr>
        <p:spPr>
          <a:xfrm>
            <a:off x="713254" y="874431"/>
            <a:ext cx="9108141" cy="646331"/>
          </a:xfrm>
          <a:prstGeom prst="rect">
            <a:avLst/>
          </a:prstGeom>
          <a:noFill/>
        </p:spPr>
        <p:txBody>
          <a:bodyPr wrap="square" rtlCol="0">
            <a:spAutoFit/>
          </a:bodyPr>
          <a:lstStyle/>
          <a:p>
            <a:r>
              <a:rPr lang="it-IT" sz="3600" b="1" dirty="0"/>
              <a:t>FTM-NEXT</a:t>
            </a:r>
          </a:p>
        </p:txBody>
      </p:sp>
      <p:sp>
        <p:nvSpPr>
          <p:cNvPr id="5" name="CasellaDiTesto 4">
            <a:extLst>
              <a:ext uri="{FF2B5EF4-FFF2-40B4-BE49-F238E27FC236}">
                <a16:creationId xmlns:a16="http://schemas.microsoft.com/office/drawing/2014/main" id="{E2A81ADD-CAE1-4189-B636-25E463E072FD}"/>
              </a:ext>
            </a:extLst>
          </p:cNvPr>
          <p:cNvSpPr txBox="1"/>
          <p:nvPr/>
        </p:nvSpPr>
        <p:spPr>
          <a:xfrm>
            <a:off x="744071" y="1349996"/>
            <a:ext cx="9090211" cy="646331"/>
          </a:xfrm>
          <a:prstGeom prst="rect">
            <a:avLst/>
          </a:prstGeom>
          <a:noFill/>
        </p:spPr>
        <p:txBody>
          <a:bodyPr wrap="square" rtlCol="0">
            <a:spAutoFit/>
          </a:bodyPr>
          <a:lstStyle/>
          <a:p>
            <a:r>
              <a:rPr lang="it-IT" sz="3600" b="1" dirty="0"/>
              <a:t>2020 activity report</a:t>
            </a:r>
          </a:p>
        </p:txBody>
      </p:sp>
      <p:pic>
        <p:nvPicPr>
          <p:cNvPr id="6" name="Picture 3" descr="logoci.tif">
            <a:extLst>
              <a:ext uri="{FF2B5EF4-FFF2-40B4-BE49-F238E27FC236}">
                <a16:creationId xmlns:a16="http://schemas.microsoft.com/office/drawing/2014/main" id="{AC665D7D-B852-4FA6-A6D0-AFBBA5566994}"/>
              </a:ext>
            </a:extLst>
          </p:cNvPr>
          <p:cNvPicPr>
            <a:picLocks noChangeAspect="1" noChangeArrowheads="1"/>
          </p:cNvPicPr>
          <p:nvPr/>
        </p:nvPicPr>
        <p:blipFill>
          <a:blip r:embed="rId2" cstate="print"/>
          <a:srcRect/>
          <a:stretch>
            <a:fillRect/>
          </a:stretch>
        </p:blipFill>
        <p:spPr bwMode="auto">
          <a:xfrm>
            <a:off x="8731050" y="112331"/>
            <a:ext cx="1209675" cy="647700"/>
          </a:xfrm>
          <a:prstGeom prst="rect">
            <a:avLst/>
          </a:prstGeom>
          <a:noFill/>
          <a:ln w="9525">
            <a:noFill/>
            <a:miter lim="800000"/>
            <a:headEnd/>
            <a:tailEnd/>
          </a:ln>
        </p:spPr>
      </p:pic>
      <p:sp>
        <p:nvSpPr>
          <p:cNvPr id="7" name="CasellaDiTesto 11">
            <a:extLst>
              <a:ext uri="{FF2B5EF4-FFF2-40B4-BE49-F238E27FC236}">
                <a16:creationId xmlns:a16="http://schemas.microsoft.com/office/drawing/2014/main" id="{E0903227-D201-4905-9573-F5008FF47EC0}"/>
              </a:ext>
            </a:extLst>
          </p:cNvPr>
          <p:cNvSpPr txBox="1">
            <a:spLocks noChangeArrowheads="1"/>
          </p:cNvSpPr>
          <p:nvPr/>
        </p:nvSpPr>
        <p:spPr bwMode="auto">
          <a:xfrm>
            <a:off x="10095948" y="161758"/>
            <a:ext cx="1797287" cy="507831"/>
          </a:xfrm>
          <a:prstGeom prst="rect">
            <a:avLst/>
          </a:prstGeom>
          <a:noFill/>
          <a:ln w="9525">
            <a:noFill/>
            <a:miter lim="800000"/>
            <a:headEnd/>
            <a:tailEnd/>
          </a:ln>
        </p:spPr>
        <p:txBody>
          <a:bodyPr wrap="none">
            <a:spAutoFit/>
          </a:bodyPr>
          <a:lstStyle/>
          <a:p>
            <a:pPr eaLnBrk="1" hangingPunct="1">
              <a:tabLst>
                <a:tab pos="2743200" algn="ctr"/>
                <a:tab pos="5486400" algn="r"/>
              </a:tabLst>
            </a:pPr>
            <a:r>
              <a:rPr lang="en-US" altLang="it-IT" sz="900" b="1" dirty="0" err="1">
                <a:solidFill>
                  <a:srgbClr val="020000"/>
                </a:solidFill>
                <a:latin typeface="Oswald Regular"/>
                <a:cs typeface="Times New Roman" pitchFamily="18" charset="0"/>
              </a:rPr>
              <a:t>Istituto</a:t>
            </a:r>
            <a:r>
              <a:rPr lang="en-US" altLang="it-IT" sz="900" b="1" dirty="0">
                <a:solidFill>
                  <a:srgbClr val="020000"/>
                </a:solidFill>
                <a:latin typeface="Oswald Regular"/>
                <a:cs typeface="Times New Roman" pitchFamily="18" charset="0"/>
              </a:rPr>
              <a:t> Nazionale di </a:t>
            </a:r>
            <a:r>
              <a:rPr lang="en-US" altLang="it-IT" sz="900" b="1" dirty="0" err="1">
                <a:solidFill>
                  <a:srgbClr val="020000"/>
                </a:solidFill>
                <a:latin typeface="Oswald Regular"/>
                <a:cs typeface="Times New Roman" pitchFamily="18" charset="0"/>
              </a:rPr>
              <a:t>Fisica</a:t>
            </a:r>
            <a:r>
              <a:rPr lang="en-US" altLang="it-IT" sz="900" b="1" dirty="0">
                <a:solidFill>
                  <a:srgbClr val="020000"/>
                </a:solidFill>
                <a:latin typeface="Oswald Regular"/>
                <a:cs typeface="Times New Roman" pitchFamily="18" charset="0"/>
              </a:rPr>
              <a:t> </a:t>
            </a:r>
            <a:r>
              <a:rPr lang="en-US" altLang="it-IT" sz="900" b="1" dirty="0" err="1">
                <a:solidFill>
                  <a:srgbClr val="020000"/>
                </a:solidFill>
                <a:latin typeface="Oswald Regular"/>
                <a:cs typeface="Times New Roman" pitchFamily="18" charset="0"/>
              </a:rPr>
              <a:t>Nucleare</a:t>
            </a:r>
            <a:endParaRPr lang="it-IT" altLang="it-IT" sz="900" dirty="0">
              <a:latin typeface="Cambria" pitchFamily="18" charset="0"/>
              <a:ea typeface="Cambria" pitchFamily="18" charset="0"/>
              <a:cs typeface="Times New Roman" pitchFamily="18" charset="0"/>
            </a:endParaRPr>
          </a:p>
          <a:p>
            <a:pPr eaLnBrk="1" hangingPunct="1">
              <a:tabLst>
                <a:tab pos="2743200" algn="ctr"/>
                <a:tab pos="5486400" algn="r"/>
              </a:tabLst>
            </a:pPr>
            <a:r>
              <a:rPr lang="en-US" altLang="it-IT" sz="900" dirty="0">
                <a:solidFill>
                  <a:srgbClr val="1A6A90"/>
                </a:solidFill>
                <a:latin typeface="Oswald Regular"/>
                <a:cs typeface="Times New Roman" pitchFamily="18" charset="0"/>
              </a:rPr>
              <a:t>SEZIONE DI LECCE</a:t>
            </a:r>
            <a:endParaRPr lang="it-IT" altLang="it-IT" sz="900" dirty="0">
              <a:latin typeface="Cambria" pitchFamily="18" charset="0"/>
            </a:endParaRPr>
          </a:p>
          <a:p>
            <a:pPr eaLnBrk="1" hangingPunct="1">
              <a:tabLst>
                <a:tab pos="2743200" algn="ctr"/>
                <a:tab pos="5486400" algn="r"/>
              </a:tabLst>
            </a:pPr>
            <a:endParaRPr lang="en-GB" altLang="it-IT" sz="900" dirty="0">
              <a:latin typeface="Calibri" pitchFamily="34" charset="0"/>
            </a:endParaRPr>
          </a:p>
        </p:txBody>
      </p:sp>
      <p:pic>
        <p:nvPicPr>
          <p:cNvPr id="9" name="Picture 5" descr="CEDAD LOGO_piccolo">
            <a:extLst>
              <a:ext uri="{FF2B5EF4-FFF2-40B4-BE49-F238E27FC236}">
                <a16:creationId xmlns:a16="http://schemas.microsoft.com/office/drawing/2014/main" id="{AEFC058F-5052-4970-9A57-1E925B865E67}"/>
              </a:ext>
            </a:extLst>
          </p:cNvPr>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l="1010" t="17159" r="1010" b="22878"/>
          <a:stretch>
            <a:fillRect/>
          </a:stretch>
        </p:blipFill>
        <p:spPr bwMode="auto">
          <a:xfrm>
            <a:off x="4810395" y="34305"/>
            <a:ext cx="1833373" cy="79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magine 9">
            <a:extLst>
              <a:ext uri="{FF2B5EF4-FFF2-40B4-BE49-F238E27FC236}">
                <a16:creationId xmlns:a16="http://schemas.microsoft.com/office/drawing/2014/main" id="{9CEEDBC2-738B-4439-BDD2-550B54E58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99" y="31884"/>
            <a:ext cx="2269125" cy="776279"/>
          </a:xfrm>
          <a:prstGeom prst="rect">
            <a:avLst/>
          </a:prstGeom>
        </p:spPr>
      </p:pic>
      <p:pic>
        <p:nvPicPr>
          <p:cNvPr id="12" name="Immagine 11">
            <a:extLst>
              <a:ext uri="{FF2B5EF4-FFF2-40B4-BE49-F238E27FC236}">
                <a16:creationId xmlns:a16="http://schemas.microsoft.com/office/drawing/2014/main" id="{8ABD9B9D-682E-4194-9271-D87B2B153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590" y="133536"/>
            <a:ext cx="1500469" cy="567825"/>
          </a:xfrm>
          <a:prstGeom prst="rect">
            <a:avLst/>
          </a:prstGeom>
        </p:spPr>
      </p:pic>
    </p:spTree>
    <p:extLst>
      <p:ext uri="{BB962C8B-B14F-4D97-AF65-F5344CB8AC3E}">
        <p14:creationId xmlns:p14="http://schemas.microsoft.com/office/powerpoint/2010/main" val="242800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60F1069-3BB5-487A-AF31-A6F1C6B7041E}"/>
              </a:ext>
            </a:extLst>
          </p:cNvPr>
          <p:cNvSpPr txBox="1"/>
          <p:nvPr/>
        </p:nvSpPr>
        <p:spPr>
          <a:xfrm>
            <a:off x="694792" y="335845"/>
            <a:ext cx="5302597" cy="5909310"/>
          </a:xfrm>
          <a:prstGeom prst="rect">
            <a:avLst/>
          </a:prstGeom>
          <a:noFill/>
        </p:spPr>
        <p:txBody>
          <a:bodyPr wrap="square" rtlCol="0">
            <a:spAutoFit/>
          </a:bodyPr>
          <a:lstStyle/>
          <a:p>
            <a:pPr algn="just"/>
            <a:r>
              <a:rPr lang="en-US" sz="1800" dirty="0">
                <a:effectLst/>
                <a:latin typeface="Century Gothic" panose="020B0502020202020204" pitchFamily="34" charset="0"/>
                <a:ea typeface="Times New Roman" panose="02020603050405020304" pitchFamily="18" charset="0"/>
              </a:rPr>
              <a:t>It is well known that the activation of the D peak requires not only the so-called structurally-damaged area but also a surrounding region of crystalline structures. </a:t>
            </a:r>
            <a:r>
              <a:rPr lang="en-US" sz="1800" b="1" dirty="0">
                <a:effectLst/>
                <a:latin typeface="Century Gothic" panose="020B0502020202020204" pitchFamily="34" charset="0"/>
                <a:ea typeface="Times New Roman" panose="02020603050405020304" pitchFamily="18" charset="0"/>
              </a:rPr>
              <a:t>The used dose do not introduce topological disorder into DLC plane layers.</a:t>
            </a:r>
          </a:p>
          <a:p>
            <a:pPr algn="just"/>
            <a:r>
              <a:rPr lang="en-US" sz="1800" dirty="0">
                <a:effectLst/>
                <a:latin typeface="Century Gothic" panose="020B0502020202020204" pitchFamily="34" charset="0"/>
                <a:ea typeface="Times New Roman" panose="02020603050405020304" pitchFamily="18" charset="0"/>
              </a:rPr>
              <a:t>The obtained results, suggest that used ion beams, having a predominantly </a:t>
            </a:r>
            <a:r>
              <a:rPr lang="en-US" sz="1800" b="1" u="sng" dirty="0">
                <a:effectLst/>
                <a:latin typeface="Century Gothic" panose="020B0502020202020204" pitchFamily="34" charset="0"/>
                <a:ea typeface="Times New Roman" panose="02020603050405020304" pitchFamily="18" charset="0"/>
              </a:rPr>
              <a:t>electronic stopping power</a:t>
            </a:r>
            <a:r>
              <a:rPr lang="en-US" sz="1800" dirty="0">
                <a:effectLst/>
                <a:latin typeface="Century Gothic" panose="020B0502020202020204" pitchFamily="34" charset="0"/>
                <a:ea typeface="Times New Roman" panose="02020603050405020304" pitchFamily="18" charset="0"/>
              </a:rPr>
              <a:t>, mainly produce ionization processes and emissions of energetic electrons in the interaction process with the DLC films. From literature data, modifications of the features of the Raman spectra can be evident only if the </a:t>
            </a:r>
            <a:r>
              <a:rPr lang="en-US" sz="1800" b="1" u="sng" dirty="0">
                <a:effectLst/>
                <a:latin typeface="Century Gothic" panose="020B0502020202020204" pitchFamily="34" charset="0"/>
                <a:ea typeface="Times New Roman" panose="02020603050405020304" pitchFamily="18" charset="0"/>
              </a:rPr>
              <a:t>nuclear component of the total stopping power</a:t>
            </a:r>
            <a:r>
              <a:rPr lang="en-US" sz="1800" dirty="0">
                <a:effectLst/>
                <a:latin typeface="Century Gothic" panose="020B0502020202020204" pitchFamily="34" charset="0"/>
                <a:ea typeface="Times New Roman" panose="02020603050405020304" pitchFamily="18" charset="0"/>
              </a:rPr>
              <a:t> increases too. In this case the nuclear energy release to DLC can, probably, produces collision cascades. These impacts will give rise to carbon atom displacements from the lattice and dislocations, vacancies, defects and damage of the carbon platelets, as break and shrink.</a:t>
            </a:r>
            <a:endParaRPr lang="it-IT" dirty="0">
              <a:latin typeface="Century Gothic" panose="020B0502020202020204" pitchFamily="34" charset="0"/>
            </a:endParaRPr>
          </a:p>
        </p:txBody>
      </p:sp>
    </p:spTree>
    <p:extLst>
      <p:ext uri="{BB962C8B-B14F-4D97-AF65-F5344CB8AC3E}">
        <p14:creationId xmlns:p14="http://schemas.microsoft.com/office/powerpoint/2010/main" val="115372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209E37B-79D7-4FC6-BE81-621696C9675F}"/>
              </a:ext>
            </a:extLst>
          </p:cNvPr>
          <p:cNvSpPr/>
          <p:nvPr/>
        </p:nvSpPr>
        <p:spPr>
          <a:xfrm>
            <a:off x="1" y="941033"/>
            <a:ext cx="12191999" cy="59169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FA9AD55E-77EC-4330-96C8-72D8470A2CA4}"/>
              </a:ext>
            </a:extLst>
          </p:cNvPr>
          <p:cNvSpPr txBox="1"/>
          <p:nvPr/>
        </p:nvSpPr>
        <p:spPr>
          <a:xfrm>
            <a:off x="470514" y="366518"/>
            <a:ext cx="6241003" cy="369332"/>
          </a:xfrm>
          <a:prstGeom prst="rect">
            <a:avLst/>
          </a:prstGeom>
          <a:noFill/>
        </p:spPr>
        <p:txBody>
          <a:bodyPr wrap="square" rtlCol="0">
            <a:spAutoFit/>
          </a:bodyPr>
          <a:lstStyle/>
          <a:p>
            <a:r>
              <a:rPr lang="en-US" dirty="0">
                <a:latin typeface="+mj-lt"/>
              </a:rPr>
              <a:t>Raman spectra evolution following irradiation</a:t>
            </a:r>
            <a:endParaRPr lang="it-IT" dirty="0">
              <a:latin typeface="+mj-lt"/>
            </a:endParaRPr>
          </a:p>
        </p:txBody>
      </p:sp>
      <p:pic>
        <p:nvPicPr>
          <p:cNvPr id="2" name="Immagine 1">
            <a:extLst>
              <a:ext uri="{FF2B5EF4-FFF2-40B4-BE49-F238E27FC236}">
                <a16:creationId xmlns:a16="http://schemas.microsoft.com/office/drawing/2014/main" id="{2973061F-6D48-4B3F-A206-D14142F67AE0}"/>
              </a:ext>
            </a:extLst>
          </p:cNvPr>
          <p:cNvPicPr>
            <a:picLocks noChangeAspect="1"/>
          </p:cNvPicPr>
          <p:nvPr/>
        </p:nvPicPr>
        <p:blipFill>
          <a:blip r:embed="rId2"/>
          <a:stretch>
            <a:fillRect/>
          </a:stretch>
        </p:blipFill>
        <p:spPr>
          <a:xfrm>
            <a:off x="5614114" y="1149743"/>
            <a:ext cx="6889412" cy="5760000"/>
          </a:xfrm>
          <a:prstGeom prst="rect">
            <a:avLst/>
          </a:prstGeom>
        </p:spPr>
      </p:pic>
      <p:pic>
        <p:nvPicPr>
          <p:cNvPr id="3" name="Immagine 2">
            <a:extLst>
              <a:ext uri="{FF2B5EF4-FFF2-40B4-BE49-F238E27FC236}">
                <a16:creationId xmlns:a16="http://schemas.microsoft.com/office/drawing/2014/main" id="{1FEA4FE8-8006-4AA0-9821-7124ECB2541C}"/>
              </a:ext>
            </a:extLst>
          </p:cNvPr>
          <p:cNvPicPr>
            <a:picLocks noChangeAspect="1"/>
          </p:cNvPicPr>
          <p:nvPr/>
        </p:nvPicPr>
        <p:blipFill>
          <a:blip r:embed="rId3"/>
          <a:stretch>
            <a:fillRect/>
          </a:stretch>
        </p:blipFill>
        <p:spPr>
          <a:xfrm>
            <a:off x="-311525" y="1149743"/>
            <a:ext cx="6889412" cy="5760000"/>
          </a:xfrm>
          <a:prstGeom prst="rect">
            <a:avLst/>
          </a:prstGeom>
        </p:spPr>
      </p:pic>
      <p:sp>
        <p:nvSpPr>
          <p:cNvPr id="4" name="TextBox 3">
            <a:extLst>
              <a:ext uri="{FF2B5EF4-FFF2-40B4-BE49-F238E27FC236}">
                <a16:creationId xmlns:a16="http://schemas.microsoft.com/office/drawing/2014/main" id="{00382CBE-FCAA-F741-8F47-52F0C4EDDA4E}"/>
              </a:ext>
            </a:extLst>
          </p:cNvPr>
          <p:cNvSpPr txBox="1"/>
          <p:nvPr/>
        </p:nvSpPr>
        <p:spPr>
          <a:xfrm>
            <a:off x="3501119" y="4061373"/>
            <a:ext cx="564105" cy="246221"/>
          </a:xfrm>
          <a:prstGeom prst="rect">
            <a:avLst/>
          </a:prstGeom>
          <a:solidFill>
            <a:schemeClr val="tx1"/>
          </a:solidFill>
        </p:spPr>
        <p:txBody>
          <a:bodyPr wrap="square" rtlCol="0">
            <a:spAutoFit/>
          </a:bodyPr>
          <a:lstStyle/>
          <a:p>
            <a:r>
              <a:rPr lang="en-IT" sz="1000" dirty="0">
                <a:solidFill>
                  <a:srgbClr val="FF3300"/>
                </a:solidFill>
              </a:rPr>
              <a:t>1E15</a:t>
            </a:r>
          </a:p>
        </p:txBody>
      </p:sp>
      <p:sp>
        <p:nvSpPr>
          <p:cNvPr id="6" name="TextBox 5">
            <a:extLst>
              <a:ext uri="{FF2B5EF4-FFF2-40B4-BE49-F238E27FC236}">
                <a16:creationId xmlns:a16="http://schemas.microsoft.com/office/drawing/2014/main" id="{DE3F08F1-FB3B-DB49-B432-B9FE3D380E15}"/>
              </a:ext>
            </a:extLst>
          </p:cNvPr>
          <p:cNvSpPr txBox="1"/>
          <p:nvPr/>
        </p:nvSpPr>
        <p:spPr>
          <a:xfrm>
            <a:off x="7897666" y="1068636"/>
            <a:ext cx="2974554" cy="369332"/>
          </a:xfrm>
          <a:prstGeom prst="rect">
            <a:avLst/>
          </a:prstGeom>
          <a:noFill/>
        </p:spPr>
        <p:txBody>
          <a:bodyPr wrap="square" rtlCol="0">
            <a:spAutoFit/>
          </a:bodyPr>
          <a:lstStyle/>
          <a:p>
            <a:pPr algn="ctr"/>
            <a:r>
              <a:rPr lang="en-IT" dirty="0">
                <a:solidFill>
                  <a:schemeClr val="bg1"/>
                </a:solidFill>
              </a:rPr>
              <a:t>PLD DLC (Lecce)</a:t>
            </a:r>
          </a:p>
        </p:txBody>
      </p:sp>
      <p:sp>
        <p:nvSpPr>
          <p:cNvPr id="8" name="TextBox 7">
            <a:extLst>
              <a:ext uri="{FF2B5EF4-FFF2-40B4-BE49-F238E27FC236}">
                <a16:creationId xmlns:a16="http://schemas.microsoft.com/office/drawing/2014/main" id="{A5B23FE9-F755-3F48-BB2B-A0C8851DEB09}"/>
              </a:ext>
            </a:extLst>
          </p:cNvPr>
          <p:cNvSpPr txBox="1"/>
          <p:nvPr/>
        </p:nvSpPr>
        <p:spPr>
          <a:xfrm>
            <a:off x="2046893" y="1068636"/>
            <a:ext cx="2974554" cy="369332"/>
          </a:xfrm>
          <a:prstGeom prst="rect">
            <a:avLst/>
          </a:prstGeom>
          <a:noFill/>
        </p:spPr>
        <p:txBody>
          <a:bodyPr wrap="square" rtlCol="0">
            <a:spAutoFit/>
          </a:bodyPr>
          <a:lstStyle/>
          <a:p>
            <a:pPr algn="ctr"/>
            <a:r>
              <a:rPr lang="en-IT" dirty="0">
                <a:solidFill>
                  <a:schemeClr val="bg1"/>
                </a:solidFill>
              </a:rPr>
              <a:t>Magnetron DLC (USTC)</a:t>
            </a:r>
          </a:p>
        </p:txBody>
      </p:sp>
      <p:sp>
        <p:nvSpPr>
          <p:cNvPr id="10" name="TextBox 9">
            <a:extLst>
              <a:ext uri="{FF2B5EF4-FFF2-40B4-BE49-F238E27FC236}">
                <a16:creationId xmlns:a16="http://schemas.microsoft.com/office/drawing/2014/main" id="{CC7285FE-E7E9-DD40-9C61-7D991F9B1A2E}"/>
              </a:ext>
            </a:extLst>
          </p:cNvPr>
          <p:cNvSpPr txBox="1"/>
          <p:nvPr/>
        </p:nvSpPr>
        <p:spPr>
          <a:xfrm>
            <a:off x="9774918" y="4107364"/>
            <a:ext cx="564105" cy="246221"/>
          </a:xfrm>
          <a:prstGeom prst="rect">
            <a:avLst/>
          </a:prstGeom>
          <a:solidFill>
            <a:schemeClr val="tx1"/>
          </a:solidFill>
        </p:spPr>
        <p:txBody>
          <a:bodyPr wrap="square" rtlCol="0">
            <a:spAutoFit/>
          </a:bodyPr>
          <a:lstStyle/>
          <a:p>
            <a:r>
              <a:rPr lang="en-IT" sz="1000" dirty="0">
                <a:solidFill>
                  <a:srgbClr val="FF3300"/>
                </a:solidFill>
              </a:rPr>
              <a:t>1E15</a:t>
            </a:r>
          </a:p>
        </p:txBody>
      </p:sp>
    </p:spTree>
    <p:extLst>
      <p:ext uri="{BB962C8B-B14F-4D97-AF65-F5344CB8AC3E}">
        <p14:creationId xmlns:p14="http://schemas.microsoft.com/office/powerpoint/2010/main" val="186528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52D7C20-96C5-49A3-A0DE-C3412AEF02E5}"/>
              </a:ext>
            </a:extLst>
          </p:cNvPr>
          <p:cNvSpPr/>
          <p:nvPr/>
        </p:nvSpPr>
        <p:spPr>
          <a:xfrm>
            <a:off x="470517" y="745724"/>
            <a:ext cx="4314547" cy="61122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C9D50643-6356-4F6F-B4B2-FB72B0A1CBA1}"/>
              </a:ext>
            </a:extLst>
          </p:cNvPr>
          <p:cNvPicPr>
            <a:picLocks noChangeAspect="1"/>
          </p:cNvPicPr>
          <p:nvPr/>
        </p:nvPicPr>
        <p:blipFill>
          <a:blip r:embed="rId2"/>
          <a:stretch>
            <a:fillRect/>
          </a:stretch>
        </p:blipFill>
        <p:spPr>
          <a:xfrm>
            <a:off x="652952" y="541538"/>
            <a:ext cx="4204708" cy="6316462"/>
          </a:xfrm>
          <a:prstGeom prst="rect">
            <a:avLst/>
          </a:prstGeom>
        </p:spPr>
      </p:pic>
      <p:sp>
        <p:nvSpPr>
          <p:cNvPr id="5" name="CasellaDiTesto 4">
            <a:extLst>
              <a:ext uri="{FF2B5EF4-FFF2-40B4-BE49-F238E27FC236}">
                <a16:creationId xmlns:a16="http://schemas.microsoft.com/office/drawing/2014/main" id="{9C14D370-A068-4C82-88E8-0BDDA6DDC119}"/>
              </a:ext>
            </a:extLst>
          </p:cNvPr>
          <p:cNvSpPr txBox="1"/>
          <p:nvPr/>
        </p:nvSpPr>
        <p:spPr>
          <a:xfrm>
            <a:off x="405951" y="0"/>
            <a:ext cx="3558988" cy="646331"/>
          </a:xfrm>
          <a:prstGeom prst="rect">
            <a:avLst/>
          </a:prstGeom>
          <a:noFill/>
        </p:spPr>
        <p:txBody>
          <a:bodyPr wrap="square" rtlCol="0">
            <a:spAutoFit/>
          </a:bodyPr>
          <a:lstStyle/>
          <a:p>
            <a:r>
              <a:rPr lang="en-US" dirty="0">
                <a:latin typeface="+mj-lt"/>
              </a:rPr>
              <a:t>Effect of irradiation on graphene sheets: an example</a:t>
            </a:r>
            <a:endParaRPr lang="it-IT" dirty="0">
              <a:latin typeface="+mj-lt"/>
            </a:endParaRPr>
          </a:p>
        </p:txBody>
      </p:sp>
      <p:sp>
        <p:nvSpPr>
          <p:cNvPr id="13" name="CasellaDiTesto 12">
            <a:extLst>
              <a:ext uri="{FF2B5EF4-FFF2-40B4-BE49-F238E27FC236}">
                <a16:creationId xmlns:a16="http://schemas.microsoft.com/office/drawing/2014/main" id="{EA356A33-69C0-44DE-A3C7-6854878E7609}"/>
              </a:ext>
            </a:extLst>
          </p:cNvPr>
          <p:cNvSpPr txBox="1"/>
          <p:nvPr/>
        </p:nvSpPr>
        <p:spPr>
          <a:xfrm>
            <a:off x="5343833" y="1247671"/>
            <a:ext cx="3558988" cy="1200329"/>
          </a:xfrm>
          <a:prstGeom prst="rect">
            <a:avLst/>
          </a:prstGeom>
          <a:noFill/>
        </p:spPr>
        <p:txBody>
          <a:bodyPr wrap="square" rtlCol="0">
            <a:spAutoFit/>
          </a:bodyPr>
          <a:lstStyle/>
          <a:p>
            <a:r>
              <a:rPr lang="en-US" dirty="0">
                <a:latin typeface="+mj-lt"/>
              </a:rPr>
              <a:t>High-dose irradiation deeply modifies the features of a Raman spectrum, especially the </a:t>
            </a:r>
            <a:r>
              <a:rPr lang="en-US" b="1" dirty="0">
                <a:latin typeface="+mj-lt"/>
              </a:rPr>
              <a:t>G</a:t>
            </a:r>
            <a:r>
              <a:rPr lang="en-US" dirty="0">
                <a:latin typeface="+mj-lt"/>
              </a:rPr>
              <a:t> and </a:t>
            </a:r>
            <a:r>
              <a:rPr lang="en-US" b="1" dirty="0">
                <a:latin typeface="+mj-lt"/>
              </a:rPr>
              <a:t>D</a:t>
            </a:r>
            <a:r>
              <a:rPr lang="en-US" dirty="0">
                <a:latin typeface="+mj-lt"/>
              </a:rPr>
              <a:t> peaks</a:t>
            </a:r>
            <a:endParaRPr lang="it-IT" dirty="0">
              <a:latin typeface="+mj-lt"/>
            </a:endParaRPr>
          </a:p>
        </p:txBody>
      </p:sp>
      <p:sp>
        <p:nvSpPr>
          <p:cNvPr id="2" name="TextBox 1">
            <a:extLst>
              <a:ext uri="{FF2B5EF4-FFF2-40B4-BE49-F238E27FC236}">
                <a16:creationId xmlns:a16="http://schemas.microsoft.com/office/drawing/2014/main" id="{35CE506C-F9E9-6647-93CD-9141A5666C95}"/>
              </a:ext>
            </a:extLst>
          </p:cNvPr>
          <p:cNvSpPr txBox="1"/>
          <p:nvPr/>
        </p:nvSpPr>
        <p:spPr>
          <a:xfrm>
            <a:off x="4857660" y="4594034"/>
            <a:ext cx="2313542" cy="369332"/>
          </a:xfrm>
          <a:prstGeom prst="rect">
            <a:avLst/>
          </a:prstGeom>
          <a:noFill/>
        </p:spPr>
        <p:txBody>
          <a:bodyPr wrap="square" rtlCol="0">
            <a:spAutoFit/>
          </a:bodyPr>
          <a:lstStyle/>
          <a:p>
            <a:r>
              <a:rPr lang="en-IT" dirty="0"/>
              <a:t>16MeV Au ions</a:t>
            </a:r>
          </a:p>
        </p:txBody>
      </p:sp>
    </p:spTree>
    <p:extLst>
      <p:ext uri="{BB962C8B-B14F-4D97-AF65-F5344CB8AC3E}">
        <p14:creationId xmlns:p14="http://schemas.microsoft.com/office/powerpoint/2010/main" val="1174831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C14D370-A068-4C82-88E8-0BDDA6DDC119}"/>
              </a:ext>
            </a:extLst>
          </p:cNvPr>
          <p:cNvSpPr txBox="1"/>
          <p:nvPr/>
        </p:nvSpPr>
        <p:spPr>
          <a:xfrm>
            <a:off x="432584" y="81872"/>
            <a:ext cx="3558988" cy="646331"/>
          </a:xfrm>
          <a:prstGeom prst="rect">
            <a:avLst/>
          </a:prstGeom>
          <a:noFill/>
        </p:spPr>
        <p:txBody>
          <a:bodyPr wrap="square" rtlCol="0">
            <a:spAutoFit/>
          </a:bodyPr>
          <a:lstStyle/>
          <a:p>
            <a:r>
              <a:rPr lang="en-US" dirty="0">
                <a:latin typeface="+mj-lt"/>
              </a:rPr>
              <a:t>Effect of irradiation on graphene sheets: an example</a:t>
            </a:r>
            <a:endParaRPr lang="it-IT" dirty="0">
              <a:latin typeface="+mj-lt"/>
            </a:endParaRPr>
          </a:p>
        </p:txBody>
      </p:sp>
      <p:pic>
        <p:nvPicPr>
          <p:cNvPr id="8" name="Immagine 7">
            <a:extLst>
              <a:ext uri="{FF2B5EF4-FFF2-40B4-BE49-F238E27FC236}">
                <a16:creationId xmlns:a16="http://schemas.microsoft.com/office/drawing/2014/main" id="{543FDA30-8C9E-46D4-A3DD-8CF505F6F24F}"/>
              </a:ext>
            </a:extLst>
          </p:cNvPr>
          <p:cNvPicPr>
            <a:picLocks noChangeAspect="1"/>
          </p:cNvPicPr>
          <p:nvPr/>
        </p:nvPicPr>
        <p:blipFill rotWithShape="1">
          <a:blip r:embed="rId2">
            <a:extLst>
              <a:ext uri="{28A0092B-C50C-407E-A947-70E740481C1C}">
                <a14:useLocalDpi xmlns:a14="http://schemas.microsoft.com/office/drawing/2010/main" val="0"/>
              </a:ext>
            </a:extLst>
          </a:blip>
          <a:srcRect l="15188" t="14367" r="47003" b="39745"/>
          <a:stretch/>
        </p:blipFill>
        <p:spPr>
          <a:xfrm>
            <a:off x="5968754" y="898677"/>
            <a:ext cx="5888854" cy="5569304"/>
          </a:xfrm>
          <a:prstGeom prst="rect">
            <a:avLst/>
          </a:prstGeom>
        </p:spPr>
      </p:pic>
      <p:pic>
        <p:nvPicPr>
          <p:cNvPr id="12" name="Immagine 11">
            <a:extLst>
              <a:ext uri="{FF2B5EF4-FFF2-40B4-BE49-F238E27FC236}">
                <a16:creationId xmlns:a16="http://schemas.microsoft.com/office/drawing/2014/main" id="{C9F6364E-8175-428A-B350-1701601A5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92" y="898677"/>
            <a:ext cx="5540188" cy="5554285"/>
          </a:xfrm>
          <a:prstGeom prst="rect">
            <a:avLst/>
          </a:prstGeom>
        </p:spPr>
      </p:pic>
      <p:sp>
        <p:nvSpPr>
          <p:cNvPr id="7" name="CasellaDiTesto 6">
            <a:extLst>
              <a:ext uri="{FF2B5EF4-FFF2-40B4-BE49-F238E27FC236}">
                <a16:creationId xmlns:a16="http://schemas.microsoft.com/office/drawing/2014/main" id="{DB8D925C-5EB0-45AE-BC0E-F66AEBD6C208}"/>
              </a:ext>
            </a:extLst>
          </p:cNvPr>
          <p:cNvSpPr txBox="1"/>
          <p:nvPr/>
        </p:nvSpPr>
        <p:spPr>
          <a:xfrm>
            <a:off x="334392" y="898677"/>
            <a:ext cx="3558988" cy="369332"/>
          </a:xfrm>
          <a:prstGeom prst="rect">
            <a:avLst/>
          </a:prstGeom>
          <a:noFill/>
        </p:spPr>
        <p:txBody>
          <a:bodyPr wrap="square" rtlCol="0">
            <a:spAutoFit/>
          </a:bodyPr>
          <a:lstStyle/>
          <a:p>
            <a:r>
              <a:rPr lang="en-US" dirty="0">
                <a:latin typeface="+mj-lt"/>
              </a:rPr>
              <a:t>before irradiation</a:t>
            </a:r>
            <a:endParaRPr lang="it-IT" dirty="0">
              <a:latin typeface="+mj-lt"/>
            </a:endParaRPr>
          </a:p>
        </p:txBody>
      </p:sp>
      <p:sp>
        <p:nvSpPr>
          <p:cNvPr id="9" name="CasellaDiTesto 8">
            <a:extLst>
              <a:ext uri="{FF2B5EF4-FFF2-40B4-BE49-F238E27FC236}">
                <a16:creationId xmlns:a16="http://schemas.microsoft.com/office/drawing/2014/main" id="{A29D2756-D0A2-4E62-A52F-F97630D0CABD}"/>
              </a:ext>
            </a:extLst>
          </p:cNvPr>
          <p:cNvSpPr txBox="1"/>
          <p:nvPr/>
        </p:nvSpPr>
        <p:spPr>
          <a:xfrm>
            <a:off x="6177378" y="898677"/>
            <a:ext cx="3558988" cy="369332"/>
          </a:xfrm>
          <a:prstGeom prst="rect">
            <a:avLst/>
          </a:prstGeom>
          <a:noFill/>
        </p:spPr>
        <p:txBody>
          <a:bodyPr wrap="square" rtlCol="0">
            <a:spAutoFit/>
          </a:bodyPr>
          <a:lstStyle/>
          <a:p>
            <a:r>
              <a:rPr lang="en-US" dirty="0">
                <a:latin typeface="+mj-lt"/>
              </a:rPr>
              <a:t>after irradiation</a:t>
            </a:r>
            <a:endParaRPr lang="it-IT" dirty="0">
              <a:latin typeface="+mj-lt"/>
            </a:endParaRPr>
          </a:p>
        </p:txBody>
      </p:sp>
      <p:sp>
        <p:nvSpPr>
          <p:cNvPr id="10" name="CasellaDiTesto 9">
            <a:extLst>
              <a:ext uri="{FF2B5EF4-FFF2-40B4-BE49-F238E27FC236}">
                <a16:creationId xmlns:a16="http://schemas.microsoft.com/office/drawing/2014/main" id="{44306392-80E7-468A-8632-5023A34CD26A}"/>
              </a:ext>
            </a:extLst>
          </p:cNvPr>
          <p:cNvSpPr txBox="1"/>
          <p:nvPr/>
        </p:nvSpPr>
        <p:spPr>
          <a:xfrm>
            <a:off x="3407545" y="6191352"/>
            <a:ext cx="2467035" cy="261610"/>
          </a:xfrm>
          <a:prstGeom prst="rect">
            <a:avLst/>
          </a:prstGeom>
          <a:noFill/>
        </p:spPr>
        <p:txBody>
          <a:bodyPr wrap="square" rtlCol="0">
            <a:spAutoFit/>
          </a:bodyPr>
          <a:lstStyle/>
          <a:p>
            <a:r>
              <a:rPr lang="en-US" sz="1100" dirty="0">
                <a:latin typeface="+mj-lt"/>
              </a:rPr>
              <a:t>Courtesy of Prof. Daniela </a:t>
            </a:r>
            <a:r>
              <a:rPr lang="en-US" sz="1100" dirty="0" err="1">
                <a:latin typeface="+mj-lt"/>
              </a:rPr>
              <a:t>Manno</a:t>
            </a:r>
            <a:endParaRPr lang="it-IT" sz="1100" dirty="0">
              <a:latin typeface="+mj-lt"/>
            </a:endParaRPr>
          </a:p>
        </p:txBody>
      </p:sp>
      <p:sp>
        <p:nvSpPr>
          <p:cNvPr id="11" name="CasellaDiTesto 10">
            <a:extLst>
              <a:ext uri="{FF2B5EF4-FFF2-40B4-BE49-F238E27FC236}">
                <a16:creationId xmlns:a16="http://schemas.microsoft.com/office/drawing/2014/main" id="{DE245990-1C54-4B8A-8BFD-145B69BBBDE3}"/>
              </a:ext>
            </a:extLst>
          </p:cNvPr>
          <p:cNvSpPr txBox="1"/>
          <p:nvPr/>
        </p:nvSpPr>
        <p:spPr>
          <a:xfrm>
            <a:off x="9390573" y="6191352"/>
            <a:ext cx="2467035" cy="261610"/>
          </a:xfrm>
          <a:prstGeom prst="rect">
            <a:avLst/>
          </a:prstGeom>
          <a:noFill/>
        </p:spPr>
        <p:txBody>
          <a:bodyPr wrap="square" rtlCol="0">
            <a:spAutoFit/>
          </a:bodyPr>
          <a:lstStyle/>
          <a:p>
            <a:r>
              <a:rPr lang="en-US" sz="1100" dirty="0">
                <a:latin typeface="+mj-lt"/>
              </a:rPr>
              <a:t>Courtesy of Prof. Daniela </a:t>
            </a:r>
            <a:r>
              <a:rPr lang="en-US" sz="1100" dirty="0" err="1">
                <a:latin typeface="+mj-lt"/>
              </a:rPr>
              <a:t>Manno</a:t>
            </a:r>
            <a:endParaRPr lang="it-IT" sz="1100" dirty="0">
              <a:latin typeface="+mj-lt"/>
            </a:endParaRPr>
          </a:p>
        </p:txBody>
      </p:sp>
    </p:spTree>
    <p:extLst>
      <p:ext uri="{BB962C8B-B14F-4D97-AF65-F5344CB8AC3E}">
        <p14:creationId xmlns:p14="http://schemas.microsoft.com/office/powerpoint/2010/main" val="197129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8D7EBB0-FDAF-4816-B675-571053117BA1}"/>
              </a:ext>
            </a:extLst>
          </p:cNvPr>
          <p:cNvSpPr txBox="1"/>
          <p:nvPr/>
        </p:nvSpPr>
        <p:spPr>
          <a:xfrm>
            <a:off x="7646520" y="914400"/>
            <a:ext cx="4545480" cy="1477328"/>
          </a:xfrm>
          <a:prstGeom prst="rect">
            <a:avLst/>
          </a:prstGeom>
          <a:noFill/>
        </p:spPr>
        <p:txBody>
          <a:bodyPr wrap="square" rtlCol="0">
            <a:spAutoFit/>
          </a:bodyPr>
          <a:lstStyle/>
          <a:p>
            <a:r>
              <a:rPr lang="en-US" dirty="0">
                <a:latin typeface="+mj-lt"/>
                <a:ea typeface="Times New Roman" panose="02020603050405020304" pitchFamily="18" charset="0"/>
              </a:rPr>
              <a:t>Probable </a:t>
            </a:r>
            <a:r>
              <a:rPr lang="en-US" sz="1800" dirty="0">
                <a:effectLst/>
                <a:latin typeface="+mj-lt"/>
                <a:ea typeface="Times New Roman" panose="02020603050405020304" pitchFamily="18" charset="0"/>
              </a:rPr>
              <a:t>low damage </a:t>
            </a:r>
            <a:r>
              <a:rPr lang="en-US" dirty="0">
                <a:latin typeface="+mj-lt"/>
                <a:ea typeface="Times New Roman" panose="02020603050405020304" pitchFamily="18" charset="0"/>
              </a:rPr>
              <a:t>is produced by </a:t>
            </a:r>
            <a:r>
              <a:rPr lang="en-US" sz="1800" dirty="0">
                <a:effectLst/>
                <a:latin typeface="+mj-lt"/>
                <a:ea typeface="Times New Roman" panose="02020603050405020304" pitchFamily="18" charset="0"/>
              </a:rPr>
              <a:t>ions on the DLC coating  films. An inversion in the structural evolution occurs in the range 10-100 </a:t>
            </a:r>
            <a:r>
              <a:rPr lang="en-US" sz="1800" dirty="0" err="1">
                <a:effectLst/>
                <a:latin typeface="+mj-lt"/>
                <a:ea typeface="Times New Roman" panose="02020603050405020304" pitchFamily="18" charset="0"/>
              </a:rPr>
              <a:t>MGy</a:t>
            </a:r>
            <a:r>
              <a:rPr lang="en-US" sz="1800" dirty="0">
                <a:effectLst/>
                <a:latin typeface="+mj-lt"/>
                <a:ea typeface="Times New Roman" panose="02020603050405020304" pitchFamily="18" charset="0"/>
              </a:rPr>
              <a:t>.</a:t>
            </a:r>
          </a:p>
          <a:p>
            <a:endParaRPr lang="en-US" dirty="0">
              <a:latin typeface="+mj-lt"/>
            </a:endParaRPr>
          </a:p>
        </p:txBody>
      </p:sp>
      <p:sp>
        <p:nvSpPr>
          <p:cNvPr id="5" name="Rettangolo 4">
            <a:extLst>
              <a:ext uri="{FF2B5EF4-FFF2-40B4-BE49-F238E27FC236}">
                <a16:creationId xmlns:a16="http://schemas.microsoft.com/office/drawing/2014/main" id="{2099E339-4DEE-4DB7-A215-A2ABBC2C28E2}"/>
              </a:ext>
            </a:extLst>
          </p:cNvPr>
          <p:cNvSpPr/>
          <p:nvPr/>
        </p:nvSpPr>
        <p:spPr>
          <a:xfrm>
            <a:off x="0" y="914400"/>
            <a:ext cx="7494494" cy="594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3213EF4E-38DD-4CCF-B74D-6BE7EBD6FE37}"/>
              </a:ext>
            </a:extLst>
          </p:cNvPr>
          <p:cNvPicPr>
            <a:picLocks noChangeAspect="1"/>
          </p:cNvPicPr>
          <p:nvPr/>
        </p:nvPicPr>
        <p:blipFill>
          <a:blip r:embed="rId2"/>
          <a:stretch>
            <a:fillRect/>
          </a:stretch>
        </p:blipFill>
        <p:spPr>
          <a:xfrm>
            <a:off x="1276798" y="1384823"/>
            <a:ext cx="4259580" cy="5128260"/>
          </a:xfrm>
          <a:prstGeom prst="rect">
            <a:avLst/>
          </a:prstGeom>
        </p:spPr>
      </p:pic>
      <p:sp>
        <p:nvSpPr>
          <p:cNvPr id="3" name="Oval 2">
            <a:extLst>
              <a:ext uri="{FF2B5EF4-FFF2-40B4-BE49-F238E27FC236}">
                <a16:creationId xmlns:a16="http://schemas.microsoft.com/office/drawing/2014/main" id="{4E8D9F52-7346-A44E-A863-DF33111FC55A}"/>
              </a:ext>
            </a:extLst>
          </p:cNvPr>
          <p:cNvSpPr/>
          <p:nvPr/>
        </p:nvSpPr>
        <p:spPr>
          <a:xfrm>
            <a:off x="4516917" y="2391729"/>
            <a:ext cx="363556" cy="604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 name="Oval 5">
            <a:extLst>
              <a:ext uri="{FF2B5EF4-FFF2-40B4-BE49-F238E27FC236}">
                <a16:creationId xmlns:a16="http://schemas.microsoft.com/office/drawing/2014/main" id="{E99E139F-BD85-4240-B79C-5896E19D524C}"/>
              </a:ext>
            </a:extLst>
          </p:cNvPr>
          <p:cNvSpPr/>
          <p:nvPr/>
        </p:nvSpPr>
        <p:spPr>
          <a:xfrm>
            <a:off x="4548132" y="4452406"/>
            <a:ext cx="363556" cy="604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8" name="Straight Arrow Connector 7">
            <a:extLst>
              <a:ext uri="{FF2B5EF4-FFF2-40B4-BE49-F238E27FC236}">
                <a16:creationId xmlns:a16="http://schemas.microsoft.com/office/drawing/2014/main" id="{BD832806-37FF-0947-B649-8AA7FE92C5E7}"/>
              </a:ext>
            </a:extLst>
          </p:cNvPr>
          <p:cNvCxnSpPr>
            <a:stCxn id="3" idx="2"/>
          </p:cNvCxnSpPr>
          <p:nvPr/>
        </p:nvCxnSpPr>
        <p:spPr>
          <a:xfrm flipH="1">
            <a:off x="2776251" y="2694159"/>
            <a:ext cx="1740666" cy="0"/>
          </a:xfrm>
          <a:prstGeom prst="straightConnector1">
            <a:avLst/>
          </a:prstGeom>
          <a:ln w="190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6AA8699-C63E-ED42-93DD-E0E23A653E8B}"/>
              </a:ext>
            </a:extLst>
          </p:cNvPr>
          <p:cNvCxnSpPr/>
          <p:nvPr/>
        </p:nvCxnSpPr>
        <p:spPr>
          <a:xfrm flipH="1">
            <a:off x="2807466" y="4754836"/>
            <a:ext cx="1740666" cy="0"/>
          </a:xfrm>
          <a:prstGeom prst="straightConnector1">
            <a:avLst/>
          </a:prstGeom>
          <a:ln w="190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9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E71D0AF1-5A9C-413B-91E7-2A75DCD0A810}"/>
              </a:ext>
            </a:extLst>
          </p:cNvPr>
          <p:cNvSpPr/>
          <p:nvPr/>
        </p:nvSpPr>
        <p:spPr>
          <a:xfrm>
            <a:off x="2032987" y="1589103"/>
            <a:ext cx="5220070" cy="41192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46AADDF4-BA51-4D39-94E0-055317B2B829}"/>
              </a:ext>
            </a:extLst>
          </p:cNvPr>
          <p:cNvPicPr>
            <a:picLocks noChangeAspect="1"/>
          </p:cNvPicPr>
          <p:nvPr/>
        </p:nvPicPr>
        <p:blipFill>
          <a:blip r:embed="rId2"/>
          <a:stretch>
            <a:fillRect/>
          </a:stretch>
        </p:blipFill>
        <p:spPr>
          <a:xfrm>
            <a:off x="2322732" y="1947132"/>
            <a:ext cx="4640580" cy="3558540"/>
          </a:xfrm>
          <a:prstGeom prst="rect">
            <a:avLst/>
          </a:prstGeom>
        </p:spPr>
      </p:pic>
      <p:sp>
        <p:nvSpPr>
          <p:cNvPr id="5" name="CasellaDiTesto 4">
            <a:extLst>
              <a:ext uri="{FF2B5EF4-FFF2-40B4-BE49-F238E27FC236}">
                <a16:creationId xmlns:a16="http://schemas.microsoft.com/office/drawing/2014/main" id="{1523B6D9-4FA7-48BA-AC3B-99F261B20E53}"/>
              </a:ext>
            </a:extLst>
          </p:cNvPr>
          <p:cNvSpPr txBox="1"/>
          <p:nvPr/>
        </p:nvSpPr>
        <p:spPr>
          <a:xfrm>
            <a:off x="7581271" y="1812352"/>
            <a:ext cx="3558988" cy="2862322"/>
          </a:xfrm>
          <a:prstGeom prst="rect">
            <a:avLst/>
          </a:prstGeom>
          <a:noFill/>
        </p:spPr>
        <p:txBody>
          <a:bodyPr wrap="square" rtlCol="0">
            <a:spAutoFit/>
          </a:bodyPr>
          <a:lstStyle/>
          <a:p>
            <a:r>
              <a:rPr lang="en-US" dirty="0">
                <a:latin typeface="+mj-lt"/>
                <a:ea typeface="Times New Roman" panose="02020603050405020304" pitchFamily="18" charset="0"/>
              </a:rPr>
              <a:t>A</a:t>
            </a:r>
            <a:r>
              <a:rPr lang="en-US" sz="1800" dirty="0">
                <a:effectLst/>
                <a:latin typeface="+mj-lt"/>
                <a:ea typeface="Times New Roman" panose="02020603050405020304" pitchFamily="18" charset="0"/>
              </a:rPr>
              <a:t> similar trend was observed on graphene sheets.</a:t>
            </a:r>
          </a:p>
          <a:p>
            <a:endParaRPr lang="en-US" dirty="0">
              <a:latin typeface="+mj-lt"/>
            </a:endParaRPr>
          </a:p>
          <a:p>
            <a:r>
              <a:rPr lang="en-US" dirty="0">
                <a:latin typeface="+mj-lt"/>
              </a:rPr>
              <a:t>A localized energy transfer may originated a thermal annealing. The latter can give rise to a competitive process of partial amorphization and recrystallization</a:t>
            </a:r>
            <a:endParaRPr lang="it-IT" dirty="0">
              <a:latin typeface="+mj-lt"/>
            </a:endParaRPr>
          </a:p>
          <a:p>
            <a:endParaRPr lang="it-IT" dirty="0">
              <a:latin typeface="+mj-lt"/>
            </a:endParaRPr>
          </a:p>
        </p:txBody>
      </p:sp>
      <p:cxnSp>
        <p:nvCxnSpPr>
          <p:cNvPr id="7" name="Connettore 2 6">
            <a:extLst>
              <a:ext uri="{FF2B5EF4-FFF2-40B4-BE49-F238E27FC236}">
                <a16:creationId xmlns:a16="http://schemas.microsoft.com/office/drawing/2014/main" id="{D5EB3118-3D75-47A6-B951-255870F95882}"/>
              </a:ext>
            </a:extLst>
          </p:cNvPr>
          <p:cNvCxnSpPr/>
          <p:nvPr/>
        </p:nvCxnSpPr>
        <p:spPr>
          <a:xfrm>
            <a:off x="3287535" y="2974714"/>
            <a:ext cx="572756" cy="1085222"/>
          </a:xfrm>
          <a:prstGeom prst="straightConnector1">
            <a:avLst/>
          </a:prstGeom>
          <a:ln>
            <a:solidFill>
              <a:srgbClr val="FF3300"/>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cxnSp>
        <p:nvCxnSpPr>
          <p:cNvPr id="8" name="Connettore 2 7">
            <a:extLst>
              <a:ext uri="{FF2B5EF4-FFF2-40B4-BE49-F238E27FC236}">
                <a16:creationId xmlns:a16="http://schemas.microsoft.com/office/drawing/2014/main" id="{3404C2D0-8988-4A37-AF72-825BD1D0A8EC}"/>
              </a:ext>
            </a:extLst>
          </p:cNvPr>
          <p:cNvCxnSpPr>
            <a:cxnSpLocks/>
          </p:cNvCxnSpPr>
          <p:nvPr/>
        </p:nvCxnSpPr>
        <p:spPr>
          <a:xfrm flipV="1">
            <a:off x="4150036" y="3440219"/>
            <a:ext cx="1585916" cy="983604"/>
          </a:xfrm>
          <a:prstGeom prst="straightConnector1">
            <a:avLst/>
          </a:prstGeom>
          <a:ln>
            <a:solidFill>
              <a:srgbClr val="FF3300"/>
            </a:solidFill>
            <a:headEnd type="none" w="med" len="med"/>
            <a:tailEnd type="arrow"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55590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1A20305-7A80-4A92-9822-14E3680EC395}"/>
              </a:ext>
            </a:extLst>
          </p:cNvPr>
          <p:cNvSpPr/>
          <p:nvPr/>
        </p:nvSpPr>
        <p:spPr>
          <a:xfrm>
            <a:off x="1" y="923278"/>
            <a:ext cx="8380519" cy="5943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3">
            <a:extLst>
              <a:ext uri="{FF2B5EF4-FFF2-40B4-BE49-F238E27FC236}">
                <a16:creationId xmlns:a16="http://schemas.microsoft.com/office/drawing/2014/main" id="{6D51FFDB-98C3-4BF6-91D4-89129A0ECF70}"/>
              </a:ext>
            </a:extLst>
          </p:cNvPr>
          <p:cNvPicPr>
            <a:picLocks noChangeAspect="1"/>
          </p:cNvPicPr>
          <p:nvPr/>
        </p:nvPicPr>
        <p:blipFill>
          <a:blip r:embed="rId2"/>
          <a:stretch>
            <a:fillRect/>
          </a:stretch>
        </p:blipFill>
        <p:spPr>
          <a:xfrm>
            <a:off x="1" y="700014"/>
            <a:ext cx="4937760" cy="3459480"/>
          </a:xfrm>
          <a:prstGeom prst="rect">
            <a:avLst/>
          </a:prstGeom>
        </p:spPr>
      </p:pic>
      <p:pic>
        <p:nvPicPr>
          <p:cNvPr id="6" name="Picture 4">
            <a:extLst>
              <a:ext uri="{FF2B5EF4-FFF2-40B4-BE49-F238E27FC236}">
                <a16:creationId xmlns:a16="http://schemas.microsoft.com/office/drawing/2014/main" id="{24C35A14-7965-4DE7-A8E3-ACD1F2A10233}"/>
              </a:ext>
            </a:extLst>
          </p:cNvPr>
          <p:cNvPicPr>
            <a:picLocks noChangeAspect="1"/>
          </p:cNvPicPr>
          <p:nvPr/>
        </p:nvPicPr>
        <p:blipFill>
          <a:blip r:embed="rId3"/>
          <a:stretch>
            <a:fillRect/>
          </a:stretch>
        </p:blipFill>
        <p:spPr>
          <a:xfrm>
            <a:off x="3807274" y="3304713"/>
            <a:ext cx="4937760" cy="3459480"/>
          </a:xfrm>
          <a:prstGeom prst="rect">
            <a:avLst/>
          </a:prstGeom>
        </p:spPr>
      </p:pic>
      <p:sp>
        <p:nvSpPr>
          <p:cNvPr id="7" name="CasellaDiTesto 6">
            <a:extLst>
              <a:ext uri="{FF2B5EF4-FFF2-40B4-BE49-F238E27FC236}">
                <a16:creationId xmlns:a16="http://schemas.microsoft.com/office/drawing/2014/main" id="{607550C9-AC39-4E61-B944-BB995CF5C8B6}"/>
              </a:ext>
            </a:extLst>
          </p:cNvPr>
          <p:cNvSpPr txBox="1"/>
          <p:nvPr/>
        </p:nvSpPr>
        <p:spPr>
          <a:xfrm>
            <a:off x="8531246" y="1078922"/>
            <a:ext cx="3807273" cy="5632311"/>
          </a:xfrm>
          <a:prstGeom prst="rect">
            <a:avLst/>
          </a:prstGeom>
          <a:noFill/>
        </p:spPr>
        <p:txBody>
          <a:bodyPr wrap="square" rtlCol="0">
            <a:spAutoFit/>
          </a:bodyPr>
          <a:lstStyle/>
          <a:p>
            <a:r>
              <a:rPr lang="en-US" dirty="0">
                <a:latin typeface="+mj-lt"/>
                <a:ea typeface="Times New Roman" panose="02020603050405020304" pitchFamily="18" charset="0"/>
              </a:rPr>
              <a:t>The resistivity of 41-DLC sample do not vary in a significant manner. The resistivity of the China DLC coating slowly increases as the dose increasing.</a:t>
            </a:r>
          </a:p>
          <a:p>
            <a:endParaRPr lang="en-US" dirty="0">
              <a:latin typeface="+mj-lt"/>
              <a:ea typeface="Times New Roman" panose="02020603050405020304" pitchFamily="18" charset="0"/>
            </a:endParaRPr>
          </a:p>
          <a:p>
            <a:endParaRPr lang="en-US" dirty="0">
              <a:latin typeface="+mj-lt"/>
              <a:ea typeface="Times New Roman" panose="02020603050405020304" pitchFamily="18" charset="0"/>
            </a:endParaRPr>
          </a:p>
          <a:p>
            <a:r>
              <a:rPr lang="en-US" dirty="0">
                <a:latin typeface="+mj-lt"/>
                <a:ea typeface="Times New Roman" panose="02020603050405020304" pitchFamily="18" charset="0"/>
              </a:rPr>
              <a:t>Since the electrical transport processes are governed by grain boundary scattering processes, the slight structural evolution could affect the barrier height. </a:t>
            </a:r>
          </a:p>
          <a:p>
            <a:endParaRPr lang="en-US" dirty="0">
              <a:latin typeface="+mj-lt"/>
              <a:ea typeface="Times New Roman" panose="02020603050405020304" pitchFamily="18" charset="0"/>
            </a:endParaRPr>
          </a:p>
          <a:p>
            <a:endParaRPr lang="en-US" dirty="0">
              <a:latin typeface="+mj-lt"/>
              <a:ea typeface="Times New Roman" panose="02020603050405020304" pitchFamily="18" charset="0"/>
            </a:endParaRPr>
          </a:p>
          <a:p>
            <a:r>
              <a:rPr lang="en-US" dirty="0">
                <a:latin typeface="+mj-lt"/>
                <a:ea typeface="Times New Roman" panose="02020603050405020304" pitchFamily="18" charset="0"/>
              </a:rPr>
              <a:t>This would explain the slight increase in resistivity, more evident in the China coating.</a:t>
            </a:r>
            <a:endParaRPr lang="en-US" sz="1800" dirty="0">
              <a:effectLst/>
              <a:latin typeface="+mj-lt"/>
              <a:ea typeface="Times New Roman" panose="02020603050405020304" pitchFamily="18" charset="0"/>
            </a:endParaRPr>
          </a:p>
          <a:p>
            <a:r>
              <a:rPr lang="en-US" dirty="0">
                <a:latin typeface="+mj-lt"/>
              </a:rPr>
              <a:t> </a:t>
            </a:r>
            <a:endParaRPr lang="it-IT" dirty="0">
              <a:latin typeface="+mj-lt"/>
            </a:endParaRPr>
          </a:p>
        </p:txBody>
      </p:sp>
      <p:sp>
        <p:nvSpPr>
          <p:cNvPr id="8" name="Oval 7">
            <a:extLst>
              <a:ext uri="{FF2B5EF4-FFF2-40B4-BE49-F238E27FC236}">
                <a16:creationId xmlns:a16="http://schemas.microsoft.com/office/drawing/2014/main" id="{E6411840-B71C-E548-B18F-0AF59FA1E0E9}"/>
              </a:ext>
            </a:extLst>
          </p:cNvPr>
          <p:cNvSpPr/>
          <p:nvPr/>
        </p:nvSpPr>
        <p:spPr>
          <a:xfrm>
            <a:off x="3625496" y="2127324"/>
            <a:ext cx="363556" cy="604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9" name="Straight Arrow Connector 8">
            <a:extLst>
              <a:ext uri="{FF2B5EF4-FFF2-40B4-BE49-F238E27FC236}">
                <a16:creationId xmlns:a16="http://schemas.microsoft.com/office/drawing/2014/main" id="{1905F713-10E4-8743-8ED2-7B4D20A620B8}"/>
              </a:ext>
            </a:extLst>
          </p:cNvPr>
          <p:cNvCxnSpPr>
            <a:cxnSpLocks/>
            <a:stCxn id="8" idx="2"/>
          </p:cNvCxnSpPr>
          <p:nvPr/>
        </p:nvCxnSpPr>
        <p:spPr>
          <a:xfrm flipH="1">
            <a:off x="1884830" y="2429754"/>
            <a:ext cx="1740666" cy="0"/>
          </a:xfrm>
          <a:prstGeom prst="straightConnector1">
            <a:avLst/>
          </a:prstGeom>
          <a:ln w="190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1D0EFAD-BB04-C645-981E-0AEF62F7FEA2}"/>
              </a:ext>
            </a:extLst>
          </p:cNvPr>
          <p:cNvSpPr/>
          <p:nvPr/>
        </p:nvSpPr>
        <p:spPr>
          <a:xfrm>
            <a:off x="7458421" y="4947642"/>
            <a:ext cx="363556" cy="6048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11" name="Straight Arrow Connector 10">
            <a:extLst>
              <a:ext uri="{FF2B5EF4-FFF2-40B4-BE49-F238E27FC236}">
                <a16:creationId xmlns:a16="http://schemas.microsoft.com/office/drawing/2014/main" id="{82758414-638E-484F-AC0E-B9691C2B3FAD}"/>
              </a:ext>
            </a:extLst>
          </p:cNvPr>
          <p:cNvCxnSpPr>
            <a:stCxn id="10" idx="2"/>
          </p:cNvCxnSpPr>
          <p:nvPr/>
        </p:nvCxnSpPr>
        <p:spPr>
          <a:xfrm flipH="1">
            <a:off x="5717755" y="5250072"/>
            <a:ext cx="1740666" cy="0"/>
          </a:xfrm>
          <a:prstGeom prst="straightConnector1">
            <a:avLst/>
          </a:prstGeom>
          <a:ln w="1905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795869"/>
      </p:ext>
    </p:extLst>
  </p:cSld>
  <p:clrMapOvr>
    <a:masterClrMapping/>
  </p:clrMapOvr>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715</TotalTime>
  <Words>434</Words>
  <Application>Microsoft Macintosh PowerPoint</Application>
  <PresentationFormat>Widescreen</PresentationFormat>
  <Paragraphs>86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Cambria</vt:lpstr>
      <vt:lpstr>Century Gothic</vt:lpstr>
      <vt:lpstr>Oswald Regular</vt:lpstr>
      <vt:lpstr>Wingdings 3</vt:lpstr>
      <vt:lpstr>Sezione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Serra</dc:creator>
  <cp:lastModifiedBy>Piet Omer J Verwilligen</cp:lastModifiedBy>
  <cp:revision>38</cp:revision>
  <dcterms:created xsi:type="dcterms:W3CDTF">2021-02-22T12:31:34Z</dcterms:created>
  <dcterms:modified xsi:type="dcterms:W3CDTF">2021-03-31T09:00:14Z</dcterms:modified>
</cp:coreProperties>
</file>