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91" r:id="rId3"/>
    <p:sldId id="286" r:id="rId4"/>
    <p:sldId id="287" r:id="rId5"/>
    <p:sldId id="288" r:id="rId6"/>
    <p:sldId id="292" r:id="rId7"/>
    <p:sldId id="293" r:id="rId8"/>
    <p:sldId id="294" r:id="rId9"/>
    <p:sldId id="268" r:id="rId10"/>
    <p:sldId id="269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FB2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1B575-AC5D-4159-8173-54DE4FD212F0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AD24C-1A54-4018-8577-9E193923E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98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78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73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48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96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56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35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15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4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50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7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1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3B75-2DC9-4EE7-837C-47CAEE67A35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3518-4E94-4B9A-BFA4-373A643BB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45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N_TOF Italia  </a:t>
            </a:r>
            <a:r>
              <a:rPr lang="en-GB" sz="3200" b="1" dirty="0">
                <a:solidFill>
                  <a:srgbClr val="FFFF00"/>
                </a:solidFill>
              </a:rPr>
              <a:t>”</a:t>
            </a:r>
            <a:r>
              <a:rPr lang="it-IT" sz="3200" b="1" dirty="0" err="1" smtClean="0">
                <a:solidFill>
                  <a:srgbClr val="FFFF00"/>
                </a:solidFill>
              </a:rPr>
              <a:t>What’s</a:t>
            </a:r>
            <a:r>
              <a:rPr lang="it-IT" sz="3200" b="1" dirty="0" smtClean="0">
                <a:solidFill>
                  <a:srgbClr val="FFFF00"/>
                </a:solidFill>
              </a:rPr>
              <a:t> NEXT</a:t>
            </a:r>
            <a:r>
              <a:rPr lang="en-GB" sz="3200" b="1" dirty="0" smtClean="0">
                <a:solidFill>
                  <a:srgbClr val="FFFF00"/>
                </a:solidFill>
              </a:rPr>
              <a:t>?” </a:t>
            </a:r>
            <a:r>
              <a:rPr lang="it-IT" sz="3200" dirty="0">
                <a:solidFill>
                  <a:srgbClr val="FFFF00"/>
                </a:solidFill>
              </a:rPr>
              <a:t/>
            </a:r>
            <a:br>
              <a:rPr lang="it-IT" sz="3200" dirty="0">
                <a:solidFill>
                  <a:srgbClr val="FFFF00"/>
                </a:solidFill>
              </a:rPr>
            </a:b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005036"/>
            <a:ext cx="52292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9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8702675" y="633888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A</a:t>
            </a:r>
            <a:endParaRPr lang="it-IT" altLang="it-IT" sz="2800" b="0" dirty="0">
              <a:solidFill>
                <a:schemeClr val="bg1"/>
              </a:solidFill>
            </a:endParaRPr>
          </a:p>
        </p:txBody>
      </p:sp>
      <p:sp>
        <p:nvSpPr>
          <p:cNvPr id="57403" name="Text Box 59"/>
          <p:cNvSpPr txBox="1">
            <a:spLocks noChangeArrowheads="1"/>
          </p:cNvSpPr>
          <p:nvPr/>
        </p:nvSpPr>
        <p:spPr bwMode="auto">
          <a:xfrm>
            <a:off x="304800" y="0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t-IT" sz="2800" b="0">
                <a:solidFill>
                  <a:schemeClr val="bg1"/>
                </a:solidFill>
              </a:rPr>
              <a:t>Z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685800" y="6324600"/>
            <a:ext cx="822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402" name="Line 58"/>
          <p:cNvSpPr>
            <a:spLocks noChangeShapeType="1"/>
          </p:cNvSpPr>
          <p:nvPr/>
        </p:nvSpPr>
        <p:spPr bwMode="auto">
          <a:xfrm flipV="1">
            <a:off x="685800" y="304800"/>
            <a:ext cx="0" cy="601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0" y="2955925"/>
            <a:ext cx="59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Xe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0" y="2066925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Cs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0" y="1193800"/>
            <a:ext cx="57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Ba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0" y="391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  I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0" y="4800600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Te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47738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128</a:t>
            </a:r>
            <a:endParaRPr lang="it-IT" altLang="it-IT" sz="2400" b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60538" y="2938463"/>
            <a:ext cx="579437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129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73338" y="2938463"/>
            <a:ext cx="579437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130</a:t>
            </a:r>
            <a:endParaRPr lang="it-IT" altLang="it-IT" sz="2400" b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197350" y="2938463"/>
            <a:ext cx="579438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132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010150" y="2938463"/>
            <a:ext cx="579438" cy="614362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5.2 d 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821363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134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171950" y="1981200"/>
            <a:ext cx="579438" cy="614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133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983163" y="1981200"/>
            <a:ext cx="581025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>
                <a:solidFill>
                  <a:schemeClr val="bg1"/>
                </a:solidFill>
              </a:rPr>
              <a:t>2.06 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797550" y="1981200"/>
            <a:ext cx="577850" cy="614363"/>
          </a:xfrm>
          <a:prstGeom prst="rect">
            <a:avLst/>
          </a:prstGeom>
          <a:solidFill>
            <a:srgbClr val="339966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 smtClean="0">
                <a:solidFill>
                  <a:schemeClr val="bg1"/>
                </a:solidFill>
              </a:rPr>
              <a:t>2.3 My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947738" y="3894138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127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947738" y="4783138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126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2573338" y="4783138"/>
            <a:ext cx="579437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128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grpSp>
        <p:nvGrpSpPr>
          <p:cNvPr id="57467" name="Group 123"/>
          <p:cNvGrpSpPr>
            <a:grpSpLocks/>
          </p:cNvGrpSpPr>
          <p:nvPr/>
        </p:nvGrpSpPr>
        <p:grpSpPr bwMode="auto">
          <a:xfrm>
            <a:off x="1760538" y="4783138"/>
            <a:ext cx="579437" cy="752475"/>
            <a:chOff x="1109" y="3013"/>
            <a:chExt cx="365" cy="474"/>
          </a:xfrm>
        </p:grpSpPr>
        <p:sp>
          <p:nvSpPr>
            <p:cNvPr id="57377" name="Rectangle 33"/>
            <p:cNvSpPr>
              <a:spLocks noChangeArrowheads="1"/>
            </p:cNvSpPr>
            <p:nvPr/>
          </p:nvSpPr>
          <p:spPr bwMode="auto">
            <a:xfrm>
              <a:off x="1109" y="3013"/>
              <a:ext cx="365" cy="21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0"/>
            <a:lstStyle/>
            <a:p>
              <a:r>
                <a:rPr lang="en-US" altLang="it-IT" sz="1400">
                  <a:solidFill>
                    <a:schemeClr val="bg1"/>
                  </a:solidFill>
                </a:rPr>
                <a:t>109 d</a:t>
              </a:r>
              <a:endParaRPr lang="it-IT" altLang="it-IT" sz="1400">
                <a:solidFill>
                  <a:schemeClr val="bg1"/>
                </a:solidFill>
              </a:endParaRPr>
            </a:p>
          </p:txBody>
        </p:sp>
        <p:sp>
          <p:nvSpPr>
            <p:cNvPr id="57387" name="Rectangle 43"/>
            <p:cNvSpPr>
              <a:spLocks noChangeArrowheads="1"/>
            </p:cNvSpPr>
            <p:nvPr/>
          </p:nvSpPr>
          <p:spPr bwMode="auto">
            <a:xfrm>
              <a:off x="1109" y="3272"/>
              <a:ext cx="365" cy="21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0"/>
            <a:lstStyle/>
            <a:p>
              <a:r>
                <a:rPr lang="en-US" altLang="it-IT" sz="1400">
                  <a:solidFill>
                    <a:schemeClr val="bg1"/>
                  </a:solidFill>
                </a:rPr>
                <a:t>10 h</a:t>
              </a:r>
              <a:endParaRPr lang="it-IT" altLang="it-IT" sz="1400">
                <a:solidFill>
                  <a:schemeClr val="bg1"/>
                </a:solidFill>
              </a:endParaRPr>
            </a:p>
          </p:txBody>
        </p:sp>
      </p:grp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4197350" y="4783138"/>
            <a:ext cx="579438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130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1760538" y="3894138"/>
            <a:ext cx="579437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25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2573338" y="3894138"/>
            <a:ext cx="579437" cy="615950"/>
          </a:xfrm>
          <a:prstGeom prst="rect">
            <a:avLst/>
          </a:prstGeom>
          <a:solidFill>
            <a:srgbClr val="339966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 dirty="0">
                <a:solidFill>
                  <a:schemeClr val="bg1"/>
                </a:solidFill>
              </a:rPr>
              <a:t>15.7 </a:t>
            </a:r>
          </a:p>
          <a:p>
            <a:r>
              <a:rPr lang="en-US" altLang="it-IT" sz="1400" dirty="0">
                <a:solidFill>
                  <a:schemeClr val="bg1"/>
                </a:solidFill>
              </a:rPr>
              <a:t>My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3384550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131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2" name="Rectangle 48"/>
          <p:cNvSpPr>
            <a:spLocks noChangeArrowheads="1"/>
          </p:cNvSpPr>
          <p:nvPr/>
        </p:nvSpPr>
        <p:spPr bwMode="auto">
          <a:xfrm>
            <a:off x="6608763" y="1981200"/>
            <a:ext cx="581025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>
                <a:solidFill>
                  <a:schemeClr val="bg1"/>
                </a:solidFill>
              </a:rPr>
              <a:t>13.2 d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4171950" y="1092200"/>
            <a:ext cx="579438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134</a:t>
            </a:r>
            <a:endParaRPr lang="it-IT" altLang="it-IT" sz="2400" b="0"/>
          </a:p>
        </p:txBody>
      </p:sp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4983163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135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5" name="Rectangle 51"/>
          <p:cNvSpPr>
            <a:spLocks noChangeArrowheads="1"/>
          </p:cNvSpPr>
          <p:nvPr/>
        </p:nvSpPr>
        <p:spPr bwMode="auto">
          <a:xfrm>
            <a:off x="5797550" y="1092200"/>
            <a:ext cx="577850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136</a:t>
            </a:r>
            <a:endParaRPr lang="it-IT" altLang="it-IT" sz="2400" b="0"/>
          </a:p>
        </p:txBody>
      </p:sp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7419975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138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7" name="Rectangle 53"/>
          <p:cNvSpPr>
            <a:spLocks noChangeArrowheads="1"/>
          </p:cNvSpPr>
          <p:nvPr/>
        </p:nvSpPr>
        <p:spPr bwMode="auto">
          <a:xfrm>
            <a:off x="6608763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137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400" name="Rectangle 56"/>
          <p:cNvSpPr>
            <a:spLocks noChangeArrowheads="1"/>
          </p:cNvSpPr>
          <p:nvPr/>
        </p:nvSpPr>
        <p:spPr bwMode="auto">
          <a:xfrm>
            <a:off x="7416800" y="2921000"/>
            <a:ext cx="579438" cy="614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136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401" name="Rectangle 57"/>
          <p:cNvSpPr>
            <a:spLocks noChangeArrowheads="1"/>
          </p:cNvSpPr>
          <p:nvPr/>
        </p:nvSpPr>
        <p:spPr bwMode="auto">
          <a:xfrm>
            <a:off x="6608763" y="2921000"/>
            <a:ext cx="579437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9.1 h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04" name="AutoShape 60"/>
          <p:cNvSpPr>
            <a:spLocks noChangeArrowheads="1"/>
          </p:cNvSpPr>
          <p:nvPr/>
        </p:nvSpPr>
        <p:spPr bwMode="auto">
          <a:xfrm>
            <a:off x="4992688" y="2438400"/>
            <a:ext cx="134937" cy="152400"/>
          </a:xfrm>
          <a:prstGeom prst="rtTriangl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405" name="Line 61"/>
          <p:cNvSpPr>
            <a:spLocks noChangeShapeType="1"/>
          </p:cNvSpPr>
          <p:nvPr/>
        </p:nvSpPr>
        <p:spPr bwMode="auto">
          <a:xfrm>
            <a:off x="1223963" y="5105400"/>
            <a:ext cx="808037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07" name="Rectangle 63"/>
          <p:cNvSpPr>
            <a:spLocks noChangeArrowheads="1"/>
          </p:cNvSpPr>
          <p:nvPr/>
        </p:nvSpPr>
        <p:spPr bwMode="auto">
          <a:xfrm>
            <a:off x="3378200" y="4800600"/>
            <a:ext cx="581025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70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06" name="Line 62"/>
          <p:cNvSpPr>
            <a:spLocks noChangeShapeType="1"/>
          </p:cNvSpPr>
          <p:nvPr/>
        </p:nvSpPr>
        <p:spPr bwMode="auto">
          <a:xfrm>
            <a:off x="2819400" y="5105400"/>
            <a:ext cx="8270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09" name="Line 65"/>
          <p:cNvSpPr>
            <a:spLocks noChangeShapeType="1"/>
          </p:cNvSpPr>
          <p:nvPr/>
        </p:nvSpPr>
        <p:spPr bwMode="auto">
          <a:xfrm>
            <a:off x="1292225" y="4191000"/>
            <a:ext cx="7651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0" name="Line 66"/>
          <p:cNvSpPr>
            <a:spLocks noChangeShapeType="1"/>
          </p:cNvSpPr>
          <p:nvPr/>
        </p:nvSpPr>
        <p:spPr bwMode="auto">
          <a:xfrm>
            <a:off x="4454525" y="3276600"/>
            <a:ext cx="8080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1" name="Line 67"/>
          <p:cNvSpPr>
            <a:spLocks noChangeShapeType="1"/>
          </p:cNvSpPr>
          <p:nvPr/>
        </p:nvSpPr>
        <p:spPr bwMode="auto">
          <a:xfrm>
            <a:off x="3714750" y="32766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2" name="Line 68"/>
          <p:cNvSpPr>
            <a:spLocks noChangeShapeType="1"/>
          </p:cNvSpPr>
          <p:nvPr/>
        </p:nvSpPr>
        <p:spPr bwMode="auto">
          <a:xfrm>
            <a:off x="2906713" y="3276600"/>
            <a:ext cx="8080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3" name="Line 69"/>
          <p:cNvSpPr>
            <a:spLocks noChangeShapeType="1"/>
          </p:cNvSpPr>
          <p:nvPr/>
        </p:nvSpPr>
        <p:spPr bwMode="auto">
          <a:xfrm>
            <a:off x="2032000" y="3276600"/>
            <a:ext cx="8747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4" name="Line 70"/>
          <p:cNvSpPr>
            <a:spLocks noChangeShapeType="1"/>
          </p:cNvSpPr>
          <p:nvPr/>
        </p:nvSpPr>
        <p:spPr bwMode="auto">
          <a:xfrm>
            <a:off x="1292225" y="32766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5" name="Line 71"/>
          <p:cNvSpPr>
            <a:spLocks noChangeShapeType="1"/>
          </p:cNvSpPr>
          <p:nvPr/>
        </p:nvSpPr>
        <p:spPr bwMode="auto">
          <a:xfrm>
            <a:off x="4522788" y="22860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6" name="Line 72"/>
          <p:cNvSpPr>
            <a:spLocks noChangeShapeType="1"/>
          </p:cNvSpPr>
          <p:nvPr/>
        </p:nvSpPr>
        <p:spPr bwMode="auto">
          <a:xfrm>
            <a:off x="6945313" y="1371600"/>
            <a:ext cx="8080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7" name="Line 73"/>
          <p:cNvSpPr>
            <a:spLocks noChangeShapeType="1"/>
          </p:cNvSpPr>
          <p:nvPr/>
        </p:nvSpPr>
        <p:spPr bwMode="auto">
          <a:xfrm>
            <a:off x="6070600" y="1371600"/>
            <a:ext cx="8747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8" name="Line 74"/>
          <p:cNvSpPr>
            <a:spLocks noChangeShapeType="1"/>
          </p:cNvSpPr>
          <p:nvPr/>
        </p:nvSpPr>
        <p:spPr bwMode="auto">
          <a:xfrm>
            <a:off x="5195888" y="1371600"/>
            <a:ext cx="8747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9" name="Line 75"/>
          <p:cNvSpPr>
            <a:spLocks noChangeShapeType="1"/>
          </p:cNvSpPr>
          <p:nvPr/>
        </p:nvSpPr>
        <p:spPr bwMode="auto">
          <a:xfrm>
            <a:off x="4454525" y="1371600"/>
            <a:ext cx="7413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0" name="Line 76"/>
          <p:cNvSpPr>
            <a:spLocks noChangeShapeType="1"/>
          </p:cNvSpPr>
          <p:nvPr/>
        </p:nvSpPr>
        <p:spPr bwMode="auto">
          <a:xfrm>
            <a:off x="6096000" y="3276600"/>
            <a:ext cx="8493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5" name="Rectangle 81"/>
          <p:cNvSpPr>
            <a:spLocks noChangeArrowheads="1"/>
          </p:cNvSpPr>
          <p:nvPr/>
        </p:nvSpPr>
        <p:spPr bwMode="auto">
          <a:xfrm>
            <a:off x="8229600" y="2936875"/>
            <a:ext cx="581025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3.8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3" name="Line 79"/>
          <p:cNvSpPr>
            <a:spLocks noChangeShapeType="1"/>
          </p:cNvSpPr>
          <p:nvPr/>
        </p:nvSpPr>
        <p:spPr bwMode="auto">
          <a:xfrm>
            <a:off x="7696200" y="32766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6" name="Line 82"/>
          <p:cNvSpPr>
            <a:spLocks noChangeShapeType="1"/>
          </p:cNvSpPr>
          <p:nvPr/>
        </p:nvSpPr>
        <p:spPr bwMode="auto">
          <a:xfrm>
            <a:off x="6019800" y="22860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7" name="Rectangle 83"/>
          <p:cNvSpPr>
            <a:spLocks noChangeArrowheads="1"/>
          </p:cNvSpPr>
          <p:nvPr/>
        </p:nvSpPr>
        <p:spPr bwMode="auto">
          <a:xfrm>
            <a:off x="5029200" y="4800600"/>
            <a:ext cx="579438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25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1" name="Line 77"/>
          <p:cNvSpPr>
            <a:spLocks noChangeShapeType="1"/>
          </p:cNvSpPr>
          <p:nvPr/>
        </p:nvSpPr>
        <p:spPr bwMode="auto">
          <a:xfrm>
            <a:off x="4522788" y="51054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8" name="Line 84"/>
          <p:cNvSpPr>
            <a:spLocks noChangeShapeType="1"/>
          </p:cNvSpPr>
          <p:nvPr/>
        </p:nvSpPr>
        <p:spPr bwMode="auto">
          <a:xfrm>
            <a:off x="1219200" y="4191000"/>
            <a:ext cx="838200" cy="1143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1" name="Line 87"/>
          <p:cNvSpPr>
            <a:spLocks noChangeShapeType="1"/>
          </p:cNvSpPr>
          <p:nvPr/>
        </p:nvSpPr>
        <p:spPr bwMode="auto">
          <a:xfrm>
            <a:off x="2895600" y="4191000"/>
            <a:ext cx="7620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2" name="Line 88"/>
          <p:cNvSpPr>
            <a:spLocks noChangeShapeType="1"/>
          </p:cNvSpPr>
          <p:nvPr/>
        </p:nvSpPr>
        <p:spPr bwMode="auto">
          <a:xfrm>
            <a:off x="1295400" y="3276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4" name="Rectangle 90"/>
          <p:cNvSpPr>
            <a:spLocks noChangeArrowheads="1"/>
          </p:cNvSpPr>
          <p:nvPr/>
        </p:nvSpPr>
        <p:spPr bwMode="auto">
          <a:xfrm>
            <a:off x="3352800" y="3886200"/>
            <a:ext cx="579438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12.4 h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9" name="Line 85"/>
          <p:cNvSpPr>
            <a:spLocks noChangeShapeType="1"/>
          </p:cNvSpPr>
          <p:nvPr/>
        </p:nvSpPr>
        <p:spPr bwMode="auto">
          <a:xfrm>
            <a:off x="3657600" y="3276600"/>
            <a:ext cx="1600200" cy="1828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5" name="Line 91"/>
          <p:cNvSpPr>
            <a:spLocks noChangeShapeType="1"/>
          </p:cNvSpPr>
          <p:nvPr/>
        </p:nvSpPr>
        <p:spPr bwMode="auto">
          <a:xfrm>
            <a:off x="2895600" y="41910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6" name="Line 92"/>
          <p:cNvSpPr>
            <a:spLocks noChangeShapeType="1"/>
          </p:cNvSpPr>
          <p:nvPr/>
        </p:nvSpPr>
        <p:spPr bwMode="auto">
          <a:xfrm>
            <a:off x="2895600" y="3276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7" name="Line 93"/>
          <p:cNvSpPr>
            <a:spLocks noChangeShapeType="1"/>
          </p:cNvSpPr>
          <p:nvPr/>
        </p:nvSpPr>
        <p:spPr bwMode="auto">
          <a:xfrm>
            <a:off x="6934200" y="1371600"/>
            <a:ext cx="1600200" cy="1905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8" name="Line 94"/>
          <p:cNvSpPr>
            <a:spLocks noChangeShapeType="1"/>
          </p:cNvSpPr>
          <p:nvPr/>
        </p:nvSpPr>
        <p:spPr bwMode="auto">
          <a:xfrm>
            <a:off x="6019800" y="2286000"/>
            <a:ext cx="879475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9" name="Line 95"/>
          <p:cNvSpPr>
            <a:spLocks noChangeShapeType="1"/>
          </p:cNvSpPr>
          <p:nvPr/>
        </p:nvSpPr>
        <p:spPr bwMode="auto">
          <a:xfrm>
            <a:off x="4419600" y="2286000"/>
            <a:ext cx="838200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0" name="Line 96"/>
          <p:cNvSpPr>
            <a:spLocks noChangeShapeType="1"/>
          </p:cNvSpPr>
          <p:nvPr/>
        </p:nvSpPr>
        <p:spPr bwMode="auto">
          <a:xfrm>
            <a:off x="6096000" y="1371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1" name="Line 97"/>
          <p:cNvSpPr>
            <a:spLocks noChangeShapeType="1"/>
          </p:cNvSpPr>
          <p:nvPr/>
        </p:nvSpPr>
        <p:spPr bwMode="auto">
          <a:xfrm>
            <a:off x="4419600" y="1371600"/>
            <a:ext cx="8382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3" name="Rectangle 99"/>
          <p:cNvSpPr>
            <a:spLocks noChangeArrowheads="1"/>
          </p:cNvSpPr>
          <p:nvPr/>
        </p:nvSpPr>
        <p:spPr bwMode="auto">
          <a:xfrm>
            <a:off x="8229600" y="1066800"/>
            <a:ext cx="579438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83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44" name="Line 100"/>
          <p:cNvSpPr>
            <a:spLocks noChangeShapeType="1"/>
          </p:cNvSpPr>
          <p:nvPr/>
        </p:nvSpPr>
        <p:spPr bwMode="auto">
          <a:xfrm>
            <a:off x="7696200" y="1371600"/>
            <a:ext cx="8842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6" name="Line 102"/>
          <p:cNvSpPr>
            <a:spLocks noChangeShapeType="1"/>
          </p:cNvSpPr>
          <p:nvPr/>
        </p:nvSpPr>
        <p:spPr bwMode="auto">
          <a:xfrm>
            <a:off x="8028384" y="836712"/>
            <a:ext cx="582216" cy="534888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8" name="Line 104"/>
          <p:cNvSpPr>
            <a:spLocks noChangeShapeType="1"/>
          </p:cNvSpPr>
          <p:nvPr/>
        </p:nvSpPr>
        <p:spPr bwMode="auto">
          <a:xfrm flipV="1">
            <a:off x="1219200" y="4953000"/>
            <a:ext cx="838200" cy="152400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51" name="Line 107"/>
          <p:cNvSpPr>
            <a:spLocks noChangeShapeType="1"/>
          </p:cNvSpPr>
          <p:nvPr/>
        </p:nvSpPr>
        <p:spPr bwMode="auto">
          <a:xfrm flipH="1" flipV="1">
            <a:off x="2057400" y="4191000"/>
            <a:ext cx="7620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52" name="Line 108"/>
          <p:cNvSpPr>
            <a:spLocks noChangeShapeType="1"/>
          </p:cNvSpPr>
          <p:nvPr/>
        </p:nvSpPr>
        <p:spPr bwMode="auto">
          <a:xfrm>
            <a:off x="2057400" y="4953000"/>
            <a:ext cx="0" cy="3810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0" name="Line 116"/>
          <p:cNvSpPr>
            <a:spLocks noChangeShapeType="1"/>
          </p:cNvSpPr>
          <p:nvPr/>
        </p:nvSpPr>
        <p:spPr bwMode="auto">
          <a:xfrm>
            <a:off x="5181600" y="1371600"/>
            <a:ext cx="8382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838200" y="990600"/>
            <a:ext cx="5662613" cy="2667000"/>
            <a:chOff x="838200" y="990600"/>
            <a:chExt cx="5662613" cy="2667000"/>
          </a:xfrm>
        </p:grpSpPr>
        <p:sp>
          <p:nvSpPr>
            <p:cNvPr id="57463" name="Rectangle 119"/>
            <p:cNvSpPr>
              <a:spLocks noChangeArrowheads="1"/>
            </p:cNvSpPr>
            <p:nvPr/>
          </p:nvSpPr>
          <p:spPr bwMode="auto">
            <a:xfrm>
              <a:off x="2438400" y="2819400"/>
              <a:ext cx="862013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  <p:sp>
          <p:nvSpPr>
            <p:cNvPr id="57464" name="Rectangle 120"/>
            <p:cNvSpPr>
              <a:spLocks noChangeArrowheads="1"/>
            </p:cNvSpPr>
            <p:nvPr/>
          </p:nvSpPr>
          <p:spPr bwMode="auto">
            <a:xfrm>
              <a:off x="5715000" y="990600"/>
              <a:ext cx="785813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  <p:sp>
          <p:nvSpPr>
            <p:cNvPr id="57465" name="Rectangle 121"/>
            <p:cNvSpPr>
              <a:spLocks noChangeArrowheads="1"/>
            </p:cNvSpPr>
            <p:nvPr/>
          </p:nvSpPr>
          <p:spPr bwMode="auto">
            <a:xfrm>
              <a:off x="4038600" y="990600"/>
              <a:ext cx="862013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  <p:sp>
          <p:nvSpPr>
            <p:cNvPr id="57466" name="Rectangle 122"/>
            <p:cNvSpPr>
              <a:spLocks noChangeArrowheads="1"/>
            </p:cNvSpPr>
            <p:nvPr/>
          </p:nvSpPr>
          <p:spPr bwMode="auto">
            <a:xfrm>
              <a:off x="838200" y="2819400"/>
              <a:ext cx="838200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57453" name="Line 109"/>
          <p:cNvSpPr>
            <a:spLocks noChangeShapeType="1"/>
          </p:cNvSpPr>
          <p:nvPr/>
        </p:nvSpPr>
        <p:spPr bwMode="auto">
          <a:xfrm>
            <a:off x="2057400" y="4191000"/>
            <a:ext cx="762000" cy="9144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8" name="Line 124"/>
          <p:cNvSpPr>
            <a:spLocks noChangeShapeType="1"/>
          </p:cNvSpPr>
          <p:nvPr/>
        </p:nvSpPr>
        <p:spPr bwMode="auto">
          <a:xfrm flipH="1" flipV="1">
            <a:off x="4343400" y="1295400"/>
            <a:ext cx="914400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9" name="Line 125"/>
          <p:cNvSpPr>
            <a:spLocks noChangeShapeType="1"/>
          </p:cNvSpPr>
          <p:nvPr/>
        </p:nvSpPr>
        <p:spPr bwMode="auto">
          <a:xfrm>
            <a:off x="5257800" y="2286000"/>
            <a:ext cx="838200" cy="990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70" name="Line 126"/>
          <p:cNvSpPr>
            <a:spLocks noChangeShapeType="1"/>
          </p:cNvSpPr>
          <p:nvPr/>
        </p:nvSpPr>
        <p:spPr bwMode="auto">
          <a:xfrm flipH="1" flipV="1">
            <a:off x="2057400" y="3276600"/>
            <a:ext cx="8382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71" name="Line 127"/>
          <p:cNvSpPr>
            <a:spLocks noChangeShapeType="1"/>
          </p:cNvSpPr>
          <p:nvPr/>
        </p:nvSpPr>
        <p:spPr bwMode="auto">
          <a:xfrm>
            <a:off x="5257800" y="2286000"/>
            <a:ext cx="8080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90" name="Line 45"/>
          <p:cNvSpPr>
            <a:spLocks noChangeShapeType="1"/>
          </p:cNvSpPr>
          <p:nvPr/>
        </p:nvSpPr>
        <p:spPr bwMode="auto">
          <a:xfrm flipH="1" flipV="1">
            <a:off x="4591649" y="3657600"/>
            <a:ext cx="2017113" cy="203329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1" name="Line 46"/>
          <p:cNvSpPr>
            <a:spLocks noChangeShapeType="1"/>
          </p:cNvSpPr>
          <p:nvPr/>
        </p:nvSpPr>
        <p:spPr bwMode="auto">
          <a:xfrm flipH="1" flipV="1">
            <a:off x="5365303" y="3605076"/>
            <a:ext cx="1491081" cy="1538424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 flipH="1" flipV="1">
            <a:off x="6159201" y="3608906"/>
            <a:ext cx="1365127" cy="145125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 flipH="1" flipV="1">
            <a:off x="6997363" y="3605075"/>
            <a:ext cx="1319051" cy="1352687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5" name="Line 50"/>
          <p:cNvSpPr>
            <a:spLocks noChangeShapeType="1"/>
          </p:cNvSpPr>
          <p:nvPr/>
        </p:nvSpPr>
        <p:spPr bwMode="auto">
          <a:xfrm flipH="1" flipV="1">
            <a:off x="7812185" y="1828800"/>
            <a:ext cx="1241228" cy="1108075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6" name="Text Box 59"/>
          <p:cNvSpPr txBox="1">
            <a:spLocks noChangeArrowheads="1"/>
          </p:cNvSpPr>
          <p:nvPr/>
        </p:nvSpPr>
        <p:spPr bwMode="auto">
          <a:xfrm>
            <a:off x="7019924" y="5229225"/>
            <a:ext cx="1584523" cy="461665"/>
          </a:xfrm>
          <a:prstGeom prst="rect">
            <a:avLst/>
          </a:prstGeom>
          <a:noFill/>
          <a:ln w="38100">
            <a:solidFill>
              <a:srgbClr val="19ED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400" dirty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r-</a:t>
            </a:r>
            <a:r>
              <a:rPr lang="it-IT" altLang="it-IT" sz="2400" dirty="0" err="1">
                <a:solidFill>
                  <a:srgbClr val="00FF00"/>
                </a:solidFill>
                <a:latin typeface="Arial" charset="0"/>
                <a:sym typeface="Symbol" pitchFamily="18" charset="2"/>
              </a:rPr>
              <a:t>process</a:t>
            </a:r>
            <a:endParaRPr lang="en-US" altLang="it-IT" sz="2400" baseline="30000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01" name="Line 50"/>
          <p:cNvSpPr>
            <a:spLocks noChangeShapeType="1"/>
          </p:cNvSpPr>
          <p:nvPr/>
        </p:nvSpPr>
        <p:spPr bwMode="auto">
          <a:xfrm flipH="1" flipV="1">
            <a:off x="7812185" y="3657600"/>
            <a:ext cx="1055788" cy="9779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2" name="Line 50"/>
          <p:cNvSpPr>
            <a:spLocks noChangeShapeType="1"/>
          </p:cNvSpPr>
          <p:nvPr/>
        </p:nvSpPr>
        <p:spPr bwMode="auto">
          <a:xfrm flipH="1" flipV="1">
            <a:off x="8777386" y="3605076"/>
            <a:ext cx="276027" cy="257447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3" name="Line 50"/>
          <p:cNvSpPr>
            <a:spLocks noChangeShapeType="1"/>
          </p:cNvSpPr>
          <p:nvPr/>
        </p:nvSpPr>
        <p:spPr bwMode="auto">
          <a:xfrm flipH="1" flipV="1">
            <a:off x="8610600" y="1738313"/>
            <a:ext cx="442813" cy="328612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4" name="Line 45"/>
          <p:cNvSpPr>
            <a:spLocks noChangeShapeType="1"/>
          </p:cNvSpPr>
          <p:nvPr/>
        </p:nvSpPr>
        <p:spPr bwMode="auto">
          <a:xfrm flipH="1" flipV="1">
            <a:off x="5380037" y="5521971"/>
            <a:ext cx="690563" cy="643333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5" name="Line 45"/>
          <p:cNvSpPr>
            <a:spLocks noChangeShapeType="1"/>
          </p:cNvSpPr>
          <p:nvPr/>
        </p:nvSpPr>
        <p:spPr bwMode="auto">
          <a:xfrm flipH="1" flipV="1">
            <a:off x="4647406" y="5503961"/>
            <a:ext cx="690563" cy="643333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9" name="CasellaDiTesto 108"/>
          <p:cNvSpPr txBox="1"/>
          <p:nvPr/>
        </p:nvSpPr>
        <p:spPr>
          <a:xfrm>
            <a:off x="2561225" y="44624"/>
            <a:ext cx="4021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smtClean="0">
                <a:solidFill>
                  <a:srgbClr val="FFFF00"/>
                </a:solidFill>
              </a:rPr>
              <a:t>Barium isotopes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110" name="CasellaDiTesto 109"/>
          <p:cNvSpPr txBox="1"/>
          <p:nvPr/>
        </p:nvSpPr>
        <p:spPr>
          <a:xfrm>
            <a:off x="947738" y="1066800"/>
            <a:ext cx="3010761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500" dirty="0" smtClean="0">
              <a:solidFill>
                <a:srgbClr val="FFCC66"/>
              </a:solidFill>
            </a:endParaRPr>
          </a:p>
          <a:p>
            <a:r>
              <a:rPr lang="it-IT" sz="2800" baseline="30000" dirty="0" smtClean="0">
                <a:solidFill>
                  <a:srgbClr val="FFCC66"/>
                </a:solidFill>
              </a:rPr>
              <a:t>134-136</a:t>
            </a:r>
            <a:r>
              <a:rPr lang="it-IT" sz="2800" dirty="0" smtClean="0">
                <a:solidFill>
                  <a:srgbClr val="FFCC66"/>
                </a:solidFill>
              </a:rPr>
              <a:t>Ba(n,</a:t>
            </a:r>
            <a:r>
              <a:rPr lang="el-GR" sz="2800" dirty="0" smtClean="0">
                <a:solidFill>
                  <a:srgbClr val="FFCC66"/>
                </a:solidFill>
                <a:latin typeface="Times New Roman"/>
                <a:cs typeface="Times New Roman"/>
              </a:rPr>
              <a:t>γ</a:t>
            </a:r>
            <a:r>
              <a:rPr lang="it-IT" sz="2800" dirty="0" smtClean="0">
                <a:solidFill>
                  <a:srgbClr val="FFCC66"/>
                </a:solidFill>
                <a:latin typeface="Times New Roman"/>
                <a:cs typeface="Times New Roman"/>
              </a:rPr>
              <a:t>) s-</a:t>
            </a:r>
            <a:r>
              <a:rPr lang="it-IT" sz="2800" dirty="0" err="1" smtClean="0">
                <a:solidFill>
                  <a:srgbClr val="FFCC66"/>
                </a:solidFill>
                <a:latin typeface="Times New Roman"/>
                <a:cs typeface="Times New Roman"/>
              </a:rPr>
              <a:t>only</a:t>
            </a:r>
            <a:endParaRPr lang="it-IT" sz="2800" dirty="0" smtClean="0">
              <a:solidFill>
                <a:srgbClr val="FFCC66"/>
              </a:solidFill>
              <a:latin typeface="Times New Roman"/>
              <a:cs typeface="Times New Roman"/>
            </a:endParaRPr>
          </a:p>
          <a:p>
            <a:endParaRPr lang="it-IT" sz="2800" dirty="0" smtClean="0">
              <a:solidFill>
                <a:srgbClr val="FFCC66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33350" y="2563743"/>
            <a:ext cx="6502400" cy="3435350"/>
            <a:chOff x="133350" y="3203431"/>
            <a:chExt cx="6502400" cy="3435350"/>
          </a:xfrm>
        </p:grpSpPr>
        <p:grpSp>
          <p:nvGrpSpPr>
            <p:cNvPr id="3" name="Gruppo 2"/>
            <p:cNvGrpSpPr/>
            <p:nvPr/>
          </p:nvGrpSpPr>
          <p:grpSpPr>
            <a:xfrm>
              <a:off x="133350" y="3203431"/>
              <a:ext cx="6502400" cy="3435350"/>
              <a:chOff x="133350" y="3203431"/>
              <a:chExt cx="6502400" cy="34353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350" y="3203431"/>
                <a:ext cx="6502400" cy="3435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8" name="CasellaDiTesto 107"/>
              <p:cNvSpPr txBox="1"/>
              <p:nvPr/>
            </p:nvSpPr>
            <p:spPr>
              <a:xfrm>
                <a:off x="4108812" y="5690890"/>
                <a:ext cx="2193806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err="1" smtClean="0"/>
                  <a:t>Prantzos</a:t>
                </a:r>
                <a:r>
                  <a:rPr lang="it-IT" sz="1600" smtClean="0"/>
                  <a:t>+ 2020, </a:t>
                </a:r>
                <a:r>
                  <a:rPr lang="it-IT" sz="1600" dirty="0" smtClean="0"/>
                  <a:t>MNRAS</a:t>
                </a:r>
                <a:endParaRPr lang="it-IT" sz="1600" dirty="0"/>
              </a:p>
            </p:txBody>
          </p:sp>
        </p:grpSp>
        <p:sp>
          <p:nvSpPr>
            <p:cNvPr id="4" name="Ovale 3"/>
            <p:cNvSpPr/>
            <p:nvPr/>
          </p:nvSpPr>
          <p:spPr>
            <a:xfrm>
              <a:off x="2906712" y="3475038"/>
              <a:ext cx="326231" cy="1025525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213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7271"/>
            <a:ext cx="8146204" cy="769441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it-IT">
                <a:solidFill>
                  <a:srgbClr val="FFFF00"/>
                </a:solidFill>
                <a:latin typeface="+mn-lt"/>
                <a:ea typeface="+mn-ea"/>
                <a:cs typeface="+mn-cs"/>
              </a:rPr>
              <a:t>Veniamo al nostro ranking annuale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0" y="1701552"/>
            <a:ext cx="7869840" cy="38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3"/>
          <p:cNvSpPr/>
          <p:nvPr/>
        </p:nvSpPr>
        <p:spPr>
          <a:xfrm>
            <a:off x="6857156" y="3069704"/>
            <a:ext cx="1440160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smtClean="0">
                <a:solidFill>
                  <a:srgbClr val="FFFF00"/>
                </a:solidFill>
              </a:rPr>
              <a:t>Mo</a:t>
            </a:r>
            <a:endParaRPr lang="it-IT" sz="4400">
              <a:solidFill>
                <a:srgbClr val="FFFF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4139952" y="2502024"/>
            <a:ext cx="1440160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smtClean="0">
                <a:solidFill>
                  <a:srgbClr val="FFFF00"/>
                </a:solidFill>
              </a:rPr>
              <a:t>W</a:t>
            </a:r>
            <a:endParaRPr lang="it-IT" sz="4400">
              <a:solidFill>
                <a:srgbClr val="FFFF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2843808" y="1629544"/>
            <a:ext cx="1440160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 smtClean="0">
                <a:solidFill>
                  <a:srgbClr val="FFFF00"/>
                </a:solidFill>
              </a:rPr>
              <a:t>Ni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835696" y="3815556"/>
            <a:ext cx="1440160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 err="1">
                <a:solidFill>
                  <a:srgbClr val="FFFF00"/>
                </a:solidFill>
              </a:rPr>
              <a:t>Ba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1" y="1772816"/>
            <a:ext cx="875943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13428" y="44624"/>
            <a:ext cx="4317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smtClean="0">
                <a:solidFill>
                  <a:srgbClr val="FFFF00"/>
                </a:solidFill>
              </a:rPr>
              <a:t>Tungsten isotopes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572000" y="3969060"/>
            <a:ext cx="1080120" cy="1116124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Line 69"/>
          <p:cNvSpPr>
            <a:spLocks noChangeShapeType="1"/>
          </p:cNvSpPr>
          <p:nvPr/>
        </p:nvSpPr>
        <p:spPr bwMode="auto">
          <a:xfrm>
            <a:off x="2906713" y="4527122"/>
            <a:ext cx="874713" cy="0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6" name="Line 69"/>
          <p:cNvSpPr>
            <a:spLocks noChangeShapeType="1"/>
          </p:cNvSpPr>
          <p:nvPr/>
        </p:nvSpPr>
        <p:spPr bwMode="auto">
          <a:xfrm>
            <a:off x="5112060" y="3501008"/>
            <a:ext cx="874713" cy="0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7" name="Line 69"/>
          <p:cNvSpPr>
            <a:spLocks noChangeShapeType="1"/>
          </p:cNvSpPr>
          <p:nvPr/>
        </p:nvSpPr>
        <p:spPr bwMode="auto">
          <a:xfrm>
            <a:off x="5214763" y="4527122"/>
            <a:ext cx="874713" cy="0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8" name="Line 69"/>
          <p:cNvSpPr>
            <a:spLocks noChangeShapeType="1"/>
          </p:cNvSpPr>
          <p:nvPr/>
        </p:nvSpPr>
        <p:spPr bwMode="auto">
          <a:xfrm>
            <a:off x="4086226" y="4527122"/>
            <a:ext cx="874713" cy="0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9" name="Line 69"/>
          <p:cNvSpPr>
            <a:spLocks noChangeShapeType="1"/>
          </p:cNvSpPr>
          <p:nvPr/>
        </p:nvSpPr>
        <p:spPr bwMode="auto">
          <a:xfrm>
            <a:off x="5213176" y="2348880"/>
            <a:ext cx="874713" cy="0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10" name="Line 69"/>
          <p:cNvSpPr>
            <a:spLocks noChangeShapeType="1"/>
          </p:cNvSpPr>
          <p:nvPr/>
        </p:nvSpPr>
        <p:spPr bwMode="auto">
          <a:xfrm>
            <a:off x="7452320" y="2348880"/>
            <a:ext cx="874713" cy="0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11" name="Line 69"/>
          <p:cNvSpPr>
            <a:spLocks noChangeShapeType="1"/>
          </p:cNvSpPr>
          <p:nvPr/>
        </p:nvSpPr>
        <p:spPr bwMode="auto">
          <a:xfrm>
            <a:off x="6293215" y="2348880"/>
            <a:ext cx="874713" cy="0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12" name="Line 69"/>
          <p:cNvSpPr>
            <a:spLocks noChangeShapeType="1"/>
          </p:cNvSpPr>
          <p:nvPr/>
        </p:nvSpPr>
        <p:spPr bwMode="auto">
          <a:xfrm>
            <a:off x="2906713" y="5661248"/>
            <a:ext cx="874713" cy="0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13" name="Line 69"/>
          <p:cNvSpPr>
            <a:spLocks noChangeShapeType="1"/>
          </p:cNvSpPr>
          <p:nvPr/>
        </p:nvSpPr>
        <p:spPr bwMode="auto">
          <a:xfrm flipH="1" flipV="1">
            <a:off x="2906714" y="4653136"/>
            <a:ext cx="874712" cy="864096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14" name="Line 69"/>
          <p:cNvSpPr>
            <a:spLocks noChangeShapeType="1"/>
          </p:cNvSpPr>
          <p:nvPr/>
        </p:nvSpPr>
        <p:spPr bwMode="auto">
          <a:xfrm flipH="1" flipV="1">
            <a:off x="5214764" y="3579310"/>
            <a:ext cx="874712" cy="864096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15" name="Line 69"/>
          <p:cNvSpPr>
            <a:spLocks noChangeShapeType="1"/>
          </p:cNvSpPr>
          <p:nvPr/>
        </p:nvSpPr>
        <p:spPr bwMode="auto">
          <a:xfrm flipH="1" flipV="1">
            <a:off x="5155233" y="2591296"/>
            <a:ext cx="874712" cy="864096"/>
          </a:xfrm>
          <a:prstGeom prst="line">
            <a:avLst/>
          </a:prstGeom>
          <a:noFill/>
          <a:ln w="38100">
            <a:solidFill>
              <a:srgbClr val="0BFB28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8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13428" y="44624"/>
            <a:ext cx="4317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smtClean="0">
                <a:solidFill>
                  <a:srgbClr val="FFFF00"/>
                </a:solidFill>
              </a:rPr>
              <a:t>Tungsten isotopes</a:t>
            </a:r>
            <a:endParaRPr lang="it-IT" sz="4400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8" y="772617"/>
            <a:ext cx="3889201" cy="591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2684" y="429344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Kadonis</a:t>
            </a:r>
            <a:r>
              <a:rPr lang="it-IT" dirty="0" smtClean="0">
                <a:solidFill>
                  <a:schemeClr val="bg1"/>
                </a:solidFill>
              </a:rPr>
              <a:t> v0p3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955753" y="444733"/>
            <a:ext cx="3720799" cy="6239188"/>
            <a:chOff x="4955753" y="444733"/>
            <a:chExt cx="3720799" cy="623918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753" y="814065"/>
              <a:ext cx="3639497" cy="5869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7243787" y="444733"/>
              <a:ext cx="1432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bg1"/>
                  </a:solidFill>
                </a:rPr>
                <a:t>Kadonis</a:t>
              </a:r>
              <a:r>
                <a:rPr lang="it-IT" dirty="0" smtClean="0">
                  <a:solidFill>
                    <a:schemeClr val="bg1"/>
                  </a:solidFill>
                </a:rPr>
                <a:t> v1p0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107404" y="2905114"/>
            <a:ext cx="8827418" cy="1397523"/>
            <a:chOff x="107404" y="2905114"/>
            <a:chExt cx="8827418" cy="139752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4" y="2924944"/>
              <a:ext cx="4032448" cy="13578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435" y="2905114"/>
              <a:ext cx="4243387" cy="139752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69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55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13428" y="44624"/>
            <a:ext cx="4317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smtClean="0">
                <a:solidFill>
                  <a:srgbClr val="FFFF00"/>
                </a:solidFill>
              </a:rPr>
              <a:t>Tungsten isotopes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84320" y="2060848"/>
            <a:ext cx="286364" cy="1368153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6" y="6432199"/>
            <a:ext cx="8421805" cy="3600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3779912" y="1124744"/>
            <a:ext cx="2189859" cy="2184400"/>
            <a:chOff x="3779912" y="1340768"/>
            <a:chExt cx="2189859" cy="21844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4694" r="25000" b="25576"/>
            <a:stretch/>
          </p:blipFill>
          <p:spPr bwMode="auto">
            <a:xfrm>
              <a:off x="3779912" y="1340768"/>
              <a:ext cx="2189859" cy="218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3779912" y="1340768"/>
              <a:ext cx="1094929" cy="1092200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874841" y="2432968"/>
              <a:ext cx="1094929" cy="1092200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4327376" y="1670844"/>
            <a:ext cx="964704" cy="1110822"/>
            <a:chOff x="4327376" y="1670844"/>
            <a:chExt cx="964704" cy="1110822"/>
          </a:xfrm>
        </p:grpSpPr>
        <p:sp>
          <p:nvSpPr>
            <p:cNvPr id="10" name="Line 69"/>
            <p:cNvSpPr>
              <a:spLocks noChangeShapeType="1"/>
            </p:cNvSpPr>
            <p:nvPr/>
          </p:nvSpPr>
          <p:spPr bwMode="auto">
            <a:xfrm>
              <a:off x="4327376" y="2781666"/>
              <a:ext cx="964704" cy="0"/>
            </a:xfrm>
            <a:prstGeom prst="line">
              <a:avLst/>
            </a:prstGeom>
            <a:noFill/>
            <a:ln w="38100">
              <a:solidFill>
                <a:srgbClr val="0BFB28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endParaRPr lang="it-IT"/>
            </a:p>
          </p:txBody>
        </p:sp>
        <p:sp>
          <p:nvSpPr>
            <p:cNvPr id="11" name="Line 69"/>
            <p:cNvSpPr>
              <a:spLocks noChangeShapeType="1"/>
            </p:cNvSpPr>
            <p:nvPr/>
          </p:nvSpPr>
          <p:spPr bwMode="auto">
            <a:xfrm flipH="1" flipV="1">
              <a:off x="4327376" y="1670844"/>
              <a:ext cx="964704" cy="107408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502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20780" y="44624"/>
            <a:ext cx="3623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Nickel </a:t>
            </a:r>
            <a:r>
              <a:rPr lang="it-IT" sz="4400" dirty="0" err="1" smtClean="0">
                <a:solidFill>
                  <a:srgbClr val="FFFF00"/>
                </a:solidFill>
              </a:rPr>
              <a:t>isotopes</a:t>
            </a:r>
            <a:endParaRPr lang="it-IT" sz="4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07" y="1547080"/>
            <a:ext cx="6215587" cy="46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572000" y="4653136"/>
            <a:ext cx="1540287" cy="1569068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86188" y="4643958"/>
            <a:ext cx="1540287" cy="1569068"/>
          </a:xfrm>
          <a:prstGeom prst="rect">
            <a:avLst/>
          </a:prstGeom>
          <a:noFill/>
          <a:ln w="57150">
            <a:solidFill>
              <a:srgbClr val="0BF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464207" y="4619972"/>
            <a:ext cx="1540287" cy="1569068"/>
          </a:xfrm>
          <a:prstGeom prst="rect">
            <a:avLst/>
          </a:prstGeom>
          <a:noFill/>
          <a:ln w="57150">
            <a:solidFill>
              <a:srgbClr val="0BF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2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" y="908720"/>
            <a:ext cx="898706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820780" y="44624"/>
            <a:ext cx="3623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Nickel </a:t>
            </a:r>
            <a:r>
              <a:rPr lang="it-IT" sz="4400" dirty="0" err="1" smtClean="0">
                <a:solidFill>
                  <a:srgbClr val="FFFF00"/>
                </a:solidFill>
              </a:rPr>
              <a:t>isotopes</a:t>
            </a:r>
            <a:endParaRPr lang="it-IT" sz="4400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57" y="1124744"/>
            <a:ext cx="5201873" cy="482453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20780" y="44624"/>
            <a:ext cx="3623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Nickel </a:t>
            </a:r>
            <a:r>
              <a:rPr lang="it-IT" sz="4400" dirty="0" err="1" smtClean="0">
                <a:solidFill>
                  <a:srgbClr val="FFFF00"/>
                </a:solidFill>
              </a:rPr>
              <a:t>isotopes</a:t>
            </a:r>
            <a:endParaRPr lang="it-IT" sz="4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3114675" cy="1085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58" y="2636912"/>
            <a:ext cx="3287994" cy="1085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828772" y="2132856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Kadonis</a:t>
            </a:r>
            <a:r>
              <a:rPr lang="it-IT" dirty="0" smtClean="0">
                <a:solidFill>
                  <a:schemeClr val="bg1"/>
                </a:solidFill>
              </a:rPr>
              <a:t> v1p0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12554" y="2132856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Kadonis</a:t>
            </a:r>
            <a:r>
              <a:rPr lang="it-IT" dirty="0" smtClean="0">
                <a:solidFill>
                  <a:schemeClr val="bg1"/>
                </a:solidFill>
              </a:rPr>
              <a:t> v0p3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92221" y="1196109"/>
            <a:ext cx="8480546" cy="5053305"/>
            <a:chOff x="392221" y="1196109"/>
            <a:chExt cx="8480546" cy="505330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21" y="1196109"/>
              <a:ext cx="8480546" cy="505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1812554" y="2039330"/>
              <a:ext cx="286364" cy="2325774"/>
            </a:xfrm>
            <a:prstGeom prst="rect">
              <a:avLst/>
            </a:prstGeom>
            <a:solidFill>
              <a:srgbClr val="92D05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801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8702675" y="633888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A</a:t>
            </a:r>
            <a:endParaRPr lang="it-IT" altLang="it-IT" sz="2800" b="0" dirty="0">
              <a:solidFill>
                <a:schemeClr val="bg1"/>
              </a:solidFill>
            </a:endParaRPr>
          </a:p>
        </p:txBody>
      </p:sp>
      <p:sp>
        <p:nvSpPr>
          <p:cNvPr id="57403" name="Text Box 59"/>
          <p:cNvSpPr txBox="1">
            <a:spLocks noChangeArrowheads="1"/>
          </p:cNvSpPr>
          <p:nvPr/>
        </p:nvSpPr>
        <p:spPr bwMode="auto">
          <a:xfrm>
            <a:off x="304800" y="0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t-IT" sz="2800" b="0">
                <a:solidFill>
                  <a:schemeClr val="bg1"/>
                </a:solidFill>
              </a:rPr>
              <a:t>Z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685800" y="6324600"/>
            <a:ext cx="822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402" name="Line 58"/>
          <p:cNvSpPr>
            <a:spLocks noChangeShapeType="1"/>
          </p:cNvSpPr>
          <p:nvPr/>
        </p:nvSpPr>
        <p:spPr bwMode="auto">
          <a:xfrm flipV="1">
            <a:off x="685800" y="304800"/>
            <a:ext cx="0" cy="601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0" y="2955925"/>
            <a:ext cx="59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Xe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0" y="2066925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Cs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0" y="1193800"/>
            <a:ext cx="57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Ba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0" y="3911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  I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0" y="4800600"/>
            <a:ext cx="55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800" b="0">
                <a:solidFill>
                  <a:schemeClr val="bg1"/>
                </a:solidFill>
              </a:rPr>
              <a:t>Te</a:t>
            </a: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47738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128</a:t>
            </a:r>
            <a:endParaRPr lang="it-IT" altLang="it-IT" sz="2400" b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60538" y="2938463"/>
            <a:ext cx="579437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129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73338" y="2938463"/>
            <a:ext cx="579437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130</a:t>
            </a:r>
            <a:endParaRPr lang="it-IT" altLang="it-IT" sz="2400" b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197350" y="2938463"/>
            <a:ext cx="579438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132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010150" y="2938463"/>
            <a:ext cx="579438" cy="614362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5.2 d 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821363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134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171950" y="1981200"/>
            <a:ext cx="579438" cy="614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133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983163" y="1981200"/>
            <a:ext cx="581025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>
                <a:solidFill>
                  <a:schemeClr val="bg1"/>
                </a:solidFill>
              </a:rPr>
              <a:t>2.06 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797550" y="1981200"/>
            <a:ext cx="577850" cy="614363"/>
          </a:xfrm>
          <a:prstGeom prst="rect">
            <a:avLst/>
          </a:prstGeom>
          <a:solidFill>
            <a:srgbClr val="339966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 smtClean="0">
                <a:solidFill>
                  <a:schemeClr val="bg1"/>
                </a:solidFill>
              </a:rPr>
              <a:t>2.3 My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947738" y="3894138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127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947738" y="4783138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126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2573338" y="4783138"/>
            <a:ext cx="579437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128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grpSp>
        <p:nvGrpSpPr>
          <p:cNvPr id="57467" name="Group 123"/>
          <p:cNvGrpSpPr>
            <a:grpSpLocks/>
          </p:cNvGrpSpPr>
          <p:nvPr/>
        </p:nvGrpSpPr>
        <p:grpSpPr bwMode="auto">
          <a:xfrm>
            <a:off x="1760538" y="4783138"/>
            <a:ext cx="579437" cy="752475"/>
            <a:chOff x="1109" y="3013"/>
            <a:chExt cx="365" cy="474"/>
          </a:xfrm>
        </p:grpSpPr>
        <p:sp>
          <p:nvSpPr>
            <p:cNvPr id="57377" name="Rectangle 33"/>
            <p:cNvSpPr>
              <a:spLocks noChangeArrowheads="1"/>
            </p:cNvSpPr>
            <p:nvPr/>
          </p:nvSpPr>
          <p:spPr bwMode="auto">
            <a:xfrm>
              <a:off x="1109" y="3013"/>
              <a:ext cx="365" cy="21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0"/>
            <a:lstStyle/>
            <a:p>
              <a:r>
                <a:rPr lang="en-US" altLang="it-IT" sz="1400">
                  <a:solidFill>
                    <a:schemeClr val="bg1"/>
                  </a:solidFill>
                </a:rPr>
                <a:t>109 d</a:t>
              </a:r>
              <a:endParaRPr lang="it-IT" altLang="it-IT" sz="1400">
                <a:solidFill>
                  <a:schemeClr val="bg1"/>
                </a:solidFill>
              </a:endParaRPr>
            </a:p>
          </p:txBody>
        </p:sp>
        <p:sp>
          <p:nvSpPr>
            <p:cNvPr id="57387" name="Rectangle 43"/>
            <p:cNvSpPr>
              <a:spLocks noChangeArrowheads="1"/>
            </p:cNvSpPr>
            <p:nvPr/>
          </p:nvSpPr>
          <p:spPr bwMode="auto">
            <a:xfrm>
              <a:off x="1109" y="3272"/>
              <a:ext cx="365" cy="21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0"/>
            <a:lstStyle/>
            <a:p>
              <a:r>
                <a:rPr lang="en-US" altLang="it-IT" sz="1400">
                  <a:solidFill>
                    <a:schemeClr val="bg1"/>
                  </a:solidFill>
                </a:rPr>
                <a:t>10 h</a:t>
              </a:r>
              <a:endParaRPr lang="it-IT" altLang="it-IT" sz="1400">
                <a:solidFill>
                  <a:schemeClr val="bg1"/>
                </a:solidFill>
              </a:endParaRPr>
            </a:p>
          </p:txBody>
        </p:sp>
      </p:grp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4197350" y="4783138"/>
            <a:ext cx="579438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130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1760538" y="3894138"/>
            <a:ext cx="579437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25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2573338" y="3894138"/>
            <a:ext cx="579437" cy="615950"/>
          </a:xfrm>
          <a:prstGeom prst="rect">
            <a:avLst/>
          </a:prstGeom>
          <a:solidFill>
            <a:srgbClr val="339966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 dirty="0">
                <a:solidFill>
                  <a:schemeClr val="bg1"/>
                </a:solidFill>
              </a:rPr>
              <a:t>15.7 </a:t>
            </a:r>
          </a:p>
          <a:p>
            <a:r>
              <a:rPr lang="en-US" altLang="it-IT" sz="1400" dirty="0">
                <a:solidFill>
                  <a:schemeClr val="bg1"/>
                </a:solidFill>
              </a:rPr>
              <a:t>My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3384550" y="2938463"/>
            <a:ext cx="581025" cy="614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131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2" name="Rectangle 48"/>
          <p:cNvSpPr>
            <a:spLocks noChangeArrowheads="1"/>
          </p:cNvSpPr>
          <p:nvPr/>
        </p:nvSpPr>
        <p:spPr bwMode="auto">
          <a:xfrm>
            <a:off x="6608763" y="1981200"/>
            <a:ext cx="581025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ctr"/>
            <a:r>
              <a:rPr lang="en-US" altLang="it-IT" sz="1400" dirty="0">
                <a:solidFill>
                  <a:schemeClr val="bg1"/>
                </a:solidFill>
              </a:rPr>
              <a:t>13.2 d</a:t>
            </a:r>
            <a:endParaRPr lang="it-IT" altLang="it-IT" sz="1400" dirty="0">
              <a:solidFill>
                <a:schemeClr val="bg1"/>
              </a:solidFill>
            </a:endParaRPr>
          </a:p>
        </p:txBody>
      </p: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4171950" y="1092200"/>
            <a:ext cx="579438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134</a:t>
            </a:r>
            <a:endParaRPr lang="it-IT" altLang="it-IT" sz="2400" b="0"/>
          </a:p>
        </p:txBody>
      </p:sp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4983163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135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5" name="Rectangle 51"/>
          <p:cNvSpPr>
            <a:spLocks noChangeArrowheads="1"/>
          </p:cNvSpPr>
          <p:nvPr/>
        </p:nvSpPr>
        <p:spPr bwMode="auto">
          <a:xfrm>
            <a:off x="5797550" y="1092200"/>
            <a:ext cx="577850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it-IT" sz="2400" b="0"/>
              <a:t>136</a:t>
            </a:r>
            <a:endParaRPr lang="it-IT" altLang="it-IT" sz="2400" b="0"/>
          </a:p>
        </p:txBody>
      </p:sp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7419975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138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397" name="Rectangle 53"/>
          <p:cNvSpPr>
            <a:spLocks noChangeArrowheads="1"/>
          </p:cNvSpPr>
          <p:nvPr/>
        </p:nvSpPr>
        <p:spPr bwMode="auto">
          <a:xfrm>
            <a:off x="6608763" y="1092200"/>
            <a:ext cx="581025" cy="6159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137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400" name="Rectangle 56"/>
          <p:cNvSpPr>
            <a:spLocks noChangeArrowheads="1"/>
          </p:cNvSpPr>
          <p:nvPr/>
        </p:nvSpPr>
        <p:spPr bwMode="auto">
          <a:xfrm>
            <a:off x="7416800" y="2921000"/>
            <a:ext cx="579438" cy="614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it-IT" sz="2400" b="0">
                <a:solidFill>
                  <a:schemeClr val="tx1"/>
                </a:solidFill>
              </a:rPr>
              <a:t>136</a:t>
            </a:r>
            <a:endParaRPr lang="it-IT" altLang="it-IT" sz="2400" b="0">
              <a:solidFill>
                <a:schemeClr val="tx1"/>
              </a:solidFill>
            </a:endParaRPr>
          </a:p>
        </p:txBody>
      </p:sp>
      <p:sp>
        <p:nvSpPr>
          <p:cNvPr id="57401" name="Rectangle 57"/>
          <p:cNvSpPr>
            <a:spLocks noChangeArrowheads="1"/>
          </p:cNvSpPr>
          <p:nvPr/>
        </p:nvSpPr>
        <p:spPr bwMode="auto">
          <a:xfrm>
            <a:off x="6608763" y="2921000"/>
            <a:ext cx="579437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9.1 h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04" name="AutoShape 60"/>
          <p:cNvSpPr>
            <a:spLocks noChangeArrowheads="1"/>
          </p:cNvSpPr>
          <p:nvPr/>
        </p:nvSpPr>
        <p:spPr bwMode="auto">
          <a:xfrm>
            <a:off x="4992688" y="2438400"/>
            <a:ext cx="134937" cy="152400"/>
          </a:xfrm>
          <a:prstGeom prst="rtTriangl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405" name="Line 61"/>
          <p:cNvSpPr>
            <a:spLocks noChangeShapeType="1"/>
          </p:cNvSpPr>
          <p:nvPr/>
        </p:nvSpPr>
        <p:spPr bwMode="auto">
          <a:xfrm>
            <a:off x="1223963" y="5105400"/>
            <a:ext cx="808037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07" name="Rectangle 63"/>
          <p:cNvSpPr>
            <a:spLocks noChangeArrowheads="1"/>
          </p:cNvSpPr>
          <p:nvPr/>
        </p:nvSpPr>
        <p:spPr bwMode="auto">
          <a:xfrm>
            <a:off x="3378200" y="4800600"/>
            <a:ext cx="581025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70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06" name="Line 62"/>
          <p:cNvSpPr>
            <a:spLocks noChangeShapeType="1"/>
          </p:cNvSpPr>
          <p:nvPr/>
        </p:nvSpPr>
        <p:spPr bwMode="auto">
          <a:xfrm>
            <a:off x="2819400" y="5105400"/>
            <a:ext cx="8270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09" name="Line 65"/>
          <p:cNvSpPr>
            <a:spLocks noChangeShapeType="1"/>
          </p:cNvSpPr>
          <p:nvPr/>
        </p:nvSpPr>
        <p:spPr bwMode="auto">
          <a:xfrm>
            <a:off x="1292225" y="4191000"/>
            <a:ext cx="7651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0" name="Line 66"/>
          <p:cNvSpPr>
            <a:spLocks noChangeShapeType="1"/>
          </p:cNvSpPr>
          <p:nvPr/>
        </p:nvSpPr>
        <p:spPr bwMode="auto">
          <a:xfrm>
            <a:off x="4454525" y="3276600"/>
            <a:ext cx="8080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1" name="Line 67"/>
          <p:cNvSpPr>
            <a:spLocks noChangeShapeType="1"/>
          </p:cNvSpPr>
          <p:nvPr/>
        </p:nvSpPr>
        <p:spPr bwMode="auto">
          <a:xfrm>
            <a:off x="3714750" y="32766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2" name="Line 68"/>
          <p:cNvSpPr>
            <a:spLocks noChangeShapeType="1"/>
          </p:cNvSpPr>
          <p:nvPr/>
        </p:nvSpPr>
        <p:spPr bwMode="auto">
          <a:xfrm>
            <a:off x="2906713" y="3276600"/>
            <a:ext cx="8080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3" name="Line 69"/>
          <p:cNvSpPr>
            <a:spLocks noChangeShapeType="1"/>
          </p:cNvSpPr>
          <p:nvPr/>
        </p:nvSpPr>
        <p:spPr bwMode="auto">
          <a:xfrm>
            <a:off x="2032000" y="3276600"/>
            <a:ext cx="8747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4" name="Line 70"/>
          <p:cNvSpPr>
            <a:spLocks noChangeShapeType="1"/>
          </p:cNvSpPr>
          <p:nvPr/>
        </p:nvSpPr>
        <p:spPr bwMode="auto">
          <a:xfrm>
            <a:off x="1292225" y="32766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5" name="Line 71"/>
          <p:cNvSpPr>
            <a:spLocks noChangeShapeType="1"/>
          </p:cNvSpPr>
          <p:nvPr/>
        </p:nvSpPr>
        <p:spPr bwMode="auto">
          <a:xfrm>
            <a:off x="4522788" y="22860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6" name="Line 72"/>
          <p:cNvSpPr>
            <a:spLocks noChangeShapeType="1"/>
          </p:cNvSpPr>
          <p:nvPr/>
        </p:nvSpPr>
        <p:spPr bwMode="auto">
          <a:xfrm>
            <a:off x="6945313" y="1371600"/>
            <a:ext cx="8080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7" name="Line 73"/>
          <p:cNvSpPr>
            <a:spLocks noChangeShapeType="1"/>
          </p:cNvSpPr>
          <p:nvPr/>
        </p:nvSpPr>
        <p:spPr bwMode="auto">
          <a:xfrm>
            <a:off x="6070600" y="1371600"/>
            <a:ext cx="8747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8" name="Line 74"/>
          <p:cNvSpPr>
            <a:spLocks noChangeShapeType="1"/>
          </p:cNvSpPr>
          <p:nvPr/>
        </p:nvSpPr>
        <p:spPr bwMode="auto">
          <a:xfrm>
            <a:off x="5195888" y="1371600"/>
            <a:ext cx="8747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19" name="Line 75"/>
          <p:cNvSpPr>
            <a:spLocks noChangeShapeType="1"/>
          </p:cNvSpPr>
          <p:nvPr/>
        </p:nvSpPr>
        <p:spPr bwMode="auto">
          <a:xfrm>
            <a:off x="4454525" y="1371600"/>
            <a:ext cx="7413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0" name="Line 76"/>
          <p:cNvSpPr>
            <a:spLocks noChangeShapeType="1"/>
          </p:cNvSpPr>
          <p:nvPr/>
        </p:nvSpPr>
        <p:spPr bwMode="auto">
          <a:xfrm>
            <a:off x="6096000" y="3276600"/>
            <a:ext cx="8493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5" name="Rectangle 81"/>
          <p:cNvSpPr>
            <a:spLocks noChangeArrowheads="1"/>
          </p:cNvSpPr>
          <p:nvPr/>
        </p:nvSpPr>
        <p:spPr bwMode="auto">
          <a:xfrm>
            <a:off x="8229600" y="2936875"/>
            <a:ext cx="581025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3.8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3" name="Line 79"/>
          <p:cNvSpPr>
            <a:spLocks noChangeShapeType="1"/>
          </p:cNvSpPr>
          <p:nvPr/>
        </p:nvSpPr>
        <p:spPr bwMode="auto">
          <a:xfrm>
            <a:off x="7696200" y="32766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6" name="Line 82"/>
          <p:cNvSpPr>
            <a:spLocks noChangeShapeType="1"/>
          </p:cNvSpPr>
          <p:nvPr/>
        </p:nvSpPr>
        <p:spPr bwMode="auto">
          <a:xfrm>
            <a:off x="6019800" y="22860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7" name="Rectangle 83"/>
          <p:cNvSpPr>
            <a:spLocks noChangeArrowheads="1"/>
          </p:cNvSpPr>
          <p:nvPr/>
        </p:nvSpPr>
        <p:spPr bwMode="auto">
          <a:xfrm>
            <a:off x="5029200" y="4800600"/>
            <a:ext cx="579438" cy="6159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25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1" name="Line 77"/>
          <p:cNvSpPr>
            <a:spLocks noChangeShapeType="1"/>
          </p:cNvSpPr>
          <p:nvPr/>
        </p:nvSpPr>
        <p:spPr bwMode="auto">
          <a:xfrm>
            <a:off x="4522788" y="51054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28" name="Line 84"/>
          <p:cNvSpPr>
            <a:spLocks noChangeShapeType="1"/>
          </p:cNvSpPr>
          <p:nvPr/>
        </p:nvSpPr>
        <p:spPr bwMode="auto">
          <a:xfrm>
            <a:off x="1219200" y="4191000"/>
            <a:ext cx="838200" cy="1143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1" name="Line 87"/>
          <p:cNvSpPr>
            <a:spLocks noChangeShapeType="1"/>
          </p:cNvSpPr>
          <p:nvPr/>
        </p:nvSpPr>
        <p:spPr bwMode="auto">
          <a:xfrm>
            <a:off x="2895600" y="4191000"/>
            <a:ext cx="7620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2" name="Line 88"/>
          <p:cNvSpPr>
            <a:spLocks noChangeShapeType="1"/>
          </p:cNvSpPr>
          <p:nvPr/>
        </p:nvSpPr>
        <p:spPr bwMode="auto">
          <a:xfrm>
            <a:off x="1295400" y="3276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4" name="Rectangle 90"/>
          <p:cNvSpPr>
            <a:spLocks noChangeArrowheads="1"/>
          </p:cNvSpPr>
          <p:nvPr/>
        </p:nvSpPr>
        <p:spPr bwMode="auto">
          <a:xfrm>
            <a:off x="3352800" y="3886200"/>
            <a:ext cx="579438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12.4 h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29" name="Line 85"/>
          <p:cNvSpPr>
            <a:spLocks noChangeShapeType="1"/>
          </p:cNvSpPr>
          <p:nvPr/>
        </p:nvSpPr>
        <p:spPr bwMode="auto">
          <a:xfrm>
            <a:off x="3657600" y="3276600"/>
            <a:ext cx="1600200" cy="1828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5" name="Line 91"/>
          <p:cNvSpPr>
            <a:spLocks noChangeShapeType="1"/>
          </p:cNvSpPr>
          <p:nvPr/>
        </p:nvSpPr>
        <p:spPr bwMode="auto">
          <a:xfrm>
            <a:off x="2895600" y="4191000"/>
            <a:ext cx="739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6" name="Line 92"/>
          <p:cNvSpPr>
            <a:spLocks noChangeShapeType="1"/>
          </p:cNvSpPr>
          <p:nvPr/>
        </p:nvSpPr>
        <p:spPr bwMode="auto">
          <a:xfrm>
            <a:off x="2895600" y="3276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7" name="Line 93"/>
          <p:cNvSpPr>
            <a:spLocks noChangeShapeType="1"/>
          </p:cNvSpPr>
          <p:nvPr/>
        </p:nvSpPr>
        <p:spPr bwMode="auto">
          <a:xfrm>
            <a:off x="6934200" y="1371600"/>
            <a:ext cx="1600200" cy="19050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8" name="Line 94"/>
          <p:cNvSpPr>
            <a:spLocks noChangeShapeType="1"/>
          </p:cNvSpPr>
          <p:nvPr/>
        </p:nvSpPr>
        <p:spPr bwMode="auto">
          <a:xfrm>
            <a:off x="6019800" y="2286000"/>
            <a:ext cx="879475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39" name="Line 95"/>
          <p:cNvSpPr>
            <a:spLocks noChangeShapeType="1"/>
          </p:cNvSpPr>
          <p:nvPr/>
        </p:nvSpPr>
        <p:spPr bwMode="auto">
          <a:xfrm>
            <a:off x="4419600" y="2286000"/>
            <a:ext cx="838200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0" name="Line 96"/>
          <p:cNvSpPr>
            <a:spLocks noChangeShapeType="1"/>
          </p:cNvSpPr>
          <p:nvPr/>
        </p:nvSpPr>
        <p:spPr bwMode="auto">
          <a:xfrm>
            <a:off x="6096000" y="1371600"/>
            <a:ext cx="762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1" name="Line 97"/>
          <p:cNvSpPr>
            <a:spLocks noChangeShapeType="1"/>
          </p:cNvSpPr>
          <p:nvPr/>
        </p:nvSpPr>
        <p:spPr bwMode="auto">
          <a:xfrm>
            <a:off x="4419600" y="1371600"/>
            <a:ext cx="8382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3" name="Rectangle 99"/>
          <p:cNvSpPr>
            <a:spLocks noChangeArrowheads="1"/>
          </p:cNvSpPr>
          <p:nvPr/>
        </p:nvSpPr>
        <p:spPr bwMode="auto">
          <a:xfrm>
            <a:off x="8229600" y="1066800"/>
            <a:ext cx="579438" cy="614363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r>
              <a:rPr lang="en-US" altLang="it-IT" sz="1400">
                <a:solidFill>
                  <a:schemeClr val="bg1"/>
                </a:solidFill>
              </a:rPr>
              <a:t>83 m</a:t>
            </a:r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57444" name="Line 100"/>
          <p:cNvSpPr>
            <a:spLocks noChangeShapeType="1"/>
          </p:cNvSpPr>
          <p:nvPr/>
        </p:nvSpPr>
        <p:spPr bwMode="auto">
          <a:xfrm>
            <a:off x="7696200" y="1371600"/>
            <a:ext cx="8842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6" name="Line 102"/>
          <p:cNvSpPr>
            <a:spLocks noChangeShapeType="1"/>
          </p:cNvSpPr>
          <p:nvPr/>
        </p:nvSpPr>
        <p:spPr bwMode="auto">
          <a:xfrm>
            <a:off x="8028384" y="836712"/>
            <a:ext cx="582216" cy="534888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48" name="Line 104"/>
          <p:cNvSpPr>
            <a:spLocks noChangeShapeType="1"/>
          </p:cNvSpPr>
          <p:nvPr/>
        </p:nvSpPr>
        <p:spPr bwMode="auto">
          <a:xfrm flipV="1">
            <a:off x="1219200" y="4953000"/>
            <a:ext cx="838200" cy="152400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51" name="Line 107"/>
          <p:cNvSpPr>
            <a:spLocks noChangeShapeType="1"/>
          </p:cNvSpPr>
          <p:nvPr/>
        </p:nvSpPr>
        <p:spPr bwMode="auto">
          <a:xfrm flipH="1" flipV="1">
            <a:off x="2057400" y="4191000"/>
            <a:ext cx="7620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52" name="Line 108"/>
          <p:cNvSpPr>
            <a:spLocks noChangeShapeType="1"/>
          </p:cNvSpPr>
          <p:nvPr/>
        </p:nvSpPr>
        <p:spPr bwMode="auto">
          <a:xfrm>
            <a:off x="2057400" y="4953000"/>
            <a:ext cx="0" cy="3810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0" name="Line 116"/>
          <p:cNvSpPr>
            <a:spLocks noChangeShapeType="1"/>
          </p:cNvSpPr>
          <p:nvPr/>
        </p:nvSpPr>
        <p:spPr bwMode="auto">
          <a:xfrm>
            <a:off x="5181600" y="1371600"/>
            <a:ext cx="8382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838200" y="990600"/>
            <a:ext cx="5662613" cy="2667000"/>
            <a:chOff x="838200" y="990600"/>
            <a:chExt cx="5662613" cy="2667000"/>
          </a:xfrm>
        </p:grpSpPr>
        <p:sp>
          <p:nvSpPr>
            <p:cNvPr id="57463" name="Rectangle 119"/>
            <p:cNvSpPr>
              <a:spLocks noChangeArrowheads="1"/>
            </p:cNvSpPr>
            <p:nvPr/>
          </p:nvSpPr>
          <p:spPr bwMode="auto">
            <a:xfrm>
              <a:off x="2438400" y="2819400"/>
              <a:ext cx="862013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  <p:sp>
          <p:nvSpPr>
            <p:cNvPr id="57464" name="Rectangle 120"/>
            <p:cNvSpPr>
              <a:spLocks noChangeArrowheads="1"/>
            </p:cNvSpPr>
            <p:nvPr/>
          </p:nvSpPr>
          <p:spPr bwMode="auto">
            <a:xfrm>
              <a:off x="5715000" y="990600"/>
              <a:ext cx="785813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  <p:sp>
          <p:nvSpPr>
            <p:cNvPr id="57465" name="Rectangle 121"/>
            <p:cNvSpPr>
              <a:spLocks noChangeArrowheads="1"/>
            </p:cNvSpPr>
            <p:nvPr/>
          </p:nvSpPr>
          <p:spPr bwMode="auto">
            <a:xfrm>
              <a:off x="4038600" y="990600"/>
              <a:ext cx="862013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  <p:sp>
          <p:nvSpPr>
            <p:cNvPr id="57466" name="Rectangle 122"/>
            <p:cNvSpPr>
              <a:spLocks noChangeArrowheads="1"/>
            </p:cNvSpPr>
            <p:nvPr/>
          </p:nvSpPr>
          <p:spPr bwMode="auto">
            <a:xfrm>
              <a:off x="838200" y="2819400"/>
              <a:ext cx="838200" cy="838200"/>
            </a:xfrm>
            <a:prstGeom prst="rect">
              <a:avLst/>
            </a:prstGeom>
            <a:noFill/>
            <a:ln w="571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it-IT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57453" name="Line 109"/>
          <p:cNvSpPr>
            <a:spLocks noChangeShapeType="1"/>
          </p:cNvSpPr>
          <p:nvPr/>
        </p:nvSpPr>
        <p:spPr bwMode="auto">
          <a:xfrm>
            <a:off x="2057400" y="4191000"/>
            <a:ext cx="762000" cy="9144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8" name="Line 124"/>
          <p:cNvSpPr>
            <a:spLocks noChangeShapeType="1"/>
          </p:cNvSpPr>
          <p:nvPr/>
        </p:nvSpPr>
        <p:spPr bwMode="auto">
          <a:xfrm flipH="1" flipV="1">
            <a:off x="4343400" y="1295400"/>
            <a:ext cx="914400" cy="990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69" name="Line 125"/>
          <p:cNvSpPr>
            <a:spLocks noChangeShapeType="1"/>
          </p:cNvSpPr>
          <p:nvPr/>
        </p:nvSpPr>
        <p:spPr bwMode="auto">
          <a:xfrm>
            <a:off x="5257800" y="2286000"/>
            <a:ext cx="838200" cy="990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70" name="Line 126"/>
          <p:cNvSpPr>
            <a:spLocks noChangeShapeType="1"/>
          </p:cNvSpPr>
          <p:nvPr/>
        </p:nvSpPr>
        <p:spPr bwMode="auto">
          <a:xfrm flipH="1" flipV="1">
            <a:off x="2057400" y="3276600"/>
            <a:ext cx="8382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57471" name="Line 127"/>
          <p:cNvSpPr>
            <a:spLocks noChangeShapeType="1"/>
          </p:cNvSpPr>
          <p:nvPr/>
        </p:nvSpPr>
        <p:spPr bwMode="auto">
          <a:xfrm>
            <a:off x="5257800" y="2286000"/>
            <a:ext cx="8080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it-IT"/>
          </a:p>
        </p:txBody>
      </p:sp>
      <p:sp>
        <p:nvSpPr>
          <p:cNvPr id="90" name="Line 45"/>
          <p:cNvSpPr>
            <a:spLocks noChangeShapeType="1"/>
          </p:cNvSpPr>
          <p:nvPr/>
        </p:nvSpPr>
        <p:spPr bwMode="auto">
          <a:xfrm flipH="1" flipV="1">
            <a:off x="4591649" y="3657600"/>
            <a:ext cx="2017113" cy="203329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1" name="Line 46"/>
          <p:cNvSpPr>
            <a:spLocks noChangeShapeType="1"/>
          </p:cNvSpPr>
          <p:nvPr/>
        </p:nvSpPr>
        <p:spPr bwMode="auto">
          <a:xfrm flipH="1" flipV="1">
            <a:off x="5365303" y="3605076"/>
            <a:ext cx="1491081" cy="1538424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 flipH="1" flipV="1">
            <a:off x="6159201" y="3608906"/>
            <a:ext cx="1365127" cy="145125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 flipH="1" flipV="1">
            <a:off x="6997363" y="3605075"/>
            <a:ext cx="1319051" cy="1352687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5" name="Line 50"/>
          <p:cNvSpPr>
            <a:spLocks noChangeShapeType="1"/>
          </p:cNvSpPr>
          <p:nvPr/>
        </p:nvSpPr>
        <p:spPr bwMode="auto">
          <a:xfrm flipH="1" flipV="1">
            <a:off x="7812185" y="1828800"/>
            <a:ext cx="1241228" cy="1108075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6" name="Text Box 59"/>
          <p:cNvSpPr txBox="1">
            <a:spLocks noChangeArrowheads="1"/>
          </p:cNvSpPr>
          <p:nvPr/>
        </p:nvSpPr>
        <p:spPr bwMode="auto">
          <a:xfrm>
            <a:off x="7019924" y="5229225"/>
            <a:ext cx="1584523" cy="461665"/>
          </a:xfrm>
          <a:prstGeom prst="rect">
            <a:avLst/>
          </a:prstGeom>
          <a:noFill/>
          <a:ln w="38100">
            <a:solidFill>
              <a:srgbClr val="19ED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400" dirty="0">
                <a:solidFill>
                  <a:srgbClr val="00FF00"/>
                </a:solidFill>
                <a:latin typeface="Arial" charset="0"/>
                <a:sym typeface="Symbol" pitchFamily="18" charset="2"/>
              </a:rPr>
              <a:t>r-</a:t>
            </a:r>
            <a:r>
              <a:rPr lang="it-IT" altLang="it-IT" sz="2400" dirty="0" err="1">
                <a:solidFill>
                  <a:srgbClr val="00FF00"/>
                </a:solidFill>
                <a:latin typeface="Arial" charset="0"/>
                <a:sym typeface="Symbol" pitchFamily="18" charset="2"/>
              </a:rPr>
              <a:t>process</a:t>
            </a:r>
            <a:endParaRPr lang="en-US" altLang="it-IT" sz="2400" baseline="30000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01" name="Line 50"/>
          <p:cNvSpPr>
            <a:spLocks noChangeShapeType="1"/>
          </p:cNvSpPr>
          <p:nvPr/>
        </p:nvSpPr>
        <p:spPr bwMode="auto">
          <a:xfrm flipH="1" flipV="1">
            <a:off x="7812185" y="3657600"/>
            <a:ext cx="1055788" cy="9779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2" name="Line 50"/>
          <p:cNvSpPr>
            <a:spLocks noChangeShapeType="1"/>
          </p:cNvSpPr>
          <p:nvPr/>
        </p:nvSpPr>
        <p:spPr bwMode="auto">
          <a:xfrm flipH="1" flipV="1">
            <a:off x="8777386" y="3605076"/>
            <a:ext cx="276027" cy="257447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3" name="Line 50"/>
          <p:cNvSpPr>
            <a:spLocks noChangeShapeType="1"/>
          </p:cNvSpPr>
          <p:nvPr/>
        </p:nvSpPr>
        <p:spPr bwMode="auto">
          <a:xfrm flipH="1" flipV="1">
            <a:off x="8610600" y="1738313"/>
            <a:ext cx="442813" cy="328612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4" name="Line 45"/>
          <p:cNvSpPr>
            <a:spLocks noChangeShapeType="1"/>
          </p:cNvSpPr>
          <p:nvPr/>
        </p:nvSpPr>
        <p:spPr bwMode="auto">
          <a:xfrm flipH="1" flipV="1">
            <a:off x="5380037" y="5521971"/>
            <a:ext cx="690563" cy="643333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5" name="Line 45"/>
          <p:cNvSpPr>
            <a:spLocks noChangeShapeType="1"/>
          </p:cNvSpPr>
          <p:nvPr/>
        </p:nvSpPr>
        <p:spPr bwMode="auto">
          <a:xfrm flipH="1" flipV="1">
            <a:off x="4647406" y="5503961"/>
            <a:ext cx="690563" cy="643333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0" name="CasellaDiTesto 99"/>
          <p:cNvSpPr txBox="1"/>
          <p:nvPr/>
        </p:nvSpPr>
        <p:spPr>
          <a:xfrm>
            <a:off x="2561225" y="44624"/>
            <a:ext cx="4021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smtClean="0">
                <a:solidFill>
                  <a:srgbClr val="FFFF00"/>
                </a:solidFill>
              </a:rPr>
              <a:t>Barium isotopes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5926</TotalTime>
  <Words>156</Words>
  <Application>Microsoft Office PowerPoint</Application>
  <PresentationFormat>Presentazione su schermo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N_TOF Italia  ”What’s NEXT?”  </vt:lpstr>
      <vt:lpstr>Veniamo al nostro ranking annuale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Nuove idee… (III)</dc:title>
  <dc:creator>utente</dc:creator>
  <cp:lastModifiedBy>utente</cp:lastModifiedBy>
  <cp:revision>96</cp:revision>
  <dcterms:created xsi:type="dcterms:W3CDTF">2017-11-09T09:35:12Z</dcterms:created>
  <dcterms:modified xsi:type="dcterms:W3CDTF">2021-03-26T11:49:21Z</dcterms:modified>
</cp:coreProperties>
</file>