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771A1-5794-4D31-9D12-C0BD58DE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BB4CBB-CABC-4995-B405-F2A2C233D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427D1D-5B71-459E-8579-331DBFB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C80F9-59D4-4D54-8CFB-D579FCA1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B7B4CA-C7B6-4B18-A3E9-D68AE1C6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7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77DC9-A5CB-4498-A3B8-5F9E6685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093B69-8184-49B7-8724-6B5DBADD6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E7779E-6EB9-4E75-9C87-A7A634E0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A38097-FDC4-40A1-AFC4-DC140D1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A7850B-3E0D-4758-AB89-FE65F728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A11435-4E40-4A0B-98D7-F9AD31800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D3C59-B0CC-4A72-AB09-040204C08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A729B-5342-4135-B790-689DE516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FADB72-9AB6-462F-9A09-FF842B48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40F2A1-9E2C-48B0-A40A-B3F34794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9DC68-8262-45DC-B20A-CD613FD4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BC3331-57A1-4900-A73C-C41FB85E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0D9E49-77CE-44CC-8CF4-DB13303A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97F40B-8E8E-45BA-A674-D0A5FC41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5346EA-03E0-413C-A75A-2A7F18FC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0F7E0-0114-41D3-BC55-D37740EA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52BA59-47DB-4EA0-B163-8D553F365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CDECCD-51A9-46C3-A2EB-6B8FD1D5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3A2782-DE37-4410-A92C-49DDF209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BD806F-C312-4211-9562-00EAE578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4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F21B6-050C-4F82-9C7E-0C2038FD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3F4153-A8C1-47C9-BE30-0D02FEDF1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30F433-C054-4B01-AD05-79DBE3F32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6282B1-076C-4C5B-96E8-E49ACA89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EC8E79-2D54-46DE-AAAE-72E2E933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920CED-03DB-430A-ACE7-4EC3B1E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1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C98D5-A526-4809-86F7-3DAB40F4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5DB8BF-5244-4F98-BD35-46A53AD2C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36248-947B-4D56-8E7D-B57A0037B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8C99F8-6AD8-4E8F-B0C5-2C6D13767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6BEBDD-17E1-4C78-BB9C-E561B44B8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FCE6C6-0DD0-4E22-BD80-F5C34B07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CDBE17-430C-4A56-9BBD-EA22FAB7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6507AF-023E-454B-80CD-91F9664B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0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9044-4E39-4410-895F-B27BDF10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3EF969-EB7B-43F8-9092-CE796925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88F086-D3C0-4EDF-832C-B1844F0C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A268D0-4F79-468E-8FEE-A90A38D9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5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E10D555-806E-4631-84F6-64C832A0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C2417A-BE51-4D7C-8693-1E1CF296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96C86B-2A4B-48FB-8EE8-F7E867DE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1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5F2D6-540A-4096-BFFB-1C5A8A78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3AFF68-4F1B-4ACB-BC01-91D448AA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3F31FE-FBF3-4B20-881C-E3DFA7015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2BAAD5-8BD7-4658-9B47-6A1E56E4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A24630-9F6E-4CF6-9ED1-2BF5A325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239E5A-1DA7-442E-A17A-0F7CF7A2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0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24616-5A9E-45EE-A0E4-CFF630A9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E9F4C5-D360-458A-88CB-09FDD2D3D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4A0D67-84C2-49D9-8E8F-C50F5B808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BB1507-1EE2-440C-A82C-C4404C4B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9747AE-6309-41C8-9C0A-86CC29BB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4C52B3-AD07-4BE0-99B6-DC8654A6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39CBC2-DFA4-4415-8579-0A8C545D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D880E-5C0F-4F55-9312-7AB50A4C4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9573FC-A6A6-4DF2-AEA1-FBAAA6215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7E580-1F79-4A32-A895-C32FCE988436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B1C13E-0E20-4D63-8E58-BB4ED9479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92CF04-0B20-4270-9F9D-1859CBF19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CD05-155C-46C9-A9E0-FC09690FF2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7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9340B4-5F76-408A-92A1-687200A23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766" y="970058"/>
            <a:ext cx="10341997" cy="1609601"/>
          </a:xfrm>
        </p:spPr>
        <p:txBody>
          <a:bodyPr>
            <a:normAutofit fontScale="90000"/>
          </a:bodyPr>
          <a:lstStyle/>
          <a:p>
            <a:r>
              <a:rPr lang="it-IT" b="1" i="0" dirty="0" err="1">
                <a:solidFill>
                  <a:srgbClr val="1A63A0"/>
                </a:solidFill>
                <a:effectLst/>
                <a:latin typeface="Roboto"/>
              </a:rPr>
              <a:t>Facing</a:t>
            </a:r>
            <a:r>
              <a:rPr lang="it-IT" b="1" i="0" dirty="0">
                <a:solidFill>
                  <a:srgbClr val="1A63A0"/>
                </a:solidFill>
                <a:effectLst/>
                <a:latin typeface="Roboto"/>
              </a:rPr>
              <a:t> the </a:t>
            </a:r>
            <a:r>
              <a:rPr lang="it-IT" b="1" i="1" dirty="0">
                <a:solidFill>
                  <a:srgbClr val="1A63A0"/>
                </a:solidFill>
                <a:effectLst/>
                <a:latin typeface="Roboto"/>
              </a:rPr>
              <a:t>n-n</a:t>
            </a:r>
            <a:r>
              <a:rPr lang="it-IT" b="1" i="0" dirty="0">
                <a:solidFill>
                  <a:srgbClr val="1A63A0"/>
                </a:solidFill>
                <a:effectLst/>
                <a:latin typeface="Roboto"/>
              </a:rPr>
              <a:t> scattering </a:t>
            </a:r>
            <a:r>
              <a:rPr lang="it-IT" b="1" i="0" dirty="0" err="1">
                <a:solidFill>
                  <a:srgbClr val="1A63A0"/>
                </a:solidFill>
                <a:effectLst/>
                <a:latin typeface="Roboto"/>
              </a:rPr>
              <a:t>length</a:t>
            </a:r>
            <a:r>
              <a:rPr lang="it-IT" b="1" i="0" dirty="0">
                <a:solidFill>
                  <a:srgbClr val="1A63A0"/>
                </a:solidFill>
                <a:effectLst/>
                <a:latin typeface="Roboto"/>
              </a:rPr>
              <a:t> </a:t>
            </a:r>
            <a:r>
              <a:rPr lang="it-IT" b="1" i="0" dirty="0" err="1">
                <a:solidFill>
                  <a:srgbClr val="1A63A0"/>
                </a:solidFill>
                <a:effectLst/>
                <a:latin typeface="Roboto"/>
              </a:rPr>
              <a:t>measurement</a:t>
            </a:r>
            <a:r>
              <a:rPr lang="it-IT" b="1" i="0" dirty="0">
                <a:solidFill>
                  <a:srgbClr val="1A63A0"/>
                </a:solidFill>
                <a:effectLst/>
                <a:latin typeface="Roboto"/>
              </a:rPr>
              <a:t> @ </a:t>
            </a:r>
            <a:r>
              <a:rPr lang="it-IT" b="1" i="1" dirty="0" err="1">
                <a:solidFill>
                  <a:srgbClr val="1A63A0"/>
                </a:solidFill>
                <a:effectLst/>
                <a:latin typeface="Roboto"/>
              </a:rPr>
              <a:t>n_TOF</a:t>
            </a:r>
            <a:endParaRPr lang="en-GB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B408C4-01D7-446F-A236-B321DCDDC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938" y="3355548"/>
            <a:ext cx="9144000" cy="453127"/>
          </a:xfrm>
        </p:spPr>
        <p:txBody>
          <a:bodyPr>
            <a:noAutofit/>
          </a:bodyPr>
          <a:lstStyle/>
          <a:p>
            <a:r>
              <a:rPr lang="it-IT" sz="3200" i="1" dirty="0"/>
              <a:t>Agatino Musumarra</a:t>
            </a:r>
          </a:p>
          <a:p>
            <a:r>
              <a:rPr lang="it-IT" sz="3200" i="1" dirty="0"/>
              <a:t>UNICT and INFN-CT</a:t>
            </a:r>
          </a:p>
          <a:p>
            <a:endParaRPr lang="it-IT" sz="3200" dirty="0"/>
          </a:p>
          <a:p>
            <a:r>
              <a:rPr lang="it-IT" sz="3200" dirty="0"/>
              <a:t> 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4994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FD3BFA-B24F-4AAC-A048-0C6C21D6D6B3}"/>
              </a:ext>
            </a:extLst>
          </p:cNvPr>
          <p:cNvSpPr txBox="1"/>
          <p:nvPr/>
        </p:nvSpPr>
        <p:spPr>
          <a:xfrm>
            <a:off x="371103" y="114751"/>
            <a:ext cx="59091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</a:t>
            </a:r>
            <a:r>
              <a:rPr lang="it-IT" sz="2400" i="1" dirty="0" err="1"/>
              <a:t>Fundamental</a:t>
            </a:r>
            <a:r>
              <a:rPr lang="it-IT" sz="2400" i="1" dirty="0"/>
              <a:t> </a:t>
            </a:r>
            <a:r>
              <a:rPr lang="it-IT" sz="2400" i="1" dirty="0" err="1"/>
              <a:t>Nuclear</a:t>
            </a:r>
            <a:r>
              <a:rPr lang="it-IT" sz="2400" i="1" dirty="0"/>
              <a:t> </a:t>
            </a:r>
            <a:r>
              <a:rPr lang="it-IT" sz="2400" i="1" dirty="0" err="1"/>
              <a:t>Physics</a:t>
            </a:r>
            <a:r>
              <a:rPr lang="it-IT" sz="2400" i="1" dirty="0"/>
              <a:t> </a:t>
            </a:r>
            <a:r>
              <a:rPr lang="it-IT" sz="2400" i="1" dirty="0" err="1"/>
              <a:t>towards</a:t>
            </a:r>
            <a:r>
              <a:rPr lang="it-IT" sz="2400" i="1" dirty="0"/>
              <a:t> a new </a:t>
            </a:r>
          </a:p>
          <a:p>
            <a:r>
              <a:rPr lang="it-IT" sz="2400" i="1" dirty="0"/>
              <a:t>     </a:t>
            </a:r>
            <a:r>
              <a:rPr lang="it-IT" sz="2400" i="1" dirty="0" err="1"/>
              <a:t>experimental</a:t>
            </a:r>
            <a:r>
              <a:rPr lang="it-IT" sz="2400" i="1" dirty="0"/>
              <a:t> and </a:t>
            </a:r>
            <a:r>
              <a:rPr lang="it-IT" sz="2400" i="1" dirty="0" err="1"/>
              <a:t>theoretical</a:t>
            </a:r>
            <a:r>
              <a:rPr lang="it-IT" sz="2400" i="1" dirty="0"/>
              <a:t> </a:t>
            </a:r>
            <a:r>
              <a:rPr lang="it-IT" sz="2400" i="1" dirty="0" err="1"/>
              <a:t>approach</a:t>
            </a:r>
            <a:endParaRPr lang="it-IT" sz="2400" dirty="0"/>
          </a:p>
          <a:p>
            <a:endParaRPr lang="it-IT" dirty="0"/>
          </a:p>
          <a:p>
            <a:r>
              <a:rPr lang="it-IT" sz="2400" b="1" i="1" dirty="0" err="1"/>
              <a:t>n_TOF</a:t>
            </a:r>
            <a:r>
              <a:rPr lang="it-IT" sz="2400" b="1" dirty="0"/>
              <a:t> </a:t>
            </a:r>
            <a:r>
              <a:rPr lang="it-IT" sz="2400" b="1" i="1" dirty="0"/>
              <a:t>Cristian Massimi and Nikolas </a:t>
            </a:r>
            <a:r>
              <a:rPr lang="it-IT" sz="2400" b="1" i="1" dirty="0" err="1"/>
              <a:t>Patronis</a:t>
            </a:r>
            <a:endParaRPr lang="it-IT" sz="2400" b="1" i="1" dirty="0"/>
          </a:p>
          <a:p>
            <a:r>
              <a:rPr lang="it-IT" sz="2400" i="1" dirty="0"/>
              <a:t>                </a:t>
            </a:r>
            <a:endParaRPr lang="it-IT" dirty="0"/>
          </a:p>
          <a:p>
            <a:r>
              <a:rPr lang="en-GB" dirty="0"/>
              <a:t>    http://cds.cern.ch/record/2730967/files/INTC-I-220.pdf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B10105-7532-4453-B028-B65AAD7B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9" y="2308265"/>
            <a:ext cx="5182422" cy="446032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C14D79-5451-4414-9468-C8917710F600}"/>
              </a:ext>
            </a:extLst>
          </p:cNvPr>
          <p:cNvSpPr txBox="1"/>
          <p:nvPr/>
        </p:nvSpPr>
        <p:spPr>
          <a:xfrm>
            <a:off x="6280221" y="18494"/>
            <a:ext cx="5540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experiment is based on the </a:t>
            </a:r>
            <a:r>
              <a:rPr lang="en-GB" b="1" i="1" dirty="0"/>
              <a:t>detection of the </a:t>
            </a:r>
          </a:p>
          <a:p>
            <a:pPr algn="ctr"/>
            <a:r>
              <a:rPr lang="en-GB" b="1" i="1" dirty="0"/>
              <a:t>three outgoing particles in kinematic coincidence,</a:t>
            </a:r>
          </a:p>
          <a:p>
            <a:pPr algn="ctr"/>
            <a:r>
              <a:rPr lang="en-GB" b="1" i="1" dirty="0"/>
              <a:t> leading to a full </a:t>
            </a:r>
            <a:r>
              <a:rPr lang="en-GB" b="1" i="1" dirty="0" err="1"/>
              <a:t>threebody</a:t>
            </a:r>
            <a:r>
              <a:rPr lang="en-GB" b="1" i="1" dirty="0"/>
              <a:t> kinematic reconstruction</a:t>
            </a:r>
            <a:r>
              <a:rPr lang="en-GB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74AD6D-7EEA-44EE-9598-2D8B425E8465}"/>
              </a:ext>
            </a:extLst>
          </p:cNvPr>
          <p:cNvSpPr txBox="1"/>
          <p:nvPr/>
        </p:nvSpPr>
        <p:spPr>
          <a:xfrm>
            <a:off x="6384222" y="923319"/>
            <a:ext cx="53326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2006 the n-TOF Collaboration already submitted a proposal (INTC-P-204) for a measurement of the neutron-neutron scattering length.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52B8EF-5E47-4EA6-AC54-5E3D0D14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686" y="1837982"/>
            <a:ext cx="5103454" cy="23796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2A4F3F-36DB-4739-904D-86B6A0FB29FD}"/>
              </a:ext>
            </a:extLst>
          </p:cNvPr>
          <p:cNvSpPr txBox="1"/>
          <p:nvPr/>
        </p:nvSpPr>
        <p:spPr>
          <a:xfrm>
            <a:off x="6280221" y="4418738"/>
            <a:ext cx="58912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challenging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/>
              <a:t>Theoretical</a:t>
            </a:r>
            <a:r>
              <a:rPr lang="it-IT" i="1" dirty="0"/>
              <a:t> model</a:t>
            </a:r>
            <a:r>
              <a:rPr lang="it-IT" dirty="0"/>
              <a:t>: </a:t>
            </a:r>
            <a:r>
              <a:rPr lang="it-IT" dirty="0" err="1"/>
              <a:t>three</a:t>
            </a:r>
            <a:r>
              <a:rPr lang="it-IT" dirty="0"/>
              <a:t>-body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two</a:t>
            </a:r>
            <a:r>
              <a:rPr lang="it-IT" dirty="0">
                <a:sym typeface="Wingdings" panose="05000000000000000000" pitchFamily="2" charset="2"/>
              </a:rPr>
              <a:t>-body </a:t>
            </a:r>
            <a:r>
              <a:rPr lang="it-IT" i="1" dirty="0">
                <a:sym typeface="Wingdings" panose="05000000000000000000" pitchFamily="2" charset="2"/>
              </a:rPr>
              <a:t>n-n(n-p)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/>
              <a:t>Experimental technique: </a:t>
            </a:r>
            <a:r>
              <a:rPr lang="en-GB" b="1" i="1" u="sng" dirty="0"/>
              <a:t>detection efficiency and</a:t>
            </a:r>
          </a:p>
          <a:p>
            <a:r>
              <a:rPr lang="en-GB" b="1" i="1" u="sng" dirty="0"/>
              <a:t>n-momentum reconstruction</a:t>
            </a:r>
          </a:p>
          <a:p>
            <a:endParaRPr lang="en-GB" b="1" i="1" u="sng" dirty="0"/>
          </a:p>
          <a:p>
            <a:r>
              <a:rPr lang="en-GB" dirty="0"/>
              <a:t>-But high-gain: </a:t>
            </a:r>
            <a:r>
              <a:rPr lang="en-GB" b="1" dirty="0"/>
              <a:t>first wide energy range </a:t>
            </a:r>
            <a:r>
              <a:rPr lang="en-GB" b="1" i="1" dirty="0"/>
              <a:t>n-n</a:t>
            </a:r>
            <a:r>
              <a:rPr lang="en-GB" b="1" dirty="0"/>
              <a:t> scattering-length </a:t>
            </a:r>
          </a:p>
          <a:p>
            <a:r>
              <a:rPr lang="en-GB" b="1" dirty="0"/>
              <a:t>  measurement (10-100 MeV) after five decades of efforts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36C08E-0F12-45EB-A548-289B55627F0A}"/>
              </a:ext>
            </a:extLst>
          </p:cNvPr>
          <p:cNvSpPr txBox="1"/>
          <p:nvPr/>
        </p:nvSpPr>
        <p:spPr>
          <a:xfrm>
            <a:off x="6256368" y="4133516"/>
            <a:ext cx="415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deep review: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06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CFCC45-CA7E-4B38-ABD2-0C11F02DDDD1}"/>
              </a:ext>
            </a:extLst>
          </p:cNvPr>
          <p:cNvSpPr txBox="1"/>
          <p:nvPr/>
        </p:nvSpPr>
        <p:spPr>
          <a:xfrm>
            <a:off x="337206" y="3079826"/>
            <a:ext cx="45004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2)    </a:t>
            </a:r>
            <a:r>
              <a:rPr lang="it-IT" sz="2000" dirty="0" err="1"/>
              <a:t>Experimental</a:t>
            </a:r>
            <a:r>
              <a:rPr lang="it-IT" sz="2000" dirty="0"/>
              <a:t> task: </a:t>
            </a:r>
            <a:r>
              <a:rPr lang="it-IT" sz="2000" dirty="0" err="1"/>
              <a:t>final</a:t>
            </a:r>
            <a:r>
              <a:rPr lang="it-IT" sz="2000" dirty="0"/>
              <a:t> </a:t>
            </a:r>
            <a:r>
              <a:rPr lang="it-IT" sz="2000" dirty="0" err="1"/>
              <a:t>proposal</a:t>
            </a:r>
            <a:endParaRPr lang="it-IT" sz="2000" dirty="0"/>
          </a:p>
          <a:p>
            <a:endParaRPr lang="it-IT" dirty="0"/>
          </a:p>
          <a:p>
            <a:pPr algn="ctr"/>
            <a:r>
              <a:rPr lang="it-IT" sz="2000" b="1" dirty="0"/>
              <a:t>new </a:t>
            </a:r>
            <a:r>
              <a:rPr lang="it-IT" sz="2000" b="1" dirty="0" err="1"/>
              <a:t>detection</a:t>
            </a:r>
            <a:r>
              <a:rPr lang="it-IT" sz="2000" b="1" dirty="0"/>
              <a:t> technique for                             </a:t>
            </a:r>
            <a:r>
              <a:rPr lang="it-IT" sz="2000" b="1" i="1" dirty="0"/>
              <a:t>n</a:t>
            </a:r>
            <a:r>
              <a:rPr lang="it-IT" sz="2000" b="1" dirty="0"/>
              <a:t>-</a:t>
            </a:r>
            <a:r>
              <a:rPr lang="it-IT" sz="2000" b="1" dirty="0" err="1"/>
              <a:t>momentum</a:t>
            </a:r>
            <a:r>
              <a:rPr lang="it-IT" sz="2000" b="1" dirty="0"/>
              <a:t> </a:t>
            </a:r>
            <a:r>
              <a:rPr lang="it-IT" sz="2000" b="1" dirty="0" err="1"/>
              <a:t>reconstruction</a:t>
            </a:r>
            <a:endParaRPr lang="it-IT" sz="2000" b="1" dirty="0"/>
          </a:p>
          <a:p>
            <a:pPr algn="ctr"/>
            <a:r>
              <a:rPr lang="it-IT" sz="2000" b="1" dirty="0"/>
              <a:t>with high </a:t>
            </a:r>
            <a:r>
              <a:rPr lang="it-IT" sz="2000" b="1" dirty="0" err="1"/>
              <a:t>efficiency</a:t>
            </a:r>
            <a:r>
              <a:rPr lang="it-IT" sz="2000" b="1" dirty="0"/>
              <a:t> </a:t>
            </a:r>
          </a:p>
          <a:p>
            <a:pPr algn="ctr"/>
            <a:endParaRPr lang="it-IT" b="1" dirty="0"/>
          </a:p>
          <a:p>
            <a:pPr algn="ctr"/>
            <a:r>
              <a:rPr lang="it-IT" b="1" i="1" u="sng" dirty="0" err="1"/>
              <a:t>several</a:t>
            </a:r>
            <a:r>
              <a:rPr lang="it-IT" b="1" i="1" u="sng" dirty="0"/>
              <a:t> </a:t>
            </a:r>
            <a:r>
              <a:rPr lang="it-IT" b="1" i="1" u="sng" dirty="0" err="1"/>
              <a:t>application</a:t>
            </a:r>
            <a:r>
              <a:rPr lang="it-IT" b="1" i="1" u="sng" dirty="0"/>
              <a:t> fields</a:t>
            </a:r>
            <a:endParaRPr lang="en-GB" b="1" i="1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86DDA9-0AB8-4008-94EA-41765FEA17D7}"/>
              </a:ext>
            </a:extLst>
          </p:cNvPr>
          <p:cNvSpPr txBox="1"/>
          <p:nvPr/>
        </p:nvSpPr>
        <p:spPr>
          <a:xfrm>
            <a:off x="3216099" y="302150"/>
            <a:ext cx="605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Work in progress (</a:t>
            </a:r>
            <a:r>
              <a:rPr lang="it-IT" sz="2400" dirty="0" err="1"/>
              <a:t>LoI</a:t>
            </a:r>
            <a:r>
              <a:rPr lang="it-IT" sz="2400" dirty="0"/>
              <a:t> and </a:t>
            </a:r>
            <a:r>
              <a:rPr lang="it-IT" sz="2400" dirty="0" err="1"/>
              <a:t>experimental</a:t>
            </a:r>
            <a:r>
              <a:rPr lang="it-IT" sz="2400" dirty="0"/>
              <a:t> set-up)</a:t>
            </a:r>
            <a:endParaRPr lang="en-GB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5B27DA-BE95-42D8-89F2-FCA1D40886BC}"/>
              </a:ext>
            </a:extLst>
          </p:cNvPr>
          <p:cNvSpPr txBox="1"/>
          <p:nvPr/>
        </p:nvSpPr>
        <p:spPr>
          <a:xfrm>
            <a:off x="3516354" y="850300"/>
            <a:ext cx="881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Preliminary </a:t>
            </a:r>
            <a:r>
              <a:rPr lang="it-IT" sz="2400" b="1" dirty="0" err="1"/>
              <a:t>active</a:t>
            </a:r>
            <a:r>
              <a:rPr lang="it-IT" sz="2400" b="1" dirty="0"/>
              <a:t> target </a:t>
            </a:r>
            <a:r>
              <a:rPr lang="it-IT" sz="2400" b="1" dirty="0" err="1"/>
              <a:t>scintillator</a:t>
            </a:r>
            <a:r>
              <a:rPr lang="it-IT" sz="2400" b="1" dirty="0"/>
              <a:t> and </a:t>
            </a:r>
            <a:r>
              <a:rPr lang="it-IT" sz="2400" b="1" dirty="0" err="1"/>
              <a:t>sensors</a:t>
            </a:r>
            <a:r>
              <a:rPr lang="it-IT" sz="2400" b="1" dirty="0"/>
              <a:t> </a:t>
            </a:r>
            <a:r>
              <a:rPr lang="it-IT" sz="2400" b="1" dirty="0" err="1"/>
              <a:t>already</a:t>
            </a:r>
            <a:r>
              <a:rPr lang="it-IT" sz="2400" b="1" dirty="0"/>
              <a:t> </a:t>
            </a:r>
            <a:r>
              <a:rPr lang="it-IT" sz="2400" b="1" dirty="0" err="1"/>
              <a:t>acquired</a:t>
            </a:r>
            <a:r>
              <a:rPr lang="it-IT" sz="2400" b="1" dirty="0"/>
              <a:t>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FF8390-3C9F-4384-85A9-B63498F78107}"/>
              </a:ext>
            </a:extLst>
          </p:cNvPr>
          <p:cNvSpPr txBox="1"/>
          <p:nvPr/>
        </p:nvSpPr>
        <p:spPr>
          <a:xfrm>
            <a:off x="4345170" y="1405185"/>
            <a:ext cx="70428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 on γ-flash response and related determination of the highest neutron energy that can be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background characterization rate induced by the neutron beam in         </a:t>
            </a:r>
          </a:p>
          <a:p>
            <a:r>
              <a:rPr lang="en-GB" dirty="0"/>
              <a:t>     the active target and detectors (very high rate)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D2FD93-0475-43D1-9002-A05CE88AAA06}"/>
              </a:ext>
            </a:extLst>
          </p:cNvPr>
          <p:cNvSpPr txBox="1"/>
          <p:nvPr/>
        </p:nvSpPr>
        <p:spPr>
          <a:xfrm>
            <a:off x="337206" y="1109614"/>
            <a:ext cx="3180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it-IT" sz="2000" dirty="0" err="1"/>
              <a:t>Experimental</a:t>
            </a:r>
            <a:r>
              <a:rPr lang="it-IT" sz="2000" dirty="0"/>
              <a:t> task: </a:t>
            </a:r>
            <a:r>
              <a:rPr lang="it-IT" sz="2000" dirty="0" err="1"/>
              <a:t>LoI</a:t>
            </a:r>
            <a:endParaRPr lang="it-IT" sz="2000" dirty="0"/>
          </a:p>
          <a:p>
            <a:r>
              <a:rPr lang="it-IT" sz="2000" dirty="0"/>
              <a:t>       </a:t>
            </a:r>
          </a:p>
          <a:p>
            <a:r>
              <a:rPr lang="it-IT" sz="2000" dirty="0"/>
              <a:t>     setup and test of the first </a:t>
            </a:r>
          </a:p>
          <a:p>
            <a:r>
              <a:rPr lang="it-IT" sz="2000" dirty="0"/>
              <a:t>         </a:t>
            </a:r>
            <a:r>
              <a:rPr lang="it-IT" sz="2000" i="1" dirty="0"/>
              <a:t>n</a:t>
            </a:r>
            <a:r>
              <a:rPr lang="it-IT" sz="2000" dirty="0"/>
              <a:t>-TOF Active target</a:t>
            </a:r>
            <a:endParaRPr lang="en-GB" sz="20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FB315D7-5E6A-4468-A37E-4C598FB61BB7}"/>
              </a:ext>
            </a:extLst>
          </p:cNvPr>
          <p:cNvCxnSpPr>
            <a:cxnSpLocks/>
          </p:cNvCxnSpPr>
          <p:nvPr/>
        </p:nvCxnSpPr>
        <p:spPr>
          <a:xfrm>
            <a:off x="4345170" y="3968564"/>
            <a:ext cx="1057523" cy="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27C081-6830-4AA6-AE5D-B5E802F584B1}"/>
              </a:ext>
            </a:extLst>
          </p:cNvPr>
          <p:cNvSpPr txBox="1"/>
          <p:nvPr/>
        </p:nvSpPr>
        <p:spPr>
          <a:xfrm>
            <a:off x="5701086" y="3042173"/>
            <a:ext cx="22204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«Blended» PRIN 2020</a:t>
            </a:r>
          </a:p>
          <a:p>
            <a:r>
              <a:rPr lang="it-IT" dirty="0"/>
              <a:t>   </a:t>
            </a:r>
            <a:r>
              <a:rPr lang="it-IT" i="1" dirty="0"/>
              <a:t>Bologna &amp; Catania</a:t>
            </a:r>
          </a:p>
          <a:p>
            <a:endParaRPr lang="it-IT" i="1" dirty="0"/>
          </a:p>
          <a:p>
            <a:endParaRPr lang="it-IT" dirty="0"/>
          </a:p>
          <a:p>
            <a:r>
              <a:rPr lang="it-IT" dirty="0"/>
              <a:t>        </a:t>
            </a: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«RIPTIDE»</a:t>
            </a:r>
          </a:p>
          <a:p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30C9CED-7E0C-494B-BED7-02908BDAAE2A}"/>
              </a:ext>
            </a:extLst>
          </p:cNvPr>
          <p:cNvSpPr txBox="1"/>
          <p:nvPr/>
        </p:nvSpPr>
        <p:spPr>
          <a:xfrm>
            <a:off x="8785007" y="2995140"/>
            <a:ext cx="24243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C. Massimi(UNIBO)</a:t>
            </a:r>
          </a:p>
          <a:p>
            <a:r>
              <a:rPr lang="it-IT" i="1" u="sng" dirty="0"/>
              <a:t>M. Villa (UNIBO) </a:t>
            </a:r>
            <a:r>
              <a:rPr lang="it-IT" b="1" i="1" dirty="0"/>
              <a:t>PI</a:t>
            </a:r>
          </a:p>
          <a:p>
            <a:r>
              <a:rPr lang="it-IT" i="1" dirty="0"/>
              <a:t>R. Spighi (INFN-BO)</a:t>
            </a:r>
          </a:p>
          <a:p>
            <a:r>
              <a:rPr lang="it-IT" i="1" dirty="0"/>
              <a:t>F. Romano(INFN-CT)</a:t>
            </a:r>
          </a:p>
          <a:p>
            <a:r>
              <a:rPr lang="it-IT" i="1" dirty="0"/>
              <a:t>M.G. </a:t>
            </a:r>
            <a:r>
              <a:rPr lang="it-IT" i="1" dirty="0" err="1"/>
              <a:t>Pellegriti</a:t>
            </a:r>
            <a:r>
              <a:rPr lang="it-IT" i="1" dirty="0"/>
              <a:t>(INFN-CT)</a:t>
            </a:r>
          </a:p>
          <a:p>
            <a:r>
              <a:rPr lang="it-IT" i="1" dirty="0" err="1"/>
              <a:t>A.Musumarra</a:t>
            </a:r>
            <a:r>
              <a:rPr lang="it-IT" i="1" dirty="0"/>
              <a:t>(UNICT)</a:t>
            </a:r>
            <a:endParaRPr lang="en-GB" i="1" dirty="0"/>
          </a:p>
          <a:p>
            <a:r>
              <a:rPr lang="en-GB" i="1" dirty="0"/>
              <a:t>F. Leone(UNICT)</a:t>
            </a:r>
            <a:endParaRPr lang="it-IT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9B30DC4-C962-4807-8A60-4809AC4AF7AA}"/>
              </a:ext>
            </a:extLst>
          </p:cNvPr>
          <p:cNvSpPr txBox="1"/>
          <p:nvPr/>
        </p:nvSpPr>
        <p:spPr>
          <a:xfrm>
            <a:off x="8192865" y="5079818"/>
            <a:ext cx="345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Monthly</a:t>
            </a:r>
            <a:r>
              <a:rPr lang="it-IT" dirty="0"/>
              <a:t> meeting (</a:t>
            </a:r>
            <a:r>
              <a:rPr lang="it-IT" i="1" dirty="0"/>
              <a:t>mini-workshop</a:t>
            </a:r>
            <a:r>
              <a:rPr lang="it-IT" dirty="0"/>
              <a:t>) </a:t>
            </a:r>
          </a:p>
          <a:p>
            <a:pPr algn="ctr"/>
            <a:r>
              <a:rPr lang="it-IT" dirty="0"/>
              <a:t>in progress from November 2020 </a:t>
            </a:r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02CAF4-547E-4A09-BF6F-593EC30EBC53}"/>
              </a:ext>
            </a:extLst>
          </p:cNvPr>
          <p:cNvSpPr txBox="1"/>
          <p:nvPr/>
        </p:nvSpPr>
        <p:spPr>
          <a:xfrm>
            <a:off x="1303930" y="5735752"/>
            <a:ext cx="1008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Two </a:t>
            </a:r>
            <a:r>
              <a:rPr lang="it-IT" b="1" i="1" dirty="0" err="1"/>
              <a:t>congress</a:t>
            </a:r>
            <a:r>
              <a:rPr lang="it-IT" b="1" i="1" dirty="0"/>
              <a:t> </a:t>
            </a:r>
            <a:r>
              <a:rPr lang="it-IT" b="1" i="1" dirty="0" err="1"/>
              <a:t>contributions</a:t>
            </a:r>
            <a:r>
              <a:rPr lang="it-IT" b="1" i="1" dirty="0"/>
              <a:t> </a:t>
            </a:r>
            <a:r>
              <a:rPr lang="it-IT" b="1" i="1" dirty="0" err="1"/>
              <a:t>already</a:t>
            </a:r>
            <a:r>
              <a:rPr lang="it-IT" b="1" i="1" dirty="0"/>
              <a:t> </a:t>
            </a:r>
            <a:r>
              <a:rPr lang="it-IT" b="1" i="1" dirty="0" err="1"/>
              <a:t>submitted</a:t>
            </a:r>
            <a:r>
              <a:rPr lang="it-IT" b="1" i="1" dirty="0"/>
              <a:t> in 2021</a:t>
            </a:r>
          </a:p>
          <a:p>
            <a:r>
              <a:rPr lang="it-IT" i="1" dirty="0"/>
              <a:t>C. Massimi (22nd </a:t>
            </a:r>
            <a:r>
              <a:rPr lang="en-GB" i="1" dirty="0"/>
              <a:t>International Workshop on Radiation Imaging Detectors) Ghent June-July  </a:t>
            </a:r>
          </a:p>
          <a:p>
            <a:r>
              <a:rPr lang="en-GB" i="1" dirty="0"/>
              <a:t>A. Musumarra (The 12th International Conference on Position Sensitive Detectors ) Birmingham September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AFB2668-0875-45D4-B5FA-66054C50BB5C}"/>
              </a:ext>
            </a:extLst>
          </p:cNvPr>
          <p:cNvCxnSpPr/>
          <p:nvPr/>
        </p:nvCxnSpPr>
        <p:spPr>
          <a:xfrm>
            <a:off x="4524292" y="2878374"/>
            <a:ext cx="2926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49DDC74-03AD-4ED3-A52A-1FB6DE7076AB}"/>
              </a:ext>
            </a:extLst>
          </p:cNvPr>
          <p:cNvSpPr txBox="1"/>
          <p:nvPr/>
        </p:nvSpPr>
        <p:spPr>
          <a:xfrm>
            <a:off x="5337862" y="4697977"/>
            <a:ext cx="2353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roton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rack </a:t>
            </a: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maging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tector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7B64FC8-2CCF-4BAE-8899-D30E1048DA50}"/>
              </a:ext>
            </a:extLst>
          </p:cNvPr>
          <p:cNvSpPr txBox="1"/>
          <p:nvPr/>
        </p:nvSpPr>
        <p:spPr>
          <a:xfrm>
            <a:off x="6282564" y="3272866"/>
            <a:ext cx="1057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i="1" u="sng" dirty="0"/>
          </a:p>
          <a:p>
            <a:r>
              <a:rPr lang="en-GB" i="1" u="sng" dirty="0"/>
              <a:t>Spin-Off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B1FEB4-51E6-4CA4-948F-2F04418FD22C}"/>
              </a:ext>
            </a:extLst>
          </p:cNvPr>
          <p:cNvSpPr txBox="1"/>
          <p:nvPr/>
        </p:nvSpPr>
        <p:spPr>
          <a:xfrm>
            <a:off x="5671348" y="3813826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err="1"/>
              <a:t>Joining</a:t>
            </a:r>
            <a:r>
              <a:rPr lang="it-IT" b="1" i="1" u="sng" dirty="0"/>
              <a:t> HEP + NP skills</a:t>
            </a:r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366793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3F49A9-79B9-46D5-87C7-372993B9B96E}"/>
              </a:ext>
            </a:extLst>
          </p:cNvPr>
          <p:cNvSpPr txBox="1"/>
          <p:nvPr/>
        </p:nvSpPr>
        <p:spPr>
          <a:xfrm>
            <a:off x="305229" y="18809"/>
            <a:ext cx="3492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     </a:t>
            </a:r>
            <a:r>
              <a:rPr lang="it-IT" sz="2400" dirty="0" err="1"/>
              <a:t>Experimental</a:t>
            </a:r>
            <a:r>
              <a:rPr lang="it-IT" sz="2400" dirty="0"/>
              <a:t> task: </a:t>
            </a:r>
            <a:r>
              <a:rPr lang="it-IT" sz="2400" dirty="0" err="1"/>
              <a:t>LoI</a:t>
            </a:r>
            <a:endParaRPr lang="it-IT" sz="2000" dirty="0"/>
          </a:p>
          <a:p>
            <a:r>
              <a:rPr lang="it-IT" sz="2000" dirty="0"/>
              <a:t>     setup and test of the </a:t>
            </a:r>
            <a:r>
              <a:rPr lang="it-IT" sz="2000" i="1" dirty="0"/>
              <a:t>first</a:t>
            </a:r>
            <a:r>
              <a:rPr lang="it-IT" sz="2000" dirty="0"/>
              <a:t> </a:t>
            </a:r>
          </a:p>
          <a:p>
            <a:r>
              <a:rPr lang="it-IT" sz="2000" dirty="0"/>
              <a:t>  n-TOF Active target (</a:t>
            </a:r>
            <a:r>
              <a:rPr lang="it-IT" sz="2000" i="1" dirty="0"/>
              <a:t>n-n</a:t>
            </a:r>
            <a:r>
              <a:rPr lang="it-IT" sz="2000" dirty="0"/>
              <a:t> &amp; </a:t>
            </a:r>
            <a:r>
              <a:rPr lang="it-IT" sz="2000" i="1" dirty="0"/>
              <a:t>n-p</a:t>
            </a:r>
            <a:r>
              <a:rPr lang="it-IT" sz="2000" dirty="0"/>
              <a:t>)</a:t>
            </a:r>
            <a:endParaRPr lang="en-GB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C40C25-6CED-4C1E-A36D-5650BE74C214}"/>
              </a:ext>
            </a:extLst>
          </p:cNvPr>
          <p:cNvSpPr txBox="1"/>
          <p:nvPr/>
        </p:nvSpPr>
        <p:spPr>
          <a:xfrm>
            <a:off x="251108" y="1027059"/>
            <a:ext cx="395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Preliminary</a:t>
            </a:r>
          </a:p>
          <a:p>
            <a:pPr algn="ctr"/>
            <a:r>
              <a:rPr lang="it-IT" dirty="0" err="1"/>
              <a:t>deuterated</a:t>
            </a:r>
            <a:r>
              <a:rPr lang="it-IT" dirty="0"/>
              <a:t> </a:t>
            </a:r>
            <a:r>
              <a:rPr lang="it-IT" dirty="0" err="1"/>
              <a:t>scintillator</a:t>
            </a:r>
            <a:r>
              <a:rPr lang="it-IT" dirty="0"/>
              <a:t>: </a:t>
            </a:r>
          </a:p>
          <a:p>
            <a:pPr algn="ctr"/>
            <a:r>
              <a:rPr lang="it-IT" dirty="0"/>
              <a:t>   </a:t>
            </a:r>
            <a:r>
              <a:rPr lang="it-IT" dirty="0" err="1"/>
              <a:t>Stilbene</a:t>
            </a:r>
            <a:r>
              <a:rPr lang="it-IT" dirty="0"/>
              <a:t> (380 nm </a:t>
            </a:r>
            <a:r>
              <a:rPr lang="it-IT" dirty="0" err="1"/>
              <a:t>Pulse</a:t>
            </a:r>
            <a:r>
              <a:rPr lang="it-IT" dirty="0"/>
              <a:t> </a:t>
            </a:r>
            <a:r>
              <a:rPr lang="it-IT" dirty="0" err="1"/>
              <a:t>Shape</a:t>
            </a:r>
            <a:r>
              <a:rPr lang="it-IT" dirty="0"/>
              <a:t> disc.)</a:t>
            </a:r>
          </a:p>
          <a:p>
            <a:pPr algn="ctr"/>
            <a:r>
              <a:rPr lang="it-IT" dirty="0"/>
              <a:t>Disk: 32mm </a:t>
            </a:r>
            <a:r>
              <a:rPr lang="it-IT" dirty="0" err="1"/>
              <a:t>diameter</a:t>
            </a:r>
            <a:r>
              <a:rPr lang="it-IT" dirty="0"/>
              <a:t>, 5 &amp; 10 mm </a:t>
            </a:r>
            <a:r>
              <a:rPr lang="it-IT" dirty="0" err="1"/>
              <a:t>thick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3E55F0-BA00-44D2-97F2-AB36F281E2A1}"/>
              </a:ext>
            </a:extLst>
          </p:cNvPr>
          <p:cNvSpPr txBox="1"/>
          <p:nvPr/>
        </p:nvSpPr>
        <p:spPr>
          <a:xfrm>
            <a:off x="3671259" y="101762"/>
            <a:ext cx="623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Cristian and Nikolas </a:t>
            </a:r>
            <a:r>
              <a:rPr lang="it-IT" dirty="0"/>
              <a:t>(Riccardo </a:t>
            </a:r>
            <a:r>
              <a:rPr lang="it-IT" dirty="0" err="1"/>
              <a:t>Mucciola</a:t>
            </a:r>
            <a:r>
              <a:rPr lang="it-IT" dirty="0"/>
              <a:t> - GEANT4 </a:t>
            </a:r>
            <a:r>
              <a:rPr lang="it-IT" dirty="0" err="1"/>
              <a:t>simulations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Agatino and Maria Grazia </a:t>
            </a:r>
            <a:r>
              <a:rPr lang="it-IT" dirty="0"/>
              <a:t>(</a:t>
            </a:r>
            <a:r>
              <a:rPr lang="it-IT" dirty="0" err="1"/>
              <a:t>Experimental</a:t>
            </a:r>
            <a:r>
              <a:rPr lang="it-IT" dirty="0"/>
              <a:t> setup)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DC94B9-E457-4D23-9ABE-219F6217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4" y="2918132"/>
            <a:ext cx="3575168" cy="2193170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76B4F8D-D301-44C1-A0BC-BFF5FE5CAF9D}"/>
              </a:ext>
            </a:extLst>
          </p:cNvPr>
          <p:cNvCxnSpPr/>
          <p:nvPr/>
        </p:nvCxnSpPr>
        <p:spPr>
          <a:xfrm flipV="1">
            <a:off x="930306" y="4611760"/>
            <a:ext cx="978011" cy="88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8AB42E-7F76-4A60-89EA-2852B4E065DE}"/>
              </a:ext>
            </a:extLst>
          </p:cNvPr>
          <p:cNvSpPr txBox="1"/>
          <p:nvPr/>
        </p:nvSpPr>
        <p:spPr>
          <a:xfrm>
            <a:off x="489042" y="5431705"/>
            <a:ext cx="219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n</a:t>
            </a:r>
            <a:r>
              <a:rPr lang="it-IT" dirty="0"/>
              <a:t>-point </a:t>
            </a:r>
            <a:r>
              <a:rPr lang="it-IT" dirty="0" err="1"/>
              <a:t>SiPM</a:t>
            </a:r>
            <a:r>
              <a:rPr lang="it-IT" dirty="0"/>
              <a:t> </a:t>
            </a:r>
            <a:r>
              <a:rPr lang="it-IT" dirty="0" err="1"/>
              <a:t>readout</a:t>
            </a:r>
            <a:endParaRPr lang="it-IT" dirty="0"/>
          </a:p>
          <a:p>
            <a:r>
              <a:rPr lang="it-IT" dirty="0"/>
              <a:t>   (4x4 and </a:t>
            </a:r>
            <a:r>
              <a:rPr lang="it-IT" u="sng" dirty="0"/>
              <a:t>6x6 mm</a:t>
            </a:r>
            <a:r>
              <a:rPr lang="it-IT" u="sng" baseline="30000" dirty="0"/>
              <a:t>2</a:t>
            </a:r>
            <a:r>
              <a:rPr lang="it-IT" dirty="0"/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9DA51F-6937-4E3D-84A1-8BEEA1C884EB}"/>
              </a:ext>
            </a:extLst>
          </p:cNvPr>
          <p:cNvSpPr txBox="1"/>
          <p:nvPr/>
        </p:nvSpPr>
        <p:spPr>
          <a:xfrm>
            <a:off x="2766390" y="5212335"/>
            <a:ext cx="48515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Fast (</a:t>
            </a:r>
            <a:r>
              <a:rPr lang="it-IT" dirty="0" err="1"/>
              <a:t>scintillator</a:t>
            </a:r>
            <a:r>
              <a:rPr lang="it-IT" dirty="0"/>
              <a:t> and </a:t>
            </a:r>
            <a:r>
              <a:rPr lang="it-IT" dirty="0" err="1"/>
              <a:t>readout</a:t>
            </a:r>
            <a:r>
              <a:rPr lang="it-IT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/>
              <a:t>Improved</a:t>
            </a:r>
            <a:r>
              <a:rPr lang="it-IT" dirty="0"/>
              <a:t> light </a:t>
            </a:r>
            <a:r>
              <a:rPr lang="it-IT" dirty="0" err="1"/>
              <a:t>collection</a:t>
            </a:r>
            <a:r>
              <a:rPr lang="it-IT" dirty="0"/>
              <a:t> (multi point)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PS capabilities by light sharing (</a:t>
            </a:r>
            <a:r>
              <a:rPr lang="it-IT" dirty="0" err="1"/>
              <a:t>primary</a:t>
            </a:r>
            <a:r>
              <a:rPr lang="it-IT" dirty="0"/>
              <a:t> vertex)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Reduced amount of in-beam material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en-GB" dirty="0"/>
              <a:t>-n discrimination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24A323-3AFB-419C-BDA1-75EF40FD49F4}"/>
              </a:ext>
            </a:extLst>
          </p:cNvPr>
          <p:cNvSpPr txBox="1"/>
          <p:nvPr/>
        </p:nvSpPr>
        <p:spPr>
          <a:xfrm>
            <a:off x="4998893" y="1441902"/>
            <a:ext cx="1473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 </a:t>
            </a:r>
            <a:r>
              <a:rPr lang="it-IT" sz="2000" i="1" dirty="0" err="1"/>
              <a:t>Scintillators</a:t>
            </a:r>
            <a:endParaRPr lang="it-IT" sz="2000" i="1" dirty="0"/>
          </a:p>
          <a:p>
            <a:r>
              <a:rPr lang="it-IT" sz="2000" i="1" dirty="0" err="1"/>
              <a:t>INRADoptics</a:t>
            </a:r>
            <a:endParaRPr lang="it-IT" sz="2000" i="1" dirty="0"/>
          </a:p>
          <a:p>
            <a:r>
              <a:rPr lang="it-IT" sz="2000" i="1" dirty="0"/>
              <a:t>   (Nikolas) </a:t>
            </a:r>
            <a:endParaRPr lang="en-GB" sz="2000" i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606079-EDF5-4BFA-9DC2-3C9B10EABCD5}"/>
              </a:ext>
            </a:extLst>
          </p:cNvPr>
          <p:cNvSpPr txBox="1"/>
          <p:nvPr/>
        </p:nvSpPr>
        <p:spPr>
          <a:xfrm>
            <a:off x="4449544" y="3779012"/>
            <a:ext cx="148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SiPM</a:t>
            </a:r>
            <a:r>
              <a:rPr lang="it-IT" i="1" dirty="0"/>
              <a:t> </a:t>
            </a:r>
            <a:r>
              <a:rPr lang="it-IT" i="1" dirty="0" err="1"/>
              <a:t>readout</a:t>
            </a:r>
            <a:endParaRPr lang="it-IT" i="1" dirty="0"/>
          </a:p>
          <a:p>
            <a:r>
              <a:rPr lang="it-IT" i="1" dirty="0"/>
              <a:t>(</a:t>
            </a:r>
            <a:r>
              <a:rPr lang="it-IT" i="1" dirty="0" err="1"/>
              <a:t>two</a:t>
            </a:r>
            <a:r>
              <a:rPr lang="it-IT" i="1" dirty="0"/>
              <a:t> options) </a:t>
            </a:r>
            <a:endParaRPr lang="en-GB" i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0AFEBEB-0541-49FD-AD22-3D5CCD0A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728" y="4197420"/>
            <a:ext cx="1825653" cy="182565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09AFF0E-52B1-4A20-A247-C1A741C07718}"/>
              </a:ext>
            </a:extLst>
          </p:cNvPr>
          <p:cNvSpPr txBox="1"/>
          <p:nvPr/>
        </p:nvSpPr>
        <p:spPr>
          <a:xfrm>
            <a:off x="9138142" y="3187873"/>
            <a:ext cx="2870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 Hamamatsu</a:t>
            </a:r>
          </a:p>
          <a:p>
            <a:pPr algn="ctr"/>
            <a:r>
              <a:rPr lang="en-GB" dirty="0"/>
              <a:t>C12332-01 evaluation kit</a:t>
            </a:r>
          </a:p>
          <a:p>
            <a:pPr algn="ctr"/>
            <a:r>
              <a:rPr lang="en-GB" dirty="0"/>
              <a:t> and 2xS13360-6050CS (6x6)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614C4E9-38BD-4728-A9E2-FD28E36757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2"/>
          <a:stretch/>
        </p:blipFill>
        <p:spPr>
          <a:xfrm>
            <a:off x="6823871" y="6257743"/>
            <a:ext cx="5326682" cy="33937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93EF3FA-1480-4A33-9F1B-8EF70CA5FE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17" t="18723" r="36680" b="19485"/>
          <a:stretch/>
        </p:blipFill>
        <p:spPr>
          <a:xfrm>
            <a:off x="6969166" y="4208187"/>
            <a:ext cx="1371941" cy="131291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4D4EC28-FF3E-48D5-97E6-9589F265333F}"/>
              </a:ext>
            </a:extLst>
          </p:cNvPr>
          <p:cNvSpPr txBox="1"/>
          <p:nvPr/>
        </p:nvSpPr>
        <p:spPr>
          <a:xfrm>
            <a:off x="5954738" y="3234501"/>
            <a:ext cx="3211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AdvanSid</a:t>
            </a:r>
            <a:endParaRPr lang="en-GB" dirty="0"/>
          </a:p>
          <a:p>
            <a:pPr algn="ctr"/>
            <a:r>
              <a:rPr lang="en-GB" dirty="0"/>
              <a:t> ASD-NUV4S-P (4x4) and</a:t>
            </a:r>
          </a:p>
          <a:p>
            <a:pPr algn="ctr"/>
            <a:r>
              <a:rPr lang="en-GB" dirty="0"/>
              <a:t>Standard </a:t>
            </a:r>
            <a:r>
              <a:rPr lang="en-GB" i="1" dirty="0"/>
              <a:t>RC</a:t>
            </a:r>
            <a:r>
              <a:rPr lang="en-GB" dirty="0"/>
              <a:t> + fast pre-amp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8595B221-F86F-4E9F-93D4-E46048317A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5"/>
          <a:stretch/>
        </p:blipFill>
        <p:spPr>
          <a:xfrm rot="5400000">
            <a:off x="6703132" y="1021205"/>
            <a:ext cx="1904007" cy="189782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507CE63-7603-4772-944D-3F46BED1B5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0"/>
          <a:stretch/>
        </p:blipFill>
        <p:spPr>
          <a:xfrm rot="5400000">
            <a:off x="9520866" y="1015344"/>
            <a:ext cx="1871558" cy="1829835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14AF4AC-ED7C-442A-B5D8-414CB9E2C4AE}"/>
              </a:ext>
            </a:extLst>
          </p:cNvPr>
          <p:cNvSpPr txBox="1"/>
          <p:nvPr/>
        </p:nvSpPr>
        <p:spPr>
          <a:xfrm>
            <a:off x="10070508" y="113481"/>
            <a:ext cx="2593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First test planned </a:t>
            </a:r>
          </a:p>
          <a:p>
            <a:r>
              <a:rPr lang="en-GB" dirty="0"/>
              <a:t>at NCSR </a:t>
            </a:r>
            <a:r>
              <a:rPr lang="en-GB" dirty="0" err="1"/>
              <a:t>Demokritos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AC9ADF-034C-4A4F-9BF2-691B4B413B2C}"/>
              </a:ext>
            </a:extLst>
          </p:cNvPr>
          <p:cNvSpPr txBox="1"/>
          <p:nvPr/>
        </p:nvSpPr>
        <p:spPr>
          <a:xfrm>
            <a:off x="72202" y="6158599"/>
            <a:ext cx="289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Wrapping</a:t>
            </a:r>
            <a:r>
              <a:rPr lang="it-IT" dirty="0"/>
              <a:t> (</a:t>
            </a:r>
            <a:r>
              <a:rPr lang="it-IT" dirty="0" err="1"/>
              <a:t>direct</a:t>
            </a:r>
            <a:r>
              <a:rPr lang="it-IT" dirty="0"/>
              <a:t>-diffuse)</a:t>
            </a:r>
          </a:p>
          <a:p>
            <a:r>
              <a:rPr lang="it-IT" dirty="0"/>
              <a:t>    PS vs light </a:t>
            </a:r>
            <a:r>
              <a:rPr lang="it-IT" dirty="0" err="1"/>
              <a:t>collection</a:t>
            </a: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9AD79F-41B2-403E-AF86-FA7631BEC7C8}"/>
              </a:ext>
            </a:extLst>
          </p:cNvPr>
          <p:cNvSpPr/>
          <p:nvPr/>
        </p:nvSpPr>
        <p:spPr>
          <a:xfrm>
            <a:off x="6790415" y="6214908"/>
            <a:ext cx="993913" cy="186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8BCB271-FB37-4242-A852-F92E78A43DA9}"/>
              </a:ext>
            </a:extLst>
          </p:cNvPr>
          <p:cNvCxnSpPr>
            <a:cxnSpLocks/>
          </p:cNvCxnSpPr>
          <p:nvPr/>
        </p:nvCxnSpPr>
        <p:spPr>
          <a:xfrm flipH="1">
            <a:off x="7800231" y="5788951"/>
            <a:ext cx="461849" cy="312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9C7E13-41AE-4BAD-8533-88A76B27594C}"/>
              </a:ext>
            </a:extLst>
          </p:cNvPr>
          <p:cNvSpPr txBox="1"/>
          <p:nvPr/>
        </p:nvSpPr>
        <p:spPr>
          <a:xfrm>
            <a:off x="8099116" y="5560226"/>
            <a:ext cx="1216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Better coating</a:t>
            </a:r>
            <a:endParaRPr lang="en-GB" sz="1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E7E225-C6DA-4106-B7C8-E02691E44032}"/>
              </a:ext>
            </a:extLst>
          </p:cNvPr>
          <p:cNvSpPr txBox="1"/>
          <p:nvPr/>
        </p:nvSpPr>
        <p:spPr>
          <a:xfrm>
            <a:off x="4198580" y="4455762"/>
            <a:ext cx="2138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Peltier </a:t>
            </a:r>
            <a:r>
              <a:rPr lang="it-IT" dirty="0" err="1"/>
              <a:t>Cooling</a:t>
            </a:r>
            <a:r>
              <a:rPr lang="en-GB" dirty="0"/>
              <a:t> ?</a:t>
            </a:r>
          </a:p>
          <a:p>
            <a:r>
              <a:rPr lang="en-GB" dirty="0"/>
              <a:t>Radiation hardness ?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E840E77-30AA-4BC5-875C-938860E4406D}"/>
              </a:ext>
            </a:extLst>
          </p:cNvPr>
          <p:cNvSpPr txBox="1"/>
          <p:nvPr/>
        </p:nvSpPr>
        <p:spPr>
          <a:xfrm>
            <a:off x="249752" y="2165767"/>
            <a:ext cx="328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NE-232 liquid scintillator </a:t>
            </a:r>
          </a:p>
          <a:p>
            <a:r>
              <a:rPr lang="en-GB" dirty="0"/>
              <a:t>BC-436 plastic scintillator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B346818-24A7-4505-AD94-6F251FA4C31B}"/>
              </a:ext>
            </a:extLst>
          </p:cNvPr>
          <p:cNvSpPr/>
          <p:nvPr/>
        </p:nvSpPr>
        <p:spPr>
          <a:xfrm>
            <a:off x="3341483" y="2542070"/>
            <a:ext cx="157167" cy="147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A096078-AABC-484D-9693-6121738EDC39}"/>
              </a:ext>
            </a:extLst>
          </p:cNvPr>
          <p:cNvSpPr txBox="1"/>
          <p:nvPr/>
        </p:nvSpPr>
        <p:spPr>
          <a:xfrm>
            <a:off x="3520303" y="2134400"/>
            <a:ext cx="145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TUNL</a:t>
            </a:r>
          </a:p>
          <a:p>
            <a:r>
              <a:rPr lang="it-IT" dirty="0"/>
              <a:t>Loading ?</a:t>
            </a:r>
            <a:endParaRPr lang="en-GB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819C2DE2-15A1-47B4-A3BF-DCC3DFC63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947" y="2260342"/>
            <a:ext cx="17070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1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DFC24B-3071-40B1-91D5-560035AB14D4}"/>
              </a:ext>
            </a:extLst>
          </p:cNvPr>
          <p:cNvSpPr txBox="1"/>
          <p:nvPr/>
        </p:nvSpPr>
        <p:spPr>
          <a:xfrm>
            <a:off x="6468617" y="45763"/>
            <a:ext cx="5507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</a:t>
            </a:r>
            <a:r>
              <a:rPr lang="it-IT" sz="2400" i="1" dirty="0"/>
              <a:t>3D</a:t>
            </a:r>
            <a:r>
              <a:rPr lang="it-IT" sz="2400" dirty="0"/>
              <a:t> MSLA printing for fast </a:t>
            </a:r>
            <a:r>
              <a:rPr lang="it-IT" sz="2400" dirty="0" err="1"/>
              <a:t>prototyping</a:t>
            </a:r>
            <a:endParaRPr lang="it-IT" sz="2400" dirty="0"/>
          </a:p>
          <a:p>
            <a:r>
              <a:rPr lang="it-IT" sz="2400" dirty="0"/>
              <a:t>               </a:t>
            </a:r>
            <a:r>
              <a:rPr lang="it-IT" sz="2400" dirty="0" err="1"/>
              <a:t>Masked</a:t>
            </a:r>
            <a:r>
              <a:rPr lang="it-IT" sz="2400" dirty="0"/>
              <a:t> </a:t>
            </a:r>
            <a:r>
              <a:rPr lang="it-IT" sz="2400" dirty="0" err="1"/>
              <a:t>StereoLithogrAphy</a:t>
            </a:r>
            <a:endParaRPr lang="it-IT" sz="2400" dirty="0"/>
          </a:p>
          <a:p>
            <a:r>
              <a:rPr lang="it-IT" sz="2400" dirty="0"/>
              <a:t>                </a:t>
            </a:r>
            <a:r>
              <a:rPr lang="it-IT" sz="2000" dirty="0"/>
              <a:t>cheap and </a:t>
            </a:r>
            <a:r>
              <a:rPr lang="it-IT" sz="2000" dirty="0" err="1"/>
              <a:t>reliable</a:t>
            </a:r>
            <a:r>
              <a:rPr lang="it-IT" sz="2000" dirty="0"/>
              <a:t> </a:t>
            </a:r>
            <a:r>
              <a:rPr lang="it-IT" sz="2000" dirty="0" err="1"/>
              <a:t>technology</a:t>
            </a:r>
            <a:endParaRPr lang="it-IT" sz="2000" dirty="0"/>
          </a:p>
          <a:p>
            <a:endParaRPr lang="it-IT" dirty="0"/>
          </a:p>
          <a:p>
            <a:r>
              <a:rPr lang="it-IT" dirty="0"/>
              <a:t>   </a:t>
            </a:r>
            <a:r>
              <a:rPr lang="it-IT" dirty="0" err="1"/>
              <a:t>Tested</a:t>
            </a:r>
            <a:r>
              <a:rPr lang="it-IT" dirty="0"/>
              <a:t> and </a:t>
            </a:r>
            <a:r>
              <a:rPr lang="it-IT" dirty="0" err="1"/>
              <a:t>working</a:t>
            </a:r>
            <a:r>
              <a:rPr lang="it-IT" dirty="0"/>
              <a:t> (</a:t>
            </a:r>
            <a:r>
              <a:rPr lang="it-IT" i="1" dirty="0"/>
              <a:t>3D</a:t>
            </a:r>
            <a:r>
              <a:rPr lang="it-IT" dirty="0"/>
              <a:t>-objects in-vacuum 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ˑ</a:t>
            </a:r>
            <a:r>
              <a:rPr lang="it-IT" dirty="0"/>
              <a:t>10</a:t>
            </a:r>
            <a:r>
              <a:rPr lang="it-IT" baseline="30000" dirty="0"/>
              <a:t>-5 </a:t>
            </a:r>
            <a:r>
              <a:rPr lang="it-IT" dirty="0"/>
              <a:t>mbar)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BC0BC97-1098-4FCD-A881-C709A9C972B1}"/>
              </a:ext>
            </a:extLst>
          </p:cNvPr>
          <p:cNvGrpSpPr/>
          <p:nvPr/>
        </p:nvGrpSpPr>
        <p:grpSpPr>
          <a:xfrm>
            <a:off x="955409" y="1029505"/>
            <a:ext cx="4559887" cy="4605039"/>
            <a:chOff x="955146" y="1029505"/>
            <a:chExt cx="4559887" cy="4605039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7" name="Modello 3D 6">
                  <a:extLst>
                    <a:ext uri="{FF2B5EF4-FFF2-40B4-BE49-F238E27FC236}">
                      <a16:creationId xmlns:a16="http://schemas.microsoft.com/office/drawing/2014/main" id="{44B378C2-B971-4604-BCEB-FDF23F8570F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0069794"/>
                    </p:ext>
                  </p:extLst>
                </p:nvPr>
              </p:nvGraphicFramePr>
              <p:xfrm>
                <a:off x="955146" y="1029505"/>
                <a:ext cx="4559887" cy="4045829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4559887" cy="4045829"/>
                      </a:xfrm>
                      <a:prstGeom prst="rect">
                        <a:avLst/>
                      </a:prstGeom>
                    </am3d:spPr>
                    <am3d:camera>
                      <am3d:pos x="0" y="0" z="6646531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9009" d="1000000"/>
                      <am3d:preTrans dx="1945945" dy="-11513513" dz="-194594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871657" ay="1610501" az="2606567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680651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7" name="Modello 3D 6">
                  <a:extLst>
                    <a:ext uri="{FF2B5EF4-FFF2-40B4-BE49-F238E27FC236}">
                      <a16:creationId xmlns:a16="http://schemas.microsoft.com/office/drawing/2014/main" id="{44B378C2-B971-4604-BCEB-FDF23F8570F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5409" y="1029505"/>
                  <a:ext cx="4559887" cy="404582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AC721A3-01A7-4C99-9488-D22D33D692EE}"/>
                </a:ext>
              </a:extLst>
            </p:cNvPr>
            <p:cNvSpPr txBox="1"/>
            <p:nvPr/>
          </p:nvSpPr>
          <p:spPr>
            <a:xfrm>
              <a:off x="1582310" y="4988213"/>
              <a:ext cx="1114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Front-end</a:t>
              </a:r>
            </a:p>
            <a:p>
              <a:r>
                <a:rPr lang="it-IT" dirty="0"/>
                <a:t> and  HV</a:t>
              </a:r>
              <a:endParaRPr lang="en-GB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F3AE7E0-5369-4D24-AB62-CA959C25824F}"/>
                </a:ext>
              </a:extLst>
            </p:cNvPr>
            <p:cNvSpPr txBox="1"/>
            <p:nvPr/>
          </p:nvSpPr>
          <p:spPr>
            <a:xfrm>
              <a:off x="2697295" y="365371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SiPM</a:t>
              </a:r>
              <a:endParaRPr lang="en-GB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F34417E-1B5F-4E6F-A750-B2F755C66C8E}"/>
                </a:ext>
              </a:extLst>
            </p:cNvPr>
            <p:cNvSpPr txBox="1"/>
            <p:nvPr/>
          </p:nvSpPr>
          <p:spPr>
            <a:xfrm>
              <a:off x="2842394" y="2762611"/>
              <a:ext cx="801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Scintil</a:t>
              </a:r>
              <a:r>
                <a:rPr lang="it-IT" dirty="0"/>
                <a:t>.</a:t>
              </a:r>
              <a:endParaRPr lang="en-GB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5CBF4F-E83D-474B-B083-B27B247CB17D}"/>
              </a:ext>
            </a:extLst>
          </p:cNvPr>
          <p:cNvSpPr txBox="1"/>
          <p:nvPr/>
        </p:nvSpPr>
        <p:spPr>
          <a:xfrm>
            <a:off x="792553" y="17267"/>
            <a:ext cx="457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 Setup and engineering</a:t>
            </a:r>
          </a:p>
          <a:p>
            <a:pPr algn="ctr"/>
            <a:r>
              <a:rPr lang="it-IT" sz="2800" dirty="0"/>
              <a:t>(</a:t>
            </a:r>
            <a:r>
              <a:rPr lang="it-IT" sz="2800" dirty="0" err="1"/>
              <a:t>preliminary</a:t>
            </a:r>
            <a:r>
              <a:rPr lang="it-IT" sz="2800" dirty="0"/>
              <a:t>):</a:t>
            </a:r>
            <a:endParaRPr lang="en-GB" sz="2800" dirty="0"/>
          </a:p>
          <a:p>
            <a:pPr algn="ctr"/>
            <a:r>
              <a:rPr lang="it-IT" sz="1600" i="1" dirty="0"/>
              <a:t>UNICT-DIEEI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B3878CF-C7E0-4E8D-8856-E6EF0ADC5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957" y="2206160"/>
            <a:ext cx="2491740" cy="332232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2763BF-86D1-4AA5-BF69-ADB503678D90}"/>
              </a:ext>
            </a:extLst>
          </p:cNvPr>
          <p:cNvSpPr txBox="1"/>
          <p:nvPr/>
        </p:nvSpPr>
        <p:spPr>
          <a:xfrm>
            <a:off x="5754705" y="1833503"/>
            <a:ext cx="359463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/>
              <a:t>50 </a:t>
            </a:r>
            <a:r>
              <a:rPr lang="it-IT" sz="2000" i="1" dirty="0">
                <a:latin typeface="Symbol" panose="05050102010706020507" pitchFamily="18" charset="2"/>
              </a:rPr>
              <a:t>m</a:t>
            </a:r>
            <a:r>
              <a:rPr lang="it-IT" sz="2000" i="1" dirty="0"/>
              <a:t>m </a:t>
            </a:r>
            <a:r>
              <a:rPr lang="it-IT" sz="2000" dirty="0" err="1"/>
              <a:t>tolerance</a:t>
            </a:r>
            <a:r>
              <a:rPr lang="it-IT" sz="2000" dirty="0"/>
              <a:t> (x-y)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/>
              <a:t>Real-time</a:t>
            </a:r>
            <a:r>
              <a:rPr lang="it-IT" sz="2000" dirty="0"/>
              <a:t> </a:t>
            </a:r>
            <a:r>
              <a:rPr lang="it-IT" sz="2000" dirty="0" err="1"/>
              <a:t>machining</a:t>
            </a:r>
            <a:r>
              <a:rPr lang="it-IT" sz="2000" dirty="0"/>
              <a:t> (</a:t>
            </a:r>
            <a:r>
              <a:rPr lang="it-IT" sz="2000" b="1" dirty="0"/>
              <a:t>FAST</a:t>
            </a:r>
            <a:r>
              <a:rPr lang="it-IT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Mechanical</a:t>
            </a:r>
            <a:r>
              <a:rPr lang="it-IT" sz="2000" dirty="0"/>
              <a:t> </a:t>
            </a:r>
            <a:r>
              <a:rPr lang="it-IT" sz="2000" dirty="0" err="1"/>
              <a:t>structure</a:t>
            </a:r>
            <a:endParaRPr lang="it-IT" sz="2000" dirty="0"/>
          </a:p>
          <a:p>
            <a:r>
              <a:rPr lang="it-IT" sz="2000" dirty="0"/>
              <a:t>      </a:t>
            </a:r>
            <a:r>
              <a:rPr lang="it-IT" sz="2000" dirty="0" err="1"/>
              <a:t>impossible</a:t>
            </a:r>
            <a:r>
              <a:rPr lang="it-IT" sz="2000" dirty="0"/>
              <a:t> or hard-to-design </a:t>
            </a:r>
          </a:p>
          <a:p>
            <a:r>
              <a:rPr lang="it-IT" sz="2000" dirty="0"/>
              <a:t>      by ‘standard’ </a:t>
            </a:r>
            <a:r>
              <a:rPr lang="it-IT" sz="2000" dirty="0" err="1"/>
              <a:t>approach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 workshop </a:t>
            </a:r>
            <a:r>
              <a:rPr lang="it-IT" sz="2000" dirty="0" err="1"/>
              <a:t>required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/>
              <a:t>COVID free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A1BC1E-70F6-4B5E-8A6E-E7F969B70EF1}"/>
              </a:ext>
            </a:extLst>
          </p:cNvPr>
          <p:cNvSpPr txBox="1"/>
          <p:nvPr/>
        </p:nvSpPr>
        <p:spPr>
          <a:xfrm>
            <a:off x="2197377" y="6348519"/>
            <a:ext cx="828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final</a:t>
            </a:r>
            <a:r>
              <a:rPr lang="it-IT" sz="2000" dirty="0"/>
              <a:t> design (</a:t>
            </a: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necessary</a:t>
            </a:r>
            <a:r>
              <a:rPr lang="it-IT" sz="2000" dirty="0"/>
              <a:t>) can be </a:t>
            </a:r>
            <a:r>
              <a:rPr lang="it-IT" sz="2000" dirty="0" err="1"/>
              <a:t>implemented</a:t>
            </a:r>
            <a:r>
              <a:rPr lang="it-IT" sz="2000" dirty="0"/>
              <a:t> in </a:t>
            </a:r>
            <a:r>
              <a:rPr lang="it-IT" sz="2000" dirty="0" err="1"/>
              <a:t>any</a:t>
            </a:r>
            <a:r>
              <a:rPr lang="it-IT" sz="2000" dirty="0"/>
              <a:t> </a:t>
            </a:r>
            <a:r>
              <a:rPr lang="it-IT" sz="2000" dirty="0" err="1"/>
              <a:t>material</a:t>
            </a:r>
            <a:r>
              <a:rPr lang="it-IT" sz="2000" dirty="0"/>
              <a:t> (</a:t>
            </a:r>
            <a:r>
              <a:rPr lang="it-IT" sz="2000" dirty="0" err="1"/>
              <a:t>Aluminum</a:t>
            </a:r>
            <a:r>
              <a:rPr lang="it-IT" sz="2000" dirty="0"/>
              <a:t>)</a:t>
            </a:r>
            <a:endParaRPr lang="en-GB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7E4933-8411-43B3-BA00-30A903324DCE}"/>
              </a:ext>
            </a:extLst>
          </p:cNvPr>
          <p:cNvSpPr txBox="1"/>
          <p:nvPr/>
        </p:nvSpPr>
        <p:spPr>
          <a:xfrm>
            <a:off x="2489779" y="5486533"/>
            <a:ext cx="3526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</a:t>
            </a:r>
            <a:r>
              <a:rPr lang="it-IT" dirty="0" err="1"/>
              <a:t>Symmetry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</a:t>
            </a:r>
            <a:r>
              <a:rPr lang="it-IT" dirty="0" err="1"/>
              <a:t>rescaling</a:t>
            </a:r>
            <a:endParaRPr lang="it-IT" dirty="0"/>
          </a:p>
          <a:p>
            <a:r>
              <a:rPr lang="it-IT" dirty="0"/>
              <a:t>(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sensors</a:t>
            </a:r>
            <a:r>
              <a:rPr lang="it-IT" dirty="0"/>
              <a:t> and </a:t>
            </a:r>
            <a:r>
              <a:rPr lang="it-IT" dirty="0" err="1"/>
              <a:t>diameters</a:t>
            </a:r>
            <a:r>
              <a:rPr lang="it-IT" dirty="0"/>
              <a:t>) </a:t>
            </a:r>
            <a:endParaRPr lang="en-GB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B9D9991-D350-4445-ACE5-98F7198AC9B2}"/>
              </a:ext>
            </a:extLst>
          </p:cNvPr>
          <p:cNvCxnSpPr>
            <a:cxnSpLocks/>
          </p:cNvCxnSpPr>
          <p:nvPr/>
        </p:nvCxnSpPr>
        <p:spPr>
          <a:xfrm>
            <a:off x="954157" y="3061252"/>
            <a:ext cx="1399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2807A7-2498-46FE-B516-96AEB018112E}"/>
              </a:ext>
            </a:extLst>
          </p:cNvPr>
          <p:cNvSpPr txBox="1"/>
          <p:nvPr/>
        </p:nvSpPr>
        <p:spPr>
          <a:xfrm>
            <a:off x="238540" y="2695489"/>
            <a:ext cx="87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Easy to</a:t>
            </a:r>
          </a:p>
          <a:p>
            <a:r>
              <a:rPr lang="it-IT" dirty="0" err="1"/>
              <a:t>replace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B647D-6634-4B34-B788-A3768EA025AC}"/>
              </a:ext>
            </a:extLst>
          </p:cNvPr>
          <p:cNvSpPr txBox="1"/>
          <p:nvPr/>
        </p:nvSpPr>
        <p:spPr>
          <a:xfrm>
            <a:off x="667910" y="243512"/>
            <a:ext cx="11128046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Signal</a:t>
            </a:r>
            <a:r>
              <a:rPr lang="it-IT" sz="2400" dirty="0"/>
              <a:t> </a:t>
            </a:r>
            <a:r>
              <a:rPr lang="it-IT" sz="2400" dirty="0" err="1"/>
              <a:t>readout</a:t>
            </a:r>
            <a:r>
              <a:rPr lang="it-IT" sz="2400" dirty="0"/>
              <a:t>:</a:t>
            </a:r>
          </a:p>
          <a:p>
            <a:r>
              <a:rPr lang="it-IT" sz="2400" dirty="0"/>
              <a:t>Fast  ADC 1-10 GHz (BW) 10-100 GS (full </a:t>
            </a:r>
            <a:r>
              <a:rPr lang="it-IT" sz="2400" dirty="0" err="1"/>
              <a:t>signal</a:t>
            </a:r>
            <a:r>
              <a:rPr lang="it-IT" sz="2400" dirty="0"/>
              <a:t> </a:t>
            </a:r>
            <a:r>
              <a:rPr lang="it-IT" sz="2400" dirty="0" err="1"/>
              <a:t>shape</a:t>
            </a:r>
            <a:r>
              <a:rPr lang="it-IT" sz="2400" dirty="0"/>
              <a:t> </a:t>
            </a:r>
            <a:r>
              <a:rPr lang="it-IT" sz="2400" dirty="0" err="1"/>
              <a:t>acquisition</a:t>
            </a:r>
            <a:r>
              <a:rPr lang="it-IT" sz="2400" dirty="0"/>
              <a:t>)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b="1" i="1" dirty="0">
                <a:sym typeface="Wingdings" panose="05000000000000000000" pitchFamily="2" charset="2"/>
              </a:rPr>
              <a:t>Time Series</a:t>
            </a:r>
          </a:p>
          <a:p>
            <a:r>
              <a:rPr lang="en-GB" sz="1400" b="1" i="1" dirty="0">
                <a:sym typeface="Wingdings" panose="05000000000000000000" pitchFamily="2" charset="2"/>
              </a:rPr>
              <a:t>e.g. </a:t>
            </a:r>
            <a:r>
              <a:rPr lang="en-GB" sz="1400" b="1" i="1" dirty="0" err="1">
                <a:sym typeface="Wingdings" panose="05000000000000000000" pitchFamily="2" charset="2"/>
              </a:rPr>
              <a:t>Acqiris</a:t>
            </a:r>
            <a:r>
              <a:rPr lang="en-GB" sz="1400" b="1" i="1" dirty="0">
                <a:sym typeface="Wingdings" panose="05000000000000000000" pitchFamily="2" charset="2"/>
              </a:rPr>
              <a:t> 12-bit, from 500 MS/s to 4 GS/</a:t>
            </a:r>
            <a:r>
              <a:rPr lang="en-GB" sz="1400" b="1" i="1" dirty="0" err="1">
                <a:sym typeface="Wingdings" panose="05000000000000000000" pitchFamily="2" charset="2"/>
              </a:rPr>
              <a:t>s,DC</a:t>
            </a:r>
            <a:r>
              <a:rPr lang="en-GB" sz="1400" b="1" i="1" dirty="0">
                <a:sym typeface="Wingdings" panose="05000000000000000000" pitchFamily="2" charset="2"/>
              </a:rPr>
              <a:t> up to 2 GHz bandwidth </a:t>
            </a:r>
            <a:endParaRPr lang="it-IT" sz="1400" b="1" i="1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sz="2400" b="1" i="1" u="sng" dirty="0">
                <a:sym typeface="Wingdings" panose="05000000000000000000" pitchFamily="2" charset="2"/>
              </a:rPr>
              <a:t>New data </a:t>
            </a:r>
            <a:r>
              <a:rPr lang="it-IT" sz="2400" b="1" i="1" u="sng" dirty="0" err="1">
                <a:sym typeface="Wingdings" panose="05000000000000000000" pitchFamily="2" charset="2"/>
              </a:rPr>
              <a:t>analysis</a:t>
            </a:r>
            <a:r>
              <a:rPr lang="it-IT" sz="2400" b="1" i="1" u="sng" dirty="0">
                <a:sym typeface="Wingdings" panose="05000000000000000000" pitchFamily="2" charset="2"/>
              </a:rPr>
              <a:t> </a:t>
            </a:r>
            <a:r>
              <a:rPr lang="it-IT" sz="2400" b="1" i="1" u="sng" dirty="0" err="1">
                <a:sym typeface="Wingdings" panose="05000000000000000000" pitchFamily="2" charset="2"/>
              </a:rPr>
              <a:t>approach</a:t>
            </a:r>
            <a:endParaRPr lang="it-IT" sz="2400" b="1" i="1" u="sng" dirty="0">
              <a:sym typeface="Wingdings" panose="05000000000000000000" pitchFamily="2" charset="2"/>
            </a:endParaRPr>
          </a:p>
          <a:p>
            <a:r>
              <a:rPr lang="it-IT" sz="2400" dirty="0">
                <a:sym typeface="Wingdings" panose="05000000000000000000" pitchFamily="2" charset="2"/>
              </a:rPr>
              <a:t>      the technique </a:t>
            </a:r>
            <a:r>
              <a:rPr lang="it-IT" sz="2400" dirty="0" err="1">
                <a:sym typeface="Wingdings" panose="05000000000000000000" pitchFamily="2" charset="2"/>
              </a:rPr>
              <a:t>has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been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developed</a:t>
            </a:r>
            <a:r>
              <a:rPr lang="it-IT" sz="2400" dirty="0">
                <a:sym typeface="Wingdings" panose="05000000000000000000" pitchFamily="2" charset="2"/>
              </a:rPr>
              <a:t> and </a:t>
            </a:r>
            <a:r>
              <a:rPr lang="it-IT" sz="2400" dirty="0" err="1">
                <a:sym typeface="Wingdings" panose="05000000000000000000" pitchFamily="2" charset="2"/>
              </a:rPr>
              <a:t>applied</a:t>
            </a:r>
            <a:r>
              <a:rPr lang="it-IT" sz="2400" dirty="0">
                <a:sym typeface="Wingdings" panose="05000000000000000000" pitchFamily="2" charset="2"/>
              </a:rPr>
              <a:t> in </a:t>
            </a:r>
            <a:r>
              <a:rPr lang="it-IT" sz="2400" i="1" dirty="0" err="1">
                <a:sym typeface="Wingdings" panose="05000000000000000000" pitchFamily="2" charset="2"/>
              </a:rPr>
              <a:t>Complex</a:t>
            </a:r>
            <a:r>
              <a:rPr lang="it-IT" sz="2400" i="1" dirty="0">
                <a:sym typeface="Wingdings" panose="05000000000000000000" pitchFamily="2" charset="2"/>
              </a:rPr>
              <a:t> Sys</a:t>
            </a:r>
            <a:r>
              <a:rPr lang="it-IT" sz="2400" dirty="0">
                <a:sym typeface="Wingdings" panose="05000000000000000000" pitchFamily="2" charset="2"/>
              </a:rPr>
              <a:t>tem PhD by UNICT</a:t>
            </a:r>
          </a:p>
          <a:p>
            <a:r>
              <a:rPr lang="it-IT" sz="2400" i="1" dirty="0">
                <a:sym typeface="Wingdings" panose="05000000000000000000" pitchFamily="2" charset="2"/>
              </a:rPr>
              <a:t>              </a:t>
            </a:r>
          </a:p>
          <a:p>
            <a:r>
              <a:rPr lang="it-IT" sz="2400" i="1" dirty="0">
                <a:sym typeface="Wingdings" panose="05000000000000000000" pitchFamily="2" charset="2"/>
              </a:rPr>
              <a:t>«Matrix </a:t>
            </a:r>
            <a:r>
              <a:rPr lang="it-IT" sz="2400" i="1" dirty="0" err="1">
                <a:sym typeface="Wingdings" panose="05000000000000000000" pitchFamily="2" charset="2"/>
              </a:rPr>
              <a:t>Rotation</a:t>
            </a:r>
            <a:r>
              <a:rPr lang="it-IT" sz="2400" i="1" dirty="0">
                <a:sym typeface="Wingdings" panose="05000000000000000000" pitchFamily="2" charset="2"/>
              </a:rPr>
              <a:t> Analysis»</a:t>
            </a:r>
            <a:r>
              <a:rPr lang="it-IT" sz="2400" i="1" dirty="0"/>
              <a:t>  </a:t>
            </a:r>
            <a:r>
              <a:rPr lang="it-IT" sz="2400" i="1" dirty="0">
                <a:sym typeface="Wingdings" panose="05000000000000000000" pitchFamily="2" charset="2"/>
              </a:rPr>
              <a:t> </a:t>
            </a:r>
            <a:r>
              <a:rPr lang="it-IT" sz="2400" b="1" i="1" dirty="0" err="1">
                <a:sym typeface="Wingdings" panose="05000000000000000000" pitchFamily="2" charset="2"/>
              </a:rPr>
              <a:t>P</a:t>
            </a:r>
            <a:r>
              <a:rPr lang="it-IT" sz="2400" i="1" dirty="0" err="1">
                <a:sym typeface="Wingdings" panose="05000000000000000000" pitchFamily="2" charset="2"/>
              </a:rPr>
              <a:t>rincipal</a:t>
            </a:r>
            <a:r>
              <a:rPr lang="it-IT" sz="2400" i="1" dirty="0">
                <a:sym typeface="Wingdings" panose="05000000000000000000" pitchFamily="2" charset="2"/>
              </a:rPr>
              <a:t> </a:t>
            </a:r>
            <a:r>
              <a:rPr lang="it-IT" sz="2400" b="1" i="1" dirty="0">
                <a:sym typeface="Wingdings" panose="05000000000000000000" pitchFamily="2" charset="2"/>
              </a:rPr>
              <a:t>C</a:t>
            </a:r>
            <a:r>
              <a:rPr lang="it-IT" sz="2400" i="1" dirty="0">
                <a:sym typeface="Wingdings" panose="05000000000000000000" pitchFamily="2" charset="2"/>
              </a:rPr>
              <a:t>omponent </a:t>
            </a:r>
            <a:r>
              <a:rPr lang="it-IT" sz="2400" b="1" i="1" dirty="0">
                <a:sym typeface="Wingdings" panose="05000000000000000000" pitchFamily="2" charset="2"/>
              </a:rPr>
              <a:t>A</a:t>
            </a:r>
            <a:r>
              <a:rPr lang="it-IT" sz="2400" i="1" dirty="0">
                <a:sym typeface="Wingdings" panose="05000000000000000000" pitchFamily="2" charset="2"/>
              </a:rPr>
              <a:t>nalysis (</a:t>
            </a:r>
            <a:r>
              <a:rPr lang="it-IT" sz="2400" b="1" i="1" dirty="0">
                <a:sym typeface="Wingdings" panose="05000000000000000000" pitchFamily="2" charset="2"/>
              </a:rPr>
              <a:t>PCA I.T. </a:t>
            </a:r>
            <a:r>
              <a:rPr lang="it-IT" sz="2400" b="1" i="1" dirty="0" err="1">
                <a:sym typeface="Wingdings" panose="05000000000000000000" pitchFamily="2" charset="2"/>
              </a:rPr>
              <a:t>Jolliffe</a:t>
            </a:r>
            <a:r>
              <a:rPr lang="it-IT" sz="2400" b="1" i="1" dirty="0">
                <a:sym typeface="Wingdings" panose="05000000000000000000" pitchFamily="2" charset="2"/>
              </a:rPr>
              <a:t> - Springer</a:t>
            </a:r>
            <a:r>
              <a:rPr lang="it-IT" sz="2400" i="1" dirty="0">
                <a:sym typeface="Wingdings" panose="05000000000000000000" pitchFamily="2" charset="2"/>
              </a:rPr>
              <a:t>)</a:t>
            </a:r>
            <a:endParaRPr lang="it-IT" sz="2400" i="1" dirty="0"/>
          </a:p>
          <a:p>
            <a:endParaRPr lang="it-IT" sz="2400" i="1" dirty="0"/>
          </a:p>
          <a:p>
            <a:r>
              <a:rPr lang="it-IT" sz="2400" i="1" dirty="0"/>
              <a:t>A step </a:t>
            </a:r>
            <a:r>
              <a:rPr lang="it-IT" sz="2400" i="1" dirty="0" err="1"/>
              <a:t>beyond</a:t>
            </a:r>
            <a:r>
              <a:rPr lang="it-IT" sz="2400" i="1" dirty="0"/>
              <a:t>: - </a:t>
            </a:r>
            <a:r>
              <a:rPr lang="it-IT" sz="2400" i="1" dirty="0" err="1"/>
              <a:t>heterogeneous</a:t>
            </a:r>
            <a:r>
              <a:rPr lang="it-IT" sz="2400" i="1" dirty="0"/>
              <a:t> data set (mixing </a:t>
            </a:r>
            <a:r>
              <a:rPr lang="it-IT" sz="2400" i="1" dirty="0" err="1"/>
              <a:t>very</a:t>
            </a:r>
            <a:r>
              <a:rPr lang="it-IT" sz="2400" i="1" dirty="0"/>
              <a:t> </a:t>
            </a:r>
            <a:r>
              <a:rPr lang="it-IT" sz="2400" i="1" dirty="0" err="1"/>
              <a:t>different</a:t>
            </a:r>
            <a:r>
              <a:rPr lang="it-IT" sz="2400" i="1" dirty="0"/>
              <a:t> </a:t>
            </a:r>
            <a:r>
              <a:rPr lang="it-IT" sz="2400" i="1" dirty="0" err="1"/>
              <a:t>kind</a:t>
            </a:r>
            <a:r>
              <a:rPr lang="it-IT" sz="2400" i="1" dirty="0"/>
              <a:t> of classes)</a:t>
            </a:r>
          </a:p>
          <a:p>
            <a:r>
              <a:rPr lang="it-IT" sz="2400" i="1" dirty="0"/>
              <a:t>		 - </a:t>
            </a:r>
            <a:r>
              <a:rPr lang="it-IT" sz="2400" i="1" dirty="0" err="1"/>
              <a:t>unsupervised</a:t>
            </a:r>
            <a:r>
              <a:rPr lang="it-IT" sz="2400" i="1" dirty="0"/>
              <a:t> </a:t>
            </a:r>
            <a:r>
              <a:rPr lang="it-IT" sz="2400" i="1" dirty="0" err="1"/>
              <a:t>analysis</a:t>
            </a:r>
            <a:r>
              <a:rPr lang="it-IT" sz="2400" i="1" dirty="0"/>
              <a:t> (no a-priori data </a:t>
            </a:r>
            <a:r>
              <a:rPr lang="it-IT" sz="2400" i="1" dirty="0" err="1"/>
              <a:t>correlation</a:t>
            </a:r>
            <a:r>
              <a:rPr lang="it-IT" sz="2400" i="1" dirty="0"/>
              <a:t> </a:t>
            </a:r>
            <a:r>
              <a:rPr lang="it-IT" sz="2400" i="1" dirty="0" err="1"/>
              <a:t>has</a:t>
            </a:r>
            <a:r>
              <a:rPr lang="it-IT" sz="2400" i="1" dirty="0"/>
              <a:t> to be </a:t>
            </a:r>
            <a:r>
              <a:rPr lang="it-IT" sz="2400" i="1" dirty="0" err="1"/>
              <a:t>known</a:t>
            </a:r>
            <a:r>
              <a:rPr lang="it-IT" sz="2400" i="1" dirty="0"/>
              <a:t>)</a:t>
            </a:r>
          </a:p>
          <a:p>
            <a:r>
              <a:rPr lang="it-IT" sz="2400" i="1" dirty="0"/>
              <a:t>		</a:t>
            </a:r>
            <a:endParaRPr lang="it-IT" sz="2400" dirty="0"/>
          </a:p>
          <a:p>
            <a:r>
              <a:rPr lang="en-GB" sz="2400" dirty="0"/>
              <a:t>Coupled to standard Pattern Recognition: e.g. </a:t>
            </a:r>
            <a:r>
              <a:rPr lang="en-GB" sz="2400" i="1" dirty="0"/>
              <a:t>Neural-Network analysis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8CF613-5294-4729-A95B-9F0D501C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55" y="1265846"/>
            <a:ext cx="2974554" cy="20546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098E7B7-C62E-4D49-953B-B4CA72BE5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29" y="1265846"/>
            <a:ext cx="3392316" cy="19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3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B9786F-652E-4CDF-B6CD-2F8A8F0B1FB7}"/>
              </a:ext>
            </a:extLst>
          </p:cNvPr>
          <p:cNvSpPr txBox="1"/>
          <p:nvPr/>
        </p:nvSpPr>
        <p:spPr>
          <a:xfrm>
            <a:off x="431671" y="509477"/>
            <a:ext cx="113286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/>
              <a:t>Outlook (to be COVID </a:t>
            </a:r>
            <a:r>
              <a:rPr lang="it-IT" sz="3200" i="1" dirty="0" err="1"/>
              <a:t>verified</a:t>
            </a:r>
            <a:r>
              <a:rPr lang="it-IT" sz="3200" i="1" dirty="0"/>
              <a:t>):</a:t>
            </a:r>
          </a:p>
          <a:p>
            <a:endParaRPr lang="it-IT" sz="3200" dirty="0"/>
          </a:p>
          <a:p>
            <a:r>
              <a:rPr lang="it-IT" sz="3200" i="1" dirty="0"/>
              <a:t>Active Target</a:t>
            </a:r>
            <a:r>
              <a:rPr lang="it-IT" sz="3200" dirty="0"/>
              <a:t>: </a:t>
            </a:r>
            <a:r>
              <a:rPr lang="it-IT" sz="3200" i="1" dirty="0"/>
              <a:t>1)</a:t>
            </a:r>
            <a:r>
              <a:rPr lang="it-IT" sz="3200" dirty="0"/>
              <a:t> First test </a:t>
            </a:r>
            <a:r>
              <a:rPr lang="it-IT" sz="3200" dirty="0" err="1"/>
              <a:t>at</a:t>
            </a:r>
            <a:r>
              <a:rPr lang="it-IT" sz="3200" dirty="0"/>
              <a:t> NCSR </a:t>
            </a:r>
            <a:r>
              <a:rPr lang="it-IT" sz="3200" dirty="0" err="1"/>
              <a:t>Demokritos</a:t>
            </a:r>
            <a:r>
              <a:rPr lang="it-IT" sz="3200" dirty="0"/>
              <a:t> (</a:t>
            </a:r>
            <a:r>
              <a:rPr lang="it-IT" sz="3200" i="1" dirty="0" err="1"/>
              <a:t>June-July</a:t>
            </a:r>
            <a:r>
              <a:rPr lang="it-IT" sz="3200" dirty="0"/>
              <a:t>)</a:t>
            </a:r>
          </a:p>
          <a:p>
            <a:r>
              <a:rPr lang="it-IT" sz="3200" dirty="0"/>
              <a:t>		      </a:t>
            </a:r>
            <a:r>
              <a:rPr lang="it-IT" sz="3200" i="1" dirty="0"/>
              <a:t>2)</a:t>
            </a:r>
            <a:r>
              <a:rPr lang="it-IT" sz="3200" dirty="0"/>
              <a:t> </a:t>
            </a:r>
            <a:r>
              <a:rPr lang="it-IT" sz="3200" dirty="0" err="1"/>
              <a:t>Parasitic</a:t>
            </a:r>
            <a:r>
              <a:rPr lang="it-IT" sz="3200" dirty="0"/>
              <a:t> </a:t>
            </a:r>
            <a:r>
              <a:rPr lang="it-IT" sz="3200" i="1" dirty="0"/>
              <a:t>n</a:t>
            </a:r>
            <a:r>
              <a:rPr lang="it-IT" sz="3200" dirty="0"/>
              <a:t>-</a:t>
            </a:r>
            <a:r>
              <a:rPr lang="it-IT" sz="3200" dirty="0" err="1"/>
              <a:t>beam</a:t>
            </a:r>
            <a:r>
              <a:rPr lang="it-IT" sz="3200" dirty="0"/>
              <a:t> </a:t>
            </a:r>
            <a:r>
              <a:rPr lang="it-IT" sz="3200" i="1" dirty="0" err="1"/>
              <a:t>n</a:t>
            </a:r>
            <a:r>
              <a:rPr lang="it-IT" sz="3200" dirty="0" err="1"/>
              <a:t>_TOF@CERN</a:t>
            </a:r>
            <a:r>
              <a:rPr lang="it-IT" sz="3200" dirty="0"/>
              <a:t> (</a:t>
            </a:r>
            <a:r>
              <a:rPr lang="it-IT" sz="3200" i="1" dirty="0" err="1"/>
              <a:t>commissioning</a:t>
            </a:r>
            <a:r>
              <a:rPr lang="it-IT" sz="3200" dirty="0"/>
              <a:t>)</a:t>
            </a:r>
          </a:p>
          <a:p>
            <a:endParaRPr lang="it-IT" sz="3200" dirty="0"/>
          </a:p>
          <a:p>
            <a:r>
              <a:rPr lang="it-IT" sz="3200" i="1" dirty="0"/>
              <a:t>n-n </a:t>
            </a:r>
            <a:r>
              <a:rPr lang="it-IT" sz="3200" dirty="0" err="1"/>
              <a:t>experimental</a:t>
            </a:r>
            <a:r>
              <a:rPr lang="it-IT" sz="3200" dirty="0"/>
              <a:t> setup: «</a:t>
            </a:r>
            <a:r>
              <a:rPr lang="it-IT" sz="3200" i="1" dirty="0"/>
              <a:t>RIPTIDE»</a:t>
            </a:r>
            <a:r>
              <a:rPr lang="it-IT" sz="3200" dirty="0"/>
              <a:t> in progress</a:t>
            </a:r>
          </a:p>
          <a:p>
            <a:r>
              <a:rPr lang="it-IT" sz="3200" dirty="0"/>
              <a:t>				    Preliminary test of the technique</a:t>
            </a:r>
          </a:p>
          <a:p>
            <a:r>
              <a:rPr lang="it-IT" sz="3200" dirty="0"/>
              <a:t>				    </a:t>
            </a:r>
            <a:r>
              <a:rPr lang="it-IT" sz="3200" dirty="0" err="1"/>
              <a:t>at</a:t>
            </a:r>
            <a:r>
              <a:rPr lang="it-IT" sz="3200" dirty="0"/>
              <a:t> </a:t>
            </a:r>
            <a:r>
              <a:rPr lang="it-IT" sz="3200" dirty="0" err="1"/>
              <a:t>Demokritos</a:t>
            </a:r>
            <a:r>
              <a:rPr lang="it-IT" sz="3200" dirty="0"/>
              <a:t> in </a:t>
            </a:r>
            <a:r>
              <a:rPr lang="it-IT" sz="3200" dirty="0" err="1"/>
              <a:t>June-July</a:t>
            </a:r>
            <a:endParaRPr lang="it-IT" sz="3200" dirty="0"/>
          </a:p>
          <a:p>
            <a:endParaRPr lang="it-IT" sz="3200" dirty="0"/>
          </a:p>
          <a:p>
            <a:r>
              <a:rPr lang="it-IT" sz="2400" b="1" dirty="0"/>
              <a:t>    </a:t>
            </a:r>
            <a:r>
              <a:rPr lang="it-IT" sz="2400" b="1" dirty="0" err="1"/>
              <a:t>Very</a:t>
            </a:r>
            <a:r>
              <a:rPr lang="it-IT" sz="2400" b="1" dirty="0"/>
              <a:t> </a:t>
            </a:r>
            <a:r>
              <a:rPr lang="it-IT" sz="2400" b="1" dirty="0" err="1"/>
              <a:t>serious</a:t>
            </a:r>
            <a:r>
              <a:rPr lang="it-IT" sz="2400" b="1" dirty="0"/>
              <a:t> INFN situation: due to the COVID, INFN-CT Director </a:t>
            </a:r>
            <a:r>
              <a:rPr lang="it-IT" sz="2400" b="1" dirty="0" err="1"/>
              <a:t>has</a:t>
            </a:r>
            <a:r>
              <a:rPr lang="it-IT" sz="2400" b="1" dirty="0"/>
              <a:t> </a:t>
            </a:r>
            <a:r>
              <a:rPr lang="it-IT" sz="2400" b="1" dirty="0" err="1"/>
              <a:t>blocked</a:t>
            </a:r>
            <a:r>
              <a:rPr lang="it-IT" sz="2400" b="1" dirty="0"/>
              <a:t> INFN </a:t>
            </a:r>
          </a:p>
          <a:p>
            <a:r>
              <a:rPr lang="it-IT" sz="2400" b="1" dirty="0"/>
              <a:t>  </a:t>
            </a:r>
            <a:r>
              <a:rPr lang="it-IT" sz="2400" b="1" dirty="0" err="1"/>
              <a:t>participation</a:t>
            </a:r>
            <a:r>
              <a:rPr lang="it-IT" sz="2400" b="1" dirty="0"/>
              <a:t> to </a:t>
            </a:r>
            <a:r>
              <a:rPr lang="it-IT" sz="2400" b="1" dirty="0" err="1"/>
              <a:t>experiments</a:t>
            </a:r>
            <a:r>
              <a:rPr lang="it-IT" sz="2400" b="1" dirty="0"/>
              <a:t> </a:t>
            </a:r>
            <a:r>
              <a:rPr lang="it-IT" sz="2400" b="1" dirty="0" err="1"/>
              <a:t>performed</a:t>
            </a:r>
            <a:r>
              <a:rPr lang="it-IT" sz="2400" b="1" dirty="0"/>
              <a:t> </a:t>
            </a:r>
            <a:r>
              <a:rPr lang="it-IT" sz="2400" b="1" dirty="0" err="1"/>
              <a:t>abroad</a:t>
            </a:r>
            <a:r>
              <a:rPr lang="it-IT" sz="2400" b="1" dirty="0"/>
              <a:t> (</a:t>
            </a:r>
            <a:r>
              <a:rPr lang="it-IT" sz="2400" b="1" dirty="0" err="1"/>
              <a:t>also</a:t>
            </a:r>
            <a:r>
              <a:rPr lang="it-IT" sz="2400" b="1" dirty="0"/>
              <a:t> </a:t>
            </a:r>
            <a:r>
              <a:rPr lang="it-IT" sz="2400" b="1" dirty="0" err="1"/>
              <a:t>involving</a:t>
            </a:r>
            <a:r>
              <a:rPr lang="it-IT" sz="2400" b="1" dirty="0"/>
              <a:t> INFN-CT </a:t>
            </a:r>
            <a:r>
              <a:rPr lang="it-IT" sz="2400" b="1" dirty="0" err="1"/>
              <a:t>spokesperson</a:t>
            </a:r>
            <a:r>
              <a:rPr lang="it-IT" sz="2400" b="1" dirty="0"/>
              <a:t>).</a:t>
            </a:r>
          </a:p>
          <a:p>
            <a:endParaRPr lang="it-IT" sz="2400" b="1" dirty="0"/>
          </a:p>
          <a:p>
            <a:r>
              <a:rPr lang="it-IT" sz="2400" b="1" dirty="0"/>
              <a:t>    </a:t>
            </a:r>
            <a:r>
              <a:rPr lang="it-IT" sz="2400" b="1" dirty="0" err="1"/>
              <a:t>We</a:t>
            </a:r>
            <a:r>
              <a:rPr lang="it-IT" sz="2400" b="1" dirty="0"/>
              <a:t> </a:t>
            </a:r>
            <a:r>
              <a:rPr lang="it-IT" sz="2400" b="1" dirty="0" err="1"/>
              <a:t>expect</a:t>
            </a:r>
            <a:r>
              <a:rPr lang="it-IT" sz="2400" b="1" dirty="0"/>
              <a:t> actions by </a:t>
            </a:r>
            <a:r>
              <a:rPr lang="it-IT" sz="2400" b="1" dirty="0" err="1"/>
              <a:t>n_TOF</a:t>
            </a:r>
            <a:r>
              <a:rPr lang="it-IT" sz="2400" b="1" dirty="0"/>
              <a:t> national and international </a:t>
            </a:r>
            <a:r>
              <a:rPr lang="it-IT" sz="2400" b="1" dirty="0" err="1"/>
              <a:t>experiment</a:t>
            </a:r>
            <a:r>
              <a:rPr lang="it-IT" sz="2400" b="1" dirty="0"/>
              <a:t> </a:t>
            </a:r>
            <a:r>
              <a:rPr lang="it-IT" sz="2400" b="1" dirty="0" err="1"/>
              <a:t>spokespersons</a:t>
            </a:r>
            <a:r>
              <a:rPr lang="it-IT" sz="2400" b="1" dirty="0"/>
              <a:t>           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67937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859</Words>
  <Application>Microsoft Office PowerPoint</Application>
  <PresentationFormat>Widescreen</PresentationFormat>
  <Paragraphs>161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Symbol</vt:lpstr>
      <vt:lpstr>Times New Roman</vt:lpstr>
      <vt:lpstr>Wingdings</vt:lpstr>
      <vt:lpstr>Tema di Office</vt:lpstr>
      <vt:lpstr>Facing the n-n scattering length measurement @ n_TOF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Agatino Musumarra</dc:creator>
  <cp:lastModifiedBy>Agatino Musumarra</cp:lastModifiedBy>
  <cp:revision>84</cp:revision>
  <dcterms:created xsi:type="dcterms:W3CDTF">2021-03-23T09:13:02Z</dcterms:created>
  <dcterms:modified xsi:type="dcterms:W3CDTF">2021-03-26T05:09:50Z</dcterms:modified>
</cp:coreProperties>
</file>