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1992" r:id="rId2"/>
    <p:sldId id="2013" r:id="rId3"/>
    <p:sldId id="2003" r:id="rId4"/>
    <p:sldId id="2005" r:id="rId5"/>
    <p:sldId id="2023" r:id="rId6"/>
    <p:sldId id="2024" r:id="rId7"/>
    <p:sldId id="257" r:id="rId8"/>
    <p:sldId id="2006" r:id="rId9"/>
    <p:sldId id="2025" r:id="rId10"/>
  </p:sldIdLst>
  <p:sldSz cx="9144000" cy="5143500" type="screen16x9"/>
  <p:notesSz cx="6805613" cy="9944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orient="horz" pos="628" userDrawn="1">
          <p15:clr>
            <a:srgbClr val="A4A3A4"/>
          </p15:clr>
        </p15:guide>
        <p15:guide id="4" pos="2324" userDrawn="1">
          <p15:clr>
            <a:srgbClr val="A4A3A4"/>
          </p15:clr>
        </p15:guide>
        <p15:guide id="5" pos="8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600"/>
    <a:srgbClr val="003F7E"/>
    <a:srgbClr val="C0C0C0"/>
    <a:srgbClr val="FF0000"/>
    <a:srgbClr val="009644"/>
    <a:srgbClr val="4F81BD"/>
    <a:srgbClr val="FFC000"/>
    <a:srgbClr val="17375E"/>
    <a:srgbClr val="00FF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76" autoAdjust="0"/>
    <p:restoredTop sz="88429" autoAdjust="0"/>
  </p:normalViewPr>
  <p:slideViewPr>
    <p:cSldViewPr>
      <p:cViewPr>
        <p:scale>
          <a:sx n="89" d="100"/>
          <a:sy n="89" d="100"/>
        </p:scale>
        <p:origin x="1890" y="744"/>
      </p:cViewPr>
      <p:guideLst>
        <p:guide orient="horz" pos="3240"/>
        <p:guide orient="horz" pos="628"/>
        <p:guide pos="2324"/>
        <p:guide pos="8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5" d="100"/>
        <a:sy n="75" d="100"/>
      </p:scale>
      <p:origin x="0" y="1136"/>
    </p:cViewPr>
  </p:sorterViewPr>
  <p:notesViewPr>
    <p:cSldViewPr>
      <p:cViewPr varScale="1">
        <p:scale>
          <a:sx n="77" d="100"/>
          <a:sy n="77" d="100"/>
        </p:scale>
        <p:origin x="-2208" y="-90"/>
      </p:cViewPr>
      <p:guideLst>
        <p:guide orient="horz" pos="3132"/>
        <p:guide pos="2144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8565" cy="496564"/>
          </a:xfrm>
          <a:prstGeom prst="rect">
            <a:avLst/>
          </a:prstGeom>
        </p:spPr>
        <p:txBody>
          <a:bodyPr vert="horz" lIns="92325" tIns="46162" rIns="92325" bIns="46162" rtlCol="0"/>
          <a:lstStyle>
            <a:lvl1pPr algn="l">
              <a:defRPr sz="1300"/>
            </a:lvl1pPr>
          </a:lstStyle>
          <a:p>
            <a:pPr>
              <a:defRPr/>
            </a:pPr>
            <a:r>
              <a:rPr lang="en-US"/>
              <a:t>This is a test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443" y="2"/>
            <a:ext cx="2948565" cy="496564"/>
          </a:xfrm>
          <a:prstGeom prst="rect">
            <a:avLst/>
          </a:prstGeom>
        </p:spPr>
        <p:txBody>
          <a:bodyPr vert="horz" lIns="92325" tIns="46162" rIns="92325" bIns="46162" rtlCol="0"/>
          <a:lstStyle>
            <a:lvl1pPr algn="r">
              <a:defRPr sz="1300"/>
            </a:lvl1pPr>
          </a:lstStyle>
          <a:p>
            <a:pPr>
              <a:defRPr/>
            </a:pPr>
            <a:fld id="{D0617223-37D1-4538-923C-6B117196357E}" type="datetimeFigureOut">
              <a:rPr lang="en-US"/>
              <a:pPr>
                <a:defRPr/>
              </a:pPr>
              <a:t>3/26/2021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936"/>
            <a:ext cx="2948565" cy="496564"/>
          </a:xfrm>
          <a:prstGeom prst="rect">
            <a:avLst/>
          </a:prstGeom>
        </p:spPr>
        <p:txBody>
          <a:bodyPr vert="horz" lIns="92325" tIns="46162" rIns="92325" bIns="46162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443" y="9445936"/>
            <a:ext cx="2948565" cy="496564"/>
          </a:xfrm>
          <a:prstGeom prst="rect">
            <a:avLst/>
          </a:prstGeom>
        </p:spPr>
        <p:txBody>
          <a:bodyPr vert="horz" lIns="92325" tIns="46162" rIns="92325" bIns="46162" rtlCol="0" anchor="b"/>
          <a:lstStyle>
            <a:lvl1pPr algn="r">
              <a:defRPr sz="1300"/>
            </a:lvl1pPr>
          </a:lstStyle>
          <a:p>
            <a:pPr>
              <a:defRPr/>
            </a:pPr>
            <a:fld id="{602268FF-81BF-4736-830D-281BB962F3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0901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50169" cy="49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97" tIns="48799" rIns="97597" bIns="48799" numCol="1" anchor="t" anchorCtr="0" compatLnSpc="1">
            <a:prstTxWarp prst="textNoShape">
              <a:avLst/>
            </a:prstTxWarp>
          </a:bodyPr>
          <a:lstStyle>
            <a:lvl1pPr algn="l" defTabSz="976145">
              <a:defRPr sz="1400"/>
            </a:lvl1pPr>
          </a:lstStyle>
          <a:p>
            <a:pPr>
              <a:defRPr/>
            </a:pPr>
            <a:r>
              <a:rPr lang="en-US"/>
              <a:t>This is a test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443" y="2"/>
            <a:ext cx="2948565" cy="49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97" tIns="48799" rIns="97597" bIns="48799" numCol="1" anchor="t" anchorCtr="0" compatLnSpc="1">
            <a:prstTxWarp prst="textNoShape">
              <a:avLst/>
            </a:prstTxWarp>
          </a:bodyPr>
          <a:lstStyle>
            <a:lvl1pPr algn="r" defTabSz="976145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3" y="746125"/>
            <a:ext cx="6630987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3769"/>
            <a:ext cx="5444490" cy="447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97" tIns="48799" rIns="97597" bIns="487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5936"/>
            <a:ext cx="2950169" cy="49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97" tIns="48799" rIns="97597" bIns="48799" numCol="1" anchor="b" anchorCtr="0" compatLnSpc="1">
            <a:prstTxWarp prst="textNoShape">
              <a:avLst/>
            </a:prstTxWarp>
          </a:bodyPr>
          <a:lstStyle>
            <a:lvl1pPr algn="l" defTabSz="976145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443" y="9445936"/>
            <a:ext cx="2948565" cy="49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97" tIns="48799" rIns="97597" bIns="48799" numCol="1" anchor="b" anchorCtr="0" compatLnSpc="1">
            <a:prstTxWarp prst="textNoShape">
              <a:avLst/>
            </a:prstTxWarp>
          </a:bodyPr>
          <a:lstStyle>
            <a:lvl1pPr algn="r" defTabSz="976145">
              <a:defRPr sz="1400"/>
            </a:lvl1pPr>
          </a:lstStyle>
          <a:p>
            <a:pPr>
              <a:defRPr/>
            </a:pPr>
            <a:fld id="{B16AB1AD-67F4-4C8E-A88E-285F0961BB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14033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344260"/>
            <a:ext cx="9144000" cy="729695"/>
          </a:xfrm>
          <a:prstGeom prst="rect">
            <a:avLst/>
          </a:prstGeom>
          <a:gradFill flip="none" rotWithShape="1">
            <a:gsLst>
              <a:gs pos="12000">
                <a:schemeClr val="bg1">
                  <a:lumMod val="65000"/>
                  <a:alpha val="31000"/>
                </a:schemeClr>
              </a:gs>
              <a:gs pos="85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sz="1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360" y="421070"/>
            <a:ext cx="7162800" cy="45983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037285"/>
            <a:ext cx="7162800" cy="1077515"/>
          </a:xfrm>
        </p:spPr>
        <p:txBody>
          <a:bodyPr anchor="b"/>
          <a:lstStyle>
            <a:lvl1pPr marL="0" indent="0">
              <a:buNone/>
              <a:defRPr sz="1500" i="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244" y="-35845"/>
            <a:ext cx="1057276" cy="74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\\cern.ch\dfs\Users\f\flatorre\Documents\My Pictures\Cern3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6" y="-35845"/>
            <a:ext cx="744268" cy="74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877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</p:spPr>
        <p:txBody>
          <a:bodyPr/>
          <a:lstStyle/>
          <a:p>
            <a:r>
              <a:rPr kumimoji="0" lang="fr-CH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262788"/>
          </a:xfrm>
        </p:spPr>
        <p:txBody>
          <a:bodyPr/>
          <a:lstStyle>
            <a:lvl1pPr>
              <a:defRPr sz="195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fr-CH"/>
              <a:t>Click to edit Master text styles</a:t>
            </a:r>
          </a:p>
          <a:p>
            <a:pPr lvl="1" eaLnBrk="1" latinLnBrk="0" hangingPunct="1"/>
            <a:r>
              <a:rPr lang="fr-CH"/>
              <a:t>Second level</a:t>
            </a:r>
          </a:p>
          <a:p>
            <a:pPr lvl="2" eaLnBrk="1" latinLnBrk="0" hangingPunct="1"/>
            <a:r>
              <a:rPr lang="fr-CH"/>
              <a:t>Third level</a:t>
            </a:r>
          </a:p>
          <a:p>
            <a:pPr lvl="3" eaLnBrk="1" latinLnBrk="0" hangingPunct="1"/>
            <a:r>
              <a:rPr lang="fr-CH"/>
              <a:t>Fourth level</a:t>
            </a:r>
          </a:p>
          <a:p>
            <a:pPr lvl="4" eaLnBrk="1" latinLnBrk="0" hangingPunct="1"/>
            <a:r>
              <a:rPr lang="fr-CH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200150"/>
            <a:ext cx="3657600" cy="3262789"/>
          </a:xfrm>
        </p:spPr>
        <p:txBody>
          <a:bodyPr/>
          <a:lstStyle>
            <a:lvl1pPr>
              <a:defRPr sz="195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fr-CH"/>
              <a:t>Click to edit Master text styles</a:t>
            </a:r>
          </a:p>
          <a:p>
            <a:pPr lvl="1" eaLnBrk="1" latinLnBrk="0" hangingPunct="1"/>
            <a:r>
              <a:rPr lang="fr-CH"/>
              <a:t>Second level</a:t>
            </a:r>
          </a:p>
          <a:p>
            <a:pPr lvl="2" eaLnBrk="1" latinLnBrk="0" hangingPunct="1"/>
            <a:r>
              <a:rPr lang="fr-CH"/>
              <a:t>Third level</a:t>
            </a:r>
          </a:p>
          <a:p>
            <a:pPr lvl="3" eaLnBrk="1" latinLnBrk="0" hangingPunct="1"/>
            <a:r>
              <a:rPr lang="fr-CH"/>
              <a:t>Fourth level</a:t>
            </a:r>
          </a:p>
          <a:p>
            <a:pPr lvl="4" eaLnBrk="1" latinLnBrk="0" hangingPunct="1"/>
            <a:r>
              <a:rPr lang="fr-CH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17/10/2016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CERN - EURADOS WG9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188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"/>
            <a:ext cx="9144000" cy="788306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177838"/>
            <a:ext cx="8229600" cy="400110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 – </a:t>
            </a:r>
            <a:r>
              <a:rPr lang="it-IT" dirty="0" err="1"/>
              <a:t>Arial</a:t>
            </a:r>
            <a:r>
              <a:rPr lang="it-IT" dirty="0"/>
              <a:t> 26pt 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13414" y="939800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/>
              <a:t>Titolo di secondo livello 20pt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 hasCustomPrompt="1"/>
          </p:nvPr>
        </p:nvSpPr>
        <p:spPr>
          <a:xfrm>
            <a:off x="413413" y="1513047"/>
            <a:ext cx="8229599" cy="769441"/>
          </a:xfrm>
        </p:spPr>
        <p:txBody>
          <a:bodyPr wrap="square">
            <a:spAutoFit/>
          </a:bodyPr>
          <a:lstStyle>
            <a:lvl1pPr marL="457200" indent="-457200">
              <a:buFont typeface="+mj-lt"/>
              <a:buAutoNum type="arabicPeriod"/>
              <a:defRPr sz="2000" baseline="0"/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dirty="0"/>
              <a:t>Corpo del testo 20pt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sic </a:t>
            </a:r>
            <a:r>
              <a:rPr lang="it-IT" dirty="0" err="1"/>
              <a:t>amet</a:t>
            </a:r>
            <a:endParaRPr lang="it-IT" dirty="0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5" hasCustomPrompt="1"/>
          </p:nvPr>
        </p:nvSpPr>
        <p:spPr>
          <a:xfrm>
            <a:off x="413413" y="2556815"/>
            <a:ext cx="8229599" cy="929485"/>
          </a:xfrm>
        </p:spPr>
        <p:txBody>
          <a:bodyPr wrap="square">
            <a:spAutoFit/>
          </a:bodyPr>
          <a:lstStyle>
            <a:lvl1pPr>
              <a:defRPr sz="16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/>
              <a:t>Lista 16pt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ipusm</a:t>
            </a:r>
            <a:endParaRPr lang="it-IT" dirty="0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38560" y="4767264"/>
            <a:ext cx="5482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‹#›</a:t>
            </a:fld>
            <a:endParaRPr lang="it-IT" dirty="0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73891" y="4776680"/>
            <a:ext cx="766466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aseline="30000" dirty="0"/>
              <a:t>10</a:t>
            </a:r>
            <a:r>
              <a:rPr lang="en-US" dirty="0"/>
              <a:t>B-based GEM neutron detectors           </a:t>
            </a:r>
            <a:r>
              <a:rPr lang="en-US" dirty="0" err="1"/>
              <a:t>F.Murtas</a:t>
            </a:r>
            <a:r>
              <a:rPr lang="en-US" dirty="0"/>
              <a:t>                            </a:t>
            </a:r>
            <a:r>
              <a:rPr lang="it-IT" dirty="0"/>
              <a:t>IEEE NSS MIC 2018,  Sydney, 15 -11-2018 </a:t>
            </a:r>
          </a:p>
        </p:txBody>
      </p:sp>
    </p:spTree>
    <p:extLst>
      <p:ext uri="{BB962C8B-B14F-4D97-AF65-F5344CB8AC3E}">
        <p14:creationId xmlns:p14="http://schemas.microsoft.com/office/powerpoint/2010/main" val="3276779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 userDrawn="1"/>
        </p:nvSpPr>
        <p:spPr bwMode="auto">
          <a:xfrm>
            <a:off x="0" y="0"/>
            <a:ext cx="9144000" cy="742950"/>
          </a:xfrm>
          <a:prstGeom prst="rect">
            <a:avLst/>
          </a:prstGeom>
          <a:gradFill flip="none" rotWithShape="1">
            <a:gsLst>
              <a:gs pos="12000">
                <a:schemeClr val="bg1">
                  <a:lumMod val="65000"/>
                  <a:alpha val="31000"/>
                </a:schemeClr>
              </a:gs>
              <a:gs pos="85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sz="1500" dirty="0"/>
          </a:p>
        </p:txBody>
      </p:sp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"/>
            <a:ext cx="7467600" cy="70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914400"/>
            <a:ext cx="3657600" cy="38290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334000" y="914400"/>
            <a:ext cx="3657600" cy="38290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"/>
            <a:ext cx="7467600" cy="70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6212" y="914400"/>
            <a:ext cx="3659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6212" y="1394221"/>
            <a:ext cx="3659188" cy="3406379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0976" y="914400"/>
            <a:ext cx="366062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0976" y="1394221"/>
            <a:ext cx="3660625" cy="3406379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"/>
            <a:ext cx="7467600" cy="70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47800" y="857251"/>
            <a:ext cx="3657600" cy="19595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57800" y="857251"/>
            <a:ext cx="3657600" cy="19595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447800" y="2896792"/>
            <a:ext cx="3657600" cy="19609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7800" y="2896792"/>
            <a:ext cx="3657600" cy="19609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"/>
            <a:ext cx="7467600" cy="70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1600" y="914400"/>
            <a:ext cx="7543800" cy="38862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5" name="Title 4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"/>
            <a:ext cx="7467600" cy="70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gradFill flip="none" rotWithShape="1">
            <a:gsLst>
              <a:gs pos="12000">
                <a:schemeClr val="bg1">
                  <a:lumMod val="65000"/>
                  <a:alpha val="31000"/>
                </a:schemeClr>
              </a:gs>
              <a:gs pos="85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sz="1500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"/>
            <a:ext cx="7467600" cy="70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914400"/>
            <a:ext cx="7467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533400" y="4686300"/>
            <a:ext cx="12954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/>
          <a:lstStyle/>
          <a:p>
            <a:pPr>
              <a:defRPr/>
            </a:pPr>
            <a:endParaRPr lang="en-US" sz="105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0" y="4857750"/>
            <a:ext cx="12192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en-US" sz="1050" dirty="0">
                <a:solidFill>
                  <a:schemeClr val="bg1"/>
                </a:solidFill>
              </a:rPr>
              <a:t> -</a:t>
            </a:r>
            <a:fld id="{6A59D7EB-9048-4DBB-B21A-D5AD76E636FE}" type="slidenum">
              <a:rPr lang="en-US" sz="1050">
                <a:solidFill>
                  <a:schemeClr val="bg1"/>
                </a:solidFill>
              </a:rPr>
              <a:pPr algn="ctr">
                <a:defRPr/>
              </a:pPr>
              <a:t>‹#›</a:t>
            </a:fld>
            <a:r>
              <a:rPr lang="en-US" sz="1050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17" name="NameInfo"/>
          <p:cNvSpPr txBox="1"/>
          <p:nvPr/>
        </p:nvSpPr>
        <p:spPr>
          <a:xfrm>
            <a:off x="7874000" y="4857750"/>
            <a:ext cx="1905000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endParaRPr lang="en-US" sz="105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19740" y="4837645"/>
            <a:ext cx="4242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EAA5DB9-D22A-4160-9776-E969CB8E7A13}" type="slidenum">
              <a:rPr lang="en-GB" sz="900" smtClean="0"/>
              <a:pPr/>
              <a:t>‹#›</a:t>
            </a:fld>
            <a:endParaRPr lang="en-GB" sz="900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3561" y="4857074"/>
            <a:ext cx="2116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>
                <a:solidFill>
                  <a:srgbClr val="003F7E"/>
                </a:solidFill>
              </a:rPr>
              <a:t>F.Murtas</a:t>
            </a:r>
            <a:r>
              <a:rPr lang="it-IT" sz="1200" dirty="0">
                <a:solidFill>
                  <a:srgbClr val="003F7E"/>
                </a:solidFill>
              </a:rPr>
              <a:t> CERN &amp; INFN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2895600" y="485074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0" dirty="0">
                <a:solidFill>
                  <a:srgbClr val="003F7E"/>
                </a:solidFill>
                <a:effectLst/>
                <a:latin typeface="Arial" panose="020B0604020202020204" pitchFamily="34" charset="0"/>
              </a:rPr>
              <a:t>Italian </a:t>
            </a:r>
            <a:r>
              <a:rPr lang="en-US" sz="1200" b="0" dirty="0" err="1">
                <a:solidFill>
                  <a:srgbClr val="003F7E"/>
                </a:solidFill>
                <a:effectLst/>
                <a:latin typeface="Arial" panose="020B0604020202020204" pitchFamily="34" charset="0"/>
              </a:rPr>
              <a:t>nTOF</a:t>
            </a:r>
            <a:r>
              <a:rPr lang="en-US" sz="1200" b="0" dirty="0">
                <a:solidFill>
                  <a:srgbClr val="003F7E"/>
                </a:solidFill>
                <a:effectLst/>
                <a:latin typeface="Arial" panose="020B0604020202020204" pitchFamily="34" charset="0"/>
              </a:rPr>
              <a:t> meeting </a:t>
            </a:r>
            <a:r>
              <a:rPr lang="en-US" sz="1200" b="0" baseline="0" dirty="0">
                <a:solidFill>
                  <a:srgbClr val="003F7E"/>
                </a:solidFill>
                <a:effectLst/>
                <a:latin typeface="Arial" panose="020B0604020202020204" pitchFamily="34" charset="0"/>
              </a:rPr>
              <a:t>March 26</a:t>
            </a:r>
            <a:r>
              <a:rPr lang="en-US" sz="1200" b="0" baseline="30000" dirty="0">
                <a:solidFill>
                  <a:srgbClr val="003F7E"/>
                </a:solidFill>
                <a:effectLst/>
                <a:latin typeface="Arial" panose="020B0604020202020204" pitchFamily="34" charset="0"/>
              </a:rPr>
              <a:t>th</a:t>
            </a:r>
            <a:r>
              <a:rPr lang="en-US" sz="1200" b="0" baseline="0" dirty="0">
                <a:solidFill>
                  <a:srgbClr val="003F7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dirty="0">
                <a:solidFill>
                  <a:srgbClr val="003F7E"/>
                </a:solidFill>
                <a:effectLst/>
                <a:latin typeface="Arial" panose="020B0604020202020204" pitchFamily="34" charset="0"/>
              </a:rPr>
              <a:t> 2021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59" r:id="rId4"/>
    <p:sldLayoutId id="2147483660" r:id="rId5"/>
    <p:sldLayoutId id="2147483661" r:id="rId6"/>
    <p:sldLayoutId id="2147483664" r:id="rId7"/>
    <p:sldLayoutId id="2147483665" r:id="rId8"/>
    <p:sldLayoutId id="2147483666" r:id="rId9"/>
    <p:sldLayoutId id="2147483674" r:id="rId10"/>
    <p:sldLayoutId id="2147483675" r:id="rId11"/>
    <p:sldLayoutId id="2147483676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effectLst/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effectLst>
            <a:outerShdw blurRad="38100" dist="38100" dir="2700000" algn="tl">
              <a:srgbClr val="C0C0C0"/>
            </a:outerShdw>
          </a:effectLst>
          <a:latin typeface="Franklin Gothic Medium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effectLst>
            <a:outerShdw blurRad="38100" dist="38100" dir="2700000" algn="tl">
              <a:srgbClr val="C0C0C0"/>
            </a:outerShdw>
          </a:effectLst>
          <a:latin typeface="Franklin Gothic Medium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effectLst>
            <a:outerShdw blurRad="38100" dist="38100" dir="2700000" algn="tl">
              <a:srgbClr val="C0C0C0"/>
            </a:outerShdw>
          </a:effectLst>
          <a:latin typeface="Franklin Gothic Medium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effectLst>
            <a:outerShdw blurRad="38100" dist="38100" dir="2700000" algn="tl">
              <a:srgbClr val="C0C0C0"/>
            </a:outerShdw>
          </a:effectLst>
          <a:latin typeface="Franklin Gothic Medium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990099"/>
          </a:solidFill>
          <a:effectLst>
            <a:outerShdw blurRad="38100" dist="38100" dir="2700000" algn="tl">
              <a:srgbClr val="C0C0C0"/>
            </a:outerShdw>
          </a:effectLst>
          <a:latin typeface="Franklin Gothic Medium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990099"/>
          </a:solidFill>
          <a:effectLst>
            <a:outerShdw blurRad="38100" dist="38100" dir="2700000" algn="tl">
              <a:srgbClr val="C0C0C0"/>
            </a:outerShdw>
          </a:effectLst>
          <a:latin typeface="Franklin Gothic Medium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990099"/>
          </a:solidFill>
          <a:effectLst>
            <a:outerShdw blurRad="38100" dist="38100" dir="2700000" algn="tl">
              <a:srgbClr val="C0C0C0"/>
            </a:outerShdw>
          </a:effectLst>
          <a:latin typeface="Franklin Gothic Medium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990099"/>
          </a:solidFill>
          <a:effectLst>
            <a:outerShdw blurRad="38100" dist="38100" dir="2700000" algn="tl">
              <a:srgbClr val="C0C0C0"/>
            </a:outerShdw>
          </a:effectLst>
          <a:latin typeface="Franklin Gothic Medium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1800" b="1">
          <a:solidFill>
            <a:srgbClr val="376092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rgbClr val="376092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200" b="1">
          <a:solidFill>
            <a:srgbClr val="376092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200" b="1">
          <a:solidFill>
            <a:srgbClr val="376092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rgbClr val="376092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00" b="1">
          <a:solidFill>
            <a:srgbClr val="004F9E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00" b="1">
          <a:solidFill>
            <a:srgbClr val="004F9E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00" b="1">
          <a:solidFill>
            <a:srgbClr val="004F9E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00" b="1">
          <a:solidFill>
            <a:srgbClr val="004F9E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887" y="0"/>
            <a:ext cx="7467600" cy="708422"/>
          </a:xfrm>
        </p:spPr>
        <p:txBody>
          <a:bodyPr/>
          <a:lstStyle/>
          <a:p>
            <a:r>
              <a:rPr lang="it-IT" dirty="0"/>
              <a:t>Timepix Neutron Beam Monitor at nTOF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035" y="967130"/>
            <a:ext cx="3380030" cy="23045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88573" y="1485583"/>
            <a:ext cx="2286225" cy="12860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6480" y="967130"/>
            <a:ext cx="2916616" cy="23700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5053" y="3421899"/>
            <a:ext cx="90556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rgbClr val="003F7E"/>
                </a:solidFill>
              </a:rPr>
              <a:t>In 2018 a beam monitor based on 2 Quad Timepixes has been installed in nTOF EAR1</a:t>
            </a:r>
          </a:p>
          <a:p>
            <a:r>
              <a:rPr lang="it-IT" sz="1600" dirty="0">
                <a:solidFill>
                  <a:srgbClr val="FF0000"/>
                </a:solidFill>
              </a:rPr>
              <a:t>It has been used for the beam alignment</a:t>
            </a:r>
            <a:r>
              <a:rPr lang="it-IT" sz="1600" dirty="0">
                <a:solidFill>
                  <a:srgbClr val="003F7E"/>
                </a:solidFill>
              </a:rPr>
              <a:t> and </a:t>
            </a:r>
            <a:r>
              <a:rPr lang="en-GB" sz="1600" dirty="0">
                <a:solidFill>
                  <a:srgbClr val="003F7E"/>
                </a:solidFill>
              </a:rPr>
              <a:t>could be used </a:t>
            </a:r>
            <a:r>
              <a:rPr lang="it-IT" sz="1600" dirty="0">
                <a:solidFill>
                  <a:srgbClr val="003F7E"/>
                </a:solidFill>
              </a:rPr>
              <a:t>for flux measurements in 2021-2022</a:t>
            </a:r>
          </a:p>
          <a:p>
            <a:r>
              <a:rPr lang="it-IT" sz="1600" dirty="0">
                <a:solidFill>
                  <a:srgbClr val="003F7E"/>
                </a:solidFill>
              </a:rPr>
              <a:t> </a:t>
            </a:r>
          </a:p>
          <a:p>
            <a:r>
              <a:rPr lang="it-IT" sz="1600" dirty="0">
                <a:solidFill>
                  <a:srgbClr val="FF0000"/>
                </a:solidFill>
              </a:rPr>
              <a:t>LNF proposed in 2019 to realize a second alignment system in EAR2 (financial requests for 2020)</a:t>
            </a:r>
          </a:p>
          <a:p>
            <a:r>
              <a:rPr lang="en-GB" sz="1600" dirty="0">
                <a:solidFill>
                  <a:srgbClr val="FF0000"/>
                </a:solidFill>
              </a:rPr>
              <a:t>2 silicon quad are in wire bonding phase here at CERN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70530" y="2784495"/>
            <a:ext cx="1335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Beam image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3995925" y="2456535"/>
            <a:ext cx="192025" cy="99447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61663" y="1265980"/>
            <a:ext cx="12966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nTOF EAR1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1981205" y="2034081"/>
            <a:ext cx="2008331" cy="141692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483963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9045" y="2217807"/>
            <a:ext cx="82570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solidFill>
                  <a:srgbClr val="003F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Tests on MBGEM </a:t>
            </a:r>
            <a:br>
              <a:rPr lang="it-IT" sz="4000" b="1" dirty="0">
                <a:solidFill>
                  <a:srgbClr val="003F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dirty="0" err="1">
                <a:solidFill>
                  <a:srgbClr val="003F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neutron</a:t>
            </a:r>
            <a:r>
              <a:rPr lang="it-IT" sz="4000" b="1" dirty="0">
                <a:solidFill>
                  <a:srgbClr val="003F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detector</a:t>
            </a:r>
          </a:p>
        </p:txBody>
      </p:sp>
    </p:spTree>
    <p:extLst>
      <p:ext uri="{BB962C8B-B14F-4D97-AF65-F5344CB8AC3E}">
        <p14:creationId xmlns:p14="http://schemas.microsoft.com/office/powerpoint/2010/main" val="2847003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3"/>
          </p:nvPr>
        </p:nvSpPr>
        <p:spPr>
          <a:xfrm>
            <a:off x="124078" y="851279"/>
            <a:ext cx="3497854" cy="274637"/>
          </a:xfrm>
        </p:spPr>
        <p:txBody>
          <a:bodyPr/>
          <a:lstStyle/>
          <a:p>
            <a:r>
              <a:rPr lang="en-US" sz="1600" baseline="30000" dirty="0">
                <a:solidFill>
                  <a:srgbClr val="FF0000"/>
                </a:solidFill>
              </a:rPr>
              <a:t>10</a:t>
            </a:r>
            <a:r>
              <a:rPr lang="en-US" sz="1600" dirty="0">
                <a:solidFill>
                  <a:srgbClr val="FF0000"/>
                </a:solidFill>
              </a:rPr>
              <a:t>B-based GEM neutron detectors</a:t>
            </a:r>
            <a:endParaRPr lang="it-IT" sz="1600" dirty="0">
              <a:solidFill>
                <a:srgbClr val="FF0000"/>
              </a:solidFill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13414" y="177838"/>
            <a:ext cx="8730586" cy="400110"/>
          </a:xfrm>
        </p:spPr>
        <p:txBody>
          <a:bodyPr/>
          <a:lstStyle/>
          <a:p>
            <a:r>
              <a:rPr lang="en-US" dirty="0"/>
              <a:t>Borated GEM: </a:t>
            </a:r>
            <a:r>
              <a:rPr lang="en-US" dirty="0" err="1"/>
              <a:t>MultiBorated</a:t>
            </a:r>
            <a:r>
              <a:rPr lang="en-US" dirty="0"/>
              <a:t> head-on converter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88685" y="2351621"/>
            <a:ext cx="5165979" cy="1538883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en-US" dirty="0">
                <a:solidFill>
                  <a:srgbClr val="003A69"/>
                </a:solidFill>
              </a:rPr>
              <a:t>In three years several attempts have been made in collaboration with Milano Bicocca, CERN and ESS </a:t>
            </a:r>
            <a:r>
              <a:rPr lang="en-US" dirty="0" err="1">
                <a:solidFill>
                  <a:srgbClr val="003A69"/>
                </a:solidFill>
              </a:rPr>
              <a:t>Liopking</a:t>
            </a:r>
            <a:endParaRPr lang="en-US" dirty="0">
              <a:solidFill>
                <a:srgbClr val="003A69"/>
              </a:solidFill>
            </a:endParaRPr>
          </a:p>
          <a:p>
            <a:pPr algn="ctr"/>
            <a:r>
              <a:rPr lang="en-US" dirty="0">
                <a:solidFill>
                  <a:srgbClr val="FF0000"/>
                </a:solidFill>
              </a:rPr>
              <a:t>and now a new etching and Boron deposition procedure has been defined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831" y="1275624"/>
            <a:ext cx="3226020" cy="2893985"/>
          </a:xfrm>
          <a:prstGeom prst="rect">
            <a:avLst/>
          </a:prstGeom>
        </p:spPr>
      </p:pic>
      <p:sp>
        <p:nvSpPr>
          <p:cNvPr id="98" name="TextBox 97"/>
          <p:cNvSpPr txBox="1"/>
          <p:nvPr/>
        </p:nvSpPr>
        <p:spPr>
          <a:xfrm>
            <a:off x="3621932" y="988598"/>
            <a:ext cx="5522068" cy="1231106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en-US" sz="2000" dirty="0">
                <a:solidFill>
                  <a:srgbClr val="004884"/>
                </a:solidFill>
              </a:rPr>
              <a:t>The borated </a:t>
            </a:r>
            <a:r>
              <a:rPr lang="en-US" dirty="0">
                <a:solidFill>
                  <a:srgbClr val="004884"/>
                </a:solidFill>
              </a:rPr>
              <a:t>GEM was p</a:t>
            </a:r>
            <a:r>
              <a:rPr lang="en-US" sz="2000" dirty="0">
                <a:solidFill>
                  <a:srgbClr val="004884"/>
                </a:solidFill>
              </a:rPr>
              <a:t>roposed for the first time by Cascade project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but problems on boron deposition stability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and GEM reliability</a:t>
            </a:r>
            <a:r>
              <a:rPr lang="en-US" sz="2000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93830" y="4107950"/>
            <a:ext cx="8756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We have assembled two detectors </a:t>
            </a:r>
            <a:r>
              <a:rPr lang="en-US" dirty="0">
                <a:solidFill>
                  <a:srgbClr val="003A69"/>
                </a:solidFill>
              </a:rPr>
              <a:t>for the first characterization.</a:t>
            </a:r>
          </a:p>
          <a:p>
            <a:r>
              <a:rPr lang="en-US" dirty="0">
                <a:solidFill>
                  <a:srgbClr val="003A69"/>
                </a:solidFill>
              </a:rPr>
              <a:t>Good prospective for high efficiency thermal neutron imaging for </a:t>
            </a:r>
            <a:r>
              <a:rPr lang="en-US" dirty="0" err="1">
                <a:solidFill>
                  <a:srgbClr val="003A69"/>
                </a:solidFill>
              </a:rPr>
              <a:t>nTOF</a:t>
            </a:r>
            <a:r>
              <a:rPr lang="en-US" dirty="0">
                <a:solidFill>
                  <a:srgbClr val="003A69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2955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Borated GEM for high efficiency thermal neutrons detector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" b="-309"/>
          <a:stretch/>
        </p:blipFill>
        <p:spPr>
          <a:xfrm>
            <a:off x="3074205" y="1482153"/>
            <a:ext cx="2073870" cy="19729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3" t="7545" r="-500" b="8196"/>
          <a:stretch/>
        </p:blipFill>
        <p:spPr>
          <a:xfrm>
            <a:off x="5346838" y="1477795"/>
            <a:ext cx="3587233" cy="19729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2253" y="996950"/>
            <a:ext cx="9154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GEMPix detector allows to develop and optimize a new thermal neutron detector based on GEM technology.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711204"/>
            <a:ext cx="73416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collaboration between CERN ESS INFN has recently develop a new procedure to realize borated GEM.</a:t>
            </a:r>
          </a:p>
          <a:p>
            <a:endParaRPr lang="en-US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detector efficiency</a:t>
            </a: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 times the single foil has be reached </a:t>
            </a:r>
            <a:r>
              <a:rPr lang="en-US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a uniform big surface (3x3 cm</a:t>
            </a:r>
            <a:r>
              <a:rPr lang="en-US" sz="1200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  <a:p>
            <a:r>
              <a:rPr lang="en-US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</a:t>
            </a: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time (10 ns) and spatial resolution (50 </a:t>
            </a: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m</a:t>
            </a: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m) 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Timepix  electronics.</a:t>
            </a: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38953" y="4542201"/>
            <a:ext cx="4882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F.Murtas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G.Claps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R.De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Oliveira,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C.Lai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G.Croci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A.Muraro</a:t>
            </a:r>
            <a:endParaRPr lang="en-US" sz="1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731A68-5B53-435A-B07E-CED282E722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24" y="1477796"/>
            <a:ext cx="2611541" cy="197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86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637DD27-287E-4E99-B167-84BF42B1C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35" y="796895"/>
            <a:ext cx="4877435" cy="23047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MBGEMPix</a:t>
            </a:r>
            <a:r>
              <a:rPr lang="en-US" dirty="0"/>
              <a:t> detector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204" r="22115"/>
          <a:stretch/>
        </p:blipFill>
        <p:spPr>
          <a:xfrm rot="5400000">
            <a:off x="918652" y="2503340"/>
            <a:ext cx="1459390" cy="30555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35800" y="796895"/>
            <a:ext cx="2505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Active area 3x3 cm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D23FAB-FF83-4B97-B2DA-E8406392F4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344" y="2209023"/>
            <a:ext cx="3898555" cy="18224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DD72D50-1BFA-4A55-B722-9C5607824F30}"/>
              </a:ext>
            </a:extLst>
          </p:cNvPr>
          <p:cNvSpPr txBox="1"/>
          <p:nvPr/>
        </p:nvSpPr>
        <p:spPr>
          <a:xfrm>
            <a:off x="5324669" y="1320331"/>
            <a:ext cx="35342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Characterization with </a:t>
            </a:r>
            <a:r>
              <a:rPr lang="en-US" sz="1400" baseline="30000" dirty="0">
                <a:solidFill>
                  <a:srgbClr val="002060"/>
                </a:solidFill>
              </a:rPr>
              <a:t>55</a:t>
            </a:r>
            <a:r>
              <a:rPr lang="en-US" sz="1400" dirty="0">
                <a:solidFill>
                  <a:srgbClr val="002060"/>
                </a:solidFill>
              </a:rPr>
              <a:t>Fe source with the aim to uniform the </a:t>
            </a:r>
            <a:r>
              <a:rPr lang="en-US" sz="1400" dirty="0" err="1">
                <a:solidFill>
                  <a:srgbClr val="002060"/>
                </a:solidFill>
              </a:rPr>
              <a:t>Q</a:t>
            </a:r>
            <a:r>
              <a:rPr lang="en-US" sz="1400" baseline="-25000" dirty="0" err="1">
                <a:solidFill>
                  <a:srgbClr val="002060"/>
                </a:solidFill>
              </a:rPr>
              <a:t>ion</a:t>
            </a:r>
            <a:r>
              <a:rPr lang="en-US" sz="1400" dirty="0">
                <a:solidFill>
                  <a:srgbClr val="002060"/>
                </a:solidFill>
              </a:rPr>
              <a:t> produced by alfas in the different conversion layer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57228A-1AA0-463F-8D2C-19DD7624FD7A}"/>
              </a:ext>
            </a:extLst>
          </p:cNvPr>
          <p:cNvSpPr txBox="1"/>
          <p:nvPr/>
        </p:nvSpPr>
        <p:spPr>
          <a:xfrm>
            <a:off x="5240010" y="4055019"/>
            <a:ext cx="3449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2D images of X ray “beam” through </a:t>
            </a:r>
          </a:p>
          <a:p>
            <a:r>
              <a:rPr lang="en-US" sz="1600" dirty="0">
                <a:solidFill>
                  <a:srgbClr val="002060"/>
                </a:solidFill>
              </a:rPr>
              <a:t>1 mm hole and spectra 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727C014E-0492-4BAF-A693-1592EC3EB5AB}"/>
              </a:ext>
            </a:extLst>
          </p:cNvPr>
          <p:cNvSpPr/>
          <p:nvPr/>
        </p:nvSpPr>
        <p:spPr bwMode="auto">
          <a:xfrm rot="10800000">
            <a:off x="2583871" y="3647091"/>
            <a:ext cx="788915" cy="107945"/>
          </a:xfrm>
          <a:prstGeom prst="rightArrow">
            <a:avLst/>
          </a:prstGeom>
          <a:solidFill>
            <a:srgbClr val="FFF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 descr="Is ionizing radiation always harmful? | Science Questions with Surprising  Answers">
            <a:extLst>
              <a:ext uri="{FF2B5EF4-FFF2-40B4-BE49-F238E27FC236}">
                <a16:creationId xmlns:a16="http://schemas.microsoft.com/office/drawing/2014/main" id="{D6BF3472-418E-41D1-B546-CE53AD7FF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01" y="3563157"/>
            <a:ext cx="297915" cy="29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386403A-E7EB-402E-9043-E2C144B94621}"/>
              </a:ext>
            </a:extLst>
          </p:cNvPr>
          <p:cNvSpPr txBox="1"/>
          <p:nvPr/>
        </p:nvSpPr>
        <p:spPr>
          <a:xfrm>
            <a:off x="3217826" y="3351208"/>
            <a:ext cx="50926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aseline="30000" dirty="0"/>
              <a:t>55</a:t>
            </a:r>
            <a:r>
              <a:rPr lang="en-US" sz="1050" dirty="0"/>
              <a:t>Fe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973879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MBGEMPix</a:t>
            </a:r>
            <a:r>
              <a:rPr lang="en-US" dirty="0"/>
              <a:t> detector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3DFBD3-38BE-47BA-9C85-90E80909A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360" y="824246"/>
            <a:ext cx="2161915" cy="1885242"/>
          </a:xfrm>
          <a:prstGeom prst="rect">
            <a:avLst/>
          </a:prstGeom>
        </p:spPr>
      </p:pic>
      <p:pic>
        <p:nvPicPr>
          <p:cNvPr id="15" name="Immagine 2">
            <a:extLst>
              <a:ext uri="{FF2B5EF4-FFF2-40B4-BE49-F238E27FC236}">
                <a16:creationId xmlns:a16="http://schemas.microsoft.com/office/drawing/2014/main" id="{B333DBAB-D805-4EA0-AF61-3C4442942A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1" r="8447"/>
          <a:stretch/>
        </p:blipFill>
        <p:spPr>
          <a:xfrm rot="5400000">
            <a:off x="262627" y="961241"/>
            <a:ext cx="1574605" cy="1635390"/>
          </a:xfrm>
          <a:prstGeom prst="rect">
            <a:avLst/>
          </a:prstGeom>
        </p:spPr>
      </p:pic>
      <p:pic>
        <p:nvPicPr>
          <p:cNvPr id="18" name="Immagine 4">
            <a:extLst>
              <a:ext uri="{FF2B5EF4-FFF2-40B4-BE49-F238E27FC236}">
                <a16:creationId xmlns:a16="http://schemas.microsoft.com/office/drawing/2014/main" id="{69ADB352-5190-463D-8041-650A9BFC42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4" r="907"/>
          <a:stretch/>
        </p:blipFill>
        <p:spPr>
          <a:xfrm rot="5400000">
            <a:off x="202040" y="2739681"/>
            <a:ext cx="1695779" cy="16353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63A7A9-1DD4-4C66-B2A7-C16CA3BE12A7}"/>
              </a:ext>
            </a:extLst>
          </p:cNvPr>
          <p:cNvSpPr txBox="1"/>
          <p:nvPr/>
        </p:nvSpPr>
        <p:spPr>
          <a:xfrm>
            <a:off x="2574940" y="991633"/>
            <a:ext cx="6799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neutrons</a:t>
            </a:r>
            <a:endParaRPr lang="it-IT" sz="1000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50E7B8C-CDC0-460C-B07A-1419EAB2133F}"/>
              </a:ext>
            </a:extLst>
          </p:cNvPr>
          <p:cNvCxnSpPr/>
          <p:nvPr/>
        </p:nvCxnSpPr>
        <p:spPr bwMode="auto">
          <a:xfrm>
            <a:off x="2840217" y="1185612"/>
            <a:ext cx="268835" cy="1536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6B464AA-2047-41E7-B79A-5B7E129C0031}"/>
              </a:ext>
            </a:extLst>
          </p:cNvPr>
          <p:cNvCxnSpPr>
            <a:cxnSpLocks/>
          </p:cNvCxnSpPr>
          <p:nvPr/>
        </p:nvCxnSpPr>
        <p:spPr bwMode="auto">
          <a:xfrm>
            <a:off x="2825646" y="1176728"/>
            <a:ext cx="18129" cy="7201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1C7BFB6-8DD7-489A-A8A1-3E80EC2CEBB6}"/>
              </a:ext>
            </a:extLst>
          </p:cNvPr>
          <p:cNvCxnSpPr>
            <a:cxnSpLocks/>
          </p:cNvCxnSpPr>
          <p:nvPr/>
        </p:nvCxnSpPr>
        <p:spPr bwMode="auto">
          <a:xfrm>
            <a:off x="2832149" y="1177690"/>
            <a:ext cx="146043" cy="7120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46EE096-B953-4A23-800D-2C316D485581}"/>
              </a:ext>
            </a:extLst>
          </p:cNvPr>
          <p:cNvSpPr txBox="1"/>
          <p:nvPr/>
        </p:nvSpPr>
        <p:spPr>
          <a:xfrm>
            <a:off x="3425345" y="1598663"/>
            <a:ext cx="6751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gammas</a:t>
            </a:r>
            <a:endParaRPr lang="it-IT" sz="1000" dirty="0">
              <a:solidFill>
                <a:schemeClr val="bg1"/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6D3580D-2BC4-47E9-B725-12C8026EA505}"/>
              </a:ext>
            </a:extLst>
          </p:cNvPr>
          <p:cNvCxnSpPr>
            <a:cxnSpLocks/>
            <a:stCxn id="27" idx="2"/>
          </p:cNvCxnSpPr>
          <p:nvPr/>
        </p:nvCxnSpPr>
        <p:spPr bwMode="auto">
          <a:xfrm flipH="1">
            <a:off x="3650282" y="1844884"/>
            <a:ext cx="112656" cy="4964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E1941B72-A4D0-4FB2-B4EE-47048E0755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212" y="824245"/>
            <a:ext cx="3324171" cy="174199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1BF25BE-B03A-4DC8-9001-44DA4DEECE3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520"/>
          <a:stretch/>
        </p:blipFill>
        <p:spPr>
          <a:xfrm>
            <a:off x="1887129" y="2566238"/>
            <a:ext cx="7139851" cy="2309812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09A4EBD9-48E9-47C0-805C-36E61B68D4B5}"/>
              </a:ext>
            </a:extLst>
          </p:cNvPr>
          <p:cNvSpPr txBox="1"/>
          <p:nvPr/>
        </p:nvSpPr>
        <p:spPr>
          <a:xfrm>
            <a:off x="6734725" y="3984494"/>
            <a:ext cx="21770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Linearity up to 1.2 MHz/cm</a:t>
            </a:r>
            <a:r>
              <a:rPr lang="en-GB" sz="1200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GB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GB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the reactor at 250 kW.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83B401A-ABDB-49DF-9C10-D46054E0BB92}"/>
              </a:ext>
            </a:extLst>
          </p:cNvPr>
          <p:cNvSpPr txBox="1"/>
          <p:nvPr/>
        </p:nvSpPr>
        <p:spPr>
          <a:xfrm>
            <a:off x="2414796" y="2804601"/>
            <a:ext cx="24458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Relative efficiency switching ON the BGEM foils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6908560-AB11-41A1-A423-DECB92433820}"/>
              </a:ext>
            </a:extLst>
          </p:cNvPr>
          <p:cNvSpPr txBox="1"/>
          <p:nvPr/>
        </p:nvSpPr>
        <p:spPr>
          <a:xfrm>
            <a:off x="5378505" y="1321664"/>
            <a:ext cx="2263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Neutron gamma discrimination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E49AD2-FBEB-4B20-A468-073180915356}"/>
              </a:ext>
            </a:extLst>
          </p:cNvPr>
          <p:cNvSpPr txBox="1"/>
          <p:nvPr/>
        </p:nvSpPr>
        <p:spPr>
          <a:xfrm>
            <a:off x="117020" y="4419255"/>
            <a:ext cx="2085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Measurements at LENA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943FD25-F728-4391-BB0E-2F2E9E0CE5F9}"/>
              </a:ext>
            </a:extLst>
          </p:cNvPr>
          <p:cNvSpPr txBox="1"/>
          <p:nvPr/>
        </p:nvSpPr>
        <p:spPr>
          <a:xfrm>
            <a:off x="257891" y="796899"/>
            <a:ext cx="7216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aseline="30000" dirty="0"/>
              <a:t>3</a:t>
            </a:r>
            <a:r>
              <a:rPr lang="en-US" sz="1000" dirty="0"/>
              <a:t>He Tube</a:t>
            </a:r>
            <a:endParaRPr lang="it-IT" sz="1000" dirty="0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74123FE-2CA4-4F01-9D10-6FB25A51E780}"/>
              </a:ext>
            </a:extLst>
          </p:cNvPr>
          <p:cNvCxnSpPr/>
          <p:nvPr/>
        </p:nvCxnSpPr>
        <p:spPr bwMode="auto">
          <a:xfrm>
            <a:off x="616285" y="991633"/>
            <a:ext cx="345645" cy="1231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579082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560" y="766715"/>
            <a:ext cx="2184170" cy="21841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985" y="766715"/>
            <a:ext cx="2188421" cy="21841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560" y="3258495"/>
            <a:ext cx="2186753" cy="16332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402" y="3257251"/>
            <a:ext cx="2187734" cy="16339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463662" y="3026418"/>
            <a:ext cx="12041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Sigma: 13.1 pixels</a:t>
            </a:r>
            <a:endParaRPr lang="it-IT" sz="1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41497" y="3026418"/>
            <a:ext cx="12041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Sigma: 20.0 pixels</a:t>
            </a:r>
            <a:endParaRPr lang="it-IT" sz="1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164870" y="1198037"/>
            <a:ext cx="626415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203335" y="1029538"/>
            <a:ext cx="614271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88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 pixels</a:t>
            </a:r>
            <a:endParaRPr lang="it-IT" sz="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813717" y="1220350"/>
            <a:ext cx="0" cy="12845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791285" y="1186474"/>
            <a:ext cx="562975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88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pixels</a:t>
            </a:r>
            <a:endParaRPr lang="it-IT" sz="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C32943-27AB-4BC1-B099-B16A02980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MBGEM Spatial Resolution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A8A4B91-1C0D-49BA-BD00-6316BD4F3A69}"/>
              </a:ext>
            </a:extLst>
          </p:cNvPr>
          <p:cNvSpPr txBox="1"/>
          <p:nvPr/>
        </p:nvSpPr>
        <p:spPr>
          <a:xfrm>
            <a:off x="7179096" y="3778968"/>
            <a:ext cx="1681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Edge sigma &lt;1mm</a:t>
            </a:r>
          </a:p>
          <a:p>
            <a:r>
              <a:rPr lang="en-US" sz="1400" dirty="0"/>
              <a:t>(1 pixel 55x55 um)</a:t>
            </a:r>
            <a:endParaRPr lang="it-IT" sz="1400" dirty="0"/>
          </a:p>
        </p:txBody>
      </p:sp>
      <p:pic>
        <p:nvPicPr>
          <p:cNvPr id="33" name="Immagine 1">
            <a:extLst>
              <a:ext uri="{FF2B5EF4-FFF2-40B4-BE49-F238E27FC236}">
                <a16:creationId xmlns:a16="http://schemas.microsoft.com/office/drawing/2014/main" id="{6708906A-65D6-44EA-9D46-2BCAFD0934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88"/>
          <a:stretch/>
        </p:blipFill>
        <p:spPr>
          <a:xfrm rot="5400000">
            <a:off x="-14080" y="911398"/>
            <a:ext cx="2721459" cy="2519499"/>
          </a:xfrm>
          <a:prstGeom prst="rect">
            <a:avLst/>
          </a:prstGeom>
        </p:spPr>
      </p:pic>
      <p:sp>
        <p:nvSpPr>
          <p:cNvPr id="34" name="CasellaDiTesto 4">
            <a:extLst>
              <a:ext uri="{FF2B5EF4-FFF2-40B4-BE49-F238E27FC236}">
                <a16:creationId xmlns:a16="http://schemas.microsoft.com/office/drawing/2014/main" id="{D88AE8B2-B041-4869-83C8-1DF395121E6F}"/>
              </a:ext>
            </a:extLst>
          </p:cNvPr>
          <p:cNvSpPr txBox="1"/>
          <p:nvPr/>
        </p:nvSpPr>
        <p:spPr>
          <a:xfrm>
            <a:off x="89933" y="3633871"/>
            <a:ext cx="2254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4 </a:t>
            </a:r>
            <a:r>
              <a:rPr lang="it-IT" sz="1200" dirty="0" err="1"/>
              <a:t>Cd</a:t>
            </a:r>
            <a:r>
              <a:rPr lang="it-IT" sz="1200" dirty="0"/>
              <a:t> disks: </a:t>
            </a:r>
          </a:p>
          <a:p>
            <a:r>
              <a:rPr lang="it-IT" sz="1200" dirty="0" err="1"/>
              <a:t>diameter</a:t>
            </a:r>
            <a:r>
              <a:rPr lang="it-IT" sz="1200" dirty="0"/>
              <a:t> 8 mm, </a:t>
            </a:r>
            <a:r>
              <a:rPr lang="it-IT" sz="1200" dirty="0" err="1"/>
              <a:t>width</a:t>
            </a:r>
            <a:r>
              <a:rPr lang="it-IT" sz="1200" dirty="0"/>
              <a:t> 1 mm.</a:t>
            </a:r>
          </a:p>
        </p:txBody>
      </p:sp>
    </p:spTree>
    <p:extLst>
      <p:ext uri="{BB962C8B-B14F-4D97-AF65-F5344CB8AC3E}">
        <p14:creationId xmlns:p14="http://schemas.microsoft.com/office/powerpoint/2010/main" val="2906473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of 10 Borated GEM foils 10x10 cm</a:t>
            </a:r>
            <a:r>
              <a:rPr lang="en-US" baseline="30000" dirty="0"/>
              <a:t>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1" y="1009294"/>
            <a:ext cx="3749422" cy="33079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39343" y="818845"/>
            <a:ext cx="5304657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10 GEM foils (10x10 cm</a:t>
            </a:r>
            <a:r>
              <a:rPr lang="en-US" baseline="30000" dirty="0">
                <a:solidFill>
                  <a:srgbClr val="002060"/>
                </a:solidFill>
              </a:rPr>
              <a:t>2</a:t>
            </a:r>
            <a:r>
              <a:rPr lang="en-US" dirty="0">
                <a:solidFill>
                  <a:srgbClr val="002060"/>
                </a:solidFill>
              </a:rPr>
              <a:t>) have been borated</a:t>
            </a:r>
          </a:p>
          <a:p>
            <a:r>
              <a:rPr lang="en-US" dirty="0">
                <a:solidFill>
                  <a:srgbClr val="002060"/>
                </a:solidFill>
              </a:rPr>
              <a:t>in Sweden on February 15</a:t>
            </a:r>
            <a:r>
              <a:rPr lang="en-US" baseline="30000" dirty="0">
                <a:solidFill>
                  <a:srgbClr val="002060"/>
                </a:solidFill>
              </a:rPr>
              <a:t>th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They are at CERN ready after the etching </a:t>
            </a:r>
          </a:p>
          <a:p>
            <a:r>
              <a:rPr lang="en-US" dirty="0">
                <a:solidFill>
                  <a:srgbClr val="002060"/>
                </a:solidFill>
              </a:rPr>
              <a:t>(</a:t>
            </a:r>
            <a:r>
              <a:rPr lang="en-US" dirty="0" err="1">
                <a:solidFill>
                  <a:srgbClr val="002060"/>
                </a:solidFill>
              </a:rPr>
              <a:t>Rui’s</a:t>
            </a:r>
            <a:r>
              <a:rPr lang="en-US" dirty="0">
                <a:solidFill>
                  <a:srgbClr val="002060"/>
                </a:solidFill>
              </a:rPr>
              <a:t> Laboratory) 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Two detectors we’ll be built in Frascati </a:t>
            </a:r>
          </a:p>
          <a:p>
            <a:r>
              <a:rPr lang="en-US" dirty="0">
                <a:solidFill>
                  <a:srgbClr val="002060"/>
                </a:solidFill>
              </a:rPr>
              <a:t>before September.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The electronic readout is ready :</a:t>
            </a:r>
          </a:p>
          <a:p>
            <a:r>
              <a:rPr lang="en-US" dirty="0">
                <a:solidFill>
                  <a:srgbClr val="002060"/>
                </a:solidFill>
              </a:rPr>
              <a:t>- 256 pads 6x6 mm</a:t>
            </a:r>
            <a:r>
              <a:rPr lang="en-US" baseline="30000" dirty="0">
                <a:solidFill>
                  <a:srgbClr val="002060"/>
                </a:solidFill>
              </a:rPr>
              <a:t>2 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rgbClr val="002060"/>
                </a:solidFill>
              </a:rPr>
              <a:t>8 Gemini32 boards and FPGA board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sz="1600" dirty="0">
                <a:solidFill>
                  <a:srgbClr val="FF0000"/>
                </a:solidFill>
              </a:rPr>
              <a:t>(designed by </a:t>
            </a:r>
            <a:r>
              <a:rPr lang="en-US" sz="1600" dirty="0" err="1">
                <a:solidFill>
                  <a:srgbClr val="FF0000"/>
                </a:solidFill>
              </a:rPr>
              <a:t>Corradi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Tagnani</a:t>
            </a:r>
            <a:r>
              <a:rPr lang="en-US" sz="16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5591" y="4404442"/>
            <a:ext cx="3342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F7E"/>
                </a:solidFill>
              </a:rPr>
              <a:t>Paid by </a:t>
            </a:r>
            <a:r>
              <a:rPr lang="en-US" dirty="0" err="1">
                <a:solidFill>
                  <a:srgbClr val="003F7E"/>
                </a:solidFill>
              </a:rPr>
              <a:t>nTOF</a:t>
            </a:r>
            <a:r>
              <a:rPr lang="en-US" dirty="0">
                <a:solidFill>
                  <a:srgbClr val="003F7E"/>
                </a:solidFill>
              </a:rPr>
              <a:t>-LNF and MIB</a:t>
            </a:r>
          </a:p>
        </p:txBody>
      </p:sp>
    </p:spTree>
    <p:extLst>
      <p:ext uri="{BB962C8B-B14F-4D97-AF65-F5344CB8AC3E}">
        <p14:creationId xmlns:p14="http://schemas.microsoft.com/office/powerpoint/2010/main" val="3766937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0CC6E9D-B9BB-4D95-87F3-2D956005F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 on 10x10cm</a:t>
            </a:r>
            <a:r>
              <a:rPr lang="en-US" baseline="30000" dirty="0"/>
              <a:t>2</a:t>
            </a:r>
            <a:r>
              <a:rPr lang="en-US" dirty="0"/>
              <a:t> MBGEM</a:t>
            </a:r>
            <a:endParaRPr lang="it-IT" dirty="0"/>
          </a:p>
        </p:txBody>
      </p:sp>
      <p:pic>
        <p:nvPicPr>
          <p:cNvPr id="7" name="Immagine 4">
            <a:extLst>
              <a:ext uri="{FF2B5EF4-FFF2-40B4-BE49-F238E27FC236}">
                <a16:creationId xmlns:a16="http://schemas.microsoft.com/office/drawing/2014/main" id="{902F88FB-7743-4A43-B425-645B744252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7419" y="1229110"/>
            <a:ext cx="2969987" cy="2227490"/>
          </a:xfrm>
          <a:prstGeom prst="rect">
            <a:avLst/>
          </a:prstGeom>
        </p:spPr>
      </p:pic>
      <p:pic>
        <p:nvPicPr>
          <p:cNvPr id="8" name="Immagine 3">
            <a:extLst>
              <a:ext uri="{FF2B5EF4-FFF2-40B4-BE49-F238E27FC236}">
                <a16:creationId xmlns:a16="http://schemas.microsoft.com/office/drawing/2014/main" id="{D08AC3C9-C536-4E85-AC45-98319B036D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2250" y="843525"/>
            <a:ext cx="2441474" cy="1997060"/>
          </a:xfrm>
          <a:prstGeom prst="rect">
            <a:avLst/>
          </a:prstGeom>
        </p:spPr>
      </p:pic>
      <p:pic>
        <p:nvPicPr>
          <p:cNvPr id="9" name="Immagine 3">
            <a:extLst>
              <a:ext uri="{FF2B5EF4-FFF2-40B4-BE49-F238E27FC236}">
                <a16:creationId xmlns:a16="http://schemas.microsoft.com/office/drawing/2014/main" id="{2A24B4B1-0123-4DBF-94B5-FD6021E816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1402"/>
          <a:stretch/>
        </p:blipFill>
        <p:spPr>
          <a:xfrm>
            <a:off x="5652807" y="843525"/>
            <a:ext cx="3297364" cy="19970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495553-C312-4BB1-92BD-97A2CBEEC207}"/>
              </a:ext>
            </a:extLst>
          </p:cNvPr>
          <p:cNvSpPr txBox="1"/>
          <p:nvPr/>
        </p:nvSpPr>
        <p:spPr>
          <a:xfrm>
            <a:off x="193829" y="3992599"/>
            <a:ext cx="2085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Measurements at LENA</a:t>
            </a:r>
            <a:endParaRPr lang="it-IT" sz="1400" dirty="0">
              <a:solidFill>
                <a:srgbClr val="002060"/>
              </a:solidFill>
            </a:endParaRPr>
          </a:p>
        </p:txBody>
      </p:sp>
      <p:pic>
        <p:nvPicPr>
          <p:cNvPr id="11" name="Immagine 3">
            <a:extLst>
              <a:ext uri="{FF2B5EF4-FFF2-40B4-BE49-F238E27FC236}">
                <a16:creationId xmlns:a16="http://schemas.microsoft.com/office/drawing/2014/main" id="{836C48D7-5BDA-4AD7-90C9-65C2A617E6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697"/>
          <a:stretch/>
        </p:blipFill>
        <p:spPr>
          <a:xfrm>
            <a:off x="5800960" y="2830076"/>
            <a:ext cx="2189085" cy="21492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7A508AF-887D-45F6-AAC8-EB8C908573C8}"/>
              </a:ext>
            </a:extLst>
          </p:cNvPr>
          <p:cNvSpPr txBox="1"/>
          <p:nvPr/>
        </p:nvSpPr>
        <p:spPr>
          <a:xfrm>
            <a:off x="2627313" y="2959257"/>
            <a:ext cx="27061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Spectrum with GEMINI chip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5A097D-CFA5-43A9-802B-D4933EE7764D}"/>
              </a:ext>
            </a:extLst>
          </p:cNvPr>
          <p:cNvSpPr txBox="1"/>
          <p:nvPr/>
        </p:nvSpPr>
        <p:spPr>
          <a:xfrm>
            <a:off x="6185010" y="857861"/>
            <a:ext cx="1447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2D beam image</a:t>
            </a:r>
            <a:endParaRPr lang="it-I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729481"/>
      </p:ext>
    </p:extLst>
  </p:cSld>
  <p:clrMapOvr>
    <a:masterClrMapping/>
  </p:clrMapOvr>
</p:sld>
</file>

<file path=ppt/theme/theme1.xml><?xml version="1.0" encoding="utf-8"?>
<a:theme xmlns:a="http://schemas.openxmlformats.org/drawingml/2006/main" name="Medipix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Franklin Gothic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MedipixTemplate</Template>
  <TotalTime>107188</TotalTime>
  <Words>466</Words>
  <Application>Microsoft Office PowerPoint</Application>
  <PresentationFormat>On-screen Show (16:9)</PresentationFormat>
  <Paragraphs>67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Franklin Gothic Medium</vt:lpstr>
      <vt:lpstr>Symbol</vt:lpstr>
      <vt:lpstr>Times New Roman</vt:lpstr>
      <vt:lpstr>MedipixTemplate</vt:lpstr>
      <vt:lpstr>Timepix Neutron Beam Monitor at nTOF </vt:lpstr>
      <vt:lpstr>PowerPoint Presentation</vt:lpstr>
      <vt:lpstr>Borated GEM: MultiBorated head-on converter</vt:lpstr>
      <vt:lpstr>Borated GEM for high efficiency thermal neutrons detector</vt:lpstr>
      <vt:lpstr>MBGEMPix detector</vt:lpstr>
      <vt:lpstr>MBGEMPix detector</vt:lpstr>
      <vt:lpstr>MBGEM Spatial Resolution</vt:lpstr>
      <vt:lpstr>Production of 10 Borated GEM foils 10x10 cm2</vt:lpstr>
      <vt:lpstr>Preliminary results on 10x10cm2 MBGEM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Medipix3 Test set up</dc:title>
  <dc:creator>Xavier Llopart</dc:creator>
  <cp:lastModifiedBy>Fabrizio Murtas</cp:lastModifiedBy>
  <cp:revision>1447</cp:revision>
  <cp:lastPrinted>2018-10-02T14:52:45Z</cp:lastPrinted>
  <dcterms:created xsi:type="dcterms:W3CDTF">2009-01-28T08:24:25Z</dcterms:created>
  <dcterms:modified xsi:type="dcterms:W3CDTF">2021-03-26T11:15:22Z</dcterms:modified>
</cp:coreProperties>
</file>