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06" r:id="rId2"/>
    <p:sldId id="257" r:id="rId3"/>
    <p:sldId id="386" r:id="rId4"/>
    <p:sldId id="1099" r:id="rId5"/>
    <p:sldId id="1100" r:id="rId6"/>
    <p:sldId id="1107" r:id="rId7"/>
    <p:sldId id="1104" r:id="rId8"/>
    <p:sldId id="1103" r:id="rId9"/>
    <p:sldId id="1108" r:id="rId10"/>
    <p:sldId id="1105" r:id="rId11"/>
    <p:sldId id="1102" r:id="rId12"/>
    <p:sldId id="1109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90E1F5-5C29-4955-810A-5838B8359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DD86CA-BBD8-437D-9606-080293EF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9DD0AB-26D4-4FFC-B6B2-BFA886D8B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6651AF-9629-49CD-B42D-7CE3B41FE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1B9F0E-F8B7-413A-B964-AE474972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06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C70544-C02F-42E9-BC7B-CBE335FCC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0D1832-3962-4BD0-BAC0-E5EB327E0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E630A3-5150-469D-8E7D-4EDF957B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163A5F-76FB-4B8A-8D6E-3D8C9769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09DBAB-38C7-4FBF-9B08-F8D4766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32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07B1ED5-DE7A-499F-B465-EB968F611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B9CE616-8862-424C-A157-4AE46D724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69336A-373D-4C64-974B-61F876F35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D543E5-29E9-4A0E-B13B-03EB9246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30C779-3EE0-4924-875A-383ACD0E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31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161CC-0117-47D3-B196-CA9F8F8A1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77651F-E4B7-4DBE-82AE-637BCE44F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A0D8A2-1CF6-41AB-AC8C-A5B9A25C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514668-B6E0-47C8-BD52-DBE78C8A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B11E66-2B7E-47DB-9B3D-593713C2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60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BB8C23-7146-4A9D-9C37-3FA943FE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67B8B-C9E1-40A1-B556-409C23EFD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BA5D7C-9CF1-4030-8179-4403D6DE9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CF00DF-5ACC-4209-8909-FB9672E0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258568-FE6B-4282-812D-233EBEC5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04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B4FD9F-BC35-4BD4-86FF-0D3423FF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03DFD3-000A-44C7-B860-4E1BD2C66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A99B9EB-051A-4444-8682-8A55D8F0A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D2A3A4-77CB-4A7A-ABD4-7D092BD3C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1974E4-E3D0-482D-944A-5DCEEADB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3C998F-EED4-412F-ADCB-BAF3F321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97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2E3F07-B91E-4E3D-8276-869140BD8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70232A-98F6-48A4-AE0B-AADE8E435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3F9273-1A94-4D8D-A54A-F4F81191D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E6A3D87-5434-4984-AD7D-5D9E0988E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829EA7-3D8D-4B4F-90C2-B73EE007C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8D96EA3-3EBB-4CF1-8F08-9BE260996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5B4BC37-25E8-43E2-A3B5-961D3D4D6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95BA31-E79E-4273-991B-6BDB597B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96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A5B53-3C18-49F2-960C-92E3E191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4C2A07-E6EF-462F-9F89-E7426F47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332B819-DD74-4725-9AEB-E3F7EAFB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A04829E-96DC-4FB3-8592-7F5E0113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28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CB8E1F-FF7E-4762-9EE9-A009C6E2A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8FBF0E-9FF6-4DF5-ADBA-54B3F8E88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2CAD9DA-D370-4AAF-B08E-73C0E05F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64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9C1DC3-D916-412E-8FB2-6B0CEB05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613D8B-7E15-414C-85E4-03665F298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9455C9-AAA7-4796-9F8B-DD9A108AB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E34962-F9E8-4371-95F8-3C21CAB3A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4A5F7E-B581-4AC0-AAC7-D876BCDA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95A5A8-3EA3-4090-A0E5-992EBF70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09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6DC1E-B55E-4D5F-A813-16DDE70E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53B48CD-5EB2-4907-8949-3A4EB225D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B0A661-C094-4716-9950-B1631C614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566159-C970-4EF5-8961-6BD252818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F43A4A-06C1-40D6-AEBB-287EBD13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DDD480-17DD-4FFA-9323-175A392B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540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FB72D76-E6E0-4C3A-85E3-9B9D7AD5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CE1DC9-3EEF-4893-91F2-0293CF29D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B830C9-77BA-4DC7-8DBA-0A797EE7D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5D8C9-790C-4FE4-AF6E-B0406E0295C4}" type="datetimeFigureOut">
              <a:rPr lang="it-IT" smtClean="0"/>
              <a:t>25/03/2021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C4271C-6574-4BB0-B25C-C3111FFB4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816BCD-086A-4B7D-AA74-E040CA10B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684D4-6300-414D-879C-82292C3692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23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NTOFPublic/MultifoilActivation2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 descr="Immagine che contiene testo, lavagna&#10;&#10;Descrizione generata automaticamente">
            <a:extLst>
              <a:ext uri="{FF2B5EF4-FFF2-40B4-BE49-F238E27FC236}">
                <a16:creationId xmlns:a16="http://schemas.microsoft.com/office/drawing/2014/main" id="{D3B09A4F-9A83-437E-8E6A-CBE4EE4CE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-3044" y="9"/>
            <a:ext cx="12191996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80EB754F-21EF-4949-AA21-27694C697ECE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332334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B57D2B-069F-4CA6-9090-3987B2204A28}"/>
              </a:ext>
            </a:extLst>
          </p:cNvPr>
          <p:cNvSpPr txBox="1"/>
          <p:nvPr/>
        </p:nvSpPr>
        <p:spPr>
          <a:xfrm>
            <a:off x="443194" y="944603"/>
            <a:ext cx="11497537" cy="22011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i="0" u="none" strike="noStrike" kern="1200" cap="none" spc="0" baseline="0" dirty="0" err="1">
                <a:solidFill>
                  <a:srgbClr val="FFFFFF"/>
                </a:solidFill>
                <a:uFillTx/>
              </a:rPr>
              <a:t>Caratterizzazione</a:t>
            </a:r>
            <a:r>
              <a:rPr lang="en-US" sz="4800" b="1" i="0" u="none" strike="noStrike" kern="1200" cap="none" spc="0" baseline="0" dirty="0">
                <a:solidFill>
                  <a:srgbClr val="FFFFFF"/>
                </a:solidFill>
                <a:uFillTx/>
              </a:rPr>
              <a:t> del fascio di </a:t>
            </a:r>
            <a:r>
              <a:rPr lang="en-US" sz="4800" b="1" i="0" u="none" strike="noStrike" kern="1200" cap="none" spc="0" baseline="0" dirty="0" err="1">
                <a:solidFill>
                  <a:srgbClr val="FFFFFF"/>
                </a:solidFill>
                <a:uFillTx/>
              </a:rPr>
              <a:t>neutroni</a:t>
            </a:r>
            <a:r>
              <a:rPr lang="en-US" sz="4800" b="1" i="0" u="none" strike="noStrike" kern="1200" cap="none" spc="0" baseline="0" dirty="0">
                <a:solidFill>
                  <a:srgbClr val="FFFFFF"/>
                </a:solidFill>
                <a:uFillTx/>
              </a:rPr>
              <a:t> </a:t>
            </a:r>
            <a:r>
              <a:rPr lang="en-US" sz="4800" b="1" i="0" u="none" strike="noStrike" kern="1200" cap="none" spc="0" baseline="0" dirty="0" err="1">
                <a:solidFill>
                  <a:srgbClr val="FFFFFF"/>
                </a:solidFill>
                <a:uFillTx/>
              </a:rPr>
              <a:t>nella</a:t>
            </a:r>
            <a:r>
              <a:rPr lang="en-US" sz="4800" b="1" i="0" u="none" strike="noStrike" kern="1200" cap="none" spc="0" baseline="0" dirty="0">
                <a:solidFill>
                  <a:srgbClr val="FFFFFF"/>
                </a:solidFill>
                <a:uFillTx/>
              </a:rPr>
              <a:t> NEAR station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B11E43E-4AB6-4D3B-A1F3-67A63DED1122}"/>
              </a:ext>
            </a:extLst>
          </p:cNvPr>
          <p:cNvSpPr>
            <a:spLocks noMove="1" noResize="1"/>
          </p:cNvSpPr>
          <p:nvPr/>
        </p:nvSpPr>
        <p:spPr>
          <a:xfrm rot="10799991">
            <a:off x="3054" y="4704844"/>
            <a:ext cx="12191996" cy="215548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8C6B60-2FB0-4716-98A0-72CA92814733}"/>
              </a:ext>
            </a:extLst>
          </p:cNvPr>
          <p:cNvSpPr txBox="1"/>
          <p:nvPr/>
        </p:nvSpPr>
        <p:spPr>
          <a:xfrm>
            <a:off x="284476" y="3108957"/>
            <a:ext cx="5636479" cy="224676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 dirty="0">
                <a:solidFill>
                  <a:srgbClr val="FFFF00"/>
                </a:solidFill>
                <a:uFillTx/>
                <a:latin typeface="Neue Haas Grotesk Text Pro"/>
              </a:rPr>
              <a:t>Gruppi italiani coinvolti: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INFN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 dirty="0">
                <a:solidFill>
                  <a:schemeClr val="accent4">
                    <a:lumMod val="40000"/>
                    <a:lumOff val="60000"/>
                  </a:schemeClr>
                </a:solidFill>
                <a:uFillTx/>
                <a:latin typeface="Neue Haas Grotesk Text Pro"/>
              </a:rPr>
              <a:t>CNR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 dirty="0" err="1">
                <a:solidFill>
                  <a:schemeClr val="accent4">
                    <a:lumMod val="40000"/>
                    <a:lumOff val="60000"/>
                  </a:schemeClr>
                </a:solidFill>
                <a:uFillTx/>
                <a:latin typeface="Neue Haas Grotesk Text Pro"/>
              </a:rPr>
              <a:t>Univ</a:t>
            </a:r>
            <a:r>
              <a:rPr lang="it-IT" sz="2800" b="1" i="0" u="none" strike="noStrike" kern="1200" cap="none" spc="0" baseline="0" dirty="0">
                <a:solidFill>
                  <a:schemeClr val="accent4">
                    <a:lumMod val="40000"/>
                    <a:lumOff val="60000"/>
                  </a:schemeClr>
                </a:solidFill>
                <a:uFillTx/>
                <a:latin typeface="Neue Haas Grotesk Text Pro"/>
              </a:rPr>
              <a:t>. Pavia, Torino, Bologna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Possibile </a:t>
            </a:r>
            <a:r>
              <a:rPr lang="it-IT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coinv</a:t>
            </a:r>
            <a:r>
              <a:rPr lang="it-IT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. Milano-Bicocca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825656-AB50-4076-AAC0-E412D4142495}"/>
              </a:ext>
            </a:extLst>
          </p:cNvPr>
          <p:cNvSpPr txBox="1"/>
          <p:nvPr/>
        </p:nvSpPr>
        <p:spPr>
          <a:xfrm>
            <a:off x="7426956" y="2987037"/>
            <a:ext cx="4227439" cy="26776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 dirty="0">
                <a:solidFill>
                  <a:srgbClr val="FFFF00"/>
                </a:solidFill>
                <a:uFillTx/>
                <a:latin typeface="Neue Haas Grotesk Text Pro"/>
              </a:rPr>
              <a:t>Altri </a:t>
            </a:r>
            <a:r>
              <a:rPr lang="it-IT" sz="2800" b="1" dirty="0">
                <a:solidFill>
                  <a:srgbClr val="FFFF00"/>
                </a:solidFill>
                <a:latin typeface="Neue Haas Grotesk Text Pro"/>
              </a:rPr>
              <a:t>gruppi: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Nat</a:t>
            </a:r>
            <a:r>
              <a:rPr lang="it-IT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. Tech. </a:t>
            </a:r>
            <a:r>
              <a:rPr lang="it-IT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Univ</a:t>
            </a:r>
            <a:r>
              <a:rPr lang="it-IT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. </a:t>
            </a:r>
            <a:r>
              <a:rPr lang="it-IT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Athens</a:t>
            </a:r>
            <a:endParaRPr lang="it-IT" sz="2800" b="1" dirty="0">
              <a:solidFill>
                <a:schemeClr val="accent4">
                  <a:lumMod val="40000"/>
                  <a:lumOff val="60000"/>
                </a:schemeClr>
              </a:solidFill>
              <a:latin typeface="Neue Haas Grotesk Text Pr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Univ</a:t>
            </a:r>
            <a:r>
              <a:rPr lang="it-IT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. Ioannina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Ciemat</a:t>
            </a:r>
            <a:r>
              <a:rPr lang="it-IT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Univ</a:t>
            </a:r>
            <a:r>
              <a:rPr lang="it-IT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. Sevilla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Univ</a:t>
            </a:r>
            <a:r>
              <a:rPr lang="it-IT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Neue Haas Grotesk Text Pro"/>
              </a:rPr>
              <a:t>. Barcellona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386197C6-77B5-4A2E-B57F-205C71F3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68" y="120136"/>
            <a:ext cx="8959232" cy="665912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A88AC7-C471-42EA-B53E-6102DD661286}"/>
              </a:ext>
            </a:extLst>
          </p:cNvPr>
          <p:cNvSpPr txBox="1"/>
          <p:nvPr/>
        </p:nvSpPr>
        <p:spPr>
          <a:xfrm>
            <a:off x="359457" y="321965"/>
            <a:ext cx="2835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Presentazione di Saverio Altieri all’ultimo meeting sul </a:t>
            </a:r>
            <a:r>
              <a:rPr lang="it-IT" dirty="0" err="1"/>
              <a:t>commissioning</a:t>
            </a:r>
            <a:r>
              <a:rPr lang="it-IT" dirty="0"/>
              <a:t> della NEAR station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85B33ED-0F5D-4B73-A6E0-ABBA97F24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5" y="2592397"/>
            <a:ext cx="2523281" cy="2268638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F3D7134-37E1-4E11-B610-785E076D4510}"/>
              </a:ext>
            </a:extLst>
          </p:cNvPr>
          <p:cNvCxnSpPr>
            <a:cxnSpLocks/>
          </p:cNvCxnSpPr>
          <p:nvPr/>
        </p:nvCxnSpPr>
        <p:spPr>
          <a:xfrm flipH="1" flipV="1">
            <a:off x="1300481" y="4856480"/>
            <a:ext cx="2397759" cy="1341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4E6969D-10F2-4B3B-9B7D-C133C8387846}"/>
              </a:ext>
            </a:extLst>
          </p:cNvPr>
          <p:cNvCxnSpPr>
            <a:cxnSpLocks/>
          </p:cNvCxnSpPr>
          <p:nvPr/>
        </p:nvCxnSpPr>
        <p:spPr>
          <a:xfrm flipH="1" flipV="1">
            <a:off x="2540000" y="4135120"/>
            <a:ext cx="1259841" cy="168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19C0447-898D-42A7-BCBD-5F2D0439714D}"/>
              </a:ext>
            </a:extLst>
          </p:cNvPr>
          <p:cNvSpPr txBox="1"/>
          <p:nvPr/>
        </p:nvSpPr>
        <p:spPr>
          <a:xfrm>
            <a:off x="325121" y="5252720"/>
            <a:ext cx="187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Portacampioni</a:t>
            </a:r>
            <a:r>
              <a:rPr lang="it-IT" sz="1400" dirty="0"/>
              <a:t> che permette di irraggiare contemporaneamente 13 campioni</a:t>
            </a:r>
          </a:p>
        </p:txBody>
      </p:sp>
    </p:spTree>
    <p:extLst>
      <p:ext uri="{BB962C8B-B14F-4D97-AF65-F5344CB8AC3E}">
        <p14:creationId xmlns:p14="http://schemas.microsoft.com/office/powerpoint/2010/main" val="787457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1F921636-03D3-4F57-9C86-E7580427AB15}"/>
              </a:ext>
            </a:extLst>
          </p:cNvPr>
          <p:cNvSpPr txBox="1"/>
          <p:nvPr/>
        </p:nvSpPr>
        <p:spPr>
          <a:xfrm>
            <a:off x="309760" y="-7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sz="4400" b="0" strike="noStrike" spc="-1" dirty="0">
                <a:solidFill>
                  <a:srgbClr val="000000"/>
                </a:solidFill>
                <a:latin typeface="Calibri Light"/>
              </a:rPr>
              <a:t>The new NEAR n_TOF </a:t>
            </a:r>
            <a:r>
              <a:rPr lang="en-GB" sz="4400" b="0" strike="noStrike" spc="-1" dirty="0" err="1">
                <a:solidFill>
                  <a:srgbClr val="000000"/>
                </a:solidFill>
                <a:latin typeface="Calibri Light"/>
              </a:rPr>
              <a:t>HPGe</a:t>
            </a:r>
            <a:endParaRPr lang="el-GR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134">
            <a:extLst>
              <a:ext uri="{FF2B5EF4-FFF2-40B4-BE49-F238E27FC236}">
                <a16:creationId xmlns:a16="http://schemas.microsoft.com/office/drawing/2014/main" id="{6763A215-5337-4B99-9F67-2763D1A2F76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47040" y="1310640"/>
            <a:ext cx="3766680" cy="1536480"/>
          </a:xfrm>
          <a:prstGeom prst="rect">
            <a:avLst/>
          </a:prstGeom>
          <a:ln>
            <a:noFill/>
          </a:ln>
        </p:spPr>
      </p:pic>
      <p:pic>
        <p:nvPicPr>
          <p:cNvPr id="6" name="Picture 135">
            <a:extLst>
              <a:ext uri="{FF2B5EF4-FFF2-40B4-BE49-F238E27FC236}">
                <a16:creationId xmlns:a16="http://schemas.microsoft.com/office/drawing/2014/main" id="{496DF9D5-5C85-4C54-BDA9-882D804DA92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042400" y="853800"/>
            <a:ext cx="2999160" cy="4388760"/>
          </a:xfrm>
          <a:prstGeom prst="rect">
            <a:avLst/>
          </a:prstGeom>
          <a:ln>
            <a:noFill/>
          </a:ln>
        </p:spPr>
      </p:pic>
      <p:pic>
        <p:nvPicPr>
          <p:cNvPr id="7" name="Picture 136">
            <a:extLst>
              <a:ext uri="{FF2B5EF4-FFF2-40B4-BE49-F238E27FC236}">
                <a16:creationId xmlns:a16="http://schemas.microsoft.com/office/drawing/2014/main" id="{E72F4947-4C80-4271-A6BB-CA431EB8945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1360" y="3139440"/>
            <a:ext cx="2050200" cy="3006720"/>
          </a:xfrm>
          <a:prstGeom prst="rect">
            <a:avLst/>
          </a:prstGeom>
          <a:ln>
            <a:noFill/>
          </a:ln>
        </p:spPr>
      </p:pic>
      <p:pic>
        <p:nvPicPr>
          <p:cNvPr id="8" name="Picture 137">
            <a:extLst>
              <a:ext uri="{FF2B5EF4-FFF2-40B4-BE49-F238E27FC236}">
                <a16:creationId xmlns:a16="http://schemas.microsoft.com/office/drawing/2014/main" id="{F8E6981C-6F3B-4195-A920-D7DDADA3688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887640" y="1132440"/>
            <a:ext cx="3789000" cy="4940280"/>
          </a:xfrm>
          <a:prstGeom prst="rect">
            <a:avLst/>
          </a:prstGeom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328055-639A-4EE4-A400-6CEBF8F014F1}"/>
              </a:ext>
            </a:extLst>
          </p:cNvPr>
          <p:cNvSpPr txBox="1"/>
          <p:nvPr/>
        </p:nvSpPr>
        <p:spPr>
          <a:xfrm>
            <a:off x="3962400" y="601472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Molto probabilmente il nuovo rivelatore </a:t>
            </a:r>
            <a:r>
              <a:rPr lang="it-IT" dirty="0" err="1"/>
              <a:t>HPGe</a:t>
            </a:r>
            <a:r>
              <a:rPr lang="it-IT" dirty="0"/>
              <a:t> non sarà disponibile quest’anno. In tal caso si utilizzerà un rivelatore di ISOLDE.</a:t>
            </a:r>
          </a:p>
        </p:txBody>
      </p:sp>
    </p:spTree>
    <p:extLst>
      <p:ext uri="{BB962C8B-B14F-4D97-AF65-F5344CB8AC3E}">
        <p14:creationId xmlns:p14="http://schemas.microsoft.com/office/powerpoint/2010/main" val="2702133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514440-6D03-4E9D-BE75-06A72ACFB619}"/>
              </a:ext>
            </a:extLst>
          </p:cNvPr>
          <p:cNvSpPr txBox="1"/>
          <p:nvPr/>
        </p:nvSpPr>
        <p:spPr>
          <a:xfrm>
            <a:off x="5242560" y="711200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Conclusioni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67F623-76F1-4AB5-B111-B8E757019829}"/>
              </a:ext>
            </a:extLst>
          </p:cNvPr>
          <p:cNvSpPr txBox="1"/>
          <p:nvPr/>
        </p:nvSpPr>
        <p:spPr>
          <a:xfrm>
            <a:off x="1148081" y="1402080"/>
            <a:ext cx="104343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Due diverse tecniche proposte per la caratterizzazione del fascio di neutroni nella NEAR station:</a:t>
            </a:r>
          </a:p>
          <a:p>
            <a:r>
              <a:rPr lang="it-IT" dirty="0"/>
              <a:t>	- rivelatore passivo a </a:t>
            </a:r>
            <a:r>
              <a:rPr lang="it-IT" dirty="0" err="1"/>
              <a:t>termalizzazione</a:t>
            </a:r>
            <a:r>
              <a:rPr lang="it-IT" dirty="0"/>
              <a:t> (basato sul principio del Bonner Sphere </a:t>
            </a:r>
            <a:r>
              <a:rPr lang="it-IT" dirty="0" err="1"/>
              <a:t>Spectrometer</a:t>
            </a:r>
            <a:r>
              <a:rPr lang="it-IT" dirty="0"/>
              <a:t>)</a:t>
            </a:r>
          </a:p>
          <a:p>
            <a:r>
              <a:rPr lang="it-IT" dirty="0"/>
              <a:t>	- multi-</a:t>
            </a:r>
            <a:r>
              <a:rPr lang="it-IT" dirty="0" err="1"/>
              <a:t>foil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technique</a:t>
            </a:r>
          </a:p>
          <a:p>
            <a:endParaRPr lang="it-IT" dirty="0"/>
          </a:p>
          <a:p>
            <a:r>
              <a:rPr lang="it-IT" dirty="0"/>
              <a:t>I gruppi spagnoli si occuperanno della prima tecnica</a:t>
            </a:r>
          </a:p>
          <a:p>
            <a:r>
              <a:rPr lang="it-IT" dirty="0"/>
              <a:t>La Multi-</a:t>
            </a:r>
            <a:r>
              <a:rPr lang="it-IT" dirty="0" err="1"/>
              <a:t>foil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sarà portata avanti da una collaborazione italiana e dai due istituti greci (Atene e Ioannina)</a:t>
            </a:r>
          </a:p>
          <a:p>
            <a:endParaRPr lang="it-IT" dirty="0"/>
          </a:p>
          <a:p>
            <a:r>
              <a:rPr lang="it-IT" dirty="0"/>
              <a:t>In entrambi i casi sarà utilizzato un </a:t>
            </a:r>
            <a:r>
              <a:rPr lang="it-IT" dirty="0" err="1"/>
              <a:t>HPGe</a:t>
            </a:r>
            <a:r>
              <a:rPr lang="it-IT" dirty="0"/>
              <a:t> per la misura dell’attivazione </a:t>
            </a:r>
          </a:p>
          <a:p>
            <a:endParaRPr lang="it-IT" dirty="0"/>
          </a:p>
          <a:p>
            <a:r>
              <a:rPr lang="it-IT" dirty="0"/>
              <a:t>Entro qualche settimana sarà definita la massa dei campioni da acquistare, e definito il disegno del </a:t>
            </a:r>
            <a:r>
              <a:rPr lang="it-IT" dirty="0" err="1"/>
              <a:t>portacampioni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Entro l’estate il gruppo di PV farà dei test al LENA, soprattutto per fare esperienza sull’uso delle tecniche di </a:t>
            </a:r>
            <a:r>
              <a:rPr lang="it-IT" dirty="0" err="1"/>
              <a:t>unfolding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 Molto lavoro da fare, che però è utile anche per tutte le eventuali misure che saranno proposte nella NEAR station.</a:t>
            </a:r>
          </a:p>
        </p:txBody>
      </p:sp>
    </p:spTree>
    <p:extLst>
      <p:ext uri="{BB962C8B-B14F-4D97-AF65-F5344CB8AC3E}">
        <p14:creationId xmlns:p14="http://schemas.microsoft.com/office/powerpoint/2010/main" val="3606482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55BE87-0150-4699-8305-E0B26B57C75F}"/>
              </a:ext>
            </a:extLst>
          </p:cNvPr>
          <p:cNvSpPr txBox="1"/>
          <p:nvPr/>
        </p:nvSpPr>
        <p:spPr>
          <a:xfrm>
            <a:off x="3762842" y="3299698"/>
            <a:ext cx="4932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Necessario utilizzare tecniche diverse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	</a:t>
            </a:r>
          </a:p>
        </p:txBody>
      </p:sp>
      <p:grpSp>
        <p:nvGrpSpPr>
          <p:cNvPr id="10" name="Grupo 5">
            <a:extLst>
              <a:ext uri="{FF2B5EF4-FFF2-40B4-BE49-F238E27FC236}">
                <a16:creationId xmlns:a16="http://schemas.microsoft.com/office/drawing/2014/main" id="{7DC384AF-D48C-4EA2-9B8C-6E266C047CC7}"/>
              </a:ext>
            </a:extLst>
          </p:cNvPr>
          <p:cNvGrpSpPr/>
          <p:nvPr/>
        </p:nvGrpSpPr>
        <p:grpSpPr>
          <a:xfrm>
            <a:off x="596073" y="521415"/>
            <a:ext cx="4714029" cy="2368277"/>
            <a:chOff x="4139952" y="802308"/>
            <a:chExt cx="4714029" cy="2368277"/>
          </a:xfrm>
        </p:grpSpPr>
        <p:sp>
          <p:nvSpPr>
            <p:cNvPr id="11" name="CuadroTexto 6">
              <a:extLst>
                <a:ext uri="{FF2B5EF4-FFF2-40B4-BE49-F238E27FC236}">
                  <a16:creationId xmlns:a16="http://schemas.microsoft.com/office/drawing/2014/main" id="{A369E282-823D-44BB-97EF-8352994B57CC}"/>
                </a:ext>
              </a:extLst>
            </p:cNvPr>
            <p:cNvSpPr txBox="1"/>
            <p:nvPr/>
          </p:nvSpPr>
          <p:spPr>
            <a:xfrm>
              <a:off x="4139952" y="2708920"/>
              <a:ext cx="4714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200" dirty="0">
                  <a:latin typeface="Calibri" panose="020F0502020204030204" pitchFamily="34" charset="0"/>
                </a:rPr>
                <a:t>M. </a:t>
              </a:r>
              <a:r>
                <a:rPr lang="es-ES" sz="1200" dirty="0" err="1">
                  <a:latin typeface="Calibri" panose="020F0502020204030204" pitchFamily="34" charset="0"/>
                </a:rPr>
                <a:t>Barbagallo</a:t>
              </a:r>
              <a:r>
                <a:rPr lang="es-ES" sz="1200" dirty="0">
                  <a:latin typeface="Calibri" panose="020F0502020204030204" pitchFamily="34" charset="0"/>
                </a:rPr>
                <a:t> et al.,</a:t>
              </a:r>
              <a:r>
                <a:rPr lang="en-US" sz="1200" dirty="0">
                  <a:latin typeface="Calibri" panose="020F0502020204030204" pitchFamily="34" charset="0"/>
                </a:rPr>
                <a:t> </a:t>
              </a:r>
              <a:r>
                <a:rPr lang="en-US" sz="1200" i="1" dirty="0">
                  <a:latin typeface="Calibri" panose="020F0502020204030204" pitchFamily="34" charset="0"/>
                </a:rPr>
                <a:t>Functional specifications of the collimator for the new </a:t>
              </a:r>
              <a:r>
                <a:rPr lang="en-US" sz="1200" i="1" dirty="0" err="1">
                  <a:latin typeface="Calibri" panose="020F0502020204030204" pitchFamily="34" charset="0"/>
                </a:rPr>
                <a:t>n_TOF</a:t>
              </a:r>
              <a:r>
                <a:rPr lang="en-US" sz="1200" i="1" dirty="0">
                  <a:latin typeface="Calibri" panose="020F0502020204030204" pitchFamily="34" charset="0"/>
                </a:rPr>
                <a:t> experimental station (NEAR)</a:t>
              </a:r>
              <a:r>
                <a:rPr lang="en-US" sz="1200" dirty="0">
                  <a:latin typeface="Calibri" panose="020F0502020204030204" pitchFamily="34" charset="0"/>
                </a:rPr>
                <a:t>, CERN 2020-04-14</a:t>
              </a:r>
              <a:r>
                <a:rPr lang="es-ES" sz="1200" dirty="0">
                  <a:latin typeface="Calibri" panose="020F0502020204030204" pitchFamily="34" charset="0"/>
                </a:rPr>
                <a:t> </a:t>
              </a:r>
            </a:p>
          </p:txBody>
        </p:sp>
        <p:pic>
          <p:nvPicPr>
            <p:cNvPr id="12" name="Imagen 7">
              <a:extLst>
                <a:ext uri="{FF2B5EF4-FFF2-40B4-BE49-F238E27FC236}">
                  <a16:creationId xmlns:a16="http://schemas.microsoft.com/office/drawing/2014/main" id="{527BFC82-12C4-4B95-AA75-DAEACA514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182"/>
            <a:stretch/>
          </p:blipFill>
          <p:spPr>
            <a:xfrm>
              <a:off x="4211960" y="802308"/>
              <a:ext cx="4642021" cy="1985787"/>
            </a:xfrm>
            <a:prstGeom prst="rect">
              <a:avLst/>
            </a:prstGeom>
          </p:spPr>
        </p:pic>
      </p:grpSp>
      <p:sp>
        <p:nvSpPr>
          <p:cNvPr id="13" name="CuadroTexto 8">
            <a:extLst>
              <a:ext uri="{FF2B5EF4-FFF2-40B4-BE49-F238E27FC236}">
                <a16:creationId xmlns:a16="http://schemas.microsoft.com/office/drawing/2014/main" id="{5378535F-587D-4148-BC1E-568E0E5F2251}"/>
              </a:ext>
            </a:extLst>
          </p:cNvPr>
          <p:cNvSpPr txBox="1"/>
          <p:nvPr/>
        </p:nvSpPr>
        <p:spPr>
          <a:xfrm>
            <a:off x="2870976" y="204421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</a:rPr>
              <a:t>n_TOF NEAR </a:t>
            </a:r>
            <a:r>
              <a:rPr lang="es-ES" dirty="0" err="1">
                <a:latin typeface="Calibri" panose="020F0502020204030204" pitchFamily="34" charset="0"/>
              </a:rPr>
              <a:t>station</a:t>
            </a:r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14" name="Conector recto de flecha 9">
            <a:extLst>
              <a:ext uri="{FF2B5EF4-FFF2-40B4-BE49-F238E27FC236}">
                <a16:creationId xmlns:a16="http://schemas.microsoft.com/office/drawing/2014/main" id="{3A630408-8D35-4294-86F9-0F1005F3A0A0}"/>
              </a:ext>
            </a:extLst>
          </p:cNvPr>
          <p:cNvCxnSpPr>
            <a:cxnSpLocks/>
          </p:cNvCxnSpPr>
          <p:nvPr/>
        </p:nvCxnSpPr>
        <p:spPr>
          <a:xfrm>
            <a:off x="1377920" y="1248916"/>
            <a:ext cx="1810441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0">
            <a:extLst>
              <a:ext uri="{FF2B5EF4-FFF2-40B4-BE49-F238E27FC236}">
                <a16:creationId xmlns:a16="http://schemas.microsoft.com/office/drawing/2014/main" id="{10BD9847-8D13-45FF-97E6-1B59E3261379}"/>
              </a:ext>
            </a:extLst>
          </p:cNvPr>
          <p:cNvSpPr txBox="1"/>
          <p:nvPr/>
        </p:nvSpPr>
        <p:spPr>
          <a:xfrm>
            <a:off x="2018254" y="1144975"/>
            <a:ext cx="48603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</a:rPr>
              <a:t>3m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CuadroTexto 11">
            <a:extLst>
              <a:ext uri="{FF2B5EF4-FFF2-40B4-BE49-F238E27FC236}">
                <a16:creationId xmlns:a16="http://schemas.microsoft.com/office/drawing/2014/main" id="{0622B51E-CFC9-473F-9E22-AE7296E69803}"/>
              </a:ext>
            </a:extLst>
          </p:cNvPr>
          <p:cNvSpPr txBox="1"/>
          <p:nvPr/>
        </p:nvSpPr>
        <p:spPr>
          <a:xfrm>
            <a:off x="5454246" y="448866"/>
            <a:ext cx="6544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Calibri" panose="020F0502020204030204" pitchFamily="34" charset="0"/>
              </a:rPr>
              <a:t>Caratterizzazione del flusso (distribuzione energetica) dei neutroni nella NEAR station al momento non fattibile con la tecnica del tempo di volo:</a:t>
            </a:r>
          </a:p>
          <a:p>
            <a:pPr marL="176213" indent="-176213">
              <a:buFontTx/>
              <a:buChar char="-"/>
            </a:pPr>
            <a:r>
              <a:rPr lang="en-US" sz="1600" dirty="0">
                <a:latin typeface="Calibri" panose="020F0502020204030204" pitchFamily="34" charset="0"/>
              </a:rPr>
              <a:t>Base di </a:t>
            </a:r>
            <a:r>
              <a:rPr lang="en-US" sz="1600" dirty="0" err="1">
                <a:latin typeface="Calibri" panose="020F0502020204030204" pitchFamily="34" charset="0"/>
              </a:rPr>
              <a:t>volo</a:t>
            </a:r>
            <a:r>
              <a:rPr lang="en-US" sz="1600" dirty="0">
                <a:latin typeface="Calibri" panose="020F0502020204030204" pitchFamily="34" charset="0"/>
              </a:rPr>
              <a:t> molto </a:t>
            </a:r>
            <a:r>
              <a:rPr lang="en-US" sz="1600" dirty="0" err="1">
                <a:latin typeface="Calibri" panose="020F0502020204030204" pitchFamily="34" charset="0"/>
              </a:rPr>
              <a:t>corta</a:t>
            </a:r>
            <a:r>
              <a:rPr lang="en-US" sz="1600" dirty="0"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2,2us @10 keV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</a:rPr>
              <a:t>200 ns @1 MeV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</a:rPr>
              <a:t>Accesso </a:t>
            </a:r>
            <a:r>
              <a:rPr lang="en-US" sz="1600" dirty="0" err="1">
                <a:latin typeface="Calibri" panose="020F0502020204030204" pitchFamily="34" charset="0"/>
              </a:rPr>
              <a:t>limitato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600" dirty="0" err="1">
                <a:latin typeface="Calibri" panose="020F0502020204030204" pitchFamily="34" charset="0"/>
              </a:rPr>
              <a:t>Enorme</a:t>
            </a:r>
            <a:r>
              <a:rPr lang="en-US" sz="1600" dirty="0">
                <a:latin typeface="Calibri" panose="020F0502020204030204" pitchFamily="34" charset="0"/>
              </a:rPr>
              <a:t> g-flash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</a:rPr>
              <a:t>Harsh environment per </a:t>
            </a:r>
            <a:r>
              <a:rPr lang="en-US" sz="1600" dirty="0" err="1">
                <a:latin typeface="Calibri" panose="020F0502020204030204" pitchFamily="34" charset="0"/>
              </a:rPr>
              <a:t>l’uso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dei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rivelatori</a:t>
            </a:r>
            <a:r>
              <a:rPr lang="en-US" sz="1600" dirty="0">
                <a:latin typeface="Calibri" panose="020F0502020204030204" pitchFamily="34" charset="0"/>
              </a:rPr>
              <a:t> “standard”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</a:rPr>
              <a:t>Non ci </a:t>
            </a:r>
            <a:r>
              <a:rPr lang="en-US" sz="1600" dirty="0" err="1">
                <a:latin typeface="Calibri" panose="020F0502020204030204" pitchFamily="34" charset="0"/>
              </a:rPr>
              <a:t>saranno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cavi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nel</a:t>
            </a:r>
            <a:r>
              <a:rPr lang="en-US" sz="1600" dirty="0">
                <a:latin typeface="Calibri" panose="020F0502020204030204" pitchFamily="34" charset="0"/>
              </a:rPr>
              <a:t> 2021</a:t>
            </a:r>
          </a:p>
        </p:txBody>
      </p:sp>
      <p:pic>
        <p:nvPicPr>
          <p:cNvPr id="18" name="Imagen 3">
            <a:extLst>
              <a:ext uri="{FF2B5EF4-FFF2-40B4-BE49-F238E27FC236}">
                <a16:creationId xmlns:a16="http://schemas.microsoft.com/office/drawing/2014/main" id="{452E89DC-5B15-4ABA-B142-8CA6A2DC3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105" y="5325592"/>
            <a:ext cx="1944216" cy="1300857"/>
          </a:xfrm>
          <a:prstGeom prst="rect">
            <a:avLst/>
          </a:prstGeom>
        </p:spPr>
      </p:pic>
      <p:sp>
        <p:nvSpPr>
          <p:cNvPr id="21" name="CuadroTexto 13">
            <a:extLst>
              <a:ext uri="{FF2B5EF4-FFF2-40B4-BE49-F238E27FC236}">
                <a16:creationId xmlns:a16="http://schemas.microsoft.com/office/drawing/2014/main" id="{50C1E629-2C36-4B3C-8C4F-96D4EFD38495}"/>
              </a:ext>
            </a:extLst>
          </p:cNvPr>
          <p:cNvSpPr txBox="1"/>
          <p:nvPr/>
        </p:nvSpPr>
        <p:spPr>
          <a:xfrm>
            <a:off x="2232040" y="4991608"/>
            <a:ext cx="124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Calibri" panose="020F0502020204030204" pitchFamily="34" charset="0"/>
              </a:rPr>
              <a:t>Passive</a:t>
            </a:r>
            <a:r>
              <a:rPr lang="es-ES" dirty="0">
                <a:latin typeface="Calibri" panose="020F0502020204030204" pitchFamily="34" charset="0"/>
              </a:rPr>
              <a:t> BSS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8D20A5E-534B-4D98-A184-149F317DAC05}"/>
              </a:ext>
            </a:extLst>
          </p:cNvPr>
          <p:cNvSpPr txBox="1"/>
          <p:nvPr/>
        </p:nvSpPr>
        <p:spPr>
          <a:xfrm>
            <a:off x="792480" y="3905796"/>
            <a:ext cx="5069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Rivelatore a </a:t>
            </a:r>
            <a:r>
              <a:rPr lang="it-IT" dirty="0" err="1"/>
              <a:t>termalizzazione</a:t>
            </a:r>
            <a:endParaRPr lang="it-IT" dirty="0"/>
          </a:p>
          <a:p>
            <a:endParaRPr lang="it-IT" dirty="0"/>
          </a:p>
          <a:p>
            <a:r>
              <a:rPr lang="it-IT" dirty="0"/>
              <a:t>Simile al Bonner </a:t>
            </a:r>
            <a:r>
              <a:rPr lang="it-IT" dirty="0" err="1"/>
              <a:t>sphere</a:t>
            </a:r>
            <a:r>
              <a:rPr lang="it-IT" dirty="0"/>
              <a:t> </a:t>
            </a:r>
            <a:r>
              <a:rPr lang="it-IT" dirty="0" err="1"/>
              <a:t>spectrometer</a:t>
            </a:r>
            <a:r>
              <a:rPr lang="it-IT" dirty="0"/>
              <a:t>, passivi (fogli di attivazione per rivelare neutroni termici)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F475FFE-70E5-416C-B914-65A97B10B5E0}"/>
              </a:ext>
            </a:extLst>
          </p:cNvPr>
          <p:cNvSpPr txBox="1"/>
          <p:nvPr/>
        </p:nvSpPr>
        <p:spPr>
          <a:xfrm>
            <a:off x="6746240" y="3966756"/>
            <a:ext cx="49479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Multi-</a:t>
            </a:r>
            <a:r>
              <a:rPr lang="it-IT" dirty="0" err="1"/>
              <a:t>foil</a:t>
            </a:r>
            <a:r>
              <a:rPr lang="it-IT" dirty="0"/>
              <a:t> </a:t>
            </a:r>
            <a:r>
              <a:rPr lang="it-IT" dirty="0" err="1"/>
              <a:t>activation</a:t>
            </a:r>
            <a:endParaRPr lang="it-IT" dirty="0"/>
          </a:p>
          <a:p>
            <a:endParaRPr lang="it-IT" dirty="0"/>
          </a:p>
          <a:p>
            <a:r>
              <a:rPr lang="it-IT" dirty="0"/>
              <a:t>Misura dell’attivazione di diversi isotopi per reazioni diverse, che coprono diversi intervalli energetici</a:t>
            </a: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6A143AC2-02C5-434E-A23D-57D410586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435" y="5153479"/>
            <a:ext cx="1731405" cy="155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7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B7E076C-A336-4682-B51F-BEEB36209767}"/>
              </a:ext>
            </a:extLst>
          </p:cNvPr>
          <p:cNvSpPr/>
          <p:nvPr/>
        </p:nvSpPr>
        <p:spPr>
          <a:xfrm>
            <a:off x="1596008" y="247928"/>
            <a:ext cx="896448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D841512-740A-48FD-944D-B7485D3E7140}"/>
              </a:ext>
            </a:extLst>
          </p:cNvPr>
          <p:cNvSpPr/>
          <p:nvPr/>
        </p:nvSpPr>
        <p:spPr>
          <a:xfrm>
            <a:off x="1631504" y="535961"/>
            <a:ext cx="9036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-15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novel passive neutron spectrometer for n_TOF-NEAR:</a:t>
            </a:r>
          </a:p>
          <a:p>
            <a:pPr algn="ctr"/>
            <a:r>
              <a:rPr lang="en-US" sz="2800" spc="-15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multi-target activation based neutron spectrometer</a:t>
            </a:r>
          </a:p>
          <a:p>
            <a:pPr algn="ctr"/>
            <a:r>
              <a:rPr lang="en-US" sz="2800" spc="-1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(for now: “</a:t>
            </a:r>
            <a:r>
              <a:rPr lang="en-US" sz="2800" i="1" spc="-1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multifoil-BSS</a:t>
            </a:r>
            <a:r>
              <a:rPr lang="en-US" sz="2800" spc="-1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”)</a:t>
            </a:r>
            <a:endParaRPr lang="es-E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52FAFD5-A885-4860-9B61-418F2AFE8049}"/>
              </a:ext>
            </a:extLst>
          </p:cNvPr>
          <p:cNvSpPr txBox="1"/>
          <p:nvPr/>
        </p:nvSpPr>
        <p:spPr>
          <a:xfrm>
            <a:off x="2835684" y="2464494"/>
            <a:ext cx="655615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P.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Perez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-Maroto (PhD 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student</a:t>
            </a:r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), J. M. Quesada &amp; C. Guerrero</a:t>
            </a:r>
          </a:p>
          <a:p>
            <a:pPr algn="ctr"/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Universidad de Sevilla (USE), Sevilla, </a:t>
            </a:r>
            <a:r>
              <a:rPr lang="es-E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Spain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E. Mendoza &amp; D. Cano-</a:t>
            </a:r>
            <a:r>
              <a:rPr lang="es-E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Ott</a:t>
            </a:r>
            <a:endParaRPr lang="es-ES" sz="2000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CIEMAT, Madrid, </a:t>
            </a:r>
            <a:r>
              <a:rPr lang="es-E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Spain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es-E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&amp; IFIC &amp; UPC</a:t>
            </a:r>
          </a:p>
        </p:txBody>
      </p:sp>
      <p:sp>
        <p:nvSpPr>
          <p:cNvPr id="5" name="Cilindro 4">
            <a:extLst>
              <a:ext uri="{FF2B5EF4-FFF2-40B4-BE49-F238E27FC236}">
                <a16:creationId xmlns:a16="http://schemas.microsoft.com/office/drawing/2014/main" id="{FA161684-6B7F-4ACB-BFE2-C1C6E29C848C}"/>
              </a:ext>
            </a:extLst>
          </p:cNvPr>
          <p:cNvSpPr/>
          <p:nvPr/>
        </p:nvSpPr>
        <p:spPr>
          <a:xfrm rot="16200000">
            <a:off x="9428116" y="4267185"/>
            <a:ext cx="1088959" cy="2083701"/>
          </a:xfrm>
          <a:prstGeom prst="can">
            <a:avLst>
              <a:gd name="adj" fmla="val 919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lindro 5">
            <a:extLst>
              <a:ext uri="{FF2B5EF4-FFF2-40B4-BE49-F238E27FC236}">
                <a16:creationId xmlns:a16="http://schemas.microsoft.com/office/drawing/2014/main" id="{C9EFE3C7-C3D3-416D-8AD9-0C61F7BB008E}"/>
              </a:ext>
            </a:extLst>
          </p:cNvPr>
          <p:cNvSpPr/>
          <p:nvPr/>
        </p:nvSpPr>
        <p:spPr>
          <a:xfrm rot="16200000">
            <a:off x="8965661" y="5291816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ilindro 6">
            <a:extLst>
              <a:ext uri="{FF2B5EF4-FFF2-40B4-BE49-F238E27FC236}">
                <a16:creationId xmlns:a16="http://schemas.microsoft.com/office/drawing/2014/main" id="{02720358-4848-4625-829A-FCF7249F1D6E}"/>
              </a:ext>
            </a:extLst>
          </p:cNvPr>
          <p:cNvSpPr/>
          <p:nvPr/>
        </p:nvSpPr>
        <p:spPr>
          <a:xfrm rot="16200000">
            <a:off x="9118061" y="5282670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ilindro 7">
            <a:extLst>
              <a:ext uri="{FF2B5EF4-FFF2-40B4-BE49-F238E27FC236}">
                <a16:creationId xmlns:a16="http://schemas.microsoft.com/office/drawing/2014/main" id="{AB478D38-8114-4006-8ABE-E46175D19FE4}"/>
              </a:ext>
            </a:extLst>
          </p:cNvPr>
          <p:cNvSpPr/>
          <p:nvPr/>
        </p:nvSpPr>
        <p:spPr>
          <a:xfrm rot="16200000">
            <a:off x="9299357" y="5291816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ilindro 8">
            <a:extLst>
              <a:ext uri="{FF2B5EF4-FFF2-40B4-BE49-F238E27FC236}">
                <a16:creationId xmlns:a16="http://schemas.microsoft.com/office/drawing/2014/main" id="{FD8748EB-ABB1-43E3-9E20-C0F76A1F4873}"/>
              </a:ext>
            </a:extLst>
          </p:cNvPr>
          <p:cNvSpPr/>
          <p:nvPr/>
        </p:nvSpPr>
        <p:spPr>
          <a:xfrm rot="16200000">
            <a:off x="9515381" y="5291816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lindro 9">
            <a:extLst>
              <a:ext uri="{FF2B5EF4-FFF2-40B4-BE49-F238E27FC236}">
                <a16:creationId xmlns:a16="http://schemas.microsoft.com/office/drawing/2014/main" id="{732AE824-D16B-451C-93A5-202C83392610}"/>
              </a:ext>
            </a:extLst>
          </p:cNvPr>
          <p:cNvSpPr/>
          <p:nvPr/>
        </p:nvSpPr>
        <p:spPr>
          <a:xfrm rot="16200000">
            <a:off x="9731405" y="5291816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ilindro 10">
            <a:extLst>
              <a:ext uri="{FF2B5EF4-FFF2-40B4-BE49-F238E27FC236}">
                <a16:creationId xmlns:a16="http://schemas.microsoft.com/office/drawing/2014/main" id="{41F48785-F259-4476-A031-FF9E7558D21B}"/>
              </a:ext>
            </a:extLst>
          </p:cNvPr>
          <p:cNvSpPr/>
          <p:nvPr/>
        </p:nvSpPr>
        <p:spPr>
          <a:xfrm rot="16200000">
            <a:off x="9993148" y="5291816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ilindro 11">
            <a:extLst>
              <a:ext uri="{FF2B5EF4-FFF2-40B4-BE49-F238E27FC236}">
                <a16:creationId xmlns:a16="http://schemas.microsoft.com/office/drawing/2014/main" id="{F14E4270-5C0F-4F62-B85B-2FCAD2EBA81C}"/>
              </a:ext>
            </a:extLst>
          </p:cNvPr>
          <p:cNvSpPr/>
          <p:nvPr/>
        </p:nvSpPr>
        <p:spPr>
          <a:xfrm rot="16200000">
            <a:off x="10235461" y="5291816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lindro 12">
            <a:extLst>
              <a:ext uri="{FF2B5EF4-FFF2-40B4-BE49-F238E27FC236}">
                <a16:creationId xmlns:a16="http://schemas.microsoft.com/office/drawing/2014/main" id="{2C65221C-D830-4936-81D5-0B50A2A517FC}"/>
              </a:ext>
            </a:extLst>
          </p:cNvPr>
          <p:cNvSpPr/>
          <p:nvPr/>
        </p:nvSpPr>
        <p:spPr>
          <a:xfrm rot="16200000">
            <a:off x="10523493" y="5291816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ilindro 13">
            <a:extLst>
              <a:ext uri="{FF2B5EF4-FFF2-40B4-BE49-F238E27FC236}">
                <a16:creationId xmlns:a16="http://schemas.microsoft.com/office/drawing/2014/main" id="{310FD462-99CE-461D-B358-E528AF053C73}"/>
              </a:ext>
            </a:extLst>
          </p:cNvPr>
          <p:cNvSpPr/>
          <p:nvPr/>
        </p:nvSpPr>
        <p:spPr>
          <a:xfrm rot="16200000">
            <a:off x="8806184" y="5291816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ilindro 14">
            <a:extLst>
              <a:ext uri="{FF2B5EF4-FFF2-40B4-BE49-F238E27FC236}">
                <a16:creationId xmlns:a16="http://schemas.microsoft.com/office/drawing/2014/main" id="{765490B3-54D1-4AC2-BA2C-21933FE18B11}"/>
              </a:ext>
            </a:extLst>
          </p:cNvPr>
          <p:cNvSpPr/>
          <p:nvPr/>
        </p:nvSpPr>
        <p:spPr>
          <a:xfrm rot="16200000">
            <a:off x="10739517" y="5291816"/>
            <a:ext cx="369185" cy="45719"/>
          </a:xfrm>
          <a:prstGeom prst="can">
            <a:avLst>
              <a:gd name="adj" fmla="val 919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25">
            <a:extLst>
              <a:ext uri="{FF2B5EF4-FFF2-40B4-BE49-F238E27FC236}">
                <a16:creationId xmlns:a16="http://schemas.microsoft.com/office/drawing/2014/main" id="{801B0D18-8715-4BD6-B762-E60E5AB63617}"/>
              </a:ext>
            </a:extLst>
          </p:cNvPr>
          <p:cNvSpPr txBox="1"/>
          <p:nvPr/>
        </p:nvSpPr>
        <p:spPr>
          <a:xfrm>
            <a:off x="9268993" y="4435151"/>
            <a:ext cx="13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Calibri" panose="020F0502020204030204" pitchFamily="34" charset="0"/>
              </a:rPr>
              <a:t>Miltifoil</a:t>
            </a:r>
            <a:r>
              <a:rPr lang="es-ES" dirty="0">
                <a:latin typeface="Calibri" panose="020F0502020204030204" pitchFamily="34" charset="0"/>
              </a:rPr>
              <a:t>-BSS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F65ADE-335B-4956-B240-948C0FB83B59}"/>
              </a:ext>
            </a:extLst>
          </p:cNvPr>
          <p:cNvSpPr txBox="1"/>
          <p:nvPr/>
        </p:nvSpPr>
        <p:spPr>
          <a:xfrm>
            <a:off x="772161" y="4521200"/>
            <a:ext cx="7762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Idea già sviluppata e testata da gruppi spagnoli per altre applicazioni (spaziali):</a:t>
            </a:r>
          </a:p>
          <a:p>
            <a:pPr marL="823912" indent="-285750">
              <a:buFontTx/>
              <a:buChar char="-"/>
            </a:pPr>
            <a:r>
              <a:rPr lang="it-IT" dirty="0"/>
              <a:t>unico volume </a:t>
            </a:r>
            <a:r>
              <a:rPr lang="it-IT" dirty="0" err="1"/>
              <a:t>termalizzatore</a:t>
            </a:r>
            <a:r>
              <a:rPr lang="it-IT" dirty="0"/>
              <a:t> (polietilene) con fogli di attivazione a distanze diverse dalla faccia di ingresso del fascio</a:t>
            </a:r>
          </a:p>
          <a:p>
            <a:pPr marL="823912" indent="-285750">
              <a:buFontTx/>
              <a:buChar char="-"/>
            </a:pPr>
            <a:r>
              <a:rPr lang="it-IT" dirty="0"/>
              <a:t>Ogni foglio di attivazione «vede» uno spettro diverso (più termalizzato per distanze maggiori)</a:t>
            </a:r>
          </a:p>
        </p:txBody>
      </p:sp>
    </p:spTree>
    <p:extLst>
      <p:ext uri="{BB962C8B-B14F-4D97-AF65-F5344CB8AC3E}">
        <p14:creationId xmlns:p14="http://schemas.microsoft.com/office/powerpoint/2010/main" val="155916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7EA20C4-06A9-4717-AA02-F4E1E95CE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343" y="238836"/>
            <a:ext cx="5972537" cy="20487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8E4563-7B84-4C14-BF86-46269B199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63" y="2130155"/>
            <a:ext cx="6273478" cy="1979271"/>
          </a:xfrm>
          <a:prstGeom prst="rect">
            <a:avLst/>
          </a:prstGeom>
        </p:spPr>
      </p:pic>
      <p:grpSp>
        <p:nvGrpSpPr>
          <p:cNvPr id="6" name="Grupo 11">
            <a:extLst>
              <a:ext uri="{FF2B5EF4-FFF2-40B4-BE49-F238E27FC236}">
                <a16:creationId xmlns:a16="http://schemas.microsoft.com/office/drawing/2014/main" id="{1A3C0653-0EE3-478C-991E-96C0F07CB6FC}"/>
              </a:ext>
            </a:extLst>
          </p:cNvPr>
          <p:cNvGrpSpPr/>
          <p:nvPr/>
        </p:nvGrpSpPr>
        <p:grpSpPr>
          <a:xfrm>
            <a:off x="7793679" y="3146138"/>
            <a:ext cx="3776676" cy="5061892"/>
            <a:chOff x="1259632" y="781694"/>
            <a:chExt cx="3776676" cy="5061892"/>
          </a:xfrm>
        </p:grpSpPr>
        <p:pic>
          <p:nvPicPr>
            <p:cNvPr id="8" name="Imagen 8" descr="Gráfico, Histograma&#10;&#10;Descripción generada automáticamente">
              <a:extLst>
                <a:ext uri="{FF2B5EF4-FFF2-40B4-BE49-F238E27FC236}">
                  <a16:creationId xmlns:a16="http://schemas.microsoft.com/office/drawing/2014/main" id="{F7087298-D88C-488C-B822-9D70BB649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7" t="8249" r="11206"/>
            <a:stretch/>
          </p:blipFill>
          <p:spPr>
            <a:xfrm>
              <a:off x="1475656" y="1412777"/>
              <a:ext cx="3550434" cy="2664220"/>
            </a:xfrm>
            <a:prstGeom prst="rect">
              <a:avLst/>
            </a:prstGeom>
          </p:spPr>
        </p:pic>
        <p:sp>
          <p:nvSpPr>
            <p:cNvPr id="9" name="CuadroTexto 9">
              <a:extLst>
                <a:ext uri="{FF2B5EF4-FFF2-40B4-BE49-F238E27FC236}">
                  <a16:creationId xmlns:a16="http://schemas.microsoft.com/office/drawing/2014/main" id="{23AF500F-BA3E-4945-A15A-1B39B2937D2D}"/>
                </a:ext>
              </a:extLst>
            </p:cNvPr>
            <p:cNvSpPr txBox="1"/>
            <p:nvPr/>
          </p:nvSpPr>
          <p:spPr>
            <a:xfrm>
              <a:off x="3689464" y="781694"/>
              <a:ext cx="1346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_trad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400" b="1" i="1" baseline="30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63</a:t>
              </a:r>
              <a:r>
                <a:rPr lang="es-ES" sz="14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Cu:</a:t>
              </a:r>
              <a:r>
                <a:rPr lang="es-ES" sz="1400" b="1" i="1" dirty="0">
                  <a:solidFill>
                    <a:srgbClr val="0070C0"/>
                  </a:solidFill>
                  <a:latin typeface="Symbol" panose="05050102010706020507" pitchFamily="18" charset="2"/>
                </a:rPr>
                <a:t> b</a:t>
              </a:r>
              <a:r>
                <a:rPr lang="es-ES" sz="1400" b="1" i="1" baseline="30000" dirty="0">
                  <a:solidFill>
                    <a:srgbClr val="0070C0"/>
                  </a:solidFill>
                  <a:latin typeface="Calibri" panose="020F0502020204030204" pitchFamily="34" charset="0"/>
                </a:rPr>
                <a:t>+</a:t>
              </a:r>
              <a:r>
                <a:rPr lang="es-ES" sz="1400" b="1" dirty="0">
                  <a:solidFill>
                    <a:srgbClr val="0070C0"/>
                  </a:solidFill>
                  <a:latin typeface="Calibri" panose="020F0502020204030204" pitchFamily="34" charset="0"/>
                </a:rPr>
                <a:t> (12.7 h)</a:t>
              </a:r>
              <a:endParaRPr lang="en-US" sz="1400" b="1" dirty="0">
                <a:solidFill>
                  <a:srgbClr val="0070C0"/>
                </a:solidFill>
                <a:latin typeface="Calibri" panose="020F0502020204030204" pitchFamily="34" charset="0"/>
              </a:endParaRPr>
            </a:p>
            <a:p>
              <a:r>
                <a:rPr lang="es-ES" sz="1400" b="1" i="1" baseline="30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198</a:t>
              </a:r>
              <a:r>
                <a:rPr lang="es-ES" sz="1400" b="1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Au:</a:t>
              </a:r>
              <a:r>
                <a:rPr lang="es-ES" sz="1400" b="1" i="1" dirty="0">
                  <a:solidFill>
                    <a:srgbClr val="00B050"/>
                  </a:solidFill>
                  <a:latin typeface="Symbol" panose="05050102010706020507" pitchFamily="18" charset="2"/>
                </a:rPr>
                <a:t> b</a:t>
              </a:r>
              <a:r>
                <a:rPr lang="es-ES" sz="1400" b="1" baseline="30000" dirty="0">
                  <a:solidFill>
                    <a:srgbClr val="00B050"/>
                  </a:solidFill>
                  <a:latin typeface="Calibri" panose="020F0502020204030204" pitchFamily="34" charset="0"/>
                </a:rPr>
                <a:t>-</a:t>
              </a:r>
              <a:r>
                <a:rPr lang="es-ES" sz="1400" b="1" dirty="0">
                  <a:solidFill>
                    <a:srgbClr val="00B050"/>
                  </a:solidFill>
                  <a:latin typeface="Calibri" panose="020F0502020204030204" pitchFamily="34" charset="0"/>
                </a:rPr>
                <a:t> (2.7 d)</a:t>
              </a:r>
              <a:endParaRPr lang="en-US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0" name="Elipse 10">
              <a:extLst>
                <a:ext uri="{FF2B5EF4-FFF2-40B4-BE49-F238E27FC236}">
                  <a16:creationId xmlns:a16="http://schemas.microsoft.com/office/drawing/2014/main" id="{8D78E74B-6B68-445A-9BA7-D4F5F2D965A8}"/>
                </a:ext>
              </a:extLst>
            </p:cNvPr>
            <p:cNvSpPr/>
            <p:nvPr/>
          </p:nvSpPr>
          <p:spPr>
            <a:xfrm>
              <a:off x="3491880" y="1916832"/>
              <a:ext cx="1224136" cy="25202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noFill/>
              </a:endParaRPr>
            </a:p>
          </p:txBody>
        </p:sp>
        <p:pic>
          <p:nvPicPr>
            <p:cNvPr id="11" name="Imagen 12" descr="Gráfico, Histograma&#10;&#10;Descripción generada automáticamente">
              <a:extLst>
                <a:ext uri="{FF2B5EF4-FFF2-40B4-BE49-F238E27FC236}">
                  <a16:creationId xmlns:a16="http://schemas.microsoft.com/office/drawing/2014/main" id="{550F3A30-DF7D-4354-AFC9-851AD7F3B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9" r="97016"/>
            <a:stretch/>
          </p:blipFill>
          <p:spPr>
            <a:xfrm>
              <a:off x="1259632" y="1412775"/>
              <a:ext cx="216024" cy="4430811"/>
            </a:xfrm>
            <a:prstGeom prst="rect">
              <a:avLst/>
            </a:prstGeom>
          </p:spPr>
        </p:pic>
      </p:grpSp>
      <p:sp>
        <p:nvSpPr>
          <p:cNvPr id="7" name="CuadroTexto 21">
            <a:extLst>
              <a:ext uri="{FF2B5EF4-FFF2-40B4-BE49-F238E27FC236}">
                <a16:creationId xmlns:a16="http://schemas.microsoft.com/office/drawing/2014/main" id="{D0DE5E9E-5EA7-4167-BE4C-294D5691FC25}"/>
              </a:ext>
            </a:extLst>
          </p:cNvPr>
          <p:cNvSpPr txBox="1"/>
          <p:nvPr/>
        </p:nvSpPr>
        <p:spPr>
          <a:xfrm>
            <a:off x="820349" y="5071089"/>
            <a:ext cx="62611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libri" panose="020F0502020204030204" pitchFamily="34" charset="0"/>
              </a:rPr>
              <a:t>Come materiale da attivare si sta considerando </a:t>
            </a:r>
            <a:r>
              <a:rPr lang="es-ES" baseline="30000" dirty="0">
                <a:latin typeface="Calibri" panose="020F0502020204030204" pitchFamily="34" charset="0"/>
              </a:rPr>
              <a:t>63</a:t>
            </a:r>
            <a:r>
              <a:rPr lang="es-ES" dirty="0">
                <a:latin typeface="Calibri" panose="020F0502020204030204" pitchFamily="34" charset="0"/>
              </a:rPr>
              <a:t>Cu vs. </a:t>
            </a:r>
            <a:r>
              <a:rPr lang="es-ES" baseline="30000" dirty="0">
                <a:latin typeface="Calibri" panose="020F0502020204030204" pitchFamily="34" charset="0"/>
              </a:rPr>
              <a:t>197</a:t>
            </a:r>
            <a:r>
              <a:rPr lang="es-ES" dirty="0">
                <a:latin typeface="Calibri" panose="020F0502020204030204" pitchFamily="34" charset="0"/>
              </a:rPr>
              <a:t>Au: </a:t>
            </a:r>
          </a:p>
          <a:p>
            <a:r>
              <a:rPr lang="es-ES" dirty="0">
                <a:latin typeface="Calibri" panose="020F0502020204030204" pitchFamily="34" charset="0"/>
              </a:rPr>
              <a:t>- No resonanze a bassa energia</a:t>
            </a:r>
          </a:p>
          <a:p>
            <a:r>
              <a:rPr lang="es-ES" dirty="0">
                <a:latin typeface="Calibri" panose="020F0502020204030204" pitchFamily="34" charset="0"/>
              </a:rPr>
              <a:t>- </a:t>
            </a:r>
            <a:r>
              <a:rPr lang="es-ES" dirty="0">
                <a:latin typeface="Symbol" panose="05050102010706020507" pitchFamily="18" charset="2"/>
              </a:rPr>
              <a:t>b</a:t>
            </a:r>
            <a:r>
              <a:rPr lang="es-ES" baseline="30000" dirty="0">
                <a:latin typeface="Calibri" panose="020F0502020204030204" pitchFamily="34" charset="0"/>
              </a:rPr>
              <a:t>+</a:t>
            </a:r>
            <a:r>
              <a:rPr lang="es-ES" dirty="0">
                <a:latin typeface="Calibri" panose="020F0502020204030204" pitchFamily="34" charset="0"/>
              </a:rPr>
              <a:t> emitter, 511 keV e altri </a:t>
            </a:r>
            <a:r>
              <a:rPr lang="es-ES" dirty="0">
                <a:latin typeface="Symbol" panose="05050102010706020507" pitchFamily="18" charset="2"/>
              </a:rPr>
              <a:t>g </a:t>
            </a:r>
            <a:r>
              <a:rPr lang="es-ES" dirty="0">
                <a:latin typeface="Calibri" panose="020F0502020204030204" pitchFamily="34" charset="0"/>
              </a:rPr>
              <a:t>=&gt; accurata misura dell’</a:t>
            </a:r>
            <a:r>
              <a:rPr lang="es-ES" sz="2000" dirty="0">
                <a:latin typeface="Symbol" panose="05050102010706020507" pitchFamily="18" charset="2"/>
              </a:rPr>
              <a:t>e</a:t>
            </a:r>
            <a:r>
              <a:rPr lang="es-ES" dirty="0">
                <a:latin typeface="Calibri" panose="020F0502020204030204" pitchFamily="34" charset="0"/>
              </a:rPr>
              <a:t> con </a:t>
            </a:r>
            <a:r>
              <a:rPr lang="es-ES" baseline="30000" dirty="0">
                <a:latin typeface="Calibri" panose="020F0502020204030204" pitchFamily="34" charset="0"/>
              </a:rPr>
              <a:t>22</a:t>
            </a:r>
            <a:r>
              <a:rPr lang="es-ES" dirty="0">
                <a:latin typeface="Calibri" panose="020F0502020204030204" pitchFamily="34" charset="0"/>
              </a:rPr>
              <a:t>Na, &amp; non necessarie correzioni MC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75782E-A934-4521-992E-BF43EAFAEC2F}"/>
              </a:ext>
            </a:extLst>
          </p:cNvPr>
          <p:cNvSpPr txBox="1"/>
          <p:nvPr/>
        </p:nvSpPr>
        <p:spPr>
          <a:xfrm>
            <a:off x="660400" y="619760"/>
            <a:ext cx="5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Multi-</a:t>
            </a:r>
            <a:r>
              <a:rPr lang="it-IT" dirty="0" err="1"/>
              <a:t>foil</a:t>
            </a:r>
            <a:r>
              <a:rPr lang="it-IT" dirty="0"/>
              <a:t> BSS per la NEAR station:</a:t>
            </a:r>
          </a:p>
          <a:p>
            <a:pPr lvl="1"/>
            <a:r>
              <a:rPr lang="it-IT" dirty="0"/>
              <a:t>- cilindro di polietilene con un canale nel centro</a:t>
            </a:r>
          </a:p>
          <a:p>
            <a:pPr lvl="1"/>
            <a:r>
              <a:rPr lang="it-IT" dirty="0"/>
              <a:t>- Dischi di polietilene con foglio o pellet da attivare inseriti sequenzialmente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99C3CDE-F1A6-469B-BED7-21D51E9854C2}"/>
              </a:ext>
            </a:extLst>
          </p:cNvPr>
          <p:cNvSpPr/>
          <p:nvPr/>
        </p:nvSpPr>
        <p:spPr>
          <a:xfrm>
            <a:off x="6085840" y="101600"/>
            <a:ext cx="1381760" cy="46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E8F9F1E-2A7D-4EB7-BA9A-CFC816D388D4}"/>
              </a:ext>
            </a:extLst>
          </p:cNvPr>
          <p:cNvSpPr/>
          <p:nvPr/>
        </p:nvSpPr>
        <p:spPr>
          <a:xfrm>
            <a:off x="6695440" y="1534160"/>
            <a:ext cx="955040" cy="721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70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2E744D2-6040-4714-A6AA-26102BF90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57" y="0"/>
            <a:ext cx="6155150" cy="41351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8767A3F-413B-4B69-A827-B19A430F5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840" y="2740646"/>
            <a:ext cx="5816360" cy="408687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2EED42-87C8-466D-96B3-CC6463864DD1}"/>
              </a:ext>
            </a:extLst>
          </p:cNvPr>
          <p:cNvSpPr txBox="1"/>
          <p:nvPr/>
        </p:nvSpPr>
        <p:spPr>
          <a:xfrm>
            <a:off x="7183120" y="833120"/>
            <a:ext cx="416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procedura di </a:t>
            </a:r>
            <a:r>
              <a:rPr lang="it-IT" dirty="0" err="1"/>
              <a:t>unfolding</a:t>
            </a:r>
            <a:r>
              <a:rPr lang="it-IT" dirty="0"/>
              <a:t> richiede una simulazione Monte Carlo per determinare la risposta del rivelatore ai neutroni nelle diverse posizioni dei fogli di attivazione</a:t>
            </a:r>
          </a:p>
          <a:p>
            <a:r>
              <a:rPr lang="it-IT" dirty="0"/>
              <a:t>(in pratica, processo di moderazione)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7420F1-09E4-4B9B-8FB8-064BFE3C5945}"/>
              </a:ext>
            </a:extLst>
          </p:cNvPr>
          <p:cNvSpPr txBox="1"/>
          <p:nvPr/>
        </p:nvSpPr>
        <p:spPr>
          <a:xfrm>
            <a:off x="243840" y="4521200"/>
            <a:ext cx="61264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procedura è già stata «testata» (su simulazioni GEANT4).</a:t>
            </a:r>
          </a:p>
          <a:p>
            <a:r>
              <a:rPr lang="it-IT" dirty="0"/>
              <a:t>Prossimi step:</a:t>
            </a:r>
          </a:p>
          <a:p>
            <a:r>
              <a:rPr lang="en-US" sz="1600" b="1" dirty="0" err="1">
                <a:latin typeface="Calibri" panose="020F0502020204030204" pitchFamily="34" charset="0"/>
              </a:rPr>
              <a:t>Validazione</a:t>
            </a:r>
            <a:r>
              <a:rPr lang="en-US" sz="1600" dirty="0">
                <a:latin typeface="Calibri" panose="020F0502020204030204" pitchFamily="34" charset="0"/>
              </a:rPr>
              <a:t> @CNA-HISPANOS</a:t>
            </a:r>
          </a:p>
          <a:p>
            <a:r>
              <a:rPr lang="en-US" sz="1600" dirty="0">
                <a:latin typeface="Calibri" panose="020F0502020204030204" pitchFamily="34" charset="0"/>
              </a:rPr>
              <a:t>	2.1. </a:t>
            </a:r>
            <a:r>
              <a:rPr lang="en-US" sz="1600" dirty="0" err="1">
                <a:latin typeface="Calibri" panose="020F0502020204030204" pitchFamily="34" charset="0"/>
              </a:rPr>
              <a:t>Misura</a:t>
            </a:r>
            <a:r>
              <a:rPr lang="en-US" sz="1600" dirty="0">
                <a:latin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</a:rPr>
              <a:t>Maxwelliana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kT</a:t>
            </a:r>
            <a:r>
              <a:rPr lang="en-US" sz="1600" dirty="0">
                <a:latin typeface="Calibri" panose="020F0502020204030204" pitchFamily="34" charset="0"/>
              </a:rPr>
              <a:t>=30 keV</a:t>
            </a:r>
          </a:p>
          <a:p>
            <a:r>
              <a:rPr lang="en-US" sz="1600" dirty="0">
                <a:latin typeface="Calibri" panose="020F0502020204030204" pitchFamily="34" charset="0"/>
              </a:rPr>
              <a:t>	2.2. </a:t>
            </a:r>
            <a:r>
              <a:rPr lang="en-US" sz="1600" dirty="0" err="1">
                <a:latin typeface="Calibri" panose="020F0502020204030204" pitchFamily="34" charset="0"/>
              </a:rPr>
              <a:t>Misura</a:t>
            </a:r>
            <a:r>
              <a:rPr lang="en-US" sz="1600" dirty="0">
                <a:latin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</a:rPr>
              <a:t>neutroni</a:t>
            </a:r>
            <a:r>
              <a:rPr lang="en-US" sz="1600" dirty="0">
                <a:latin typeface="Calibri" panose="020F0502020204030204" pitchFamily="34" charset="0"/>
              </a:rPr>
              <a:t> di  ~3 MeV</a:t>
            </a:r>
          </a:p>
          <a:p>
            <a:r>
              <a:rPr lang="en-US" sz="1600" dirty="0">
                <a:latin typeface="Calibri" panose="020F0502020204030204" pitchFamily="34" charset="0"/>
              </a:rPr>
              <a:t>	2.3. </a:t>
            </a:r>
            <a:r>
              <a:rPr lang="en-US" sz="1600" dirty="0" err="1">
                <a:latin typeface="Calibri" panose="020F0502020204030204" pitchFamily="34" charset="0"/>
              </a:rPr>
              <a:t>Misura</a:t>
            </a:r>
            <a:r>
              <a:rPr lang="en-US" sz="1600" dirty="0">
                <a:latin typeface="Calibri" panose="020F0502020204030204" pitchFamily="34" charset="0"/>
              </a:rPr>
              <a:t> con “White spectra” (fast-moderated beam)</a:t>
            </a:r>
          </a:p>
          <a:p>
            <a:r>
              <a:rPr lang="en-US" sz="1600" b="1" dirty="0">
                <a:latin typeface="Calibri" panose="020F0502020204030204" pitchFamily="34" charset="0"/>
              </a:rPr>
              <a:t>Phase 4. Measurements @n_TOF</a:t>
            </a:r>
          </a:p>
          <a:p>
            <a:r>
              <a:rPr lang="en-US" sz="1600" dirty="0">
                <a:latin typeface="Calibri" panose="020F0502020204030204" pitchFamily="34" charset="0"/>
              </a:rPr>
              <a:t>	4.1. </a:t>
            </a:r>
            <a:r>
              <a:rPr lang="en-US" sz="1600" dirty="0" err="1">
                <a:latin typeface="Calibri" panose="020F0502020204030204" pitchFamily="34" charset="0"/>
              </a:rPr>
              <a:t>Misura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nella</a:t>
            </a:r>
            <a:r>
              <a:rPr lang="en-US" sz="1600" dirty="0">
                <a:latin typeface="Calibri" panose="020F0502020204030204" pitchFamily="34" charset="0"/>
              </a:rPr>
              <a:t> EAR1 &amp; EAR2</a:t>
            </a:r>
          </a:p>
          <a:p>
            <a:r>
              <a:rPr lang="en-US" sz="1600" dirty="0">
                <a:latin typeface="Calibri" panose="020F0502020204030204" pitchFamily="34" charset="0"/>
              </a:rPr>
              <a:t>	4.2. </a:t>
            </a:r>
            <a:r>
              <a:rPr lang="en-US" sz="1600" dirty="0" err="1">
                <a:latin typeface="Calibri" panose="020F0502020204030204" pitchFamily="34" charset="0"/>
              </a:rPr>
              <a:t>Misura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nella</a:t>
            </a:r>
            <a:r>
              <a:rPr lang="en-US" sz="1600" dirty="0">
                <a:latin typeface="Calibri" panose="020F0502020204030204" pitchFamily="34" charset="0"/>
              </a:rPr>
              <a:t> NEAR station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01197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A51E1208-CD20-4401-BC0A-87AA2B8F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989" y="2903396"/>
            <a:ext cx="5208076" cy="313104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0FAC76C-404F-42AF-A775-3A6449647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22" y="1970525"/>
            <a:ext cx="5671595" cy="470510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1175C3-F557-4313-8110-6DE3117A45D7}"/>
              </a:ext>
            </a:extLst>
          </p:cNvPr>
          <p:cNvSpPr txBox="1"/>
          <p:nvPr/>
        </p:nvSpPr>
        <p:spPr>
          <a:xfrm>
            <a:off x="4429760" y="314960"/>
            <a:ext cx="4713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Multi-</a:t>
            </a:r>
            <a:r>
              <a:rPr lang="it-IT" sz="2800" b="1" dirty="0" err="1">
                <a:solidFill>
                  <a:srgbClr val="FF0000"/>
                </a:solidFill>
              </a:rPr>
              <a:t>foil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activation</a:t>
            </a:r>
            <a:r>
              <a:rPr lang="it-IT" sz="2800" b="1" dirty="0">
                <a:solidFill>
                  <a:srgbClr val="FF0000"/>
                </a:solidFill>
              </a:rPr>
              <a:t> technique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DE8C7C-3B94-452B-AF2B-EFDA4B0B7F6F}"/>
              </a:ext>
            </a:extLst>
          </p:cNvPr>
          <p:cNvSpPr txBox="1"/>
          <p:nvPr/>
        </p:nvSpPr>
        <p:spPr>
          <a:xfrm>
            <a:off x="2052320" y="1056640"/>
            <a:ext cx="9058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 irraggiano fogli di diversi materiali e si misurano i prodotti di attivazione per diverse reazioni:</a:t>
            </a:r>
          </a:p>
          <a:p>
            <a:r>
              <a:rPr lang="it-IT" dirty="0"/>
              <a:t>	(</a:t>
            </a:r>
            <a:r>
              <a:rPr lang="it-IT" dirty="0" err="1"/>
              <a:t>n,g</a:t>
            </a:r>
            <a:r>
              <a:rPr lang="it-IT" dirty="0"/>
              <a:t>) per le basse energie (termiche ed epitermiche)</a:t>
            </a:r>
          </a:p>
          <a:p>
            <a:r>
              <a:rPr lang="it-IT" dirty="0"/>
              <a:t>	(</a:t>
            </a:r>
            <a:r>
              <a:rPr lang="it-IT" dirty="0" err="1"/>
              <a:t>n,xn</a:t>
            </a:r>
            <a:r>
              <a:rPr lang="it-IT" dirty="0"/>
              <a:t>) e (</a:t>
            </a:r>
            <a:r>
              <a:rPr lang="it-IT" dirty="0" err="1"/>
              <a:t>n,cp</a:t>
            </a:r>
            <a:r>
              <a:rPr lang="it-IT" dirty="0"/>
              <a:t>) per le alte energie (sono reazioni a soglia)</a:t>
            </a:r>
          </a:p>
          <a:p>
            <a:r>
              <a:rPr lang="it-IT" dirty="0"/>
              <a:t>Lo spettro dei neutroni viene ricavato da un programma di </a:t>
            </a:r>
            <a:r>
              <a:rPr lang="it-IT" dirty="0" err="1"/>
              <a:t>unfolding</a:t>
            </a:r>
            <a:r>
              <a:rPr lang="it-IT" dirty="0"/>
              <a:t> (SAND o </a:t>
            </a:r>
            <a:r>
              <a:rPr lang="it-IT" dirty="0" err="1"/>
              <a:t>Bayesian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608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FD3CCF5-8278-4A72-9B21-B6B6D3557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4" y="125495"/>
            <a:ext cx="7436833" cy="551519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F02D98-A73B-4669-BBE9-762BFC352331}"/>
              </a:ext>
            </a:extLst>
          </p:cNvPr>
          <p:cNvSpPr txBox="1"/>
          <p:nvPr/>
        </p:nvSpPr>
        <p:spPr>
          <a:xfrm>
            <a:off x="8040414" y="1595820"/>
            <a:ext cx="3804747" cy="34163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Roza Vlastou ha proposto una lunga lista di reazioni per coprire tutto lo spettro.</a:t>
            </a:r>
          </a:p>
          <a:p>
            <a:endParaRPr lang="it-IT" dirty="0"/>
          </a:p>
          <a:p>
            <a:r>
              <a:rPr lang="it-IT" dirty="0"/>
              <a:t>Molte reazioni non adatte per la NEAR station:</a:t>
            </a:r>
          </a:p>
          <a:p>
            <a:pPr marL="285750" indent="-285750">
              <a:buFontTx/>
              <a:buChar char="-"/>
            </a:pPr>
            <a:r>
              <a:rPr lang="it-IT" dirty="0"/>
              <a:t>Irraggiamento di 2 settimane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Cooling</a:t>
            </a:r>
            <a:r>
              <a:rPr lang="it-IT" dirty="0"/>
              <a:t> time di 1 g</a:t>
            </a:r>
          </a:p>
          <a:p>
            <a:endParaRPr lang="it-IT" dirty="0"/>
          </a:p>
          <a:p>
            <a:r>
              <a:rPr lang="it-IT" dirty="0"/>
              <a:t>Non pensabile utilizzare reazioni con prodotti di attivazione a vita media molto corta o molto lunga.</a:t>
            </a:r>
          </a:p>
        </p:txBody>
      </p:sp>
    </p:spTree>
    <p:extLst>
      <p:ext uri="{BB962C8B-B14F-4D97-AF65-F5344CB8AC3E}">
        <p14:creationId xmlns:p14="http://schemas.microsoft.com/office/powerpoint/2010/main" val="237429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B546CB4-A288-4E1C-8FF8-14B2A007C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302" y="1301788"/>
            <a:ext cx="5164425" cy="396064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618B61-01A4-4229-8666-5E717128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41" y="1726340"/>
            <a:ext cx="6320722" cy="334542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D64F9AD-37DF-4DAD-9C66-70A626C7FF19}"/>
              </a:ext>
            </a:extLst>
          </p:cNvPr>
          <p:cNvSpPr txBox="1"/>
          <p:nvPr/>
        </p:nvSpPr>
        <p:spPr>
          <a:xfrm>
            <a:off x="851339" y="588578"/>
            <a:ext cx="9333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la scelta delle reazioni abbiamo considerato anche un recente lavoro sulla caratterizzazione del fascio di </a:t>
            </a:r>
            <a:r>
              <a:rPr lang="it-IT" dirty="0" err="1"/>
              <a:t>CHIPIr</a:t>
            </a:r>
            <a:r>
              <a:rPr lang="it-IT" dirty="0"/>
              <a:t> presso ISIS, che ha un fascio di neutroni simile a quello della NEAR station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A657D14-022D-4C6A-B838-DF1512D80B0A}"/>
              </a:ext>
            </a:extLst>
          </p:cNvPr>
          <p:cNvSpPr txBox="1"/>
          <p:nvPr/>
        </p:nvSpPr>
        <p:spPr>
          <a:xfrm>
            <a:off x="310055" y="5481144"/>
            <a:ext cx="11387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ogni reazione è stata calcolata l’attività (in Bq/g) dopo 2 settimane di irraggiamento, seguito da un giorno di </a:t>
            </a:r>
            <a:r>
              <a:rPr lang="it-IT" dirty="0" err="1"/>
              <a:t>cooling</a:t>
            </a:r>
            <a:r>
              <a:rPr lang="it-IT" dirty="0"/>
              <a:t> down dell’area sperimentale (per accedere e rimuovere i campioni). Calcoli «a mano» e simulazioni con MCNP e G4.</a:t>
            </a:r>
          </a:p>
          <a:p>
            <a:br>
              <a:rPr lang="it-IT" dirty="0"/>
            </a:br>
            <a:r>
              <a:rPr lang="it-IT" dirty="0"/>
              <a:t>Lavoro necessario per decidere la massa dei campioni da utilizzare (e che dovremo acquistare entro breve).</a:t>
            </a:r>
          </a:p>
        </p:txBody>
      </p:sp>
    </p:spTree>
    <p:extLst>
      <p:ext uri="{BB962C8B-B14F-4D97-AF65-F5344CB8AC3E}">
        <p14:creationId xmlns:p14="http://schemas.microsoft.com/office/powerpoint/2010/main" val="92737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0625283A-A803-4465-924C-23301E88A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0"/>
            <a:ext cx="10789920" cy="647201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A4EEB4-2798-4044-9CB0-D5D811178290}"/>
              </a:ext>
            </a:extLst>
          </p:cNvPr>
          <p:cNvSpPr txBox="1"/>
          <p:nvPr/>
        </p:nvSpPr>
        <p:spPr>
          <a:xfrm>
            <a:off x="1127760" y="6421120"/>
            <a:ext cx="933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3"/>
              </a:rPr>
              <a:t>https://twiki.cern.ch/twiki/bin/view/NTOFPublic/MultifoilActivation2</a:t>
            </a:r>
            <a:r>
              <a:rPr lang="it-IT" dirty="0"/>
              <a:t>     a cura di Alberto Mengoni</a:t>
            </a:r>
          </a:p>
        </p:txBody>
      </p:sp>
    </p:spTree>
    <p:extLst>
      <p:ext uri="{BB962C8B-B14F-4D97-AF65-F5344CB8AC3E}">
        <p14:creationId xmlns:p14="http://schemas.microsoft.com/office/powerpoint/2010/main" val="11327752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911</Words>
  <Application>Microsoft Office PowerPoint</Application>
  <PresentationFormat>Widescreen</PresentationFormat>
  <Paragraphs>98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Neue Haas Grotesk Text Pro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nicola colonna</dc:creator>
  <cp:lastModifiedBy>nicola colonna</cp:lastModifiedBy>
  <cp:revision>19</cp:revision>
  <dcterms:created xsi:type="dcterms:W3CDTF">2021-03-25T15:46:09Z</dcterms:created>
  <dcterms:modified xsi:type="dcterms:W3CDTF">2021-03-25T21:06:29Z</dcterms:modified>
</cp:coreProperties>
</file>