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4" r:id="rId4"/>
    <p:sldId id="265" r:id="rId5"/>
    <p:sldId id="257" r:id="rId6"/>
    <p:sldId id="258" r:id="rId7"/>
    <p:sldId id="259" r:id="rId8"/>
    <p:sldId id="268" r:id="rId9"/>
    <p:sldId id="267" r:id="rId10"/>
    <p:sldId id="262" r:id="rId11"/>
    <p:sldId id="260" r:id="rId12"/>
    <p:sldId id="269" r:id="rId13"/>
    <p:sldId id="261" r:id="rId14"/>
    <p:sldId id="26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BBFF-77C1-4BF1-A3B2-2505841100BA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3879-1153-42D3-8EC7-7A3CC94658D3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1496-D8B1-4FDC-98A5-AD2561A2EE12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3855-5B08-4570-810C-DE4498675D2C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1B1A-3400-4A09-B018-5620D6ADA4AF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E65E-8B04-4250-B4A9-5C65F355F1A2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881F-8E44-4F15-AB98-80B7869E49CA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069-43FA-49C5-9F0E-58E1EB237AEF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05854CA-19F4-4771-B6A2-DA5C0742B220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BB1-BB31-4EB8-A961-18800A74EAA8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B886-74BB-4D5E-9EA9-584482FE40E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CCD1-3502-4C30-947C-75FC88992007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797A-E8AF-4231-9C64-308C5BB9ED3E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4146-07E2-48CA-8629-5887ED47FCDB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718-B4F0-433E-A285-0013249184C0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44C4-3D72-4D6E-86A4-F5491DC49E6D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EA14-E6AC-4B59-973C-7A06B0EDE3E3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B3B3F-C0CE-47CB-BCED-F49A710726FF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40B0D1-4601-4C24-B45D-32DE1D8DBC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dirty="0"/>
              <a:t>Calcoli di fissione a energie intermedie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92D5531-61D8-48C9-88FF-02849D6603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Alberto Ventura</a:t>
            </a:r>
          </a:p>
          <a:p>
            <a:r>
              <a:rPr lang="it-IT" dirty="0"/>
              <a:t>Sezione INFN di Bologna</a:t>
            </a:r>
          </a:p>
        </p:txBody>
      </p:sp>
    </p:spTree>
    <p:extLst>
      <p:ext uri="{BB962C8B-B14F-4D97-AF65-F5344CB8AC3E}">
        <p14:creationId xmlns:p14="http://schemas.microsoft.com/office/powerpoint/2010/main" val="3915815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E6397B-B988-458D-AFB6-679977568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9. Nuovi calcoli di fissione a energie intermedie : U-233 finale</a:t>
            </a:r>
          </a:p>
        </p:txBody>
      </p:sp>
      <p:pic>
        <p:nvPicPr>
          <p:cNvPr id="6" name="Segnaposto immagine 5">
            <a:extLst>
              <a:ext uri="{FF2B5EF4-FFF2-40B4-BE49-F238E27FC236}">
                <a16:creationId xmlns:a16="http://schemas.microsoft.com/office/drawing/2014/main" id="{A63984FE-6D10-434D-BCA0-81E114C8006E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7084" b="7084"/>
          <a:stretch>
            <a:fillRect/>
          </a:stretch>
        </p:blipFill>
        <p:spPr>
          <a:xfrm>
            <a:off x="4868333" y="2336874"/>
            <a:ext cx="6509137" cy="4317926"/>
          </a:xfrm>
        </p:spPr>
      </p:pic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2C1F0D4-30A6-4F2A-A7B7-C47B8C15D70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/>
              <a:t>Dati U-233(</a:t>
            </a:r>
            <a:r>
              <a:rPr lang="it-IT" dirty="0" err="1"/>
              <a:t>n,f</a:t>
            </a:r>
            <a:r>
              <a:rPr lang="it-IT" dirty="0"/>
              <a:t>) FINALI ottenuti normalizzando i dati sperimentali U-233(</a:t>
            </a:r>
            <a:r>
              <a:rPr lang="it-IT" dirty="0" err="1"/>
              <a:t>n,f</a:t>
            </a:r>
            <a:r>
              <a:rPr lang="it-IT" dirty="0"/>
              <a:t>)/U-235(</a:t>
            </a:r>
            <a:r>
              <a:rPr lang="it-IT" dirty="0" err="1"/>
              <a:t>n,f</a:t>
            </a:r>
            <a:r>
              <a:rPr lang="it-IT" dirty="0"/>
              <a:t>) colla sezione d’ urto U-235(</a:t>
            </a:r>
            <a:r>
              <a:rPr lang="it-IT" dirty="0" err="1"/>
              <a:t>n,f</a:t>
            </a:r>
            <a:r>
              <a:rPr lang="it-IT" dirty="0"/>
              <a:t>) calcolata con INCL/ABLA07 per ND2016.</a:t>
            </a:r>
          </a:p>
          <a:p>
            <a:r>
              <a:rPr lang="it-IT" dirty="0"/>
              <a:t>Dati sperimentali U-233(</a:t>
            </a:r>
            <a:r>
              <a:rPr lang="it-IT" dirty="0" err="1"/>
              <a:t>p,f</a:t>
            </a:r>
            <a:r>
              <a:rPr lang="it-IT" dirty="0"/>
              <a:t>) NON riprodotti con gli stessi parametri di modello.</a:t>
            </a:r>
          </a:p>
        </p:txBody>
      </p:sp>
    </p:spTree>
    <p:extLst>
      <p:ext uri="{BB962C8B-B14F-4D97-AF65-F5344CB8AC3E}">
        <p14:creationId xmlns:p14="http://schemas.microsoft.com/office/powerpoint/2010/main" val="2433930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DD0021-A1EE-4F57-A92B-96B3DEBF3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>10. Confronto coi risultati preliminari della misura quasi-assoluta di U-235(</a:t>
            </a:r>
            <a:r>
              <a:rPr lang="it-IT" dirty="0" err="1"/>
              <a:t>n,f</a:t>
            </a:r>
            <a:r>
              <a:rPr lang="it-IT" dirty="0"/>
              <a:t>) fino a 500 MeV</a:t>
            </a:r>
          </a:p>
        </p:txBody>
      </p:sp>
      <p:pic>
        <p:nvPicPr>
          <p:cNvPr id="6" name="Segnaposto immagine 5">
            <a:extLst>
              <a:ext uri="{FF2B5EF4-FFF2-40B4-BE49-F238E27FC236}">
                <a16:creationId xmlns:a16="http://schemas.microsoft.com/office/drawing/2014/main" id="{465D5029-CD33-442D-89FA-0ECC1520279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7084" b="7084"/>
          <a:stretch>
            <a:fillRect/>
          </a:stretch>
        </p:blipFill>
        <p:spPr>
          <a:xfrm>
            <a:off x="4868333" y="2336874"/>
            <a:ext cx="6604862" cy="4381426"/>
          </a:xfrm>
        </p:spPr>
      </p:pic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C024B38-1BB5-4050-ACA7-FB66E9A7C2D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/>
              <a:t>Dati sperimentali NON riprodotti dai calcoli.</a:t>
            </a:r>
          </a:p>
        </p:txBody>
      </p:sp>
    </p:spTree>
    <p:extLst>
      <p:ext uri="{BB962C8B-B14F-4D97-AF65-F5344CB8AC3E}">
        <p14:creationId xmlns:p14="http://schemas.microsoft.com/office/powerpoint/2010/main" val="461855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03921D-855C-4F89-84D1-AFF2E4487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11. Coefficiente di anisotropia angolare dei frammenti della reazione U-235(</a:t>
            </a:r>
            <a:r>
              <a:rPr lang="it-IT" sz="3200" dirty="0" err="1"/>
              <a:t>n,f</a:t>
            </a:r>
            <a:r>
              <a:rPr lang="it-IT" sz="3200" dirty="0"/>
              <a:t>) - I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2A7DFED-1B02-4D48-A33B-6A71893BE35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/>
              <a:t>Dati sperimentali russi nel riferimento del centro di massa; dati </a:t>
            </a:r>
            <a:r>
              <a:rPr lang="it-IT" dirty="0" err="1"/>
              <a:t>n_TOF</a:t>
            </a:r>
            <a:r>
              <a:rPr lang="it-IT" dirty="0"/>
              <a:t> ?</a:t>
            </a:r>
          </a:p>
          <a:p>
            <a:r>
              <a:rPr lang="it-IT" dirty="0"/>
              <a:t>Calcoli fra 100 MeV e 1 GeV nel riferimento del laboratorio.</a:t>
            </a:r>
          </a:p>
        </p:txBody>
      </p:sp>
      <p:pic>
        <p:nvPicPr>
          <p:cNvPr id="10" name="Segnaposto immagine 9">
            <a:extLst>
              <a:ext uri="{FF2B5EF4-FFF2-40B4-BE49-F238E27FC236}">
                <a16:creationId xmlns:a16="http://schemas.microsoft.com/office/drawing/2014/main" id="{B2CC5234-6DB8-46AD-9432-39AB113FFC2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7084" b="7084"/>
          <a:stretch>
            <a:fillRect/>
          </a:stretch>
        </p:blipFill>
        <p:spPr>
          <a:xfrm>
            <a:off x="4868333" y="2336873"/>
            <a:ext cx="6549084" cy="4344425"/>
          </a:xfrm>
        </p:spPr>
      </p:pic>
    </p:spTree>
    <p:extLst>
      <p:ext uri="{BB962C8B-B14F-4D97-AF65-F5344CB8AC3E}">
        <p14:creationId xmlns:p14="http://schemas.microsoft.com/office/powerpoint/2010/main" val="3998293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4913E0-36FD-43F2-9E2F-5BA1B57F7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2387" y="713065"/>
            <a:ext cx="9431907" cy="1233182"/>
          </a:xfrm>
        </p:spPr>
        <p:txBody>
          <a:bodyPr>
            <a:normAutofit/>
          </a:bodyPr>
          <a:lstStyle/>
          <a:p>
            <a:pPr algn="ctr"/>
            <a:r>
              <a:rPr lang="it-IT" sz="3200" dirty="0"/>
              <a:t>12. Coefficiente di anisotropia angolare dei frammenti nella reazione U-235(</a:t>
            </a:r>
            <a:r>
              <a:rPr lang="it-IT" sz="3200" dirty="0" err="1"/>
              <a:t>n,f</a:t>
            </a:r>
            <a:r>
              <a:rPr lang="it-IT" sz="3200" dirty="0"/>
              <a:t>) - II</a:t>
            </a:r>
          </a:p>
        </p:txBody>
      </p:sp>
      <p:pic>
        <p:nvPicPr>
          <p:cNvPr id="6" name="Segnaposto immagine 5">
            <a:extLst>
              <a:ext uri="{FF2B5EF4-FFF2-40B4-BE49-F238E27FC236}">
                <a16:creationId xmlns:a16="http://schemas.microsoft.com/office/drawing/2014/main" id="{50D4A242-EC05-489E-A1C9-037A774DB77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7072" b="7072"/>
          <a:stretch>
            <a:fillRect/>
          </a:stretch>
        </p:blipFill>
        <p:spPr>
          <a:xfrm>
            <a:off x="4868333" y="2336874"/>
            <a:ext cx="6528282" cy="4330626"/>
          </a:xfrm>
        </p:spPr>
      </p:pic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C6C9068-66F1-4356-9EC1-818BB405C12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/>
              <a:t>Calcoli di W(0)/W(90) nel riferimento del laboratorio, dati russi e americani nel riferimento del centro di massa, dati </a:t>
            </a:r>
            <a:r>
              <a:rPr lang="it-IT" dirty="0" err="1"/>
              <a:t>n_TOF</a:t>
            </a:r>
            <a:r>
              <a:rPr lang="it-IT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783274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618809-B6F3-44EA-B64A-0CF649C31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 13. Conclusioni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0BC0967-4635-4441-BC76-AF0B4F0BA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1. La sezione d’ urto U-235(</a:t>
            </a:r>
            <a:r>
              <a:rPr lang="it-IT" dirty="0" err="1"/>
              <a:t>n,f</a:t>
            </a:r>
            <a:r>
              <a:rPr lang="it-IT" dirty="0"/>
              <a:t>) calcolata con INCL/ABLA07 per ND2016 consente di produrre dati assoluti Th-232(</a:t>
            </a:r>
            <a:r>
              <a:rPr lang="it-IT" dirty="0" err="1"/>
              <a:t>n,f</a:t>
            </a:r>
            <a:r>
              <a:rPr lang="it-IT" dirty="0"/>
              <a:t>) riproducibili con gli stessi parametri di modello dei dati Th-232(</a:t>
            </a:r>
            <a:r>
              <a:rPr lang="it-IT" dirty="0" err="1"/>
              <a:t>p,f</a:t>
            </a:r>
            <a:r>
              <a:rPr lang="it-IT" dirty="0"/>
              <a:t>), ma non consente lo stesso per U-233(</a:t>
            </a:r>
            <a:r>
              <a:rPr lang="it-IT" dirty="0" err="1"/>
              <a:t>n,f</a:t>
            </a:r>
            <a:r>
              <a:rPr lang="it-IT" dirty="0"/>
              <a:t>) e U-233(</a:t>
            </a:r>
            <a:r>
              <a:rPr lang="it-IT" dirty="0" err="1"/>
              <a:t>p,f</a:t>
            </a:r>
            <a:r>
              <a:rPr lang="it-IT" dirty="0"/>
              <a:t>). Il calcolo dell’ anisotropia angolare dei frammenti nella reazione Th-232(</a:t>
            </a:r>
            <a:r>
              <a:rPr lang="it-IT" dirty="0" err="1"/>
              <a:t>n,f</a:t>
            </a:r>
            <a:r>
              <a:rPr lang="it-IT" dirty="0"/>
              <a:t>) deve essere fatto nel centro di massa per confronto coi nuovi dati </a:t>
            </a:r>
            <a:r>
              <a:rPr lang="it-IT" dirty="0" err="1"/>
              <a:t>n_TOF</a:t>
            </a:r>
            <a:r>
              <a:rPr lang="it-IT"/>
              <a:t> fino a 500 MeV.</a:t>
            </a:r>
            <a:endParaRPr lang="it-IT" dirty="0"/>
          </a:p>
          <a:p>
            <a:r>
              <a:rPr lang="it-IT" dirty="0"/>
              <a:t>2. La sezione d’urto U-235(</a:t>
            </a:r>
            <a:r>
              <a:rPr lang="it-IT" dirty="0" err="1"/>
              <a:t>n,f</a:t>
            </a:r>
            <a:r>
              <a:rPr lang="it-IT" dirty="0"/>
              <a:t>) calcolata è incompatibile coi risultati preliminari della misura quasi assoluta del 2018.</a:t>
            </a:r>
          </a:p>
          <a:p>
            <a:r>
              <a:rPr lang="it-IT" dirty="0"/>
              <a:t>3. Il coefficiente di anisotropia angolare dei frammenti di U-235(</a:t>
            </a:r>
            <a:r>
              <a:rPr lang="it-IT" dirty="0" err="1"/>
              <a:t>n,f</a:t>
            </a:r>
            <a:r>
              <a:rPr lang="it-IT" dirty="0"/>
              <a:t>) misurato a </a:t>
            </a:r>
            <a:r>
              <a:rPr lang="it-IT" dirty="0" err="1"/>
              <a:t>n_TOF</a:t>
            </a:r>
            <a:r>
              <a:rPr lang="it-IT" dirty="0"/>
              <a:t> fino a 300 MeV è riproducibile coi calcoli INCL/ABLA07 nel riferimento del laboratorio, ma che succede nel centro di massa ?</a:t>
            </a:r>
          </a:p>
        </p:txBody>
      </p:sp>
    </p:spTree>
    <p:extLst>
      <p:ext uri="{BB962C8B-B14F-4D97-AF65-F5344CB8AC3E}">
        <p14:creationId xmlns:p14="http://schemas.microsoft.com/office/powerpoint/2010/main" val="497767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0BCFC9-7C09-4B3D-9CBB-25560AB55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1. Scopo della presentazione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E88AE1-6353-49A4-A5C7-04CE210B8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1. Utilizzo della sezione d’ urto U-235(</a:t>
            </a:r>
            <a:r>
              <a:rPr lang="it-IT" dirty="0" err="1"/>
              <a:t>n,f</a:t>
            </a:r>
            <a:r>
              <a:rPr lang="it-IT" dirty="0"/>
              <a:t>) calcolata fra 200 MeV e 1 GeV nella normalizzazione delle sezioni d’ urto relative di Th-232 e U-233 di cui alla recente bozza di Diego </a:t>
            </a:r>
            <a:r>
              <a:rPr lang="it-IT" dirty="0" err="1"/>
              <a:t>Tarrio</a:t>
            </a:r>
            <a:r>
              <a:rPr lang="it-IT" dirty="0"/>
              <a:t> et al. </a:t>
            </a:r>
            <a:r>
              <a:rPr lang="it-IT"/>
              <a:t>recentemente </a:t>
            </a:r>
            <a:r>
              <a:rPr lang="it-IT" dirty="0"/>
              <a:t>distribuita.</a:t>
            </a:r>
          </a:p>
          <a:p>
            <a:r>
              <a:rPr lang="it-IT" dirty="0"/>
              <a:t>2. Confronto coi risultati preliminari della misura quasi assoluta della sezione d’ urto U-235(</a:t>
            </a:r>
            <a:r>
              <a:rPr lang="it-IT" dirty="0" err="1"/>
              <a:t>n,f</a:t>
            </a:r>
            <a:r>
              <a:rPr lang="it-IT" dirty="0"/>
              <a:t>) fra 200 e 500 MeV.</a:t>
            </a:r>
          </a:p>
          <a:p>
            <a:r>
              <a:rPr lang="it-IT" dirty="0"/>
              <a:t>3. Discussione di misure recenti del  coefficiente di anisotropia angolare dei prodotti di fissione.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99771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C9603A-8748-466B-8409-666F8DCBB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2. Modelli e codici utilizzati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194292-1E55-4AA0-A305-020E9263B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1. Modello di cascata intranucleare:</a:t>
            </a:r>
          </a:p>
          <a:p>
            <a:r>
              <a:rPr lang="it-IT" dirty="0"/>
              <a:t>INCL (</a:t>
            </a:r>
            <a:r>
              <a:rPr lang="it-IT" dirty="0" err="1"/>
              <a:t>Intranuclear</a:t>
            </a:r>
            <a:r>
              <a:rPr lang="it-IT" dirty="0"/>
              <a:t> </a:t>
            </a:r>
            <a:r>
              <a:rPr lang="it-IT" dirty="0" err="1"/>
              <a:t>Cascade</a:t>
            </a:r>
            <a:r>
              <a:rPr lang="it-IT" dirty="0"/>
              <a:t> </a:t>
            </a:r>
            <a:r>
              <a:rPr lang="it-IT" dirty="0" err="1"/>
              <a:t>Liège</a:t>
            </a:r>
            <a:r>
              <a:rPr lang="it-IT" dirty="0"/>
              <a:t>) – v. 5.2 – 6.28</a:t>
            </a:r>
          </a:p>
          <a:p>
            <a:r>
              <a:rPr lang="it-IT" dirty="0"/>
              <a:t>Autore principale Joseph </a:t>
            </a:r>
            <a:r>
              <a:rPr lang="it-IT" dirty="0" err="1"/>
              <a:t>Cugnon</a:t>
            </a:r>
            <a:r>
              <a:rPr lang="it-IT" dirty="0"/>
              <a:t> (Università di Liegi)</a:t>
            </a:r>
          </a:p>
          <a:p>
            <a:r>
              <a:rPr lang="it-IT" dirty="0"/>
              <a:t>2. Modelli di evaporazione – fissione:</a:t>
            </a:r>
          </a:p>
          <a:p>
            <a:r>
              <a:rPr lang="it-IT" dirty="0"/>
              <a:t>ABLA07</a:t>
            </a:r>
          </a:p>
          <a:p>
            <a:r>
              <a:rPr lang="it-IT" dirty="0"/>
              <a:t>Autore principale Karl-Heinz Schmidt (GSI Darmstadt)</a:t>
            </a:r>
          </a:p>
          <a:p>
            <a:r>
              <a:rPr lang="it-IT" dirty="0"/>
              <a:t>GEMINI</a:t>
            </a:r>
          </a:p>
          <a:p>
            <a:r>
              <a:rPr lang="it-IT"/>
              <a:t>Autore principale </a:t>
            </a:r>
            <a:r>
              <a:rPr lang="it-IT" dirty="0"/>
              <a:t>Robert Charity (Washington University, St. Louis, Missouri).</a:t>
            </a:r>
          </a:p>
        </p:txBody>
      </p:sp>
    </p:spTree>
    <p:extLst>
      <p:ext uri="{BB962C8B-B14F-4D97-AF65-F5344CB8AC3E}">
        <p14:creationId xmlns:p14="http://schemas.microsoft.com/office/powerpoint/2010/main" val="374214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4ECE8F-94D6-4178-AAAF-D73D78391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3. Criteri di calcolo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7271BCD-EFD2-41EA-9659-B977EB037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Ricerca della consistenza coi dati sperimentali (</a:t>
            </a:r>
            <a:r>
              <a:rPr lang="it-IT" dirty="0" err="1"/>
              <a:t>p,f</a:t>
            </a:r>
            <a:r>
              <a:rPr lang="it-IT" dirty="0"/>
              <a:t>) e (</a:t>
            </a:r>
            <a:r>
              <a:rPr lang="it-IT" dirty="0" err="1"/>
              <a:t>n,f</a:t>
            </a:r>
            <a:r>
              <a:rPr lang="it-IT" dirty="0"/>
              <a:t>) per ogni dato isotopo, da riprodurre (ove possibile) cogli stessi parametri di modello. A questo scopo:</a:t>
            </a:r>
          </a:p>
          <a:p>
            <a:r>
              <a:rPr lang="it-IT" dirty="0"/>
              <a:t>1. nessuna modifica dei parametri del modello di cascata intranucleare (come raccomandato dagli autori di INCL) ;</a:t>
            </a:r>
          </a:p>
          <a:p>
            <a:r>
              <a:rPr lang="it-IT" dirty="0"/>
              <a:t>2. modifica sia in ABLA07 che in GEMINI dei seguenti parametri: altezze delle barriere di fissione aumentate o diminuite della stessa quantità (&lt; 500  </a:t>
            </a:r>
            <a:r>
              <a:rPr lang="it-IT" dirty="0" err="1"/>
              <a:t>keV</a:t>
            </a:r>
            <a:r>
              <a:rPr lang="it-IT" dirty="0"/>
              <a:t>) per tutti i nuclei residui e parametri </a:t>
            </a:r>
            <a:r>
              <a:rPr lang="it-IT" dirty="0" err="1"/>
              <a:t>a_f</a:t>
            </a:r>
            <a:r>
              <a:rPr lang="it-IT" dirty="0"/>
              <a:t> delle densità di livelli al punto di sella di tutti i nuclei residui  variate di una stessa quantità relativa (&lt; 10%).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EAB1352-E7A3-4DC8-A4F1-94029259B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Da:</a:t>
            </a:r>
            <a:r>
              <a:rPr kumimoji="0" lang="it-IT" altLang="it-IT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franco.zappulla &lt;franco.zappulla@unibo.it&gt;</a:t>
            </a:r>
            <a:br>
              <a:rPr kumimoji="0" lang="it-IT" altLang="it-IT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kumimoji="0" lang="it-IT" altLang="it-IT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Inviato:</a:t>
            </a:r>
            <a:r>
              <a:rPr kumimoji="0" lang="it-IT" altLang="it-IT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domenica 7 marzo 2021 18:29</a:t>
            </a:r>
            <a:br>
              <a:rPr kumimoji="0" lang="it-IT" altLang="it-IT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kumimoji="0" lang="it-IT" altLang="it-IT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A:</a:t>
            </a:r>
            <a:r>
              <a:rPr kumimoji="0" lang="it-IT" altLang="it-IT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zap Zappulla (unibo) &lt;franco.zappulla@unibo.it&gt;</a:t>
            </a:r>
            <a:br>
              <a:rPr kumimoji="0" lang="it-IT" altLang="it-IT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kumimoji="0" lang="it-IT" altLang="it-IT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Oggetto:</a:t>
            </a:r>
            <a:r>
              <a:rPr kumimoji="0" lang="it-IT" altLang="it-IT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Coronavirus 7 marzo</a:t>
            </a:r>
            <a:r>
              <a:rPr kumimoji="0" lang="it-IT" altLang="it-IT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it-IT" altLang="it-IT" sz="1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</a:t>
            </a:r>
            <a:r>
              <a: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it-IT" altLang="it-IT" sz="1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</a:t>
            </a:r>
            <a:r>
              <a: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2">
            <a:extLst>
              <a:ext uri="{FF2B5EF4-FFF2-40B4-BE49-F238E27FC236}">
                <a16:creationId xmlns:a16="http://schemas.microsoft.com/office/drawing/2014/main" id="{33058913-AFAF-4B09-BE6C-06224FDFAF8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7000" y="-2206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1FBDC940-5672-487A-AD29-3FAC6616C5B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87375" y="-2206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589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6C15C8-620F-40F8-9757-6FA4388F8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>4. Risultati per  U-235(</a:t>
            </a:r>
            <a:r>
              <a:rPr lang="it-IT" dirty="0" err="1"/>
              <a:t>p,f</a:t>
            </a:r>
            <a:r>
              <a:rPr lang="it-IT" dirty="0"/>
              <a:t>) e (</a:t>
            </a:r>
            <a:r>
              <a:rPr lang="it-IT" dirty="0" err="1"/>
              <a:t>n,f</a:t>
            </a:r>
            <a:r>
              <a:rPr lang="it-IT" dirty="0"/>
              <a:t>) presentati alla conferenza di dati nucleari di </a:t>
            </a:r>
            <a:r>
              <a:rPr lang="it-IT" dirty="0" err="1"/>
              <a:t>Ghent</a:t>
            </a:r>
            <a:r>
              <a:rPr lang="it-IT" dirty="0"/>
              <a:t> (2016)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DCE2D1C7-E637-4A6C-A156-288A8D6BE4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6995" y="2108200"/>
            <a:ext cx="6794205" cy="4564856"/>
          </a:xfrm>
        </p:spPr>
      </p:pic>
    </p:spTree>
    <p:extLst>
      <p:ext uri="{BB962C8B-B14F-4D97-AF65-F5344CB8AC3E}">
        <p14:creationId xmlns:p14="http://schemas.microsoft.com/office/powerpoint/2010/main" val="1486973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5793BD-454F-48D8-8D6B-0EF690E7C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>5. Confronto con la valutazione IAEA (2015) della sezione d’ urto U-235(</a:t>
            </a:r>
            <a:r>
              <a:rPr lang="it-IT" dirty="0" err="1"/>
              <a:t>n,f</a:t>
            </a:r>
            <a:r>
              <a:rPr lang="it-IT" dirty="0"/>
              <a:t>) sopra a 200 MeV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5C46ADF6-D5E5-40B4-ADBE-B374427D04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4512" y="2095500"/>
            <a:ext cx="5844988" cy="4516582"/>
          </a:xfrm>
        </p:spPr>
      </p:pic>
    </p:spTree>
    <p:extLst>
      <p:ext uri="{BB962C8B-B14F-4D97-AF65-F5344CB8AC3E}">
        <p14:creationId xmlns:p14="http://schemas.microsoft.com/office/powerpoint/2010/main" val="3018790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C76D32-7CDC-4048-B17E-447D936A9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6. Nuovi calcoli di fissione a energie intermedie: Th-232</a:t>
            </a:r>
          </a:p>
        </p:txBody>
      </p:sp>
      <p:pic>
        <p:nvPicPr>
          <p:cNvPr id="6" name="Segnaposto immagine 5">
            <a:extLst>
              <a:ext uri="{FF2B5EF4-FFF2-40B4-BE49-F238E27FC236}">
                <a16:creationId xmlns:a16="http://schemas.microsoft.com/office/drawing/2014/main" id="{6BD14CCA-7161-4FC8-B71C-8CF1A9F0551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7084" b="7084"/>
          <a:stretch>
            <a:fillRect/>
          </a:stretch>
        </p:blipFill>
        <p:spPr>
          <a:xfrm>
            <a:off x="4868331" y="2336874"/>
            <a:ext cx="6451703" cy="4279826"/>
          </a:xfrm>
        </p:spPr>
      </p:pic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D307623-36F8-44CE-A965-3FB814E878E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r>
              <a:rPr lang="it-IT" dirty="0"/>
              <a:t>Dati Th-232(</a:t>
            </a:r>
            <a:r>
              <a:rPr lang="it-IT" dirty="0" err="1"/>
              <a:t>n,f</a:t>
            </a:r>
            <a:r>
              <a:rPr lang="it-IT" dirty="0"/>
              <a:t>) ottenuti normalizzando i dati sperimentali Th-232(</a:t>
            </a:r>
            <a:r>
              <a:rPr lang="it-IT" dirty="0" err="1"/>
              <a:t>n,f</a:t>
            </a:r>
            <a:r>
              <a:rPr lang="it-IT" dirty="0"/>
              <a:t>) /U-235(</a:t>
            </a:r>
            <a:r>
              <a:rPr lang="it-IT" dirty="0" err="1"/>
              <a:t>n,f</a:t>
            </a:r>
            <a:r>
              <a:rPr lang="it-IT" dirty="0"/>
              <a:t>) colla sezione d’ urto U-235(</a:t>
            </a:r>
            <a:r>
              <a:rPr lang="it-IT" dirty="0" err="1"/>
              <a:t>n,f</a:t>
            </a:r>
            <a:r>
              <a:rPr lang="it-IT" dirty="0"/>
              <a:t>) calcolata con la catena INCL/ABLA07 usata per ND2016.</a:t>
            </a:r>
          </a:p>
          <a:p>
            <a:r>
              <a:rPr lang="it-IT" dirty="0"/>
              <a:t>Dati Th-232(</a:t>
            </a:r>
            <a:r>
              <a:rPr lang="it-IT" dirty="0" err="1"/>
              <a:t>n,f</a:t>
            </a:r>
            <a:r>
              <a:rPr lang="it-IT" dirty="0"/>
              <a:t>) e Th-232(</a:t>
            </a:r>
            <a:r>
              <a:rPr lang="it-IT" dirty="0" err="1"/>
              <a:t>p,f</a:t>
            </a:r>
            <a:r>
              <a:rPr lang="it-IT" dirty="0"/>
              <a:t>) fra 200 MeV e 1 GeV riprodotti con gli stessi parametri di modello.</a:t>
            </a:r>
          </a:p>
        </p:txBody>
      </p:sp>
    </p:spTree>
    <p:extLst>
      <p:ext uri="{BB962C8B-B14F-4D97-AF65-F5344CB8AC3E}">
        <p14:creationId xmlns:p14="http://schemas.microsoft.com/office/powerpoint/2010/main" val="458993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167F6E-26C7-4742-83FA-5A1E4CE7E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7. </a:t>
            </a:r>
            <a:r>
              <a:rPr lang="it-IT" sz="3200" dirty="0"/>
              <a:t>Coefficiente di anisotropia angolare dei frammenti nella reazione Th-232(</a:t>
            </a:r>
            <a:r>
              <a:rPr lang="it-IT" sz="3200" dirty="0" err="1"/>
              <a:t>n,f</a:t>
            </a:r>
            <a:r>
              <a:rPr lang="it-IT" sz="3200" dirty="0"/>
              <a:t>)</a:t>
            </a:r>
          </a:p>
        </p:txBody>
      </p:sp>
      <p:pic>
        <p:nvPicPr>
          <p:cNvPr id="6" name="Segnaposto immagine 5">
            <a:extLst>
              <a:ext uri="{FF2B5EF4-FFF2-40B4-BE49-F238E27FC236}">
                <a16:creationId xmlns:a16="http://schemas.microsoft.com/office/drawing/2014/main" id="{ACC7CBB8-523E-4134-A9AD-F933D17672A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7084" b="7084"/>
          <a:stretch>
            <a:fillRect/>
          </a:stretch>
        </p:blipFill>
        <p:spPr>
          <a:xfrm>
            <a:off x="4868333" y="2336874"/>
            <a:ext cx="5679987" cy="3767898"/>
          </a:xfrm>
        </p:spPr>
      </p:pic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9C05CD8-7D4E-4B9E-AC76-79BAB81B113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/>
              <a:t>I dati sperimentali russi di anisotropia angolare dei frammenti fino a 200 MeV sono riferiti al centro di massa, mentre i valori teorici da 200 MeV a 1 GeV sono calcolati nel riferimento del </a:t>
            </a:r>
            <a:r>
              <a:rPr lang="it-IT" dirty="0" err="1"/>
              <a:t>laboratrorio</a:t>
            </a:r>
            <a:r>
              <a:rPr lang="it-IT" dirty="0"/>
              <a:t>. Risultati preliminari della misura </a:t>
            </a:r>
            <a:r>
              <a:rPr lang="it-IT" dirty="0" err="1"/>
              <a:t>n_TOF</a:t>
            </a:r>
            <a:r>
              <a:rPr lang="it-IT" dirty="0"/>
              <a:t> fino a 500 MeV sono stati presentati a WONDER-2018 e i dati finali non sono ancora disponibili.</a:t>
            </a:r>
          </a:p>
        </p:txBody>
      </p:sp>
    </p:spTree>
    <p:extLst>
      <p:ext uri="{BB962C8B-B14F-4D97-AF65-F5344CB8AC3E}">
        <p14:creationId xmlns:p14="http://schemas.microsoft.com/office/powerpoint/2010/main" val="3247442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2D510E-C336-400E-8E6B-B5F4C7739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>8. Nuovi calcoli a energie intermedie : U-233(</a:t>
            </a:r>
            <a:r>
              <a:rPr lang="it-IT" dirty="0" err="1"/>
              <a:t>n,f</a:t>
            </a:r>
            <a:r>
              <a:rPr lang="it-IT" dirty="0"/>
              <a:t>) </a:t>
            </a:r>
            <a:r>
              <a:rPr lang="it-IT" sz="4000" dirty="0"/>
              <a:t>preliminare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CF7349-8585-499F-8583-071F85FF5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U-233(</a:t>
            </a:r>
            <a:r>
              <a:rPr lang="it-IT" dirty="0" err="1"/>
              <a:t>n,f</a:t>
            </a:r>
            <a:r>
              <a:rPr lang="it-IT" dirty="0"/>
              <a:t>)</a:t>
            </a:r>
          </a:p>
          <a:p>
            <a:r>
              <a:rPr lang="it-IT" sz="2800" dirty="0"/>
              <a:t>Versione preliminare</a:t>
            </a:r>
            <a:r>
              <a:rPr lang="it-IT" dirty="0"/>
              <a:t>:</a:t>
            </a:r>
          </a:p>
          <a:p>
            <a:r>
              <a:rPr lang="it-IT" dirty="0"/>
              <a:t>normalizzazione </a:t>
            </a:r>
          </a:p>
          <a:p>
            <a:r>
              <a:rPr lang="it-IT" dirty="0"/>
              <a:t>con U-235(</a:t>
            </a:r>
            <a:r>
              <a:rPr lang="it-IT" dirty="0" err="1"/>
              <a:t>n,f</a:t>
            </a:r>
            <a:r>
              <a:rPr lang="it-IT" dirty="0"/>
              <a:t>)</a:t>
            </a:r>
          </a:p>
          <a:p>
            <a:r>
              <a:rPr lang="it-IT" dirty="0"/>
              <a:t>calcolata per ND2016</a:t>
            </a:r>
          </a:p>
          <a:p>
            <a:r>
              <a:rPr lang="it-IT" dirty="0"/>
              <a:t>Inconsistenza fra dati </a:t>
            </a:r>
          </a:p>
          <a:p>
            <a:r>
              <a:rPr lang="it-IT" dirty="0"/>
              <a:t>sperimentali e curve</a:t>
            </a:r>
          </a:p>
          <a:p>
            <a:r>
              <a:rPr lang="it-IT"/>
              <a:t>calcolate</a:t>
            </a:r>
            <a:endParaRPr lang="it-IT" dirty="0"/>
          </a:p>
        </p:txBody>
      </p:sp>
      <p:graphicFrame>
        <p:nvGraphicFramePr>
          <p:cNvPr id="4" name="Oggetto 3">
            <a:extLst>
              <a:ext uri="{FF2B5EF4-FFF2-40B4-BE49-F238E27FC236}">
                <a16:creationId xmlns:a16="http://schemas.microsoft.com/office/drawing/2014/main" id="{822BD9AB-6CCE-49AC-BE60-41E81B4B44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9778805"/>
              </p:ext>
            </p:extLst>
          </p:nvPr>
        </p:nvGraphicFramePr>
        <p:xfrm>
          <a:off x="4442313" y="2084165"/>
          <a:ext cx="6061594" cy="4683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7543561" imgH="5829141" progId="AcroExch.Document.DC">
                  <p:embed/>
                </p:oleObj>
              </mc:Choice>
              <mc:Fallback>
                <p:oleObj name="Acrobat Document" r:id="rId2" imgW="7543561" imgH="5829141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442313" y="2084165"/>
                        <a:ext cx="6061594" cy="46839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096691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o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TM04033917[[fn=Berlino]]</Template>
  <TotalTime>177</TotalTime>
  <Words>971</Words>
  <Application>Microsoft Office PowerPoint</Application>
  <PresentationFormat>Widescreen</PresentationFormat>
  <Paragraphs>58</Paragraphs>
  <Slides>14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9" baseType="lpstr">
      <vt:lpstr>Arial</vt:lpstr>
      <vt:lpstr>Calibri</vt:lpstr>
      <vt:lpstr>Trebuchet MS</vt:lpstr>
      <vt:lpstr>Berlino</vt:lpstr>
      <vt:lpstr>Acrobat Document</vt:lpstr>
      <vt:lpstr>Calcoli di fissione a energie intermedie</vt:lpstr>
      <vt:lpstr>1. Scopo della presentazione</vt:lpstr>
      <vt:lpstr>2. Modelli e codici utilizzati</vt:lpstr>
      <vt:lpstr>3. Criteri di calcolo</vt:lpstr>
      <vt:lpstr>4. Risultati per  U-235(p,f) e (n,f) presentati alla conferenza di dati nucleari di Ghent (2016)</vt:lpstr>
      <vt:lpstr>5. Confronto con la valutazione IAEA (2015) della sezione d’ urto U-235(n,f) sopra a 200 MeV</vt:lpstr>
      <vt:lpstr>6. Nuovi calcoli di fissione a energie intermedie: Th-232</vt:lpstr>
      <vt:lpstr>7. Coefficiente di anisotropia angolare dei frammenti nella reazione Th-232(n,f)</vt:lpstr>
      <vt:lpstr>8. Nuovi calcoli a energie intermedie : U-233(n,f) preliminare</vt:lpstr>
      <vt:lpstr>9. Nuovi calcoli di fissione a energie intermedie : U-233 finale</vt:lpstr>
      <vt:lpstr>10. Confronto coi risultati preliminari della misura quasi-assoluta di U-235(n,f) fino a 500 MeV</vt:lpstr>
      <vt:lpstr>11. Coefficiente di anisotropia angolare dei frammenti della reazione U-235(n,f) - I</vt:lpstr>
      <vt:lpstr>12. Coefficiente di anisotropia angolare dei frammenti nella reazione U-235(n,f) - II</vt:lpstr>
      <vt:lpstr> 13. Conclusioni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Calcoli di fissione a energie intermedie</dc:title>
  <dc:creator>Alberto Ventura</dc:creator>
  <cp:lastModifiedBy>Alberto Ventura</cp:lastModifiedBy>
  <cp:revision>33</cp:revision>
  <dcterms:created xsi:type="dcterms:W3CDTF">2021-03-05T06:57:18Z</dcterms:created>
  <dcterms:modified xsi:type="dcterms:W3CDTF">2021-03-24T07:57:34Z</dcterms:modified>
</cp:coreProperties>
</file>