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0" r:id="rId2"/>
    <p:sldId id="261" r:id="rId3"/>
    <p:sldId id="262" r:id="rId4"/>
    <p:sldId id="399" r:id="rId5"/>
    <p:sldId id="402" r:id="rId6"/>
    <p:sldId id="400" r:id="rId7"/>
    <p:sldId id="401" r:id="rId8"/>
    <p:sldId id="790" r:id="rId9"/>
    <p:sldId id="561" r:id="rId10"/>
    <p:sldId id="760" r:id="rId11"/>
    <p:sldId id="645" r:id="rId12"/>
    <p:sldId id="658" r:id="rId13"/>
    <p:sldId id="789" r:id="rId14"/>
    <p:sldId id="770" r:id="rId15"/>
    <p:sldId id="776" r:id="rId16"/>
    <p:sldId id="773" r:id="rId1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5AA85-9C85-BF42-83C4-844711DFAF53}" type="datetimeFigureOut">
              <a:rPr lang="en-US" smtClean="0"/>
              <a:t>3/26/21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1DBD9-A1F7-CE4C-A774-4F157758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16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49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066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791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103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988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8406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91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AAF59-3537-F041-BE30-CC510DFC1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42042-4F04-4741-9D39-F6C738CF2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062C9-07D6-FD4E-A22E-590DD0C1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3A69A-09B3-1843-A5F9-29C580CD1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1ABED-9D1D-F94C-9F97-1671E0DF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6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00F7A-02CE-874A-8F6E-0AEA0054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F6B7B-5698-344D-A346-04FA3E48D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2D23-E629-D04D-B047-E6CC0583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78C93-1386-0F47-BC1D-609F155C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5FF51-043D-E743-83FD-4144C383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7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5C1861-2B2C-5845-AA11-E7CF318E5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E02FC-C552-DA40-8E25-D8073F4F9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75971-FD7D-694D-9E72-7DF8D12B3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5A295-D166-6841-BE3C-93BEF9F3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CD06E-4C92-3A44-A0D8-208D2296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14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CH"/>
              <a:t>23/03/2021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R. Esposito (SY-STI-TCD) - Readiness and testing of n_TOF spallation target #3 - TCD Extended Section Meeting #23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09601" y="1245522"/>
            <a:ext cx="10968567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409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1FD6-276C-F140-9C85-375CF2C1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69DD8-6E50-B54D-8BBD-B104AFFE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0D4ED-0198-474C-85D3-57533A93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5C37-EAD3-EF46-82BB-673A69E6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9258B-75E8-0543-BD04-71D74CB8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DEC1-3B9B-3641-BB70-7750158E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750B0-5FE4-A246-AE3A-4CB745D81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C3F7-BD99-C94B-88E3-01A8FB11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1479-93C7-C540-8C9A-D2FFA92D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DEBA5-5D95-F440-AAEB-4DFD3F1E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51D0-B332-FC47-ADDC-B3C0E85E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C924B-C09B-764A-AA89-715F24BA9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41005-94C2-0246-A1E0-150BD50B8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8376C-E5A4-9A41-9C0E-9522E532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A14CD-43EC-F049-9A14-25742BD6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D1185-D868-E14E-91C9-2ACDBA80C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F431-6738-894F-916A-6AB4D18B5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BEA9F-2AEA-404A-A802-6A40F4DD0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4F22F-5A82-D843-9CE9-FA3BF8B5B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07D7C-E1E0-D949-9A28-4424E7B50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1F7F1-7814-6840-854F-E63F8B753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C4EA3D-52FE-E54C-920D-E153B40A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3589A0-97A8-3F43-82E3-6260248A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D3622-68B8-7541-A4DC-FD2BC8702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3A365-B670-C247-A31D-2F069239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1A57B-36AC-0942-9358-CCCE088B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80E5C-26DA-214E-AA5B-8A8D0C16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1BE1F-1BD0-CD46-8CC9-AFB4824D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65B88-0C9E-BE4E-8D7C-F2E519E7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B45AF-2F46-AD41-ABB1-651838D3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2BC0E-1089-0243-80D6-A05FF215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7A01-490C-674E-853D-CCED42C5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11C9B-4C65-AE46-8926-4AFC6B36E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16FFD-2A2D-1D46-8E7F-937B725FD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00D5C-6947-9C4B-9B10-C94096C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D6E23-674A-1E4A-9AFD-4A0FBB0D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41FE9-1AF0-1B40-82E9-BAC1DD01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4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B784-F4A5-4147-996C-85CA3ABF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607C3-5CB5-164B-BB42-8A9BC2BA1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66CA-E378-F745-83C5-0A744DF0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96DA4-F1BA-C149-9CF6-BD57F335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F769A-430C-4544-905B-DB186E80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12D94-BC2C-4E4E-839A-594DC211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3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87CDB-D20F-E94E-A259-23B78D60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6C0F8-C6EE-C544-83BA-CC3AE1BB0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1CB8A-C28C-6E4F-98EA-6B0BDAA28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3F6EF-C9BB-4D4B-8EFA-4949662EB0FC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759F5-FE5F-5E40-AEF9-C7834926B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02CCE-6A2E-C549-9B81-51961D993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3E4D-E1BC-FE4F-8ACE-816454654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4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NTOF/WebHome" TargetMode="External"/><Relationship Id="rId5" Type="http://schemas.openxmlformats.org/officeDocument/2006/relationships/hyperlink" Target="https://docs.google.com/spreadsheets/d/1e821ZXne4hAXTPLQcDHH8vk7kWtnQU53O8RFtdg_Gnk/edit?usp=sharing" TargetMode="External"/><Relationship Id="rId4" Type="http://schemas.openxmlformats.org/officeDocument/2006/relationships/hyperlink" Target="https://twiki.cern.ch/twiki/bin/view/NTOF/CommissioningPhase2021Document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A4B78-CBAC-744C-A6EA-D48CCB2A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0168C-CB2C-5648-B474-D3C60A901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9567D-EFFA-AD44-B623-F3ADA6B9B341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0C6109-7E20-614B-95ED-5A04B0A4F7F7}"/>
              </a:ext>
            </a:extLst>
          </p:cNvPr>
          <p:cNvSpPr txBox="1">
            <a:spLocks/>
          </p:cNvSpPr>
          <p:nvPr/>
        </p:nvSpPr>
        <p:spPr bwMode="auto">
          <a:xfrm>
            <a:off x="0" y="7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5F56EB-2A31-E74F-A699-5801F7F0DF96}"/>
              </a:ext>
            </a:extLst>
          </p:cNvPr>
          <p:cNvSpPr txBox="1"/>
          <p:nvPr/>
        </p:nvSpPr>
        <p:spPr>
          <a:xfrm>
            <a:off x="655983" y="3458817"/>
            <a:ext cx="4532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Alberto Mengoni</a:t>
            </a:r>
          </a:p>
          <a:p>
            <a:r>
              <a:rPr lang="en-US" dirty="0"/>
              <a:t>Meeting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Collaborazione</a:t>
            </a:r>
            <a:r>
              <a:rPr lang="en-US" dirty="0"/>
              <a:t> </a:t>
            </a:r>
            <a:r>
              <a:rPr lang="en-US" dirty="0" err="1"/>
              <a:t>nazionale</a:t>
            </a:r>
            <a:r>
              <a:rPr lang="en-US" dirty="0"/>
              <a:t> n_TOF</a:t>
            </a:r>
          </a:p>
          <a:p>
            <a:r>
              <a:rPr lang="en-US" dirty="0"/>
              <a:t>26 </a:t>
            </a:r>
            <a:r>
              <a:rPr lang="en-US" dirty="0" err="1"/>
              <a:t>marzo</a:t>
            </a:r>
            <a:r>
              <a:rPr lang="en-US" dirty="0"/>
              <a:t> 2021</a:t>
            </a:r>
          </a:p>
        </p:txBody>
      </p:sp>
      <p:pic>
        <p:nvPicPr>
          <p:cNvPr id="9" name="Picture 2" descr="logo">
            <a:extLst>
              <a:ext uri="{FF2B5EF4-FFF2-40B4-BE49-F238E27FC236}">
                <a16:creationId xmlns:a16="http://schemas.microsoft.com/office/drawing/2014/main" id="{DCCDD27C-1723-B04F-976A-62C5B7B3A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70" y="6083805"/>
            <a:ext cx="15525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FN">
            <a:extLst>
              <a:ext uri="{FF2B5EF4-FFF2-40B4-BE49-F238E27FC236}">
                <a16:creationId xmlns:a16="http://schemas.microsoft.com/office/drawing/2014/main" id="{AD2B40D4-47D5-AD46-A0C3-C3450DA24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85" y="5949364"/>
            <a:ext cx="4156680" cy="6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9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1"/>
            <a:ext cx="468312" cy="46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52401"/>
            <a:ext cx="696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arrotondato 14"/>
          <p:cNvSpPr/>
          <p:nvPr/>
        </p:nvSpPr>
        <p:spPr>
          <a:xfrm>
            <a:off x="1560000" y="36000"/>
            <a:ext cx="9067800" cy="67818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56622"/>
            <a:ext cx="6705600" cy="51078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66654" y="5452646"/>
            <a:ext cx="441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FF00"/>
                </a:solidFill>
                <a:latin typeface="+mj-lt"/>
              </a:rPr>
              <a:t>Collimator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1" y="4403773"/>
            <a:ext cx="952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FF00"/>
                </a:solidFill>
                <a:latin typeface="+mj-lt"/>
              </a:rPr>
              <a:t>Rabbit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3449092"/>
            <a:ext cx="137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FF00"/>
                </a:solidFill>
                <a:latin typeface="+mj-lt"/>
              </a:rPr>
              <a:t>Endoscopes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1" y="2626533"/>
            <a:ext cx="952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FF00"/>
                </a:solidFill>
                <a:latin typeface="+mj-lt"/>
              </a:rPr>
              <a:t>Rabbit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42458" y="1445538"/>
            <a:ext cx="952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FF00"/>
                </a:solidFill>
                <a:latin typeface="+mj-lt"/>
              </a:rPr>
              <a:t>Rabbit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95800" y="2466571"/>
            <a:ext cx="685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FF00"/>
                </a:solidFill>
                <a:latin typeface="+mj-lt"/>
              </a:rPr>
              <a:t>RP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0601" y="152400"/>
            <a:ext cx="42291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Simulations for R2M</a:t>
            </a:r>
          </a:p>
        </p:txBody>
      </p:sp>
      <p:sp>
        <p:nvSpPr>
          <p:cNvPr id="22" name="CasellaDiTesto 18"/>
          <p:cNvSpPr txBox="1">
            <a:spLocks noChangeArrowheads="1"/>
          </p:cNvSpPr>
          <p:nvPr/>
        </p:nvSpPr>
        <p:spPr bwMode="auto">
          <a:xfrm>
            <a:off x="3810000" y="6553200"/>
            <a:ext cx="5562600" cy="4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M. Barbagallo, Report on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fluka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 simulations, 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n_TOF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Collaboration Board Meeting, March 2021</a:t>
            </a: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0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22" y="3193721"/>
            <a:ext cx="4821143" cy="2319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" y="3193721"/>
            <a:ext cx="4821143" cy="2319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609600"/>
            <a:ext cx="4821143" cy="2319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58" y="609600"/>
            <a:ext cx="4821143" cy="2319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2" y="609601"/>
            <a:ext cx="4802229" cy="2310329"/>
          </a:xfrm>
          <a:prstGeom prst="rect">
            <a:avLst/>
          </a:prstGeom>
        </p:spPr>
      </p:pic>
      <p:sp>
        <p:nvSpPr>
          <p:cNvPr id="10" name="CasellaDiTesto 18"/>
          <p:cNvSpPr txBox="1">
            <a:spLocks noChangeArrowheads="1"/>
          </p:cNvSpPr>
          <p:nvPr/>
        </p:nvSpPr>
        <p:spPr bwMode="auto">
          <a:xfrm>
            <a:off x="5181600" y="6540801"/>
            <a:ext cx="5257800" cy="25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M. Barbagallo, NEAR Simulation, January 2021 </a:t>
            </a:r>
          </a:p>
        </p:txBody>
      </p:sp>
      <p:sp>
        <p:nvSpPr>
          <p:cNvPr id="9" name="Rettangolo arrotondato 14"/>
          <p:cNvSpPr/>
          <p:nvPr/>
        </p:nvSpPr>
        <p:spPr>
          <a:xfrm>
            <a:off x="1560000" y="36000"/>
            <a:ext cx="9067800" cy="67818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1"/>
            <a:ext cx="468312" cy="46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52401"/>
            <a:ext cx="696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60960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Shelf top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60960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Shelf bottom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93540" y="60960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Rabbit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6400" y="3193722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Rabbit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3721" y="321901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Rabbit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62400" y="76201"/>
            <a:ext cx="4724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Neutrons distribution (n/cm2/pulse)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505201"/>
            <a:ext cx="3390959" cy="18435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60235" y="3282622"/>
            <a:ext cx="2240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‘’Old’’ reduced calculations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60235" y="3295244"/>
            <a:ext cx="3193524" cy="21911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1633513" y="5715000"/>
            <a:ext cx="89202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Same order of magnitude at different heights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Upstream side of the target area slightly higher neutron density </a:t>
            </a:r>
          </a:p>
        </p:txBody>
      </p:sp>
    </p:spTree>
    <p:extLst>
      <p:ext uri="{BB962C8B-B14F-4D97-AF65-F5344CB8AC3E}">
        <p14:creationId xmlns:p14="http://schemas.microsoft.com/office/powerpoint/2010/main" val="386546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40" y="3200400"/>
            <a:ext cx="4821143" cy="2319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" y="3200400"/>
            <a:ext cx="4821143" cy="2319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30" y="609600"/>
            <a:ext cx="4821143" cy="2319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58" y="606305"/>
            <a:ext cx="4821143" cy="2319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" y="609600"/>
            <a:ext cx="4821143" cy="2319428"/>
          </a:xfrm>
          <a:prstGeom prst="rect">
            <a:avLst/>
          </a:prstGeom>
        </p:spPr>
      </p:pic>
      <p:sp>
        <p:nvSpPr>
          <p:cNvPr id="10" name="CasellaDiTesto 18"/>
          <p:cNvSpPr txBox="1">
            <a:spLocks noChangeArrowheads="1"/>
          </p:cNvSpPr>
          <p:nvPr/>
        </p:nvSpPr>
        <p:spPr bwMode="auto">
          <a:xfrm>
            <a:off x="5181600" y="6540801"/>
            <a:ext cx="5257800" cy="25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M. Barbagallo, NEAR Simulation, January 2021 </a:t>
            </a:r>
          </a:p>
        </p:txBody>
      </p:sp>
      <p:sp>
        <p:nvSpPr>
          <p:cNvPr id="9" name="Rettangolo arrotondato 14"/>
          <p:cNvSpPr/>
          <p:nvPr/>
        </p:nvSpPr>
        <p:spPr>
          <a:xfrm>
            <a:off x="1560000" y="36000"/>
            <a:ext cx="9067800" cy="67818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1"/>
            <a:ext cx="468312" cy="46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52401"/>
            <a:ext cx="696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60960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Shelf top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60960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Shelf bottom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93540" y="60960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Rabbit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6400" y="3193722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Rabbit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3721" y="321901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Rabbit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8600" y="76201"/>
            <a:ext cx="57145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Gammas distribution (</a:t>
            </a:r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/cm2/pulse)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33513" y="5715000"/>
            <a:ext cx="92630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Same order of magnitude at different heights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Upstream side of the target area slightly higher gamma density  </a:t>
            </a:r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(in particular on the right side </a:t>
            </a:r>
            <a:r>
              <a:rPr lang="en-GB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wrt</a:t>
            </a:r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to p beam positive direction)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16" y="3581401"/>
            <a:ext cx="3287184" cy="17871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0235" y="3282622"/>
            <a:ext cx="2240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‘’Old’’ reduced calculations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60235" y="3295244"/>
            <a:ext cx="3193524" cy="21911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85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1"/>
            <a:ext cx="468312" cy="46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52401"/>
            <a:ext cx="696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arrotondato 14"/>
          <p:cNvSpPr/>
          <p:nvPr/>
        </p:nvSpPr>
        <p:spPr>
          <a:xfrm>
            <a:off x="1560000" y="36000"/>
            <a:ext cx="9067800" cy="67818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752601" y="851579"/>
            <a:ext cx="9525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Updated facility </a:t>
            </a:r>
            <a:r>
              <a:rPr lang="en-GB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Fluka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model (includes shelves for R2M samples and NEAR moderator (if any), holes for rabbit) </a:t>
            </a:r>
          </a:p>
          <a:p>
            <a:pPr>
              <a:defRPr/>
            </a:pPr>
            <a:endParaRPr lang="en-GB" sz="14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Quantities scored:  Dose (total and EM), spatial distributions of n, 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, p, e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, m, p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, k, HEH </a:t>
            </a:r>
          </a:p>
          <a:p>
            <a:pPr>
              <a:defRPr/>
            </a:pPr>
            <a:r>
              <a:rPr lang="en-GB" sz="135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defRPr/>
            </a:pPr>
            <a:r>
              <a:rPr lang="en-GB" sz="135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769254"/>
            <a:ext cx="9193855" cy="455534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5993456" y="1981200"/>
            <a:ext cx="21938" cy="3648044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55356" y="5629243"/>
            <a:ext cx="2628900" cy="0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8"/>
          <p:cNvSpPr txBox="1">
            <a:spLocks noChangeArrowheads="1"/>
          </p:cNvSpPr>
          <p:nvPr/>
        </p:nvSpPr>
        <p:spPr bwMode="auto">
          <a:xfrm>
            <a:off x="3810000" y="6553200"/>
            <a:ext cx="5562600" cy="4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M. Barbagallo, Report on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fluka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 simulations, 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n_TOF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Collaboration Board Meeting, March 2021</a:t>
            </a: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9718" y="3646817"/>
            <a:ext cx="126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</a:rPr>
              <a:t>neutrons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962400" y="5181600"/>
            <a:ext cx="914400" cy="4572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962400" y="2743200"/>
            <a:ext cx="0" cy="28956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994612" y="4876800"/>
            <a:ext cx="570345" cy="752444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86200" y="208746"/>
            <a:ext cx="50292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Summary of simulation status for NEAR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98684" y="5823034"/>
            <a:ext cx="23621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 b="1" dirty="0">
                <a:solidFill>
                  <a:srgbClr val="FF0000"/>
                </a:solidFill>
                <a:latin typeface="+mj-lt"/>
              </a:rPr>
              <a:t>Available upon request </a:t>
            </a:r>
          </a:p>
        </p:txBody>
      </p:sp>
    </p:spTree>
    <p:extLst>
      <p:ext uri="{BB962C8B-B14F-4D97-AF65-F5344CB8AC3E}">
        <p14:creationId xmlns:p14="http://schemas.microsoft.com/office/powerpoint/2010/main" val="1991874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1"/>
            <a:ext cx="46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52401"/>
            <a:ext cx="696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8"/>
          <p:cNvSpPr txBox="1">
            <a:spLocks noChangeArrowheads="1"/>
          </p:cNvSpPr>
          <p:nvPr/>
        </p:nvSpPr>
        <p:spPr bwMode="auto">
          <a:xfrm>
            <a:off x="3810000" y="6553200"/>
            <a:ext cx="5562600" cy="4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M. Barbagallo, Report on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fluka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 simulations, 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n_TOF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Collaboration Board Meeting, March 2021</a:t>
            </a: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533400"/>
            <a:ext cx="3962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arrotondato 14"/>
          <p:cNvSpPr/>
          <p:nvPr/>
        </p:nvSpPr>
        <p:spPr>
          <a:xfrm>
            <a:off x="1560513" y="36513"/>
            <a:ext cx="9067800" cy="67818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685801"/>
            <a:ext cx="5730915" cy="5730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55603"/>
            <a:ext cx="5943600" cy="568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Beam profile at scoring plane</a:t>
            </a:r>
          </a:p>
        </p:txBody>
      </p:sp>
    </p:spTree>
    <p:extLst>
      <p:ext uri="{BB962C8B-B14F-4D97-AF65-F5344CB8AC3E}">
        <p14:creationId xmlns:p14="http://schemas.microsoft.com/office/powerpoint/2010/main" val="564822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1"/>
            <a:ext cx="46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52401"/>
            <a:ext cx="696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8"/>
          <p:cNvSpPr txBox="1">
            <a:spLocks noChangeArrowheads="1"/>
          </p:cNvSpPr>
          <p:nvPr/>
        </p:nvSpPr>
        <p:spPr bwMode="auto">
          <a:xfrm>
            <a:off x="3810000" y="6553200"/>
            <a:ext cx="5562600" cy="4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M. Barbagallo, Report on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fluka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 simulations,  </a:t>
            </a:r>
            <a:r>
              <a:rPr lang="en-GB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n_TOF</a:t>
            </a: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Collaboration Board Meeting, March 2021</a:t>
            </a: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533400"/>
            <a:ext cx="3962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arrotondato 14"/>
          <p:cNvSpPr/>
          <p:nvPr/>
        </p:nvSpPr>
        <p:spPr>
          <a:xfrm>
            <a:off x="1560513" y="36513"/>
            <a:ext cx="9067800" cy="67818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685801"/>
            <a:ext cx="5730915" cy="5730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3505201"/>
            <a:ext cx="6172200" cy="29115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495800" y="55603"/>
            <a:ext cx="5943600" cy="568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Beam profile at scoring plane</a:t>
            </a:r>
          </a:p>
        </p:txBody>
      </p:sp>
    </p:spTree>
    <p:extLst>
      <p:ext uri="{BB962C8B-B14F-4D97-AF65-F5344CB8AC3E}">
        <p14:creationId xmlns:p14="http://schemas.microsoft.com/office/powerpoint/2010/main" val="225329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1"/>
            <a:ext cx="46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1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52401"/>
            <a:ext cx="696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0" y="25400"/>
            <a:ext cx="4876800" cy="5653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 profile projection </a:t>
            </a:r>
          </a:p>
        </p:txBody>
      </p:sp>
      <p:sp>
        <p:nvSpPr>
          <p:cNvPr id="9" name="Rettangolo arrotondato 14"/>
          <p:cNvSpPr/>
          <p:nvPr/>
        </p:nvSpPr>
        <p:spPr>
          <a:xfrm>
            <a:off x="1560513" y="36513"/>
            <a:ext cx="9067800" cy="67818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sp>
        <p:nvSpPr>
          <p:cNvPr id="12" name="CasellaDiTesto 18"/>
          <p:cNvSpPr txBox="1">
            <a:spLocks noChangeArrowheads="1"/>
          </p:cNvSpPr>
          <p:nvPr/>
        </p:nvSpPr>
        <p:spPr bwMode="auto">
          <a:xfrm>
            <a:off x="5562600" y="6557963"/>
            <a:ext cx="3810000" cy="27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M. Barbagallo, March 2021</a:t>
            </a:r>
            <a:endParaRPr lang="en-US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58" y="914401"/>
            <a:ext cx="8774343" cy="49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2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A024B-254D-4944-A727-10AF86387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354"/>
            <a:ext cx="10515600" cy="3606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n_TOF target III &amp; facility upgrades</a:t>
            </a:r>
          </a:p>
          <a:p>
            <a:pPr marL="0" indent="0">
              <a:buNone/>
            </a:pPr>
            <a:r>
              <a:rPr lang="en-GB" sz="2400" dirty="0"/>
              <a:t>	target installation started (target lowered into the pit for a test of positioning)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beam starts: W29 (19 July 2021)    	</a:t>
            </a:r>
          </a:p>
          <a:p>
            <a:pPr marL="0" indent="0">
              <a:buNone/>
            </a:pPr>
            <a:r>
              <a:rPr lang="en-GB" sz="2400" dirty="0"/>
              <a:t>	beam ends: W45 (14 November 2021) and resumes W5 (31 January, TBC) in 2022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INTC meeting coming up on 23-24 June</a:t>
            </a:r>
          </a:p>
          <a:p>
            <a:pPr marL="0" indent="0">
              <a:buNone/>
            </a:pPr>
            <a:r>
              <a:rPr lang="en-GB" sz="2400" dirty="0"/>
              <a:t>	LOI on </a:t>
            </a:r>
            <a:r>
              <a:rPr lang="en-GB" sz="2400" dirty="0" err="1"/>
              <a:t>HPGe</a:t>
            </a:r>
            <a:r>
              <a:rPr lang="en-GB" sz="2400" dirty="0"/>
              <a:t> “in beam” test</a:t>
            </a:r>
          </a:p>
          <a:p>
            <a:pPr marL="0" indent="0">
              <a:buNone/>
            </a:pPr>
            <a:r>
              <a:rPr lang="en-GB" sz="2400" dirty="0"/>
              <a:t>	LOI on the X17 setup test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A4B78-CBAC-744C-A6EA-D48CCB2A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0168C-CB2C-5648-B474-D3C60A901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9567D-EFFA-AD44-B623-F3ADA6B9B341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0C6109-7E20-614B-95ED-5A04B0A4F7F7}"/>
              </a:ext>
            </a:extLst>
          </p:cNvPr>
          <p:cNvSpPr txBox="1">
            <a:spLocks/>
          </p:cNvSpPr>
          <p:nvPr/>
        </p:nvSpPr>
        <p:spPr bwMode="auto">
          <a:xfrm>
            <a:off x="0" y="7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n_TOF Phase-2021</a:t>
            </a:r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95ED9F33-C432-634B-8915-3C32E9FD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70" y="6083805"/>
            <a:ext cx="15525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FN">
            <a:extLst>
              <a:ext uri="{FF2B5EF4-FFF2-40B4-BE49-F238E27FC236}">
                <a16:creationId xmlns:a16="http://schemas.microsoft.com/office/drawing/2014/main" id="{086B1084-E2D1-0E45-AD57-C70DBB4A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85" y="5949364"/>
            <a:ext cx="4156680" cy="6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6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FF2BB-E73A-4AFE-B46B-9907F793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53" y="1078302"/>
            <a:ext cx="6199535" cy="4364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2A50B-3463-4528-86EF-F5B4D417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53" y="1266474"/>
            <a:ext cx="2438818" cy="41591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84F248-BA45-4AE8-B01D-81AE27046BB1}"/>
              </a:ext>
            </a:extLst>
          </p:cNvPr>
          <p:cNvCxnSpPr/>
          <p:nvPr/>
        </p:nvCxnSpPr>
        <p:spPr>
          <a:xfrm flipH="1" flipV="1">
            <a:off x="3778674" y="1424356"/>
            <a:ext cx="1" cy="3157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774D24-FBF0-408B-92DD-A948430553D5}"/>
              </a:ext>
            </a:extLst>
          </p:cNvPr>
          <p:cNvCxnSpPr/>
          <p:nvPr/>
        </p:nvCxnSpPr>
        <p:spPr>
          <a:xfrm flipH="1" flipV="1">
            <a:off x="4159677" y="1413038"/>
            <a:ext cx="1" cy="3157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99DAC3-9730-469F-ADC7-A4ED77870676}"/>
              </a:ext>
            </a:extLst>
          </p:cNvPr>
          <p:cNvCxnSpPr/>
          <p:nvPr/>
        </p:nvCxnSpPr>
        <p:spPr>
          <a:xfrm flipV="1">
            <a:off x="3778674" y="1452851"/>
            <a:ext cx="381002" cy="1758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4AC913-E7A9-4A7D-9594-11E2E4B8E9F2}"/>
              </a:ext>
            </a:extLst>
          </p:cNvPr>
          <p:cNvSpPr txBox="1"/>
          <p:nvPr/>
        </p:nvSpPr>
        <p:spPr>
          <a:xfrm>
            <a:off x="3596964" y="1136335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/>
              <a:t>150 mm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29B8A6-D7DD-4A0B-A19A-4627CEDB5C69}"/>
              </a:ext>
            </a:extLst>
          </p:cNvPr>
          <p:cNvCxnSpPr/>
          <p:nvPr/>
        </p:nvCxnSpPr>
        <p:spPr>
          <a:xfrm flipH="1" flipV="1">
            <a:off x="3006366" y="1329759"/>
            <a:ext cx="2" cy="484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F6D2A2-499B-479F-A6FA-D0C11A5049CE}"/>
              </a:ext>
            </a:extLst>
          </p:cNvPr>
          <p:cNvSpPr txBox="1"/>
          <p:nvPr/>
        </p:nvSpPr>
        <p:spPr>
          <a:xfrm>
            <a:off x="2738980" y="1078105"/>
            <a:ext cx="76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50 mm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EF4D6E-D60B-4D03-9A39-556D8255E6E9}"/>
              </a:ext>
            </a:extLst>
          </p:cNvPr>
          <p:cNvCxnSpPr/>
          <p:nvPr/>
        </p:nvCxnSpPr>
        <p:spPr>
          <a:xfrm flipH="1" flipV="1">
            <a:off x="3147042" y="1318035"/>
            <a:ext cx="2" cy="484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618457-B8C4-4C3F-AF9B-7385E9BA4A76}"/>
              </a:ext>
            </a:extLst>
          </p:cNvPr>
          <p:cNvCxnSpPr/>
          <p:nvPr/>
        </p:nvCxnSpPr>
        <p:spPr>
          <a:xfrm flipV="1">
            <a:off x="3158493" y="1359068"/>
            <a:ext cx="163690" cy="1758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8E69A1-57F0-4F1F-8A61-A9D645D414ED}"/>
              </a:ext>
            </a:extLst>
          </p:cNvPr>
          <p:cNvCxnSpPr/>
          <p:nvPr/>
        </p:nvCxnSpPr>
        <p:spPr>
          <a:xfrm flipH="1">
            <a:off x="2817851" y="1397235"/>
            <a:ext cx="184547" cy="1441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F9F68B8-582F-4207-9476-A387E442DA1A}"/>
              </a:ext>
            </a:extLst>
          </p:cNvPr>
          <p:cNvSpPr txBox="1"/>
          <p:nvPr/>
        </p:nvSpPr>
        <p:spPr>
          <a:xfrm>
            <a:off x="1630522" y="5692736"/>
            <a:ext cx="28536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Al-6082-T6 supporting structure</a:t>
            </a:r>
          </a:p>
          <a:p>
            <a:pPr algn="ctr"/>
            <a:r>
              <a:rPr lang="en-GB" sz="1200" b="1" dirty="0"/>
              <a:t>(anti-creep and N</a:t>
            </a:r>
            <a:r>
              <a:rPr lang="en-GB" sz="1200" b="1" baseline="-25000" dirty="0"/>
              <a:t>2</a:t>
            </a:r>
            <a:r>
              <a:rPr lang="en-GB" sz="1200" b="1" dirty="0"/>
              <a:t> cooling channels)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5394FE8A-A0DD-4133-B7AA-129E28A3B9D3}"/>
              </a:ext>
            </a:extLst>
          </p:cNvPr>
          <p:cNvSpPr/>
          <p:nvPr/>
        </p:nvSpPr>
        <p:spPr>
          <a:xfrm>
            <a:off x="2954115" y="5408519"/>
            <a:ext cx="204379" cy="2361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AA33D6-C8F7-4EE0-939F-101540FC3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98" y="1136335"/>
            <a:ext cx="3272549" cy="40050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E0D8E4-89D1-44DC-8A86-B3D0F7463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53" y="1803033"/>
            <a:ext cx="3837770" cy="2878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B193A-3F69-404E-948B-37862A25846E}"/>
              </a:ext>
            </a:extLst>
          </p:cNvPr>
          <p:cNvSpPr txBox="1"/>
          <p:nvPr/>
        </p:nvSpPr>
        <p:spPr>
          <a:xfrm>
            <a:off x="7464152" y="5877272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design report: EDMS 2154581</a:t>
            </a:r>
            <a:endParaRPr lang="en-CH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F337FAC0-E28D-4BEE-A2C4-ACEE8431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H"/>
              <a:t>23/03/2021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AE463E6-9744-4F7F-BA2F-B5F8AA6D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Esposito (SY-STI-TCD) - Readiness and testing of n_TOF spallation target #3 - TCD Extended Section Meeting #23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7596CF9-76F6-2C41-B551-C145A2576631}"/>
              </a:ext>
            </a:extLst>
          </p:cNvPr>
          <p:cNvSpPr txBox="1">
            <a:spLocks/>
          </p:cNvSpPr>
          <p:nvPr/>
        </p:nvSpPr>
        <p:spPr bwMode="auto">
          <a:xfrm>
            <a:off x="0" y="7879"/>
            <a:ext cx="10515600" cy="1088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n_TOF Target III</a:t>
            </a:r>
          </a:p>
        </p:txBody>
      </p:sp>
    </p:spTree>
    <p:extLst>
      <p:ext uri="{BB962C8B-B14F-4D97-AF65-F5344CB8AC3E}">
        <p14:creationId xmlns:p14="http://schemas.microsoft.com/office/powerpoint/2010/main" val="323397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66E3EA-AC91-416D-8CB2-4C300BEE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H"/>
              <a:t>23/03/2021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CB82A-125A-40B7-9E54-2BAE6C41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Esposito (SY-STI-TCD) - Readiness and testing of n_TOF spallation target #3 - TCD Extended Section Meeting #23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9D4DA-3EC0-4039-AD1D-94BB1A57EC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After 5 years and 5 project reviews, the n_TOF Target #3 is ready to be installed in the area where it will stay at least until LS4.</a:t>
            </a:r>
          </a:p>
          <a:p>
            <a:pPr>
              <a:lnSpc>
                <a:spcPct val="160000"/>
              </a:lnSpc>
            </a:pPr>
            <a:r>
              <a:rPr lang="en-US" dirty="0"/>
              <a:t>The project is on track; commissioning with beam will start in July 2021.</a:t>
            </a:r>
          </a:p>
          <a:p>
            <a:pPr>
              <a:lnSpc>
                <a:spcPct val="160000"/>
              </a:lnSpc>
            </a:pPr>
            <a:r>
              <a:rPr lang="en-US" dirty="0"/>
              <a:t>Cold tests on final target assembly successful: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Pressure test: 2.5 </a:t>
            </a:r>
            <a:r>
              <a:rPr lang="en-US" dirty="0" err="1"/>
              <a:t>barg</a:t>
            </a:r>
            <a:r>
              <a:rPr lang="en-US" dirty="0"/>
              <a:t> (moderators) and 0.715 </a:t>
            </a:r>
            <a:r>
              <a:rPr lang="en-US" dirty="0" err="1"/>
              <a:t>barg</a:t>
            </a:r>
            <a:r>
              <a:rPr lang="en-US" dirty="0"/>
              <a:t> (N</a:t>
            </a:r>
            <a:r>
              <a:rPr lang="en-US" baseline="-25000" dirty="0"/>
              <a:t>2</a:t>
            </a:r>
            <a:r>
              <a:rPr lang="en-US" dirty="0"/>
              <a:t> vessel)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Operating water circuits and N</a:t>
            </a:r>
            <a:r>
              <a:rPr lang="en-US" baseline="-25000" dirty="0"/>
              <a:t>2</a:t>
            </a:r>
            <a:r>
              <a:rPr lang="en-US" dirty="0"/>
              <a:t> circuit tested up to 1000 m</a:t>
            </a:r>
            <a:r>
              <a:rPr lang="en-US" baseline="30000" dirty="0"/>
              <a:t>3</a:t>
            </a:r>
            <a:r>
              <a:rPr lang="en-US" dirty="0"/>
              <a:t>/h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All 6 thermocouples properly working with online recording and monitoring on NXCALS/TIMBER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Pressure drop at the target experimentally validated (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10 kPa max. at 1000 m</a:t>
            </a:r>
            <a:r>
              <a:rPr lang="en-US" baseline="30000" dirty="0"/>
              <a:t>3</a:t>
            </a:r>
            <a:r>
              <a:rPr lang="en-US" dirty="0"/>
              <a:t>/h)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Target deformations experimentally validated by DIC (max. displacement: 0.55 mm)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Target vibrational behavior validated by accelerometers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8C841-9CED-8342-A95F-CAA997D9FC76}"/>
              </a:ext>
            </a:extLst>
          </p:cNvPr>
          <p:cNvSpPr txBox="1">
            <a:spLocks/>
          </p:cNvSpPr>
          <p:nvPr/>
        </p:nvSpPr>
        <p:spPr bwMode="auto">
          <a:xfrm>
            <a:off x="0" y="7879"/>
            <a:ext cx="10515600" cy="1088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n_TOF Target III</a:t>
            </a:r>
          </a:p>
        </p:txBody>
      </p:sp>
    </p:spTree>
    <p:extLst>
      <p:ext uri="{BB962C8B-B14F-4D97-AF65-F5344CB8AC3E}">
        <p14:creationId xmlns:p14="http://schemas.microsoft.com/office/powerpoint/2010/main" val="348101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A4B78-CBAC-744C-A6EA-D48CCB2A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0168C-CB2C-5648-B474-D3C60A901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9567D-EFFA-AD44-B623-F3ADA6B9B341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0C6109-7E20-614B-95ED-5A04B0A4F7F7}"/>
              </a:ext>
            </a:extLst>
          </p:cNvPr>
          <p:cNvSpPr txBox="1">
            <a:spLocks/>
          </p:cNvSpPr>
          <p:nvPr/>
        </p:nvSpPr>
        <p:spPr bwMode="auto">
          <a:xfrm>
            <a:off x="0" y="7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n_TOF Phase-2021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B5872-6EDD-1B42-94CB-C9A2301ACBCD}"/>
              </a:ext>
            </a:extLst>
          </p:cNvPr>
          <p:cNvSpPr txBox="1"/>
          <p:nvPr/>
        </p:nvSpPr>
        <p:spPr>
          <a:xfrm>
            <a:off x="1580322" y="2087217"/>
            <a:ext cx="6295506" cy="2722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Main activities going on at CERN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full fledged FLUKA simulations (Massimo B)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test of the new </a:t>
            </a:r>
            <a:r>
              <a:rPr lang="en-US" sz="2000" dirty="0" err="1"/>
              <a:t>SiMON</a:t>
            </a:r>
            <a:r>
              <a:rPr lang="en-US" sz="2000" dirty="0"/>
              <a:t> chamber (Oliver A &amp; Massimo B)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test/setup L6D6 detectors (Javier P &amp; two PhD students)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DAQ commissioning (DAQ team with Massimo B)</a:t>
            </a:r>
          </a:p>
        </p:txBody>
      </p:sp>
      <p:pic>
        <p:nvPicPr>
          <p:cNvPr id="9" name="Picture 2" descr="logo">
            <a:extLst>
              <a:ext uri="{FF2B5EF4-FFF2-40B4-BE49-F238E27FC236}">
                <a16:creationId xmlns:a16="http://schemas.microsoft.com/office/drawing/2014/main" id="{512D6B4B-3052-174C-BE23-E4C9A5FD8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70" y="6083805"/>
            <a:ext cx="15525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FN">
            <a:extLst>
              <a:ext uri="{FF2B5EF4-FFF2-40B4-BE49-F238E27FC236}">
                <a16:creationId xmlns:a16="http://schemas.microsoft.com/office/drawing/2014/main" id="{E682A4EF-0A13-A04E-8981-80B3F4BE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85" y="5949364"/>
            <a:ext cx="4156680" cy="6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3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99567D-EFFA-AD44-B623-F3ADA6B9B341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8A68C-30F6-014D-A2BB-F47F28BBF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DB001-D432-7B4A-8411-EF3D15F961E3}"/>
              </a:ext>
            </a:extLst>
          </p:cNvPr>
          <p:cNvSpPr txBox="1"/>
          <p:nvPr/>
        </p:nvSpPr>
        <p:spPr>
          <a:xfrm>
            <a:off x="426339" y="5804452"/>
            <a:ext cx="354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your reference, by Javier </a:t>
            </a:r>
            <a:r>
              <a:rPr lang="en-US" dirty="0" err="1"/>
              <a:t>Praena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7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A4B78-CBAC-744C-A6EA-D48CCB2A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0168C-CB2C-5648-B474-D3C60A901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9567D-EFFA-AD44-B623-F3ADA6B9B341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0C6109-7E20-614B-95ED-5A04B0A4F7F7}"/>
              </a:ext>
            </a:extLst>
          </p:cNvPr>
          <p:cNvSpPr txBox="1">
            <a:spLocks/>
          </p:cNvSpPr>
          <p:nvPr/>
        </p:nvSpPr>
        <p:spPr bwMode="auto">
          <a:xfrm>
            <a:off x="0" y="7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n_TOF Phase-2021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B5872-6EDD-1B42-94CB-C9A2301ACBCD}"/>
              </a:ext>
            </a:extLst>
          </p:cNvPr>
          <p:cNvSpPr txBox="1"/>
          <p:nvPr/>
        </p:nvSpPr>
        <p:spPr>
          <a:xfrm>
            <a:off x="1580322" y="2087217"/>
            <a:ext cx="58472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useful links: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4"/>
              </a:rPr>
              <a:t>Index of documents for the Commissioning (Phase-2021)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5"/>
              </a:rPr>
              <a:t>Local Team @ CERN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6"/>
              </a:rPr>
              <a:t>n_TOF </a:t>
            </a:r>
            <a:r>
              <a:rPr lang="en-US" dirty="0" err="1">
                <a:hlinkClick r:id="rId6"/>
              </a:rPr>
              <a:t>twiki</a:t>
            </a:r>
            <a:endParaRPr lang="en-US" dirty="0"/>
          </a:p>
        </p:txBody>
      </p:sp>
      <p:pic>
        <p:nvPicPr>
          <p:cNvPr id="9" name="Picture 2" descr="logo">
            <a:extLst>
              <a:ext uri="{FF2B5EF4-FFF2-40B4-BE49-F238E27FC236}">
                <a16:creationId xmlns:a16="http://schemas.microsoft.com/office/drawing/2014/main" id="{1115A5CA-93AB-544A-8DE7-3941DCDE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70" y="6083805"/>
            <a:ext cx="15525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FN">
            <a:extLst>
              <a:ext uri="{FF2B5EF4-FFF2-40B4-BE49-F238E27FC236}">
                <a16:creationId xmlns:a16="http://schemas.microsoft.com/office/drawing/2014/main" id="{ED821B4F-09DB-A94E-B012-0A4C601F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85" y="5949364"/>
            <a:ext cx="4156680" cy="6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2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99567D-EFFA-AD44-B623-F3ADA6B9B341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0C6109-7E20-614B-95ED-5A04B0A4F7F7}"/>
              </a:ext>
            </a:extLst>
          </p:cNvPr>
          <p:cNvSpPr txBox="1">
            <a:spLocks/>
          </p:cNvSpPr>
          <p:nvPr/>
        </p:nvSpPr>
        <p:spPr bwMode="auto">
          <a:xfrm>
            <a:off x="0" y="7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Slides di Massimo B</a:t>
            </a:r>
          </a:p>
        </p:txBody>
      </p:sp>
    </p:spTree>
    <p:extLst>
      <p:ext uri="{BB962C8B-B14F-4D97-AF65-F5344CB8AC3E}">
        <p14:creationId xmlns:p14="http://schemas.microsoft.com/office/powerpoint/2010/main" val="2356950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0"/>
            <a:ext cx="2641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6"/>
          <p:cNvSpPr/>
          <p:nvPr/>
        </p:nvSpPr>
        <p:spPr>
          <a:xfrm>
            <a:off x="2124076" y="3119438"/>
            <a:ext cx="7934325" cy="13001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Update on the </a:t>
            </a:r>
            <a:r>
              <a:rPr lang="en-GB" b="1" dirty="0" err="1">
                <a:solidFill>
                  <a:schemeClr val="bg1"/>
                </a:solidFill>
                <a:latin typeface="+mn-lt"/>
              </a:rPr>
              <a:t>Fluka</a:t>
            </a:r>
            <a:r>
              <a:rPr lang="en-GB" b="1" dirty="0">
                <a:solidFill>
                  <a:schemeClr val="bg1"/>
                </a:solidFill>
                <a:latin typeface="+mn-lt"/>
              </a:rPr>
              <a:t> simulations for the new target performances and for the NEAR Station</a:t>
            </a:r>
            <a:endParaRPr lang="it-IT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10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990600"/>
            <a:ext cx="15462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ttangolo arrotondato 14"/>
          <p:cNvSpPr/>
          <p:nvPr/>
        </p:nvSpPr>
        <p:spPr>
          <a:xfrm>
            <a:off x="1600201" y="76200"/>
            <a:ext cx="9001125" cy="6705600"/>
          </a:xfrm>
          <a:prstGeom prst="roundRect">
            <a:avLst>
              <a:gd name="adj" fmla="val 8119"/>
            </a:avLst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2400" dirty="0"/>
          </a:p>
        </p:txBody>
      </p:sp>
      <p:sp>
        <p:nvSpPr>
          <p:cNvPr id="8" name="CasellaDiTesto 18"/>
          <p:cNvSpPr txBox="1">
            <a:spLocks noChangeArrowheads="1"/>
          </p:cNvSpPr>
          <p:nvPr/>
        </p:nvSpPr>
        <p:spPr bwMode="auto">
          <a:xfrm>
            <a:off x="4114800" y="6375401"/>
            <a:ext cx="4724400" cy="40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altLang="en-US" sz="15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n_TOF</a:t>
            </a:r>
            <a:r>
              <a:rPr lang="en-GB" alt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 Collaboration Board Meeting, March 2021</a:t>
            </a:r>
            <a:endParaRPr lang="en-US" altLang="en-US" sz="15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07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704</Words>
  <Application>Microsoft Macintosh PowerPoint</Application>
  <PresentationFormat>Widescreen</PresentationFormat>
  <Paragraphs>100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Mengoni</dc:creator>
  <cp:lastModifiedBy>Alberto Mengoni</cp:lastModifiedBy>
  <cp:revision>13</cp:revision>
  <dcterms:created xsi:type="dcterms:W3CDTF">2021-03-25T17:14:13Z</dcterms:created>
  <dcterms:modified xsi:type="dcterms:W3CDTF">2021-03-26T07:28:53Z</dcterms:modified>
</cp:coreProperties>
</file>