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33"/>
  </p:notesMasterIdLst>
  <p:sldIdLst>
    <p:sldId id="256" r:id="rId2"/>
    <p:sldId id="258" r:id="rId3"/>
    <p:sldId id="265" r:id="rId4"/>
    <p:sldId id="266" r:id="rId5"/>
    <p:sldId id="259" r:id="rId6"/>
    <p:sldId id="276" r:id="rId7"/>
    <p:sldId id="278" r:id="rId8"/>
    <p:sldId id="268" r:id="rId9"/>
    <p:sldId id="269" r:id="rId10"/>
    <p:sldId id="270" r:id="rId11"/>
    <p:sldId id="271" r:id="rId12"/>
    <p:sldId id="272" r:id="rId13"/>
    <p:sldId id="273" r:id="rId14"/>
    <p:sldId id="274" r:id="rId15"/>
    <p:sldId id="275" r:id="rId16"/>
    <p:sldId id="282" r:id="rId17"/>
    <p:sldId id="279" r:id="rId18"/>
    <p:sldId id="280" r:id="rId19"/>
    <p:sldId id="281" r:id="rId20"/>
    <p:sldId id="283" r:id="rId21"/>
    <p:sldId id="284" r:id="rId22"/>
    <p:sldId id="285" r:id="rId23"/>
    <p:sldId id="287" r:id="rId24"/>
    <p:sldId id="288" r:id="rId25"/>
    <p:sldId id="290" r:id="rId26"/>
    <p:sldId id="291" r:id="rId27"/>
    <p:sldId id="292" r:id="rId28"/>
    <p:sldId id="293" r:id="rId29"/>
    <p:sldId id="260" r:id="rId30"/>
    <p:sldId id="261" r:id="rId31"/>
    <p:sldId id="277"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AFB5"/>
    <a:srgbClr val="6293FF"/>
    <a:srgbClr val="141B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EF33B6-24EB-1341-820C-BF906AA2D3AF}" v="2343" dt="2021-03-17T13:01:27.554"/>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Stile chiaro 2 - Color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Stile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78"/>
    <p:restoredTop sz="81449"/>
  </p:normalViewPr>
  <p:slideViewPr>
    <p:cSldViewPr snapToGrid="0">
      <p:cViewPr>
        <p:scale>
          <a:sx n="86" d="100"/>
          <a:sy n="86" d="100"/>
        </p:scale>
        <p:origin x="1024"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DE56B0-1F0B-D14C-9F31-E6EFA3ACE949}" type="datetimeFigureOut">
              <a:rPr lang="en-GB" smtClean="0"/>
              <a:t>17/03/2021</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9CEDD1-760C-3742-8548-858AAC84599B}" type="slidenum">
              <a:rPr lang="en-GB" smtClean="0"/>
              <a:t>‹#›</a:t>
            </a:fld>
            <a:endParaRPr lang="en-GB"/>
          </a:p>
        </p:txBody>
      </p:sp>
    </p:spTree>
    <p:extLst>
      <p:ext uri="{BB962C8B-B14F-4D97-AF65-F5344CB8AC3E}">
        <p14:creationId xmlns:p14="http://schemas.microsoft.com/office/powerpoint/2010/main" val="801596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499CEDD1-760C-3742-8548-858AAC84599B}" type="slidenum">
              <a:rPr lang="en-GB" smtClean="0"/>
              <a:t>11</a:t>
            </a:fld>
            <a:endParaRPr lang="en-GB"/>
          </a:p>
        </p:txBody>
      </p:sp>
    </p:spTree>
    <p:extLst>
      <p:ext uri="{BB962C8B-B14F-4D97-AF65-F5344CB8AC3E}">
        <p14:creationId xmlns:p14="http://schemas.microsoft.com/office/powerpoint/2010/main" val="2015452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499CEDD1-760C-3742-8548-858AAC84599B}" type="slidenum">
              <a:rPr lang="en-GB" smtClean="0"/>
              <a:t>12</a:t>
            </a:fld>
            <a:endParaRPr lang="en-GB"/>
          </a:p>
        </p:txBody>
      </p:sp>
    </p:spTree>
    <p:extLst>
      <p:ext uri="{BB962C8B-B14F-4D97-AF65-F5344CB8AC3E}">
        <p14:creationId xmlns:p14="http://schemas.microsoft.com/office/powerpoint/2010/main" val="3086098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499CEDD1-760C-3742-8548-858AAC84599B}" type="slidenum">
              <a:rPr lang="en-GB" smtClean="0"/>
              <a:t>14</a:t>
            </a:fld>
            <a:endParaRPr lang="en-GB"/>
          </a:p>
        </p:txBody>
      </p:sp>
    </p:spTree>
    <p:extLst>
      <p:ext uri="{BB962C8B-B14F-4D97-AF65-F5344CB8AC3E}">
        <p14:creationId xmlns:p14="http://schemas.microsoft.com/office/powerpoint/2010/main" val="1616998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499CEDD1-760C-3742-8548-858AAC84599B}" type="slidenum">
              <a:rPr lang="en-GB" smtClean="0"/>
              <a:t>16</a:t>
            </a:fld>
            <a:endParaRPr lang="en-GB"/>
          </a:p>
        </p:txBody>
      </p:sp>
    </p:spTree>
    <p:extLst>
      <p:ext uri="{BB962C8B-B14F-4D97-AF65-F5344CB8AC3E}">
        <p14:creationId xmlns:p14="http://schemas.microsoft.com/office/powerpoint/2010/main" val="3199864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499CEDD1-760C-3742-8548-858AAC84599B}" type="slidenum">
              <a:rPr lang="en-GB" smtClean="0"/>
              <a:t>18</a:t>
            </a:fld>
            <a:endParaRPr lang="en-GB"/>
          </a:p>
        </p:txBody>
      </p:sp>
    </p:spTree>
    <p:extLst>
      <p:ext uri="{BB962C8B-B14F-4D97-AF65-F5344CB8AC3E}">
        <p14:creationId xmlns:p14="http://schemas.microsoft.com/office/powerpoint/2010/main" val="2791719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499CEDD1-760C-3742-8548-858AAC84599B}" type="slidenum">
              <a:rPr lang="en-GB" smtClean="0"/>
              <a:t>20</a:t>
            </a:fld>
            <a:endParaRPr lang="en-GB"/>
          </a:p>
        </p:txBody>
      </p:sp>
    </p:spTree>
    <p:extLst>
      <p:ext uri="{BB962C8B-B14F-4D97-AF65-F5344CB8AC3E}">
        <p14:creationId xmlns:p14="http://schemas.microsoft.com/office/powerpoint/2010/main" val="2958282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it-IT"/>
              <a:t>Fare clic per modificare lo stile del titolo dello schema</a:t>
            </a:r>
            <a:endParaRPr lang="en-US"/>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7" name="Date Placeholder 6"/>
          <p:cNvSpPr>
            <a:spLocks noGrp="1"/>
          </p:cNvSpPr>
          <p:nvPr>
            <p:ph type="dt" sz="half" idx="10"/>
          </p:nvPr>
        </p:nvSpPr>
        <p:spPr/>
        <p:txBody>
          <a:bodyPr/>
          <a:lstStyle/>
          <a:p>
            <a:fld id="{1160EA64-D806-43AC-9DF2-F8C432F32B4C}" type="datetimeFigureOut">
              <a:rPr lang="en-US" dirty="0"/>
              <a:t>3/17/2021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E9F9C37B-1D36-470B-8223-D6C91242EC14}" type="datetimeFigureOut">
              <a:rPr lang="en-US" dirty="0"/>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it-IT"/>
              <a:t>Fare clic per modificare lo stile del titolo dello schema</a:t>
            </a:r>
            <a:endParaRPr lang="en-US"/>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67C6F52A-A82B-47A2-A83A-8C4C91F2D59F}" type="datetimeFigureOut">
              <a:rPr lang="en-US" dirty="0"/>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a:spLocks noGrp="1"/>
          </p:cNvSpPr>
          <p:nvPr>
            <p:ph type="dt" sz="half" idx="10"/>
          </p:nvPr>
        </p:nvSpPr>
        <p:spPr/>
        <p:txBody>
          <a:bodyPr/>
          <a:lstStyle/>
          <a:p>
            <a:fld id="{F070A7B3-6521-4DCA-87E5-044747A908C1}" type="datetimeFigureOut">
              <a:rPr lang="en-US" dirty="0"/>
              <a:t>3/17/2021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it-IT"/>
              <a:t>Fare clic per modificare lo stile del titolo dello schema</a:t>
            </a:r>
            <a:endParaRPr lang="en-US"/>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fld id="{1160EA64-D806-43AC-9DF2-F8C432F32B4C}" type="datetimeFigureOut">
              <a:rPr lang="en-US" dirty="0"/>
              <a:t>3/17/2021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sz="half" idx="1"/>
          </p:nvPr>
        </p:nvSpPr>
        <p:spPr>
          <a:xfrm>
            <a:off x="1581912" y="2638044"/>
            <a:ext cx="4271771" cy="310198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6338315" y="2638044"/>
            <a:ext cx="4270247" cy="310198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8" name="Date Placeholder 7"/>
          <p:cNvSpPr>
            <a:spLocks noGrp="1"/>
          </p:cNvSpPr>
          <p:nvPr>
            <p:ph type="dt" sz="half" idx="10"/>
          </p:nvPr>
        </p:nvSpPr>
        <p:spPr/>
        <p:txBody>
          <a:bodyPr/>
          <a:lstStyle/>
          <a:p>
            <a:fld id="{AB134690-1557-4C89-A502-4959FE7FAD70}" type="datetimeFigureOut">
              <a:rPr lang="en-US" dirty="0"/>
              <a:t>3/17/2021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583436" y="3143250"/>
            <a:ext cx="4270248" cy="259677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fld id="{4F7D4976-E339-4826-83B7-FBD03F55ECF8}" type="datetimeFigureOut">
              <a:rPr lang="en-US" dirty="0"/>
              <a:t>3/17/2021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a:p>
        </p:txBody>
      </p:sp>
      <p:sp>
        <p:nvSpPr>
          <p:cNvPr id="10" name="Title 9"/>
          <p:cNvSpPr>
            <a:spLocks noGrp="1"/>
          </p:cNvSpPr>
          <p:nvPr>
            <p:ph type="title"/>
          </p:nvPr>
        </p:nvSpPr>
        <p:spPr/>
        <p:txBody>
          <a:bodyPr/>
          <a:lstStyle/>
          <a:p>
            <a:r>
              <a:rPr lang="it-IT"/>
              <a:t>Fare clic per modificare lo stile del titolo dello schema</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Date Placeholder 2"/>
          <p:cNvSpPr>
            <a:spLocks noGrp="1"/>
          </p:cNvSpPr>
          <p:nvPr>
            <p:ph type="dt" sz="half" idx="10"/>
          </p:nvPr>
        </p:nvSpPr>
        <p:spPr/>
        <p:txBody>
          <a:bodyPr/>
          <a:lstStyle/>
          <a:p>
            <a:fld id="{E1037C31-9E7A-4F99-8774-A0E530DE1A42}" type="datetimeFigureOut">
              <a:rPr lang="en-US" dirty="0"/>
              <a:t>3/17/2021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3/17/2021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it-IT"/>
              <a:t>Fare clic per modificare lo stile del titolo dello schema</a:t>
            </a:r>
            <a:endParaRPr lang="en-US"/>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9" name="Date Placeholder 8"/>
          <p:cNvSpPr>
            <a:spLocks noGrp="1"/>
          </p:cNvSpPr>
          <p:nvPr>
            <p:ph type="dt" sz="half" idx="10"/>
          </p:nvPr>
        </p:nvSpPr>
        <p:spPr/>
        <p:txBody>
          <a:bodyPr/>
          <a:lstStyle/>
          <a:p>
            <a:fld id="{D1BE4249-C0D0-4B06-8692-E8BB871AF643}" type="datetimeFigureOut">
              <a:rPr lang="en-US" dirty="0"/>
              <a:t>3/17/2021</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it-IT"/>
              <a:t>Fare clic per modificare lo stile del titolo dello schema</a:t>
            </a:r>
            <a:endParaRPr lang="en-US"/>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3/17/2021</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it-IT"/>
              <a:t>Fare clic per modificare lo stile del titolo dello schema</a:t>
            </a:r>
            <a:endParaRPr lang="en-US"/>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3/17/2021</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ov"/><Relationship Id="rId1" Type="http://schemas.openxmlformats.org/officeDocument/2006/relationships/video" Target="NULL" TargetMode="Externa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A7E26C-A840-7D44-B9D6-44C986D8EA29}"/>
              </a:ext>
            </a:extLst>
          </p:cNvPr>
          <p:cNvSpPr>
            <a:spLocks noGrp="1"/>
          </p:cNvSpPr>
          <p:nvPr>
            <p:ph type="ctrTitle"/>
          </p:nvPr>
        </p:nvSpPr>
        <p:spPr>
          <a:xfrm>
            <a:off x="5498590" y="988741"/>
            <a:ext cx="5888754" cy="4880518"/>
          </a:xfrm>
          <a:noFill/>
          <a:ln>
            <a:noFill/>
          </a:ln>
        </p:spPr>
        <p:txBody>
          <a:bodyPr wrap="square">
            <a:normAutofit/>
          </a:bodyPr>
          <a:lstStyle/>
          <a:p>
            <a:pPr algn="l"/>
            <a:r>
              <a:rPr lang="en-GB" sz="4400" dirty="0">
                <a:solidFill>
                  <a:schemeClr val="tx1"/>
                </a:solidFill>
              </a:rPr>
              <a:t>Monitoring of </a:t>
            </a:r>
            <a:r>
              <a:rPr lang="en-US" sz="4400" dirty="0" err="1">
                <a:solidFill>
                  <a:schemeClr val="tx1"/>
                </a:solidFill>
              </a:rPr>
              <a:t>Hadrontherapy</a:t>
            </a:r>
            <a:r>
              <a:rPr lang="en-US" sz="4400" dirty="0">
                <a:solidFill>
                  <a:schemeClr val="tx1"/>
                </a:solidFill>
              </a:rPr>
              <a:t> </a:t>
            </a:r>
            <a:r>
              <a:rPr lang="en-GB" sz="4400" dirty="0">
                <a:solidFill>
                  <a:schemeClr val="tx1"/>
                </a:solidFill>
              </a:rPr>
              <a:t>treatments through secondary fragments detection</a:t>
            </a:r>
          </a:p>
        </p:txBody>
      </p:sp>
      <p:sp>
        <p:nvSpPr>
          <p:cNvPr id="11" name="Rectangle 7">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0" name="Rectangle 9">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ottotitolo 2">
            <a:extLst>
              <a:ext uri="{FF2B5EF4-FFF2-40B4-BE49-F238E27FC236}">
                <a16:creationId xmlns:a16="http://schemas.microsoft.com/office/drawing/2014/main" id="{5635AAD8-EFD4-664F-9C82-A4EA0F709064}"/>
              </a:ext>
            </a:extLst>
          </p:cNvPr>
          <p:cNvSpPr>
            <a:spLocks noGrp="1"/>
          </p:cNvSpPr>
          <p:nvPr>
            <p:ph type="subTitle" idx="1"/>
          </p:nvPr>
        </p:nvSpPr>
        <p:spPr>
          <a:xfrm>
            <a:off x="1867700" y="2007220"/>
            <a:ext cx="2357553" cy="2843560"/>
          </a:xfrm>
        </p:spPr>
        <p:txBody>
          <a:bodyPr anchor="ctr">
            <a:normAutofit/>
          </a:bodyPr>
          <a:lstStyle/>
          <a:p>
            <a:pPr algn="r"/>
            <a:r>
              <a:rPr lang="en-GB" dirty="0">
                <a:solidFill>
                  <a:srgbClr val="FFFFFF"/>
                </a:solidFill>
              </a:rPr>
              <a:t>17th March 2021</a:t>
            </a:r>
          </a:p>
          <a:p>
            <a:pPr algn="r"/>
            <a:r>
              <a:rPr lang="en-GB" dirty="0">
                <a:solidFill>
                  <a:srgbClr val="FFFFFF"/>
                </a:solidFill>
              </a:rPr>
              <a:t>Irene </a:t>
            </a:r>
            <a:r>
              <a:rPr lang="en-GB" dirty="0" err="1">
                <a:solidFill>
                  <a:srgbClr val="FFFFFF"/>
                </a:solidFill>
              </a:rPr>
              <a:t>Egidi</a:t>
            </a:r>
            <a:endParaRPr lang="en-GB" dirty="0">
              <a:solidFill>
                <a:srgbClr val="FFFFFF"/>
              </a:solidFill>
            </a:endParaRPr>
          </a:p>
        </p:txBody>
      </p:sp>
    </p:spTree>
    <p:extLst>
      <p:ext uri="{BB962C8B-B14F-4D97-AF65-F5344CB8AC3E}">
        <p14:creationId xmlns:p14="http://schemas.microsoft.com/office/powerpoint/2010/main" val="2810170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263148-EA81-6642-A300-1F274953847F}"/>
              </a:ext>
            </a:extLst>
          </p:cNvPr>
          <p:cNvSpPr>
            <a:spLocks noGrp="1"/>
          </p:cNvSpPr>
          <p:nvPr>
            <p:ph type="title"/>
          </p:nvPr>
        </p:nvSpPr>
        <p:spPr>
          <a:xfrm>
            <a:off x="2231136" y="523613"/>
            <a:ext cx="7729728" cy="632834"/>
          </a:xfrm>
        </p:spPr>
        <p:txBody>
          <a:bodyPr>
            <a:normAutofit fontScale="90000"/>
          </a:bodyPr>
          <a:lstStyle/>
          <a:p>
            <a:r>
              <a:rPr lang="en-GB"/>
              <a:t>Gamma index – code</a:t>
            </a:r>
          </a:p>
        </p:txBody>
      </p:sp>
      <p:sp>
        <p:nvSpPr>
          <p:cNvPr id="3" name="Segnaposto contenuto 2">
            <a:extLst>
              <a:ext uri="{FF2B5EF4-FFF2-40B4-BE49-F238E27FC236}">
                <a16:creationId xmlns:a16="http://schemas.microsoft.com/office/drawing/2014/main" id="{612592DE-A8A6-C84F-86A9-339646A74A98}"/>
              </a:ext>
            </a:extLst>
          </p:cNvPr>
          <p:cNvSpPr>
            <a:spLocks noGrp="1"/>
          </p:cNvSpPr>
          <p:nvPr>
            <p:ph idx="1"/>
          </p:nvPr>
        </p:nvSpPr>
        <p:spPr>
          <a:xfrm>
            <a:off x="717665" y="1192145"/>
            <a:ext cx="10756669" cy="2976443"/>
          </a:xfrm>
        </p:spPr>
        <p:txBody>
          <a:bodyPr/>
          <a:lstStyle/>
          <a:p>
            <a:pPr marL="0" indent="0">
              <a:buNone/>
            </a:pPr>
            <a:r>
              <a:rPr lang="en-GB" dirty="0"/>
              <a:t>The code requires in input the reference and the evaluation map, and three parameters:</a:t>
            </a:r>
          </a:p>
          <a:p>
            <a:pPr fontAlgn="base"/>
            <a:r>
              <a:rPr lang="en-GB" dirty="0"/>
              <a:t>DD -&gt; Density distance [mm]</a:t>
            </a:r>
          </a:p>
          <a:p>
            <a:pPr fontAlgn="base"/>
            <a:r>
              <a:rPr lang="en-GB" dirty="0"/>
              <a:t>DTA -&gt; Distance to Agreement [%]</a:t>
            </a:r>
          </a:p>
          <a:p>
            <a:pPr fontAlgn="base"/>
            <a:r>
              <a:rPr lang="en-GB" dirty="0"/>
              <a:t>DHT -&gt; </a:t>
            </a:r>
            <a:r>
              <a:rPr lang="en-GB" dirty="0" err="1"/>
              <a:t>DensityThreshold</a:t>
            </a:r>
            <a:r>
              <a:rPr lang="en-GB" dirty="0"/>
              <a:t> [%] cut all those values which are specific percentage of the maximum density value. </a:t>
            </a:r>
          </a:p>
          <a:p>
            <a:pPr marL="0" indent="0">
              <a:buNone/>
            </a:pPr>
            <a:r>
              <a:rPr lang="en-GB" dirty="0"/>
              <a:t>It can be run in two different ways: </a:t>
            </a:r>
            <a:r>
              <a:rPr lang="en-GB" i="1" dirty="0" err="1"/>
              <a:t>gammaMode</a:t>
            </a:r>
            <a:r>
              <a:rPr lang="en-GB" i="1" dirty="0"/>
              <a:t> </a:t>
            </a:r>
            <a:r>
              <a:rPr lang="en-GB" dirty="0"/>
              <a:t>or </a:t>
            </a:r>
            <a:r>
              <a:rPr lang="en-GB" i="1" dirty="0" err="1"/>
              <a:t>passRateMode</a:t>
            </a:r>
            <a:r>
              <a:rPr lang="en-GB" i="1" dirty="0"/>
              <a:t>. </a:t>
            </a:r>
            <a:r>
              <a:rPr lang="en-GB" dirty="0"/>
              <a:t>In the first case we obtain a map with the distribution of the gamma index, in the second one we have a map that shows the voxels that have passed the test.</a:t>
            </a:r>
          </a:p>
          <a:p>
            <a:pPr marL="0" indent="0">
              <a:buNone/>
            </a:pPr>
            <a:r>
              <a:rPr lang="en-GB" dirty="0"/>
              <a:t>The tests have been done considering different value of the three parameters to evaluate their influence. </a:t>
            </a:r>
          </a:p>
        </p:txBody>
      </p:sp>
      <p:sp>
        <p:nvSpPr>
          <p:cNvPr id="4" name="Titolo 1">
            <a:extLst>
              <a:ext uri="{FF2B5EF4-FFF2-40B4-BE49-F238E27FC236}">
                <a16:creationId xmlns:a16="http://schemas.microsoft.com/office/drawing/2014/main" id="{A27653E8-1710-524E-B996-BA50AD2D27E8}"/>
              </a:ext>
            </a:extLst>
          </p:cNvPr>
          <p:cNvSpPr txBox="1">
            <a:spLocks/>
          </p:cNvSpPr>
          <p:nvPr/>
        </p:nvSpPr>
        <p:spPr bwMode="black">
          <a:xfrm>
            <a:off x="2231136" y="4501265"/>
            <a:ext cx="7729728" cy="595171"/>
          </a:xfrm>
          <a:prstGeom prst="rect">
            <a:avLst/>
          </a:prstGeom>
          <a:solidFill>
            <a:srgbClr val="FFFFFF"/>
          </a:solid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GB" sz="2500"/>
              <a:t>3D emission maps</a:t>
            </a:r>
          </a:p>
        </p:txBody>
      </p:sp>
      <p:sp>
        <p:nvSpPr>
          <p:cNvPr id="5" name="Segnaposto contenuto 2">
            <a:extLst>
              <a:ext uri="{FF2B5EF4-FFF2-40B4-BE49-F238E27FC236}">
                <a16:creationId xmlns:a16="http://schemas.microsoft.com/office/drawing/2014/main" id="{6BE3B0F3-F674-BD46-8C57-E17012CA8FA5}"/>
              </a:ext>
            </a:extLst>
          </p:cNvPr>
          <p:cNvSpPr txBox="1">
            <a:spLocks/>
          </p:cNvSpPr>
          <p:nvPr/>
        </p:nvSpPr>
        <p:spPr>
          <a:xfrm>
            <a:off x="717665" y="5302954"/>
            <a:ext cx="10892118" cy="86393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GB" dirty="0"/>
              <a:t>The 3D maps are done considering</a:t>
            </a:r>
            <a:r>
              <a:rPr lang="en-GB" dirty="0">
                <a:solidFill>
                  <a:schemeClr val="tx1"/>
                </a:solidFill>
              </a:rPr>
              <a:t> the points of emission as a sphere with a certain radius to minimize the statistical fluctuations. </a:t>
            </a:r>
            <a:endParaRPr lang="en-GB" dirty="0"/>
          </a:p>
        </p:txBody>
      </p:sp>
    </p:spTree>
    <p:extLst>
      <p:ext uri="{BB962C8B-B14F-4D97-AF65-F5344CB8AC3E}">
        <p14:creationId xmlns:p14="http://schemas.microsoft.com/office/powerpoint/2010/main" val="1490892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5" name="Rectangle 12">
            <a:extLst>
              <a:ext uri="{FF2B5EF4-FFF2-40B4-BE49-F238E27FC236}">
                <a16:creationId xmlns:a16="http://schemas.microsoft.com/office/drawing/2014/main" id="{8E1D4842-F208-47E0-A3A4-6469A9F04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7F80FC5-0B19-2C4E-B842-10E8F9F8D346}"/>
              </a:ext>
            </a:extLst>
          </p:cNvPr>
          <p:cNvSpPr>
            <a:spLocks noGrp="1"/>
          </p:cNvSpPr>
          <p:nvPr>
            <p:ph type="title"/>
          </p:nvPr>
        </p:nvSpPr>
        <p:spPr>
          <a:xfrm>
            <a:off x="583086" y="208915"/>
            <a:ext cx="5291327" cy="1188720"/>
          </a:xfrm>
          <a:solidFill>
            <a:srgbClr val="FFFFFF"/>
          </a:solidFill>
          <a:ln>
            <a:solidFill>
              <a:srgbClr val="404040"/>
            </a:solidFill>
          </a:ln>
        </p:spPr>
        <p:txBody>
          <a:bodyPr>
            <a:normAutofit fontScale="90000"/>
          </a:bodyPr>
          <a:lstStyle/>
          <a:p>
            <a:r>
              <a:rPr lang="en-GB" dirty="0"/>
              <a:t>Gamma index – Preliminary results (PZ4)</a:t>
            </a:r>
          </a:p>
        </p:txBody>
      </p:sp>
      <p:pic>
        <p:nvPicPr>
          <p:cNvPr id="6" name="Immagine 5">
            <a:extLst>
              <a:ext uri="{FF2B5EF4-FFF2-40B4-BE49-F238E27FC236}">
                <a16:creationId xmlns:a16="http://schemas.microsoft.com/office/drawing/2014/main" id="{AA2033B0-25C4-CD47-B7F6-C2171A4825FF}"/>
              </a:ext>
            </a:extLst>
          </p:cNvPr>
          <p:cNvPicPr>
            <a:picLocks noChangeAspect="1"/>
          </p:cNvPicPr>
          <p:nvPr/>
        </p:nvPicPr>
        <p:blipFill rotWithShape="1">
          <a:blip r:embed="rId3"/>
          <a:srcRect l="2318" t="2530" r="1580" b="44727"/>
          <a:stretch/>
        </p:blipFill>
        <p:spPr>
          <a:xfrm>
            <a:off x="7308907" y="699190"/>
            <a:ext cx="4300007" cy="1622471"/>
          </a:xfrm>
          <a:prstGeom prst="rect">
            <a:avLst/>
          </a:prstGeom>
        </p:spPr>
      </p:pic>
      <p:pic>
        <p:nvPicPr>
          <p:cNvPr id="8" name="Immagine 7" descr="Immagine che contiene piazza&#10;&#10;Descrizione generata automaticamente">
            <a:extLst>
              <a:ext uri="{FF2B5EF4-FFF2-40B4-BE49-F238E27FC236}">
                <a16:creationId xmlns:a16="http://schemas.microsoft.com/office/drawing/2014/main" id="{8F623376-061A-3F43-B5AC-B0D533646CF8}"/>
              </a:ext>
            </a:extLst>
          </p:cNvPr>
          <p:cNvPicPr>
            <a:picLocks noChangeAspect="1"/>
          </p:cNvPicPr>
          <p:nvPr/>
        </p:nvPicPr>
        <p:blipFill rotWithShape="1">
          <a:blip r:embed="rId4"/>
          <a:srcRect l="2133" t="56448" r="950" b="3351"/>
          <a:stretch/>
        </p:blipFill>
        <p:spPr>
          <a:xfrm>
            <a:off x="7496056" y="5644588"/>
            <a:ext cx="4194485" cy="1161339"/>
          </a:xfrm>
          <a:prstGeom prst="rect">
            <a:avLst/>
          </a:prstGeom>
        </p:spPr>
      </p:pic>
      <p:sp>
        <p:nvSpPr>
          <p:cNvPr id="4" name="Segnaposto contenuto 2">
            <a:extLst>
              <a:ext uri="{FF2B5EF4-FFF2-40B4-BE49-F238E27FC236}">
                <a16:creationId xmlns:a16="http://schemas.microsoft.com/office/drawing/2014/main" id="{2BB11A6A-20D4-A542-A1D8-B6792CB9F1C0}"/>
              </a:ext>
            </a:extLst>
          </p:cNvPr>
          <p:cNvSpPr txBox="1">
            <a:spLocks/>
          </p:cNvSpPr>
          <p:nvPr/>
        </p:nvSpPr>
        <p:spPr>
          <a:xfrm>
            <a:off x="145404" y="1606551"/>
            <a:ext cx="6105494" cy="504253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Calibri" panose="020F0502020204030204" pitchFamily="34" charset="0"/>
                <a:cs typeface="Calibri" panose="020F0502020204030204" pitchFamily="34" charset="0"/>
              </a:rPr>
              <a:t>DD=2, DTA=3, DHT=0. </a:t>
            </a:r>
          </a:p>
          <a:p>
            <a:pPr marL="0" indent="0">
              <a:buFont typeface="Arial" panose="020B0604020202020204" pitchFamily="34" charset="0"/>
              <a:buNone/>
            </a:pPr>
            <a:r>
              <a:rPr lang="en-GB" sz="2000" dirty="0">
                <a:solidFill>
                  <a:schemeClr val="tx1"/>
                </a:solidFill>
                <a:latin typeface="Calibri" panose="020F0502020204030204" pitchFamily="34" charset="0"/>
                <a:cs typeface="Calibri" panose="020F0502020204030204" pitchFamily="34" charset="0"/>
              </a:rPr>
              <a:t>RADIUS = 0.2</a:t>
            </a:r>
          </a:p>
          <a:p>
            <a:pPr marL="0" indent="0">
              <a:buFont typeface="Arial" panose="020B0604020202020204" pitchFamily="34" charset="0"/>
              <a:buNone/>
            </a:pPr>
            <a:endParaRPr lang="en-GB" sz="2000"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GB" sz="2000"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GB" sz="2000" dirty="0">
                <a:solidFill>
                  <a:schemeClr val="tx1"/>
                </a:solidFill>
              </a:rPr>
              <a:t>The two images show the comparison between the first and the second fraction of the treatment (upper), and the first and the last fraction of PZ4 (bottom). The first ones are obtained using the </a:t>
            </a:r>
            <a:r>
              <a:rPr lang="en-GB" sz="2000" i="1" dirty="0" err="1">
                <a:solidFill>
                  <a:schemeClr val="tx1"/>
                </a:solidFill>
              </a:rPr>
              <a:t>gammaMode</a:t>
            </a:r>
            <a:r>
              <a:rPr lang="en-GB" sz="2000" dirty="0">
                <a:solidFill>
                  <a:schemeClr val="tx1"/>
                </a:solidFill>
              </a:rPr>
              <a:t>, while the second ones using the </a:t>
            </a:r>
            <a:r>
              <a:rPr lang="en-GB" sz="2000" i="1" dirty="0" err="1">
                <a:solidFill>
                  <a:schemeClr val="tx1"/>
                </a:solidFill>
              </a:rPr>
              <a:t>passRateMode</a:t>
            </a:r>
            <a:r>
              <a:rPr lang="en-GB" sz="2000" i="1" dirty="0">
                <a:solidFill>
                  <a:schemeClr val="tx1"/>
                </a:solidFill>
              </a:rPr>
              <a:t> (the green voxels are the ones that didn’t pass the test).</a:t>
            </a:r>
          </a:p>
          <a:p>
            <a:pPr marL="0" indent="0">
              <a:buFont typeface="Arial" panose="020B0604020202020204" pitchFamily="34" charset="0"/>
              <a:buNone/>
            </a:pPr>
            <a:r>
              <a:rPr lang="en-GB" sz="2000" dirty="0">
                <a:solidFill>
                  <a:schemeClr val="tx1"/>
                </a:solidFill>
              </a:rPr>
              <a:t>We notice a hotspot of the gamma index value in the gamma index distribution, that results in an accumulation of failed voxels. </a:t>
            </a:r>
          </a:p>
        </p:txBody>
      </p:sp>
      <p:pic>
        <p:nvPicPr>
          <p:cNvPr id="7" name="Immagine 6">
            <a:extLst>
              <a:ext uri="{FF2B5EF4-FFF2-40B4-BE49-F238E27FC236}">
                <a16:creationId xmlns:a16="http://schemas.microsoft.com/office/drawing/2014/main" id="{9C193855-005E-F54B-B636-BAA89E3B48CF}"/>
              </a:ext>
            </a:extLst>
          </p:cNvPr>
          <p:cNvPicPr>
            <a:picLocks noChangeAspect="1"/>
          </p:cNvPicPr>
          <p:nvPr/>
        </p:nvPicPr>
        <p:blipFill rotWithShape="1">
          <a:blip r:embed="rId3"/>
          <a:srcRect l="2318" t="56497" r="2088" b="3"/>
          <a:stretch/>
        </p:blipFill>
        <p:spPr>
          <a:xfrm>
            <a:off x="7382736" y="4333814"/>
            <a:ext cx="4300007" cy="1345243"/>
          </a:xfrm>
          <a:prstGeom prst="rect">
            <a:avLst/>
          </a:prstGeom>
        </p:spPr>
      </p:pic>
      <p:pic>
        <p:nvPicPr>
          <p:cNvPr id="9" name="Immagine 8" descr="Immagine che contiene piazza&#10;&#10;Descrizione generata automaticamente">
            <a:extLst>
              <a:ext uri="{FF2B5EF4-FFF2-40B4-BE49-F238E27FC236}">
                <a16:creationId xmlns:a16="http://schemas.microsoft.com/office/drawing/2014/main" id="{D2CE616C-80A7-2E45-8839-635D3511B63A}"/>
              </a:ext>
            </a:extLst>
          </p:cNvPr>
          <p:cNvPicPr>
            <a:picLocks noChangeAspect="1"/>
          </p:cNvPicPr>
          <p:nvPr/>
        </p:nvPicPr>
        <p:blipFill rotWithShape="1">
          <a:blip r:embed="rId4"/>
          <a:srcRect l="2133" t="13001" r="950" b="44832"/>
          <a:stretch/>
        </p:blipFill>
        <p:spPr>
          <a:xfrm>
            <a:off x="7482112" y="2251245"/>
            <a:ext cx="4126802" cy="1198476"/>
          </a:xfrm>
          <a:prstGeom prst="rect">
            <a:avLst/>
          </a:prstGeom>
        </p:spPr>
      </p:pic>
      <p:sp>
        <p:nvSpPr>
          <p:cNvPr id="10" name="Segnaposto contenuto 2">
            <a:extLst>
              <a:ext uri="{FF2B5EF4-FFF2-40B4-BE49-F238E27FC236}">
                <a16:creationId xmlns:a16="http://schemas.microsoft.com/office/drawing/2014/main" id="{35E587CC-0F10-904B-B608-9A1E19A2DCBB}"/>
              </a:ext>
            </a:extLst>
          </p:cNvPr>
          <p:cNvSpPr txBox="1">
            <a:spLocks/>
          </p:cNvSpPr>
          <p:nvPr/>
        </p:nvSpPr>
        <p:spPr>
          <a:xfrm>
            <a:off x="7382736" y="114591"/>
            <a:ext cx="4547097" cy="589989"/>
          </a:xfrm>
          <a:prstGeom prst="rect">
            <a:avLst/>
          </a:prstGeom>
          <a:solidFill>
            <a:srgbClr val="9BAFB5"/>
          </a:solidFill>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GB" dirty="0">
                <a:solidFill>
                  <a:schemeClr val="tx1"/>
                </a:solidFill>
              </a:rPr>
              <a:t>Results of the comparison between the 1</a:t>
            </a:r>
            <a:r>
              <a:rPr lang="en-GB" baseline="30000" dirty="0">
                <a:solidFill>
                  <a:schemeClr val="tx1"/>
                </a:solidFill>
              </a:rPr>
              <a:t>st</a:t>
            </a:r>
            <a:r>
              <a:rPr lang="en-GB" dirty="0">
                <a:solidFill>
                  <a:schemeClr val="tx1"/>
                </a:solidFill>
              </a:rPr>
              <a:t> and the 2</a:t>
            </a:r>
            <a:r>
              <a:rPr lang="en-GB" baseline="30000" dirty="0">
                <a:solidFill>
                  <a:schemeClr val="tx1"/>
                </a:solidFill>
              </a:rPr>
              <a:t>nd</a:t>
            </a:r>
            <a:r>
              <a:rPr lang="en-GB" dirty="0">
                <a:solidFill>
                  <a:schemeClr val="tx1"/>
                </a:solidFill>
              </a:rPr>
              <a:t> fraction</a:t>
            </a:r>
          </a:p>
        </p:txBody>
      </p:sp>
      <p:sp>
        <p:nvSpPr>
          <p:cNvPr id="12" name="Segnaposto contenuto 2">
            <a:extLst>
              <a:ext uri="{FF2B5EF4-FFF2-40B4-BE49-F238E27FC236}">
                <a16:creationId xmlns:a16="http://schemas.microsoft.com/office/drawing/2014/main" id="{78481F30-AEF9-024A-8A9D-F3CEE683AB3B}"/>
              </a:ext>
            </a:extLst>
          </p:cNvPr>
          <p:cNvSpPr txBox="1">
            <a:spLocks/>
          </p:cNvSpPr>
          <p:nvPr/>
        </p:nvSpPr>
        <p:spPr>
          <a:xfrm>
            <a:off x="7308907" y="3413625"/>
            <a:ext cx="4547097" cy="589989"/>
          </a:xfrm>
          <a:prstGeom prst="rect">
            <a:avLst/>
          </a:prstGeom>
          <a:solidFill>
            <a:srgbClr val="9BAFB5"/>
          </a:solidFill>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GB" dirty="0">
                <a:solidFill>
                  <a:schemeClr val="tx1"/>
                </a:solidFill>
              </a:rPr>
              <a:t>Results of the comparison between the 1</a:t>
            </a:r>
            <a:r>
              <a:rPr lang="en-GB" baseline="30000" dirty="0">
                <a:solidFill>
                  <a:schemeClr val="tx1"/>
                </a:solidFill>
              </a:rPr>
              <a:t>st</a:t>
            </a:r>
            <a:r>
              <a:rPr lang="en-GB" dirty="0">
                <a:solidFill>
                  <a:schemeClr val="tx1"/>
                </a:solidFill>
              </a:rPr>
              <a:t> and the last fraction</a:t>
            </a:r>
          </a:p>
        </p:txBody>
      </p:sp>
      <p:pic>
        <p:nvPicPr>
          <p:cNvPr id="5" name="Immagine 4">
            <a:extLst>
              <a:ext uri="{FF2B5EF4-FFF2-40B4-BE49-F238E27FC236}">
                <a16:creationId xmlns:a16="http://schemas.microsoft.com/office/drawing/2014/main" id="{5DA88F5E-BD58-2448-A399-FBF5714546B8}"/>
              </a:ext>
            </a:extLst>
          </p:cNvPr>
          <p:cNvPicPr>
            <a:picLocks noChangeAspect="1"/>
          </p:cNvPicPr>
          <p:nvPr/>
        </p:nvPicPr>
        <p:blipFill>
          <a:blip r:embed="rId5"/>
          <a:stretch>
            <a:fillRect/>
          </a:stretch>
        </p:blipFill>
        <p:spPr>
          <a:xfrm>
            <a:off x="7859234" y="4003614"/>
            <a:ext cx="3594100" cy="330200"/>
          </a:xfrm>
          <a:prstGeom prst="rect">
            <a:avLst/>
          </a:prstGeom>
        </p:spPr>
      </p:pic>
    </p:spTree>
    <p:extLst>
      <p:ext uri="{BB962C8B-B14F-4D97-AF65-F5344CB8AC3E}">
        <p14:creationId xmlns:p14="http://schemas.microsoft.com/office/powerpoint/2010/main" val="1805873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5" name="Rectangle 12">
            <a:extLst>
              <a:ext uri="{FF2B5EF4-FFF2-40B4-BE49-F238E27FC236}">
                <a16:creationId xmlns:a16="http://schemas.microsoft.com/office/drawing/2014/main" id="{8E1D4842-F208-47E0-A3A4-6469A9F04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7F80FC5-0B19-2C4E-B842-10E8F9F8D346}"/>
              </a:ext>
            </a:extLst>
          </p:cNvPr>
          <p:cNvSpPr>
            <a:spLocks noGrp="1"/>
          </p:cNvSpPr>
          <p:nvPr>
            <p:ph type="title"/>
          </p:nvPr>
        </p:nvSpPr>
        <p:spPr>
          <a:xfrm>
            <a:off x="780941" y="1290025"/>
            <a:ext cx="5291327" cy="1188720"/>
          </a:xfrm>
          <a:solidFill>
            <a:srgbClr val="FFFFFF"/>
          </a:solidFill>
          <a:ln>
            <a:solidFill>
              <a:srgbClr val="404040"/>
            </a:solidFill>
          </a:ln>
        </p:spPr>
        <p:txBody>
          <a:bodyPr>
            <a:normAutofit fontScale="90000"/>
          </a:bodyPr>
          <a:lstStyle/>
          <a:p>
            <a:r>
              <a:rPr lang="en-GB" dirty="0"/>
              <a:t>Gamma index – Preliminary results (PZ4)</a:t>
            </a:r>
          </a:p>
        </p:txBody>
      </p:sp>
      <p:sp>
        <p:nvSpPr>
          <p:cNvPr id="4" name="Segnaposto contenuto 2">
            <a:extLst>
              <a:ext uri="{FF2B5EF4-FFF2-40B4-BE49-F238E27FC236}">
                <a16:creationId xmlns:a16="http://schemas.microsoft.com/office/drawing/2014/main" id="{2BB11A6A-20D4-A542-A1D8-B6792CB9F1C0}"/>
              </a:ext>
            </a:extLst>
          </p:cNvPr>
          <p:cNvSpPr txBox="1">
            <a:spLocks/>
          </p:cNvSpPr>
          <p:nvPr/>
        </p:nvSpPr>
        <p:spPr>
          <a:xfrm>
            <a:off x="724305" y="2660603"/>
            <a:ext cx="5371695" cy="393506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rPr>
              <a:t>DD=2, DTA=3, </a:t>
            </a:r>
            <a:r>
              <a:rPr lang="en-GB" sz="2000" dirty="0">
                <a:solidFill>
                  <a:schemeClr val="tx1"/>
                </a:solidFill>
                <a:highlight>
                  <a:srgbClr val="FFFF00"/>
                </a:highlight>
              </a:rPr>
              <a:t>DHT=5</a:t>
            </a:r>
          </a:p>
          <a:p>
            <a:pPr marL="0" indent="0">
              <a:buNone/>
            </a:pPr>
            <a:r>
              <a:rPr lang="en-GB" sz="2000" dirty="0">
                <a:solidFill>
                  <a:schemeClr val="tx1"/>
                </a:solidFill>
              </a:rPr>
              <a:t>RADIUS = 0.2</a:t>
            </a:r>
          </a:p>
          <a:p>
            <a:pPr marL="0" indent="0">
              <a:buNone/>
            </a:pPr>
            <a:endParaRPr lang="en-GB" sz="2000" dirty="0">
              <a:solidFill>
                <a:schemeClr val="tx1"/>
              </a:solidFill>
              <a:highlight>
                <a:srgbClr val="FFFF00"/>
              </a:highlight>
            </a:endParaRPr>
          </a:p>
          <a:p>
            <a:pPr marL="0" indent="0">
              <a:buNone/>
            </a:pPr>
            <a:endParaRPr lang="en-GB" sz="2000" dirty="0">
              <a:solidFill>
                <a:schemeClr val="tx1"/>
              </a:solidFill>
              <a:highlight>
                <a:srgbClr val="FFFF00"/>
              </a:highlight>
            </a:endParaRPr>
          </a:p>
          <a:p>
            <a:pPr marL="0" indent="0">
              <a:buFont typeface="Arial" panose="020B0604020202020204" pitchFamily="34" charset="0"/>
              <a:buNone/>
            </a:pPr>
            <a:r>
              <a:rPr lang="en-GB" sz="2000" dirty="0">
                <a:solidFill>
                  <a:schemeClr val="tx1"/>
                </a:solidFill>
              </a:rPr>
              <a:t>In this case all the voxels whose values are lower that the 5% of the maximum are not considered for the analysis. </a:t>
            </a:r>
          </a:p>
          <a:p>
            <a:pPr marL="0" indent="0">
              <a:buFont typeface="Arial" panose="020B0604020202020204" pitchFamily="34" charset="0"/>
              <a:buNone/>
            </a:pPr>
            <a:r>
              <a:rPr lang="en-GB" sz="2000" dirty="0">
                <a:solidFill>
                  <a:schemeClr val="tx1"/>
                </a:solidFill>
              </a:rPr>
              <a:t>The threshold cut help, as expected, removing low density voxels from the test.</a:t>
            </a:r>
          </a:p>
        </p:txBody>
      </p:sp>
      <p:pic>
        <p:nvPicPr>
          <p:cNvPr id="5" name="Immagine 4">
            <a:extLst>
              <a:ext uri="{FF2B5EF4-FFF2-40B4-BE49-F238E27FC236}">
                <a16:creationId xmlns:a16="http://schemas.microsoft.com/office/drawing/2014/main" id="{D5571728-1565-DC4C-A632-F6C7436494A0}"/>
              </a:ext>
            </a:extLst>
          </p:cNvPr>
          <p:cNvPicPr>
            <a:picLocks noChangeAspect="1"/>
          </p:cNvPicPr>
          <p:nvPr/>
        </p:nvPicPr>
        <p:blipFill rotWithShape="1">
          <a:blip r:embed="rId3"/>
          <a:srcRect b="45646"/>
          <a:stretch/>
        </p:blipFill>
        <p:spPr>
          <a:xfrm>
            <a:off x="7245370" y="489759"/>
            <a:ext cx="4523047" cy="1678217"/>
          </a:xfrm>
          <a:prstGeom prst="rect">
            <a:avLst/>
          </a:prstGeom>
        </p:spPr>
      </p:pic>
      <p:pic>
        <p:nvPicPr>
          <p:cNvPr id="9" name="Immagine 8">
            <a:extLst>
              <a:ext uri="{FF2B5EF4-FFF2-40B4-BE49-F238E27FC236}">
                <a16:creationId xmlns:a16="http://schemas.microsoft.com/office/drawing/2014/main" id="{BE31414B-4123-6840-9DFE-62692415EE55}"/>
              </a:ext>
            </a:extLst>
          </p:cNvPr>
          <p:cNvPicPr>
            <a:picLocks noChangeAspect="1"/>
          </p:cNvPicPr>
          <p:nvPr/>
        </p:nvPicPr>
        <p:blipFill rotWithShape="1">
          <a:blip r:embed="rId4"/>
          <a:srcRect t="3244" b="50160"/>
          <a:stretch/>
        </p:blipFill>
        <p:spPr>
          <a:xfrm>
            <a:off x="7378204" y="2157792"/>
            <a:ext cx="4385244" cy="1263936"/>
          </a:xfrm>
          <a:prstGeom prst="rect">
            <a:avLst/>
          </a:prstGeom>
        </p:spPr>
      </p:pic>
      <p:sp>
        <p:nvSpPr>
          <p:cNvPr id="7" name="Segnaposto contenuto 2">
            <a:extLst>
              <a:ext uri="{FF2B5EF4-FFF2-40B4-BE49-F238E27FC236}">
                <a16:creationId xmlns:a16="http://schemas.microsoft.com/office/drawing/2014/main" id="{FAE4EF5E-0582-7247-99A8-31B127339BAF}"/>
              </a:ext>
            </a:extLst>
          </p:cNvPr>
          <p:cNvSpPr txBox="1">
            <a:spLocks/>
          </p:cNvSpPr>
          <p:nvPr/>
        </p:nvSpPr>
        <p:spPr>
          <a:xfrm>
            <a:off x="7460023" y="61064"/>
            <a:ext cx="4547097" cy="532494"/>
          </a:xfrm>
          <a:prstGeom prst="rect">
            <a:avLst/>
          </a:prstGeom>
          <a:solidFill>
            <a:srgbClr val="9BAFB5"/>
          </a:solidFill>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rPr>
              <a:t>Results of the comparison between the 1</a:t>
            </a:r>
            <a:r>
              <a:rPr lang="en-GB" sz="2000" baseline="30000" dirty="0">
                <a:solidFill>
                  <a:schemeClr val="tx1"/>
                </a:solidFill>
              </a:rPr>
              <a:t>st</a:t>
            </a:r>
            <a:r>
              <a:rPr lang="en-GB" sz="2000" dirty="0">
                <a:solidFill>
                  <a:schemeClr val="tx1"/>
                </a:solidFill>
              </a:rPr>
              <a:t> and the 2</a:t>
            </a:r>
            <a:r>
              <a:rPr lang="en-GB" sz="2000" baseline="30000" dirty="0">
                <a:solidFill>
                  <a:schemeClr val="tx1"/>
                </a:solidFill>
              </a:rPr>
              <a:t>nd</a:t>
            </a:r>
            <a:r>
              <a:rPr lang="en-GB" sz="2000" dirty="0">
                <a:solidFill>
                  <a:schemeClr val="tx1"/>
                </a:solidFill>
              </a:rPr>
              <a:t> fraction</a:t>
            </a:r>
          </a:p>
        </p:txBody>
      </p:sp>
      <p:pic>
        <p:nvPicPr>
          <p:cNvPr id="11" name="Immagine 10">
            <a:extLst>
              <a:ext uri="{FF2B5EF4-FFF2-40B4-BE49-F238E27FC236}">
                <a16:creationId xmlns:a16="http://schemas.microsoft.com/office/drawing/2014/main" id="{4B72300A-5BED-4740-B105-2040CB4BE860}"/>
              </a:ext>
            </a:extLst>
          </p:cNvPr>
          <p:cNvPicPr>
            <a:picLocks noChangeAspect="1"/>
          </p:cNvPicPr>
          <p:nvPr/>
        </p:nvPicPr>
        <p:blipFill rotWithShape="1">
          <a:blip r:embed="rId4"/>
          <a:srcRect t="49376" b="467"/>
          <a:stretch/>
        </p:blipFill>
        <p:spPr>
          <a:xfrm>
            <a:off x="7396067" y="5485895"/>
            <a:ext cx="4479675" cy="1389834"/>
          </a:xfrm>
          <a:prstGeom prst="rect">
            <a:avLst/>
          </a:prstGeom>
        </p:spPr>
      </p:pic>
      <p:pic>
        <p:nvPicPr>
          <p:cNvPr id="10" name="Immagine 9">
            <a:extLst>
              <a:ext uri="{FF2B5EF4-FFF2-40B4-BE49-F238E27FC236}">
                <a16:creationId xmlns:a16="http://schemas.microsoft.com/office/drawing/2014/main" id="{BDEA49EA-6A33-6D4C-AD32-F7EF7AEBC8AD}"/>
              </a:ext>
            </a:extLst>
          </p:cNvPr>
          <p:cNvPicPr>
            <a:picLocks noChangeAspect="1"/>
          </p:cNvPicPr>
          <p:nvPr/>
        </p:nvPicPr>
        <p:blipFill rotWithShape="1">
          <a:blip r:embed="rId3"/>
          <a:srcRect t="54406" b="1467"/>
          <a:stretch/>
        </p:blipFill>
        <p:spPr>
          <a:xfrm>
            <a:off x="7229328" y="4106664"/>
            <a:ext cx="4657852" cy="1403096"/>
          </a:xfrm>
          <a:prstGeom prst="rect">
            <a:avLst/>
          </a:prstGeom>
        </p:spPr>
      </p:pic>
      <p:pic>
        <p:nvPicPr>
          <p:cNvPr id="12" name="Immagine 11">
            <a:extLst>
              <a:ext uri="{FF2B5EF4-FFF2-40B4-BE49-F238E27FC236}">
                <a16:creationId xmlns:a16="http://schemas.microsoft.com/office/drawing/2014/main" id="{00627E2A-D5AE-764C-8204-A3D61ECF3D24}"/>
              </a:ext>
            </a:extLst>
          </p:cNvPr>
          <p:cNvPicPr>
            <a:picLocks noChangeAspect="1"/>
          </p:cNvPicPr>
          <p:nvPr/>
        </p:nvPicPr>
        <p:blipFill>
          <a:blip r:embed="rId5"/>
          <a:stretch>
            <a:fillRect/>
          </a:stretch>
        </p:blipFill>
        <p:spPr>
          <a:xfrm>
            <a:off x="8129025" y="3900259"/>
            <a:ext cx="3594100" cy="330200"/>
          </a:xfrm>
          <a:prstGeom prst="rect">
            <a:avLst/>
          </a:prstGeom>
        </p:spPr>
      </p:pic>
      <p:sp>
        <p:nvSpPr>
          <p:cNvPr id="8" name="Segnaposto contenuto 2">
            <a:extLst>
              <a:ext uri="{FF2B5EF4-FFF2-40B4-BE49-F238E27FC236}">
                <a16:creationId xmlns:a16="http://schemas.microsoft.com/office/drawing/2014/main" id="{F23C6F12-0E4E-2749-98ED-2FB7562CA7C0}"/>
              </a:ext>
            </a:extLst>
          </p:cNvPr>
          <p:cNvSpPr txBox="1">
            <a:spLocks/>
          </p:cNvSpPr>
          <p:nvPr/>
        </p:nvSpPr>
        <p:spPr>
          <a:xfrm>
            <a:off x="7460024" y="3427392"/>
            <a:ext cx="4547097" cy="532494"/>
          </a:xfrm>
          <a:prstGeom prst="rect">
            <a:avLst/>
          </a:prstGeom>
          <a:solidFill>
            <a:srgbClr val="9BAFB5"/>
          </a:solidFill>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rPr>
              <a:t>Results of the comparison between the 1</a:t>
            </a:r>
            <a:r>
              <a:rPr lang="en-GB" sz="2000" baseline="30000" dirty="0">
                <a:solidFill>
                  <a:schemeClr val="tx1"/>
                </a:solidFill>
              </a:rPr>
              <a:t>st</a:t>
            </a:r>
            <a:r>
              <a:rPr lang="en-GB" sz="2000" dirty="0">
                <a:solidFill>
                  <a:schemeClr val="tx1"/>
                </a:solidFill>
              </a:rPr>
              <a:t> and the last fraction</a:t>
            </a:r>
          </a:p>
        </p:txBody>
      </p:sp>
    </p:spTree>
    <p:extLst>
      <p:ext uri="{BB962C8B-B14F-4D97-AF65-F5344CB8AC3E}">
        <p14:creationId xmlns:p14="http://schemas.microsoft.com/office/powerpoint/2010/main" val="3987994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38" name="Rectangle 26">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magine 14" descr="Immagine che contiene mappa&#10;&#10;Descrizione generata automaticamente">
            <a:extLst>
              <a:ext uri="{FF2B5EF4-FFF2-40B4-BE49-F238E27FC236}">
                <a16:creationId xmlns:a16="http://schemas.microsoft.com/office/drawing/2014/main" id="{E9E4FDDE-C944-0843-9349-E659D861AE72}"/>
              </a:ext>
            </a:extLst>
          </p:cNvPr>
          <p:cNvPicPr>
            <a:picLocks noChangeAspect="1"/>
          </p:cNvPicPr>
          <p:nvPr/>
        </p:nvPicPr>
        <p:blipFill rotWithShape="1">
          <a:blip r:embed="rId2"/>
          <a:srcRect r="1860"/>
          <a:stretch/>
        </p:blipFill>
        <p:spPr>
          <a:xfrm>
            <a:off x="8416338" y="3429010"/>
            <a:ext cx="3770541" cy="3428990"/>
          </a:xfrm>
          <a:prstGeom prst="rect">
            <a:avLst/>
          </a:prstGeom>
        </p:spPr>
      </p:pic>
      <p:sp>
        <p:nvSpPr>
          <p:cNvPr id="39" name="Rectangle 2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96131C3-FDF7-0C41-B5DE-CFF4D8188E6F}"/>
              </a:ext>
            </a:extLst>
          </p:cNvPr>
          <p:cNvSpPr>
            <a:spLocks noGrp="1"/>
          </p:cNvSpPr>
          <p:nvPr>
            <p:ph type="title"/>
          </p:nvPr>
        </p:nvSpPr>
        <p:spPr>
          <a:xfrm>
            <a:off x="643467" y="643467"/>
            <a:ext cx="3363974" cy="1728044"/>
          </a:xfrm>
          <a:noFill/>
          <a:ln>
            <a:solidFill>
              <a:schemeClr val="bg1"/>
            </a:solidFill>
          </a:ln>
        </p:spPr>
        <p:txBody>
          <a:bodyPr vert="horz" wrap="square" lIns="182880" tIns="182880" rIns="182880" bIns="182880" rtlCol="0" anchor="ctr">
            <a:normAutofit/>
          </a:bodyPr>
          <a:lstStyle/>
          <a:p>
            <a:r>
              <a:rPr lang="en-US" dirty="0">
                <a:solidFill>
                  <a:schemeClr val="bg1"/>
                </a:solidFill>
              </a:rPr>
              <a:t>Gamma index on </a:t>
            </a:r>
            <a:r>
              <a:rPr lang="en-US" dirty="0" err="1">
                <a:solidFill>
                  <a:schemeClr val="bg1"/>
                </a:solidFill>
              </a:rPr>
              <a:t>ct</a:t>
            </a:r>
            <a:r>
              <a:rPr lang="en-US" dirty="0">
                <a:solidFill>
                  <a:schemeClr val="bg1"/>
                </a:solidFill>
              </a:rPr>
              <a:t> – pz4</a:t>
            </a:r>
          </a:p>
        </p:txBody>
      </p:sp>
      <p:sp>
        <p:nvSpPr>
          <p:cNvPr id="4" name="CasellaDiTesto 3">
            <a:extLst>
              <a:ext uri="{FF2B5EF4-FFF2-40B4-BE49-F238E27FC236}">
                <a16:creationId xmlns:a16="http://schemas.microsoft.com/office/drawing/2014/main" id="{A397E494-AA87-D948-A67D-82A79CEDDBA7}"/>
              </a:ext>
            </a:extLst>
          </p:cNvPr>
          <p:cNvSpPr txBox="1"/>
          <p:nvPr/>
        </p:nvSpPr>
        <p:spPr>
          <a:xfrm>
            <a:off x="643468" y="2638044"/>
            <a:ext cx="3363974" cy="3415622"/>
          </a:xfrm>
          <a:prstGeom prst="rect">
            <a:avLst/>
          </a:prstGeom>
        </p:spPr>
        <p:txBody>
          <a:bodyPr vert="horz" lIns="91440" tIns="45720" rIns="91440" bIns="45720" rtlCol="0">
            <a:normAutofit/>
          </a:bodyPr>
          <a:lstStyle/>
          <a:p>
            <a:pPr defTabSz="914400">
              <a:spcBef>
                <a:spcPts val="1000"/>
              </a:spcBef>
              <a:buClr>
                <a:schemeClr val="accent2"/>
              </a:buClr>
            </a:pPr>
            <a:r>
              <a:rPr lang="en-US" dirty="0">
                <a:solidFill>
                  <a:schemeClr val="bg1"/>
                </a:solidFill>
              </a:rPr>
              <a:t>We overlaid the results of the gamma index analysis on the CTs of PZ4 to evaluate if the voxels that didn’t pass the test are correlated to a morphological variation. </a:t>
            </a:r>
          </a:p>
        </p:txBody>
      </p:sp>
      <p:pic>
        <p:nvPicPr>
          <p:cNvPr id="13" name="Immagine 12">
            <a:extLst>
              <a:ext uri="{FF2B5EF4-FFF2-40B4-BE49-F238E27FC236}">
                <a16:creationId xmlns:a16="http://schemas.microsoft.com/office/drawing/2014/main" id="{89E6C46C-8463-5E4E-AF94-C717E2F5BF44}"/>
              </a:ext>
            </a:extLst>
          </p:cNvPr>
          <p:cNvPicPr>
            <a:picLocks noChangeAspect="1"/>
          </p:cNvPicPr>
          <p:nvPr/>
        </p:nvPicPr>
        <p:blipFill rotWithShape="1">
          <a:blip r:embed="rId3"/>
          <a:srcRect l="1158" r="977"/>
          <a:stretch/>
        </p:blipFill>
        <p:spPr>
          <a:xfrm>
            <a:off x="4650882" y="3429010"/>
            <a:ext cx="3770541" cy="3428990"/>
          </a:xfrm>
          <a:prstGeom prst="rect">
            <a:avLst/>
          </a:prstGeom>
        </p:spPr>
      </p:pic>
      <p:pic>
        <p:nvPicPr>
          <p:cNvPr id="10" name="Immagine 9">
            <a:extLst>
              <a:ext uri="{FF2B5EF4-FFF2-40B4-BE49-F238E27FC236}">
                <a16:creationId xmlns:a16="http://schemas.microsoft.com/office/drawing/2014/main" id="{F4FF6994-6DD0-7B47-A599-AA1CE96CA9F9}"/>
              </a:ext>
            </a:extLst>
          </p:cNvPr>
          <p:cNvPicPr>
            <a:picLocks noChangeAspect="1"/>
          </p:cNvPicPr>
          <p:nvPr/>
        </p:nvPicPr>
        <p:blipFill rotWithShape="1">
          <a:blip r:embed="rId4"/>
          <a:srcRect r="1315" b="5"/>
          <a:stretch/>
        </p:blipFill>
        <p:spPr>
          <a:xfrm>
            <a:off x="8419752" y="0"/>
            <a:ext cx="3770541" cy="3429000"/>
          </a:xfrm>
          <a:prstGeom prst="rect">
            <a:avLst/>
          </a:prstGeom>
        </p:spPr>
      </p:pic>
      <p:pic>
        <p:nvPicPr>
          <p:cNvPr id="6" name="Immagine 5">
            <a:extLst>
              <a:ext uri="{FF2B5EF4-FFF2-40B4-BE49-F238E27FC236}">
                <a16:creationId xmlns:a16="http://schemas.microsoft.com/office/drawing/2014/main" id="{69DC138F-21BB-3B41-939A-FAFD1861120B}"/>
              </a:ext>
            </a:extLst>
          </p:cNvPr>
          <p:cNvPicPr>
            <a:picLocks noChangeAspect="1"/>
          </p:cNvPicPr>
          <p:nvPr/>
        </p:nvPicPr>
        <p:blipFill rotWithShape="1">
          <a:blip r:embed="rId5"/>
          <a:srcRect r="2135"/>
          <a:stretch/>
        </p:blipFill>
        <p:spPr>
          <a:xfrm>
            <a:off x="4650883" y="-10"/>
            <a:ext cx="3770541" cy="3429000"/>
          </a:xfrm>
          <a:prstGeom prst="rect">
            <a:avLst/>
          </a:prstGeom>
        </p:spPr>
      </p:pic>
      <p:sp>
        <p:nvSpPr>
          <p:cNvPr id="16" name="CasellaDiTesto 15">
            <a:extLst>
              <a:ext uri="{FF2B5EF4-FFF2-40B4-BE49-F238E27FC236}">
                <a16:creationId xmlns:a16="http://schemas.microsoft.com/office/drawing/2014/main" id="{79D9E8BA-B5B7-CC4E-88A1-836CEE4981D6}"/>
              </a:ext>
            </a:extLst>
          </p:cNvPr>
          <p:cNvSpPr txBox="1"/>
          <p:nvPr/>
        </p:nvSpPr>
        <p:spPr>
          <a:xfrm>
            <a:off x="7036903" y="331304"/>
            <a:ext cx="954157" cy="584775"/>
          </a:xfrm>
          <a:prstGeom prst="rect">
            <a:avLst/>
          </a:prstGeom>
          <a:noFill/>
        </p:spPr>
        <p:txBody>
          <a:bodyPr wrap="square" rtlCol="0">
            <a:spAutoFit/>
          </a:bodyPr>
          <a:lstStyle/>
          <a:p>
            <a:r>
              <a:rPr lang="en-GB" sz="3200">
                <a:solidFill>
                  <a:schemeClr val="bg1"/>
                </a:solidFill>
                <a:latin typeface="Calibri" panose="020F0502020204030204" pitchFamily="34" charset="0"/>
                <a:cs typeface="Calibri" panose="020F0502020204030204" pitchFamily="34" charset="0"/>
              </a:rPr>
              <a:t>CT1</a:t>
            </a:r>
            <a:endParaRPr lang="en-GB" sz="3200">
              <a:latin typeface="Calibri" panose="020F0502020204030204" pitchFamily="34" charset="0"/>
              <a:cs typeface="Calibri" panose="020F0502020204030204" pitchFamily="34" charset="0"/>
            </a:endParaRPr>
          </a:p>
        </p:txBody>
      </p:sp>
      <p:sp>
        <p:nvSpPr>
          <p:cNvPr id="30" name="CasellaDiTesto 29">
            <a:extLst>
              <a:ext uri="{FF2B5EF4-FFF2-40B4-BE49-F238E27FC236}">
                <a16:creationId xmlns:a16="http://schemas.microsoft.com/office/drawing/2014/main" id="{D21D5006-9E01-8441-8F96-C6A962B4D307}"/>
              </a:ext>
            </a:extLst>
          </p:cNvPr>
          <p:cNvSpPr txBox="1"/>
          <p:nvPr/>
        </p:nvSpPr>
        <p:spPr>
          <a:xfrm>
            <a:off x="10759058" y="331303"/>
            <a:ext cx="954157" cy="584775"/>
          </a:xfrm>
          <a:prstGeom prst="rect">
            <a:avLst/>
          </a:prstGeom>
          <a:noFill/>
        </p:spPr>
        <p:txBody>
          <a:bodyPr wrap="square" rtlCol="0">
            <a:spAutoFit/>
          </a:bodyPr>
          <a:lstStyle/>
          <a:p>
            <a:r>
              <a:rPr lang="en-GB" sz="3200">
                <a:solidFill>
                  <a:schemeClr val="bg1"/>
                </a:solidFill>
                <a:latin typeface="Calibri" panose="020F0502020204030204" pitchFamily="34" charset="0"/>
                <a:cs typeface="Calibri" panose="020F0502020204030204" pitchFamily="34" charset="0"/>
              </a:rPr>
              <a:t>CT2</a:t>
            </a:r>
            <a:endParaRPr lang="en-GB" sz="3200">
              <a:latin typeface="Calibri" panose="020F0502020204030204" pitchFamily="34" charset="0"/>
              <a:cs typeface="Calibri" panose="020F0502020204030204" pitchFamily="34" charset="0"/>
            </a:endParaRPr>
          </a:p>
        </p:txBody>
      </p:sp>
      <p:sp>
        <p:nvSpPr>
          <p:cNvPr id="34" name="CasellaDiTesto 33">
            <a:extLst>
              <a:ext uri="{FF2B5EF4-FFF2-40B4-BE49-F238E27FC236}">
                <a16:creationId xmlns:a16="http://schemas.microsoft.com/office/drawing/2014/main" id="{C5E5555B-BD12-4642-85C1-F1FA6986FF2A}"/>
              </a:ext>
            </a:extLst>
          </p:cNvPr>
          <p:cNvSpPr txBox="1"/>
          <p:nvPr/>
        </p:nvSpPr>
        <p:spPr>
          <a:xfrm>
            <a:off x="6666375" y="3428990"/>
            <a:ext cx="1742662" cy="400110"/>
          </a:xfrm>
          <a:prstGeom prst="rect">
            <a:avLst/>
          </a:prstGeom>
          <a:noFill/>
        </p:spPr>
        <p:txBody>
          <a:bodyPr wrap="square" rtlCol="0">
            <a:spAutoFit/>
          </a:bodyPr>
          <a:lstStyle/>
          <a:p>
            <a:r>
              <a:rPr lang="en-GB" sz="2000">
                <a:solidFill>
                  <a:schemeClr val="bg1"/>
                </a:solidFill>
                <a:latin typeface="Calibri" panose="020F0502020204030204" pitchFamily="34" charset="0"/>
                <a:cs typeface="Calibri" panose="020F0502020204030204" pitchFamily="34" charset="0"/>
              </a:rPr>
              <a:t>-</a:t>
            </a:r>
            <a:r>
              <a:rPr lang="en-GB" sz="2000" err="1">
                <a:solidFill>
                  <a:schemeClr val="bg1"/>
                </a:solidFill>
                <a:latin typeface="Calibri" panose="020F0502020204030204" pitchFamily="34" charset="0"/>
                <a:cs typeface="Calibri" panose="020F0502020204030204" pitchFamily="34" charset="0"/>
              </a:rPr>
              <a:t>gammaMode</a:t>
            </a:r>
            <a:endParaRPr lang="en-GB" sz="2000">
              <a:latin typeface="Calibri" panose="020F0502020204030204" pitchFamily="34" charset="0"/>
              <a:cs typeface="Calibri" panose="020F0502020204030204" pitchFamily="34" charset="0"/>
            </a:endParaRPr>
          </a:p>
        </p:txBody>
      </p:sp>
      <p:sp>
        <p:nvSpPr>
          <p:cNvPr id="37" name="CasellaDiTesto 36">
            <a:extLst>
              <a:ext uri="{FF2B5EF4-FFF2-40B4-BE49-F238E27FC236}">
                <a16:creationId xmlns:a16="http://schemas.microsoft.com/office/drawing/2014/main" id="{74BEB484-1F0F-C946-8789-2CF3D8BEEB67}"/>
              </a:ext>
            </a:extLst>
          </p:cNvPr>
          <p:cNvSpPr txBox="1"/>
          <p:nvPr/>
        </p:nvSpPr>
        <p:spPr>
          <a:xfrm>
            <a:off x="10224583" y="3422366"/>
            <a:ext cx="1946496" cy="400110"/>
          </a:xfrm>
          <a:prstGeom prst="rect">
            <a:avLst/>
          </a:prstGeom>
          <a:noFill/>
        </p:spPr>
        <p:txBody>
          <a:bodyPr wrap="square" rtlCol="0">
            <a:spAutoFit/>
          </a:bodyPr>
          <a:lstStyle/>
          <a:p>
            <a:r>
              <a:rPr lang="en-GB" sz="2000">
                <a:solidFill>
                  <a:schemeClr val="bg1"/>
                </a:solidFill>
                <a:latin typeface="Calibri" panose="020F0502020204030204" pitchFamily="34" charset="0"/>
                <a:cs typeface="Calibri" panose="020F0502020204030204" pitchFamily="34" charset="0"/>
              </a:rPr>
              <a:t>-</a:t>
            </a:r>
            <a:r>
              <a:rPr lang="en-GB" sz="2000" err="1">
                <a:solidFill>
                  <a:schemeClr val="bg1"/>
                </a:solidFill>
                <a:latin typeface="Calibri" panose="020F0502020204030204" pitchFamily="34" charset="0"/>
                <a:cs typeface="Calibri" panose="020F0502020204030204" pitchFamily="34" charset="0"/>
              </a:rPr>
              <a:t>passRateMode</a:t>
            </a:r>
            <a:endParaRPr lang="en-GB" sz="2000">
              <a:latin typeface="Calibri" panose="020F0502020204030204" pitchFamily="34" charset="0"/>
              <a:cs typeface="Calibri" panose="020F0502020204030204" pitchFamily="34" charset="0"/>
            </a:endParaRPr>
          </a:p>
        </p:txBody>
      </p:sp>
      <p:sp>
        <p:nvSpPr>
          <p:cNvPr id="14" name="Ovale 13">
            <a:extLst>
              <a:ext uri="{FF2B5EF4-FFF2-40B4-BE49-F238E27FC236}">
                <a16:creationId xmlns:a16="http://schemas.microsoft.com/office/drawing/2014/main" id="{D063C965-92C0-F540-A9F2-9D29367A8CBA}"/>
              </a:ext>
            </a:extLst>
          </p:cNvPr>
          <p:cNvSpPr/>
          <p:nvPr/>
        </p:nvSpPr>
        <p:spPr>
          <a:xfrm>
            <a:off x="5481404" y="916078"/>
            <a:ext cx="799173" cy="80010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e 16">
            <a:extLst>
              <a:ext uri="{FF2B5EF4-FFF2-40B4-BE49-F238E27FC236}">
                <a16:creationId xmlns:a16="http://schemas.microsoft.com/office/drawing/2014/main" id="{EB661DDF-C8DB-8444-BE26-DE180AB809BB}"/>
              </a:ext>
            </a:extLst>
          </p:cNvPr>
          <p:cNvSpPr/>
          <p:nvPr/>
        </p:nvSpPr>
        <p:spPr>
          <a:xfrm>
            <a:off x="9258757" y="905191"/>
            <a:ext cx="799173" cy="80010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21359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38" name="Rectangle 26">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96131C3-FDF7-0C41-B5DE-CFF4D8188E6F}"/>
              </a:ext>
            </a:extLst>
          </p:cNvPr>
          <p:cNvSpPr>
            <a:spLocks noGrp="1"/>
          </p:cNvSpPr>
          <p:nvPr>
            <p:ph type="title"/>
          </p:nvPr>
        </p:nvSpPr>
        <p:spPr>
          <a:xfrm>
            <a:off x="643467" y="643467"/>
            <a:ext cx="3363974" cy="1728044"/>
          </a:xfrm>
          <a:noFill/>
          <a:ln>
            <a:solidFill>
              <a:schemeClr val="bg1"/>
            </a:solidFill>
          </a:ln>
        </p:spPr>
        <p:txBody>
          <a:bodyPr vert="horz" wrap="square" lIns="182880" tIns="182880" rIns="182880" bIns="182880" rtlCol="0" anchor="ctr">
            <a:normAutofit/>
          </a:bodyPr>
          <a:lstStyle/>
          <a:p>
            <a:r>
              <a:rPr lang="en-US" dirty="0">
                <a:solidFill>
                  <a:schemeClr val="bg1"/>
                </a:solidFill>
              </a:rPr>
              <a:t>Gamma index on </a:t>
            </a:r>
            <a:r>
              <a:rPr lang="en-US" dirty="0" err="1">
                <a:solidFill>
                  <a:schemeClr val="bg1"/>
                </a:solidFill>
              </a:rPr>
              <a:t>ct</a:t>
            </a:r>
            <a:r>
              <a:rPr lang="en-US" dirty="0">
                <a:solidFill>
                  <a:schemeClr val="bg1"/>
                </a:solidFill>
              </a:rPr>
              <a:t> – pz4</a:t>
            </a:r>
          </a:p>
        </p:txBody>
      </p:sp>
      <p:sp>
        <p:nvSpPr>
          <p:cNvPr id="4" name="CasellaDiTesto 3">
            <a:extLst>
              <a:ext uri="{FF2B5EF4-FFF2-40B4-BE49-F238E27FC236}">
                <a16:creationId xmlns:a16="http://schemas.microsoft.com/office/drawing/2014/main" id="{A397E494-AA87-D948-A67D-82A79CEDDBA7}"/>
              </a:ext>
            </a:extLst>
          </p:cNvPr>
          <p:cNvSpPr txBox="1"/>
          <p:nvPr/>
        </p:nvSpPr>
        <p:spPr>
          <a:xfrm>
            <a:off x="643468" y="2638044"/>
            <a:ext cx="3363974" cy="3415622"/>
          </a:xfrm>
          <a:prstGeom prst="rect">
            <a:avLst/>
          </a:prstGeom>
        </p:spPr>
        <p:txBody>
          <a:bodyPr vert="horz" lIns="91440" tIns="45720" rIns="91440" bIns="45720" rtlCol="0">
            <a:normAutofit/>
          </a:bodyPr>
          <a:lstStyle/>
          <a:p>
            <a:pPr defTabSz="914400">
              <a:spcBef>
                <a:spcPts val="1000"/>
              </a:spcBef>
              <a:buClr>
                <a:schemeClr val="accent2"/>
              </a:buClr>
            </a:pPr>
            <a:r>
              <a:rPr lang="en-US" dirty="0">
                <a:solidFill>
                  <a:schemeClr val="bg1"/>
                </a:solidFill>
              </a:rPr>
              <a:t>We overlaid the results of the gamma index analysis on the CTs of PZ4 to evaluate if the voxels that didn’t pass the test are correlated to a morphological variation. </a:t>
            </a:r>
          </a:p>
        </p:txBody>
      </p:sp>
      <p:pic>
        <p:nvPicPr>
          <p:cNvPr id="11" name="Immagine 10">
            <a:extLst>
              <a:ext uri="{FF2B5EF4-FFF2-40B4-BE49-F238E27FC236}">
                <a16:creationId xmlns:a16="http://schemas.microsoft.com/office/drawing/2014/main" id="{4C9FC441-FFB1-314A-9A44-F6AC4F6FBF54}"/>
              </a:ext>
            </a:extLst>
          </p:cNvPr>
          <p:cNvPicPr>
            <a:picLocks noChangeAspect="1"/>
          </p:cNvPicPr>
          <p:nvPr/>
        </p:nvPicPr>
        <p:blipFill>
          <a:blip r:embed="rId3"/>
          <a:stretch>
            <a:fillRect/>
          </a:stretch>
        </p:blipFill>
        <p:spPr>
          <a:xfrm>
            <a:off x="4645859" y="3449188"/>
            <a:ext cx="3834721" cy="3413323"/>
          </a:xfrm>
          <a:prstGeom prst="rect">
            <a:avLst/>
          </a:prstGeom>
        </p:spPr>
      </p:pic>
      <p:pic>
        <p:nvPicPr>
          <p:cNvPr id="14" name="Immagine 13" descr="Immagine che contiene mappa&#10;&#10;Descrizione generata automaticamente">
            <a:extLst>
              <a:ext uri="{FF2B5EF4-FFF2-40B4-BE49-F238E27FC236}">
                <a16:creationId xmlns:a16="http://schemas.microsoft.com/office/drawing/2014/main" id="{48E83F6C-14BF-7F4B-8435-7400BF1E4595}"/>
              </a:ext>
            </a:extLst>
          </p:cNvPr>
          <p:cNvPicPr>
            <a:picLocks noChangeAspect="1"/>
          </p:cNvPicPr>
          <p:nvPr/>
        </p:nvPicPr>
        <p:blipFill>
          <a:blip r:embed="rId4"/>
          <a:stretch>
            <a:fillRect/>
          </a:stretch>
        </p:blipFill>
        <p:spPr>
          <a:xfrm>
            <a:off x="8216354" y="3337298"/>
            <a:ext cx="4001768" cy="3562013"/>
          </a:xfrm>
          <a:prstGeom prst="rect">
            <a:avLst/>
          </a:prstGeom>
        </p:spPr>
      </p:pic>
      <p:pic>
        <p:nvPicPr>
          <p:cNvPr id="5" name="Immagine 4">
            <a:extLst>
              <a:ext uri="{FF2B5EF4-FFF2-40B4-BE49-F238E27FC236}">
                <a16:creationId xmlns:a16="http://schemas.microsoft.com/office/drawing/2014/main" id="{E5897783-006B-B94A-A4EC-66A30B5A58EF}"/>
              </a:ext>
            </a:extLst>
          </p:cNvPr>
          <p:cNvPicPr>
            <a:picLocks noChangeAspect="1"/>
          </p:cNvPicPr>
          <p:nvPr/>
        </p:nvPicPr>
        <p:blipFill>
          <a:blip r:embed="rId5"/>
          <a:stretch>
            <a:fillRect/>
          </a:stretch>
        </p:blipFill>
        <p:spPr>
          <a:xfrm>
            <a:off x="4619736" y="18624"/>
            <a:ext cx="3918043" cy="3475509"/>
          </a:xfrm>
          <a:prstGeom prst="rect">
            <a:avLst/>
          </a:prstGeom>
        </p:spPr>
      </p:pic>
      <p:pic>
        <p:nvPicPr>
          <p:cNvPr id="8" name="Immagine 7" descr="Immagine che contiene testo, verme&#10;&#10;Descrizione generata automaticamente">
            <a:extLst>
              <a:ext uri="{FF2B5EF4-FFF2-40B4-BE49-F238E27FC236}">
                <a16:creationId xmlns:a16="http://schemas.microsoft.com/office/drawing/2014/main" id="{358DF3E9-E496-4B4F-8DC2-224EE7961D08}"/>
              </a:ext>
            </a:extLst>
          </p:cNvPr>
          <p:cNvPicPr>
            <a:picLocks noChangeAspect="1"/>
          </p:cNvPicPr>
          <p:nvPr/>
        </p:nvPicPr>
        <p:blipFill>
          <a:blip r:embed="rId6"/>
          <a:stretch>
            <a:fillRect/>
          </a:stretch>
        </p:blipFill>
        <p:spPr>
          <a:xfrm>
            <a:off x="8216354" y="6414"/>
            <a:ext cx="3988345" cy="3541563"/>
          </a:xfrm>
          <a:prstGeom prst="rect">
            <a:avLst/>
          </a:prstGeom>
        </p:spPr>
      </p:pic>
      <p:sp>
        <p:nvSpPr>
          <p:cNvPr id="16" name="CasellaDiTesto 15">
            <a:extLst>
              <a:ext uri="{FF2B5EF4-FFF2-40B4-BE49-F238E27FC236}">
                <a16:creationId xmlns:a16="http://schemas.microsoft.com/office/drawing/2014/main" id="{79D9E8BA-B5B7-CC4E-88A1-836CEE4981D6}"/>
              </a:ext>
            </a:extLst>
          </p:cNvPr>
          <p:cNvSpPr txBox="1"/>
          <p:nvPr/>
        </p:nvSpPr>
        <p:spPr>
          <a:xfrm>
            <a:off x="7083439" y="504620"/>
            <a:ext cx="954157" cy="584775"/>
          </a:xfrm>
          <a:prstGeom prst="rect">
            <a:avLst/>
          </a:prstGeom>
          <a:noFill/>
        </p:spPr>
        <p:txBody>
          <a:bodyPr wrap="square" rtlCol="0">
            <a:spAutoFit/>
          </a:bodyPr>
          <a:lstStyle/>
          <a:p>
            <a:r>
              <a:rPr lang="en-GB" sz="3200">
                <a:solidFill>
                  <a:schemeClr val="bg1"/>
                </a:solidFill>
                <a:latin typeface="Calibri" panose="020F0502020204030204" pitchFamily="34" charset="0"/>
                <a:cs typeface="Calibri" panose="020F0502020204030204" pitchFamily="34" charset="0"/>
              </a:rPr>
              <a:t>CT1</a:t>
            </a:r>
            <a:endParaRPr lang="en-GB" sz="3200">
              <a:latin typeface="Calibri" panose="020F0502020204030204" pitchFamily="34" charset="0"/>
              <a:cs typeface="Calibri" panose="020F0502020204030204" pitchFamily="34" charset="0"/>
            </a:endParaRPr>
          </a:p>
        </p:txBody>
      </p:sp>
      <p:sp>
        <p:nvSpPr>
          <p:cNvPr id="30" name="CasellaDiTesto 29">
            <a:extLst>
              <a:ext uri="{FF2B5EF4-FFF2-40B4-BE49-F238E27FC236}">
                <a16:creationId xmlns:a16="http://schemas.microsoft.com/office/drawing/2014/main" id="{D21D5006-9E01-8441-8F96-C6A962B4D307}"/>
              </a:ext>
            </a:extLst>
          </p:cNvPr>
          <p:cNvSpPr txBox="1"/>
          <p:nvPr/>
        </p:nvSpPr>
        <p:spPr>
          <a:xfrm>
            <a:off x="10759058" y="331303"/>
            <a:ext cx="954157" cy="584775"/>
          </a:xfrm>
          <a:prstGeom prst="rect">
            <a:avLst/>
          </a:prstGeom>
          <a:noFill/>
        </p:spPr>
        <p:txBody>
          <a:bodyPr wrap="square" rtlCol="0">
            <a:spAutoFit/>
          </a:bodyPr>
          <a:lstStyle/>
          <a:p>
            <a:r>
              <a:rPr lang="en-GB" sz="3200">
                <a:solidFill>
                  <a:schemeClr val="bg1"/>
                </a:solidFill>
                <a:latin typeface="Calibri" panose="020F0502020204030204" pitchFamily="34" charset="0"/>
                <a:cs typeface="Calibri" panose="020F0502020204030204" pitchFamily="34" charset="0"/>
              </a:rPr>
              <a:t>CT2</a:t>
            </a:r>
            <a:endParaRPr lang="en-GB" sz="3200">
              <a:latin typeface="Calibri" panose="020F0502020204030204" pitchFamily="34" charset="0"/>
              <a:cs typeface="Calibri" panose="020F0502020204030204" pitchFamily="34" charset="0"/>
            </a:endParaRPr>
          </a:p>
        </p:txBody>
      </p:sp>
      <p:sp>
        <p:nvSpPr>
          <p:cNvPr id="34" name="CasellaDiTesto 33">
            <a:extLst>
              <a:ext uri="{FF2B5EF4-FFF2-40B4-BE49-F238E27FC236}">
                <a16:creationId xmlns:a16="http://schemas.microsoft.com/office/drawing/2014/main" id="{C5E5555B-BD12-4642-85C1-F1FA6986FF2A}"/>
              </a:ext>
            </a:extLst>
          </p:cNvPr>
          <p:cNvSpPr txBox="1"/>
          <p:nvPr/>
        </p:nvSpPr>
        <p:spPr>
          <a:xfrm>
            <a:off x="6666375" y="3469934"/>
            <a:ext cx="1742662" cy="400110"/>
          </a:xfrm>
          <a:prstGeom prst="rect">
            <a:avLst/>
          </a:prstGeom>
          <a:noFill/>
        </p:spPr>
        <p:txBody>
          <a:bodyPr wrap="square" rtlCol="0">
            <a:spAutoFit/>
          </a:bodyPr>
          <a:lstStyle/>
          <a:p>
            <a:r>
              <a:rPr lang="en-GB" sz="2000">
                <a:solidFill>
                  <a:schemeClr val="bg1"/>
                </a:solidFill>
                <a:latin typeface="Calibri" panose="020F0502020204030204" pitchFamily="34" charset="0"/>
                <a:cs typeface="Calibri" panose="020F0502020204030204" pitchFamily="34" charset="0"/>
              </a:rPr>
              <a:t>-</a:t>
            </a:r>
            <a:r>
              <a:rPr lang="en-GB" sz="2000" err="1">
                <a:solidFill>
                  <a:schemeClr val="bg1"/>
                </a:solidFill>
                <a:latin typeface="Calibri" panose="020F0502020204030204" pitchFamily="34" charset="0"/>
                <a:cs typeface="Calibri" panose="020F0502020204030204" pitchFamily="34" charset="0"/>
              </a:rPr>
              <a:t>gammaMode</a:t>
            </a:r>
            <a:endParaRPr lang="en-GB" sz="2000">
              <a:latin typeface="Calibri" panose="020F0502020204030204" pitchFamily="34" charset="0"/>
              <a:cs typeface="Calibri" panose="020F0502020204030204" pitchFamily="34" charset="0"/>
            </a:endParaRPr>
          </a:p>
        </p:txBody>
      </p:sp>
      <p:sp>
        <p:nvSpPr>
          <p:cNvPr id="37" name="CasellaDiTesto 36">
            <a:extLst>
              <a:ext uri="{FF2B5EF4-FFF2-40B4-BE49-F238E27FC236}">
                <a16:creationId xmlns:a16="http://schemas.microsoft.com/office/drawing/2014/main" id="{74BEB484-1F0F-C946-8789-2CF3D8BEEB67}"/>
              </a:ext>
            </a:extLst>
          </p:cNvPr>
          <p:cNvSpPr txBox="1"/>
          <p:nvPr/>
        </p:nvSpPr>
        <p:spPr>
          <a:xfrm>
            <a:off x="10224583" y="3476958"/>
            <a:ext cx="1946496" cy="400110"/>
          </a:xfrm>
          <a:prstGeom prst="rect">
            <a:avLst/>
          </a:prstGeom>
          <a:noFill/>
        </p:spPr>
        <p:txBody>
          <a:bodyPr wrap="square" rtlCol="0">
            <a:spAutoFit/>
          </a:bodyPr>
          <a:lstStyle/>
          <a:p>
            <a:r>
              <a:rPr lang="en-GB" sz="2000">
                <a:solidFill>
                  <a:schemeClr val="bg1"/>
                </a:solidFill>
                <a:latin typeface="Calibri" panose="020F0502020204030204" pitchFamily="34" charset="0"/>
                <a:cs typeface="Calibri" panose="020F0502020204030204" pitchFamily="34" charset="0"/>
              </a:rPr>
              <a:t>-</a:t>
            </a:r>
            <a:r>
              <a:rPr lang="en-GB" sz="2000" err="1">
                <a:solidFill>
                  <a:schemeClr val="bg1"/>
                </a:solidFill>
                <a:latin typeface="Calibri" panose="020F0502020204030204" pitchFamily="34" charset="0"/>
                <a:cs typeface="Calibri" panose="020F0502020204030204" pitchFamily="34" charset="0"/>
              </a:rPr>
              <a:t>passRateMode</a:t>
            </a:r>
            <a:endParaRPr lang="en-GB" sz="2000">
              <a:latin typeface="Calibri" panose="020F0502020204030204" pitchFamily="34" charset="0"/>
              <a:cs typeface="Calibri" panose="020F0502020204030204" pitchFamily="34" charset="0"/>
            </a:endParaRPr>
          </a:p>
        </p:txBody>
      </p:sp>
      <p:sp>
        <p:nvSpPr>
          <p:cNvPr id="15" name="Ovale 14">
            <a:extLst>
              <a:ext uri="{FF2B5EF4-FFF2-40B4-BE49-F238E27FC236}">
                <a16:creationId xmlns:a16="http://schemas.microsoft.com/office/drawing/2014/main" id="{9DA80E50-EFA3-C742-9B8E-31DF629E1003}"/>
              </a:ext>
            </a:extLst>
          </p:cNvPr>
          <p:cNvSpPr/>
          <p:nvPr/>
        </p:nvSpPr>
        <p:spPr>
          <a:xfrm>
            <a:off x="5785902" y="783771"/>
            <a:ext cx="1481162" cy="1404259"/>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e 16">
            <a:extLst>
              <a:ext uri="{FF2B5EF4-FFF2-40B4-BE49-F238E27FC236}">
                <a16:creationId xmlns:a16="http://schemas.microsoft.com/office/drawing/2014/main" id="{81AF5095-8B95-9C47-85A3-FD73B26B6452}"/>
              </a:ext>
            </a:extLst>
          </p:cNvPr>
          <p:cNvSpPr/>
          <p:nvPr/>
        </p:nvSpPr>
        <p:spPr>
          <a:xfrm>
            <a:off x="9487069" y="783771"/>
            <a:ext cx="1394058" cy="1458685"/>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26631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magine 14">
            <a:extLst>
              <a:ext uri="{FF2B5EF4-FFF2-40B4-BE49-F238E27FC236}">
                <a16:creationId xmlns:a16="http://schemas.microsoft.com/office/drawing/2014/main" id="{72DEAB36-6BBE-C047-86FA-0029EE466294}"/>
              </a:ext>
            </a:extLst>
          </p:cNvPr>
          <p:cNvPicPr>
            <a:picLocks noChangeAspect="1"/>
          </p:cNvPicPr>
          <p:nvPr/>
        </p:nvPicPr>
        <p:blipFill rotWithShape="1">
          <a:blip r:embed="rId2"/>
          <a:srcRect r="1860"/>
          <a:stretch/>
        </p:blipFill>
        <p:spPr>
          <a:xfrm>
            <a:off x="8436207" y="3449471"/>
            <a:ext cx="3770541" cy="3428990"/>
          </a:xfrm>
          <a:prstGeom prst="rect">
            <a:avLst/>
          </a:prstGeom>
        </p:spPr>
      </p:pic>
      <p:sp>
        <p:nvSpPr>
          <p:cNvPr id="46" name="Rectangle 45">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96131C3-FDF7-0C41-B5DE-CFF4D8188E6F}"/>
              </a:ext>
            </a:extLst>
          </p:cNvPr>
          <p:cNvSpPr>
            <a:spLocks noGrp="1"/>
          </p:cNvSpPr>
          <p:nvPr>
            <p:ph type="title"/>
          </p:nvPr>
        </p:nvSpPr>
        <p:spPr>
          <a:xfrm>
            <a:off x="643467" y="643467"/>
            <a:ext cx="3363974" cy="1728044"/>
          </a:xfrm>
          <a:noFill/>
          <a:ln>
            <a:solidFill>
              <a:schemeClr val="bg1"/>
            </a:solidFill>
          </a:ln>
        </p:spPr>
        <p:txBody>
          <a:bodyPr vert="horz" wrap="square" lIns="182880" tIns="182880" rIns="182880" bIns="182880" rtlCol="0" anchor="ctr">
            <a:normAutofit/>
          </a:bodyPr>
          <a:lstStyle/>
          <a:p>
            <a:r>
              <a:rPr lang="en-US" dirty="0">
                <a:solidFill>
                  <a:schemeClr val="bg1"/>
                </a:solidFill>
              </a:rPr>
              <a:t>Gamma index on </a:t>
            </a:r>
            <a:r>
              <a:rPr lang="en-US" dirty="0" err="1">
                <a:solidFill>
                  <a:schemeClr val="bg1"/>
                </a:solidFill>
              </a:rPr>
              <a:t>ct</a:t>
            </a:r>
            <a:r>
              <a:rPr lang="en-US" dirty="0">
                <a:solidFill>
                  <a:schemeClr val="bg1"/>
                </a:solidFill>
              </a:rPr>
              <a:t> – pz4</a:t>
            </a:r>
          </a:p>
        </p:txBody>
      </p:sp>
      <p:sp>
        <p:nvSpPr>
          <p:cNvPr id="4" name="CasellaDiTesto 3">
            <a:extLst>
              <a:ext uri="{FF2B5EF4-FFF2-40B4-BE49-F238E27FC236}">
                <a16:creationId xmlns:a16="http://schemas.microsoft.com/office/drawing/2014/main" id="{A397E494-AA87-D948-A67D-82A79CEDDBA7}"/>
              </a:ext>
            </a:extLst>
          </p:cNvPr>
          <p:cNvSpPr txBox="1"/>
          <p:nvPr/>
        </p:nvSpPr>
        <p:spPr>
          <a:xfrm>
            <a:off x="643468" y="2638044"/>
            <a:ext cx="3634618" cy="3811742"/>
          </a:xfrm>
          <a:prstGeom prst="rect">
            <a:avLst/>
          </a:prstGeom>
        </p:spPr>
        <p:txBody>
          <a:bodyPr vert="horz" lIns="91440" tIns="45720" rIns="91440" bIns="45720" rtlCol="0">
            <a:normAutofit/>
          </a:bodyPr>
          <a:lstStyle/>
          <a:p>
            <a:pPr indent="-228600" defTabSz="914400">
              <a:spcBef>
                <a:spcPts val="1000"/>
              </a:spcBef>
              <a:buClr>
                <a:schemeClr val="accent2"/>
              </a:buClr>
              <a:buFont typeface="Arial" panose="020B0604020202020204" pitchFamily="34" charset="0"/>
              <a:buChar char="•"/>
            </a:pPr>
            <a:r>
              <a:rPr lang="en-GB" dirty="0">
                <a:solidFill>
                  <a:schemeClr val="bg1"/>
                </a:solidFill>
              </a:rPr>
              <a:t>We overlaid the results of the gamma index analysis on the CTs of PZ4 to evaluate if the voxels that didn’t pass the test are correlated to a morphological variation. </a:t>
            </a:r>
          </a:p>
          <a:p>
            <a:pPr defTabSz="914400">
              <a:spcBef>
                <a:spcPts val="1000"/>
              </a:spcBef>
              <a:buClr>
                <a:schemeClr val="accent2"/>
              </a:buClr>
            </a:pPr>
            <a:r>
              <a:rPr lang="en-GB" dirty="0">
                <a:solidFill>
                  <a:srgbClr val="FF0000"/>
                </a:solidFill>
              </a:rPr>
              <a:t>RED CIRCLE</a:t>
            </a:r>
            <a:r>
              <a:rPr lang="en-GB" dirty="0">
                <a:solidFill>
                  <a:schemeClr val="bg1"/>
                </a:solidFill>
              </a:rPr>
              <a:t>: we notice a more extended area of failed voxels along the beam direction, after crossing the morphological change. The observed distribution seems to be sensible to the range variation induced by the higher density region crossed by the beam.</a:t>
            </a:r>
          </a:p>
        </p:txBody>
      </p:sp>
      <p:pic>
        <p:nvPicPr>
          <p:cNvPr id="12" name="Immagine 11">
            <a:extLst>
              <a:ext uri="{FF2B5EF4-FFF2-40B4-BE49-F238E27FC236}">
                <a16:creationId xmlns:a16="http://schemas.microsoft.com/office/drawing/2014/main" id="{329C5F4D-DCEB-3646-A731-5C11D34CFDB6}"/>
              </a:ext>
            </a:extLst>
          </p:cNvPr>
          <p:cNvPicPr>
            <a:picLocks noChangeAspect="1"/>
          </p:cNvPicPr>
          <p:nvPr/>
        </p:nvPicPr>
        <p:blipFill rotWithShape="1">
          <a:blip r:embed="rId3"/>
          <a:srcRect r="2135"/>
          <a:stretch/>
        </p:blipFill>
        <p:spPr>
          <a:xfrm>
            <a:off x="4665028" y="3444069"/>
            <a:ext cx="3770541" cy="3428990"/>
          </a:xfrm>
          <a:prstGeom prst="rect">
            <a:avLst/>
          </a:prstGeom>
        </p:spPr>
      </p:pic>
      <p:pic>
        <p:nvPicPr>
          <p:cNvPr id="9" name="Immagine 8" descr="Immagine che contiene testo, clessidra&#10;&#10;Descrizione generata automaticamente">
            <a:extLst>
              <a:ext uri="{FF2B5EF4-FFF2-40B4-BE49-F238E27FC236}">
                <a16:creationId xmlns:a16="http://schemas.microsoft.com/office/drawing/2014/main" id="{8BA2EEFC-C6B6-2142-BF10-32FD3DEAC3EC}"/>
              </a:ext>
            </a:extLst>
          </p:cNvPr>
          <p:cNvPicPr>
            <a:picLocks noChangeAspect="1"/>
          </p:cNvPicPr>
          <p:nvPr/>
        </p:nvPicPr>
        <p:blipFill rotWithShape="1">
          <a:blip r:embed="rId4"/>
          <a:srcRect r="2681" b="-5"/>
          <a:stretch/>
        </p:blipFill>
        <p:spPr>
          <a:xfrm>
            <a:off x="8419769" y="4319"/>
            <a:ext cx="3770541" cy="3429000"/>
          </a:xfrm>
          <a:prstGeom prst="rect">
            <a:avLst/>
          </a:prstGeom>
        </p:spPr>
      </p:pic>
      <p:pic>
        <p:nvPicPr>
          <p:cNvPr id="6" name="Immagine 5">
            <a:extLst>
              <a:ext uri="{FF2B5EF4-FFF2-40B4-BE49-F238E27FC236}">
                <a16:creationId xmlns:a16="http://schemas.microsoft.com/office/drawing/2014/main" id="{C0379204-DF96-4B42-9E90-43341B0AFF39}"/>
              </a:ext>
            </a:extLst>
          </p:cNvPr>
          <p:cNvPicPr>
            <a:picLocks noChangeAspect="1"/>
          </p:cNvPicPr>
          <p:nvPr/>
        </p:nvPicPr>
        <p:blipFill rotWithShape="1">
          <a:blip r:embed="rId5"/>
          <a:srcRect r="2409" b="-2"/>
          <a:stretch/>
        </p:blipFill>
        <p:spPr>
          <a:xfrm>
            <a:off x="4665028" y="9694"/>
            <a:ext cx="3770541" cy="3429000"/>
          </a:xfrm>
          <a:prstGeom prst="rect">
            <a:avLst/>
          </a:prstGeom>
        </p:spPr>
      </p:pic>
      <p:sp>
        <p:nvSpPr>
          <p:cNvPr id="16" name="CasellaDiTesto 15">
            <a:extLst>
              <a:ext uri="{FF2B5EF4-FFF2-40B4-BE49-F238E27FC236}">
                <a16:creationId xmlns:a16="http://schemas.microsoft.com/office/drawing/2014/main" id="{79D9E8BA-B5B7-CC4E-88A1-836CEE4981D6}"/>
              </a:ext>
            </a:extLst>
          </p:cNvPr>
          <p:cNvSpPr txBox="1"/>
          <p:nvPr/>
        </p:nvSpPr>
        <p:spPr>
          <a:xfrm>
            <a:off x="7036903" y="331304"/>
            <a:ext cx="954157" cy="584775"/>
          </a:xfrm>
          <a:prstGeom prst="rect">
            <a:avLst/>
          </a:prstGeom>
          <a:noFill/>
        </p:spPr>
        <p:txBody>
          <a:bodyPr wrap="square" rtlCol="0">
            <a:spAutoFit/>
          </a:bodyPr>
          <a:lstStyle/>
          <a:p>
            <a:pPr>
              <a:spcAft>
                <a:spcPts val="600"/>
              </a:spcAft>
            </a:pPr>
            <a:r>
              <a:rPr lang="en-GB" sz="3200">
                <a:solidFill>
                  <a:schemeClr val="bg1"/>
                </a:solidFill>
                <a:latin typeface="Calibri" panose="020F0502020204030204" pitchFamily="34" charset="0"/>
                <a:cs typeface="Calibri" panose="020F0502020204030204" pitchFamily="34" charset="0"/>
              </a:rPr>
              <a:t>CT1</a:t>
            </a:r>
            <a:endParaRPr lang="en-GB" sz="3200">
              <a:latin typeface="Calibri" panose="020F0502020204030204" pitchFamily="34" charset="0"/>
              <a:cs typeface="Calibri" panose="020F0502020204030204" pitchFamily="34" charset="0"/>
            </a:endParaRPr>
          </a:p>
        </p:txBody>
      </p:sp>
      <p:sp>
        <p:nvSpPr>
          <p:cNvPr id="30" name="CasellaDiTesto 29">
            <a:extLst>
              <a:ext uri="{FF2B5EF4-FFF2-40B4-BE49-F238E27FC236}">
                <a16:creationId xmlns:a16="http://schemas.microsoft.com/office/drawing/2014/main" id="{D21D5006-9E01-8441-8F96-C6A962B4D307}"/>
              </a:ext>
            </a:extLst>
          </p:cNvPr>
          <p:cNvSpPr txBox="1"/>
          <p:nvPr/>
        </p:nvSpPr>
        <p:spPr>
          <a:xfrm>
            <a:off x="10759058" y="331303"/>
            <a:ext cx="954157" cy="584775"/>
          </a:xfrm>
          <a:prstGeom prst="rect">
            <a:avLst/>
          </a:prstGeom>
          <a:noFill/>
        </p:spPr>
        <p:txBody>
          <a:bodyPr wrap="square" rtlCol="0">
            <a:spAutoFit/>
          </a:bodyPr>
          <a:lstStyle/>
          <a:p>
            <a:pPr>
              <a:spcAft>
                <a:spcPts val="600"/>
              </a:spcAft>
            </a:pPr>
            <a:r>
              <a:rPr lang="en-GB" sz="3200">
                <a:solidFill>
                  <a:schemeClr val="bg1"/>
                </a:solidFill>
                <a:latin typeface="Calibri" panose="020F0502020204030204" pitchFamily="34" charset="0"/>
                <a:cs typeface="Calibri" panose="020F0502020204030204" pitchFamily="34" charset="0"/>
              </a:rPr>
              <a:t>CT2</a:t>
            </a:r>
            <a:endParaRPr lang="en-GB" sz="3200">
              <a:latin typeface="Calibri" panose="020F0502020204030204" pitchFamily="34" charset="0"/>
              <a:cs typeface="Calibri" panose="020F0502020204030204" pitchFamily="34" charset="0"/>
            </a:endParaRPr>
          </a:p>
        </p:txBody>
      </p:sp>
      <p:sp>
        <p:nvSpPr>
          <p:cNvPr id="34" name="CasellaDiTesto 33">
            <a:extLst>
              <a:ext uri="{FF2B5EF4-FFF2-40B4-BE49-F238E27FC236}">
                <a16:creationId xmlns:a16="http://schemas.microsoft.com/office/drawing/2014/main" id="{C5E5555B-BD12-4642-85C1-F1FA6986FF2A}"/>
              </a:ext>
            </a:extLst>
          </p:cNvPr>
          <p:cNvSpPr txBox="1"/>
          <p:nvPr/>
        </p:nvSpPr>
        <p:spPr>
          <a:xfrm>
            <a:off x="6666375" y="3428990"/>
            <a:ext cx="1742662" cy="400110"/>
          </a:xfrm>
          <a:prstGeom prst="rect">
            <a:avLst/>
          </a:prstGeom>
          <a:noFill/>
        </p:spPr>
        <p:txBody>
          <a:bodyPr wrap="square" rtlCol="0">
            <a:spAutoFit/>
          </a:bodyPr>
          <a:lstStyle/>
          <a:p>
            <a:pPr>
              <a:spcAft>
                <a:spcPts val="600"/>
              </a:spcAft>
            </a:pPr>
            <a:r>
              <a:rPr lang="en-GB" sz="2000">
                <a:solidFill>
                  <a:schemeClr val="bg1"/>
                </a:solidFill>
                <a:latin typeface="Calibri" panose="020F0502020204030204" pitchFamily="34" charset="0"/>
                <a:cs typeface="Calibri" panose="020F0502020204030204" pitchFamily="34" charset="0"/>
              </a:rPr>
              <a:t>-</a:t>
            </a:r>
            <a:r>
              <a:rPr lang="en-GB" sz="2000" err="1">
                <a:solidFill>
                  <a:schemeClr val="bg1"/>
                </a:solidFill>
                <a:latin typeface="Calibri" panose="020F0502020204030204" pitchFamily="34" charset="0"/>
                <a:cs typeface="Calibri" panose="020F0502020204030204" pitchFamily="34" charset="0"/>
              </a:rPr>
              <a:t>gammaMode</a:t>
            </a:r>
            <a:endParaRPr lang="en-GB" sz="2000">
              <a:latin typeface="Calibri" panose="020F0502020204030204" pitchFamily="34" charset="0"/>
              <a:cs typeface="Calibri" panose="020F0502020204030204" pitchFamily="34" charset="0"/>
            </a:endParaRPr>
          </a:p>
        </p:txBody>
      </p:sp>
      <p:sp>
        <p:nvSpPr>
          <p:cNvPr id="37" name="CasellaDiTesto 36">
            <a:extLst>
              <a:ext uri="{FF2B5EF4-FFF2-40B4-BE49-F238E27FC236}">
                <a16:creationId xmlns:a16="http://schemas.microsoft.com/office/drawing/2014/main" id="{74BEB484-1F0F-C946-8789-2CF3D8BEEB67}"/>
              </a:ext>
            </a:extLst>
          </p:cNvPr>
          <p:cNvSpPr txBox="1"/>
          <p:nvPr/>
        </p:nvSpPr>
        <p:spPr>
          <a:xfrm>
            <a:off x="10224583" y="3422366"/>
            <a:ext cx="1946496" cy="400110"/>
          </a:xfrm>
          <a:prstGeom prst="rect">
            <a:avLst/>
          </a:prstGeom>
          <a:noFill/>
        </p:spPr>
        <p:txBody>
          <a:bodyPr wrap="square" rtlCol="0">
            <a:spAutoFit/>
          </a:bodyPr>
          <a:lstStyle/>
          <a:p>
            <a:pPr>
              <a:spcAft>
                <a:spcPts val="600"/>
              </a:spcAft>
            </a:pPr>
            <a:r>
              <a:rPr lang="en-GB" sz="2000">
                <a:solidFill>
                  <a:schemeClr val="bg1"/>
                </a:solidFill>
                <a:latin typeface="Calibri" panose="020F0502020204030204" pitchFamily="34" charset="0"/>
                <a:cs typeface="Calibri" panose="020F0502020204030204" pitchFamily="34" charset="0"/>
              </a:rPr>
              <a:t>-</a:t>
            </a:r>
            <a:r>
              <a:rPr lang="en-GB" sz="2000" err="1">
                <a:solidFill>
                  <a:schemeClr val="bg1"/>
                </a:solidFill>
                <a:latin typeface="Calibri" panose="020F0502020204030204" pitchFamily="34" charset="0"/>
                <a:cs typeface="Calibri" panose="020F0502020204030204" pitchFamily="34" charset="0"/>
              </a:rPr>
              <a:t>passRateMode</a:t>
            </a:r>
            <a:endParaRPr lang="en-GB" sz="2000">
              <a:latin typeface="Calibri" panose="020F0502020204030204" pitchFamily="34" charset="0"/>
              <a:cs typeface="Calibri" panose="020F0502020204030204" pitchFamily="34" charset="0"/>
            </a:endParaRPr>
          </a:p>
        </p:txBody>
      </p:sp>
      <p:sp>
        <p:nvSpPr>
          <p:cNvPr id="14" name="Ovale 13">
            <a:extLst>
              <a:ext uri="{FF2B5EF4-FFF2-40B4-BE49-F238E27FC236}">
                <a16:creationId xmlns:a16="http://schemas.microsoft.com/office/drawing/2014/main" id="{10156A91-C3D1-224F-9EAB-C45C7F12F8BC}"/>
              </a:ext>
            </a:extLst>
          </p:cNvPr>
          <p:cNvSpPr/>
          <p:nvPr/>
        </p:nvSpPr>
        <p:spPr>
          <a:xfrm>
            <a:off x="6060504" y="448547"/>
            <a:ext cx="917281" cy="988368"/>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e 16">
            <a:extLst>
              <a:ext uri="{FF2B5EF4-FFF2-40B4-BE49-F238E27FC236}">
                <a16:creationId xmlns:a16="http://schemas.microsoft.com/office/drawing/2014/main" id="{00F86F91-4569-AA4A-9F10-3B814BE3953F}"/>
              </a:ext>
            </a:extLst>
          </p:cNvPr>
          <p:cNvSpPr/>
          <p:nvPr/>
        </p:nvSpPr>
        <p:spPr>
          <a:xfrm>
            <a:off x="9809537" y="519121"/>
            <a:ext cx="917281" cy="988368"/>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e 17">
            <a:extLst>
              <a:ext uri="{FF2B5EF4-FFF2-40B4-BE49-F238E27FC236}">
                <a16:creationId xmlns:a16="http://schemas.microsoft.com/office/drawing/2014/main" id="{FEF5A2B8-5DAF-AD40-AD19-B71A61CC39B6}"/>
              </a:ext>
            </a:extLst>
          </p:cNvPr>
          <p:cNvSpPr/>
          <p:nvPr/>
        </p:nvSpPr>
        <p:spPr>
          <a:xfrm rot="2352690">
            <a:off x="9659591" y="3523232"/>
            <a:ext cx="1075521" cy="25194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1005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5" name="Rectangle 12">
            <a:extLst>
              <a:ext uri="{FF2B5EF4-FFF2-40B4-BE49-F238E27FC236}">
                <a16:creationId xmlns:a16="http://schemas.microsoft.com/office/drawing/2014/main" id="{8E1D4842-F208-47E0-A3A4-6469A9F04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7F80FC5-0B19-2C4E-B842-10E8F9F8D346}"/>
              </a:ext>
            </a:extLst>
          </p:cNvPr>
          <p:cNvSpPr>
            <a:spLocks noGrp="1"/>
          </p:cNvSpPr>
          <p:nvPr>
            <p:ph type="title"/>
          </p:nvPr>
        </p:nvSpPr>
        <p:spPr>
          <a:xfrm>
            <a:off x="780941" y="1290025"/>
            <a:ext cx="5291327" cy="1188720"/>
          </a:xfrm>
          <a:solidFill>
            <a:srgbClr val="FFFFFF"/>
          </a:solidFill>
          <a:ln>
            <a:solidFill>
              <a:srgbClr val="404040"/>
            </a:solidFill>
          </a:ln>
        </p:spPr>
        <p:txBody>
          <a:bodyPr>
            <a:normAutofit fontScale="90000"/>
          </a:bodyPr>
          <a:lstStyle/>
          <a:p>
            <a:r>
              <a:rPr lang="en-GB" dirty="0"/>
              <a:t>Gamma index – Preliminary results (PZ4)</a:t>
            </a:r>
          </a:p>
        </p:txBody>
      </p:sp>
      <p:sp>
        <p:nvSpPr>
          <p:cNvPr id="4" name="Segnaposto contenuto 2">
            <a:extLst>
              <a:ext uri="{FF2B5EF4-FFF2-40B4-BE49-F238E27FC236}">
                <a16:creationId xmlns:a16="http://schemas.microsoft.com/office/drawing/2014/main" id="{2BB11A6A-20D4-A542-A1D8-B6792CB9F1C0}"/>
              </a:ext>
            </a:extLst>
          </p:cNvPr>
          <p:cNvSpPr txBox="1">
            <a:spLocks/>
          </p:cNvSpPr>
          <p:nvPr/>
        </p:nvSpPr>
        <p:spPr>
          <a:xfrm>
            <a:off x="724305" y="2660603"/>
            <a:ext cx="5371695" cy="393506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highlight>
                  <a:srgbClr val="FFFF00"/>
                </a:highlight>
              </a:rPr>
              <a:t>DD=5</a:t>
            </a:r>
            <a:r>
              <a:rPr lang="en-GB" sz="2000" dirty="0">
                <a:solidFill>
                  <a:schemeClr val="tx1"/>
                </a:solidFill>
              </a:rPr>
              <a:t>, DTA=3, DHT=5</a:t>
            </a:r>
          </a:p>
          <a:p>
            <a:pPr marL="0" indent="0">
              <a:buNone/>
            </a:pPr>
            <a:r>
              <a:rPr lang="en-GB" sz="2000" dirty="0">
                <a:solidFill>
                  <a:schemeClr val="tx1"/>
                </a:solidFill>
                <a:highlight>
                  <a:srgbClr val="FFFF00"/>
                </a:highlight>
              </a:rPr>
              <a:t>RADIUS = 0.5</a:t>
            </a:r>
          </a:p>
          <a:p>
            <a:pPr marL="0" indent="0">
              <a:buNone/>
            </a:pPr>
            <a:endParaRPr lang="en-GB" sz="2000" dirty="0">
              <a:solidFill>
                <a:schemeClr val="tx1"/>
              </a:solidFill>
              <a:highlight>
                <a:srgbClr val="FFFF00"/>
              </a:highlight>
            </a:endParaRPr>
          </a:p>
          <a:p>
            <a:pPr marL="0" indent="0">
              <a:buNone/>
            </a:pPr>
            <a:r>
              <a:rPr lang="en-GB" sz="2000" dirty="0">
                <a:solidFill>
                  <a:schemeClr val="tx1"/>
                </a:solidFill>
              </a:rPr>
              <a:t>In this case we have chosen a bigger radius of the sphere to build the 3D maps and a bigger value of the parameter Dose Distance. </a:t>
            </a:r>
          </a:p>
          <a:p>
            <a:pPr marL="0" indent="0">
              <a:buNone/>
            </a:pPr>
            <a:r>
              <a:rPr lang="en-GB" sz="2000" dirty="0">
                <a:solidFill>
                  <a:schemeClr val="tx1"/>
                </a:solidFill>
              </a:rPr>
              <a:t>We notice:</a:t>
            </a:r>
          </a:p>
          <a:p>
            <a:pPr>
              <a:buFontTx/>
              <a:buChar char="-"/>
            </a:pPr>
            <a:r>
              <a:rPr lang="en-GB" sz="2000" dirty="0">
                <a:solidFill>
                  <a:schemeClr val="tx1"/>
                </a:solidFill>
              </a:rPr>
              <a:t>a better localization of the voxels that haven’t passed the test.</a:t>
            </a:r>
          </a:p>
          <a:p>
            <a:pPr marL="0" indent="0">
              <a:buNone/>
            </a:pPr>
            <a:endParaRPr lang="en-GB" sz="2000" dirty="0">
              <a:solidFill>
                <a:schemeClr val="tx1"/>
              </a:solidFill>
              <a:highlight>
                <a:srgbClr val="FFFF00"/>
              </a:highlight>
            </a:endParaRPr>
          </a:p>
          <a:p>
            <a:pPr marL="0" indent="0">
              <a:buNone/>
            </a:pPr>
            <a:endParaRPr lang="en-GB" sz="2000" dirty="0">
              <a:solidFill>
                <a:schemeClr val="tx1"/>
              </a:solidFill>
              <a:highlight>
                <a:srgbClr val="FFFF00"/>
              </a:highlight>
            </a:endParaRPr>
          </a:p>
          <a:p>
            <a:pPr marL="0" indent="0">
              <a:buFont typeface="Arial" panose="020B0604020202020204" pitchFamily="34" charset="0"/>
              <a:buNone/>
            </a:pPr>
            <a:endParaRPr lang="en-GB" sz="2000" dirty="0">
              <a:solidFill>
                <a:schemeClr val="tx1"/>
              </a:solidFill>
            </a:endParaRPr>
          </a:p>
        </p:txBody>
      </p:sp>
      <p:pic>
        <p:nvPicPr>
          <p:cNvPr id="10" name="Immagine 9">
            <a:extLst>
              <a:ext uri="{FF2B5EF4-FFF2-40B4-BE49-F238E27FC236}">
                <a16:creationId xmlns:a16="http://schemas.microsoft.com/office/drawing/2014/main" id="{DEA862A7-CB08-1E47-ABF9-B20417EA15EB}"/>
              </a:ext>
            </a:extLst>
          </p:cNvPr>
          <p:cNvPicPr>
            <a:picLocks noChangeAspect="1"/>
          </p:cNvPicPr>
          <p:nvPr/>
        </p:nvPicPr>
        <p:blipFill rotWithShape="1">
          <a:blip r:embed="rId3"/>
          <a:srcRect l="92928" t="9416" r="1484" b="3896"/>
          <a:stretch/>
        </p:blipFill>
        <p:spPr>
          <a:xfrm>
            <a:off x="6925850" y="711618"/>
            <a:ext cx="161460" cy="1341352"/>
          </a:xfrm>
          <a:prstGeom prst="rect">
            <a:avLst/>
          </a:prstGeom>
        </p:spPr>
      </p:pic>
      <p:pic>
        <p:nvPicPr>
          <p:cNvPr id="6" name="Immagine 5">
            <a:extLst>
              <a:ext uri="{FF2B5EF4-FFF2-40B4-BE49-F238E27FC236}">
                <a16:creationId xmlns:a16="http://schemas.microsoft.com/office/drawing/2014/main" id="{23E66DE7-6ACE-4949-B498-6E2493A059D9}"/>
              </a:ext>
            </a:extLst>
          </p:cNvPr>
          <p:cNvPicPr>
            <a:picLocks noChangeAspect="1"/>
          </p:cNvPicPr>
          <p:nvPr/>
        </p:nvPicPr>
        <p:blipFill rotWithShape="1">
          <a:blip r:embed="rId3"/>
          <a:srcRect l="1211" t="25182" r="11328" b="4096"/>
          <a:stretch/>
        </p:blipFill>
        <p:spPr>
          <a:xfrm>
            <a:off x="7265924" y="779208"/>
            <a:ext cx="4287096" cy="1856298"/>
          </a:xfrm>
          <a:prstGeom prst="rect">
            <a:avLst/>
          </a:prstGeom>
        </p:spPr>
      </p:pic>
      <p:sp>
        <p:nvSpPr>
          <p:cNvPr id="7" name="CasellaDiTesto 6">
            <a:extLst>
              <a:ext uri="{FF2B5EF4-FFF2-40B4-BE49-F238E27FC236}">
                <a16:creationId xmlns:a16="http://schemas.microsoft.com/office/drawing/2014/main" id="{DB6F2443-A0FB-D340-ABC9-72FCF27DE5D1}"/>
              </a:ext>
            </a:extLst>
          </p:cNvPr>
          <p:cNvSpPr txBox="1"/>
          <p:nvPr/>
        </p:nvSpPr>
        <p:spPr>
          <a:xfrm>
            <a:off x="6967714" y="699598"/>
            <a:ext cx="364202" cy="261610"/>
          </a:xfrm>
          <a:prstGeom prst="rect">
            <a:avLst/>
          </a:prstGeom>
          <a:noFill/>
        </p:spPr>
        <p:txBody>
          <a:bodyPr wrap="none" rtlCol="0">
            <a:spAutoFit/>
          </a:bodyPr>
          <a:lstStyle/>
          <a:p>
            <a:r>
              <a:rPr lang="en-GB" sz="1100" dirty="0">
                <a:latin typeface="Calibri" panose="020F0502020204030204" pitchFamily="34" charset="0"/>
                <a:cs typeface="Calibri" panose="020F0502020204030204" pitchFamily="34" charset="0"/>
              </a:rPr>
              <a:t>2.5</a:t>
            </a:r>
          </a:p>
        </p:txBody>
      </p:sp>
      <p:pic>
        <p:nvPicPr>
          <p:cNvPr id="14" name="Immagine 13">
            <a:extLst>
              <a:ext uri="{FF2B5EF4-FFF2-40B4-BE49-F238E27FC236}">
                <a16:creationId xmlns:a16="http://schemas.microsoft.com/office/drawing/2014/main" id="{967B7440-A3F9-EC41-9F04-E51055CDB6BF}"/>
              </a:ext>
            </a:extLst>
          </p:cNvPr>
          <p:cNvPicPr>
            <a:picLocks noChangeAspect="1"/>
          </p:cNvPicPr>
          <p:nvPr/>
        </p:nvPicPr>
        <p:blipFill rotWithShape="1">
          <a:blip r:embed="rId4"/>
          <a:srcRect l="9185" t="37565" r="11709" b="23057"/>
          <a:stretch/>
        </p:blipFill>
        <p:spPr>
          <a:xfrm>
            <a:off x="7355635" y="4130564"/>
            <a:ext cx="4372025" cy="1329227"/>
          </a:xfrm>
          <a:prstGeom prst="rect">
            <a:avLst/>
          </a:prstGeom>
        </p:spPr>
      </p:pic>
      <p:pic>
        <p:nvPicPr>
          <p:cNvPr id="16" name="Immagine 15">
            <a:extLst>
              <a:ext uri="{FF2B5EF4-FFF2-40B4-BE49-F238E27FC236}">
                <a16:creationId xmlns:a16="http://schemas.microsoft.com/office/drawing/2014/main" id="{21C04F90-5821-1841-80F7-F45FD9CB831B}"/>
              </a:ext>
            </a:extLst>
          </p:cNvPr>
          <p:cNvPicPr>
            <a:picLocks noChangeAspect="1"/>
          </p:cNvPicPr>
          <p:nvPr/>
        </p:nvPicPr>
        <p:blipFill rotWithShape="1">
          <a:blip r:embed="rId4"/>
          <a:srcRect l="91073" t="15356" r="2036" b="3202"/>
          <a:stretch/>
        </p:blipFill>
        <p:spPr>
          <a:xfrm>
            <a:off x="6909664" y="4085581"/>
            <a:ext cx="196500" cy="1418486"/>
          </a:xfrm>
          <a:prstGeom prst="rect">
            <a:avLst/>
          </a:prstGeom>
        </p:spPr>
      </p:pic>
      <p:sp>
        <p:nvSpPr>
          <p:cNvPr id="17" name="CasellaDiTesto 16">
            <a:extLst>
              <a:ext uri="{FF2B5EF4-FFF2-40B4-BE49-F238E27FC236}">
                <a16:creationId xmlns:a16="http://schemas.microsoft.com/office/drawing/2014/main" id="{DB275D22-ED2C-8B41-A4B5-4EA5160B36D5}"/>
              </a:ext>
            </a:extLst>
          </p:cNvPr>
          <p:cNvSpPr txBox="1"/>
          <p:nvPr/>
        </p:nvSpPr>
        <p:spPr>
          <a:xfrm>
            <a:off x="6977763" y="4066397"/>
            <a:ext cx="256802" cy="261610"/>
          </a:xfrm>
          <a:prstGeom prst="rect">
            <a:avLst/>
          </a:prstGeom>
          <a:noFill/>
        </p:spPr>
        <p:txBody>
          <a:bodyPr wrap="square" rtlCol="0">
            <a:spAutoFit/>
          </a:bodyPr>
          <a:lstStyle/>
          <a:p>
            <a:r>
              <a:rPr lang="en-GB" sz="1100" dirty="0">
                <a:latin typeface="Calibri" panose="020F0502020204030204" pitchFamily="34" charset="0"/>
                <a:cs typeface="Calibri" panose="020F0502020204030204" pitchFamily="34" charset="0"/>
              </a:rPr>
              <a:t>7</a:t>
            </a:r>
          </a:p>
        </p:txBody>
      </p:sp>
      <p:pic>
        <p:nvPicPr>
          <p:cNvPr id="20" name="Immagine 19">
            <a:extLst>
              <a:ext uri="{FF2B5EF4-FFF2-40B4-BE49-F238E27FC236}">
                <a16:creationId xmlns:a16="http://schemas.microsoft.com/office/drawing/2014/main" id="{3EF0B271-7157-0D46-99FE-7A217E29716B}"/>
              </a:ext>
            </a:extLst>
          </p:cNvPr>
          <p:cNvPicPr>
            <a:picLocks noChangeAspect="1"/>
          </p:cNvPicPr>
          <p:nvPr/>
        </p:nvPicPr>
        <p:blipFill rotWithShape="1">
          <a:blip r:embed="rId5"/>
          <a:srcRect l="8119" t="33489" r="11148" b="21043"/>
          <a:stretch/>
        </p:blipFill>
        <p:spPr>
          <a:xfrm>
            <a:off x="7266556" y="2120580"/>
            <a:ext cx="4286500" cy="1276035"/>
          </a:xfrm>
          <a:prstGeom prst="rect">
            <a:avLst/>
          </a:prstGeom>
        </p:spPr>
      </p:pic>
      <p:sp>
        <p:nvSpPr>
          <p:cNvPr id="18" name="CasellaDiTesto 17">
            <a:extLst>
              <a:ext uri="{FF2B5EF4-FFF2-40B4-BE49-F238E27FC236}">
                <a16:creationId xmlns:a16="http://schemas.microsoft.com/office/drawing/2014/main" id="{4B046945-3B54-DD48-8FC7-BA063EB65771}"/>
              </a:ext>
            </a:extLst>
          </p:cNvPr>
          <p:cNvSpPr txBox="1"/>
          <p:nvPr/>
        </p:nvSpPr>
        <p:spPr>
          <a:xfrm>
            <a:off x="6972765" y="5284705"/>
            <a:ext cx="300082" cy="261610"/>
          </a:xfrm>
          <a:prstGeom prst="rect">
            <a:avLst/>
          </a:prstGeom>
          <a:noFill/>
        </p:spPr>
        <p:txBody>
          <a:bodyPr wrap="square" rtlCol="0">
            <a:spAutoFit/>
          </a:bodyPr>
          <a:lstStyle/>
          <a:p>
            <a:r>
              <a:rPr lang="en-GB" sz="1100" dirty="0">
                <a:latin typeface="Calibri" panose="020F0502020204030204" pitchFamily="34" charset="0"/>
                <a:cs typeface="Calibri" panose="020F0502020204030204" pitchFamily="34" charset="0"/>
              </a:rPr>
              <a:t>-1</a:t>
            </a:r>
          </a:p>
        </p:txBody>
      </p:sp>
      <p:pic>
        <p:nvPicPr>
          <p:cNvPr id="22" name="Immagine 21">
            <a:extLst>
              <a:ext uri="{FF2B5EF4-FFF2-40B4-BE49-F238E27FC236}">
                <a16:creationId xmlns:a16="http://schemas.microsoft.com/office/drawing/2014/main" id="{62C0DDC2-7EA2-EA40-9460-899626CE25B3}"/>
              </a:ext>
            </a:extLst>
          </p:cNvPr>
          <p:cNvPicPr>
            <a:picLocks noChangeAspect="1"/>
          </p:cNvPicPr>
          <p:nvPr/>
        </p:nvPicPr>
        <p:blipFill rotWithShape="1">
          <a:blip r:embed="rId6"/>
          <a:srcRect l="1520" t="30289" r="13418" b="23177"/>
          <a:stretch/>
        </p:blipFill>
        <p:spPr>
          <a:xfrm>
            <a:off x="7358813" y="5421183"/>
            <a:ext cx="4368847" cy="1321374"/>
          </a:xfrm>
          <a:prstGeom prst="rect">
            <a:avLst/>
          </a:prstGeom>
        </p:spPr>
      </p:pic>
      <p:sp>
        <p:nvSpPr>
          <p:cNvPr id="11" name="CasellaDiTesto 10">
            <a:extLst>
              <a:ext uri="{FF2B5EF4-FFF2-40B4-BE49-F238E27FC236}">
                <a16:creationId xmlns:a16="http://schemas.microsoft.com/office/drawing/2014/main" id="{7512BC0D-0994-624D-81B1-6C1BBAEC9784}"/>
              </a:ext>
            </a:extLst>
          </p:cNvPr>
          <p:cNvSpPr txBox="1"/>
          <p:nvPr/>
        </p:nvSpPr>
        <p:spPr>
          <a:xfrm>
            <a:off x="7055553" y="1865183"/>
            <a:ext cx="300082" cy="261610"/>
          </a:xfrm>
          <a:prstGeom prst="rect">
            <a:avLst/>
          </a:prstGeom>
          <a:noFill/>
        </p:spPr>
        <p:txBody>
          <a:bodyPr wrap="none" rtlCol="0">
            <a:spAutoFit/>
          </a:bodyPr>
          <a:lstStyle/>
          <a:p>
            <a:r>
              <a:rPr lang="en-GB" sz="1100" dirty="0">
                <a:latin typeface="Calibri" panose="020F0502020204030204" pitchFamily="34" charset="0"/>
                <a:cs typeface="Calibri" panose="020F0502020204030204" pitchFamily="34" charset="0"/>
              </a:rPr>
              <a:t>-1</a:t>
            </a:r>
          </a:p>
        </p:txBody>
      </p:sp>
      <p:pic>
        <p:nvPicPr>
          <p:cNvPr id="32" name="Immagine 31">
            <a:extLst>
              <a:ext uri="{FF2B5EF4-FFF2-40B4-BE49-F238E27FC236}">
                <a16:creationId xmlns:a16="http://schemas.microsoft.com/office/drawing/2014/main" id="{383C30D0-4D60-E840-98E1-1E0B11D10F84}"/>
              </a:ext>
            </a:extLst>
          </p:cNvPr>
          <p:cNvPicPr>
            <a:picLocks noChangeAspect="1"/>
          </p:cNvPicPr>
          <p:nvPr/>
        </p:nvPicPr>
        <p:blipFill>
          <a:blip r:embed="rId7"/>
          <a:stretch>
            <a:fillRect/>
          </a:stretch>
        </p:blipFill>
        <p:spPr>
          <a:xfrm>
            <a:off x="7958531" y="657338"/>
            <a:ext cx="3594100" cy="330200"/>
          </a:xfrm>
          <a:prstGeom prst="rect">
            <a:avLst/>
          </a:prstGeom>
        </p:spPr>
      </p:pic>
      <p:sp>
        <p:nvSpPr>
          <p:cNvPr id="30" name="CasellaDiTesto 29">
            <a:extLst>
              <a:ext uri="{FF2B5EF4-FFF2-40B4-BE49-F238E27FC236}">
                <a16:creationId xmlns:a16="http://schemas.microsoft.com/office/drawing/2014/main" id="{BE8371A4-62B3-2D43-934E-5AB3BFD548D2}"/>
              </a:ext>
            </a:extLst>
          </p:cNvPr>
          <p:cNvSpPr txBox="1"/>
          <p:nvPr/>
        </p:nvSpPr>
        <p:spPr>
          <a:xfrm>
            <a:off x="6979157" y="1380648"/>
            <a:ext cx="364202" cy="261610"/>
          </a:xfrm>
          <a:prstGeom prst="rect">
            <a:avLst/>
          </a:prstGeom>
          <a:noFill/>
        </p:spPr>
        <p:txBody>
          <a:bodyPr wrap="none" rtlCol="0">
            <a:spAutoFit/>
          </a:bodyPr>
          <a:lstStyle/>
          <a:p>
            <a:r>
              <a:rPr lang="en-GB" sz="1100" dirty="0">
                <a:latin typeface="Calibri" panose="020F0502020204030204" pitchFamily="34" charset="0"/>
                <a:cs typeface="Calibri" panose="020F0502020204030204" pitchFamily="34" charset="0"/>
              </a:rPr>
              <a:t>0.5</a:t>
            </a:r>
          </a:p>
        </p:txBody>
      </p:sp>
      <p:sp>
        <p:nvSpPr>
          <p:cNvPr id="31" name="CasellaDiTesto 30">
            <a:extLst>
              <a:ext uri="{FF2B5EF4-FFF2-40B4-BE49-F238E27FC236}">
                <a16:creationId xmlns:a16="http://schemas.microsoft.com/office/drawing/2014/main" id="{6D68B145-4E2A-CC40-8EC1-C90DFFB2075F}"/>
              </a:ext>
            </a:extLst>
          </p:cNvPr>
          <p:cNvSpPr txBox="1"/>
          <p:nvPr/>
        </p:nvSpPr>
        <p:spPr>
          <a:xfrm>
            <a:off x="6987918" y="4712754"/>
            <a:ext cx="256802" cy="261610"/>
          </a:xfrm>
          <a:prstGeom prst="rect">
            <a:avLst/>
          </a:prstGeom>
          <a:noFill/>
        </p:spPr>
        <p:txBody>
          <a:bodyPr wrap="square" rtlCol="0">
            <a:spAutoFit/>
          </a:bodyPr>
          <a:lstStyle/>
          <a:p>
            <a:r>
              <a:rPr lang="en-GB" sz="1100" dirty="0">
                <a:latin typeface="Calibri" panose="020F0502020204030204" pitchFamily="34" charset="0"/>
                <a:cs typeface="Calibri" panose="020F0502020204030204" pitchFamily="34" charset="0"/>
              </a:rPr>
              <a:t>3</a:t>
            </a:r>
          </a:p>
        </p:txBody>
      </p:sp>
      <p:sp>
        <p:nvSpPr>
          <p:cNvPr id="28" name="Segnaposto contenuto 2">
            <a:extLst>
              <a:ext uri="{FF2B5EF4-FFF2-40B4-BE49-F238E27FC236}">
                <a16:creationId xmlns:a16="http://schemas.microsoft.com/office/drawing/2014/main" id="{EED8783D-A8D3-8948-A0F0-CABC71AA96AF}"/>
              </a:ext>
            </a:extLst>
          </p:cNvPr>
          <p:cNvSpPr txBox="1">
            <a:spLocks/>
          </p:cNvSpPr>
          <p:nvPr/>
        </p:nvSpPr>
        <p:spPr>
          <a:xfrm>
            <a:off x="7305573" y="99080"/>
            <a:ext cx="4547097" cy="612538"/>
          </a:xfrm>
          <a:prstGeom prst="rect">
            <a:avLst/>
          </a:prstGeom>
          <a:solidFill>
            <a:srgbClr val="9BAFB5"/>
          </a:solidFill>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rPr>
              <a:t>Results of the comparison between the 1</a:t>
            </a:r>
            <a:r>
              <a:rPr lang="en-GB" sz="2000" baseline="30000" dirty="0">
                <a:solidFill>
                  <a:schemeClr val="tx1"/>
                </a:solidFill>
              </a:rPr>
              <a:t>st</a:t>
            </a:r>
            <a:r>
              <a:rPr lang="en-GB" sz="2000" dirty="0">
                <a:solidFill>
                  <a:schemeClr val="tx1"/>
                </a:solidFill>
              </a:rPr>
              <a:t> and the 2</a:t>
            </a:r>
            <a:r>
              <a:rPr lang="en-GB" sz="2000" baseline="30000" dirty="0">
                <a:solidFill>
                  <a:schemeClr val="tx1"/>
                </a:solidFill>
              </a:rPr>
              <a:t>nd</a:t>
            </a:r>
            <a:r>
              <a:rPr lang="en-GB" sz="2000" dirty="0">
                <a:solidFill>
                  <a:schemeClr val="tx1"/>
                </a:solidFill>
              </a:rPr>
              <a:t> fraction</a:t>
            </a:r>
          </a:p>
        </p:txBody>
      </p:sp>
      <p:pic>
        <p:nvPicPr>
          <p:cNvPr id="33" name="Immagine 32">
            <a:extLst>
              <a:ext uri="{FF2B5EF4-FFF2-40B4-BE49-F238E27FC236}">
                <a16:creationId xmlns:a16="http://schemas.microsoft.com/office/drawing/2014/main" id="{6AAB62EB-95A7-3147-A292-62780471B3AE}"/>
              </a:ext>
            </a:extLst>
          </p:cNvPr>
          <p:cNvPicPr>
            <a:picLocks noChangeAspect="1"/>
          </p:cNvPicPr>
          <p:nvPr/>
        </p:nvPicPr>
        <p:blipFill>
          <a:blip r:embed="rId7"/>
          <a:stretch>
            <a:fillRect/>
          </a:stretch>
        </p:blipFill>
        <p:spPr>
          <a:xfrm>
            <a:off x="7958920" y="3901297"/>
            <a:ext cx="3594100" cy="330200"/>
          </a:xfrm>
          <a:prstGeom prst="rect">
            <a:avLst/>
          </a:prstGeom>
        </p:spPr>
      </p:pic>
      <p:sp>
        <p:nvSpPr>
          <p:cNvPr id="29" name="Segnaposto contenuto 2">
            <a:extLst>
              <a:ext uri="{FF2B5EF4-FFF2-40B4-BE49-F238E27FC236}">
                <a16:creationId xmlns:a16="http://schemas.microsoft.com/office/drawing/2014/main" id="{98A5C5F0-F68A-C74B-A7F6-C8BA19003E84}"/>
              </a:ext>
            </a:extLst>
          </p:cNvPr>
          <p:cNvSpPr txBox="1">
            <a:spLocks/>
          </p:cNvSpPr>
          <p:nvPr/>
        </p:nvSpPr>
        <p:spPr>
          <a:xfrm>
            <a:off x="7305573" y="3339987"/>
            <a:ext cx="4547097" cy="586138"/>
          </a:xfrm>
          <a:prstGeom prst="rect">
            <a:avLst/>
          </a:prstGeom>
          <a:solidFill>
            <a:srgbClr val="9BAFB5"/>
          </a:solidFill>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rPr>
              <a:t>Results of the comparison between the 1</a:t>
            </a:r>
            <a:r>
              <a:rPr lang="en-GB" sz="2000" baseline="30000" dirty="0">
                <a:solidFill>
                  <a:schemeClr val="tx1"/>
                </a:solidFill>
              </a:rPr>
              <a:t>st</a:t>
            </a:r>
            <a:r>
              <a:rPr lang="en-GB" sz="2000" dirty="0">
                <a:solidFill>
                  <a:schemeClr val="tx1"/>
                </a:solidFill>
              </a:rPr>
              <a:t> and the last fraction</a:t>
            </a:r>
          </a:p>
        </p:txBody>
      </p:sp>
    </p:spTree>
    <p:extLst>
      <p:ext uri="{BB962C8B-B14F-4D97-AF65-F5344CB8AC3E}">
        <p14:creationId xmlns:p14="http://schemas.microsoft.com/office/powerpoint/2010/main" val="3464408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38" name="Rectangle 26">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96131C3-FDF7-0C41-B5DE-CFF4D8188E6F}"/>
              </a:ext>
            </a:extLst>
          </p:cNvPr>
          <p:cNvSpPr>
            <a:spLocks noGrp="1"/>
          </p:cNvSpPr>
          <p:nvPr>
            <p:ph type="title"/>
          </p:nvPr>
        </p:nvSpPr>
        <p:spPr>
          <a:xfrm>
            <a:off x="643467" y="643467"/>
            <a:ext cx="3363974" cy="1728044"/>
          </a:xfrm>
          <a:noFill/>
          <a:ln>
            <a:solidFill>
              <a:schemeClr val="bg1"/>
            </a:solidFill>
          </a:ln>
        </p:spPr>
        <p:txBody>
          <a:bodyPr vert="horz" wrap="square" lIns="182880" tIns="182880" rIns="182880" bIns="182880" rtlCol="0" anchor="ctr">
            <a:normAutofit/>
          </a:bodyPr>
          <a:lstStyle/>
          <a:p>
            <a:r>
              <a:rPr lang="en-US" dirty="0">
                <a:solidFill>
                  <a:schemeClr val="bg1"/>
                </a:solidFill>
              </a:rPr>
              <a:t>Gamma index on </a:t>
            </a:r>
            <a:r>
              <a:rPr lang="en-US" dirty="0" err="1">
                <a:solidFill>
                  <a:schemeClr val="bg1"/>
                </a:solidFill>
              </a:rPr>
              <a:t>ct</a:t>
            </a:r>
            <a:r>
              <a:rPr lang="en-US" dirty="0">
                <a:solidFill>
                  <a:schemeClr val="bg1"/>
                </a:solidFill>
              </a:rPr>
              <a:t> – pz4</a:t>
            </a:r>
          </a:p>
        </p:txBody>
      </p:sp>
      <p:sp>
        <p:nvSpPr>
          <p:cNvPr id="4" name="CasellaDiTesto 3">
            <a:extLst>
              <a:ext uri="{FF2B5EF4-FFF2-40B4-BE49-F238E27FC236}">
                <a16:creationId xmlns:a16="http://schemas.microsoft.com/office/drawing/2014/main" id="{A397E494-AA87-D948-A67D-82A79CEDDBA7}"/>
              </a:ext>
            </a:extLst>
          </p:cNvPr>
          <p:cNvSpPr txBox="1"/>
          <p:nvPr/>
        </p:nvSpPr>
        <p:spPr>
          <a:xfrm>
            <a:off x="643468" y="2638044"/>
            <a:ext cx="3363974" cy="3415622"/>
          </a:xfrm>
          <a:prstGeom prst="rect">
            <a:avLst/>
          </a:prstGeom>
        </p:spPr>
        <p:txBody>
          <a:bodyPr vert="horz" lIns="91440" tIns="45720" rIns="91440" bIns="45720" rtlCol="0">
            <a:normAutofit/>
          </a:bodyPr>
          <a:lstStyle/>
          <a:p>
            <a:r>
              <a:rPr lang="en-GB" dirty="0">
                <a:highlight>
                  <a:srgbClr val="FFFF00"/>
                </a:highlight>
              </a:rPr>
              <a:t>DD=5</a:t>
            </a:r>
            <a:r>
              <a:rPr lang="en-GB" dirty="0"/>
              <a:t>, DTA=3, DHT=5</a:t>
            </a:r>
          </a:p>
          <a:p>
            <a:r>
              <a:rPr lang="en-GB" dirty="0">
                <a:highlight>
                  <a:srgbClr val="FFFF00"/>
                </a:highlight>
              </a:rPr>
              <a:t>RADIUS = 0.5</a:t>
            </a:r>
          </a:p>
          <a:p>
            <a:endParaRPr lang="en-US" dirty="0">
              <a:solidFill>
                <a:schemeClr val="bg1"/>
              </a:solidFill>
            </a:endParaRPr>
          </a:p>
          <a:p>
            <a:r>
              <a:rPr lang="en-US" dirty="0">
                <a:solidFill>
                  <a:schemeClr val="bg1"/>
                </a:solidFill>
              </a:rPr>
              <a:t>We notice a better evaluation of the localization of the morphological changes. </a:t>
            </a:r>
          </a:p>
        </p:txBody>
      </p:sp>
      <p:pic>
        <p:nvPicPr>
          <p:cNvPr id="5" name="Immagine 4">
            <a:extLst>
              <a:ext uri="{FF2B5EF4-FFF2-40B4-BE49-F238E27FC236}">
                <a16:creationId xmlns:a16="http://schemas.microsoft.com/office/drawing/2014/main" id="{FA13CD4E-C53A-3940-9911-BF6C6CF23921}"/>
              </a:ext>
            </a:extLst>
          </p:cNvPr>
          <p:cNvPicPr>
            <a:picLocks noChangeAspect="1"/>
          </p:cNvPicPr>
          <p:nvPr/>
        </p:nvPicPr>
        <p:blipFill>
          <a:blip r:embed="rId2"/>
          <a:stretch>
            <a:fillRect/>
          </a:stretch>
        </p:blipFill>
        <p:spPr>
          <a:xfrm>
            <a:off x="4617810" y="0"/>
            <a:ext cx="3791227" cy="3371118"/>
          </a:xfrm>
          <a:prstGeom prst="rect">
            <a:avLst/>
          </a:prstGeom>
        </p:spPr>
      </p:pic>
      <p:sp>
        <p:nvSpPr>
          <p:cNvPr id="16" name="CasellaDiTesto 15">
            <a:extLst>
              <a:ext uri="{FF2B5EF4-FFF2-40B4-BE49-F238E27FC236}">
                <a16:creationId xmlns:a16="http://schemas.microsoft.com/office/drawing/2014/main" id="{79D9E8BA-B5B7-CC4E-88A1-836CEE4981D6}"/>
              </a:ext>
            </a:extLst>
          </p:cNvPr>
          <p:cNvSpPr txBox="1"/>
          <p:nvPr/>
        </p:nvSpPr>
        <p:spPr>
          <a:xfrm>
            <a:off x="7036903" y="331304"/>
            <a:ext cx="954157" cy="584775"/>
          </a:xfrm>
          <a:prstGeom prst="rect">
            <a:avLst/>
          </a:prstGeom>
          <a:noFill/>
        </p:spPr>
        <p:txBody>
          <a:bodyPr wrap="square" rtlCol="0">
            <a:spAutoFit/>
          </a:bodyPr>
          <a:lstStyle/>
          <a:p>
            <a:r>
              <a:rPr lang="en-GB" sz="3200" dirty="0">
                <a:solidFill>
                  <a:schemeClr val="bg1"/>
                </a:solidFill>
                <a:latin typeface="Calibri" panose="020F0502020204030204" pitchFamily="34" charset="0"/>
                <a:cs typeface="Calibri" panose="020F0502020204030204" pitchFamily="34" charset="0"/>
              </a:rPr>
              <a:t>CT1</a:t>
            </a:r>
            <a:endParaRPr lang="en-GB" sz="3200" dirty="0">
              <a:latin typeface="Calibri" panose="020F0502020204030204" pitchFamily="34" charset="0"/>
              <a:cs typeface="Calibri" panose="020F0502020204030204" pitchFamily="34" charset="0"/>
            </a:endParaRPr>
          </a:p>
        </p:txBody>
      </p:sp>
      <p:pic>
        <p:nvPicPr>
          <p:cNvPr id="8" name="Immagine 7">
            <a:extLst>
              <a:ext uri="{FF2B5EF4-FFF2-40B4-BE49-F238E27FC236}">
                <a16:creationId xmlns:a16="http://schemas.microsoft.com/office/drawing/2014/main" id="{A67E1BF1-4507-7040-91CA-48E5308D06BE}"/>
              </a:ext>
            </a:extLst>
          </p:cNvPr>
          <p:cNvPicPr>
            <a:picLocks noChangeAspect="1"/>
          </p:cNvPicPr>
          <p:nvPr/>
        </p:nvPicPr>
        <p:blipFill>
          <a:blip r:embed="rId3"/>
          <a:stretch>
            <a:fillRect/>
          </a:stretch>
        </p:blipFill>
        <p:spPr>
          <a:xfrm>
            <a:off x="8328969" y="-10785"/>
            <a:ext cx="3791227" cy="3392688"/>
          </a:xfrm>
          <a:prstGeom prst="rect">
            <a:avLst/>
          </a:prstGeom>
        </p:spPr>
      </p:pic>
      <p:sp>
        <p:nvSpPr>
          <p:cNvPr id="30" name="CasellaDiTesto 29">
            <a:extLst>
              <a:ext uri="{FF2B5EF4-FFF2-40B4-BE49-F238E27FC236}">
                <a16:creationId xmlns:a16="http://schemas.microsoft.com/office/drawing/2014/main" id="{D21D5006-9E01-8441-8F96-C6A962B4D307}"/>
              </a:ext>
            </a:extLst>
          </p:cNvPr>
          <p:cNvSpPr txBox="1"/>
          <p:nvPr/>
        </p:nvSpPr>
        <p:spPr>
          <a:xfrm>
            <a:off x="10759058" y="331303"/>
            <a:ext cx="954157" cy="584775"/>
          </a:xfrm>
          <a:prstGeom prst="rect">
            <a:avLst/>
          </a:prstGeom>
          <a:noFill/>
        </p:spPr>
        <p:txBody>
          <a:bodyPr wrap="square" rtlCol="0">
            <a:spAutoFit/>
          </a:bodyPr>
          <a:lstStyle/>
          <a:p>
            <a:r>
              <a:rPr lang="en-GB" sz="3200">
                <a:solidFill>
                  <a:schemeClr val="bg1"/>
                </a:solidFill>
                <a:latin typeface="Calibri" panose="020F0502020204030204" pitchFamily="34" charset="0"/>
                <a:cs typeface="Calibri" panose="020F0502020204030204" pitchFamily="34" charset="0"/>
              </a:rPr>
              <a:t>CT2</a:t>
            </a:r>
            <a:endParaRPr lang="en-GB" sz="3200">
              <a:latin typeface="Calibri" panose="020F0502020204030204" pitchFamily="34" charset="0"/>
              <a:cs typeface="Calibri" panose="020F0502020204030204" pitchFamily="34" charset="0"/>
            </a:endParaRPr>
          </a:p>
        </p:txBody>
      </p:sp>
      <p:pic>
        <p:nvPicPr>
          <p:cNvPr id="11" name="Immagine 10">
            <a:extLst>
              <a:ext uri="{FF2B5EF4-FFF2-40B4-BE49-F238E27FC236}">
                <a16:creationId xmlns:a16="http://schemas.microsoft.com/office/drawing/2014/main" id="{C6FCE9C6-4D49-C34A-886B-4873BD1B2A09}"/>
              </a:ext>
            </a:extLst>
          </p:cNvPr>
          <p:cNvPicPr>
            <a:picLocks noChangeAspect="1"/>
          </p:cNvPicPr>
          <p:nvPr/>
        </p:nvPicPr>
        <p:blipFill>
          <a:blip r:embed="rId4"/>
          <a:stretch>
            <a:fillRect/>
          </a:stretch>
        </p:blipFill>
        <p:spPr>
          <a:xfrm>
            <a:off x="4564167" y="3275214"/>
            <a:ext cx="3877072" cy="3477807"/>
          </a:xfrm>
          <a:prstGeom prst="rect">
            <a:avLst/>
          </a:prstGeom>
        </p:spPr>
      </p:pic>
      <p:sp>
        <p:nvSpPr>
          <p:cNvPr id="34" name="CasellaDiTesto 33">
            <a:extLst>
              <a:ext uri="{FF2B5EF4-FFF2-40B4-BE49-F238E27FC236}">
                <a16:creationId xmlns:a16="http://schemas.microsoft.com/office/drawing/2014/main" id="{C5E5555B-BD12-4642-85C1-F1FA6986FF2A}"/>
              </a:ext>
            </a:extLst>
          </p:cNvPr>
          <p:cNvSpPr txBox="1"/>
          <p:nvPr/>
        </p:nvSpPr>
        <p:spPr>
          <a:xfrm>
            <a:off x="6666375" y="3428990"/>
            <a:ext cx="1742662" cy="400110"/>
          </a:xfrm>
          <a:prstGeom prst="rect">
            <a:avLst/>
          </a:prstGeom>
          <a:noFill/>
        </p:spPr>
        <p:txBody>
          <a:bodyPr wrap="square" rtlCol="0">
            <a:spAutoFit/>
          </a:bodyPr>
          <a:lstStyle/>
          <a:p>
            <a:r>
              <a:rPr lang="en-GB" sz="2000" dirty="0">
                <a:solidFill>
                  <a:schemeClr val="bg1"/>
                </a:solidFill>
                <a:latin typeface="Calibri" panose="020F0502020204030204" pitchFamily="34" charset="0"/>
                <a:cs typeface="Calibri" panose="020F0502020204030204" pitchFamily="34" charset="0"/>
              </a:rPr>
              <a:t>-</a:t>
            </a:r>
            <a:r>
              <a:rPr lang="en-GB" sz="2000" dirty="0" err="1">
                <a:solidFill>
                  <a:schemeClr val="bg1"/>
                </a:solidFill>
                <a:latin typeface="Calibri" panose="020F0502020204030204" pitchFamily="34" charset="0"/>
                <a:cs typeface="Calibri" panose="020F0502020204030204" pitchFamily="34" charset="0"/>
              </a:rPr>
              <a:t>gammaMode</a:t>
            </a:r>
            <a:endParaRPr lang="en-GB" sz="2000" dirty="0">
              <a:latin typeface="Calibri" panose="020F0502020204030204" pitchFamily="34" charset="0"/>
              <a:cs typeface="Calibri" panose="020F0502020204030204" pitchFamily="34" charset="0"/>
            </a:endParaRPr>
          </a:p>
        </p:txBody>
      </p:sp>
      <p:pic>
        <p:nvPicPr>
          <p:cNvPr id="14" name="Immagine 13">
            <a:extLst>
              <a:ext uri="{FF2B5EF4-FFF2-40B4-BE49-F238E27FC236}">
                <a16:creationId xmlns:a16="http://schemas.microsoft.com/office/drawing/2014/main" id="{6E3741ED-F859-B343-8E1E-4C094D3767A9}"/>
              </a:ext>
            </a:extLst>
          </p:cNvPr>
          <p:cNvPicPr>
            <a:picLocks noChangeAspect="1"/>
          </p:cNvPicPr>
          <p:nvPr/>
        </p:nvPicPr>
        <p:blipFill>
          <a:blip r:embed="rId5"/>
          <a:stretch>
            <a:fillRect/>
          </a:stretch>
        </p:blipFill>
        <p:spPr>
          <a:xfrm>
            <a:off x="8295430" y="3317773"/>
            <a:ext cx="3834766" cy="3392688"/>
          </a:xfrm>
          <a:prstGeom prst="rect">
            <a:avLst/>
          </a:prstGeom>
        </p:spPr>
      </p:pic>
      <p:sp>
        <p:nvSpPr>
          <p:cNvPr id="37" name="CasellaDiTesto 36">
            <a:extLst>
              <a:ext uri="{FF2B5EF4-FFF2-40B4-BE49-F238E27FC236}">
                <a16:creationId xmlns:a16="http://schemas.microsoft.com/office/drawing/2014/main" id="{74BEB484-1F0F-C946-8789-2CF3D8BEEB67}"/>
              </a:ext>
            </a:extLst>
          </p:cNvPr>
          <p:cNvSpPr txBox="1"/>
          <p:nvPr/>
        </p:nvSpPr>
        <p:spPr>
          <a:xfrm>
            <a:off x="10224583" y="3422366"/>
            <a:ext cx="1946496" cy="400110"/>
          </a:xfrm>
          <a:prstGeom prst="rect">
            <a:avLst/>
          </a:prstGeom>
          <a:noFill/>
        </p:spPr>
        <p:txBody>
          <a:bodyPr wrap="square" rtlCol="0">
            <a:spAutoFit/>
          </a:bodyPr>
          <a:lstStyle/>
          <a:p>
            <a:r>
              <a:rPr lang="en-GB" sz="2000" dirty="0">
                <a:solidFill>
                  <a:schemeClr val="bg1"/>
                </a:solidFill>
                <a:latin typeface="Calibri" panose="020F0502020204030204" pitchFamily="34" charset="0"/>
                <a:cs typeface="Calibri" panose="020F0502020204030204" pitchFamily="34" charset="0"/>
              </a:rPr>
              <a:t>-</a:t>
            </a:r>
            <a:r>
              <a:rPr lang="en-GB" sz="2000" dirty="0" err="1">
                <a:solidFill>
                  <a:schemeClr val="bg1"/>
                </a:solidFill>
                <a:latin typeface="Calibri" panose="020F0502020204030204" pitchFamily="34" charset="0"/>
                <a:cs typeface="Calibri" panose="020F0502020204030204" pitchFamily="34" charset="0"/>
              </a:rPr>
              <a:t>passRateMode</a:t>
            </a:r>
            <a:endParaRPr lang="en-GB" sz="2000" dirty="0">
              <a:latin typeface="Calibri" panose="020F0502020204030204" pitchFamily="34" charset="0"/>
              <a:cs typeface="Calibri" panose="020F0502020204030204" pitchFamily="34" charset="0"/>
            </a:endParaRPr>
          </a:p>
        </p:txBody>
      </p:sp>
      <p:sp>
        <p:nvSpPr>
          <p:cNvPr id="22" name="Ovale 21">
            <a:extLst>
              <a:ext uri="{FF2B5EF4-FFF2-40B4-BE49-F238E27FC236}">
                <a16:creationId xmlns:a16="http://schemas.microsoft.com/office/drawing/2014/main" id="{1DAAA5D5-2A23-EC49-B878-A91C894F4EEE}"/>
              </a:ext>
            </a:extLst>
          </p:cNvPr>
          <p:cNvSpPr/>
          <p:nvPr/>
        </p:nvSpPr>
        <p:spPr>
          <a:xfrm>
            <a:off x="5690853" y="779287"/>
            <a:ext cx="917281" cy="988368"/>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e 22">
            <a:extLst>
              <a:ext uri="{FF2B5EF4-FFF2-40B4-BE49-F238E27FC236}">
                <a16:creationId xmlns:a16="http://schemas.microsoft.com/office/drawing/2014/main" id="{BE745F8B-5D0F-F146-AE95-3293A60F2B6B}"/>
              </a:ext>
            </a:extLst>
          </p:cNvPr>
          <p:cNvSpPr/>
          <p:nvPr/>
        </p:nvSpPr>
        <p:spPr>
          <a:xfrm>
            <a:off x="9456386" y="779287"/>
            <a:ext cx="917281" cy="988368"/>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12734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38" name="Rectangle 26">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96131C3-FDF7-0C41-B5DE-CFF4D8188E6F}"/>
              </a:ext>
            </a:extLst>
          </p:cNvPr>
          <p:cNvSpPr>
            <a:spLocks noGrp="1"/>
          </p:cNvSpPr>
          <p:nvPr>
            <p:ph type="title"/>
          </p:nvPr>
        </p:nvSpPr>
        <p:spPr>
          <a:xfrm>
            <a:off x="643467" y="643467"/>
            <a:ext cx="3363974" cy="1728044"/>
          </a:xfrm>
          <a:noFill/>
          <a:ln>
            <a:solidFill>
              <a:schemeClr val="bg1"/>
            </a:solidFill>
          </a:ln>
        </p:spPr>
        <p:txBody>
          <a:bodyPr vert="horz" wrap="square" lIns="182880" tIns="182880" rIns="182880" bIns="182880" rtlCol="0" anchor="ctr">
            <a:normAutofit/>
          </a:bodyPr>
          <a:lstStyle/>
          <a:p>
            <a:r>
              <a:rPr lang="en-US">
                <a:solidFill>
                  <a:schemeClr val="bg1"/>
                </a:solidFill>
              </a:rPr>
              <a:t>Gamma index on ct</a:t>
            </a:r>
          </a:p>
        </p:txBody>
      </p:sp>
      <p:pic>
        <p:nvPicPr>
          <p:cNvPr id="9" name="Immagine 8">
            <a:extLst>
              <a:ext uri="{FF2B5EF4-FFF2-40B4-BE49-F238E27FC236}">
                <a16:creationId xmlns:a16="http://schemas.microsoft.com/office/drawing/2014/main" id="{98102937-7A47-1340-83C8-9837183C3DBE}"/>
              </a:ext>
            </a:extLst>
          </p:cNvPr>
          <p:cNvPicPr>
            <a:picLocks noChangeAspect="1"/>
          </p:cNvPicPr>
          <p:nvPr/>
        </p:nvPicPr>
        <p:blipFill>
          <a:blip r:embed="rId3"/>
          <a:stretch>
            <a:fillRect/>
          </a:stretch>
        </p:blipFill>
        <p:spPr>
          <a:xfrm>
            <a:off x="4662892" y="40535"/>
            <a:ext cx="3830367" cy="3415151"/>
          </a:xfrm>
          <a:prstGeom prst="rect">
            <a:avLst/>
          </a:prstGeom>
        </p:spPr>
      </p:pic>
      <p:pic>
        <p:nvPicPr>
          <p:cNvPr id="6" name="Immagine 5">
            <a:extLst>
              <a:ext uri="{FF2B5EF4-FFF2-40B4-BE49-F238E27FC236}">
                <a16:creationId xmlns:a16="http://schemas.microsoft.com/office/drawing/2014/main" id="{C8556D6A-83AD-124F-B8D9-D04FFC41E18F}"/>
              </a:ext>
            </a:extLst>
          </p:cNvPr>
          <p:cNvPicPr>
            <a:picLocks noChangeAspect="1"/>
          </p:cNvPicPr>
          <p:nvPr/>
        </p:nvPicPr>
        <p:blipFill>
          <a:blip r:embed="rId4"/>
          <a:stretch>
            <a:fillRect/>
          </a:stretch>
        </p:blipFill>
        <p:spPr>
          <a:xfrm>
            <a:off x="8424406" y="16478"/>
            <a:ext cx="3763053" cy="3412522"/>
          </a:xfrm>
          <a:prstGeom prst="rect">
            <a:avLst/>
          </a:prstGeom>
        </p:spPr>
      </p:pic>
      <p:pic>
        <p:nvPicPr>
          <p:cNvPr id="12" name="Immagine 11">
            <a:extLst>
              <a:ext uri="{FF2B5EF4-FFF2-40B4-BE49-F238E27FC236}">
                <a16:creationId xmlns:a16="http://schemas.microsoft.com/office/drawing/2014/main" id="{35E61DE9-902B-324D-9F95-F86AD8BB3F13}"/>
              </a:ext>
            </a:extLst>
          </p:cNvPr>
          <p:cNvPicPr>
            <a:picLocks noChangeAspect="1"/>
          </p:cNvPicPr>
          <p:nvPr/>
        </p:nvPicPr>
        <p:blipFill>
          <a:blip r:embed="rId5"/>
          <a:stretch>
            <a:fillRect/>
          </a:stretch>
        </p:blipFill>
        <p:spPr>
          <a:xfrm>
            <a:off x="4657297" y="3426129"/>
            <a:ext cx="3819906" cy="3408057"/>
          </a:xfrm>
          <a:prstGeom prst="rect">
            <a:avLst/>
          </a:prstGeom>
        </p:spPr>
      </p:pic>
      <p:pic>
        <p:nvPicPr>
          <p:cNvPr id="15" name="Immagine 14">
            <a:extLst>
              <a:ext uri="{FF2B5EF4-FFF2-40B4-BE49-F238E27FC236}">
                <a16:creationId xmlns:a16="http://schemas.microsoft.com/office/drawing/2014/main" id="{E04B997C-12D6-124E-9A26-0A0CA80810EB}"/>
              </a:ext>
            </a:extLst>
          </p:cNvPr>
          <p:cNvPicPr>
            <a:picLocks noChangeAspect="1"/>
          </p:cNvPicPr>
          <p:nvPr/>
        </p:nvPicPr>
        <p:blipFill>
          <a:blip r:embed="rId6"/>
          <a:stretch>
            <a:fillRect/>
          </a:stretch>
        </p:blipFill>
        <p:spPr>
          <a:xfrm>
            <a:off x="8379455" y="3362840"/>
            <a:ext cx="3846627" cy="3471346"/>
          </a:xfrm>
          <a:prstGeom prst="rect">
            <a:avLst/>
          </a:prstGeom>
        </p:spPr>
      </p:pic>
      <p:sp>
        <p:nvSpPr>
          <p:cNvPr id="16" name="CasellaDiTesto 15">
            <a:extLst>
              <a:ext uri="{FF2B5EF4-FFF2-40B4-BE49-F238E27FC236}">
                <a16:creationId xmlns:a16="http://schemas.microsoft.com/office/drawing/2014/main" id="{79D9E8BA-B5B7-CC4E-88A1-836CEE4981D6}"/>
              </a:ext>
            </a:extLst>
          </p:cNvPr>
          <p:cNvSpPr txBox="1"/>
          <p:nvPr/>
        </p:nvSpPr>
        <p:spPr>
          <a:xfrm>
            <a:off x="7083439" y="504620"/>
            <a:ext cx="954157" cy="584775"/>
          </a:xfrm>
          <a:prstGeom prst="rect">
            <a:avLst/>
          </a:prstGeom>
          <a:noFill/>
        </p:spPr>
        <p:txBody>
          <a:bodyPr wrap="square" rtlCol="0">
            <a:spAutoFit/>
          </a:bodyPr>
          <a:lstStyle/>
          <a:p>
            <a:r>
              <a:rPr lang="en-GB" sz="3200" dirty="0">
                <a:solidFill>
                  <a:schemeClr val="bg1"/>
                </a:solidFill>
                <a:latin typeface="Calibri" panose="020F0502020204030204" pitchFamily="34" charset="0"/>
                <a:cs typeface="Calibri" panose="020F0502020204030204" pitchFamily="34" charset="0"/>
              </a:rPr>
              <a:t>CT1</a:t>
            </a:r>
            <a:endParaRPr lang="en-GB" sz="3200" dirty="0">
              <a:latin typeface="Calibri" panose="020F0502020204030204" pitchFamily="34" charset="0"/>
              <a:cs typeface="Calibri" panose="020F0502020204030204" pitchFamily="34" charset="0"/>
            </a:endParaRPr>
          </a:p>
        </p:txBody>
      </p:sp>
      <p:sp>
        <p:nvSpPr>
          <p:cNvPr id="30" name="CasellaDiTesto 29">
            <a:extLst>
              <a:ext uri="{FF2B5EF4-FFF2-40B4-BE49-F238E27FC236}">
                <a16:creationId xmlns:a16="http://schemas.microsoft.com/office/drawing/2014/main" id="{D21D5006-9E01-8441-8F96-C6A962B4D307}"/>
              </a:ext>
            </a:extLst>
          </p:cNvPr>
          <p:cNvSpPr txBox="1"/>
          <p:nvPr/>
        </p:nvSpPr>
        <p:spPr>
          <a:xfrm>
            <a:off x="10759058" y="331303"/>
            <a:ext cx="954157" cy="584775"/>
          </a:xfrm>
          <a:prstGeom prst="rect">
            <a:avLst/>
          </a:prstGeom>
          <a:noFill/>
        </p:spPr>
        <p:txBody>
          <a:bodyPr wrap="square" rtlCol="0">
            <a:spAutoFit/>
          </a:bodyPr>
          <a:lstStyle/>
          <a:p>
            <a:r>
              <a:rPr lang="en-GB" sz="3200" dirty="0">
                <a:solidFill>
                  <a:schemeClr val="bg1"/>
                </a:solidFill>
                <a:latin typeface="Calibri" panose="020F0502020204030204" pitchFamily="34" charset="0"/>
                <a:cs typeface="Calibri" panose="020F0502020204030204" pitchFamily="34" charset="0"/>
              </a:rPr>
              <a:t>CT2</a:t>
            </a:r>
            <a:endParaRPr lang="en-GB" sz="3200" dirty="0">
              <a:latin typeface="Calibri" panose="020F0502020204030204" pitchFamily="34" charset="0"/>
              <a:cs typeface="Calibri" panose="020F0502020204030204" pitchFamily="34" charset="0"/>
            </a:endParaRPr>
          </a:p>
        </p:txBody>
      </p:sp>
      <p:sp>
        <p:nvSpPr>
          <p:cNvPr id="34" name="CasellaDiTesto 33">
            <a:extLst>
              <a:ext uri="{FF2B5EF4-FFF2-40B4-BE49-F238E27FC236}">
                <a16:creationId xmlns:a16="http://schemas.microsoft.com/office/drawing/2014/main" id="{C5E5555B-BD12-4642-85C1-F1FA6986FF2A}"/>
              </a:ext>
            </a:extLst>
          </p:cNvPr>
          <p:cNvSpPr txBox="1"/>
          <p:nvPr/>
        </p:nvSpPr>
        <p:spPr>
          <a:xfrm>
            <a:off x="6666375" y="3469934"/>
            <a:ext cx="1742662" cy="400110"/>
          </a:xfrm>
          <a:prstGeom prst="rect">
            <a:avLst/>
          </a:prstGeom>
          <a:noFill/>
        </p:spPr>
        <p:txBody>
          <a:bodyPr wrap="square" rtlCol="0">
            <a:spAutoFit/>
          </a:bodyPr>
          <a:lstStyle/>
          <a:p>
            <a:r>
              <a:rPr lang="en-GB" sz="2000" dirty="0">
                <a:solidFill>
                  <a:schemeClr val="bg1"/>
                </a:solidFill>
                <a:latin typeface="Calibri" panose="020F0502020204030204" pitchFamily="34" charset="0"/>
                <a:cs typeface="Calibri" panose="020F0502020204030204" pitchFamily="34" charset="0"/>
              </a:rPr>
              <a:t>-</a:t>
            </a:r>
            <a:r>
              <a:rPr lang="en-GB" sz="2000" dirty="0" err="1">
                <a:solidFill>
                  <a:schemeClr val="bg1"/>
                </a:solidFill>
                <a:latin typeface="Calibri" panose="020F0502020204030204" pitchFamily="34" charset="0"/>
                <a:cs typeface="Calibri" panose="020F0502020204030204" pitchFamily="34" charset="0"/>
              </a:rPr>
              <a:t>gammaMode</a:t>
            </a:r>
            <a:endParaRPr lang="en-GB" sz="2000" dirty="0">
              <a:latin typeface="Calibri" panose="020F0502020204030204" pitchFamily="34" charset="0"/>
              <a:cs typeface="Calibri" panose="020F0502020204030204" pitchFamily="34" charset="0"/>
            </a:endParaRPr>
          </a:p>
        </p:txBody>
      </p:sp>
      <p:sp>
        <p:nvSpPr>
          <p:cNvPr id="37" name="CasellaDiTesto 36">
            <a:extLst>
              <a:ext uri="{FF2B5EF4-FFF2-40B4-BE49-F238E27FC236}">
                <a16:creationId xmlns:a16="http://schemas.microsoft.com/office/drawing/2014/main" id="{74BEB484-1F0F-C946-8789-2CF3D8BEEB67}"/>
              </a:ext>
            </a:extLst>
          </p:cNvPr>
          <p:cNvSpPr txBox="1"/>
          <p:nvPr/>
        </p:nvSpPr>
        <p:spPr>
          <a:xfrm>
            <a:off x="10224583" y="3476958"/>
            <a:ext cx="1946496" cy="400110"/>
          </a:xfrm>
          <a:prstGeom prst="rect">
            <a:avLst/>
          </a:prstGeom>
          <a:noFill/>
        </p:spPr>
        <p:txBody>
          <a:bodyPr wrap="square" rtlCol="0">
            <a:spAutoFit/>
          </a:bodyPr>
          <a:lstStyle/>
          <a:p>
            <a:r>
              <a:rPr lang="en-GB" sz="2000">
                <a:solidFill>
                  <a:schemeClr val="bg1"/>
                </a:solidFill>
                <a:latin typeface="Calibri" panose="020F0502020204030204" pitchFamily="34" charset="0"/>
                <a:cs typeface="Calibri" panose="020F0502020204030204" pitchFamily="34" charset="0"/>
              </a:rPr>
              <a:t>-</a:t>
            </a:r>
            <a:r>
              <a:rPr lang="en-GB" sz="2000" err="1">
                <a:solidFill>
                  <a:schemeClr val="bg1"/>
                </a:solidFill>
                <a:latin typeface="Calibri" panose="020F0502020204030204" pitchFamily="34" charset="0"/>
                <a:cs typeface="Calibri" panose="020F0502020204030204" pitchFamily="34" charset="0"/>
              </a:rPr>
              <a:t>passRateMode</a:t>
            </a:r>
            <a:endParaRPr lang="en-GB" sz="2000">
              <a:latin typeface="Calibri" panose="020F0502020204030204" pitchFamily="34" charset="0"/>
              <a:cs typeface="Calibri" panose="020F0502020204030204" pitchFamily="34" charset="0"/>
            </a:endParaRPr>
          </a:p>
        </p:txBody>
      </p:sp>
      <p:sp>
        <p:nvSpPr>
          <p:cNvPr id="22" name="CasellaDiTesto 21">
            <a:extLst>
              <a:ext uri="{FF2B5EF4-FFF2-40B4-BE49-F238E27FC236}">
                <a16:creationId xmlns:a16="http://schemas.microsoft.com/office/drawing/2014/main" id="{92AAB7C1-CB80-1A40-85AB-0FF64578DAAF}"/>
              </a:ext>
            </a:extLst>
          </p:cNvPr>
          <p:cNvSpPr txBox="1"/>
          <p:nvPr/>
        </p:nvSpPr>
        <p:spPr>
          <a:xfrm>
            <a:off x="643468" y="2638044"/>
            <a:ext cx="3363974" cy="3415622"/>
          </a:xfrm>
          <a:prstGeom prst="rect">
            <a:avLst/>
          </a:prstGeom>
        </p:spPr>
        <p:txBody>
          <a:bodyPr vert="horz" lIns="91440" tIns="45720" rIns="91440" bIns="45720" rtlCol="0">
            <a:normAutofit/>
          </a:bodyPr>
          <a:lstStyle/>
          <a:p>
            <a:r>
              <a:rPr lang="en-GB" dirty="0">
                <a:highlight>
                  <a:srgbClr val="FFFF00"/>
                </a:highlight>
              </a:rPr>
              <a:t>DD=5</a:t>
            </a:r>
            <a:r>
              <a:rPr lang="en-GB" dirty="0"/>
              <a:t>, DTA=3, DHT=5</a:t>
            </a:r>
          </a:p>
          <a:p>
            <a:r>
              <a:rPr lang="en-GB" dirty="0">
                <a:highlight>
                  <a:srgbClr val="FFFF00"/>
                </a:highlight>
              </a:rPr>
              <a:t>RADIUS = 0.5</a:t>
            </a:r>
          </a:p>
          <a:p>
            <a:endParaRPr lang="en-US" dirty="0">
              <a:solidFill>
                <a:schemeClr val="bg1"/>
              </a:solidFill>
            </a:endParaRPr>
          </a:p>
          <a:p>
            <a:r>
              <a:rPr lang="en-US" dirty="0">
                <a:solidFill>
                  <a:schemeClr val="bg1"/>
                </a:solidFill>
              </a:rPr>
              <a:t>We notice a better evaluation of the localization of the morphological changes. </a:t>
            </a:r>
          </a:p>
        </p:txBody>
      </p:sp>
      <p:sp>
        <p:nvSpPr>
          <p:cNvPr id="23" name="Ovale 22">
            <a:extLst>
              <a:ext uri="{FF2B5EF4-FFF2-40B4-BE49-F238E27FC236}">
                <a16:creationId xmlns:a16="http://schemas.microsoft.com/office/drawing/2014/main" id="{4DE317BF-A8FE-CA46-BFC7-7EB0022CC50B}"/>
              </a:ext>
            </a:extLst>
          </p:cNvPr>
          <p:cNvSpPr/>
          <p:nvPr/>
        </p:nvSpPr>
        <p:spPr>
          <a:xfrm>
            <a:off x="5075789" y="1218881"/>
            <a:ext cx="917281" cy="988368"/>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e 23">
            <a:extLst>
              <a:ext uri="{FF2B5EF4-FFF2-40B4-BE49-F238E27FC236}">
                <a16:creationId xmlns:a16="http://schemas.microsoft.com/office/drawing/2014/main" id="{879AA8F1-5D58-7444-9878-EAE096FA9ED6}"/>
              </a:ext>
            </a:extLst>
          </p:cNvPr>
          <p:cNvSpPr/>
          <p:nvPr/>
        </p:nvSpPr>
        <p:spPr>
          <a:xfrm>
            <a:off x="8845899" y="1253926"/>
            <a:ext cx="917281" cy="988368"/>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87225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96131C3-FDF7-0C41-B5DE-CFF4D8188E6F}"/>
              </a:ext>
            </a:extLst>
          </p:cNvPr>
          <p:cNvSpPr>
            <a:spLocks noGrp="1"/>
          </p:cNvSpPr>
          <p:nvPr>
            <p:ph type="title"/>
          </p:nvPr>
        </p:nvSpPr>
        <p:spPr>
          <a:xfrm>
            <a:off x="643467" y="643467"/>
            <a:ext cx="3363974" cy="1728044"/>
          </a:xfrm>
          <a:noFill/>
          <a:ln>
            <a:solidFill>
              <a:schemeClr val="bg1"/>
            </a:solidFill>
          </a:ln>
        </p:spPr>
        <p:txBody>
          <a:bodyPr vert="horz" wrap="square" lIns="182880" tIns="182880" rIns="182880" bIns="182880" rtlCol="0" anchor="ctr">
            <a:normAutofit/>
          </a:bodyPr>
          <a:lstStyle/>
          <a:p>
            <a:r>
              <a:rPr lang="en-US">
                <a:solidFill>
                  <a:schemeClr val="bg1"/>
                </a:solidFill>
              </a:rPr>
              <a:t>Gamma index on ct</a:t>
            </a:r>
          </a:p>
        </p:txBody>
      </p:sp>
      <p:pic>
        <p:nvPicPr>
          <p:cNvPr id="11" name="Immagine 10">
            <a:extLst>
              <a:ext uri="{FF2B5EF4-FFF2-40B4-BE49-F238E27FC236}">
                <a16:creationId xmlns:a16="http://schemas.microsoft.com/office/drawing/2014/main" id="{607C548D-F730-6741-B89C-08C6D398B222}"/>
              </a:ext>
            </a:extLst>
          </p:cNvPr>
          <p:cNvPicPr>
            <a:picLocks noChangeAspect="1"/>
          </p:cNvPicPr>
          <p:nvPr/>
        </p:nvPicPr>
        <p:blipFill rotWithShape="1">
          <a:blip r:embed="rId2"/>
          <a:srcRect l="1600" t="2338" r="788" b="1902"/>
          <a:stretch/>
        </p:blipFill>
        <p:spPr>
          <a:xfrm>
            <a:off x="4643148" y="3506017"/>
            <a:ext cx="3802352" cy="3315741"/>
          </a:xfrm>
          <a:prstGeom prst="rect">
            <a:avLst/>
          </a:prstGeom>
        </p:spPr>
      </p:pic>
      <p:sp>
        <p:nvSpPr>
          <p:cNvPr id="30" name="CasellaDiTesto 29">
            <a:extLst>
              <a:ext uri="{FF2B5EF4-FFF2-40B4-BE49-F238E27FC236}">
                <a16:creationId xmlns:a16="http://schemas.microsoft.com/office/drawing/2014/main" id="{D21D5006-9E01-8441-8F96-C6A962B4D307}"/>
              </a:ext>
            </a:extLst>
          </p:cNvPr>
          <p:cNvSpPr txBox="1"/>
          <p:nvPr/>
        </p:nvSpPr>
        <p:spPr>
          <a:xfrm>
            <a:off x="10759058" y="331303"/>
            <a:ext cx="954157" cy="584775"/>
          </a:xfrm>
          <a:prstGeom prst="rect">
            <a:avLst/>
          </a:prstGeom>
          <a:noFill/>
        </p:spPr>
        <p:txBody>
          <a:bodyPr wrap="square" rtlCol="0">
            <a:spAutoFit/>
          </a:bodyPr>
          <a:lstStyle/>
          <a:p>
            <a:pPr>
              <a:spcAft>
                <a:spcPts val="600"/>
              </a:spcAft>
            </a:pPr>
            <a:r>
              <a:rPr lang="en-GB" sz="3200" dirty="0">
                <a:solidFill>
                  <a:schemeClr val="bg1"/>
                </a:solidFill>
                <a:latin typeface="Calibri" panose="020F0502020204030204" pitchFamily="34" charset="0"/>
                <a:cs typeface="Calibri" panose="020F0502020204030204" pitchFamily="34" charset="0"/>
              </a:rPr>
              <a:t>CT2</a:t>
            </a:r>
            <a:endParaRPr lang="en-GB" sz="3200" dirty="0">
              <a:latin typeface="Calibri" panose="020F0502020204030204" pitchFamily="34" charset="0"/>
              <a:cs typeface="Calibri" panose="020F0502020204030204" pitchFamily="34" charset="0"/>
            </a:endParaRPr>
          </a:p>
        </p:txBody>
      </p:sp>
      <p:sp>
        <p:nvSpPr>
          <p:cNvPr id="34" name="CasellaDiTesto 33">
            <a:extLst>
              <a:ext uri="{FF2B5EF4-FFF2-40B4-BE49-F238E27FC236}">
                <a16:creationId xmlns:a16="http://schemas.microsoft.com/office/drawing/2014/main" id="{C5E5555B-BD12-4642-85C1-F1FA6986FF2A}"/>
              </a:ext>
            </a:extLst>
          </p:cNvPr>
          <p:cNvSpPr txBox="1"/>
          <p:nvPr/>
        </p:nvSpPr>
        <p:spPr>
          <a:xfrm>
            <a:off x="6666375" y="3428990"/>
            <a:ext cx="1742662" cy="400110"/>
          </a:xfrm>
          <a:prstGeom prst="rect">
            <a:avLst/>
          </a:prstGeom>
          <a:noFill/>
        </p:spPr>
        <p:txBody>
          <a:bodyPr wrap="square" rtlCol="0">
            <a:spAutoFit/>
          </a:bodyPr>
          <a:lstStyle/>
          <a:p>
            <a:pPr>
              <a:spcAft>
                <a:spcPts val="600"/>
              </a:spcAft>
            </a:pPr>
            <a:r>
              <a:rPr lang="en-GB" sz="2000" dirty="0">
                <a:solidFill>
                  <a:schemeClr val="bg1"/>
                </a:solidFill>
                <a:latin typeface="Calibri" panose="020F0502020204030204" pitchFamily="34" charset="0"/>
                <a:cs typeface="Calibri" panose="020F0502020204030204" pitchFamily="34" charset="0"/>
              </a:rPr>
              <a:t>-</a:t>
            </a:r>
            <a:r>
              <a:rPr lang="en-GB" sz="2000" dirty="0" err="1">
                <a:solidFill>
                  <a:schemeClr val="bg1"/>
                </a:solidFill>
                <a:latin typeface="Calibri" panose="020F0502020204030204" pitchFamily="34" charset="0"/>
                <a:cs typeface="Calibri" panose="020F0502020204030204" pitchFamily="34" charset="0"/>
              </a:rPr>
              <a:t>gammaMode</a:t>
            </a:r>
            <a:endParaRPr lang="en-GB" sz="2000" dirty="0">
              <a:latin typeface="Calibri" panose="020F0502020204030204" pitchFamily="34" charset="0"/>
              <a:cs typeface="Calibri" panose="020F0502020204030204" pitchFamily="34" charset="0"/>
            </a:endParaRPr>
          </a:p>
        </p:txBody>
      </p:sp>
      <p:pic>
        <p:nvPicPr>
          <p:cNvPr id="18" name="Immagine 17">
            <a:extLst>
              <a:ext uri="{FF2B5EF4-FFF2-40B4-BE49-F238E27FC236}">
                <a16:creationId xmlns:a16="http://schemas.microsoft.com/office/drawing/2014/main" id="{5394E60B-9529-DB4A-89A4-D85AD273C79E}"/>
              </a:ext>
            </a:extLst>
          </p:cNvPr>
          <p:cNvPicPr>
            <a:picLocks noChangeAspect="1"/>
          </p:cNvPicPr>
          <p:nvPr/>
        </p:nvPicPr>
        <p:blipFill rotWithShape="1">
          <a:blip r:embed="rId3"/>
          <a:srcRect l="2272" t="1205" r="1432" b="2238"/>
          <a:stretch/>
        </p:blipFill>
        <p:spPr>
          <a:xfrm>
            <a:off x="8445500" y="3492833"/>
            <a:ext cx="3764730" cy="3342108"/>
          </a:xfrm>
          <a:prstGeom prst="rect">
            <a:avLst/>
          </a:prstGeom>
        </p:spPr>
      </p:pic>
      <p:pic>
        <p:nvPicPr>
          <p:cNvPr id="20" name="Immagine 19">
            <a:extLst>
              <a:ext uri="{FF2B5EF4-FFF2-40B4-BE49-F238E27FC236}">
                <a16:creationId xmlns:a16="http://schemas.microsoft.com/office/drawing/2014/main" id="{97738009-90CD-824B-B876-9D800ED151D3}"/>
              </a:ext>
            </a:extLst>
          </p:cNvPr>
          <p:cNvPicPr>
            <a:picLocks noChangeAspect="1"/>
          </p:cNvPicPr>
          <p:nvPr/>
        </p:nvPicPr>
        <p:blipFill rotWithShape="1">
          <a:blip r:embed="rId4"/>
          <a:srcRect l="-1" t="1606" r="509" b="1606"/>
          <a:stretch/>
        </p:blipFill>
        <p:spPr>
          <a:xfrm>
            <a:off x="4617912" y="154034"/>
            <a:ext cx="3819267" cy="3351983"/>
          </a:xfrm>
          <a:prstGeom prst="rect">
            <a:avLst/>
          </a:prstGeom>
        </p:spPr>
      </p:pic>
      <p:sp>
        <p:nvSpPr>
          <p:cNvPr id="16" name="CasellaDiTesto 15">
            <a:extLst>
              <a:ext uri="{FF2B5EF4-FFF2-40B4-BE49-F238E27FC236}">
                <a16:creationId xmlns:a16="http://schemas.microsoft.com/office/drawing/2014/main" id="{79D9E8BA-B5B7-CC4E-88A1-836CEE4981D6}"/>
              </a:ext>
            </a:extLst>
          </p:cNvPr>
          <p:cNvSpPr txBox="1"/>
          <p:nvPr/>
        </p:nvSpPr>
        <p:spPr>
          <a:xfrm>
            <a:off x="7036903" y="331304"/>
            <a:ext cx="954157" cy="584775"/>
          </a:xfrm>
          <a:prstGeom prst="rect">
            <a:avLst/>
          </a:prstGeom>
          <a:noFill/>
        </p:spPr>
        <p:txBody>
          <a:bodyPr wrap="square" rtlCol="0">
            <a:spAutoFit/>
          </a:bodyPr>
          <a:lstStyle/>
          <a:p>
            <a:pPr>
              <a:spcAft>
                <a:spcPts val="600"/>
              </a:spcAft>
            </a:pPr>
            <a:r>
              <a:rPr lang="en-GB" sz="3200" dirty="0">
                <a:solidFill>
                  <a:schemeClr val="bg1"/>
                </a:solidFill>
                <a:latin typeface="Calibri" panose="020F0502020204030204" pitchFamily="34" charset="0"/>
                <a:cs typeface="Calibri" panose="020F0502020204030204" pitchFamily="34" charset="0"/>
              </a:rPr>
              <a:t>CT1</a:t>
            </a:r>
            <a:endParaRPr lang="en-GB" sz="3200" dirty="0">
              <a:latin typeface="Calibri" panose="020F0502020204030204" pitchFamily="34" charset="0"/>
              <a:cs typeface="Calibri" panose="020F0502020204030204" pitchFamily="34" charset="0"/>
            </a:endParaRPr>
          </a:p>
        </p:txBody>
      </p:sp>
      <p:pic>
        <p:nvPicPr>
          <p:cNvPr id="22" name="Immagine 21">
            <a:extLst>
              <a:ext uri="{FF2B5EF4-FFF2-40B4-BE49-F238E27FC236}">
                <a16:creationId xmlns:a16="http://schemas.microsoft.com/office/drawing/2014/main" id="{2CADC21F-1EA2-0247-B1BA-C335779BEF12}"/>
              </a:ext>
            </a:extLst>
          </p:cNvPr>
          <p:cNvPicPr>
            <a:picLocks noChangeAspect="1"/>
          </p:cNvPicPr>
          <p:nvPr/>
        </p:nvPicPr>
        <p:blipFill rotWithShape="1">
          <a:blip r:embed="rId5"/>
          <a:srcRect l="951" t="2256" r="776" b="2009"/>
          <a:stretch/>
        </p:blipFill>
        <p:spPr>
          <a:xfrm>
            <a:off x="8366491" y="158026"/>
            <a:ext cx="3825509" cy="3343998"/>
          </a:xfrm>
          <a:prstGeom prst="rect">
            <a:avLst/>
          </a:prstGeom>
        </p:spPr>
      </p:pic>
      <p:sp>
        <p:nvSpPr>
          <p:cNvPr id="37" name="CasellaDiTesto 36">
            <a:extLst>
              <a:ext uri="{FF2B5EF4-FFF2-40B4-BE49-F238E27FC236}">
                <a16:creationId xmlns:a16="http://schemas.microsoft.com/office/drawing/2014/main" id="{74BEB484-1F0F-C946-8789-2CF3D8BEEB67}"/>
              </a:ext>
            </a:extLst>
          </p:cNvPr>
          <p:cNvSpPr txBox="1"/>
          <p:nvPr/>
        </p:nvSpPr>
        <p:spPr>
          <a:xfrm>
            <a:off x="10224583" y="3422366"/>
            <a:ext cx="1946496" cy="400110"/>
          </a:xfrm>
          <a:prstGeom prst="rect">
            <a:avLst/>
          </a:prstGeom>
          <a:noFill/>
        </p:spPr>
        <p:txBody>
          <a:bodyPr wrap="square" rtlCol="0">
            <a:spAutoFit/>
          </a:bodyPr>
          <a:lstStyle/>
          <a:p>
            <a:pPr>
              <a:spcAft>
                <a:spcPts val="600"/>
              </a:spcAft>
            </a:pPr>
            <a:r>
              <a:rPr lang="en-GB" sz="2000" dirty="0">
                <a:solidFill>
                  <a:schemeClr val="bg1"/>
                </a:solidFill>
                <a:latin typeface="Calibri" panose="020F0502020204030204" pitchFamily="34" charset="0"/>
                <a:cs typeface="Calibri" panose="020F0502020204030204" pitchFamily="34" charset="0"/>
              </a:rPr>
              <a:t>-</a:t>
            </a:r>
            <a:r>
              <a:rPr lang="en-GB" sz="2000" dirty="0" err="1">
                <a:solidFill>
                  <a:schemeClr val="bg1"/>
                </a:solidFill>
                <a:latin typeface="Calibri" panose="020F0502020204030204" pitchFamily="34" charset="0"/>
                <a:cs typeface="Calibri" panose="020F0502020204030204" pitchFamily="34" charset="0"/>
              </a:rPr>
              <a:t>passRateMode</a:t>
            </a:r>
            <a:endParaRPr lang="en-GB" sz="2000" dirty="0">
              <a:latin typeface="Calibri" panose="020F0502020204030204" pitchFamily="34" charset="0"/>
              <a:cs typeface="Calibri" panose="020F0502020204030204" pitchFamily="34" charset="0"/>
            </a:endParaRPr>
          </a:p>
        </p:txBody>
      </p:sp>
      <p:sp>
        <p:nvSpPr>
          <p:cNvPr id="29" name="CasellaDiTesto 28">
            <a:extLst>
              <a:ext uri="{FF2B5EF4-FFF2-40B4-BE49-F238E27FC236}">
                <a16:creationId xmlns:a16="http://schemas.microsoft.com/office/drawing/2014/main" id="{18E49075-55E1-D948-8894-377A90FD5375}"/>
              </a:ext>
            </a:extLst>
          </p:cNvPr>
          <p:cNvSpPr txBox="1"/>
          <p:nvPr/>
        </p:nvSpPr>
        <p:spPr>
          <a:xfrm>
            <a:off x="643468" y="2638044"/>
            <a:ext cx="3363974" cy="3415622"/>
          </a:xfrm>
          <a:prstGeom prst="rect">
            <a:avLst/>
          </a:prstGeom>
        </p:spPr>
        <p:txBody>
          <a:bodyPr vert="horz" lIns="91440" tIns="45720" rIns="91440" bIns="45720" rtlCol="0">
            <a:normAutofit/>
          </a:bodyPr>
          <a:lstStyle/>
          <a:p>
            <a:r>
              <a:rPr lang="en-GB" dirty="0">
                <a:highlight>
                  <a:srgbClr val="FFFF00"/>
                </a:highlight>
              </a:rPr>
              <a:t>DD=5</a:t>
            </a:r>
            <a:r>
              <a:rPr lang="en-GB" dirty="0"/>
              <a:t>, DTA=3, DHT=5</a:t>
            </a:r>
          </a:p>
          <a:p>
            <a:r>
              <a:rPr lang="en-GB" dirty="0">
                <a:highlight>
                  <a:srgbClr val="FFFF00"/>
                </a:highlight>
              </a:rPr>
              <a:t>RADIUS = 0.5</a:t>
            </a:r>
          </a:p>
          <a:p>
            <a:endParaRPr lang="en-US" dirty="0">
              <a:solidFill>
                <a:schemeClr val="bg1"/>
              </a:solidFill>
            </a:endParaRPr>
          </a:p>
          <a:p>
            <a:r>
              <a:rPr lang="en-US" dirty="0">
                <a:solidFill>
                  <a:schemeClr val="bg1"/>
                </a:solidFill>
              </a:rPr>
              <a:t>We notice a better evaluation of the localization of the morphological changes. </a:t>
            </a:r>
          </a:p>
        </p:txBody>
      </p:sp>
      <p:sp>
        <p:nvSpPr>
          <p:cNvPr id="31" name="Ovale 30">
            <a:extLst>
              <a:ext uri="{FF2B5EF4-FFF2-40B4-BE49-F238E27FC236}">
                <a16:creationId xmlns:a16="http://schemas.microsoft.com/office/drawing/2014/main" id="{7D7080FD-AC85-A447-8BCB-63EA5AC61459}"/>
              </a:ext>
            </a:extLst>
          </p:cNvPr>
          <p:cNvSpPr/>
          <p:nvPr/>
        </p:nvSpPr>
        <p:spPr>
          <a:xfrm>
            <a:off x="6308702" y="1424040"/>
            <a:ext cx="917281" cy="988368"/>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e 31">
            <a:extLst>
              <a:ext uri="{FF2B5EF4-FFF2-40B4-BE49-F238E27FC236}">
                <a16:creationId xmlns:a16="http://schemas.microsoft.com/office/drawing/2014/main" id="{5908F6E4-E53C-7A47-A646-3361FBCEC440}"/>
              </a:ext>
            </a:extLst>
          </p:cNvPr>
          <p:cNvSpPr/>
          <p:nvPr/>
        </p:nvSpPr>
        <p:spPr>
          <a:xfrm>
            <a:off x="9869224" y="1433942"/>
            <a:ext cx="917281" cy="988368"/>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09268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21FC2F7A-4643-9041-87AF-5E43D7B06625}"/>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sz="2200"/>
              <a:t>Previous work: One-dimensional analysis</a:t>
            </a:r>
          </a:p>
        </p:txBody>
      </p:sp>
      <p:sp>
        <p:nvSpPr>
          <p:cNvPr id="3" name="Segnaposto contenuto 2">
            <a:extLst>
              <a:ext uri="{FF2B5EF4-FFF2-40B4-BE49-F238E27FC236}">
                <a16:creationId xmlns:a16="http://schemas.microsoft.com/office/drawing/2014/main" id="{F6CA4DB8-3724-1F4F-9973-B96BD4C87EC7}"/>
              </a:ext>
            </a:extLst>
          </p:cNvPr>
          <p:cNvSpPr>
            <a:spLocks noGrp="1"/>
          </p:cNvSpPr>
          <p:nvPr>
            <p:ph idx="1"/>
          </p:nvPr>
        </p:nvSpPr>
        <p:spPr>
          <a:xfrm>
            <a:off x="1121822" y="4352544"/>
            <a:ext cx="2410650" cy="1239894"/>
          </a:xfrm>
        </p:spPr>
        <p:txBody>
          <a:bodyPr vert="horz" lIns="91440" tIns="45720" rIns="91440" bIns="45720" rtlCol="0">
            <a:normAutofit fontScale="92500" lnSpcReduction="20000"/>
          </a:bodyPr>
          <a:lstStyle/>
          <a:p>
            <a:pPr marL="0" indent="0" algn="ctr">
              <a:buNone/>
            </a:pPr>
            <a:r>
              <a:rPr lang="en-US" sz="2400" b="1" kern="1200">
                <a:solidFill>
                  <a:srgbClr val="FFFFFF"/>
                </a:solidFill>
                <a:latin typeface="+mn-lt"/>
                <a:ea typeface="+mn-ea"/>
                <a:cs typeface="+mn-cs"/>
              </a:rPr>
              <a:t>Goal: </a:t>
            </a:r>
            <a:r>
              <a:rPr lang="en-US" sz="2400" kern="1200">
                <a:solidFill>
                  <a:srgbClr val="FFFFFF"/>
                </a:solidFill>
                <a:latin typeface="+mn-lt"/>
                <a:ea typeface="+mn-ea"/>
                <a:cs typeface="+mn-cs"/>
              </a:rPr>
              <a:t>find discrepancies among fractions of a carbon treatment</a:t>
            </a:r>
          </a:p>
        </p:txBody>
      </p:sp>
      <p:sp>
        <p:nvSpPr>
          <p:cNvPr id="9" name="Rettangolo 8">
            <a:extLst>
              <a:ext uri="{FF2B5EF4-FFF2-40B4-BE49-F238E27FC236}">
                <a16:creationId xmlns:a16="http://schemas.microsoft.com/office/drawing/2014/main" id="{E69A1523-43F0-DA43-AB18-6F429A2589FC}"/>
              </a:ext>
            </a:extLst>
          </p:cNvPr>
          <p:cNvSpPr/>
          <p:nvPr/>
        </p:nvSpPr>
        <p:spPr>
          <a:xfrm>
            <a:off x="5375147" y="784574"/>
            <a:ext cx="6250795" cy="923330"/>
          </a:xfrm>
          <a:prstGeom prst="rect">
            <a:avLst/>
          </a:prstGeom>
        </p:spPr>
        <p:txBody>
          <a:bodyPr wrap="square">
            <a:spAutoFit/>
          </a:bodyPr>
          <a:lstStyle/>
          <a:p>
            <a:r>
              <a:rPr lang="en-GB" b="1" dirty="0">
                <a:latin typeface="Calibri" panose="020F0502020204030204" pitchFamily="34" charset="0"/>
                <a:cs typeface="Calibri" panose="020F0502020204030204" pitchFamily="34" charset="0"/>
              </a:rPr>
              <a:t>METHOD:</a:t>
            </a:r>
          </a:p>
          <a:p>
            <a:r>
              <a:rPr lang="en-GB" dirty="0">
                <a:latin typeface="Calibri" panose="020F0502020204030204" pitchFamily="34" charset="0"/>
                <a:cs typeface="Calibri" panose="020F0502020204030204" pitchFamily="34" charset="0"/>
              </a:rPr>
              <a:t>Projection onto z-axis of the emission maps considering SPB to minimize statistical fluctuations.</a:t>
            </a:r>
          </a:p>
        </p:txBody>
      </p:sp>
      <p:pic>
        <p:nvPicPr>
          <p:cNvPr id="16" name="Immagine 15">
            <a:extLst>
              <a:ext uri="{FF2B5EF4-FFF2-40B4-BE49-F238E27FC236}">
                <a16:creationId xmlns:a16="http://schemas.microsoft.com/office/drawing/2014/main" id="{DF8FBED8-4DEF-AD4D-8DEC-93EC56A53910}"/>
              </a:ext>
            </a:extLst>
          </p:cNvPr>
          <p:cNvPicPr>
            <a:picLocks noChangeAspect="1"/>
          </p:cNvPicPr>
          <p:nvPr/>
        </p:nvPicPr>
        <p:blipFill rotWithShape="1">
          <a:blip r:embed="rId2"/>
          <a:srcRect l="3220" t="10891" r="3745"/>
          <a:stretch/>
        </p:blipFill>
        <p:spPr>
          <a:xfrm>
            <a:off x="4924381" y="1707904"/>
            <a:ext cx="7152326" cy="2821988"/>
          </a:xfrm>
          <a:prstGeom prst="rect">
            <a:avLst/>
          </a:prstGeom>
        </p:spPr>
      </p:pic>
      <mc:AlternateContent xmlns:mc="http://schemas.openxmlformats.org/markup-compatibility/2006" xmlns:a14="http://schemas.microsoft.com/office/drawing/2010/main">
        <mc:Choice Requires="a14">
          <p:sp>
            <p:nvSpPr>
              <p:cNvPr id="24" name="Rettangolo 23">
                <a:extLst>
                  <a:ext uri="{FF2B5EF4-FFF2-40B4-BE49-F238E27FC236}">
                    <a16:creationId xmlns:a16="http://schemas.microsoft.com/office/drawing/2014/main" id="{9B6E4685-DD57-7C4F-8206-344D17438845}"/>
                  </a:ext>
                </a:extLst>
              </p:cNvPr>
              <p:cNvSpPr/>
              <p:nvPr/>
            </p:nvSpPr>
            <p:spPr>
              <a:xfrm>
                <a:off x="5350571" y="4668315"/>
                <a:ext cx="6096000" cy="1754326"/>
              </a:xfrm>
              <a:prstGeom prst="rect">
                <a:avLst/>
              </a:prstGeom>
            </p:spPr>
            <p:txBody>
              <a:bodyPr>
                <a:spAutoFit/>
              </a:bodyPr>
              <a:lstStyle/>
              <a:p>
                <a:r>
                  <a:rPr lang="en-GB" dirty="0">
                    <a:solidFill>
                      <a:schemeClr val="tx1"/>
                    </a:solidFill>
                    <a:latin typeface="Calibri" panose="020F0502020204030204" pitchFamily="34" charset="0"/>
                    <a:cs typeface="Calibri" panose="020F0502020204030204" pitchFamily="34" charset="0"/>
                  </a:rPr>
                  <a:t>Comparison </a:t>
                </a:r>
                <a:r>
                  <a:rPr lang="en-GB" dirty="0">
                    <a:latin typeface="Calibri" panose="020F0502020204030204" pitchFamily="34" charset="0"/>
                    <a:cs typeface="Calibri" panose="020F0502020204030204" pitchFamily="34" charset="0"/>
                  </a:rPr>
                  <a:t>among one-dimensional spectrum of different fractions </a:t>
                </a:r>
                <a14:m>
                  <m:oMath xmlns:m="http://schemas.openxmlformats.org/officeDocument/2006/math">
                    <m:d>
                      <m:dPr>
                        <m:ctrlPr>
                          <a:rPr lang="it-IT" altLang="it-IT" i="1">
                            <a:latin typeface="Cambria Math" panose="02040503050406030204" pitchFamily="18" charset="0"/>
                            <a:ea typeface="Cambria Math" panose="02040503050406030204" pitchFamily="18" charset="0"/>
                          </a:rPr>
                        </m:ctrlPr>
                      </m:dPr>
                      <m:e>
                        <m:r>
                          <a:rPr lang="en-GB" altLang="it-IT" i="1">
                            <a:latin typeface="Cambria Math" panose="02040503050406030204" pitchFamily="18" charset="0"/>
                            <a:ea typeface="Cambria Math" panose="02040503050406030204" pitchFamily="18" charset="0"/>
                          </a:rPr>
                          <m:t>𝝌</m:t>
                        </m:r>
                        <m:r>
                          <a:rPr lang="it-IT" altLang="it-IT">
                            <a:latin typeface="Cambria Math" panose="02040503050406030204" pitchFamily="18" charset="0"/>
                            <a:ea typeface="Cambria Math" panose="02040503050406030204" pitchFamily="18" charset="0"/>
                          </a:rPr>
                          <m:t>𝟐</m:t>
                        </m:r>
                      </m:e>
                    </m:d>
                  </m:oMath>
                </a14:m>
                <a:r>
                  <a:rPr lang="en-GB" dirty="0">
                    <a:latin typeface="Calibri" panose="020F0502020204030204" pitchFamily="34" charset="0"/>
                    <a:cs typeface="Calibri" panose="020F0502020204030204" pitchFamily="34" charset="0"/>
                  </a:rPr>
                  <a:t>. The first fraction is considered as reference information</a:t>
                </a:r>
                <a14:m>
                  <m:oMath xmlns:m="http://schemas.openxmlformats.org/officeDocument/2006/math">
                    <m:r>
                      <a:rPr lang="it-IT" altLang="it-IT" b="0" i="0" smtClean="0">
                        <a:solidFill>
                          <a:schemeClr val="tx1"/>
                        </a:solidFill>
                        <a:latin typeface="Cambria Math" panose="02040503050406030204" pitchFamily="18" charset="0"/>
                        <a:ea typeface="Cambria Math" panose="02040503050406030204" pitchFamily="18" charset="0"/>
                      </a:rPr>
                      <m:t>:</m:t>
                    </m:r>
                  </m:oMath>
                </a14:m>
                <a:endParaRPr lang="it-IT" altLang="it-IT" b="0" dirty="0">
                  <a:solidFill>
                    <a:schemeClr val="tx1"/>
                  </a:solidFill>
                  <a:latin typeface="Calibri" panose="020F0502020204030204" pitchFamily="34" charset="0"/>
                  <a:ea typeface="Cambria Math" panose="02040503050406030204" pitchFamily="18" charset="0"/>
                </a:endParaRPr>
              </a:p>
              <a:p>
                <a:pPr marL="285750" indent="-285750">
                  <a:buFont typeface="Arial" panose="020B0604020202020204" pitchFamily="34" charset="0"/>
                  <a:buChar char="•"/>
                </a:pPr>
                <a:r>
                  <a:rPr lang="en-GB" dirty="0">
                    <a:solidFill>
                      <a:schemeClr val="tx1"/>
                    </a:solidFill>
                    <a:latin typeface="Calibri" panose="020F0502020204030204" pitchFamily="34" charset="0"/>
                    <a:cs typeface="Calibri" panose="020F0502020204030204" pitchFamily="34" charset="0"/>
                  </a:rPr>
                  <a:t>No peak for low p-value: no significant morphological changes,</a:t>
                </a: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Peak for low p-value: morphological changes observed.</a:t>
                </a:r>
                <a:endParaRPr lang="en-GB" dirty="0">
                  <a:solidFill>
                    <a:schemeClr val="tx1"/>
                  </a:solidFill>
                  <a:latin typeface="Calibri" panose="020F0502020204030204" pitchFamily="34" charset="0"/>
                  <a:cs typeface="Calibri" panose="020F0502020204030204" pitchFamily="34" charset="0"/>
                </a:endParaRPr>
              </a:p>
            </p:txBody>
          </p:sp>
        </mc:Choice>
        <mc:Fallback xmlns="">
          <p:sp>
            <p:nvSpPr>
              <p:cNvPr id="24" name="Rettangolo 23">
                <a:extLst>
                  <a:ext uri="{FF2B5EF4-FFF2-40B4-BE49-F238E27FC236}">
                    <a16:creationId xmlns:a16="http://schemas.microsoft.com/office/drawing/2014/main" id="{9B6E4685-DD57-7C4F-8206-344D17438845}"/>
                  </a:ext>
                </a:extLst>
              </p:cNvPr>
              <p:cNvSpPr>
                <a:spLocks noRot="1" noChangeAspect="1" noMove="1" noResize="1" noEditPoints="1" noAdjustHandles="1" noChangeArrowheads="1" noChangeShapeType="1" noTextEdit="1"/>
              </p:cNvSpPr>
              <p:nvPr/>
            </p:nvSpPr>
            <p:spPr>
              <a:xfrm>
                <a:off x="5350571" y="4668315"/>
                <a:ext cx="6096000" cy="1754326"/>
              </a:xfrm>
              <a:prstGeom prst="rect">
                <a:avLst/>
              </a:prstGeom>
              <a:blipFill>
                <a:blip r:embed="rId3"/>
                <a:stretch>
                  <a:fillRect l="-900" t="-2083" b="-4514"/>
                </a:stretch>
              </a:blipFill>
            </p:spPr>
            <p:txBody>
              <a:bodyPr/>
              <a:lstStyle/>
              <a:p>
                <a:r>
                  <a:rPr lang="en-US">
                    <a:noFill/>
                  </a:rPr>
                  <a:t> </a:t>
                </a:r>
              </a:p>
            </p:txBody>
          </p:sp>
        </mc:Fallback>
      </mc:AlternateContent>
      <p:sp>
        <p:nvSpPr>
          <p:cNvPr id="10" name="Rettangolo 9">
            <a:extLst>
              <a:ext uri="{FF2B5EF4-FFF2-40B4-BE49-F238E27FC236}">
                <a16:creationId xmlns:a16="http://schemas.microsoft.com/office/drawing/2014/main" id="{FD25D41F-635E-704D-AAAC-DC9046FAFAE0}"/>
              </a:ext>
            </a:extLst>
          </p:cNvPr>
          <p:cNvSpPr/>
          <p:nvPr/>
        </p:nvSpPr>
        <p:spPr>
          <a:xfrm>
            <a:off x="10862791" y="1592450"/>
            <a:ext cx="1442530" cy="369332"/>
          </a:xfrm>
          <a:prstGeom prst="rect">
            <a:avLst/>
          </a:prstGeom>
        </p:spPr>
        <p:txBody>
          <a:bodyPr wrap="square">
            <a:spAutoFit/>
          </a:bodyPr>
          <a:lstStyle/>
          <a:p>
            <a:r>
              <a:rPr lang="it-IT" dirty="0"/>
              <a:t>~ x75 </a:t>
            </a:r>
            <a:r>
              <a:rPr lang="it-IT" dirty="0" err="1"/>
              <a:t>stat</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0119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2324C3-7D8B-D24C-B02D-DB3B0A201DBC}"/>
              </a:ext>
            </a:extLst>
          </p:cNvPr>
          <p:cNvSpPr>
            <a:spLocks noGrp="1"/>
          </p:cNvSpPr>
          <p:nvPr>
            <p:ph type="title"/>
          </p:nvPr>
        </p:nvSpPr>
        <p:spPr>
          <a:xfrm>
            <a:off x="1354239" y="405264"/>
            <a:ext cx="9560688" cy="567009"/>
          </a:xfrm>
        </p:spPr>
        <p:txBody>
          <a:bodyPr>
            <a:normAutofit fontScale="90000"/>
          </a:bodyPr>
          <a:lstStyle/>
          <a:p>
            <a:r>
              <a:rPr lang="en-GB"/>
              <a:t>One dimensional analysis results: PZ10</a:t>
            </a:r>
            <a:endParaRPr lang="en-GB" dirty="0"/>
          </a:p>
        </p:txBody>
      </p:sp>
      <p:pic>
        <p:nvPicPr>
          <p:cNvPr id="17" name="Segnaposto contenuto 16">
            <a:extLst>
              <a:ext uri="{FF2B5EF4-FFF2-40B4-BE49-F238E27FC236}">
                <a16:creationId xmlns:a16="http://schemas.microsoft.com/office/drawing/2014/main" id="{24616030-CDBB-E340-8E56-712F44D1BFD8}"/>
              </a:ext>
            </a:extLst>
          </p:cNvPr>
          <p:cNvPicPr>
            <a:picLocks noGrp="1" noChangeAspect="1"/>
          </p:cNvPicPr>
          <p:nvPr>
            <p:ph sz="half" idx="2"/>
          </p:nvPr>
        </p:nvPicPr>
        <p:blipFill rotWithShape="1">
          <a:blip r:embed="rId3"/>
          <a:srcRect l="6057" t="7337" r="6124"/>
          <a:stretch/>
        </p:blipFill>
        <p:spPr>
          <a:xfrm>
            <a:off x="6578281" y="3801411"/>
            <a:ext cx="4752261" cy="3056589"/>
          </a:xfrm>
        </p:spPr>
      </p:pic>
      <p:sp>
        <p:nvSpPr>
          <p:cNvPr id="22" name="CasellaDiTesto 21">
            <a:extLst>
              <a:ext uri="{FF2B5EF4-FFF2-40B4-BE49-F238E27FC236}">
                <a16:creationId xmlns:a16="http://schemas.microsoft.com/office/drawing/2014/main" id="{8BED02B1-B7CF-A948-94CF-FBDAA3A06656}"/>
              </a:ext>
            </a:extLst>
          </p:cNvPr>
          <p:cNvSpPr txBox="1"/>
          <p:nvPr/>
        </p:nvSpPr>
        <p:spPr>
          <a:xfrm>
            <a:off x="861457" y="4278238"/>
            <a:ext cx="5411659" cy="2460391"/>
          </a:xfrm>
          <a:prstGeom prst="rect">
            <a:avLst/>
          </a:prstGeom>
        </p:spPr>
        <p:txBody>
          <a:bodyPr vert="horz" lIns="91440" tIns="45720" rIns="91440" bIns="45720" rtlCol="0">
            <a:normAutofit/>
          </a:bodyPr>
          <a:lstStyle/>
          <a:p>
            <a:r>
              <a:rPr lang="en-US" dirty="0"/>
              <a:t>From one-dimensional analysis we notice peaks for the comparison between the following comparisons:</a:t>
            </a:r>
          </a:p>
          <a:p>
            <a:pPr marL="285750" indent="-285750">
              <a:buFontTx/>
              <a:buChar char="-"/>
            </a:pPr>
            <a:r>
              <a:rPr lang="en-US" dirty="0"/>
              <a:t>11</a:t>
            </a:r>
            <a:r>
              <a:rPr lang="en-US" baseline="30000" dirty="0"/>
              <a:t>th</a:t>
            </a:r>
            <a:r>
              <a:rPr lang="en-US" dirty="0"/>
              <a:t> and 18</a:t>
            </a:r>
            <a:r>
              <a:rPr lang="en-US" baseline="30000" dirty="0"/>
              <a:t>th</a:t>
            </a:r>
            <a:r>
              <a:rPr lang="en-US" dirty="0"/>
              <a:t> December;</a:t>
            </a:r>
          </a:p>
          <a:p>
            <a:pPr marL="285750" indent="-285750">
              <a:buFontTx/>
              <a:buChar char="-"/>
            </a:pPr>
            <a:r>
              <a:rPr lang="en-US" dirty="0"/>
              <a:t>11</a:t>
            </a:r>
            <a:r>
              <a:rPr lang="en-US" baseline="30000" dirty="0"/>
              <a:t>th</a:t>
            </a:r>
            <a:r>
              <a:rPr lang="en-US" dirty="0"/>
              <a:t> and 19</a:t>
            </a:r>
            <a:r>
              <a:rPr lang="en-US" baseline="30000" dirty="0"/>
              <a:t>th</a:t>
            </a:r>
            <a:r>
              <a:rPr lang="en-US" dirty="0"/>
              <a:t> December;</a:t>
            </a:r>
          </a:p>
          <a:p>
            <a:pPr marL="285750" indent="-285750">
              <a:buFontTx/>
              <a:buChar char="-"/>
            </a:pPr>
            <a:r>
              <a:rPr lang="en-US" dirty="0"/>
              <a:t>11</a:t>
            </a:r>
            <a:r>
              <a:rPr lang="en-US" baseline="30000" dirty="0"/>
              <a:t>th</a:t>
            </a:r>
            <a:r>
              <a:rPr lang="en-US" dirty="0"/>
              <a:t> and 23</a:t>
            </a:r>
            <a:r>
              <a:rPr lang="en-US" baseline="30000" dirty="0"/>
              <a:t>rd</a:t>
            </a:r>
            <a:r>
              <a:rPr lang="en-US" dirty="0"/>
              <a:t> December.</a:t>
            </a:r>
          </a:p>
          <a:p>
            <a:endParaRPr lang="en-US" dirty="0"/>
          </a:p>
          <a:p>
            <a:r>
              <a:rPr lang="en-US" dirty="0">
                <a:highlight>
                  <a:srgbClr val="FFFF00"/>
                </a:highlight>
              </a:rPr>
              <a:t>We expected to obtain the same hierarchy with the gamma index method</a:t>
            </a:r>
            <a:r>
              <a:rPr lang="en-US" dirty="0"/>
              <a:t>.</a:t>
            </a:r>
          </a:p>
        </p:txBody>
      </p:sp>
      <p:pic>
        <p:nvPicPr>
          <p:cNvPr id="26" name="Immagine 25">
            <a:extLst>
              <a:ext uri="{FF2B5EF4-FFF2-40B4-BE49-F238E27FC236}">
                <a16:creationId xmlns:a16="http://schemas.microsoft.com/office/drawing/2014/main" id="{1AB5E5A8-812D-3D44-BE92-2A91FE603D6C}"/>
              </a:ext>
            </a:extLst>
          </p:cNvPr>
          <p:cNvPicPr>
            <a:picLocks noChangeAspect="1"/>
          </p:cNvPicPr>
          <p:nvPr/>
        </p:nvPicPr>
        <p:blipFill rotWithShape="1">
          <a:blip r:embed="rId4"/>
          <a:srcRect l="5812" t="4220" r="48662" b="50000"/>
          <a:stretch/>
        </p:blipFill>
        <p:spPr>
          <a:xfrm>
            <a:off x="861457" y="1419477"/>
            <a:ext cx="2790976" cy="2460391"/>
          </a:xfrm>
          <a:prstGeom prst="rect">
            <a:avLst/>
          </a:prstGeom>
        </p:spPr>
      </p:pic>
      <p:pic>
        <p:nvPicPr>
          <p:cNvPr id="28" name="Immagine 27">
            <a:extLst>
              <a:ext uri="{FF2B5EF4-FFF2-40B4-BE49-F238E27FC236}">
                <a16:creationId xmlns:a16="http://schemas.microsoft.com/office/drawing/2014/main" id="{FC544368-9416-B141-82C6-25592352F27A}"/>
              </a:ext>
            </a:extLst>
          </p:cNvPr>
          <p:cNvPicPr>
            <a:picLocks noChangeAspect="1"/>
          </p:cNvPicPr>
          <p:nvPr/>
        </p:nvPicPr>
        <p:blipFill rotWithShape="1">
          <a:blip r:embed="rId5"/>
          <a:srcRect l="54453" t="3587" r="797" b="50000"/>
          <a:stretch/>
        </p:blipFill>
        <p:spPr>
          <a:xfrm>
            <a:off x="9196382" y="1406279"/>
            <a:ext cx="2689442" cy="2427791"/>
          </a:xfrm>
          <a:prstGeom prst="rect">
            <a:avLst/>
          </a:prstGeom>
        </p:spPr>
      </p:pic>
      <p:pic>
        <p:nvPicPr>
          <p:cNvPr id="34" name="Immagine 33">
            <a:extLst>
              <a:ext uri="{FF2B5EF4-FFF2-40B4-BE49-F238E27FC236}">
                <a16:creationId xmlns:a16="http://schemas.microsoft.com/office/drawing/2014/main" id="{BEF5516E-EA3F-D84B-9270-14EA41FD1C7D}"/>
              </a:ext>
            </a:extLst>
          </p:cNvPr>
          <p:cNvPicPr>
            <a:picLocks noChangeAspect="1"/>
          </p:cNvPicPr>
          <p:nvPr/>
        </p:nvPicPr>
        <p:blipFill rotWithShape="1">
          <a:blip r:embed="rId4"/>
          <a:srcRect l="52581" t="4220" r="2618" b="50000"/>
          <a:stretch/>
        </p:blipFill>
        <p:spPr>
          <a:xfrm>
            <a:off x="6449933" y="1406279"/>
            <a:ext cx="2746450" cy="2460391"/>
          </a:xfrm>
          <a:prstGeom prst="rect">
            <a:avLst/>
          </a:prstGeom>
        </p:spPr>
      </p:pic>
      <p:pic>
        <p:nvPicPr>
          <p:cNvPr id="36" name="Immagine 35">
            <a:extLst>
              <a:ext uri="{FF2B5EF4-FFF2-40B4-BE49-F238E27FC236}">
                <a16:creationId xmlns:a16="http://schemas.microsoft.com/office/drawing/2014/main" id="{E26AF6FF-60E2-A347-BB34-3A32355D1816}"/>
              </a:ext>
            </a:extLst>
          </p:cNvPr>
          <p:cNvPicPr>
            <a:picLocks noChangeAspect="1"/>
          </p:cNvPicPr>
          <p:nvPr/>
        </p:nvPicPr>
        <p:blipFill rotWithShape="1">
          <a:blip r:embed="rId5"/>
          <a:srcRect l="6274" t="3587" r="48976" b="50000"/>
          <a:stretch/>
        </p:blipFill>
        <p:spPr>
          <a:xfrm>
            <a:off x="3583676" y="1433331"/>
            <a:ext cx="2689441" cy="2427791"/>
          </a:xfrm>
          <a:prstGeom prst="rect">
            <a:avLst/>
          </a:prstGeom>
        </p:spPr>
      </p:pic>
      <p:sp>
        <p:nvSpPr>
          <p:cNvPr id="40" name="CasellaDiTesto 39">
            <a:extLst>
              <a:ext uri="{FF2B5EF4-FFF2-40B4-BE49-F238E27FC236}">
                <a16:creationId xmlns:a16="http://schemas.microsoft.com/office/drawing/2014/main" id="{3DF1B3EA-EA7D-A547-A6E8-7B16C9DC4C2A}"/>
              </a:ext>
            </a:extLst>
          </p:cNvPr>
          <p:cNvSpPr txBox="1"/>
          <p:nvPr/>
        </p:nvSpPr>
        <p:spPr>
          <a:xfrm>
            <a:off x="962992" y="1459314"/>
            <a:ext cx="954157" cy="584775"/>
          </a:xfrm>
          <a:prstGeom prst="rect">
            <a:avLst/>
          </a:prstGeom>
          <a:noFill/>
        </p:spPr>
        <p:txBody>
          <a:bodyPr wrap="square" rtlCol="0">
            <a:spAutoFit/>
          </a:bodyPr>
          <a:lstStyle/>
          <a:p>
            <a:r>
              <a:rPr lang="en-GB" sz="3200" dirty="0">
                <a:solidFill>
                  <a:schemeClr val="bg1"/>
                </a:solidFill>
                <a:latin typeface="Calibri" panose="020F0502020204030204" pitchFamily="34" charset="0"/>
                <a:cs typeface="Calibri" panose="020F0502020204030204" pitchFamily="34" charset="0"/>
              </a:rPr>
              <a:t>CT1</a:t>
            </a:r>
            <a:endParaRPr lang="en-GB" sz="3200" dirty="0">
              <a:latin typeface="Calibri" panose="020F0502020204030204" pitchFamily="34" charset="0"/>
              <a:cs typeface="Calibri" panose="020F0502020204030204" pitchFamily="34" charset="0"/>
            </a:endParaRPr>
          </a:p>
        </p:txBody>
      </p:sp>
      <p:sp>
        <p:nvSpPr>
          <p:cNvPr id="41" name="CasellaDiTesto 40">
            <a:extLst>
              <a:ext uri="{FF2B5EF4-FFF2-40B4-BE49-F238E27FC236}">
                <a16:creationId xmlns:a16="http://schemas.microsoft.com/office/drawing/2014/main" id="{C15EDC1B-7F93-B440-A5AB-879ECAFE9E69}"/>
              </a:ext>
            </a:extLst>
          </p:cNvPr>
          <p:cNvSpPr txBox="1"/>
          <p:nvPr/>
        </p:nvSpPr>
        <p:spPr>
          <a:xfrm>
            <a:off x="6663680" y="1459314"/>
            <a:ext cx="954157" cy="584775"/>
          </a:xfrm>
          <a:prstGeom prst="rect">
            <a:avLst/>
          </a:prstGeom>
          <a:noFill/>
        </p:spPr>
        <p:txBody>
          <a:bodyPr wrap="square" rtlCol="0">
            <a:spAutoFit/>
          </a:bodyPr>
          <a:lstStyle/>
          <a:p>
            <a:r>
              <a:rPr lang="en-GB" sz="3200" dirty="0">
                <a:solidFill>
                  <a:schemeClr val="bg1"/>
                </a:solidFill>
                <a:latin typeface="Calibri" panose="020F0502020204030204" pitchFamily="34" charset="0"/>
                <a:cs typeface="Calibri" panose="020F0502020204030204" pitchFamily="34" charset="0"/>
              </a:rPr>
              <a:t>CT1</a:t>
            </a:r>
            <a:endParaRPr lang="en-GB" sz="3200" dirty="0">
              <a:latin typeface="Calibri" panose="020F0502020204030204" pitchFamily="34" charset="0"/>
              <a:cs typeface="Calibri" panose="020F0502020204030204" pitchFamily="34" charset="0"/>
            </a:endParaRPr>
          </a:p>
        </p:txBody>
      </p:sp>
      <p:sp>
        <p:nvSpPr>
          <p:cNvPr id="42" name="CasellaDiTesto 41">
            <a:extLst>
              <a:ext uri="{FF2B5EF4-FFF2-40B4-BE49-F238E27FC236}">
                <a16:creationId xmlns:a16="http://schemas.microsoft.com/office/drawing/2014/main" id="{E3AE6000-1F78-9E44-8E04-55727BD5BB21}"/>
              </a:ext>
            </a:extLst>
          </p:cNvPr>
          <p:cNvSpPr txBox="1"/>
          <p:nvPr/>
        </p:nvSpPr>
        <p:spPr>
          <a:xfrm>
            <a:off x="3652433" y="1464263"/>
            <a:ext cx="954157" cy="584775"/>
          </a:xfrm>
          <a:prstGeom prst="rect">
            <a:avLst/>
          </a:prstGeom>
          <a:noFill/>
        </p:spPr>
        <p:txBody>
          <a:bodyPr wrap="square" rtlCol="0">
            <a:spAutoFit/>
          </a:bodyPr>
          <a:lstStyle/>
          <a:p>
            <a:r>
              <a:rPr lang="en-GB" sz="3200" dirty="0">
                <a:solidFill>
                  <a:schemeClr val="bg1"/>
                </a:solidFill>
                <a:latin typeface="Calibri" panose="020F0502020204030204" pitchFamily="34" charset="0"/>
                <a:cs typeface="Calibri" panose="020F0502020204030204" pitchFamily="34" charset="0"/>
              </a:rPr>
              <a:t>CT2</a:t>
            </a:r>
            <a:endParaRPr lang="en-GB" sz="3200" dirty="0">
              <a:latin typeface="Calibri" panose="020F0502020204030204" pitchFamily="34" charset="0"/>
              <a:cs typeface="Calibri" panose="020F0502020204030204" pitchFamily="34" charset="0"/>
            </a:endParaRPr>
          </a:p>
        </p:txBody>
      </p:sp>
      <p:sp>
        <p:nvSpPr>
          <p:cNvPr id="43" name="CasellaDiTesto 42">
            <a:extLst>
              <a:ext uri="{FF2B5EF4-FFF2-40B4-BE49-F238E27FC236}">
                <a16:creationId xmlns:a16="http://schemas.microsoft.com/office/drawing/2014/main" id="{BCFF9B56-113D-EC44-BDB7-D6746DD5BFDC}"/>
              </a:ext>
            </a:extLst>
          </p:cNvPr>
          <p:cNvSpPr txBox="1"/>
          <p:nvPr/>
        </p:nvSpPr>
        <p:spPr>
          <a:xfrm>
            <a:off x="9196381" y="1459314"/>
            <a:ext cx="954157" cy="584775"/>
          </a:xfrm>
          <a:prstGeom prst="rect">
            <a:avLst/>
          </a:prstGeom>
          <a:noFill/>
        </p:spPr>
        <p:txBody>
          <a:bodyPr wrap="square" rtlCol="0">
            <a:spAutoFit/>
          </a:bodyPr>
          <a:lstStyle/>
          <a:p>
            <a:r>
              <a:rPr lang="en-GB" sz="3200" dirty="0">
                <a:solidFill>
                  <a:schemeClr val="bg1"/>
                </a:solidFill>
                <a:latin typeface="Calibri" panose="020F0502020204030204" pitchFamily="34" charset="0"/>
                <a:cs typeface="Calibri" panose="020F0502020204030204" pitchFamily="34" charset="0"/>
              </a:rPr>
              <a:t>CT2</a:t>
            </a:r>
            <a:endParaRPr lang="en-GB" sz="3200" dirty="0">
              <a:latin typeface="Calibri" panose="020F0502020204030204" pitchFamily="34" charset="0"/>
              <a:cs typeface="Calibri" panose="020F0502020204030204" pitchFamily="34" charset="0"/>
            </a:endParaRPr>
          </a:p>
        </p:txBody>
      </p:sp>
      <p:sp>
        <p:nvSpPr>
          <p:cNvPr id="29" name="Ovale 28">
            <a:extLst>
              <a:ext uri="{FF2B5EF4-FFF2-40B4-BE49-F238E27FC236}">
                <a16:creationId xmlns:a16="http://schemas.microsoft.com/office/drawing/2014/main" id="{8EC6D5EE-77D7-E94B-8F5E-C84004479989}"/>
              </a:ext>
            </a:extLst>
          </p:cNvPr>
          <p:cNvSpPr/>
          <p:nvPr/>
        </p:nvSpPr>
        <p:spPr>
          <a:xfrm>
            <a:off x="1730477" y="1966452"/>
            <a:ext cx="471949" cy="476007"/>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e 43">
            <a:extLst>
              <a:ext uri="{FF2B5EF4-FFF2-40B4-BE49-F238E27FC236}">
                <a16:creationId xmlns:a16="http://schemas.microsoft.com/office/drawing/2014/main" id="{3A8E99C1-2446-7A41-BA4A-C59396ACFCD0}"/>
              </a:ext>
            </a:extLst>
          </p:cNvPr>
          <p:cNvSpPr/>
          <p:nvPr/>
        </p:nvSpPr>
        <p:spPr>
          <a:xfrm>
            <a:off x="4419918" y="2004002"/>
            <a:ext cx="471949" cy="476007"/>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e 44">
            <a:extLst>
              <a:ext uri="{FF2B5EF4-FFF2-40B4-BE49-F238E27FC236}">
                <a16:creationId xmlns:a16="http://schemas.microsoft.com/office/drawing/2014/main" id="{9B30F178-B456-924B-BD5B-DCB284DD4A8A}"/>
              </a:ext>
            </a:extLst>
          </p:cNvPr>
          <p:cNvSpPr/>
          <p:nvPr/>
        </p:nvSpPr>
        <p:spPr>
          <a:xfrm>
            <a:off x="7467695" y="2402683"/>
            <a:ext cx="471949" cy="476007"/>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e 45">
            <a:extLst>
              <a:ext uri="{FF2B5EF4-FFF2-40B4-BE49-F238E27FC236}">
                <a16:creationId xmlns:a16="http://schemas.microsoft.com/office/drawing/2014/main" id="{17A0AE01-778A-2841-91A4-D0C383640714}"/>
              </a:ext>
            </a:extLst>
          </p:cNvPr>
          <p:cNvSpPr/>
          <p:nvPr/>
        </p:nvSpPr>
        <p:spPr>
          <a:xfrm>
            <a:off x="10150538" y="2402682"/>
            <a:ext cx="471949" cy="476007"/>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50414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F072C3-29CA-F546-A9AF-E8D9E248A98E}"/>
              </a:ext>
            </a:extLst>
          </p:cNvPr>
          <p:cNvSpPr>
            <a:spLocks noGrp="1"/>
          </p:cNvSpPr>
          <p:nvPr>
            <p:ph type="title"/>
          </p:nvPr>
        </p:nvSpPr>
        <p:spPr>
          <a:xfrm>
            <a:off x="2231136" y="316509"/>
            <a:ext cx="7729728" cy="644189"/>
          </a:xfrm>
        </p:spPr>
        <p:txBody>
          <a:bodyPr>
            <a:normAutofit fontScale="90000"/>
          </a:bodyPr>
          <a:lstStyle/>
          <a:p>
            <a:r>
              <a:rPr lang="en-GB" dirty="0"/>
              <a:t>Gamma index results – pz10</a:t>
            </a:r>
          </a:p>
        </p:txBody>
      </p:sp>
      <p:sp>
        <p:nvSpPr>
          <p:cNvPr id="12" name="CasellaDiTesto 11">
            <a:extLst>
              <a:ext uri="{FF2B5EF4-FFF2-40B4-BE49-F238E27FC236}">
                <a16:creationId xmlns:a16="http://schemas.microsoft.com/office/drawing/2014/main" id="{0157B857-6293-194D-8851-B35FEE4C242A}"/>
              </a:ext>
            </a:extLst>
          </p:cNvPr>
          <p:cNvSpPr txBox="1"/>
          <p:nvPr/>
        </p:nvSpPr>
        <p:spPr>
          <a:xfrm>
            <a:off x="381750" y="1417904"/>
            <a:ext cx="2957195" cy="584775"/>
          </a:xfrm>
          <a:prstGeom prst="rect">
            <a:avLst/>
          </a:prstGeom>
          <a:noFill/>
        </p:spPr>
        <p:txBody>
          <a:bodyPr wrap="square" rtlCol="0">
            <a:spAutoFit/>
          </a:bodyPr>
          <a:lstStyle/>
          <a:p>
            <a:pPr algn="ctr"/>
            <a:r>
              <a:rPr lang="en-GB" sz="1600" dirty="0">
                <a:latin typeface="Calibri" panose="020F0502020204030204" pitchFamily="34" charset="0"/>
                <a:cs typeface="Calibri" panose="020F0502020204030204" pitchFamily="34" charset="0"/>
              </a:rPr>
              <a:t>Gamma index – comparison between 11</a:t>
            </a:r>
            <a:r>
              <a:rPr lang="en-GB" sz="1600" baseline="30000" dirty="0">
                <a:latin typeface="Calibri" panose="020F0502020204030204" pitchFamily="34" charset="0"/>
                <a:cs typeface="Calibri" panose="020F0502020204030204" pitchFamily="34" charset="0"/>
              </a:rPr>
              <a:t>th</a:t>
            </a:r>
            <a:r>
              <a:rPr lang="en-GB" sz="1600" dirty="0">
                <a:latin typeface="Calibri" panose="020F0502020204030204" pitchFamily="34" charset="0"/>
                <a:cs typeface="Calibri" panose="020F0502020204030204" pitchFamily="34" charset="0"/>
              </a:rPr>
              <a:t> and 18</a:t>
            </a:r>
            <a:r>
              <a:rPr lang="en-GB" sz="1600" baseline="30000" dirty="0">
                <a:latin typeface="Calibri" panose="020F0502020204030204" pitchFamily="34" charset="0"/>
                <a:cs typeface="Calibri" panose="020F0502020204030204" pitchFamily="34" charset="0"/>
              </a:rPr>
              <a:t>th</a:t>
            </a:r>
            <a:r>
              <a:rPr lang="en-GB" sz="1600" dirty="0">
                <a:latin typeface="Calibri" panose="020F0502020204030204" pitchFamily="34" charset="0"/>
                <a:cs typeface="Calibri" panose="020F0502020204030204" pitchFamily="34" charset="0"/>
              </a:rPr>
              <a:t> December </a:t>
            </a:r>
          </a:p>
        </p:txBody>
      </p:sp>
      <p:sp>
        <p:nvSpPr>
          <p:cNvPr id="13" name="CasellaDiTesto 12">
            <a:extLst>
              <a:ext uri="{FF2B5EF4-FFF2-40B4-BE49-F238E27FC236}">
                <a16:creationId xmlns:a16="http://schemas.microsoft.com/office/drawing/2014/main" id="{A7E861B0-4A08-634F-AE54-DF595C26FF06}"/>
              </a:ext>
            </a:extLst>
          </p:cNvPr>
          <p:cNvSpPr txBox="1"/>
          <p:nvPr/>
        </p:nvSpPr>
        <p:spPr>
          <a:xfrm>
            <a:off x="4658820" y="1402310"/>
            <a:ext cx="2957195" cy="584775"/>
          </a:xfrm>
          <a:prstGeom prst="rect">
            <a:avLst/>
          </a:prstGeom>
          <a:noFill/>
        </p:spPr>
        <p:txBody>
          <a:bodyPr wrap="square" rtlCol="0">
            <a:spAutoFit/>
          </a:bodyPr>
          <a:lstStyle/>
          <a:p>
            <a:pPr algn="ctr"/>
            <a:r>
              <a:rPr lang="en-GB" sz="1600" dirty="0">
                <a:latin typeface="Calibri" panose="020F0502020204030204" pitchFamily="34" charset="0"/>
                <a:cs typeface="Calibri" panose="020F0502020204030204" pitchFamily="34" charset="0"/>
              </a:rPr>
              <a:t>Gamma index – comparison between 11</a:t>
            </a:r>
            <a:r>
              <a:rPr lang="en-GB" sz="1600" baseline="30000" dirty="0">
                <a:latin typeface="Calibri" panose="020F0502020204030204" pitchFamily="34" charset="0"/>
                <a:cs typeface="Calibri" panose="020F0502020204030204" pitchFamily="34" charset="0"/>
              </a:rPr>
              <a:t>th</a:t>
            </a:r>
            <a:r>
              <a:rPr lang="en-GB" sz="1600" dirty="0">
                <a:latin typeface="Calibri" panose="020F0502020204030204" pitchFamily="34" charset="0"/>
                <a:cs typeface="Calibri" panose="020F0502020204030204" pitchFamily="34" charset="0"/>
              </a:rPr>
              <a:t> and 19</a:t>
            </a:r>
            <a:r>
              <a:rPr lang="en-GB" sz="1600" baseline="30000" dirty="0">
                <a:latin typeface="Calibri" panose="020F0502020204030204" pitchFamily="34" charset="0"/>
                <a:cs typeface="Calibri" panose="020F0502020204030204" pitchFamily="34" charset="0"/>
              </a:rPr>
              <a:t>th</a:t>
            </a:r>
            <a:r>
              <a:rPr lang="en-GB" sz="1600" dirty="0">
                <a:latin typeface="Calibri" panose="020F0502020204030204" pitchFamily="34" charset="0"/>
                <a:cs typeface="Calibri" panose="020F0502020204030204" pitchFamily="34" charset="0"/>
              </a:rPr>
              <a:t> December </a:t>
            </a:r>
          </a:p>
        </p:txBody>
      </p:sp>
      <p:sp>
        <p:nvSpPr>
          <p:cNvPr id="14" name="CasellaDiTesto 13">
            <a:extLst>
              <a:ext uri="{FF2B5EF4-FFF2-40B4-BE49-F238E27FC236}">
                <a16:creationId xmlns:a16="http://schemas.microsoft.com/office/drawing/2014/main" id="{94A4485C-8290-4045-9977-D5CD78B86B04}"/>
              </a:ext>
            </a:extLst>
          </p:cNvPr>
          <p:cNvSpPr txBox="1"/>
          <p:nvPr/>
        </p:nvSpPr>
        <p:spPr>
          <a:xfrm>
            <a:off x="8517147" y="1419053"/>
            <a:ext cx="3092961" cy="584775"/>
          </a:xfrm>
          <a:prstGeom prst="rect">
            <a:avLst/>
          </a:prstGeom>
          <a:noFill/>
        </p:spPr>
        <p:txBody>
          <a:bodyPr wrap="square" rtlCol="0">
            <a:spAutoFit/>
          </a:bodyPr>
          <a:lstStyle/>
          <a:p>
            <a:pPr algn="ctr"/>
            <a:r>
              <a:rPr lang="en-GB" sz="1600" dirty="0">
                <a:latin typeface="Calibri" panose="020F0502020204030204" pitchFamily="34" charset="0"/>
                <a:cs typeface="Calibri" panose="020F0502020204030204" pitchFamily="34" charset="0"/>
              </a:rPr>
              <a:t>Gamma index – comparison between 11</a:t>
            </a:r>
            <a:r>
              <a:rPr lang="en-GB" sz="1600" baseline="30000" dirty="0">
                <a:latin typeface="Calibri" panose="020F0502020204030204" pitchFamily="34" charset="0"/>
                <a:cs typeface="Calibri" panose="020F0502020204030204" pitchFamily="34" charset="0"/>
              </a:rPr>
              <a:t>th</a:t>
            </a:r>
            <a:r>
              <a:rPr lang="en-GB" sz="1600" dirty="0">
                <a:latin typeface="Calibri" panose="020F0502020204030204" pitchFamily="34" charset="0"/>
                <a:cs typeface="Calibri" panose="020F0502020204030204" pitchFamily="34" charset="0"/>
              </a:rPr>
              <a:t> and  23</a:t>
            </a:r>
            <a:r>
              <a:rPr lang="en-GB" sz="1600" baseline="30000" dirty="0">
                <a:latin typeface="Calibri" panose="020F0502020204030204" pitchFamily="34" charset="0"/>
                <a:cs typeface="Calibri" panose="020F0502020204030204" pitchFamily="34" charset="0"/>
              </a:rPr>
              <a:t>rd</a:t>
            </a:r>
            <a:r>
              <a:rPr lang="en-GB" sz="1600" dirty="0">
                <a:latin typeface="Calibri" panose="020F0502020204030204" pitchFamily="34" charset="0"/>
                <a:cs typeface="Calibri" panose="020F0502020204030204" pitchFamily="34" charset="0"/>
              </a:rPr>
              <a:t>  December </a:t>
            </a:r>
          </a:p>
        </p:txBody>
      </p:sp>
      <p:pic>
        <p:nvPicPr>
          <p:cNvPr id="22" name="Immagine 21">
            <a:extLst>
              <a:ext uri="{FF2B5EF4-FFF2-40B4-BE49-F238E27FC236}">
                <a16:creationId xmlns:a16="http://schemas.microsoft.com/office/drawing/2014/main" id="{067EECC4-803C-A246-A464-51C017E7CD6D}"/>
              </a:ext>
            </a:extLst>
          </p:cNvPr>
          <p:cNvPicPr>
            <a:picLocks noChangeAspect="1"/>
          </p:cNvPicPr>
          <p:nvPr/>
        </p:nvPicPr>
        <p:blipFill>
          <a:blip r:embed="rId2"/>
          <a:stretch>
            <a:fillRect/>
          </a:stretch>
        </p:blipFill>
        <p:spPr>
          <a:xfrm>
            <a:off x="257057" y="1987085"/>
            <a:ext cx="3858327" cy="3468444"/>
          </a:xfrm>
          <a:prstGeom prst="rect">
            <a:avLst/>
          </a:prstGeom>
        </p:spPr>
      </p:pic>
      <p:pic>
        <p:nvPicPr>
          <p:cNvPr id="24" name="Immagine 23">
            <a:extLst>
              <a:ext uri="{FF2B5EF4-FFF2-40B4-BE49-F238E27FC236}">
                <a16:creationId xmlns:a16="http://schemas.microsoft.com/office/drawing/2014/main" id="{D0371C83-4B0B-244D-AEF1-078EAF71E9B8}"/>
              </a:ext>
            </a:extLst>
          </p:cNvPr>
          <p:cNvPicPr>
            <a:picLocks noChangeAspect="1"/>
          </p:cNvPicPr>
          <p:nvPr/>
        </p:nvPicPr>
        <p:blipFill>
          <a:blip r:embed="rId3"/>
          <a:stretch>
            <a:fillRect/>
          </a:stretch>
        </p:blipFill>
        <p:spPr>
          <a:xfrm>
            <a:off x="4214062" y="1987085"/>
            <a:ext cx="3858326" cy="3470478"/>
          </a:xfrm>
          <a:prstGeom prst="rect">
            <a:avLst/>
          </a:prstGeom>
        </p:spPr>
      </p:pic>
      <p:pic>
        <p:nvPicPr>
          <p:cNvPr id="26" name="Immagine 25">
            <a:extLst>
              <a:ext uri="{FF2B5EF4-FFF2-40B4-BE49-F238E27FC236}">
                <a16:creationId xmlns:a16="http://schemas.microsoft.com/office/drawing/2014/main" id="{4F091F94-5886-C649-A78F-7B91F1F35EA9}"/>
              </a:ext>
            </a:extLst>
          </p:cNvPr>
          <p:cNvPicPr>
            <a:picLocks noChangeAspect="1"/>
          </p:cNvPicPr>
          <p:nvPr/>
        </p:nvPicPr>
        <p:blipFill>
          <a:blip r:embed="rId4"/>
          <a:stretch>
            <a:fillRect/>
          </a:stretch>
        </p:blipFill>
        <p:spPr>
          <a:xfrm>
            <a:off x="8171066" y="2002679"/>
            <a:ext cx="3903650" cy="3470478"/>
          </a:xfrm>
          <a:prstGeom prst="rect">
            <a:avLst/>
          </a:prstGeom>
        </p:spPr>
      </p:pic>
      <p:sp>
        <p:nvSpPr>
          <p:cNvPr id="27" name="Ovale 26">
            <a:extLst>
              <a:ext uri="{FF2B5EF4-FFF2-40B4-BE49-F238E27FC236}">
                <a16:creationId xmlns:a16="http://schemas.microsoft.com/office/drawing/2014/main" id="{3A937F95-6F5C-2C4E-89F0-7B6132E8DA7D}"/>
              </a:ext>
            </a:extLst>
          </p:cNvPr>
          <p:cNvSpPr/>
          <p:nvPr/>
        </p:nvSpPr>
        <p:spPr>
          <a:xfrm>
            <a:off x="2423204" y="2459885"/>
            <a:ext cx="915741" cy="887584"/>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e 27">
            <a:extLst>
              <a:ext uri="{FF2B5EF4-FFF2-40B4-BE49-F238E27FC236}">
                <a16:creationId xmlns:a16="http://schemas.microsoft.com/office/drawing/2014/main" id="{FBC67045-DE8B-2E45-8146-868125AC5A1B}"/>
              </a:ext>
            </a:extLst>
          </p:cNvPr>
          <p:cNvSpPr/>
          <p:nvPr/>
        </p:nvSpPr>
        <p:spPr>
          <a:xfrm>
            <a:off x="6378513" y="2459885"/>
            <a:ext cx="915741" cy="887584"/>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e 28">
            <a:extLst>
              <a:ext uri="{FF2B5EF4-FFF2-40B4-BE49-F238E27FC236}">
                <a16:creationId xmlns:a16="http://schemas.microsoft.com/office/drawing/2014/main" id="{3B63ABFE-1ABF-D541-AFA0-889A817FBDCE}"/>
              </a:ext>
            </a:extLst>
          </p:cNvPr>
          <p:cNvSpPr/>
          <p:nvPr/>
        </p:nvSpPr>
        <p:spPr>
          <a:xfrm>
            <a:off x="10434195" y="2459885"/>
            <a:ext cx="915741" cy="893528"/>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46048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F072C3-29CA-F546-A9AF-E8D9E248A98E}"/>
              </a:ext>
            </a:extLst>
          </p:cNvPr>
          <p:cNvSpPr>
            <a:spLocks noGrp="1"/>
          </p:cNvSpPr>
          <p:nvPr>
            <p:ph type="title"/>
          </p:nvPr>
        </p:nvSpPr>
        <p:spPr>
          <a:xfrm>
            <a:off x="2105891" y="316509"/>
            <a:ext cx="7854973" cy="644189"/>
          </a:xfrm>
        </p:spPr>
        <p:txBody>
          <a:bodyPr>
            <a:normAutofit fontScale="90000"/>
          </a:bodyPr>
          <a:lstStyle/>
          <a:p>
            <a:r>
              <a:rPr lang="en-GB" dirty="0"/>
              <a:t>Gamma index Preliminary results – pz10</a:t>
            </a:r>
          </a:p>
        </p:txBody>
      </p:sp>
      <p:sp>
        <p:nvSpPr>
          <p:cNvPr id="12" name="CasellaDiTesto 11">
            <a:extLst>
              <a:ext uri="{FF2B5EF4-FFF2-40B4-BE49-F238E27FC236}">
                <a16:creationId xmlns:a16="http://schemas.microsoft.com/office/drawing/2014/main" id="{0157B857-6293-194D-8851-B35FEE4C242A}"/>
              </a:ext>
            </a:extLst>
          </p:cNvPr>
          <p:cNvSpPr txBox="1"/>
          <p:nvPr/>
        </p:nvSpPr>
        <p:spPr>
          <a:xfrm>
            <a:off x="381750" y="1417904"/>
            <a:ext cx="2957195" cy="584775"/>
          </a:xfrm>
          <a:prstGeom prst="rect">
            <a:avLst/>
          </a:prstGeom>
          <a:noFill/>
        </p:spPr>
        <p:txBody>
          <a:bodyPr wrap="square" rtlCol="0">
            <a:spAutoFit/>
          </a:bodyPr>
          <a:lstStyle/>
          <a:p>
            <a:pPr algn="ctr"/>
            <a:r>
              <a:rPr lang="en-GB" sz="1600" dirty="0">
                <a:latin typeface="Calibri" panose="020F0502020204030204" pitchFamily="34" charset="0"/>
                <a:cs typeface="Calibri" panose="020F0502020204030204" pitchFamily="34" charset="0"/>
              </a:rPr>
              <a:t>Gamma index – comparison between 11</a:t>
            </a:r>
            <a:r>
              <a:rPr lang="en-GB" sz="1600" baseline="30000" dirty="0">
                <a:latin typeface="Calibri" panose="020F0502020204030204" pitchFamily="34" charset="0"/>
                <a:cs typeface="Calibri" panose="020F0502020204030204" pitchFamily="34" charset="0"/>
              </a:rPr>
              <a:t>th</a:t>
            </a:r>
            <a:r>
              <a:rPr lang="en-GB" sz="1600" dirty="0">
                <a:latin typeface="Calibri" panose="020F0502020204030204" pitchFamily="34" charset="0"/>
                <a:cs typeface="Calibri" panose="020F0502020204030204" pitchFamily="34" charset="0"/>
              </a:rPr>
              <a:t> and 18</a:t>
            </a:r>
            <a:r>
              <a:rPr lang="en-GB" sz="1600" baseline="30000" dirty="0">
                <a:latin typeface="Calibri" panose="020F0502020204030204" pitchFamily="34" charset="0"/>
                <a:cs typeface="Calibri" panose="020F0502020204030204" pitchFamily="34" charset="0"/>
              </a:rPr>
              <a:t>th</a:t>
            </a:r>
            <a:r>
              <a:rPr lang="en-GB" sz="1600" dirty="0">
                <a:latin typeface="Calibri" panose="020F0502020204030204" pitchFamily="34" charset="0"/>
                <a:cs typeface="Calibri" panose="020F0502020204030204" pitchFamily="34" charset="0"/>
              </a:rPr>
              <a:t> December </a:t>
            </a:r>
          </a:p>
        </p:txBody>
      </p:sp>
      <p:sp>
        <p:nvSpPr>
          <p:cNvPr id="13" name="CasellaDiTesto 12">
            <a:extLst>
              <a:ext uri="{FF2B5EF4-FFF2-40B4-BE49-F238E27FC236}">
                <a16:creationId xmlns:a16="http://schemas.microsoft.com/office/drawing/2014/main" id="{A7E861B0-4A08-634F-AE54-DF595C26FF06}"/>
              </a:ext>
            </a:extLst>
          </p:cNvPr>
          <p:cNvSpPr txBox="1"/>
          <p:nvPr/>
        </p:nvSpPr>
        <p:spPr>
          <a:xfrm>
            <a:off x="4658820" y="1402310"/>
            <a:ext cx="2957195" cy="584775"/>
          </a:xfrm>
          <a:prstGeom prst="rect">
            <a:avLst/>
          </a:prstGeom>
          <a:noFill/>
        </p:spPr>
        <p:txBody>
          <a:bodyPr wrap="square" rtlCol="0">
            <a:spAutoFit/>
          </a:bodyPr>
          <a:lstStyle/>
          <a:p>
            <a:pPr algn="ctr"/>
            <a:r>
              <a:rPr lang="en-GB" sz="1600" dirty="0">
                <a:latin typeface="Calibri" panose="020F0502020204030204" pitchFamily="34" charset="0"/>
                <a:cs typeface="Calibri" panose="020F0502020204030204" pitchFamily="34" charset="0"/>
              </a:rPr>
              <a:t>Gamma index – comparison between 11</a:t>
            </a:r>
            <a:r>
              <a:rPr lang="en-GB" sz="1600" baseline="30000" dirty="0">
                <a:latin typeface="Calibri" panose="020F0502020204030204" pitchFamily="34" charset="0"/>
                <a:cs typeface="Calibri" panose="020F0502020204030204" pitchFamily="34" charset="0"/>
              </a:rPr>
              <a:t>th</a:t>
            </a:r>
            <a:r>
              <a:rPr lang="en-GB" sz="1600" dirty="0">
                <a:latin typeface="Calibri" panose="020F0502020204030204" pitchFamily="34" charset="0"/>
                <a:cs typeface="Calibri" panose="020F0502020204030204" pitchFamily="34" charset="0"/>
              </a:rPr>
              <a:t> and 19</a:t>
            </a:r>
            <a:r>
              <a:rPr lang="en-GB" sz="1600" baseline="30000" dirty="0">
                <a:latin typeface="Calibri" panose="020F0502020204030204" pitchFamily="34" charset="0"/>
                <a:cs typeface="Calibri" panose="020F0502020204030204" pitchFamily="34" charset="0"/>
              </a:rPr>
              <a:t>th</a:t>
            </a:r>
            <a:r>
              <a:rPr lang="en-GB" sz="1600" dirty="0">
                <a:latin typeface="Calibri" panose="020F0502020204030204" pitchFamily="34" charset="0"/>
                <a:cs typeface="Calibri" panose="020F0502020204030204" pitchFamily="34" charset="0"/>
              </a:rPr>
              <a:t> December </a:t>
            </a:r>
          </a:p>
        </p:txBody>
      </p:sp>
      <p:sp>
        <p:nvSpPr>
          <p:cNvPr id="14" name="CasellaDiTesto 13">
            <a:extLst>
              <a:ext uri="{FF2B5EF4-FFF2-40B4-BE49-F238E27FC236}">
                <a16:creationId xmlns:a16="http://schemas.microsoft.com/office/drawing/2014/main" id="{94A4485C-8290-4045-9977-D5CD78B86B04}"/>
              </a:ext>
            </a:extLst>
          </p:cNvPr>
          <p:cNvSpPr txBox="1"/>
          <p:nvPr/>
        </p:nvSpPr>
        <p:spPr>
          <a:xfrm>
            <a:off x="8517147" y="1419053"/>
            <a:ext cx="3092961" cy="584775"/>
          </a:xfrm>
          <a:prstGeom prst="rect">
            <a:avLst/>
          </a:prstGeom>
          <a:noFill/>
        </p:spPr>
        <p:txBody>
          <a:bodyPr wrap="square" rtlCol="0">
            <a:spAutoFit/>
          </a:bodyPr>
          <a:lstStyle/>
          <a:p>
            <a:pPr algn="ctr"/>
            <a:r>
              <a:rPr lang="en-GB" sz="1600" dirty="0">
                <a:latin typeface="Calibri" panose="020F0502020204030204" pitchFamily="34" charset="0"/>
                <a:cs typeface="Calibri" panose="020F0502020204030204" pitchFamily="34" charset="0"/>
              </a:rPr>
              <a:t>Gamma index – comparison between 11</a:t>
            </a:r>
            <a:r>
              <a:rPr lang="en-GB" sz="1600" baseline="30000" dirty="0">
                <a:latin typeface="Calibri" panose="020F0502020204030204" pitchFamily="34" charset="0"/>
                <a:cs typeface="Calibri" panose="020F0502020204030204" pitchFamily="34" charset="0"/>
              </a:rPr>
              <a:t>th</a:t>
            </a:r>
            <a:r>
              <a:rPr lang="en-GB" sz="1600" dirty="0">
                <a:latin typeface="Calibri" panose="020F0502020204030204" pitchFamily="34" charset="0"/>
                <a:cs typeface="Calibri" panose="020F0502020204030204" pitchFamily="34" charset="0"/>
              </a:rPr>
              <a:t> and  23</a:t>
            </a:r>
            <a:r>
              <a:rPr lang="en-GB" sz="1600" baseline="30000" dirty="0">
                <a:latin typeface="Calibri" panose="020F0502020204030204" pitchFamily="34" charset="0"/>
                <a:cs typeface="Calibri" panose="020F0502020204030204" pitchFamily="34" charset="0"/>
              </a:rPr>
              <a:t>rd</a:t>
            </a:r>
            <a:r>
              <a:rPr lang="en-GB" sz="1600" dirty="0">
                <a:latin typeface="Calibri" panose="020F0502020204030204" pitchFamily="34" charset="0"/>
                <a:cs typeface="Calibri" panose="020F0502020204030204" pitchFamily="34" charset="0"/>
              </a:rPr>
              <a:t>  December </a:t>
            </a:r>
          </a:p>
        </p:txBody>
      </p:sp>
      <p:pic>
        <p:nvPicPr>
          <p:cNvPr id="4" name="Immagine 3">
            <a:extLst>
              <a:ext uri="{FF2B5EF4-FFF2-40B4-BE49-F238E27FC236}">
                <a16:creationId xmlns:a16="http://schemas.microsoft.com/office/drawing/2014/main" id="{40F9369C-7598-B049-9FA6-9FC5D895E6E3}"/>
              </a:ext>
            </a:extLst>
          </p:cNvPr>
          <p:cNvPicPr>
            <a:picLocks noChangeAspect="1"/>
          </p:cNvPicPr>
          <p:nvPr/>
        </p:nvPicPr>
        <p:blipFill>
          <a:blip r:embed="rId2"/>
          <a:stretch>
            <a:fillRect/>
          </a:stretch>
        </p:blipFill>
        <p:spPr>
          <a:xfrm>
            <a:off x="81457" y="1987086"/>
            <a:ext cx="3965882" cy="3565130"/>
          </a:xfrm>
          <a:prstGeom prst="rect">
            <a:avLst/>
          </a:prstGeom>
        </p:spPr>
      </p:pic>
      <p:pic>
        <p:nvPicPr>
          <p:cNvPr id="7" name="Immagine 6">
            <a:extLst>
              <a:ext uri="{FF2B5EF4-FFF2-40B4-BE49-F238E27FC236}">
                <a16:creationId xmlns:a16="http://schemas.microsoft.com/office/drawing/2014/main" id="{E2B2C135-A6E5-EA49-A98A-91CC872C897B}"/>
              </a:ext>
            </a:extLst>
          </p:cNvPr>
          <p:cNvPicPr>
            <a:picLocks noChangeAspect="1"/>
          </p:cNvPicPr>
          <p:nvPr/>
        </p:nvPicPr>
        <p:blipFill>
          <a:blip r:embed="rId3"/>
          <a:stretch>
            <a:fillRect/>
          </a:stretch>
        </p:blipFill>
        <p:spPr>
          <a:xfrm>
            <a:off x="4084923" y="1927054"/>
            <a:ext cx="4022154" cy="3625162"/>
          </a:xfrm>
          <a:prstGeom prst="rect">
            <a:avLst/>
          </a:prstGeom>
        </p:spPr>
      </p:pic>
      <p:pic>
        <p:nvPicPr>
          <p:cNvPr id="11" name="Immagine 10">
            <a:extLst>
              <a:ext uri="{FF2B5EF4-FFF2-40B4-BE49-F238E27FC236}">
                <a16:creationId xmlns:a16="http://schemas.microsoft.com/office/drawing/2014/main" id="{A0A2BCE4-943E-8346-9770-6B1A817AE102}"/>
              </a:ext>
            </a:extLst>
          </p:cNvPr>
          <p:cNvPicPr>
            <a:picLocks noChangeAspect="1"/>
          </p:cNvPicPr>
          <p:nvPr/>
        </p:nvPicPr>
        <p:blipFill>
          <a:blip r:embed="rId4"/>
          <a:stretch>
            <a:fillRect/>
          </a:stretch>
        </p:blipFill>
        <p:spPr>
          <a:xfrm>
            <a:off x="8119262" y="1929494"/>
            <a:ext cx="4022154" cy="3592706"/>
          </a:xfrm>
          <a:prstGeom prst="rect">
            <a:avLst/>
          </a:prstGeom>
        </p:spPr>
      </p:pic>
      <p:sp>
        <p:nvSpPr>
          <p:cNvPr id="15" name="Ovale 14">
            <a:extLst>
              <a:ext uri="{FF2B5EF4-FFF2-40B4-BE49-F238E27FC236}">
                <a16:creationId xmlns:a16="http://schemas.microsoft.com/office/drawing/2014/main" id="{94A06611-71F4-5A4A-AC5F-2DF6C5690B89}"/>
              </a:ext>
            </a:extLst>
          </p:cNvPr>
          <p:cNvSpPr/>
          <p:nvPr/>
        </p:nvSpPr>
        <p:spPr>
          <a:xfrm>
            <a:off x="2231136" y="2446071"/>
            <a:ext cx="915741" cy="887584"/>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e 15">
            <a:extLst>
              <a:ext uri="{FF2B5EF4-FFF2-40B4-BE49-F238E27FC236}">
                <a16:creationId xmlns:a16="http://schemas.microsoft.com/office/drawing/2014/main" id="{DC59FCF8-F439-2146-8A5B-872684E58FD6}"/>
              </a:ext>
            </a:extLst>
          </p:cNvPr>
          <p:cNvSpPr/>
          <p:nvPr/>
        </p:nvSpPr>
        <p:spPr>
          <a:xfrm>
            <a:off x="6359790" y="2423613"/>
            <a:ext cx="915741" cy="887584"/>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e 16">
            <a:extLst>
              <a:ext uri="{FF2B5EF4-FFF2-40B4-BE49-F238E27FC236}">
                <a16:creationId xmlns:a16="http://schemas.microsoft.com/office/drawing/2014/main" id="{0C4FC276-3570-FC45-A9B8-738D7264AE4C}"/>
              </a:ext>
            </a:extLst>
          </p:cNvPr>
          <p:cNvSpPr/>
          <p:nvPr/>
        </p:nvSpPr>
        <p:spPr>
          <a:xfrm>
            <a:off x="10381944" y="2418529"/>
            <a:ext cx="915741" cy="887584"/>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06849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F072C3-29CA-F546-A9AF-E8D9E248A98E}"/>
              </a:ext>
            </a:extLst>
          </p:cNvPr>
          <p:cNvSpPr>
            <a:spLocks noGrp="1"/>
          </p:cNvSpPr>
          <p:nvPr>
            <p:ph type="title"/>
          </p:nvPr>
        </p:nvSpPr>
        <p:spPr>
          <a:xfrm>
            <a:off x="2050472" y="450353"/>
            <a:ext cx="7910391" cy="644189"/>
          </a:xfrm>
        </p:spPr>
        <p:txBody>
          <a:bodyPr>
            <a:normAutofit fontScale="90000"/>
          </a:bodyPr>
          <a:lstStyle/>
          <a:p>
            <a:r>
              <a:rPr lang="en-GB" dirty="0"/>
              <a:t>Gamma index pz10 – open points</a:t>
            </a:r>
          </a:p>
        </p:txBody>
      </p:sp>
      <p:pic>
        <p:nvPicPr>
          <p:cNvPr id="5" name="Immagine 4">
            <a:extLst>
              <a:ext uri="{FF2B5EF4-FFF2-40B4-BE49-F238E27FC236}">
                <a16:creationId xmlns:a16="http://schemas.microsoft.com/office/drawing/2014/main" id="{0DC3F352-5D3C-B141-8F63-9092904CD62F}"/>
              </a:ext>
            </a:extLst>
          </p:cNvPr>
          <p:cNvPicPr>
            <a:picLocks noChangeAspect="1"/>
          </p:cNvPicPr>
          <p:nvPr/>
        </p:nvPicPr>
        <p:blipFill>
          <a:blip r:embed="rId2"/>
          <a:stretch>
            <a:fillRect/>
          </a:stretch>
        </p:blipFill>
        <p:spPr>
          <a:xfrm>
            <a:off x="221164" y="1788870"/>
            <a:ext cx="3671454" cy="3320647"/>
          </a:xfrm>
          <a:prstGeom prst="rect">
            <a:avLst/>
          </a:prstGeom>
        </p:spPr>
      </p:pic>
      <p:pic>
        <p:nvPicPr>
          <p:cNvPr id="8" name="Immagine 7">
            <a:extLst>
              <a:ext uri="{FF2B5EF4-FFF2-40B4-BE49-F238E27FC236}">
                <a16:creationId xmlns:a16="http://schemas.microsoft.com/office/drawing/2014/main" id="{17892F28-5BA8-FB44-AF52-4041859E1642}"/>
              </a:ext>
            </a:extLst>
          </p:cNvPr>
          <p:cNvPicPr>
            <a:picLocks noChangeAspect="1"/>
          </p:cNvPicPr>
          <p:nvPr/>
        </p:nvPicPr>
        <p:blipFill>
          <a:blip r:embed="rId3"/>
          <a:stretch>
            <a:fillRect/>
          </a:stretch>
        </p:blipFill>
        <p:spPr>
          <a:xfrm>
            <a:off x="4153301" y="1832656"/>
            <a:ext cx="3704734" cy="3320647"/>
          </a:xfrm>
          <a:prstGeom prst="rect">
            <a:avLst/>
          </a:prstGeom>
        </p:spPr>
      </p:pic>
      <p:pic>
        <p:nvPicPr>
          <p:cNvPr id="10" name="Immagine 9">
            <a:extLst>
              <a:ext uri="{FF2B5EF4-FFF2-40B4-BE49-F238E27FC236}">
                <a16:creationId xmlns:a16="http://schemas.microsoft.com/office/drawing/2014/main" id="{F53A9BDA-EB3C-214A-BAC6-13C281259206}"/>
              </a:ext>
            </a:extLst>
          </p:cNvPr>
          <p:cNvPicPr>
            <a:picLocks noChangeAspect="1"/>
          </p:cNvPicPr>
          <p:nvPr/>
        </p:nvPicPr>
        <p:blipFill>
          <a:blip r:embed="rId4"/>
          <a:stretch>
            <a:fillRect/>
          </a:stretch>
        </p:blipFill>
        <p:spPr>
          <a:xfrm>
            <a:off x="8118718" y="1788869"/>
            <a:ext cx="3684291" cy="3320647"/>
          </a:xfrm>
          <a:prstGeom prst="rect">
            <a:avLst/>
          </a:prstGeom>
        </p:spPr>
      </p:pic>
      <p:sp>
        <p:nvSpPr>
          <p:cNvPr id="18" name="Ovale 17">
            <a:extLst>
              <a:ext uri="{FF2B5EF4-FFF2-40B4-BE49-F238E27FC236}">
                <a16:creationId xmlns:a16="http://schemas.microsoft.com/office/drawing/2014/main" id="{59FE7A89-84DE-4243-9E8F-D1978956B96A}"/>
              </a:ext>
            </a:extLst>
          </p:cNvPr>
          <p:cNvSpPr/>
          <p:nvPr/>
        </p:nvSpPr>
        <p:spPr>
          <a:xfrm>
            <a:off x="2480518" y="2214399"/>
            <a:ext cx="428937" cy="407965"/>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e 18">
            <a:extLst>
              <a:ext uri="{FF2B5EF4-FFF2-40B4-BE49-F238E27FC236}">
                <a16:creationId xmlns:a16="http://schemas.microsoft.com/office/drawing/2014/main" id="{F3847B77-7F1B-D849-80F7-6C7EDB38DC0B}"/>
              </a:ext>
            </a:extLst>
          </p:cNvPr>
          <p:cNvSpPr/>
          <p:nvPr/>
        </p:nvSpPr>
        <p:spPr>
          <a:xfrm>
            <a:off x="6415209" y="2259798"/>
            <a:ext cx="428937" cy="407965"/>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e 19">
            <a:extLst>
              <a:ext uri="{FF2B5EF4-FFF2-40B4-BE49-F238E27FC236}">
                <a16:creationId xmlns:a16="http://schemas.microsoft.com/office/drawing/2014/main" id="{AC74C045-D308-224E-8E7E-C277FAFA577C}"/>
              </a:ext>
            </a:extLst>
          </p:cNvPr>
          <p:cNvSpPr/>
          <p:nvPr/>
        </p:nvSpPr>
        <p:spPr>
          <a:xfrm>
            <a:off x="10308336" y="2259798"/>
            <a:ext cx="428937" cy="407965"/>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e 20">
            <a:extLst>
              <a:ext uri="{FF2B5EF4-FFF2-40B4-BE49-F238E27FC236}">
                <a16:creationId xmlns:a16="http://schemas.microsoft.com/office/drawing/2014/main" id="{7C530E30-B631-0D4C-903A-52933B0EB0B0}"/>
              </a:ext>
            </a:extLst>
          </p:cNvPr>
          <p:cNvSpPr/>
          <p:nvPr/>
        </p:nvSpPr>
        <p:spPr>
          <a:xfrm>
            <a:off x="2590800" y="3946217"/>
            <a:ext cx="428937" cy="407965"/>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e 21">
            <a:extLst>
              <a:ext uri="{FF2B5EF4-FFF2-40B4-BE49-F238E27FC236}">
                <a16:creationId xmlns:a16="http://schemas.microsoft.com/office/drawing/2014/main" id="{05E6052B-AAEF-2247-99F2-29C865B4540D}"/>
              </a:ext>
            </a:extLst>
          </p:cNvPr>
          <p:cNvSpPr/>
          <p:nvPr/>
        </p:nvSpPr>
        <p:spPr>
          <a:xfrm>
            <a:off x="6532825" y="3953073"/>
            <a:ext cx="428937" cy="407965"/>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e 22">
            <a:extLst>
              <a:ext uri="{FF2B5EF4-FFF2-40B4-BE49-F238E27FC236}">
                <a16:creationId xmlns:a16="http://schemas.microsoft.com/office/drawing/2014/main" id="{2E973ED6-9205-0D45-AC27-83061567B5AC}"/>
              </a:ext>
            </a:extLst>
          </p:cNvPr>
          <p:cNvSpPr/>
          <p:nvPr/>
        </p:nvSpPr>
        <p:spPr>
          <a:xfrm>
            <a:off x="10492095" y="3946216"/>
            <a:ext cx="428937" cy="407965"/>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e 23">
            <a:extLst>
              <a:ext uri="{FF2B5EF4-FFF2-40B4-BE49-F238E27FC236}">
                <a16:creationId xmlns:a16="http://schemas.microsoft.com/office/drawing/2014/main" id="{86D27666-571A-1A41-94E1-F365962772F8}"/>
              </a:ext>
            </a:extLst>
          </p:cNvPr>
          <p:cNvSpPr/>
          <p:nvPr/>
        </p:nvSpPr>
        <p:spPr>
          <a:xfrm>
            <a:off x="672353" y="2055815"/>
            <a:ext cx="363738" cy="407965"/>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e 24">
            <a:extLst>
              <a:ext uri="{FF2B5EF4-FFF2-40B4-BE49-F238E27FC236}">
                <a16:creationId xmlns:a16="http://schemas.microsoft.com/office/drawing/2014/main" id="{BF124FAE-1B44-ED43-B83E-AF67D2AFBE20}"/>
              </a:ext>
            </a:extLst>
          </p:cNvPr>
          <p:cNvSpPr/>
          <p:nvPr/>
        </p:nvSpPr>
        <p:spPr>
          <a:xfrm>
            <a:off x="4598894" y="2055815"/>
            <a:ext cx="363738" cy="407965"/>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e 25">
            <a:extLst>
              <a:ext uri="{FF2B5EF4-FFF2-40B4-BE49-F238E27FC236}">
                <a16:creationId xmlns:a16="http://schemas.microsoft.com/office/drawing/2014/main" id="{CDAF97AE-5764-7747-B90B-086E9BB5BC7C}"/>
              </a:ext>
            </a:extLst>
          </p:cNvPr>
          <p:cNvSpPr/>
          <p:nvPr/>
        </p:nvSpPr>
        <p:spPr>
          <a:xfrm>
            <a:off x="8525435" y="2061041"/>
            <a:ext cx="363738" cy="407965"/>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asellaDiTesto 26">
            <a:extLst>
              <a:ext uri="{FF2B5EF4-FFF2-40B4-BE49-F238E27FC236}">
                <a16:creationId xmlns:a16="http://schemas.microsoft.com/office/drawing/2014/main" id="{52D2B305-A125-874C-8151-CA4EB5FC1FA5}"/>
              </a:ext>
            </a:extLst>
          </p:cNvPr>
          <p:cNvSpPr txBox="1"/>
          <p:nvPr/>
        </p:nvSpPr>
        <p:spPr>
          <a:xfrm>
            <a:off x="347231" y="5438586"/>
            <a:ext cx="11316872" cy="707886"/>
          </a:xfrm>
          <a:prstGeom prst="rect">
            <a:avLst/>
          </a:prstGeom>
          <a:noFill/>
        </p:spPr>
        <p:txBody>
          <a:bodyPr wrap="square" rtlCol="0">
            <a:spAutoFit/>
          </a:bodyPr>
          <a:lstStyle/>
          <a:p>
            <a:r>
              <a:rPr lang="en-GB" sz="2000" dirty="0">
                <a:cs typeface="Calibri" panose="020F0502020204030204" pitchFamily="34" charset="0"/>
              </a:rPr>
              <a:t>We don’t see a strong relation between the voxels who haven’t passed the test and the morphological changes observed.</a:t>
            </a:r>
          </a:p>
        </p:txBody>
      </p:sp>
    </p:spTree>
    <p:extLst>
      <p:ext uri="{BB962C8B-B14F-4D97-AF65-F5344CB8AC3E}">
        <p14:creationId xmlns:p14="http://schemas.microsoft.com/office/powerpoint/2010/main" val="1371824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F072C3-29CA-F546-A9AF-E8D9E248A98E}"/>
              </a:ext>
            </a:extLst>
          </p:cNvPr>
          <p:cNvSpPr>
            <a:spLocks noGrp="1"/>
          </p:cNvSpPr>
          <p:nvPr>
            <p:ph type="title"/>
          </p:nvPr>
        </p:nvSpPr>
        <p:spPr>
          <a:xfrm>
            <a:off x="2050472" y="450353"/>
            <a:ext cx="7910391" cy="644189"/>
          </a:xfrm>
        </p:spPr>
        <p:txBody>
          <a:bodyPr>
            <a:normAutofit fontScale="90000"/>
          </a:bodyPr>
          <a:lstStyle/>
          <a:p>
            <a:r>
              <a:rPr lang="en-GB" dirty="0"/>
              <a:t>Gamma index pz10 – open points</a:t>
            </a:r>
          </a:p>
        </p:txBody>
      </p:sp>
      <p:sp>
        <p:nvSpPr>
          <p:cNvPr id="27" name="CasellaDiTesto 26">
            <a:extLst>
              <a:ext uri="{FF2B5EF4-FFF2-40B4-BE49-F238E27FC236}">
                <a16:creationId xmlns:a16="http://schemas.microsoft.com/office/drawing/2014/main" id="{52D2B305-A125-874C-8151-CA4EB5FC1FA5}"/>
              </a:ext>
            </a:extLst>
          </p:cNvPr>
          <p:cNvSpPr txBox="1"/>
          <p:nvPr/>
        </p:nvSpPr>
        <p:spPr>
          <a:xfrm>
            <a:off x="486137" y="1252857"/>
            <a:ext cx="11316872" cy="338554"/>
          </a:xfrm>
          <a:prstGeom prst="rect">
            <a:avLst/>
          </a:prstGeom>
          <a:noFill/>
        </p:spPr>
        <p:txBody>
          <a:bodyPr wrap="square" rtlCol="0">
            <a:spAutoFit/>
          </a:bodyPr>
          <a:lstStyle/>
          <a:p>
            <a:r>
              <a:rPr lang="en-GB" sz="1600" dirty="0">
                <a:cs typeface="Calibri" panose="020F0502020204030204" pitchFamily="34" charset="0"/>
              </a:rPr>
              <a:t>The following images show the emission maps. </a:t>
            </a:r>
          </a:p>
        </p:txBody>
      </p:sp>
      <p:pic>
        <p:nvPicPr>
          <p:cNvPr id="4" name="Immagine 3">
            <a:extLst>
              <a:ext uri="{FF2B5EF4-FFF2-40B4-BE49-F238E27FC236}">
                <a16:creationId xmlns:a16="http://schemas.microsoft.com/office/drawing/2014/main" id="{F25CAE7A-924F-854C-9A9D-084352DADC99}"/>
              </a:ext>
            </a:extLst>
          </p:cNvPr>
          <p:cNvPicPr>
            <a:picLocks noChangeAspect="1"/>
          </p:cNvPicPr>
          <p:nvPr/>
        </p:nvPicPr>
        <p:blipFill>
          <a:blip r:embed="rId2"/>
          <a:stretch>
            <a:fillRect/>
          </a:stretch>
        </p:blipFill>
        <p:spPr>
          <a:xfrm>
            <a:off x="1644994" y="1591411"/>
            <a:ext cx="4360673" cy="3871732"/>
          </a:xfrm>
          <a:prstGeom prst="rect">
            <a:avLst/>
          </a:prstGeom>
        </p:spPr>
      </p:pic>
      <p:pic>
        <p:nvPicPr>
          <p:cNvPr id="7" name="Immagine 6">
            <a:extLst>
              <a:ext uri="{FF2B5EF4-FFF2-40B4-BE49-F238E27FC236}">
                <a16:creationId xmlns:a16="http://schemas.microsoft.com/office/drawing/2014/main" id="{7BBE32CE-BEEB-5947-A7CA-F07DA81B0CA3}"/>
              </a:ext>
            </a:extLst>
          </p:cNvPr>
          <p:cNvPicPr>
            <a:picLocks noChangeAspect="1"/>
          </p:cNvPicPr>
          <p:nvPr/>
        </p:nvPicPr>
        <p:blipFill>
          <a:blip r:embed="rId3"/>
          <a:stretch>
            <a:fillRect/>
          </a:stretch>
        </p:blipFill>
        <p:spPr>
          <a:xfrm>
            <a:off x="6430738" y="1591411"/>
            <a:ext cx="4360673" cy="3897137"/>
          </a:xfrm>
          <a:prstGeom prst="rect">
            <a:avLst/>
          </a:prstGeom>
        </p:spPr>
      </p:pic>
      <p:sp>
        <p:nvSpPr>
          <p:cNvPr id="28" name="CasellaDiTesto 27">
            <a:extLst>
              <a:ext uri="{FF2B5EF4-FFF2-40B4-BE49-F238E27FC236}">
                <a16:creationId xmlns:a16="http://schemas.microsoft.com/office/drawing/2014/main" id="{3ECA1D43-F929-0149-8607-8512D0CB7E4B}"/>
              </a:ext>
            </a:extLst>
          </p:cNvPr>
          <p:cNvSpPr txBox="1"/>
          <p:nvPr/>
        </p:nvSpPr>
        <p:spPr>
          <a:xfrm>
            <a:off x="486137" y="5811720"/>
            <a:ext cx="11316872" cy="584775"/>
          </a:xfrm>
          <a:prstGeom prst="rect">
            <a:avLst/>
          </a:prstGeom>
          <a:noFill/>
        </p:spPr>
        <p:txBody>
          <a:bodyPr wrap="square" rtlCol="0">
            <a:spAutoFit/>
          </a:bodyPr>
          <a:lstStyle/>
          <a:p>
            <a:r>
              <a:rPr lang="en-GB" sz="1600" dirty="0">
                <a:cs typeface="Calibri" panose="020F0502020204030204" pitchFamily="34" charset="0"/>
              </a:rPr>
              <a:t>Looking at the emission maps we notice that the emission level of the interested point is lower: one of the reason why the gamma index doesn’t seem to underline the morphological variations could be that we are less sensitive in that area. </a:t>
            </a:r>
          </a:p>
        </p:txBody>
      </p:sp>
      <p:sp>
        <p:nvSpPr>
          <p:cNvPr id="29" name="Ovale 28">
            <a:extLst>
              <a:ext uri="{FF2B5EF4-FFF2-40B4-BE49-F238E27FC236}">
                <a16:creationId xmlns:a16="http://schemas.microsoft.com/office/drawing/2014/main" id="{01FC95F3-7192-A245-974A-373903FD7D3B}"/>
              </a:ext>
            </a:extLst>
          </p:cNvPr>
          <p:cNvSpPr/>
          <p:nvPr/>
        </p:nvSpPr>
        <p:spPr>
          <a:xfrm>
            <a:off x="2304056" y="2019992"/>
            <a:ext cx="389268" cy="399011"/>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e 29">
            <a:extLst>
              <a:ext uri="{FF2B5EF4-FFF2-40B4-BE49-F238E27FC236}">
                <a16:creationId xmlns:a16="http://schemas.microsoft.com/office/drawing/2014/main" id="{AD10AEC7-7114-404C-BA63-1D2F54E1FC15}"/>
              </a:ext>
            </a:extLst>
          </p:cNvPr>
          <p:cNvSpPr/>
          <p:nvPr/>
        </p:nvSpPr>
        <p:spPr>
          <a:xfrm>
            <a:off x="4518013" y="2269373"/>
            <a:ext cx="318656" cy="299259"/>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e 30">
            <a:extLst>
              <a:ext uri="{FF2B5EF4-FFF2-40B4-BE49-F238E27FC236}">
                <a16:creationId xmlns:a16="http://schemas.microsoft.com/office/drawing/2014/main" id="{201CEAC3-C8E8-5F4E-8101-820F20B8FEBB}"/>
              </a:ext>
            </a:extLst>
          </p:cNvPr>
          <p:cNvSpPr/>
          <p:nvPr/>
        </p:nvSpPr>
        <p:spPr>
          <a:xfrm>
            <a:off x="9358791" y="2259163"/>
            <a:ext cx="318656" cy="299259"/>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e 31">
            <a:extLst>
              <a:ext uri="{FF2B5EF4-FFF2-40B4-BE49-F238E27FC236}">
                <a16:creationId xmlns:a16="http://schemas.microsoft.com/office/drawing/2014/main" id="{AE7B1398-58FE-2E49-A995-E047E7122A13}"/>
              </a:ext>
            </a:extLst>
          </p:cNvPr>
          <p:cNvSpPr/>
          <p:nvPr/>
        </p:nvSpPr>
        <p:spPr>
          <a:xfrm>
            <a:off x="7077936" y="2019992"/>
            <a:ext cx="389268" cy="399011"/>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e 32">
            <a:extLst>
              <a:ext uri="{FF2B5EF4-FFF2-40B4-BE49-F238E27FC236}">
                <a16:creationId xmlns:a16="http://schemas.microsoft.com/office/drawing/2014/main" id="{026D72CB-5095-F145-9528-C9C48B59FED0}"/>
              </a:ext>
            </a:extLst>
          </p:cNvPr>
          <p:cNvSpPr/>
          <p:nvPr/>
        </p:nvSpPr>
        <p:spPr>
          <a:xfrm>
            <a:off x="4603330" y="4269971"/>
            <a:ext cx="318656" cy="299259"/>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e 33">
            <a:extLst>
              <a:ext uri="{FF2B5EF4-FFF2-40B4-BE49-F238E27FC236}">
                <a16:creationId xmlns:a16="http://schemas.microsoft.com/office/drawing/2014/main" id="{286A9A52-636A-CB44-B052-D9E942169E7A}"/>
              </a:ext>
            </a:extLst>
          </p:cNvPr>
          <p:cNvSpPr/>
          <p:nvPr/>
        </p:nvSpPr>
        <p:spPr>
          <a:xfrm>
            <a:off x="9393040" y="4259086"/>
            <a:ext cx="318656" cy="299259"/>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50235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F072C3-29CA-F546-A9AF-E8D9E248A98E}"/>
              </a:ext>
            </a:extLst>
          </p:cNvPr>
          <p:cNvSpPr>
            <a:spLocks noGrp="1"/>
          </p:cNvSpPr>
          <p:nvPr>
            <p:ph type="title"/>
          </p:nvPr>
        </p:nvSpPr>
        <p:spPr>
          <a:xfrm>
            <a:off x="2050472" y="450353"/>
            <a:ext cx="7910391" cy="644189"/>
          </a:xfrm>
        </p:spPr>
        <p:txBody>
          <a:bodyPr>
            <a:normAutofit fontScale="90000"/>
          </a:bodyPr>
          <a:lstStyle/>
          <a:p>
            <a:r>
              <a:rPr lang="en-GB" dirty="0"/>
              <a:t>Gamma index pz10 – open points</a:t>
            </a:r>
          </a:p>
        </p:txBody>
      </p:sp>
      <p:pic>
        <p:nvPicPr>
          <p:cNvPr id="3" name="Registrazione schermo 2021-03-16 alle 18.10.38" descr="Registrazione schermo 2021-03-16 alle 18.10.38">
            <a:hlinkClick r:id="" action="ppaction://media"/>
            <a:extLst>
              <a:ext uri="{FF2B5EF4-FFF2-40B4-BE49-F238E27FC236}">
                <a16:creationId xmlns:a16="http://schemas.microsoft.com/office/drawing/2014/main" id="{7BEB9B03-451B-EC45-9C4F-7FA76BD6E34C}"/>
              </a:ext>
            </a:extLst>
          </p:cNvPr>
          <p:cNvPicPr>
            <a:picLocks noChangeAspect="1"/>
          </p:cNvPicPr>
          <p:nvPr>
            <a:videoFile r:link="rId1"/>
            <p:extLst>
              <p:ext uri="{DAA4B4D4-6D71-4841-9C94-3DE7FCFB9230}">
                <p14:media xmlns:p14="http://schemas.microsoft.com/office/powerpoint/2010/main" r:embed="rId2">
                  <p14:trim st="7706.3196"/>
                </p14:media>
              </p:ext>
            </p:extLst>
          </p:nvPr>
        </p:nvPicPr>
        <p:blipFill>
          <a:blip r:embed="rId4"/>
          <a:stretch>
            <a:fillRect/>
          </a:stretch>
        </p:blipFill>
        <p:spPr>
          <a:xfrm>
            <a:off x="472444" y="1525077"/>
            <a:ext cx="5516626" cy="4882570"/>
          </a:xfrm>
          <a:prstGeom prst="rect">
            <a:avLst/>
          </a:prstGeom>
        </p:spPr>
      </p:pic>
      <p:sp>
        <p:nvSpPr>
          <p:cNvPr id="14" name="CasellaDiTesto 13">
            <a:extLst>
              <a:ext uri="{FF2B5EF4-FFF2-40B4-BE49-F238E27FC236}">
                <a16:creationId xmlns:a16="http://schemas.microsoft.com/office/drawing/2014/main" id="{68F4333D-03C4-0247-8BD1-D26ABCAA25D1}"/>
              </a:ext>
            </a:extLst>
          </p:cNvPr>
          <p:cNvSpPr txBox="1"/>
          <p:nvPr/>
        </p:nvSpPr>
        <p:spPr>
          <a:xfrm>
            <a:off x="6096000" y="1636288"/>
            <a:ext cx="5304371" cy="2031325"/>
          </a:xfrm>
          <a:prstGeom prst="rect">
            <a:avLst/>
          </a:prstGeom>
          <a:noFill/>
        </p:spPr>
        <p:txBody>
          <a:bodyPr wrap="square" rtlCol="0">
            <a:spAutoFit/>
          </a:bodyPr>
          <a:lstStyle/>
          <a:p>
            <a:r>
              <a:rPr lang="en-GB" dirty="0">
                <a:cs typeface="Calibri" panose="020F0502020204030204" pitchFamily="34" charset="0"/>
              </a:rPr>
              <a:t>We noticed that the two CTs are quite different, so we want to understand if there is some geometrical problem that could have influenced the behaviour of the gamma index method.</a:t>
            </a:r>
          </a:p>
          <a:p>
            <a:endParaRPr lang="en-GB" dirty="0">
              <a:cs typeface="Calibri" panose="020F0502020204030204" pitchFamily="34" charset="0"/>
            </a:endParaRPr>
          </a:p>
          <a:p>
            <a:r>
              <a:rPr lang="en-GB" dirty="0">
                <a:cs typeface="Calibri" panose="020F0502020204030204" pitchFamily="34" charset="0"/>
              </a:rPr>
              <a:t>The video shows the transition from the 1</a:t>
            </a:r>
            <a:r>
              <a:rPr lang="en-GB" baseline="30000" dirty="0">
                <a:cs typeface="Calibri" panose="020F0502020204030204" pitchFamily="34" charset="0"/>
              </a:rPr>
              <a:t>st</a:t>
            </a:r>
            <a:r>
              <a:rPr lang="en-GB" dirty="0">
                <a:cs typeface="Calibri" panose="020F0502020204030204" pitchFamily="34" charset="0"/>
              </a:rPr>
              <a:t> and the 2</a:t>
            </a:r>
            <a:r>
              <a:rPr lang="en-GB" baseline="30000" dirty="0">
                <a:cs typeface="Calibri" panose="020F0502020204030204" pitchFamily="34" charset="0"/>
              </a:rPr>
              <a:t>nd</a:t>
            </a:r>
            <a:r>
              <a:rPr lang="en-GB" dirty="0">
                <a:cs typeface="Calibri" panose="020F0502020204030204" pitchFamily="34" charset="0"/>
              </a:rPr>
              <a:t> CT and the difference observed. </a:t>
            </a:r>
          </a:p>
        </p:txBody>
      </p:sp>
    </p:spTree>
    <p:extLst>
      <p:ext uri="{BB962C8B-B14F-4D97-AF65-F5344CB8AC3E}">
        <p14:creationId xmlns:p14="http://schemas.microsoft.com/office/powerpoint/2010/main" val="400247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B7E673-BFC1-F24B-B9CC-6C43C339E0E1}"/>
              </a:ext>
            </a:extLst>
          </p:cNvPr>
          <p:cNvSpPr>
            <a:spLocks noGrp="1"/>
          </p:cNvSpPr>
          <p:nvPr>
            <p:ph type="title"/>
          </p:nvPr>
        </p:nvSpPr>
        <p:spPr>
          <a:xfrm>
            <a:off x="2231136" y="519849"/>
            <a:ext cx="7729728" cy="864108"/>
          </a:xfrm>
        </p:spPr>
        <p:txBody>
          <a:bodyPr>
            <a:normAutofit fontScale="90000"/>
          </a:bodyPr>
          <a:lstStyle/>
          <a:p>
            <a:r>
              <a:rPr lang="en-GB" dirty="0"/>
              <a:t>Preliminary conclusions and Next steps</a:t>
            </a:r>
          </a:p>
        </p:txBody>
      </p:sp>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75388937-95DB-1542-803A-50835D70EDF9}"/>
                  </a:ext>
                </a:extLst>
              </p:cNvPr>
              <p:cNvSpPr>
                <a:spLocks noGrp="1"/>
              </p:cNvSpPr>
              <p:nvPr>
                <p:ph idx="1"/>
              </p:nvPr>
            </p:nvSpPr>
            <p:spPr>
              <a:xfrm>
                <a:off x="654908" y="2093167"/>
                <a:ext cx="10738022" cy="3776291"/>
              </a:xfrm>
            </p:spPr>
            <p:txBody>
              <a:bodyPr/>
              <a:lstStyle/>
              <a:p>
                <a:r>
                  <a:rPr lang="en-GB" dirty="0">
                    <a:latin typeface="Calibri" panose="020F0502020204030204" pitchFamily="34" charset="0"/>
                    <a:cs typeface="Calibri" panose="020F0502020204030204" pitchFamily="34" charset="0"/>
                  </a:rPr>
                  <a:t>We started from the 1D analysis used to publish the </a:t>
                </a:r>
                <a:r>
                  <a:rPr lang="en-GB" dirty="0" err="1">
                    <a:latin typeface="Calibri" panose="020F0502020204030204" pitchFamily="34" charset="0"/>
                    <a:cs typeface="Calibri" panose="020F0502020204030204" pitchFamily="34" charset="0"/>
                  </a:rPr>
                  <a:t>SciRep</a:t>
                </a:r>
                <a:r>
                  <a:rPr lang="en-GB" dirty="0">
                    <a:latin typeface="Calibri" panose="020F0502020204030204" pitchFamily="34" charset="0"/>
                    <a:cs typeface="Calibri" panose="020F0502020204030204" pitchFamily="34" charset="0"/>
                  </a:rPr>
                  <a:t> article and tried to implement a full 3D analysis to be applied to all the patients, aiming to gain some sensitivity in the analysis of PZ6 and PZ10.</a:t>
                </a:r>
              </a:p>
              <a:p>
                <a:r>
                  <a:rPr lang="en-GB" dirty="0">
                    <a:latin typeface="Calibri" panose="020F0502020204030204" pitchFamily="34" charset="0"/>
                    <a:cs typeface="Calibri" panose="020F0502020204030204" pitchFamily="34" charset="0"/>
                  </a:rPr>
                  <a:t>The initial attempt to check the metrics related to the shape of the distribution seems to have a lower sensitivity </a:t>
                </a:r>
                <a:r>
                  <a:rPr lang="en-GB" dirty="0" err="1">
                    <a:latin typeface="Calibri" panose="020F0502020204030204" pitchFamily="34" charset="0"/>
                    <a:cs typeface="Calibri" panose="020F0502020204030204" pitchFamily="34" charset="0"/>
                  </a:rPr>
                  <a:t>wrt</a:t>
                </a:r>
                <a:r>
                  <a:rPr lang="en-GB" dirty="0">
                    <a:latin typeface="Calibri" panose="020F0502020204030204" pitchFamily="34" charset="0"/>
                    <a:cs typeface="Calibri" panose="020F0502020204030204" pitchFamily="34" charset="0"/>
                  </a:rPr>
                  <a:t> the projected 1D distribution analysed using the </a:t>
                </a:r>
                <a14:m>
                  <m:oMath xmlns:m="http://schemas.openxmlformats.org/officeDocument/2006/math">
                    <m:r>
                      <a:rPr lang="en-GB" altLang="it-IT" i="1">
                        <a:latin typeface="Cambria Math" panose="02040503050406030204" pitchFamily="18" charset="0"/>
                        <a:ea typeface="Cambria Math" panose="02040503050406030204" pitchFamily="18" charset="0"/>
                      </a:rPr>
                      <m:t>𝝌</m:t>
                    </m:r>
                    <m:r>
                      <a:rPr lang="it-IT" altLang="it-IT">
                        <a:latin typeface="Cambria Math" panose="02040503050406030204" pitchFamily="18" charset="0"/>
                        <a:ea typeface="Cambria Math" panose="02040503050406030204" pitchFamily="18" charset="0"/>
                      </a:rPr>
                      <m:t>𝟐</m:t>
                    </m:r>
                    <m:r>
                      <a:rPr lang="it-IT" altLang="it-IT" i="1">
                        <a:latin typeface="Cambria Math" panose="02040503050406030204" pitchFamily="18" charset="0"/>
                        <a:ea typeface="Cambria Math" panose="02040503050406030204" pitchFamily="18" charset="0"/>
                      </a:rPr>
                      <m:t> </m:t>
                    </m:r>
                  </m:oMath>
                </a14:m>
                <a:r>
                  <a:rPr lang="en-GB" dirty="0">
                    <a:latin typeface="Calibri" panose="020F0502020204030204" pitchFamily="34" charset="0"/>
                    <a:cs typeface="Calibri" panose="020F0502020204030204" pitchFamily="34" charset="0"/>
                  </a:rPr>
                  <a:t>test.</a:t>
                </a:r>
              </a:p>
              <a:p>
                <a:r>
                  <a:rPr lang="en-GB" dirty="0">
                    <a:latin typeface="Calibri" panose="020F0502020204030204" pitchFamily="34" charset="0"/>
                    <a:cs typeface="Calibri" panose="020F0502020204030204" pitchFamily="34" charset="0"/>
                  </a:rPr>
                  <a:t>The gamma index shows promising results allowing a 3D identification of the morphological change in PZ4.</a:t>
                </a:r>
              </a:p>
              <a:p>
                <a:r>
                  <a:rPr lang="en-GB" dirty="0">
                    <a:latin typeface="Calibri" panose="020F0502020204030204" pitchFamily="34" charset="0"/>
                    <a:cs typeface="Calibri" panose="020F0502020204030204" pitchFamily="34" charset="0"/>
                  </a:rPr>
                  <a:t>Further studies are ongoing to understand the sensitivity of the technique vs the different algorithm parameters and the results for PZ6 and PZ10</a:t>
                </a:r>
              </a:p>
            </p:txBody>
          </p:sp>
        </mc:Choice>
        <mc:Fallback xmlns="">
          <p:sp>
            <p:nvSpPr>
              <p:cNvPr id="3" name="Segnaposto contenuto 2">
                <a:extLst>
                  <a:ext uri="{FF2B5EF4-FFF2-40B4-BE49-F238E27FC236}">
                    <a16:creationId xmlns:a16="http://schemas.microsoft.com/office/drawing/2014/main" id="{75388937-95DB-1542-803A-50835D70EDF9}"/>
                  </a:ext>
                </a:extLst>
              </p:cNvPr>
              <p:cNvSpPr>
                <a:spLocks noGrp="1" noRot="1" noChangeAspect="1" noMove="1" noResize="1" noEditPoints="1" noAdjustHandles="1" noChangeArrowheads="1" noChangeShapeType="1" noTextEdit="1"/>
              </p:cNvSpPr>
              <p:nvPr>
                <p:ph idx="1"/>
              </p:nvPr>
            </p:nvSpPr>
            <p:spPr>
              <a:xfrm>
                <a:off x="654908" y="2093167"/>
                <a:ext cx="10738022" cy="3776291"/>
              </a:xfrm>
              <a:blipFill>
                <a:blip r:embed="rId2"/>
                <a:stretch>
                  <a:fillRect l="-341" t="-806"/>
                </a:stretch>
              </a:blipFill>
            </p:spPr>
            <p:txBody>
              <a:bodyPr/>
              <a:lstStyle/>
              <a:p>
                <a:r>
                  <a:rPr lang="en-US">
                    <a:noFill/>
                  </a:rPr>
                  <a:t> </a:t>
                </a:r>
              </a:p>
            </p:txBody>
          </p:sp>
        </mc:Fallback>
      </mc:AlternateContent>
    </p:spTree>
    <p:extLst>
      <p:ext uri="{BB962C8B-B14F-4D97-AF65-F5344CB8AC3E}">
        <p14:creationId xmlns:p14="http://schemas.microsoft.com/office/powerpoint/2010/main" val="1697846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177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967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0DE9A6-15FE-BF4A-8753-7568D72C4102}"/>
              </a:ext>
            </a:extLst>
          </p:cNvPr>
          <p:cNvSpPr>
            <a:spLocks noGrp="1"/>
          </p:cNvSpPr>
          <p:nvPr>
            <p:ph type="title"/>
          </p:nvPr>
        </p:nvSpPr>
        <p:spPr>
          <a:xfrm>
            <a:off x="804672" y="964692"/>
            <a:ext cx="5894832" cy="1188720"/>
          </a:xfrm>
        </p:spPr>
        <p:txBody>
          <a:bodyPr>
            <a:normAutofit/>
          </a:bodyPr>
          <a:lstStyle/>
          <a:p>
            <a:r>
              <a:rPr lang="en-GB" sz="2400"/>
              <a:t>Impact of morphological changes in particles therapy</a:t>
            </a:r>
          </a:p>
        </p:txBody>
      </p:sp>
      <p:sp>
        <p:nvSpPr>
          <p:cNvPr id="16" name="Content Placeholder 15">
            <a:extLst>
              <a:ext uri="{FF2B5EF4-FFF2-40B4-BE49-F238E27FC236}">
                <a16:creationId xmlns:a16="http://schemas.microsoft.com/office/drawing/2014/main" id="{59F05C38-1974-4FB9-8756-DAEA8856E8C4}"/>
              </a:ext>
            </a:extLst>
          </p:cNvPr>
          <p:cNvSpPr>
            <a:spLocks noGrp="1"/>
          </p:cNvSpPr>
          <p:nvPr>
            <p:ph idx="1"/>
          </p:nvPr>
        </p:nvSpPr>
        <p:spPr>
          <a:xfrm>
            <a:off x="692331" y="2573383"/>
            <a:ext cx="6074229" cy="3327867"/>
          </a:xfrm>
        </p:spPr>
        <p:txBody>
          <a:bodyPr>
            <a:normAutofit fontScale="92500" lnSpcReduction="10000"/>
          </a:bodyPr>
          <a:lstStyle/>
          <a:p>
            <a:pPr>
              <a:lnSpc>
                <a:spcPct val="90000"/>
              </a:lnSpc>
            </a:pPr>
            <a:r>
              <a:rPr lang="en-US" sz="1700" dirty="0"/>
              <a:t>Inter-fractional morphological changes during the treatment could cause range modification and </a:t>
            </a:r>
            <a:r>
              <a:rPr lang="en-US" sz="1700" dirty="0">
                <a:solidFill>
                  <a:srgbClr val="C00000"/>
                </a:solidFill>
              </a:rPr>
              <a:t>tumor under-dosage</a:t>
            </a:r>
            <a:r>
              <a:rPr lang="en-US" sz="1700" dirty="0"/>
              <a:t>. </a:t>
            </a:r>
          </a:p>
          <a:p>
            <a:pPr marL="0" indent="0">
              <a:lnSpc>
                <a:spcPct val="90000"/>
              </a:lnSpc>
              <a:buNone/>
            </a:pPr>
            <a:endParaRPr lang="en-US" sz="1700" dirty="0"/>
          </a:p>
          <a:p>
            <a:pPr marL="0" indent="0">
              <a:lnSpc>
                <a:spcPct val="90000"/>
              </a:lnSpc>
              <a:buNone/>
            </a:pPr>
            <a:r>
              <a:rPr lang="en-US" sz="1700" dirty="0">
                <a:latin typeface="Calibri" panose="020F0502020204030204" pitchFamily="34" charset="0"/>
                <a:cs typeface="Calibri" panose="020F0502020204030204" pitchFamily="34" charset="0"/>
              </a:rPr>
              <a:t>THE DELIVERED DOSE MONITORING IS A CRUCIAL ISSUE IN PARTICLE THERAPY</a:t>
            </a:r>
          </a:p>
          <a:p>
            <a:pPr marL="0" indent="0">
              <a:lnSpc>
                <a:spcPct val="90000"/>
              </a:lnSpc>
              <a:buNone/>
            </a:pPr>
            <a:endParaRPr lang="en-US" sz="1700" dirty="0">
              <a:latin typeface="Calibri" panose="020F0502020204030204" pitchFamily="34" charset="0"/>
              <a:cs typeface="Calibri" panose="020F0502020204030204" pitchFamily="34" charset="0"/>
            </a:endParaRPr>
          </a:p>
          <a:p>
            <a:pPr marL="0" indent="0">
              <a:lnSpc>
                <a:spcPct val="90000"/>
              </a:lnSpc>
              <a:buNone/>
            </a:pPr>
            <a:endParaRPr lang="en-US" sz="1700" dirty="0">
              <a:latin typeface="Calibri" panose="020F0502020204030204" pitchFamily="34" charset="0"/>
              <a:cs typeface="Calibri" panose="020F0502020204030204" pitchFamily="34" charset="0"/>
            </a:endParaRPr>
          </a:p>
          <a:p>
            <a:pPr marL="0" indent="0">
              <a:lnSpc>
                <a:spcPct val="90000"/>
              </a:lnSpc>
              <a:buNone/>
            </a:pPr>
            <a:r>
              <a:rPr lang="en-US" sz="1700" dirty="0">
                <a:latin typeface="Calibri" panose="020F0502020204030204" pitchFamily="34" charset="0"/>
                <a:cs typeface="Calibri" panose="020F0502020204030204" pitchFamily="34" charset="0"/>
              </a:rPr>
              <a:t>Current clinical routine:</a:t>
            </a:r>
          </a:p>
          <a:p>
            <a:pPr>
              <a:lnSpc>
                <a:spcPct val="90000"/>
              </a:lnSpc>
            </a:pPr>
            <a:r>
              <a:rPr lang="en-US" sz="1700" dirty="0">
                <a:latin typeface="Calibri" panose="020F0502020204030204" pitchFamily="34" charset="0"/>
                <a:cs typeface="Calibri" panose="020F0502020204030204" pitchFamily="34" charset="0"/>
              </a:rPr>
              <a:t>1</a:t>
            </a:r>
            <a:r>
              <a:rPr lang="en-US" sz="1700" baseline="30000" dirty="0">
                <a:latin typeface="Calibri" panose="020F0502020204030204" pitchFamily="34" charset="0"/>
                <a:cs typeface="Calibri" panose="020F0502020204030204" pitchFamily="34" charset="0"/>
              </a:rPr>
              <a:t>st</a:t>
            </a:r>
            <a:r>
              <a:rPr lang="en-US" sz="1700" dirty="0">
                <a:latin typeface="Calibri" panose="020F0502020204030204" pitchFamily="34" charset="0"/>
                <a:cs typeface="Calibri" panose="020F0502020204030204" pitchFamily="34" charset="0"/>
              </a:rPr>
              <a:t> CT: treatment planning, SAFETY RANGE to prevent the tumor under-dosage.</a:t>
            </a:r>
          </a:p>
          <a:p>
            <a:pPr>
              <a:lnSpc>
                <a:spcPct val="90000"/>
              </a:lnSpc>
            </a:pPr>
            <a:r>
              <a:rPr lang="en-US" sz="1700" dirty="0">
                <a:latin typeface="Calibri" panose="020F0502020204030204" pitchFamily="34" charset="0"/>
                <a:cs typeface="Calibri" panose="020F0502020204030204" pitchFamily="34" charset="0"/>
              </a:rPr>
              <a:t>2</a:t>
            </a:r>
            <a:r>
              <a:rPr lang="en-US" sz="1700" baseline="30000" dirty="0">
                <a:latin typeface="Calibri" panose="020F0502020204030204" pitchFamily="34" charset="0"/>
                <a:cs typeface="Calibri" panose="020F0502020204030204" pitchFamily="34" charset="0"/>
              </a:rPr>
              <a:t>nd</a:t>
            </a:r>
            <a:r>
              <a:rPr lang="en-US" sz="1700" dirty="0">
                <a:latin typeface="Calibri" panose="020F0502020204030204" pitchFamily="34" charset="0"/>
                <a:cs typeface="Calibri" panose="020F0502020204030204" pitchFamily="34" charset="0"/>
              </a:rPr>
              <a:t> CT: method based on clinical experience.</a:t>
            </a:r>
          </a:p>
        </p:txBody>
      </p:sp>
      <p:sp>
        <p:nvSpPr>
          <p:cNvPr id="52" name="Rectangle 51">
            <a:extLst>
              <a:ext uri="{FF2B5EF4-FFF2-40B4-BE49-F238E27FC236}">
                <a16:creationId xmlns:a16="http://schemas.microsoft.com/office/drawing/2014/main" id="{879398A9-0D0D-4901-BDDF-B3D93CECA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6706" y="964692"/>
            <a:ext cx="398678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11FEC3B-E514-4E21-B2CB-7903A7356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1298" y="1128683"/>
            <a:ext cx="36576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Segnaposto contenuto 6">
            <a:extLst>
              <a:ext uri="{FF2B5EF4-FFF2-40B4-BE49-F238E27FC236}">
                <a16:creationId xmlns:a16="http://schemas.microsoft.com/office/drawing/2014/main" id="{898C59E5-1C5C-2247-8142-078FF4657FFA}"/>
              </a:ext>
            </a:extLst>
          </p:cNvPr>
          <p:cNvPicPr>
            <a:picLocks noChangeAspect="1"/>
          </p:cNvPicPr>
          <p:nvPr/>
        </p:nvPicPr>
        <p:blipFill rotWithShape="1">
          <a:blip r:embed="rId2"/>
          <a:srcRect l="-1" t="386" r="-1044" b="-317"/>
          <a:stretch/>
        </p:blipFill>
        <p:spPr>
          <a:xfrm>
            <a:off x="7715890" y="1898206"/>
            <a:ext cx="3328416" cy="3069530"/>
          </a:xfrm>
          <a:prstGeom prst="rect">
            <a:avLst/>
          </a:prstGeom>
        </p:spPr>
      </p:pic>
    </p:spTree>
    <p:extLst>
      <p:ext uri="{BB962C8B-B14F-4D97-AF65-F5344CB8AC3E}">
        <p14:creationId xmlns:p14="http://schemas.microsoft.com/office/powerpoint/2010/main" val="4037846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2324C3-7D8B-D24C-B02D-DB3B0A201DBC}"/>
              </a:ext>
            </a:extLst>
          </p:cNvPr>
          <p:cNvSpPr>
            <a:spLocks noGrp="1"/>
          </p:cNvSpPr>
          <p:nvPr>
            <p:ph type="title"/>
          </p:nvPr>
        </p:nvSpPr>
        <p:spPr>
          <a:xfrm>
            <a:off x="2231136" y="334369"/>
            <a:ext cx="7729728" cy="1188720"/>
          </a:xfrm>
        </p:spPr>
        <p:txBody>
          <a:bodyPr/>
          <a:lstStyle/>
          <a:p>
            <a:r>
              <a:rPr lang="en-GB"/>
              <a:t>One dimensional analysis results: PZ4</a:t>
            </a:r>
          </a:p>
        </p:txBody>
      </p:sp>
      <p:sp>
        <p:nvSpPr>
          <p:cNvPr id="3" name="Segnaposto contenuto 2">
            <a:extLst>
              <a:ext uri="{FF2B5EF4-FFF2-40B4-BE49-F238E27FC236}">
                <a16:creationId xmlns:a16="http://schemas.microsoft.com/office/drawing/2014/main" id="{0D1796A3-ABDE-484C-B110-508AC0086993}"/>
              </a:ext>
            </a:extLst>
          </p:cNvPr>
          <p:cNvSpPr>
            <a:spLocks noGrp="1"/>
          </p:cNvSpPr>
          <p:nvPr>
            <p:ph sz="half" idx="1"/>
          </p:nvPr>
        </p:nvSpPr>
        <p:spPr>
          <a:xfrm>
            <a:off x="1097280" y="1721723"/>
            <a:ext cx="4271771" cy="3101982"/>
          </a:xfrm>
        </p:spPr>
        <p:txBody>
          <a:bodyPr/>
          <a:lstStyle/>
          <a:p>
            <a:r>
              <a:rPr lang="en-GB"/>
              <a:t>Morphological variations are observed in the second CT.</a:t>
            </a:r>
          </a:p>
          <a:p>
            <a:endParaRPr lang="en-GB"/>
          </a:p>
        </p:txBody>
      </p:sp>
      <mc:AlternateContent xmlns:mc="http://schemas.openxmlformats.org/markup-compatibility/2006" xmlns:a14="http://schemas.microsoft.com/office/drawing/2010/main">
        <mc:Choice Requires="a14">
          <p:sp>
            <p:nvSpPr>
              <p:cNvPr id="4" name="Segnaposto contenuto 3">
                <a:extLst>
                  <a:ext uri="{FF2B5EF4-FFF2-40B4-BE49-F238E27FC236}">
                    <a16:creationId xmlns:a16="http://schemas.microsoft.com/office/drawing/2014/main" id="{6A81947C-C027-334F-871D-7515B8C44C92}"/>
                  </a:ext>
                </a:extLst>
              </p:cNvPr>
              <p:cNvSpPr>
                <a:spLocks noGrp="1"/>
              </p:cNvSpPr>
              <p:nvPr>
                <p:ph sz="half" idx="2"/>
              </p:nvPr>
            </p:nvSpPr>
            <p:spPr>
              <a:xfrm>
                <a:off x="6096000" y="1721723"/>
                <a:ext cx="5248711" cy="939131"/>
              </a:xfrm>
            </p:spPr>
            <p:txBody>
              <a:bodyPr/>
              <a:lstStyle/>
              <a:p>
                <a:r>
                  <a:rPr lang="en-GB" dirty="0"/>
                  <a:t>The </a:t>
                </a:r>
                <a14:m>
                  <m:oMath xmlns:m="http://schemas.openxmlformats.org/officeDocument/2006/math">
                    <m:r>
                      <a:rPr lang="en-GB" altLang="it-IT" i="1">
                        <a:latin typeface="Cambria Math" panose="02040503050406030204" pitchFamily="18" charset="0"/>
                        <a:ea typeface="Cambria Math" panose="02040503050406030204" pitchFamily="18" charset="0"/>
                      </a:rPr>
                      <m:t>𝝌</m:t>
                    </m:r>
                    <m:r>
                      <a:rPr lang="it-IT" altLang="it-IT">
                        <a:latin typeface="Cambria Math" panose="02040503050406030204" pitchFamily="18" charset="0"/>
                        <a:ea typeface="Cambria Math" panose="02040503050406030204" pitchFamily="18" charset="0"/>
                      </a:rPr>
                      <m:t>𝟐</m:t>
                    </m:r>
                  </m:oMath>
                </a14:m>
                <a:r>
                  <a:rPr lang="en-GB" dirty="0"/>
                  <a:t> test shows a low p-value peak in the comparison between the first and the last fraction. </a:t>
                </a:r>
              </a:p>
              <a:p>
                <a:endParaRPr lang="en-GB" dirty="0"/>
              </a:p>
            </p:txBody>
          </p:sp>
        </mc:Choice>
        <mc:Fallback xmlns="">
          <p:sp>
            <p:nvSpPr>
              <p:cNvPr id="4" name="Segnaposto contenuto 3">
                <a:extLst>
                  <a:ext uri="{FF2B5EF4-FFF2-40B4-BE49-F238E27FC236}">
                    <a16:creationId xmlns:a16="http://schemas.microsoft.com/office/drawing/2014/main" id="{6A81947C-C027-334F-871D-7515B8C44C92}"/>
                  </a:ext>
                </a:extLst>
              </p:cNvPr>
              <p:cNvSpPr>
                <a:spLocks noGrp="1" noRot="1" noChangeAspect="1" noMove="1" noResize="1" noEditPoints="1" noAdjustHandles="1" noChangeArrowheads="1" noChangeShapeType="1" noTextEdit="1"/>
              </p:cNvSpPr>
              <p:nvPr>
                <p:ph sz="half" idx="2"/>
              </p:nvPr>
            </p:nvSpPr>
            <p:spPr>
              <a:xfrm>
                <a:off x="6096000" y="1721723"/>
                <a:ext cx="5248711" cy="939131"/>
              </a:xfrm>
              <a:blipFill>
                <a:blip r:embed="rId2"/>
                <a:stretch>
                  <a:fillRect l="-697" t="-3247"/>
                </a:stretch>
              </a:blipFill>
            </p:spPr>
            <p:txBody>
              <a:bodyPr/>
              <a:lstStyle/>
              <a:p>
                <a:r>
                  <a:rPr lang="en-US">
                    <a:noFill/>
                  </a:rPr>
                  <a:t> </a:t>
                </a:r>
              </a:p>
            </p:txBody>
          </p:sp>
        </mc:Fallback>
      </mc:AlternateContent>
      <p:pic>
        <p:nvPicPr>
          <p:cNvPr id="5" name="Immagine 4">
            <a:extLst>
              <a:ext uri="{FF2B5EF4-FFF2-40B4-BE49-F238E27FC236}">
                <a16:creationId xmlns:a16="http://schemas.microsoft.com/office/drawing/2014/main" id="{D2FF33E2-01DA-554C-B3C6-12AE541DDD9C}"/>
              </a:ext>
            </a:extLst>
          </p:cNvPr>
          <p:cNvPicPr>
            <a:picLocks noChangeAspect="1"/>
          </p:cNvPicPr>
          <p:nvPr/>
        </p:nvPicPr>
        <p:blipFill rotWithShape="1">
          <a:blip r:embed="rId3"/>
          <a:srcRect t="3527" r="-1" b="-1"/>
          <a:stretch/>
        </p:blipFill>
        <p:spPr>
          <a:xfrm>
            <a:off x="847289" y="2660854"/>
            <a:ext cx="4946630" cy="3197354"/>
          </a:xfrm>
          <a:prstGeom prst="rect">
            <a:avLst/>
          </a:prstGeom>
          <a:ln w="31750" cap="sq">
            <a:solidFill>
              <a:srgbClr val="FFFFFF"/>
            </a:solidFill>
            <a:miter lim="800000"/>
          </a:ln>
        </p:spPr>
      </p:pic>
      <p:pic>
        <p:nvPicPr>
          <p:cNvPr id="6" name="Immagine 5">
            <a:extLst>
              <a:ext uri="{FF2B5EF4-FFF2-40B4-BE49-F238E27FC236}">
                <a16:creationId xmlns:a16="http://schemas.microsoft.com/office/drawing/2014/main" id="{D454E203-5EAF-6241-B89B-ED41943BF924}"/>
              </a:ext>
            </a:extLst>
          </p:cNvPr>
          <p:cNvPicPr>
            <a:picLocks noChangeAspect="1"/>
          </p:cNvPicPr>
          <p:nvPr/>
        </p:nvPicPr>
        <p:blipFill rotWithShape="1">
          <a:blip r:embed="rId4"/>
          <a:srcRect t="2946" r="-1" b="-1"/>
          <a:stretch/>
        </p:blipFill>
        <p:spPr>
          <a:xfrm>
            <a:off x="6246088" y="2688209"/>
            <a:ext cx="5098623" cy="3265970"/>
          </a:xfrm>
          <a:prstGeom prst="rect">
            <a:avLst/>
          </a:prstGeom>
          <a:ln w="31750" cap="sq">
            <a:solidFill>
              <a:srgbClr val="FFFFFF"/>
            </a:solidFill>
            <a:miter lim="800000"/>
          </a:ln>
        </p:spPr>
      </p:pic>
      <p:sp>
        <p:nvSpPr>
          <p:cNvPr id="7" name="Segnaposto contenuto 3">
            <a:extLst>
              <a:ext uri="{FF2B5EF4-FFF2-40B4-BE49-F238E27FC236}">
                <a16:creationId xmlns:a16="http://schemas.microsoft.com/office/drawing/2014/main" id="{0D2FD5AD-2FD9-4C44-958D-DA14879C1362}"/>
              </a:ext>
            </a:extLst>
          </p:cNvPr>
          <p:cNvSpPr txBox="1">
            <a:spLocks/>
          </p:cNvSpPr>
          <p:nvPr/>
        </p:nvSpPr>
        <p:spPr>
          <a:xfrm>
            <a:off x="3247552" y="5954179"/>
            <a:ext cx="6154994" cy="78360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GB" sz="2400" dirty="0">
                <a:solidFill>
                  <a:srgbClr val="C00000"/>
                </a:solidFill>
              </a:rPr>
              <a:t>There treatment was not replanned</a:t>
            </a:r>
          </a:p>
          <a:p>
            <a:endParaRPr lang="en-GB" sz="2400" dirty="0"/>
          </a:p>
        </p:txBody>
      </p:sp>
    </p:spTree>
    <p:extLst>
      <p:ext uri="{BB962C8B-B14F-4D97-AF65-F5344CB8AC3E}">
        <p14:creationId xmlns:p14="http://schemas.microsoft.com/office/powerpoint/2010/main" val="1473015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6A74CA-8187-0C4B-85B5-A77358E855E4}"/>
              </a:ext>
            </a:extLst>
          </p:cNvPr>
          <p:cNvSpPr>
            <a:spLocks noGrp="1"/>
          </p:cNvSpPr>
          <p:nvPr>
            <p:ph type="title"/>
          </p:nvPr>
        </p:nvSpPr>
        <p:spPr>
          <a:xfrm>
            <a:off x="804671" y="964692"/>
            <a:ext cx="5928637" cy="1188720"/>
          </a:xfrm>
        </p:spPr>
        <p:txBody>
          <a:bodyPr>
            <a:normAutofit/>
          </a:bodyPr>
          <a:lstStyle/>
          <a:p>
            <a:r>
              <a:rPr lang="en-GB" sz="2400"/>
              <a:t>INTER-FRACTIONAL MONITORING WITH DOSE PROFILER</a:t>
            </a:r>
          </a:p>
        </p:txBody>
      </p:sp>
      <p:sp>
        <p:nvSpPr>
          <p:cNvPr id="3" name="Segnaposto contenuto 2">
            <a:extLst>
              <a:ext uri="{FF2B5EF4-FFF2-40B4-BE49-F238E27FC236}">
                <a16:creationId xmlns:a16="http://schemas.microsoft.com/office/drawing/2014/main" id="{82A587E8-E9E1-634D-9585-FD08FDF57636}"/>
              </a:ext>
            </a:extLst>
          </p:cNvPr>
          <p:cNvSpPr>
            <a:spLocks noGrp="1"/>
          </p:cNvSpPr>
          <p:nvPr>
            <p:ph idx="1"/>
          </p:nvPr>
        </p:nvSpPr>
        <p:spPr>
          <a:xfrm>
            <a:off x="804672" y="2638044"/>
            <a:ext cx="5925312" cy="3101983"/>
          </a:xfrm>
        </p:spPr>
        <p:txBody>
          <a:bodyPr>
            <a:normAutofit/>
          </a:bodyPr>
          <a:lstStyle/>
          <a:p>
            <a:r>
              <a:rPr lang="en-GB"/>
              <a:t>GOAL: spotting of morphological changes comparing the fragments emission maps of different fractions. In fact, the production of secondary fragments is correlated to the density of the crossed materials. </a:t>
            </a:r>
          </a:p>
          <a:p>
            <a:pPr marL="0" indent="0">
              <a:buNone/>
            </a:pPr>
            <a:endParaRPr lang="en-GB"/>
          </a:p>
          <a:p>
            <a:pPr marL="0" indent="0">
              <a:buNone/>
            </a:pPr>
            <a:r>
              <a:rPr lang="en-GB"/>
              <a:t>DOSE PROFILER: charged particles tracker. Localization of the emission points in the patient. </a:t>
            </a:r>
          </a:p>
        </p:txBody>
      </p:sp>
      <p:sp>
        <p:nvSpPr>
          <p:cNvPr id="19" name="Rectangle 18">
            <a:extLst>
              <a:ext uri="{FF2B5EF4-FFF2-40B4-BE49-F238E27FC236}">
                <a16:creationId xmlns:a16="http://schemas.microsoft.com/office/drawing/2014/main" id="{E3BC0364-4B58-4841-A227-00A6A59E02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2"/>
            <a:ext cx="4657344"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029A1F4-D02D-48E4-9331-6870B23B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0813" y="479893"/>
            <a:ext cx="3685031" cy="5458969"/>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06A8CF3-711E-4C63-9DD5-53A2696C0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6411" y="644485"/>
            <a:ext cx="3353835" cy="51297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magine 10">
            <a:extLst>
              <a:ext uri="{FF2B5EF4-FFF2-40B4-BE49-F238E27FC236}">
                <a16:creationId xmlns:a16="http://schemas.microsoft.com/office/drawing/2014/main" id="{055C8EE9-E69E-A04D-8E58-D23A0951DC63}"/>
              </a:ext>
            </a:extLst>
          </p:cNvPr>
          <p:cNvPicPr>
            <a:picLocks noChangeAspect="1"/>
          </p:cNvPicPr>
          <p:nvPr/>
        </p:nvPicPr>
        <p:blipFill rotWithShape="1">
          <a:blip r:embed="rId2"/>
          <a:srcRect t="1233" r="4" b="16018"/>
          <a:stretch/>
        </p:blipFill>
        <p:spPr>
          <a:xfrm>
            <a:off x="8340435" y="822036"/>
            <a:ext cx="3026664" cy="2348100"/>
          </a:xfrm>
          <a:prstGeom prst="rect">
            <a:avLst/>
          </a:prstGeom>
        </p:spPr>
      </p:pic>
      <p:pic>
        <p:nvPicPr>
          <p:cNvPr id="9" name="Immagine 8">
            <a:extLst>
              <a:ext uri="{FF2B5EF4-FFF2-40B4-BE49-F238E27FC236}">
                <a16:creationId xmlns:a16="http://schemas.microsoft.com/office/drawing/2014/main" id="{ACFEAD5F-B532-744A-9808-4E722D384449}"/>
              </a:ext>
            </a:extLst>
          </p:cNvPr>
          <p:cNvPicPr>
            <a:picLocks noChangeAspect="1"/>
          </p:cNvPicPr>
          <p:nvPr/>
        </p:nvPicPr>
        <p:blipFill rotWithShape="1">
          <a:blip r:embed="rId3"/>
          <a:srcRect r="4" b="16359"/>
          <a:stretch/>
        </p:blipFill>
        <p:spPr>
          <a:xfrm>
            <a:off x="8340435" y="3255097"/>
            <a:ext cx="3026664" cy="2348100"/>
          </a:xfrm>
          <a:prstGeom prst="rect">
            <a:avLst/>
          </a:prstGeom>
        </p:spPr>
      </p:pic>
    </p:spTree>
    <p:extLst>
      <p:ext uri="{BB962C8B-B14F-4D97-AF65-F5344CB8AC3E}">
        <p14:creationId xmlns:p14="http://schemas.microsoft.com/office/powerpoint/2010/main" val="1812659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8FCA63-CEC7-F04B-B5C9-551D19AB6647}"/>
              </a:ext>
            </a:extLst>
          </p:cNvPr>
          <p:cNvSpPr>
            <a:spLocks noGrp="1"/>
          </p:cNvSpPr>
          <p:nvPr>
            <p:ph type="title"/>
          </p:nvPr>
        </p:nvSpPr>
        <p:spPr>
          <a:xfrm>
            <a:off x="2231136" y="449299"/>
            <a:ext cx="7729728" cy="764352"/>
          </a:xfrm>
        </p:spPr>
        <p:txBody>
          <a:bodyPr/>
          <a:lstStyle/>
          <a:p>
            <a:r>
              <a:rPr lang="en-GB"/>
              <a:t>Hellinger and </a:t>
            </a:r>
            <a:r>
              <a:rPr lang="en-GB" err="1"/>
              <a:t>djs</a:t>
            </a:r>
            <a:r>
              <a:rPr lang="en-GB"/>
              <a:t> test</a:t>
            </a:r>
          </a:p>
        </p:txBody>
      </p:sp>
      <p:sp>
        <p:nvSpPr>
          <p:cNvPr id="3" name="Segnaposto contenuto 2">
            <a:extLst>
              <a:ext uri="{FF2B5EF4-FFF2-40B4-BE49-F238E27FC236}">
                <a16:creationId xmlns:a16="http://schemas.microsoft.com/office/drawing/2014/main" id="{18875702-4DD1-954C-BD45-99E85C030B30}"/>
              </a:ext>
            </a:extLst>
          </p:cNvPr>
          <p:cNvSpPr>
            <a:spLocks noGrp="1"/>
          </p:cNvSpPr>
          <p:nvPr>
            <p:ph idx="1"/>
          </p:nvPr>
        </p:nvSpPr>
        <p:spPr>
          <a:xfrm>
            <a:off x="795130" y="1308448"/>
            <a:ext cx="10601739" cy="990349"/>
          </a:xfrm>
        </p:spPr>
        <p:txBody>
          <a:bodyPr/>
          <a:lstStyle/>
          <a:p>
            <a:pPr marL="0" indent="0">
              <a:buNone/>
            </a:pPr>
            <a:r>
              <a:rPr lang="en-GB"/>
              <a:t>We tried to evaluate the metrics behaviour considering only the discrepant SPB: in this case, we expected the metrics to be more sensitive.</a:t>
            </a:r>
          </a:p>
        </p:txBody>
      </p:sp>
      <p:sp>
        <p:nvSpPr>
          <p:cNvPr id="8" name="Segnaposto contenuto 2">
            <a:extLst>
              <a:ext uri="{FF2B5EF4-FFF2-40B4-BE49-F238E27FC236}">
                <a16:creationId xmlns:a16="http://schemas.microsoft.com/office/drawing/2014/main" id="{720CB177-C51D-6F4D-9C2A-4063994E93C4}"/>
              </a:ext>
            </a:extLst>
          </p:cNvPr>
          <p:cNvSpPr txBox="1">
            <a:spLocks/>
          </p:cNvSpPr>
          <p:nvPr/>
        </p:nvSpPr>
        <p:spPr>
          <a:xfrm>
            <a:off x="770758" y="6062712"/>
            <a:ext cx="10601739" cy="66816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GB"/>
              <a:t>We don’t see significant differences. </a:t>
            </a:r>
          </a:p>
        </p:txBody>
      </p:sp>
      <p:pic>
        <p:nvPicPr>
          <p:cNvPr id="9" name="Immagine 8">
            <a:extLst>
              <a:ext uri="{FF2B5EF4-FFF2-40B4-BE49-F238E27FC236}">
                <a16:creationId xmlns:a16="http://schemas.microsoft.com/office/drawing/2014/main" id="{BE0C1F71-BA96-1D45-BAE6-2B27923625CE}"/>
              </a:ext>
            </a:extLst>
          </p:cNvPr>
          <p:cNvPicPr>
            <a:picLocks noChangeAspect="1"/>
          </p:cNvPicPr>
          <p:nvPr/>
        </p:nvPicPr>
        <p:blipFill rotWithShape="1">
          <a:blip r:embed="rId2"/>
          <a:srcRect t="7071"/>
          <a:stretch/>
        </p:blipFill>
        <p:spPr>
          <a:xfrm>
            <a:off x="1384299" y="2009952"/>
            <a:ext cx="9423400" cy="3953648"/>
          </a:xfrm>
          <a:prstGeom prst="rect">
            <a:avLst/>
          </a:prstGeom>
        </p:spPr>
      </p:pic>
    </p:spTree>
    <p:extLst>
      <p:ext uri="{BB962C8B-B14F-4D97-AF65-F5344CB8AC3E}">
        <p14:creationId xmlns:p14="http://schemas.microsoft.com/office/powerpoint/2010/main" val="760502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2324C3-7D8B-D24C-B02D-DB3B0A201DBC}"/>
              </a:ext>
            </a:extLst>
          </p:cNvPr>
          <p:cNvSpPr>
            <a:spLocks noGrp="1"/>
          </p:cNvSpPr>
          <p:nvPr>
            <p:ph type="title"/>
          </p:nvPr>
        </p:nvSpPr>
        <p:spPr>
          <a:xfrm>
            <a:off x="2231136" y="334369"/>
            <a:ext cx="7729728" cy="1188720"/>
          </a:xfrm>
        </p:spPr>
        <p:txBody>
          <a:bodyPr/>
          <a:lstStyle/>
          <a:p>
            <a:r>
              <a:rPr lang="en-GB"/>
              <a:t>One dimensional analysis results: PZ6</a:t>
            </a:r>
          </a:p>
        </p:txBody>
      </p:sp>
      <p:sp>
        <p:nvSpPr>
          <p:cNvPr id="3" name="Segnaposto contenuto 2">
            <a:extLst>
              <a:ext uri="{FF2B5EF4-FFF2-40B4-BE49-F238E27FC236}">
                <a16:creationId xmlns:a16="http://schemas.microsoft.com/office/drawing/2014/main" id="{0D1796A3-ABDE-484C-B110-508AC0086993}"/>
              </a:ext>
            </a:extLst>
          </p:cNvPr>
          <p:cNvSpPr>
            <a:spLocks noGrp="1"/>
          </p:cNvSpPr>
          <p:nvPr>
            <p:ph sz="half" idx="1"/>
          </p:nvPr>
        </p:nvSpPr>
        <p:spPr>
          <a:xfrm>
            <a:off x="1097280" y="1721723"/>
            <a:ext cx="4271771" cy="3101982"/>
          </a:xfrm>
        </p:spPr>
        <p:txBody>
          <a:bodyPr/>
          <a:lstStyle/>
          <a:p>
            <a:r>
              <a:rPr lang="en-GB"/>
              <a:t>Consistent morphological changes are observed.</a:t>
            </a:r>
          </a:p>
        </p:txBody>
      </p:sp>
      <mc:AlternateContent xmlns:mc="http://schemas.openxmlformats.org/markup-compatibility/2006" xmlns:a14="http://schemas.microsoft.com/office/drawing/2010/main">
        <mc:Choice Requires="a14">
          <p:sp>
            <p:nvSpPr>
              <p:cNvPr id="4" name="Segnaposto contenuto 3">
                <a:extLst>
                  <a:ext uri="{FF2B5EF4-FFF2-40B4-BE49-F238E27FC236}">
                    <a16:creationId xmlns:a16="http://schemas.microsoft.com/office/drawing/2014/main" id="{6A81947C-C027-334F-871D-7515B8C44C92}"/>
                  </a:ext>
                </a:extLst>
              </p:cNvPr>
              <p:cNvSpPr>
                <a:spLocks noGrp="1"/>
              </p:cNvSpPr>
              <p:nvPr>
                <p:ph sz="half" idx="2"/>
              </p:nvPr>
            </p:nvSpPr>
            <p:spPr>
              <a:xfrm>
                <a:off x="6096000" y="1721723"/>
                <a:ext cx="4270247" cy="783605"/>
              </a:xfrm>
            </p:spPr>
            <p:txBody>
              <a:bodyPr/>
              <a:lstStyle/>
              <a:p>
                <a:r>
                  <a:rPr lang="en-GB" dirty="0"/>
                  <a:t>We expected a higher low p-value peak in the </a:t>
                </a:r>
                <a14:m>
                  <m:oMath xmlns:m="http://schemas.openxmlformats.org/officeDocument/2006/math">
                    <m:r>
                      <a:rPr lang="en-GB" altLang="it-IT" i="1">
                        <a:latin typeface="Cambria Math" panose="02040503050406030204" pitchFamily="18" charset="0"/>
                        <a:ea typeface="Cambria Math" panose="02040503050406030204" pitchFamily="18" charset="0"/>
                      </a:rPr>
                      <m:t>𝝌</m:t>
                    </m:r>
                    <m:r>
                      <a:rPr lang="it-IT" altLang="it-IT">
                        <a:latin typeface="Cambria Math" panose="02040503050406030204" pitchFamily="18" charset="0"/>
                        <a:ea typeface="Cambria Math" panose="02040503050406030204" pitchFamily="18" charset="0"/>
                      </a:rPr>
                      <m:t>𝟐</m:t>
                    </m:r>
                  </m:oMath>
                </a14:m>
                <a:r>
                  <a:rPr lang="en-GB" dirty="0"/>
                  <a:t> test.</a:t>
                </a:r>
              </a:p>
            </p:txBody>
          </p:sp>
        </mc:Choice>
        <mc:Fallback xmlns="">
          <p:sp>
            <p:nvSpPr>
              <p:cNvPr id="4" name="Segnaposto contenuto 3">
                <a:extLst>
                  <a:ext uri="{FF2B5EF4-FFF2-40B4-BE49-F238E27FC236}">
                    <a16:creationId xmlns:a16="http://schemas.microsoft.com/office/drawing/2014/main" id="{6A81947C-C027-334F-871D-7515B8C44C92}"/>
                  </a:ext>
                </a:extLst>
              </p:cNvPr>
              <p:cNvSpPr>
                <a:spLocks noGrp="1" noRot="1" noChangeAspect="1" noMove="1" noResize="1" noEditPoints="1" noAdjustHandles="1" noChangeArrowheads="1" noChangeShapeType="1" noTextEdit="1"/>
              </p:cNvSpPr>
              <p:nvPr>
                <p:ph sz="half" idx="2"/>
              </p:nvPr>
            </p:nvSpPr>
            <p:spPr>
              <a:xfrm>
                <a:off x="6096000" y="1721723"/>
                <a:ext cx="4270247" cy="783605"/>
              </a:xfrm>
              <a:blipFill>
                <a:blip r:embed="rId2"/>
                <a:stretch>
                  <a:fillRect l="-857" t="-3876"/>
                </a:stretch>
              </a:blipFill>
            </p:spPr>
            <p:txBody>
              <a:bodyPr/>
              <a:lstStyle/>
              <a:p>
                <a:r>
                  <a:rPr lang="en-US">
                    <a:noFill/>
                  </a:rPr>
                  <a:t> </a:t>
                </a:r>
              </a:p>
            </p:txBody>
          </p:sp>
        </mc:Fallback>
      </mc:AlternateContent>
      <p:sp>
        <p:nvSpPr>
          <p:cNvPr id="7" name="Segnaposto contenuto 3">
            <a:extLst>
              <a:ext uri="{FF2B5EF4-FFF2-40B4-BE49-F238E27FC236}">
                <a16:creationId xmlns:a16="http://schemas.microsoft.com/office/drawing/2014/main" id="{0D2FD5AD-2FD9-4C44-958D-DA14879C1362}"/>
              </a:ext>
            </a:extLst>
          </p:cNvPr>
          <p:cNvSpPr txBox="1">
            <a:spLocks/>
          </p:cNvSpPr>
          <p:nvPr/>
        </p:nvSpPr>
        <p:spPr>
          <a:xfrm>
            <a:off x="3405873" y="6204198"/>
            <a:ext cx="5380254" cy="64034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None/>
            </a:pPr>
            <a:r>
              <a:rPr lang="en-GB" sz="2400" dirty="0">
                <a:solidFill>
                  <a:srgbClr val="00B050"/>
                </a:solidFill>
              </a:rPr>
              <a:t>The treatment was replanned</a:t>
            </a:r>
          </a:p>
        </p:txBody>
      </p:sp>
      <p:pic>
        <p:nvPicPr>
          <p:cNvPr id="8" name="Immagine 7">
            <a:extLst>
              <a:ext uri="{FF2B5EF4-FFF2-40B4-BE49-F238E27FC236}">
                <a16:creationId xmlns:a16="http://schemas.microsoft.com/office/drawing/2014/main" id="{00590121-3087-4F4D-9430-35B759082D26}"/>
              </a:ext>
            </a:extLst>
          </p:cNvPr>
          <p:cNvPicPr>
            <a:picLocks noChangeAspect="1"/>
          </p:cNvPicPr>
          <p:nvPr/>
        </p:nvPicPr>
        <p:blipFill rotWithShape="1">
          <a:blip r:embed="rId3"/>
          <a:srcRect l="2712" t="3361" r="6227" b="-2"/>
          <a:stretch/>
        </p:blipFill>
        <p:spPr>
          <a:xfrm>
            <a:off x="1536146" y="2362063"/>
            <a:ext cx="3394038" cy="3842134"/>
          </a:xfrm>
          <a:prstGeom prst="rect">
            <a:avLst/>
          </a:prstGeom>
          <a:ln w="31750" cap="sq">
            <a:solidFill>
              <a:srgbClr val="FFFFFF"/>
            </a:solidFill>
            <a:miter lim="800000"/>
          </a:ln>
        </p:spPr>
      </p:pic>
      <p:pic>
        <p:nvPicPr>
          <p:cNvPr id="9" name="Immagine 8">
            <a:extLst>
              <a:ext uri="{FF2B5EF4-FFF2-40B4-BE49-F238E27FC236}">
                <a16:creationId xmlns:a16="http://schemas.microsoft.com/office/drawing/2014/main" id="{0F50A699-4ADE-3946-AF74-493F84406C42}"/>
              </a:ext>
            </a:extLst>
          </p:cNvPr>
          <p:cNvPicPr>
            <a:picLocks noChangeAspect="1"/>
          </p:cNvPicPr>
          <p:nvPr/>
        </p:nvPicPr>
        <p:blipFill rotWithShape="1">
          <a:blip r:embed="rId4"/>
          <a:srcRect l="5257" t="4072" r="1646" b="3403"/>
          <a:stretch/>
        </p:blipFill>
        <p:spPr>
          <a:xfrm>
            <a:off x="6651727" y="2718683"/>
            <a:ext cx="3832903" cy="3485514"/>
          </a:xfrm>
          <a:prstGeom prst="rect">
            <a:avLst/>
          </a:prstGeom>
          <a:ln w="31750" cap="sq">
            <a:solidFill>
              <a:srgbClr val="FFFFFF"/>
            </a:solidFill>
            <a:miter lim="800000"/>
          </a:ln>
        </p:spPr>
      </p:pic>
    </p:spTree>
    <p:extLst>
      <p:ext uri="{BB962C8B-B14F-4D97-AF65-F5344CB8AC3E}">
        <p14:creationId xmlns:p14="http://schemas.microsoft.com/office/powerpoint/2010/main" val="2233701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21FC2F7A-4643-9041-87AF-5E43D7B06625}"/>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a:t>MY WORK: 3D analysis</a:t>
            </a:r>
          </a:p>
        </p:txBody>
      </p:sp>
      <p:sp>
        <p:nvSpPr>
          <p:cNvPr id="3" name="Segnaposto contenuto 2">
            <a:extLst>
              <a:ext uri="{FF2B5EF4-FFF2-40B4-BE49-F238E27FC236}">
                <a16:creationId xmlns:a16="http://schemas.microsoft.com/office/drawing/2014/main" id="{F6CA4DB8-3724-1F4F-9973-B96BD4C87EC7}"/>
              </a:ext>
            </a:extLst>
          </p:cNvPr>
          <p:cNvSpPr>
            <a:spLocks noGrp="1"/>
          </p:cNvSpPr>
          <p:nvPr>
            <p:ph idx="1"/>
          </p:nvPr>
        </p:nvSpPr>
        <p:spPr>
          <a:xfrm>
            <a:off x="804672" y="4352544"/>
            <a:ext cx="3218688" cy="2084991"/>
          </a:xfrm>
        </p:spPr>
        <p:txBody>
          <a:bodyPr vert="horz" lIns="91440" tIns="45720" rIns="91440" bIns="45720" rtlCol="0">
            <a:normAutofit/>
          </a:bodyPr>
          <a:lstStyle/>
          <a:p>
            <a:pPr marL="0" indent="0" algn="ctr">
              <a:buNone/>
            </a:pPr>
            <a:r>
              <a:rPr lang="en-US" b="1" kern="1200">
                <a:solidFill>
                  <a:srgbClr val="FFFFFF"/>
                </a:solidFill>
                <a:latin typeface="+mn-lt"/>
                <a:ea typeface="+mn-ea"/>
                <a:cs typeface="+mn-cs"/>
              </a:rPr>
              <a:t>GOAL</a:t>
            </a:r>
            <a:r>
              <a:rPr lang="en-US" kern="1200">
                <a:solidFill>
                  <a:srgbClr val="FFFFFF"/>
                </a:solidFill>
                <a:latin typeface="+mn-lt"/>
                <a:ea typeface="+mn-ea"/>
                <a:cs typeface="+mn-cs"/>
              </a:rPr>
              <a:t>: </a:t>
            </a:r>
          </a:p>
          <a:p>
            <a:pPr marL="0" indent="0" algn="ctr">
              <a:buNone/>
            </a:pPr>
            <a:r>
              <a:rPr lang="en-US" kern="1200">
                <a:solidFill>
                  <a:srgbClr val="FFFFFF"/>
                </a:solidFill>
                <a:latin typeface="+mn-lt"/>
                <a:ea typeface="+mn-ea"/>
                <a:cs typeface="+mn-cs"/>
              </a:rPr>
              <a:t>a </a:t>
            </a:r>
            <a:r>
              <a:rPr lang="en-US" kern="1200">
                <a:solidFill>
                  <a:srgbClr val="C00000"/>
                </a:solidFill>
                <a:latin typeface="+mn-lt"/>
                <a:ea typeface="+mn-ea"/>
                <a:cs typeface="+mn-cs"/>
              </a:rPr>
              <a:t>higher sensitivity </a:t>
            </a:r>
            <a:r>
              <a:rPr lang="en-US" kern="1200">
                <a:solidFill>
                  <a:srgbClr val="FFFFFF"/>
                </a:solidFill>
                <a:latin typeface="+mn-lt"/>
                <a:ea typeface="+mn-ea"/>
                <a:cs typeface="+mn-cs"/>
              </a:rPr>
              <a:t>to morphological variations and </a:t>
            </a:r>
            <a:r>
              <a:rPr lang="en-US">
                <a:solidFill>
                  <a:srgbClr val="FFFFFF"/>
                </a:solidFill>
              </a:rPr>
              <a:t>the </a:t>
            </a:r>
            <a:r>
              <a:rPr lang="en-US" kern="1200">
                <a:solidFill>
                  <a:srgbClr val="C00000"/>
                </a:solidFill>
                <a:latin typeface="+mn-lt"/>
                <a:ea typeface="+mn-ea"/>
                <a:cs typeface="+mn-cs"/>
              </a:rPr>
              <a:t>localization of morphological differences </a:t>
            </a:r>
          </a:p>
        </p:txBody>
      </p:sp>
      <p:graphicFrame>
        <p:nvGraphicFramePr>
          <p:cNvPr id="8" name="Tabella 8">
            <a:extLst>
              <a:ext uri="{FF2B5EF4-FFF2-40B4-BE49-F238E27FC236}">
                <a16:creationId xmlns:a16="http://schemas.microsoft.com/office/drawing/2014/main" id="{0F9D8272-19B3-4644-8A8B-EECA749D9F43}"/>
              </a:ext>
            </a:extLst>
          </p:cNvPr>
          <p:cNvGraphicFramePr>
            <a:graphicFrameLocks noGrp="1"/>
          </p:cNvGraphicFramePr>
          <p:nvPr>
            <p:extLst>
              <p:ext uri="{D42A27DB-BD31-4B8C-83A1-F6EECF244321}">
                <p14:modId xmlns:p14="http://schemas.microsoft.com/office/powerpoint/2010/main" val="1691103362"/>
              </p:ext>
            </p:extLst>
          </p:nvPr>
        </p:nvGraphicFramePr>
        <p:xfrm>
          <a:off x="5171606" y="1936229"/>
          <a:ext cx="6452856" cy="4226631"/>
        </p:xfrm>
        <a:graphic>
          <a:graphicData uri="http://schemas.openxmlformats.org/drawingml/2006/table">
            <a:tbl>
              <a:tblPr firstRow="1" bandRow="1">
                <a:tableStyleId>{21E4AEA4-8DFA-4A89-87EB-49C32662AFE0}</a:tableStyleId>
              </a:tblPr>
              <a:tblGrid>
                <a:gridCol w="3110459">
                  <a:extLst>
                    <a:ext uri="{9D8B030D-6E8A-4147-A177-3AD203B41FA5}">
                      <a16:colId xmlns:a16="http://schemas.microsoft.com/office/drawing/2014/main" val="2596452439"/>
                    </a:ext>
                  </a:extLst>
                </a:gridCol>
                <a:gridCol w="3342397">
                  <a:extLst>
                    <a:ext uri="{9D8B030D-6E8A-4147-A177-3AD203B41FA5}">
                      <a16:colId xmlns:a16="http://schemas.microsoft.com/office/drawing/2014/main" val="3400134503"/>
                    </a:ext>
                  </a:extLst>
                </a:gridCol>
              </a:tblGrid>
              <a:tr h="402537">
                <a:tc>
                  <a:txBody>
                    <a:bodyPr/>
                    <a:lstStyle/>
                    <a:p>
                      <a:r>
                        <a:rPr lang="en-GB" sz="1800" b="1">
                          <a:solidFill>
                            <a:schemeClr val="tx1"/>
                          </a:solidFill>
                          <a:latin typeface="Calibri" panose="020F0502020204030204" pitchFamily="34" charset="0"/>
                          <a:cs typeface="Calibri" panose="020F0502020204030204" pitchFamily="34" charset="0"/>
                        </a:rPr>
                        <a:t>METHODS</a:t>
                      </a:r>
                    </a:p>
                  </a:txBody>
                  <a:tcPr marL="91485" marR="91485" marT="45743" marB="45743">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GB" sz="1800" b="0">
                        <a:solidFill>
                          <a:schemeClr val="tx1"/>
                        </a:solidFill>
                        <a:latin typeface="Calibri" panose="020F0502020204030204" pitchFamily="34" charset="0"/>
                        <a:cs typeface="Calibri" panose="020F0502020204030204" pitchFamily="34" charset="0"/>
                      </a:endParaRPr>
                    </a:p>
                  </a:txBody>
                  <a:tcPr marL="91485" marR="91485" marT="45743" marB="45743">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814035"/>
                  </a:ext>
                </a:extLst>
              </a:tr>
              <a:tr h="2323732">
                <a:tc>
                  <a:txBody>
                    <a:bodyPr/>
                    <a:lstStyle/>
                    <a:p>
                      <a:r>
                        <a:rPr lang="en-GB" sz="1800" b="1">
                          <a:solidFill>
                            <a:schemeClr val="tx1"/>
                          </a:solidFill>
                          <a:latin typeface="Calibri" panose="020F0502020204030204" pitchFamily="34" charset="0"/>
                          <a:cs typeface="Calibri" panose="020F0502020204030204" pitchFamily="34" charset="0"/>
                        </a:rPr>
                        <a:t>Hellinger distance </a:t>
                      </a:r>
                    </a:p>
                    <a:p>
                      <a:r>
                        <a:rPr lang="en-GB" sz="1800" b="0">
                          <a:solidFill>
                            <a:schemeClr val="tx1"/>
                          </a:solidFill>
                          <a:latin typeface="Calibri" panose="020F0502020204030204" pitchFamily="34" charset="0"/>
                          <a:cs typeface="Calibri" panose="020F0502020204030204" pitchFamily="34" charset="0"/>
                        </a:rPr>
                        <a:t>(an analogue of Euclidean distance)</a:t>
                      </a:r>
                    </a:p>
                    <a:p>
                      <a:endParaRPr lang="en-GB" sz="1800" b="1">
                        <a:solidFill>
                          <a:schemeClr val="tx1"/>
                        </a:solidFill>
                        <a:latin typeface="Calibri" panose="020F0502020204030204" pitchFamily="34" charset="0"/>
                        <a:cs typeface="Calibri" panose="020F0502020204030204" pitchFamily="34" charset="0"/>
                      </a:endParaRPr>
                    </a:p>
                    <a:p>
                      <a:r>
                        <a:rPr lang="en-GB" sz="1800" b="1">
                          <a:solidFill>
                            <a:schemeClr val="tx1"/>
                          </a:solidFill>
                          <a:latin typeface="Calibri" panose="020F0502020204030204" pitchFamily="34" charset="0"/>
                          <a:cs typeface="Calibri" panose="020F0502020204030204" pitchFamily="34" charset="0"/>
                        </a:rPr>
                        <a:t>Jansen Shannon divergence (DJS)</a:t>
                      </a:r>
                    </a:p>
                  </a:txBody>
                  <a:tcPr marL="91485" marR="91485" marT="45743" marB="457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800" b="0" dirty="0">
                          <a:solidFill>
                            <a:schemeClr val="tx1"/>
                          </a:solidFill>
                          <a:latin typeface="Calibri" panose="020F0502020204030204" pitchFamily="34" charset="0"/>
                          <a:cs typeface="Calibri" panose="020F0502020204030204" pitchFamily="34" charset="0"/>
                        </a:rPr>
                        <a:t>Metrics used to find similarity between two probability distributions. </a:t>
                      </a:r>
                      <a:r>
                        <a:rPr lang="en-GB" sz="1800" b="0" dirty="0">
                          <a:solidFill>
                            <a:srgbClr val="00B050"/>
                          </a:solidFill>
                          <a:latin typeface="Calibri" panose="020F0502020204030204" pitchFamily="34" charset="0"/>
                          <a:cs typeface="Calibri" panose="020F0502020204030204" pitchFamily="34" charset="0"/>
                        </a:rPr>
                        <a:t>The output is a numeric value between 0 and 1</a:t>
                      </a:r>
                      <a:r>
                        <a:rPr lang="en-GB" sz="1800" b="0" dirty="0">
                          <a:solidFill>
                            <a:schemeClr val="tx1"/>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GB" sz="1800" b="0" dirty="0">
                          <a:solidFill>
                            <a:srgbClr val="00B050"/>
                          </a:solidFill>
                          <a:latin typeface="Calibri" panose="020F0502020204030204" pitchFamily="34" charset="0"/>
                          <a:cs typeface="Calibri" panose="020F0502020204030204" pitchFamily="34" charset="0"/>
                        </a:rPr>
                        <a:t>0</a:t>
                      </a:r>
                      <a:r>
                        <a:rPr lang="en-GB" sz="1800" b="0" dirty="0">
                          <a:solidFill>
                            <a:schemeClr val="tx1"/>
                          </a:solidFill>
                          <a:latin typeface="Calibri" panose="020F0502020204030204" pitchFamily="34" charset="0"/>
                          <a:cs typeface="Calibri" panose="020F0502020204030204" pitchFamily="34" charset="0"/>
                        </a:rPr>
                        <a:t>: indicates that the two distributions are compatible;</a:t>
                      </a:r>
                    </a:p>
                    <a:p>
                      <a:pPr marL="285750" indent="-285750">
                        <a:buFont typeface="Arial" panose="020B0604020202020204" pitchFamily="34" charset="0"/>
                        <a:buChar char="•"/>
                      </a:pPr>
                      <a:r>
                        <a:rPr lang="en-GB" sz="1800" b="0" dirty="0">
                          <a:solidFill>
                            <a:srgbClr val="00B050"/>
                          </a:solidFill>
                          <a:latin typeface="Calibri" panose="020F0502020204030204" pitchFamily="34" charset="0"/>
                          <a:cs typeface="Calibri" panose="020F0502020204030204" pitchFamily="34" charset="0"/>
                        </a:rPr>
                        <a:t>1</a:t>
                      </a:r>
                      <a:r>
                        <a:rPr lang="en-GB" sz="1800" b="0" dirty="0">
                          <a:solidFill>
                            <a:schemeClr val="tx1"/>
                          </a:solidFill>
                          <a:latin typeface="Calibri" panose="020F0502020204030204" pitchFamily="34" charset="0"/>
                          <a:cs typeface="Calibri" panose="020F0502020204030204" pitchFamily="34" charset="0"/>
                        </a:rPr>
                        <a:t>: the two distributions are nowhere similar. </a:t>
                      </a:r>
                    </a:p>
                  </a:txBody>
                  <a:tcPr marL="91485" marR="91485" marT="45743" marB="457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0865588"/>
                  </a:ext>
                </a:extLst>
              </a:tr>
              <a:tr h="1500362">
                <a:tc>
                  <a:txBody>
                    <a:bodyPr/>
                    <a:lstStyle/>
                    <a:p>
                      <a:r>
                        <a:rPr lang="en-GB" sz="1800" b="1" dirty="0">
                          <a:latin typeface="Calibri" panose="020F0502020204030204" pitchFamily="34" charset="0"/>
                          <a:cs typeface="Calibri" panose="020F0502020204030204" pitchFamily="34" charset="0"/>
                        </a:rPr>
                        <a:t>Gamma-index</a:t>
                      </a:r>
                    </a:p>
                  </a:txBody>
                  <a:tcPr marL="91485" marR="91485" marT="45743" marB="457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800" b="0" dirty="0">
                          <a:latin typeface="Calibri" panose="020F0502020204030204" pitchFamily="34" charset="0"/>
                          <a:cs typeface="Calibri" panose="020F0502020204030204" pitchFamily="34" charset="0"/>
                        </a:rPr>
                        <a:t>Parameter that measures the degree of agreement between two dose distributions: one is the reference information, while the other one is under test.</a:t>
                      </a:r>
                    </a:p>
                  </a:txBody>
                  <a:tcPr marL="91485" marR="91485" marT="45743" marB="457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7805483"/>
                  </a:ext>
                </a:extLst>
              </a:tr>
            </a:tbl>
          </a:graphicData>
        </a:graphic>
      </p:graphicFrame>
      <p:sp>
        <p:nvSpPr>
          <p:cNvPr id="11" name="Segnaposto contenuto 2">
            <a:extLst>
              <a:ext uri="{FF2B5EF4-FFF2-40B4-BE49-F238E27FC236}">
                <a16:creationId xmlns:a16="http://schemas.microsoft.com/office/drawing/2014/main" id="{8FFF871A-3139-CB45-B07F-7C369E9361C5}"/>
              </a:ext>
            </a:extLst>
          </p:cNvPr>
          <p:cNvSpPr txBox="1">
            <a:spLocks/>
          </p:cNvSpPr>
          <p:nvPr/>
        </p:nvSpPr>
        <p:spPr>
          <a:xfrm>
            <a:off x="5294374" y="727967"/>
            <a:ext cx="6257545" cy="90132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a:solidFill>
                  <a:schemeClr val="tx1"/>
                </a:solidFill>
              </a:rPr>
              <a:t>The idea is to compare the 3D emission maps to have more information about the location of the morphological changes </a:t>
            </a:r>
          </a:p>
        </p:txBody>
      </p:sp>
    </p:spTree>
    <p:extLst>
      <p:ext uri="{BB962C8B-B14F-4D97-AF65-F5344CB8AC3E}">
        <p14:creationId xmlns:p14="http://schemas.microsoft.com/office/powerpoint/2010/main" val="1304563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8FCA63-CEC7-F04B-B5C9-551D19AB6647}"/>
              </a:ext>
            </a:extLst>
          </p:cNvPr>
          <p:cNvSpPr>
            <a:spLocks noGrp="1"/>
          </p:cNvSpPr>
          <p:nvPr>
            <p:ph type="title"/>
          </p:nvPr>
        </p:nvSpPr>
        <p:spPr>
          <a:xfrm>
            <a:off x="2231136" y="449299"/>
            <a:ext cx="7729728" cy="764352"/>
          </a:xfrm>
        </p:spPr>
        <p:txBody>
          <a:bodyPr/>
          <a:lstStyle/>
          <a:p>
            <a:r>
              <a:rPr lang="en-GB"/>
              <a:t>Hellinger and </a:t>
            </a:r>
            <a:r>
              <a:rPr lang="en-GB" err="1"/>
              <a:t>djs</a:t>
            </a:r>
            <a:r>
              <a:rPr lang="en-GB"/>
              <a:t> test</a:t>
            </a:r>
          </a:p>
        </p:txBody>
      </p:sp>
      <p:sp>
        <p:nvSpPr>
          <p:cNvPr id="3" name="Segnaposto contenuto 2">
            <a:extLst>
              <a:ext uri="{FF2B5EF4-FFF2-40B4-BE49-F238E27FC236}">
                <a16:creationId xmlns:a16="http://schemas.microsoft.com/office/drawing/2014/main" id="{18875702-4DD1-954C-BD45-99E85C030B30}"/>
              </a:ext>
            </a:extLst>
          </p:cNvPr>
          <p:cNvSpPr>
            <a:spLocks noGrp="1"/>
          </p:cNvSpPr>
          <p:nvPr>
            <p:ph idx="1"/>
          </p:nvPr>
        </p:nvSpPr>
        <p:spPr>
          <a:xfrm>
            <a:off x="795130" y="1308448"/>
            <a:ext cx="10815623" cy="1266354"/>
          </a:xfrm>
        </p:spPr>
        <p:txBody>
          <a:bodyPr>
            <a:normAutofit/>
          </a:bodyPr>
          <a:lstStyle/>
          <a:p>
            <a:pPr marL="0" indent="0">
              <a:buNone/>
            </a:pPr>
            <a:r>
              <a:rPr lang="en-GB" sz="1600" dirty="0"/>
              <a:t>The tests were done considering slices onto z axis and applying the metrics to each slice:  the following graphs shows the metrics trends for all the comparison considering the first one as reference information. </a:t>
            </a:r>
          </a:p>
          <a:p>
            <a:pPr marL="0" indent="0">
              <a:buNone/>
            </a:pPr>
            <a:r>
              <a:rPr lang="en-GB" sz="1600" dirty="0"/>
              <a:t>We focused on PZ4, the unidimensional analysis showed a discrepancy between the first and the last fraction of the treatment: we expected the metrics to be sensitive to this difference.  </a:t>
            </a:r>
          </a:p>
          <a:p>
            <a:pPr marL="0" indent="0">
              <a:buNone/>
            </a:pPr>
            <a:endParaRPr lang="en-GB" sz="1600" dirty="0"/>
          </a:p>
        </p:txBody>
      </p:sp>
      <p:pic>
        <p:nvPicPr>
          <p:cNvPr id="5" name="Immagine 4">
            <a:extLst>
              <a:ext uri="{FF2B5EF4-FFF2-40B4-BE49-F238E27FC236}">
                <a16:creationId xmlns:a16="http://schemas.microsoft.com/office/drawing/2014/main" id="{B06DC508-8C64-7D46-B782-F6C8A5E8B605}"/>
              </a:ext>
            </a:extLst>
          </p:cNvPr>
          <p:cNvPicPr>
            <a:picLocks noChangeAspect="1"/>
          </p:cNvPicPr>
          <p:nvPr/>
        </p:nvPicPr>
        <p:blipFill>
          <a:blip r:embed="rId2"/>
          <a:stretch>
            <a:fillRect/>
          </a:stretch>
        </p:blipFill>
        <p:spPr>
          <a:xfrm>
            <a:off x="1678897" y="2528426"/>
            <a:ext cx="3736575" cy="3270995"/>
          </a:xfrm>
          <a:prstGeom prst="rect">
            <a:avLst/>
          </a:prstGeom>
        </p:spPr>
      </p:pic>
      <p:pic>
        <p:nvPicPr>
          <p:cNvPr id="7" name="Immagine 6">
            <a:extLst>
              <a:ext uri="{FF2B5EF4-FFF2-40B4-BE49-F238E27FC236}">
                <a16:creationId xmlns:a16="http://schemas.microsoft.com/office/drawing/2014/main" id="{9DB8FE97-EB2E-0A4A-8E52-F2B2604D196E}"/>
              </a:ext>
            </a:extLst>
          </p:cNvPr>
          <p:cNvPicPr>
            <a:picLocks noChangeAspect="1"/>
          </p:cNvPicPr>
          <p:nvPr/>
        </p:nvPicPr>
        <p:blipFill>
          <a:blip r:embed="rId3"/>
          <a:stretch>
            <a:fillRect/>
          </a:stretch>
        </p:blipFill>
        <p:spPr>
          <a:xfrm>
            <a:off x="5990455" y="2528426"/>
            <a:ext cx="3858097" cy="3270996"/>
          </a:xfrm>
          <a:prstGeom prst="rect">
            <a:avLst/>
          </a:prstGeom>
        </p:spPr>
      </p:pic>
      <p:sp>
        <p:nvSpPr>
          <p:cNvPr id="8" name="Segnaposto contenuto 2">
            <a:extLst>
              <a:ext uri="{FF2B5EF4-FFF2-40B4-BE49-F238E27FC236}">
                <a16:creationId xmlns:a16="http://schemas.microsoft.com/office/drawing/2014/main" id="{720CB177-C51D-6F4D-9C2A-4063994E93C4}"/>
              </a:ext>
            </a:extLst>
          </p:cNvPr>
          <p:cNvSpPr txBox="1">
            <a:spLocks/>
          </p:cNvSpPr>
          <p:nvPr/>
        </p:nvSpPr>
        <p:spPr>
          <a:xfrm>
            <a:off x="795129" y="5798982"/>
            <a:ext cx="10601739" cy="99034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GB" dirty="0"/>
              <a:t>The yellow line show the comparison between the 1</a:t>
            </a:r>
            <a:r>
              <a:rPr lang="en-GB" baseline="30000" dirty="0"/>
              <a:t>st</a:t>
            </a:r>
            <a:r>
              <a:rPr lang="en-GB" dirty="0"/>
              <a:t> and the last fraction of the treatment: we notice that these metrics don’t seem to be enough sensitive.</a:t>
            </a:r>
          </a:p>
        </p:txBody>
      </p:sp>
    </p:spTree>
    <p:extLst>
      <p:ext uri="{BB962C8B-B14F-4D97-AF65-F5344CB8AC3E}">
        <p14:creationId xmlns:p14="http://schemas.microsoft.com/office/powerpoint/2010/main" val="134063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8FCA63-CEC7-F04B-B5C9-551D19AB6647}"/>
              </a:ext>
            </a:extLst>
          </p:cNvPr>
          <p:cNvSpPr>
            <a:spLocks noGrp="1"/>
          </p:cNvSpPr>
          <p:nvPr>
            <p:ph type="title"/>
          </p:nvPr>
        </p:nvSpPr>
        <p:spPr>
          <a:xfrm>
            <a:off x="2231136" y="386953"/>
            <a:ext cx="7729728" cy="764352"/>
          </a:xfrm>
        </p:spPr>
        <p:txBody>
          <a:bodyPr/>
          <a:lstStyle/>
          <a:p>
            <a:r>
              <a:rPr lang="en-GB"/>
              <a:t>Hellinger and </a:t>
            </a:r>
            <a:r>
              <a:rPr lang="en-GB" err="1"/>
              <a:t>djs</a:t>
            </a:r>
            <a:r>
              <a:rPr lang="en-GB"/>
              <a:t> test</a:t>
            </a:r>
          </a:p>
        </p:txBody>
      </p:sp>
      <p:pic>
        <p:nvPicPr>
          <p:cNvPr id="8" name="Segnaposto contenuto 7">
            <a:extLst>
              <a:ext uri="{FF2B5EF4-FFF2-40B4-BE49-F238E27FC236}">
                <a16:creationId xmlns:a16="http://schemas.microsoft.com/office/drawing/2014/main" id="{D23DB884-16AF-7D49-AC8D-77210FD34DED}"/>
              </a:ext>
            </a:extLst>
          </p:cNvPr>
          <p:cNvPicPr>
            <a:picLocks noGrp="1" noChangeAspect="1"/>
          </p:cNvPicPr>
          <p:nvPr>
            <p:ph idx="1"/>
          </p:nvPr>
        </p:nvPicPr>
        <p:blipFill rotWithShape="1">
          <a:blip r:embed="rId2"/>
          <a:srcRect t="6336"/>
          <a:stretch/>
        </p:blipFill>
        <p:spPr>
          <a:xfrm>
            <a:off x="4827494" y="1965337"/>
            <a:ext cx="6948868" cy="2905432"/>
          </a:xfrm>
        </p:spPr>
      </p:pic>
      <p:pic>
        <p:nvPicPr>
          <p:cNvPr id="10" name="Immagine 9">
            <a:extLst>
              <a:ext uri="{FF2B5EF4-FFF2-40B4-BE49-F238E27FC236}">
                <a16:creationId xmlns:a16="http://schemas.microsoft.com/office/drawing/2014/main" id="{08D1133F-3D84-9646-B9F4-B706076B72B1}"/>
              </a:ext>
            </a:extLst>
          </p:cNvPr>
          <p:cNvPicPr>
            <a:picLocks noChangeAspect="1"/>
          </p:cNvPicPr>
          <p:nvPr/>
        </p:nvPicPr>
        <p:blipFill rotWithShape="1">
          <a:blip r:embed="rId3"/>
          <a:srcRect t="6108"/>
          <a:stretch/>
        </p:blipFill>
        <p:spPr>
          <a:xfrm>
            <a:off x="537143" y="2006901"/>
            <a:ext cx="3387983" cy="2619685"/>
          </a:xfrm>
          <a:prstGeom prst="rect">
            <a:avLst/>
          </a:prstGeom>
        </p:spPr>
      </p:pic>
      <p:sp>
        <p:nvSpPr>
          <p:cNvPr id="11" name="Freccia destra 10">
            <a:extLst>
              <a:ext uri="{FF2B5EF4-FFF2-40B4-BE49-F238E27FC236}">
                <a16:creationId xmlns:a16="http://schemas.microsoft.com/office/drawing/2014/main" id="{FC70D39A-E5D1-AE42-BD7F-F881F4C45D2D}"/>
              </a:ext>
            </a:extLst>
          </p:cNvPr>
          <p:cNvSpPr/>
          <p:nvPr/>
        </p:nvSpPr>
        <p:spPr>
          <a:xfrm>
            <a:off x="4156362" y="3191464"/>
            <a:ext cx="519546" cy="2265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egnaposto contenuto 2">
            <a:extLst>
              <a:ext uri="{FF2B5EF4-FFF2-40B4-BE49-F238E27FC236}">
                <a16:creationId xmlns:a16="http://schemas.microsoft.com/office/drawing/2014/main" id="{AC350A7E-2B31-DE4B-92D1-79AF9748366D}"/>
              </a:ext>
            </a:extLst>
          </p:cNvPr>
          <p:cNvSpPr txBox="1">
            <a:spLocks/>
          </p:cNvSpPr>
          <p:nvPr/>
        </p:nvSpPr>
        <p:spPr>
          <a:xfrm>
            <a:off x="682616" y="1308008"/>
            <a:ext cx="11093745" cy="104737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GB"/>
              <a:t>We tried to evaluate the metrics behaviour considering only a discrepant SPB: in this case, we expected the metrics to be more sensitive.  The following results show the metrics behaviour considering only SPB. 485. </a:t>
            </a:r>
          </a:p>
        </p:txBody>
      </p:sp>
      <p:sp>
        <p:nvSpPr>
          <p:cNvPr id="13" name="Segnaposto contenuto 2">
            <a:extLst>
              <a:ext uri="{FF2B5EF4-FFF2-40B4-BE49-F238E27FC236}">
                <a16:creationId xmlns:a16="http://schemas.microsoft.com/office/drawing/2014/main" id="{9019FC36-352A-EC40-8582-528635B99C3F}"/>
              </a:ext>
            </a:extLst>
          </p:cNvPr>
          <p:cNvSpPr txBox="1">
            <a:spLocks/>
          </p:cNvSpPr>
          <p:nvPr/>
        </p:nvSpPr>
        <p:spPr>
          <a:xfrm>
            <a:off x="537142" y="4627179"/>
            <a:ext cx="3387983" cy="59337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GB"/>
              <a:t>Results of the one-dimensional analysis for SPB 485.</a:t>
            </a:r>
          </a:p>
        </p:txBody>
      </p:sp>
      <p:sp>
        <p:nvSpPr>
          <p:cNvPr id="14" name="Segnaposto contenuto 2">
            <a:extLst>
              <a:ext uri="{FF2B5EF4-FFF2-40B4-BE49-F238E27FC236}">
                <a16:creationId xmlns:a16="http://schemas.microsoft.com/office/drawing/2014/main" id="{E9644ED4-4527-BB46-901B-959AF6431BF8}"/>
              </a:ext>
            </a:extLst>
          </p:cNvPr>
          <p:cNvSpPr txBox="1">
            <a:spLocks/>
          </p:cNvSpPr>
          <p:nvPr/>
        </p:nvSpPr>
        <p:spPr>
          <a:xfrm>
            <a:off x="4827494" y="4830499"/>
            <a:ext cx="6948868" cy="415361"/>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GB"/>
              <a:t>We expected to see a difference in the comparison 1-6.</a:t>
            </a:r>
            <a:endParaRPr lang="it-IT"/>
          </a:p>
        </p:txBody>
      </p:sp>
      <p:sp>
        <p:nvSpPr>
          <p:cNvPr id="9" name="Segnaposto contenuto 2">
            <a:extLst>
              <a:ext uri="{FF2B5EF4-FFF2-40B4-BE49-F238E27FC236}">
                <a16:creationId xmlns:a16="http://schemas.microsoft.com/office/drawing/2014/main" id="{1CE99282-8C96-4B75-8939-39A4428AAD03}"/>
              </a:ext>
            </a:extLst>
          </p:cNvPr>
          <p:cNvSpPr txBox="1">
            <a:spLocks/>
          </p:cNvSpPr>
          <p:nvPr/>
        </p:nvSpPr>
        <p:spPr>
          <a:xfrm>
            <a:off x="143690" y="5320474"/>
            <a:ext cx="11926389" cy="138036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fontScale="92500"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GB" b="1" dirty="0">
                <a:latin typeface="Arial"/>
                <a:cs typeface="Calibri"/>
              </a:rPr>
              <a:t>Preliminary conclusion</a:t>
            </a:r>
          </a:p>
          <a:p>
            <a:pPr marL="0" indent="0">
              <a:buNone/>
            </a:pPr>
            <a:r>
              <a:rPr lang="en-GB" dirty="0">
                <a:latin typeface="Gill Sans MT"/>
                <a:cs typeface="Calibri"/>
              </a:rPr>
              <a:t>These metrics are used to measure the similarity between probability distributions, so they are applied to normalized distributions. They are not sensitive to the shapes of the distributions and this could be the reason the discrepancies are not underlined. </a:t>
            </a:r>
          </a:p>
          <a:p>
            <a:pPr marL="0" indent="0">
              <a:buNone/>
            </a:pPr>
            <a:r>
              <a:rPr lang="en-GB" b="1" dirty="0">
                <a:latin typeface="Gill Sans MT"/>
              </a:rPr>
              <a:t>NEXT STEP</a:t>
            </a:r>
            <a:r>
              <a:rPr lang="en-GB" dirty="0">
                <a:latin typeface="Gill Sans MT"/>
              </a:rPr>
              <a:t>:  apply a not normalized form of these metrics. </a:t>
            </a:r>
          </a:p>
          <a:p>
            <a:pPr marL="0" indent="0">
              <a:buNone/>
            </a:pPr>
            <a:endParaRPr lang="en-GB" dirty="0">
              <a:latin typeface="Calibri"/>
              <a:cs typeface="Calibri"/>
            </a:endParaRPr>
          </a:p>
          <a:p>
            <a:pPr marL="0" indent="0">
              <a:buNone/>
            </a:pPr>
            <a:endParaRPr lang="en-GB" dirty="0">
              <a:latin typeface="Calibri"/>
              <a:cs typeface="Calibri"/>
            </a:endParaRPr>
          </a:p>
          <a:p>
            <a:pPr marL="0" indent="0">
              <a:buNone/>
            </a:pPr>
            <a:endParaRPr lang="en-GB" dirty="0">
              <a:latin typeface="Gill Sans MT" panose="020B0502020104020203"/>
              <a:cs typeface="Calibri"/>
            </a:endParaRPr>
          </a:p>
        </p:txBody>
      </p:sp>
    </p:spTree>
    <p:extLst>
      <p:ext uri="{BB962C8B-B14F-4D97-AF65-F5344CB8AC3E}">
        <p14:creationId xmlns:p14="http://schemas.microsoft.com/office/powerpoint/2010/main" val="2305822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B9BF73-BBB6-4B41-970E-58F3509DEDC6}"/>
              </a:ext>
            </a:extLst>
          </p:cNvPr>
          <p:cNvSpPr>
            <a:spLocks noGrp="1"/>
          </p:cNvSpPr>
          <p:nvPr>
            <p:ph type="title"/>
          </p:nvPr>
        </p:nvSpPr>
        <p:spPr>
          <a:xfrm>
            <a:off x="2231136" y="765184"/>
            <a:ext cx="7729728" cy="681225"/>
          </a:xfrm>
        </p:spPr>
        <p:txBody>
          <a:bodyPr>
            <a:normAutofit fontScale="90000"/>
          </a:bodyPr>
          <a:lstStyle/>
          <a:p>
            <a:r>
              <a:rPr lang="en-GB"/>
              <a:t>Gamma index</a:t>
            </a:r>
          </a:p>
        </p:txBody>
      </p:sp>
      <p:sp>
        <p:nvSpPr>
          <p:cNvPr id="3" name="Segnaposto contenuto 2">
            <a:extLst>
              <a:ext uri="{FF2B5EF4-FFF2-40B4-BE49-F238E27FC236}">
                <a16:creationId xmlns:a16="http://schemas.microsoft.com/office/drawing/2014/main" id="{2F8A468B-78C5-E04D-8AF2-BDEC09922AF6}"/>
              </a:ext>
            </a:extLst>
          </p:cNvPr>
          <p:cNvSpPr>
            <a:spLocks noGrp="1"/>
          </p:cNvSpPr>
          <p:nvPr>
            <p:ph idx="1"/>
          </p:nvPr>
        </p:nvSpPr>
        <p:spPr>
          <a:xfrm>
            <a:off x="870857" y="1740267"/>
            <a:ext cx="10522857" cy="4394523"/>
          </a:xfrm>
        </p:spPr>
        <p:txBody>
          <a:bodyPr>
            <a:normAutofit/>
          </a:bodyPr>
          <a:lstStyle/>
          <a:p>
            <a:pPr marL="0" indent="0">
              <a:buNone/>
            </a:pPr>
            <a:r>
              <a:rPr lang="en-GB" dirty="0"/>
              <a:t>INTRODUCTION</a:t>
            </a:r>
          </a:p>
          <a:p>
            <a:r>
              <a:rPr lang="en-GB" dirty="0"/>
              <a:t>The gamma index is a parameter that measures the degree of agreement between two dose distributions: one is the reference information, while the other has to be evaluated.  In general, the gamma function is an Euclidean distance including both space and dose dimensions where both axis are normalized considering a dose and a distance tolerance:</a:t>
            </a:r>
          </a:p>
          <a:p>
            <a:endParaRPr lang="en-GB" dirty="0"/>
          </a:p>
          <a:p>
            <a:endParaRPr lang="en-GB" dirty="0"/>
          </a:p>
          <a:p>
            <a:r>
              <a:rPr lang="en-GB" dirty="0"/>
              <a:t>Where r</a:t>
            </a:r>
            <a:r>
              <a:rPr lang="en-GB" baseline="-25000" dirty="0"/>
              <a:t>e</a:t>
            </a:r>
            <a:r>
              <a:rPr lang="en-GB" dirty="0"/>
              <a:t> is a point of the evaluation map, </a:t>
            </a:r>
            <a:r>
              <a:rPr lang="en-GB" dirty="0" err="1"/>
              <a:t>r</a:t>
            </a:r>
            <a:r>
              <a:rPr lang="en-GB" baseline="-25000" dirty="0" err="1"/>
              <a:t>r</a:t>
            </a:r>
            <a:r>
              <a:rPr lang="en-GB" dirty="0"/>
              <a:t> considers all the point the reference map, De and Dr are the evaluated and the reference doses. </a:t>
            </a:r>
            <a:r>
              <a:rPr lang="en-GB" dirty="0" err="1"/>
              <a:t>Δd</a:t>
            </a:r>
            <a:r>
              <a:rPr lang="en-GB" dirty="0"/>
              <a:t> and ΔD are the two tolerances (referred as DD and DTA in the following). The gamma index 𝛾 is the minimum of this function. </a:t>
            </a:r>
          </a:p>
        </p:txBody>
      </p:sp>
      <p:pic>
        <p:nvPicPr>
          <p:cNvPr id="1026" name="Picture 2">
            <a:extLst>
              <a:ext uri="{FF2B5EF4-FFF2-40B4-BE49-F238E27FC236}">
                <a16:creationId xmlns:a16="http://schemas.microsoft.com/office/drawing/2014/main" id="{F9F936A0-8C1C-7646-BA14-A8FA9C2F48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360764"/>
            <a:ext cx="3962400" cy="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678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B9BF73-BBB6-4B41-970E-58F3509DEDC6}"/>
              </a:ext>
            </a:extLst>
          </p:cNvPr>
          <p:cNvSpPr>
            <a:spLocks noGrp="1"/>
          </p:cNvSpPr>
          <p:nvPr>
            <p:ph type="title"/>
          </p:nvPr>
        </p:nvSpPr>
        <p:spPr>
          <a:xfrm>
            <a:off x="804672" y="565683"/>
            <a:ext cx="3066937" cy="745877"/>
          </a:xfrm>
        </p:spPr>
        <p:txBody>
          <a:bodyPr>
            <a:normAutofit fontScale="90000"/>
          </a:bodyPr>
          <a:lstStyle/>
          <a:p>
            <a:r>
              <a:rPr lang="en-GB"/>
              <a:t>Gamma index</a:t>
            </a:r>
          </a:p>
        </p:txBody>
      </p:sp>
      <p:sp>
        <p:nvSpPr>
          <p:cNvPr id="3" name="Segnaposto contenuto 2">
            <a:extLst>
              <a:ext uri="{FF2B5EF4-FFF2-40B4-BE49-F238E27FC236}">
                <a16:creationId xmlns:a16="http://schemas.microsoft.com/office/drawing/2014/main" id="{2F8A468B-78C5-E04D-8AF2-BDEC09922AF6}"/>
              </a:ext>
            </a:extLst>
          </p:cNvPr>
          <p:cNvSpPr>
            <a:spLocks noGrp="1"/>
          </p:cNvSpPr>
          <p:nvPr>
            <p:ph idx="1"/>
          </p:nvPr>
        </p:nvSpPr>
        <p:spPr>
          <a:xfrm>
            <a:off x="315884" y="1612673"/>
            <a:ext cx="4178297" cy="3767402"/>
          </a:xfrm>
        </p:spPr>
        <p:txBody>
          <a:bodyPr>
            <a:normAutofit/>
          </a:bodyPr>
          <a:lstStyle/>
          <a:p>
            <a:pPr>
              <a:lnSpc>
                <a:spcPct val="90000"/>
              </a:lnSpc>
            </a:pPr>
            <a:r>
              <a:rPr lang="en-GB" dirty="0"/>
              <a:t>Considering the normalization of the axis, when we evaluate the distance between two distributions, the test will be passed if the index (the minimum distance) is less or equal to 1.</a:t>
            </a:r>
          </a:p>
          <a:p>
            <a:pPr>
              <a:lnSpc>
                <a:spcPct val="90000"/>
              </a:lnSpc>
            </a:pPr>
            <a:r>
              <a:rPr lang="en-GB" dirty="0"/>
              <a:t>The image shows to examples of the test, where the orange line is the map of evaluation: the evaluated map of the left example has not passed the text, in fact the distance vector is higher than the radius, while the right one has passed it because the point of minimum distance is included in the circumference. </a:t>
            </a:r>
          </a:p>
          <a:p>
            <a:pPr>
              <a:lnSpc>
                <a:spcPct val="90000"/>
              </a:lnSpc>
            </a:pPr>
            <a:endParaRPr lang="it-IT" sz="1500" dirty="0"/>
          </a:p>
          <a:p>
            <a:pPr>
              <a:lnSpc>
                <a:spcPct val="90000"/>
              </a:lnSpc>
            </a:pPr>
            <a:endParaRPr lang="it-IT" sz="1500" dirty="0"/>
          </a:p>
          <a:p>
            <a:pPr marL="0" indent="0">
              <a:lnSpc>
                <a:spcPct val="90000"/>
              </a:lnSpc>
              <a:buNone/>
            </a:pPr>
            <a:endParaRPr lang="it-IT" sz="1500" dirty="0"/>
          </a:p>
        </p:txBody>
      </p:sp>
      <p:sp>
        <p:nvSpPr>
          <p:cNvPr id="71" name="Rectangle 70">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877FE0D6-4369-1540-AC85-6D67B338FA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10" t="6279" r="3116"/>
          <a:stretch/>
        </p:blipFill>
        <p:spPr bwMode="auto">
          <a:xfrm>
            <a:off x="4714784" y="1975798"/>
            <a:ext cx="6501209" cy="3211344"/>
          </a:xfrm>
          <a:prstGeom prst="rect">
            <a:avLst/>
          </a:prstGeom>
          <a:noFill/>
          <a:extLst>
            <a:ext uri="{909E8E84-426E-40DD-AFC4-6F175D3DCCD1}">
              <a14:hiddenFill xmlns:a14="http://schemas.microsoft.com/office/drawing/2010/main">
                <a:solidFill>
                  <a:srgbClr val="FFFFFF"/>
                </a:solidFill>
              </a14:hiddenFill>
            </a:ext>
          </a:extLst>
        </p:spPr>
      </p:pic>
      <p:sp>
        <p:nvSpPr>
          <p:cNvPr id="10" name="Segnaposto contenuto 2">
            <a:extLst>
              <a:ext uri="{FF2B5EF4-FFF2-40B4-BE49-F238E27FC236}">
                <a16:creationId xmlns:a16="http://schemas.microsoft.com/office/drawing/2014/main" id="{CBF8C4AC-2AF9-9F47-B590-CD6458F4B06D}"/>
              </a:ext>
            </a:extLst>
          </p:cNvPr>
          <p:cNvSpPr txBox="1">
            <a:spLocks/>
          </p:cNvSpPr>
          <p:nvPr/>
        </p:nvSpPr>
        <p:spPr>
          <a:xfrm>
            <a:off x="468284" y="5973798"/>
            <a:ext cx="10911330" cy="75091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nSpc>
                <a:spcPct val="90000"/>
              </a:lnSpc>
              <a:buFont typeface="Arial" panose="020B0604020202020204" pitchFamily="34" charset="0"/>
              <a:buNone/>
            </a:pPr>
            <a:r>
              <a:rPr lang="en-GB" sz="2000">
                <a:solidFill>
                  <a:srgbClr val="C00000"/>
                </a:solidFill>
              </a:rPr>
              <a:t>Our goal is to use the gamma index among emission maps, in order to identify discrepancies among different fractions correlated to morphological changes.  </a:t>
            </a:r>
          </a:p>
          <a:p>
            <a:pPr>
              <a:lnSpc>
                <a:spcPct val="90000"/>
              </a:lnSpc>
            </a:pPr>
            <a:endParaRPr lang="it-IT" sz="1500"/>
          </a:p>
          <a:p>
            <a:pPr>
              <a:lnSpc>
                <a:spcPct val="90000"/>
              </a:lnSpc>
            </a:pPr>
            <a:endParaRPr lang="it-IT" sz="1500"/>
          </a:p>
          <a:p>
            <a:pPr marL="0" indent="0">
              <a:lnSpc>
                <a:spcPct val="90000"/>
              </a:lnSpc>
              <a:buFont typeface="Arial" panose="020B0604020202020204" pitchFamily="34" charset="0"/>
              <a:buNone/>
            </a:pPr>
            <a:endParaRPr lang="it-IT" sz="1500"/>
          </a:p>
        </p:txBody>
      </p:sp>
    </p:spTree>
    <p:extLst>
      <p:ext uri="{BB962C8B-B14F-4D97-AF65-F5344CB8AC3E}">
        <p14:creationId xmlns:p14="http://schemas.microsoft.com/office/powerpoint/2010/main" val="939600833"/>
      </p:ext>
    </p:extLst>
  </p:cSld>
  <p:clrMapOvr>
    <a:masterClrMapping/>
  </p:clrMapOvr>
</p:sld>
</file>

<file path=ppt/theme/theme1.xml><?xml version="1.0" encoding="utf-8"?>
<a:theme xmlns:a="http://schemas.openxmlformats.org/drawingml/2006/main" name="Pacco">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Pacco</Template>
  <TotalTime>0</TotalTime>
  <Words>2008</Words>
  <Application>Microsoft Office PowerPoint</Application>
  <PresentationFormat>Widescreen</PresentationFormat>
  <Paragraphs>201</Paragraphs>
  <Slides>31</Slides>
  <Notes>6</Notes>
  <HiddenSlides>4</HiddenSlides>
  <MMClips>1</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Pacco</vt:lpstr>
      <vt:lpstr>Monitoring of Hadrontherapy treatments through secondary fragments detection</vt:lpstr>
      <vt:lpstr>Previous work: One-dimensional analysis</vt:lpstr>
      <vt:lpstr>One dimensional analysis results: PZ4</vt:lpstr>
      <vt:lpstr>One dimensional analysis results: PZ6</vt:lpstr>
      <vt:lpstr>MY WORK: 3D analysis</vt:lpstr>
      <vt:lpstr>Hellinger and djs test</vt:lpstr>
      <vt:lpstr>Hellinger and djs test</vt:lpstr>
      <vt:lpstr>Gamma index</vt:lpstr>
      <vt:lpstr>Gamma index</vt:lpstr>
      <vt:lpstr>Gamma index – code</vt:lpstr>
      <vt:lpstr>Gamma index – Preliminary results (PZ4)</vt:lpstr>
      <vt:lpstr>Gamma index – Preliminary results (PZ4)</vt:lpstr>
      <vt:lpstr>Gamma index on ct – pz4</vt:lpstr>
      <vt:lpstr>Gamma index on ct – pz4</vt:lpstr>
      <vt:lpstr>Gamma index on ct – pz4</vt:lpstr>
      <vt:lpstr>Gamma index – Preliminary results (PZ4)</vt:lpstr>
      <vt:lpstr>Gamma index on ct – pz4</vt:lpstr>
      <vt:lpstr>Gamma index on ct</vt:lpstr>
      <vt:lpstr>Gamma index on ct</vt:lpstr>
      <vt:lpstr>One dimensional analysis results: PZ10</vt:lpstr>
      <vt:lpstr>Gamma index results – pz10</vt:lpstr>
      <vt:lpstr>Gamma index Preliminary results – pz10</vt:lpstr>
      <vt:lpstr>Gamma index pz10 – open points</vt:lpstr>
      <vt:lpstr>Gamma index pz10 – open points</vt:lpstr>
      <vt:lpstr>Gamma index pz10 – open points</vt:lpstr>
      <vt:lpstr>Preliminary conclusions and Next steps</vt:lpstr>
      <vt:lpstr>PowerPoint Presentation</vt:lpstr>
      <vt:lpstr>PowerPoint Presentation</vt:lpstr>
      <vt:lpstr>Impact of morphological changes in particles therapy</vt:lpstr>
      <vt:lpstr>INTER-FRACTIONAL MONITORING WITH DOSE PROFILER</vt:lpstr>
      <vt:lpstr>Hellinger and djs test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Monitoring of Hadrotherapy treatments through secondary fragments detection</dc:title>
  <dc:creator>Irene Egidi</dc:creator>
  <cp:lastModifiedBy>Irene Egidi</cp:lastModifiedBy>
  <cp:revision>2</cp:revision>
  <dcterms:created xsi:type="dcterms:W3CDTF">2021-03-12T08:51:39Z</dcterms:created>
  <dcterms:modified xsi:type="dcterms:W3CDTF">2021-03-17T13:11:08Z</dcterms:modified>
</cp:coreProperties>
</file>