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15"/>
  </p:notesMasterIdLst>
  <p:handoutMasterIdLst>
    <p:handoutMasterId r:id="rId16"/>
  </p:handoutMasterIdLst>
  <p:sldIdLst>
    <p:sldId id="434" r:id="rId2"/>
    <p:sldId id="479" r:id="rId3"/>
    <p:sldId id="478" r:id="rId4"/>
    <p:sldId id="493" r:id="rId5"/>
    <p:sldId id="490" r:id="rId6"/>
    <p:sldId id="489" r:id="rId7"/>
    <p:sldId id="491" r:id="rId8"/>
    <p:sldId id="480" r:id="rId9"/>
    <p:sldId id="483" r:id="rId10"/>
    <p:sldId id="492" r:id="rId11"/>
    <p:sldId id="473" r:id="rId12"/>
    <p:sldId id="457" r:id="rId13"/>
    <p:sldId id="459"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7ECFBB8F-723F-1041-9FBA-C664B7429A18}">
          <p14:sldIdLst>
            <p14:sldId id="434"/>
            <p14:sldId id="479"/>
            <p14:sldId id="478"/>
            <p14:sldId id="493"/>
            <p14:sldId id="490"/>
            <p14:sldId id="489"/>
            <p14:sldId id="491"/>
            <p14:sldId id="480"/>
            <p14:sldId id="483"/>
            <p14:sldId id="492"/>
            <p14:sldId id="473"/>
            <p14:sldId id="457"/>
            <p14:sldId id="4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906"/>
    <a:srgbClr val="0F7F11"/>
    <a:srgbClr val="EFEFEF"/>
    <a:srgbClr val="E6E6E6"/>
    <a:srgbClr val="53F178"/>
    <a:srgbClr val="13F91C"/>
    <a:srgbClr val="2FF9FF"/>
    <a:srgbClr val="0033CC"/>
    <a:srgbClr val="FF9933"/>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768" autoAdjust="0"/>
    <p:restoredTop sz="99647" autoAdjust="0"/>
  </p:normalViewPr>
  <p:slideViewPr>
    <p:cSldViewPr>
      <p:cViewPr varScale="1">
        <p:scale>
          <a:sx n="115" d="100"/>
          <a:sy n="115" d="100"/>
        </p:scale>
        <p:origin x="2456"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912443-7D2A-A64E-81E3-20ABF60EF877}" type="datetime1">
              <a:rPr lang="it-IT" smtClean="0"/>
              <a:t>18/03/21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DA3626B-3D9E-1D41-A399-39BE35768FC9}" type="slidenum">
              <a:rPr lang="en-GB" smtClean="0"/>
              <a:t>‹N›</a:t>
            </a:fld>
            <a:endParaRPr lang="en-GB"/>
          </a:p>
        </p:txBody>
      </p:sp>
    </p:spTree>
    <p:extLst>
      <p:ext uri="{BB962C8B-B14F-4D97-AF65-F5344CB8AC3E}">
        <p14:creationId xmlns:p14="http://schemas.microsoft.com/office/powerpoint/2010/main" val="29217532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AA4C1-5694-2046-AF6B-8D3868F64B95}" type="datetime1">
              <a:rPr lang="it-IT" smtClean="0"/>
              <a:t>18/03/21</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A1D24-F4E0-467E-BDF4-DE8B3B3F6ABE}" type="slidenum">
              <a:rPr lang="en-US" smtClean="0"/>
              <a:pPr/>
              <a:t>‹N›</a:t>
            </a:fld>
            <a:endParaRPr lang="en-US"/>
          </a:p>
        </p:txBody>
      </p:sp>
    </p:spTree>
    <p:extLst>
      <p:ext uri="{BB962C8B-B14F-4D97-AF65-F5344CB8AC3E}">
        <p14:creationId xmlns:p14="http://schemas.microsoft.com/office/powerpoint/2010/main" val="17111152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95743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Click to edit Master subtitle style</a:t>
            </a: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Click to edit Master text styles</a:t>
            </a:r>
          </a:p>
        </p:txBody>
      </p:sp>
      <p:sp>
        <p:nvSpPr>
          <p:cNvPr id="5" name="Date Placeholder 4"/>
          <p:cNvSpPr>
            <a:spLocks noGrp="1"/>
          </p:cNvSpPr>
          <p:nvPr>
            <p:ph type="dt" sz="half" idx="10"/>
          </p:nvPr>
        </p:nvSpPr>
        <p:spPr/>
        <p:txBody>
          <a:bodyPr/>
          <a:lstStyle/>
          <a:p>
            <a:fld id="{69239876-332A-D34F-8256-656F26983D84}" type="datetime1">
              <a:rPr lang="it-IT" smtClean="0"/>
              <a:t>18/03/21</a:t>
            </a:fld>
            <a:endParaRPr lang="en-US"/>
          </a:p>
        </p:txBody>
      </p:sp>
      <p:sp>
        <p:nvSpPr>
          <p:cNvPr id="6" name="Footer Placeholder 5"/>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7" name="Slide Number Placeholder 6"/>
          <p:cNvSpPr>
            <a:spLocks noGrp="1"/>
          </p:cNvSpPr>
          <p:nvPr>
            <p:ph type="sldNum" sz="quarter" idx="12"/>
          </p:nvPr>
        </p:nvSpPr>
        <p:spPr/>
        <p:txBody>
          <a:bodyPr/>
          <a:lstStyle/>
          <a:p>
            <a:fld id="{8C33B02A-0B46-4351-B41F-3D654171EEA0}" type="slidenum">
              <a:rPr lang="en-US" smtClean="0"/>
              <a:pPr/>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4" name="Date Placeholder 3"/>
          <p:cNvSpPr>
            <a:spLocks noGrp="1"/>
          </p:cNvSpPr>
          <p:nvPr>
            <p:ph type="dt" sz="half" idx="10"/>
          </p:nvPr>
        </p:nvSpPr>
        <p:spPr/>
        <p:txBody>
          <a:bodyPr/>
          <a:lstStyle/>
          <a:p>
            <a:fld id="{2FA67BB3-1C87-DA4A-AA03-1C38A64DC4BA}" type="datetime1">
              <a:rPr lang="it-IT" smtClean="0"/>
              <a:t>18/03/21</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4" name="Date Placeholder 3"/>
          <p:cNvSpPr>
            <a:spLocks noGrp="1"/>
          </p:cNvSpPr>
          <p:nvPr>
            <p:ph type="dt" sz="half" idx="10"/>
          </p:nvPr>
        </p:nvSpPr>
        <p:spPr/>
        <p:txBody>
          <a:bodyPr/>
          <a:lstStyle/>
          <a:p>
            <a:fld id="{A111E4FA-8F0B-7D41-9972-24E2E392FA6C}" type="datetime1">
              <a:rPr lang="it-IT" smtClean="0"/>
              <a:t>18/03/21</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endParaRPr/>
          </a:p>
        </p:txBody>
      </p:sp>
      <p:sp>
        <p:nvSpPr>
          <p:cNvPr id="3" name="Content Placeholder 2"/>
          <p:cNvSpPr>
            <a:spLocks noGrp="1"/>
          </p:cNvSpPr>
          <p:nvPr>
            <p:ph idx="1"/>
          </p:nvPr>
        </p:nvSpPr>
        <p:spPr/>
        <p:txBody>
          <a:bodyPr/>
          <a:lstStyle>
            <a:lvl5pPr>
              <a:defRPr/>
            </a:lvl5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4" name="Date Placeholder 3"/>
          <p:cNvSpPr>
            <a:spLocks noGrp="1"/>
          </p:cNvSpPr>
          <p:nvPr>
            <p:ph type="dt" sz="half" idx="10"/>
          </p:nvPr>
        </p:nvSpPr>
        <p:spPr/>
        <p:txBody>
          <a:bodyPr/>
          <a:lstStyle/>
          <a:p>
            <a:fld id="{3201CE3F-7F39-6D48-ACA2-B53CF55DC0FD}" type="datetime1">
              <a:rPr lang="it-IT" smtClean="0"/>
              <a:t>18/03/21</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Click to edit Master subtitle style</a:t>
            </a:r>
            <a:endParaRPr dirty="0"/>
          </a:p>
        </p:txBody>
      </p:sp>
      <p:sp>
        <p:nvSpPr>
          <p:cNvPr id="4" name="Date Placeholder 3"/>
          <p:cNvSpPr>
            <a:spLocks noGrp="1"/>
          </p:cNvSpPr>
          <p:nvPr>
            <p:ph type="dt" sz="half" idx="10"/>
          </p:nvPr>
        </p:nvSpPr>
        <p:spPr/>
        <p:txBody>
          <a:bodyPr/>
          <a:lstStyle/>
          <a:p>
            <a:fld id="{BC2E83D2-6C06-024B-A2FC-70507FB2E204}" type="datetime1">
              <a:rPr lang="it-IT" smtClean="0"/>
              <a:t>18/03/21</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Click to edit Master text styles</a:t>
            </a:r>
          </a:p>
        </p:txBody>
      </p:sp>
      <p:sp>
        <p:nvSpPr>
          <p:cNvPr id="4" name="Date Placeholder 3"/>
          <p:cNvSpPr>
            <a:spLocks noGrp="1"/>
          </p:cNvSpPr>
          <p:nvPr>
            <p:ph type="dt" sz="half" idx="10"/>
          </p:nvPr>
        </p:nvSpPr>
        <p:spPr/>
        <p:txBody>
          <a:bodyPr/>
          <a:lstStyle/>
          <a:p>
            <a:fld id="{0B4D52FA-3134-A747-B6A8-31C44F0B107A}" type="datetime1">
              <a:rPr lang="it-IT" smtClean="0"/>
              <a:t>18/03/21</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5" name="Date Placeholder 4"/>
          <p:cNvSpPr>
            <a:spLocks noGrp="1"/>
          </p:cNvSpPr>
          <p:nvPr>
            <p:ph type="dt" sz="half" idx="10"/>
          </p:nvPr>
        </p:nvSpPr>
        <p:spPr/>
        <p:txBody>
          <a:bodyPr/>
          <a:lstStyle/>
          <a:p>
            <a:fld id="{8DFA9C10-6077-8347-8785-35E03EF68AFE}" type="datetime1">
              <a:rPr lang="it-IT" smtClean="0"/>
              <a:t>18/03/21</a:t>
            </a:fld>
            <a:endParaRPr lang="en-US"/>
          </a:p>
        </p:txBody>
      </p:sp>
      <p:sp>
        <p:nvSpPr>
          <p:cNvPr id="6" name="Footer Placeholder 5"/>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7" name="Slide Number Placeholder 6"/>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7" name="Date Placeholder 6"/>
          <p:cNvSpPr>
            <a:spLocks noGrp="1"/>
          </p:cNvSpPr>
          <p:nvPr>
            <p:ph type="dt" sz="half" idx="10"/>
          </p:nvPr>
        </p:nvSpPr>
        <p:spPr/>
        <p:txBody>
          <a:bodyPr/>
          <a:lstStyle/>
          <a:p>
            <a:fld id="{05C02C58-584D-D64D-BBBD-BA81EBE80247}" type="datetime1">
              <a:rPr lang="it-IT" smtClean="0"/>
              <a:t>18/03/21</a:t>
            </a:fld>
            <a:endParaRPr lang="en-US"/>
          </a:p>
        </p:txBody>
      </p:sp>
      <p:sp>
        <p:nvSpPr>
          <p:cNvPr id="8" name="Footer Placeholder 7"/>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9" name="Slide Number Placeholder 8"/>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endParaRPr/>
          </a:p>
        </p:txBody>
      </p:sp>
      <p:sp>
        <p:nvSpPr>
          <p:cNvPr id="3" name="Date Placeholder 2"/>
          <p:cNvSpPr>
            <a:spLocks noGrp="1"/>
          </p:cNvSpPr>
          <p:nvPr>
            <p:ph type="dt" sz="half" idx="10"/>
          </p:nvPr>
        </p:nvSpPr>
        <p:spPr/>
        <p:txBody>
          <a:bodyPr/>
          <a:lstStyle/>
          <a:p>
            <a:fld id="{512B9550-100F-3E41-B3D0-3CA0EF84C716}" type="datetime1">
              <a:rPr lang="it-IT" smtClean="0"/>
              <a:t>18/03/21</a:t>
            </a:fld>
            <a:endParaRPr lang="en-US"/>
          </a:p>
        </p:txBody>
      </p:sp>
      <p:sp>
        <p:nvSpPr>
          <p:cNvPr id="4" name="Footer Placeholder 3"/>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5" name="Slide Number Placeholder 4"/>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CED32-0CCD-A549-8EAB-BDABB8ABF894}" type="datetime1">
              <a:rPr lang="it-IT" smtClean="0"/>
              <a:t>18/03/21</a:t>
            </a:fld>
            <a:endParaRPr lang="en-US"/>
          </a:p>
        </p:txBody>
      </p:sp>
      <p:sp>
        <p:nvSpPr>
          <p:cNvPr id="3" name="Footer Placeholder 2"/>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4" name="Slide Number Placeholder 3"/>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Click to edit Master text styles</a:t>
            </a:r>
          </a:p>
        </p:txBody>
      </p:sp>
      <p:sp>
        <p:nvSpPr>
          <p:cNvPr id="5" name="Date Placeholder 4"/>
          <p:cNvSpPr>
            <a:spLocks noGrp="1"/>
          </p:cNvSpPr>
          <p:nvPr>
            <p:ph type="dt" sz="half" idx="10"/>
          </p:nvPr>
        </p:nvSpPr>
        <p:spPr/>
        <p:txBody>
          <a:bodyPr/>
          <a:lstStyle/>
          <a:p>
            <a:fld id="{E6C07AEA-74EB-7242-9720-9EED7D99AEBC}" type="datetime1">
              <a:rPr lang="it-IT" smtClean="0"/>
              <a:t>18/03/21</a:t>
            </a:fld>
            <a:endParaRPr lang="en-US"/>
          </a:p>
        </p:txBody>
      </p:sp>
      <p:sp>
        <p:nvSpPr>
          <p:cNvPr id="6" name="Footer Placeholder 5"/>
          <p:cNvSpPr>
            <a:spLocks noGrp="1"/>
          </p:cNvSpPr>
          <p:nvPr>
            <p:ph type="ftr" sz="quarter" idx="11"/>
          </p:nvPr>
        </p:nvSpPr>
        <p:spPr>
          <a:xfrm>
            <a:off x="264458" y="6520259"/>
            <a:ext cx="4840941" cy="365125"/>
          </a:xfrm>
          <a:prstGeom prst="rect">
            <a:avLst/>
          </a:prstGeom>
        </p:spPr>
        <p:txBody>
          <a:bodyPr/>
          <a:lstStyle/>
          <a:p>
            <a:r>
              <a:rPr lang="en-US"/>
              <a:t>G. Pugliese</a:t>
            </a:r>
            <a:endParaRPr lang="en-US" dirty="0"/>
          </a:p>
        </p:txBody>
      </p:sp>
      <p:sp>
        <p:nvSpPr>
          <p:cNvPr id="7" name="Slide Number Placeholder 6"/>
          <p:cNvSpPr>
            <a:spLocks noGrp="1"/>
          </p:cNvSpPr>
          <p:nvPr>
            <p:ph type="sldNum" sz="quarter" idx="12"/>
          </p:nvPr>
        </p:nvSpPr>
        <p:spPr/>
        <p:txBody>
          <a:bodyPr/>
          <a:lstStyle/>
          <a:p>
            <a:fld id="{8C33B02A-0B46-4351-B41F-3D654171EEA0}"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44624"/>
            <a:ext cx="8042276" cy="1008112"/>
          </a:xfrm>
          <a:prstGeom prst="rect">
            <a:avLst/>
          </a:prstGeom>
        </p:spPr>
        <p:txBody>
          <a:bodyPr vert="horz" lIns="91440" tIns="45720" rIns="91440" bIns="45720" rtlCol="0" anchor="b" anchorCtr="0">
            <a:noAutofit/>
          </a:bodyPr>
          <a:lstStyle/>
          <a:p>
            <a:r>
              <a:rPr lang="it-IT" dirty="0"/>
              <a:t>Click to </a:t>
            </a:r>
            <a:r>
              <a:rPr lang="it-IT" dirty="0" err="1"/>
              <a:t>edit</a:t>
            </a:r>
            <a:r>
              <a:rPr lang="it-IT" dirty="0"/>
              <a:t> Master </a:t>
            </a:r>
            <a:r>
              <a:rPr lang="it-IT" dirty="0" err="1"/>
              <a:t>title</a:t>
            </a:r>
            <a:r>
              <a:rPr lang="it-IT" dirty="0"/>
              <a:t>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4BB9D6DC-D377-2D49-9341-2EFAD130BA79}" type="datetime1">
              <a:rPr lang="it-IT" smtClean="0"/>
              <a:t>18/03/21</a:t>
            </a:fld>
            <a:endParaRPr lang="en-US"/>
          </a:p>
        </p:txBody>
      </p:sp>
      <p:sp>
        <p:nvSpPr>
          <p:cNvPr id="6" name="Slide Number Placeholder 5"/>
          <p:cNvSpPr>
            <a:spLocks noGrp="1"/>
          </p:cNvSpPr>
          <p:nvPr>
            <p:ph type="sldNum" sz="quarter" idx="4"/>
          </p:nvPr>
        </p:nvSpPr>
        <p:spPr>
          <a:xfrm>
            <a:off x="8045896" y="6376243"/>
            <a:ext cx="990600" cy="365125"/>
          </a:xfrm>
          <a:prstGeom prst="rect">
            <a:avLst/>
          </a:prstGeom>
        </p:spPr>
        <p:txBody>
          <a:bodyPr vert="horz" lIns="91440" tIns="45720" rIns="91440" bIns="45720" rtlCol="0" anchor="ctr"/>
          <a:lstStyle>
            <a:lvl1pPr algn="r">
              <a:defRPr sz="1400">
                <a:solidFill>
                  <a:schemeClr val="bg1"/>
                </a:solidFill>
                <a:latin typeface="Times New Roman"/>
                <a:cs typeface="Times New Roman"/>
              </a:defRPr>
            </a:lvl1pPr>
          </a:lstStyle>
          <a:p>
            <a:fld id="{6BB56F27-1915-4037-976A-7F8E0BFC7CC4}" type="slidenum">
              <a:rPr lang="en-US" smtClean="0"/>
              <a:pPr/>
              <a:t>‹N›</a:t>
            </a:fld>
            <a:endParaRPr lang="en-US"/>
          </a:p>
        </p:txBody>
      </p:sp>
      <p:sp>
        <p:nvSpPr>
          <p:cNvPr id="9" name="Rettangolo 8"/>
          <p:cNvSpPr/>
          <p:nvPr userDrawn="1"/>
        </p:nvSpPr>
        <p:spPr>
          <a:xfrm>
            <a:off x="-42333" y="952507"/>
            <a:ext cx="1043608" cy="276999"/>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2">
                    <a:lumMod val="75000"/>
                    <a:lumOff val="25000"/>
                  </a:schemeClr>
                </a:solidFill>
                <a:latin typeface="Times New Roman" pitchFamily="18" charset="0"/>
                <a:cs typeface="Times New Roman" pitchFamily="18" charset="0"/>
              </a:rPr>
              <a:t>G.</a:t>
            </a:r>
            <a:r>
              <a:rPr lang="en-US" sz="1200" b="1" baseline="0" dirty="0">
                <a:solidFill>
                  <a:schemeClr val="tx2">
                    <a:lumMod val="75000"/>
                    <a:lumOff val="25000"/>
                  </a:schemeClr>
                </a:solidFill>
                <a:latin typeface="Times New Roman" pitchFamily="18" charset="0"/>
                <a:cs typeface="Times New Roman" pitchFamily="18" charset="0"/>
              </a:rPr>
              <a:t> Pugliese</a:t>
            </a:r>
          </a:p>
        </p:txBody>
      </p:sp>
      <p:pic>
        <p:nvPicPr>
          <p:cNvPr id="10" name="CMS logo.jpg" descr="CMS logo.jpg"/>
          <p:cNvPicPr>
            <a:picLocks noChangeAspect="1"/>
          </p:cNvPicPr>
          <p:nvPr userDrawn="1"/>
        </p:nvPicPr>
        <p:blipFill>
          <a:blip r:embed="rId14"/>
          <a:stretch>
            <a:fillRect/>
          </a:stretch>
        </p:blipFill>
        <p:spPr>
          <a:xfrm>
            <a:off x="0" y="-1"/>
            <a:ext cx="935207" cy="936000"/>
          </a:xfrm>
          <a:prstGeom prst="rect">
            <a:avLst/>
          </a:prstGeom>
          <a:ln w="12700">
            <a:miter lim="400000"/>
          </a:ln>
          <a:effectLst>
            <a:outerShdw blurRad="152400" dist="25400" dir="5400000" rotWithShape="0">
              <a:srgbClr val="000000">
                <a:alpha val="50000"/>
              </a:srgbClr>
            </a:outerShdw>
          </a:effectLst>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ctr" defTabSz="914400" rtl="0" eaLnBrk="1" latinLnBrk="0" hangingPunct="1">
        <a:spcBef>
          <a:spcPct val="0"/>
        </a:spcBef>
        <a:buNone/>
        <a:defRPr sz="4400" kern="1200">
          <a:solidFill>
            <a:schemeClr val="accent1"/>
          </a:solidFill>
          <a:latin typeface="Times New Roman"/>
          <a:ea typeface="+mj-ea"/>
          <a:cs typeface="Times New Roman"/>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Times New Roman"/>
          <a:ea typeface="+mn-ea"/>
          <a:cs typeface="Times New Roman"/>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Times New Roman"/>
          <a:ea typeface="+mn-ea"/>
          <a:cs typeface="Times New Roman"/>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Times New Roman"/>
          <a:ea typeface="+mn-ea"/>
          <a:cs typeface="Times New Roman"/>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Times New Roman"/>
          <a:ea typeface="+mn-ea"/>
          <a:cs typeface="Times New Roman"/>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Times New Roman"/>
          <a:ea typeface="+mn-ea"/>
          <a:cs typeface="Times New Roman"/>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agenda.infn.it/event/23790/contributions/120123/attachments/75815/97484/CMS_pres_referee_Sett2020_v1.pdf" TargetMode="External"/><Relationship Id="rId2" Type="http://schemas.openxmlformats.org/officeDocument/2006/relationships/hyperlink" Target="https://www.ac.infn.it/preventivi/2021/"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s://edms.cern.ch/document/2398834" TargetMode="External"/><Relationship Id="rId13" Type="http://schemas.openxmlformats.org/officeDocument/2006/relationships/hyperlink" Target="https://edms.cern.ch/document/2376368" TargetMode="External"/><Relationship Id="rId3" Type="http://schemas.openxmlformats.org/officeDocument/2006/relationships/hyperlink" Target="https://hse.cern/content/faq-covid-19" TargetMode="External"/><Relationship Id="rId7" Type="http://schemas.openxmlformats.org/officeDocument/2006/relationships/hyperlink" Target="https://edms.cern.ch/document/2389839" TargetMode="External"/><Relationship Id="rId12" Type="http://schemas.openxmlformats.org/officeDocument/2006/relationships/hyperlink" Target="https://lms.cern.ch/ekp/servlet/ekp?PX=N&amp;TEACHREVIEW=N&amp;CID=EKP000043435&amp;TX=FORMAT1&amp;LANGUAGE_TAG=*ALL*&amp;DECORATEPAGE=Y" TargetMode="External"/><Relationship Id="rId2" Type="http://schemas.openxmlformats.org/officeDocument/2006/relationships/hyperlink" Target="https://hse.cern/news-article/coronavirus-information-measures-and-recommendations" TargetMode="External"/><Relationship Id="rId1" Type="http://schemas.openxmlformats.org/officeDocument/2006/relationships/slideLayout" Target="../slideLayouts/slideLayout7.xml"/><Relationship Id="rId6" Type="http://schemas.openxmlformats.org/officeDocument/2006/relationships/hyperlink" Target="https://edms.cern.ch/document/2373120" TargetMode="External"/><Relationship Id="rId11" Type="http://schemas.openxmlformats.org/officeDocument/2006/relationships/hyperlink" Target="https://edms.cern.ch/document/2366534" TargetMode="External"/><Relationship Id="rId5" Type="http://schemas.openxmlformats.org/officeDocument/2006/relationships/hyperlink" Target="https://edms.cern.ch/document/2370903" TargetMode="External"/><Relationship Id="rId15" Type="http://schemas.openxmlformats.org/officeDocument/2006/relationships/hyperlink" Target="https://smb-dep.web.cern.ch/en/content/services-availability-covid-19" TargetMode="External"/><Relationship Id="rId10" Type="http://schemas.openxmlformats.org/officeDocument/2006/relationships/hyperlink" Target="https://edms.cern.ch/document/2366490" TargetMode="External"/><Relationship Id="rId4" Type="http://schemas.openxmlformats.org/officeDocument/2006/relationships/hyperlink" Target="https://edms.cern.ch/document/2370902" TargetMode="External"/><Relationship Id="rId9" Type="http://schemas.openxmlformats.org/officeDocument/2006/relationships/hyperlink" Target="https://cmssafety.web.cern.ch/faq" TargetMode="External"/><Relationship Id="rId14" Type="http://schemas.openxmlformats.org/officeDocument/2006/relationships/hyperlink" Target="https://indico.cern.ch/event/922282/"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spreadsheets/d/13630YdaGHrN9p_PTcXzgxW9eAUshdVlHFZ14gXmhn5Y/edit#gid=1688196699" TargetMode="External"/><Relationship Id="rId2" Type="http://schemas.openxmlformats.org/officeDocument/2006/relationships/hyperlink" Target="https://docs.google.com/spreadsheets/d/1Kiq3KhXIFH_cY5205ofvdP48UVsoWNqFEQT4zfiFrBo/edit#gid=0" TargetMode="External"/><Relationship Id="rId1" Type="http://schemas.openxmlformats.org/officeDocument/2006/relationships/slideLayout" Target="../slideLayouts/slideLayout7.xml"/><Relationship Id="rId4" Type="http://schemas.openxmlformats.org/officeDocument/2006/relationships/hyperlink" Target="https://docs.google.com/spreadsheets/d/17pUSMb-j4xjC0C5jzR3mlohpkoR0CIELkfvIZ-EVIeY/edit#gid=1071561352"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ocs.google.com/spreadsheets/d/1vkLDZGQVllyfQqer87RE8CT7NM3_MERl6jCbp1pmpB8/edit#gid=582461050" TargetMode="External"/><Relationship Id="rId2" Type="http://schemas.openxmlformats.org/officeDocument/2006/relationships/hyperlink" Target="https://iam.infn.it/NuovaAnagrafica/priv?restartApplication" TargetMode="External"/><Relationship Id="rId1" Type="http://schemas.openxmlformats.org/officeDocument/2006/relationships/slideLayout" Target="../slideLayouts/slideLayout7.xml"/><Relationship Id="rId6" Type="http://schemas.openxmlformats.org/officeDocument/2006/relationships/hyperlink" Target="http://www.infn.it/consuntivi/new/?YEAR=2021" TargetMode="External"/><Relationship Id="rId5" Type="http://schemas.openxmlformats.org/officeDocument/2006/relationships/hyperlink" Target="http://www.infn.it/eventi" TargetMode="External"/><Relationship Id="rId4" Type="http://schemas.openxmlformats.org/officeDocument/2006/relationships/hyperlink" Target="https://docs.google.com/spreadsheets/d/1vkLDZGQVllyfQqer87RE8CT7NM3_MERl6jCbp1pmpB8/edit#gid=745229895"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agenda.infn.it/event/23790/contributions/120123/attachments/75815/97484/CMS_pres_referee_Sett2020_v1.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Design, R&amp;D, and installation of the…"/>
          <p:cNvSpPr txBox="1">
            <a:spLocks noGrp="1"/>
          </p:cNvSpPr>
          <p:nvPr>
            <p:ph type="ctrTitle" idx="4294967295"/>
          </p:nvPr>
        </p:nvSpPr>
        <p:spPr>
          <a:xfrm>
            <a:off x="251520" y="1268760"/>
            <a:ext cx="8604448" cy="3960440"/>
          </a:xfrm>
          <a:prstGeom prst="rect">
            <a:avLst/>
          </a:prstGeom>
        </p:spPr>
        <p:txBody>
          <a:bodyPr/>
          <a:lstStyle/>
          <a:p>
            <a:pPr>
              <a:defRPr sz="8000" b="1"/>
            </a:pPr>
            <a:r>
              <a:rPr lang="x-none" sz="4000" b="1" dirty="0">
                <a:solidFill>
                  <a:srgbClr val="FF0000"/>
                </a:solidFill>
              </a:rPr>
              <a:t>CMS – Bari </a:t>
            </a:r>
            <a:br>
              <a:rPr lang="x-none" sz="4000" b="1">
                <a:solidFill>
                  <a:srgbClr val="FF0000"/>
                </a:solidFill>
              </a:rPr>
            </a:br>
            <a:r>
              <a:rPr lang="it-IT" sz="4000" b="1" dirty="0">
                <a:solidFill>
                  <a:srgbClr val="FF0000"/>
                </a:solidFill>
              </a:rPr>
              <a:t>2nd</a:t>
            </a:r>
            <a:r>
              <a:rPr lang="x-none" sz="4000" b="1">
                <a:solidFill>
                  <a:srgbClr val="FF0000"/>
                </a:solidFill>
              </a:rPr>
              <a:t> </a:t>
            </a:r>
            <a:r>
              <a:rPr lang="x-none" sz="4000" b="1" dirty="0">
                <a:solidFill>
                  <a:srgbClr val="FF0000"/>
                </a:solidFill>
              </a:rPr>
              <a:t>meeting 2021</a:t>
            </a:r>
            <a:br>
              <a:rPr lang="x-none" sz="4000" b="1" dirty="0">
                <a:solidFill>
                  <a:srgbClr val="FF0000"/>
                </a:solidFill>
              </a:rPr>
            </a:br>
            <a:r>
              <a:rPr lang="x-none" sz="2400" b="1" dirty="0"/>
              <a:t>G. Pugliese</a:t>
            </a:r>
            <a:br>
              <a:rPr lang="x-none" sz="2400" b="1"/>
            </a:br>
            <a:r>
              <a:rPr lang="it-IT" sz="2000" b="1" dirty="0"/>
              <a:t>18 marzo </a:t>
            </a:r>
            <a:r>
              <a:rPr lang="x-none" sz="2000" b="1"/>
              <a:t>2021</a:t>
            </a:r>
            <a:br>
              <a:rPr lang="x-none" sz="2000" b="1" dirty="0"/>
            </a:br>
            <a:endParaRPr sz="2000" dirty="0"/>
          </a:p>
        </p:txBody>
      </p:sp>
    </p:spTree>
    <p:extLst>
      <p:ext uri="{BB962C8B-B14F-4D97-AF65-F5344CB8AC3E}">
        <p14:creationId xmlns:p14="http://schemas.microsoft.com/office/powerpoint/2010/main" val="3470808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Assegni di Ricerca</a:t>
            </a:r>
          </a:p>
        </p:txBody>
      </p:sp>
      <p:sp>
        <p:nvSpPr>
          <p:cNvPr id="3" name="Slide Number Placeholder 2"/>
          <p:cNvSpPr>
            <a:spLocks noGrp="1"/>
          </p:cNvSpPr>
          <p:nvPr>
            <p:ph type="sldNum" sz="quarter" idx="12"/>
          </p:nvPr>
        </p:nvSpPr>
        <p:spPr/>
        <p:txBody>
          <a:bodyPr/>
          <a:lstStyle/>
          <a:p>
            <a:fld id="{8C33B02A-0B46-4351-B41F-3D654171EEA0}" type="slidenum">
              <a:rPr lang="en-US" smtClean="0"/>
              <a:pPr/>
              <a:t>10</a:t>
            </a:fld>
            <a:endParaRPr lang="en-US"/>
          </a:p>
        </p:txBody>
      </p:sp>
      <p:sp>
        <p:nvSpPr>
          <p:cNvPr id="4" name="TextBox 3"/>
          <p:cNvSpPr txBox="1"/>
          <p:nvPr/>
        </p:nvSpPr>
        <p:spPr>
          <a:xfrm>
            <a:off x="560074" y="2087428"/>
            <a:ext cx="8260397" cy="3970318"/>
          </a:xfrm>
          <a:prstGeom prst="rect">
            <a:avLst/>
          </a:prstGeom>
          <a:noFill/>
        </p:spPr>
        <p:txBody>
          <a:bodyPr wrap="square" rtlCol="0">
            <a:spAutoFit/>
          </a:bodyPr>
          <a:lstStyle/>
          <a:p>
            <a:r>
              <a:rPr lang="it-IT" dirty="0"/>
              <a:t>Vi ricordo che nella riunione del 23 Ottobre 2020 abbiamo concordato in 4 richieste di cui una urgente: </a:t>
            </a:r>
          </a:p>
          <a:p>
            <a:endParaRPr lang="it-IT" dirty="0"/>
          </a:p>
          <a:p>
            <a:pPr marL="342900" indent="-342900">
              <a:buFont typeface="+mj-lt"/>
              <a:buAutoNum type="arabicPeriod"/>
            </a:pPr>
            <a:r>
              <a:rPr lang="it-IT" dirty="0">
                <a:solidFill>
                  <a:srgbClr val="FF0000"/>
                </a:solidFill>
              </a:rPr>
              <a:t>Performance </a:t>
            </a:r>
            <a:r>
              <a:rPr lang="it-IT" dirty="0" err="1">
                <a:solidFill>
                  <a:srgbClr val="FF0000"/>
                </a:solidFill>
              </a:rPr>
              <a:t>study</a:t>
            </a:r>
            <a:r>
              <a:rPr lang="it-IT" dirty="0">
                <a:solidFill>
                  <a:srgbClr val="FF0000"/>
                </a:solidFill>
              </a:rPr>
              <a:t> of </a:t>
            </a:r>
            <a:r>
              <a:rPr lang="it-IT" dirty="0" err="1">
                <a:solidFill>
                  <a:srgbClr val="FF0000"/>
                </a:solidFill>
              </a:rPr>
              <a:t>improved</a:t>
            </a:r>
            <a:r>
              <a:rPr lang="it-IT" dirty="0">
                <a:solidFill>
                  <a:srgbClr val="FF0000"/>
                </a:solidFill>
              </a:rPr>
              <a:t> RPC for CMS </a:t>
            </a:r>
            <a:r>
              <a:rPr lang="it-IT" dirty="0" err="1">
                <a:solidFill>
                  <a:srgbClr val="FF0000"/>
                </a:solidFill>
              </a:rPr>
              <a:t>experiment</a:t>
            </a:r>
            <a:r>
              <a:rPr lang="it-IT" dirty="0">
                <a:solidFill>
                  <a:srgbClr val="FF0000"/>
                </a:solidFill>
              </a:rPr>
              <a:t> </a:t>
            </a:r>
            <a:r>
              <a:rPr lang="it-IT" dirty="0" err="1">
                <a:solidFill>
                  <a:srgbClr val="FF0000"/>
                </a:solidFill>
              </a:rPr>
              <a:t>at</a:t>
            </a:r>
            <a:r>
              <a:rPr lang="it-IT" dirty="0">
                <a:solidFill>
                  <a:srgbClr val="FF0000"/>
                </a:solidFill>
              </a:rPr>
              <a:t> HL-LHC and  for </a:t>
            </a:r>
            <a:r>
              <a:rPr lang="it-IT" dirty="0" err="1">
                <a:solidFill>
                  <a:srgbClr val="FF0000"/>
                </a:solidFill>
              </a:rPr>
              <a:t>next</a:t>
            </a:r>
            <a:r>
              <a:rPr lang="it-IT" dirty="0">
                <a:solidFill>
                  <a:srgbClr val="FF0000"/>
                </a:solidFill>
              </a:rPr>
              <a:t> HEP generation </a:t>
            </a:r>
            <a:r>
              <a:rPr lang="it-IT" dirty="0" err="1">
                <a:solidFill>
                  <a:srgbClr val="FF0000"/>
                </a:solidFill>
              </a:rPr>
              <a:t>experiments</a:t>
            </a:r>
            <a:r>
              <a:rPr lang="it-IT" dirty="0">
                <a:solidFill>
                  <a:srgbClr val="FF0000"/>
                </a:solidFill>
              </a:rPr>
              <a:t> </a:t>
            </a:r>
          </a:p>
          <a:p>
            <a:endParaRPr lang="it-IT" dirty="0"/>
          </a:p>
          <a:p>
            <a:pPr marL="285750" indent="-285750">
              <a:buFont typeface="Arial" panose="020B0604020202020204" pitchFamily="34" charset="0"/>
              <a:buChar char="•"/>
            </a:pPr>
            <a:r>
              <a:rPr lang="it-IT" dirty="0">
                <a:solidFill>
                  <a:srgbClr val="FF0000"/>
                </a:solidFill>
              </a:rPr>
              <a:t>Titolo: GE2/1 Detector Construction &amp; Trigger </a:t>
            </a:r>
            <a:r>
              <a:rPr lang="it-IT" dirty="0" err="1">
                <a:solidFill>
                  <a:srgbClr val="FF0000"/>
                </a:solidFill>
              </a:rPr>
              <a:t>development</a:t>
            </a:r>
            <a:r>
              <a:rPr lang="it-IT" dirty="0">
                <a:solidFill>
                  <a:srgbClr val="FF0000"/>
                </a:solidFill>
              </a:rPr>
              <a:t> to </a:t>
            </a:r>
            <a:r>
              <a:rPr lang="it-IT" dirty="0" err="1">
                <a:solidFill>
                  <a:srgbClr val="FF0000"/>
                </a:solidFill>
              </a:rPr>
              <a:t>search</a:t>
            </a:r>
            <a:r>
              <a:rPr lang="it-IT" dirty="0">
                <a:solidFill>
                  <a:srgbClr val="FF0000"/>
                </a:solidFill>
              </a:rPr>
              <a:t> for </a:t>
            </a:r>
            <a:r>
              <a:rPr lang="it-IT" dirty="0" err="1">
                <a:solidFill>
                  <a:srgbClr val="FF0000"/>
                </a:solidFill>
              </a:rPr>
              <a:t>displaced</a:t>
            </a:r>
            <a:r>
              <a:rPr lang="it-IT" dirty="0">
                <a:solidFill>
                  <a:srgbClr val="FF0000"/>
                </a:solidFill>
              </a:rPr>
              <a:t> </a:t>
            </a:r>
            <a:r>
              <a:rPr lang="it-IT" dirty="0" err="1">
                <a:solidFill>
                  <a:srgbClr val="FF0000"/>
                </a:solidFill>
              </a:rPr>
              <a:t>Muons</a:t>
            </a:r>
            <a:r>
              <a:rPr lang="it-IT" dirty="0">
                <a:solidFill>
                  <a:srgbClr val="FF0000"/>
                </a:solidFill>
              </a:rPr>
              <a:t> </a:t>
            </a:r>
            <a:r>
              <a:rPr lang="it-IT" dirty="0" err="1">
                <a:solidFill>
                  <a:srgbClr val="FF0000"/>
                </a:solidFill>
              </a:rPr>
              <a:t>signatures</a:t>
            </a:r>
            <a:r>
              <a:rPr lang="it-IT" dirty="0">
                <a:solidFill>
                  <a:srgbClr val="FF0000"/>
                </a:solidFill>
              </a:rPr>
              <a:t> </a:t>
            </a:r>
            <a:r>
              <a:rPr lang="it-IT" dirty="0" err="1">
                <a:solidFill>
                  <a:srgbClr val="FF0000"/>
                </a:solidFill>
              </a:rPr>
              <a:t>at</a:t>
            </a:r>
            <a:r>
              <a:rPr lang="it-IT" dirty="0">
                <a:solidFill>
                  <a:srgbClr val="FF0000"/>
                </a:solidFill>
              </a:rPr>
              <a:t> the LHC (2 anni)</a:t>
            </a:r>
          </a:p>
          <a:p>
            <a:pPr marL="285750" indent="-285750">
              <a:buFont typeface="Arial" panose="020B0604020202020204" pitchFamily="34" charset="0"/>
              <a:buChar char="•"/>
            </a:pPr>
            <a:endParaRPr lang="it-IT" dirty="0">
              <a:solidFill>
                <a:srgbClr val="FF0000"/>
              </a:solidFill>
            </a:endParaRPr>
          </a:p>
          <a:p>
            <a:pPr marL="285750" indent="-285750">
              <a:buFont typeface="Arial" panose="020B0604020202020204" pitchFamily="34" charset="0"/>
              <a:buChar char="•"/>
            </a:pPr>
            <a:r>
              <a:rPr lang="it-IT" dirty="0">
                <a:solidFill>
                  <a:srgbClr val="FF0000"/>
                </a:solidFill>
              </a:rPr>
              <a:t>“</a:t>
            </a:r>
            <a:r>
              <a:rPr lang="it-IT" i="1" dirty="0">
                <a:solidFill>
                  <a:srgbClr val="FF0000"/>
                </a:solidFill>
              </a:rPr>
              <a:t>Machine </a:t>
            </a:r>
            <a:r>
              <a:rPr lang="it-IT" i="1" dirty="0" err="1">
                <a:solidFill>
                  <a:srgbClr val="FF0000"/>
                </a:solidFill>
              </a:rPr>
              <a:t>learning</a:t>
            </a:r>
            <a:r>
              <a:rPr lang="it-IT" dirty="0">
                <a:solidFill>
                  <a:srgbClr val="FF0000"/>
                </a:solidFill>
              </a:rPr>
              <a:t> per l’ottimizzazione dell’analisi di fisica per il </a:t>
            </a:r>
            <a:r>
              <a:rPr lang="it-IT" dirty="0" err="1">
                <a:solidFill>
                  <a:srgbClr val="FF0000"/>
                </a:solidFill>
              </a:rPr>
              <a:t>Run</a:t>
            </a:r>
            <a:r>
              <a:rPr lang="it-IT" dirty="0">
                <a:solidFill>
                  <a:srgbClr val="FF0000"/>
                </a:solidFill>
              </a:rPr>
              <a:t> 3 nel settore dell’</a:t>
            </a:r>
            <a:r>
              <a:rPr lang="it-IT" dirty="0" err="1">
                <a:solidFill>
                  <a:srgbClr val="FF0000"/>
                </a:solidFill>
              </a:rPr>
              <a:t>Higgs</a:t>
            </a:r>
            <a:r>
              <a:rPr lang="it-IT" dirty="0"/>
              <a:t> (2 anni)</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solidFill>
                  <a:srgbClr val="FF0000"/>
                </a:solidFill>
              </a:rPr>
              <a:t>GPU-</a:t>
            </a:r>
            <a:r>
              <a:rPr lang="it-IT" dirty="0" err="1">
                <a:solidFill>
                  <a:srgbClr val="FF0000"/>
                </a:solidFill>
              </a:rPr>
              <a:t>based</a:t>
            </a:r>
            <a:r>
              <a:rPr lang="it-IT" dirty="0">
                <a:solidFill>
                  <a:srgbClr val="FF0000"/>
                </a:solidFill>
              </a:rPr>
              <a:t> </a:t>
            </a:r>
            <a:r>
              <a:rPr lang="it-IT" dirty="0" err="1">
                <a:solidFill>
                  <a:srgbClr val="FF0000"/>
                </a:solidFill>
              </a:rPr>
              <a:t>novel</a:t>
            </a:r>
            <a:r>
              <a:rPr lang="it-IT" dirty="0">
                <a:solidFill>
                  <a:srgbClr val="FF0000"/>
                </a:solidFill>
              </a:rPr>
              <a:t> </a:t>
            </a:r>
            <a:r>
              <a:rPr lang="it-IT" dirty="0" err="1">
                <a:solidFill>
                  <a:srgbClr val="FF0000"/>
                </a:solidFill>
              </a:rPr>
              <a:t>techniques</a:t>
            </a:r>
            <a:r>
              <a:rPr lang="it-IT" dirty="0">
                <a:solidFill>
                  <a:srgbClr val="FF0000"/>
                </a:solidFill>
              </a:rPr>
              <a:t> for full </a:t>
            </a:r>
            <a:r>
              <a:rPr lang="it-IT" dirty="0" err="1">
                <a:solidFill>
                  <a:srgbClr val="FF0000"/>
                </a:solidFill>
              </a:rPr>
              <a:t>track</a:t>
            </a:r>
            <a:r>
              <a:rPr lang="it-IT" dirty="0">
                <a:solidFill>
                  <a:srgbClr val="FF0000"/>
                </a:solidFill>
              </a:rPr>
              <a:t> </a:t>
            </a:r>
            <a:r>
              <a:rPr lang="it-IT" dirty="0" err="1">
                <a:solidFill>
                  <a:srgbClr val="FF0000"/>
                </a:solidFill>
              </a:rPr>
              <a:t>heterogeneous</a:t>
            </a:r>
            <a:r>
              <a:rPr lang="it-IT" dirty="0">
                <a:solidFill>
                  <a:srgbClr val="FF0000"/>
                </a:solidFill>
              </a:rPr>
              <a:t> </a:t>
            </a:r>
            <a:r>
              <a:rPr lang="it-IT" dirty="0" err="1">
                <a:solidFill>
                  <a:srgbClr val="FF0000"/>
                </a:solidFill>
              </a:rPr>
              <a:t>reconstruction</a:t>
            </a:r>
            <a:r>
              <a:rPr lang="it-IT" dirty="0">
                <a:solidFill>
                  <a:srgbClr val="FF0000"/>
                </a:solidFill>
              </a:rPr>
              <a:t> </a:t>
            </a:r>
            <a:r>
              <a:rPr lang="it-IT" dirty="0" err="1">
                <a:solidFill>
                  <a:srgbClr val="FF0000"/>
                </a:solidFill>
              </a:rPr>
              <a:t>at</a:t>
            </a:r>
            <a:r>
              <a:rPr lang="it-IT" dirty="0">
                <a:solidFill>
                  <a:srgbClr val="FF0000"/>
                </a:solidFill>
              </a:rPr>
              <a:t> the CMS </a:t>
            </a:r>
            <a:r>
              <a:rPr lang="it-IT" dirty="0" err="1">
                <a:solidFill>
                  <a:srgbClr val="FF0000"/>
                </a:solidFill>
              </a:rPr>
              <a:t>experiment</a:t>
            </a:r>
            <a:r>
              <a:rPr lang="it-IT" dirty="0">
                <a:solidFill>
                  <a:srgbClr val="FF0000"/>
                </a:solidFill>
              </a:rPr>
              <a:t> (1 anno)</a:t>
            </a:r>
            <a:endParaRPr lang="it-IT" dirty="0"/>
          </a:p>
        </p:txBody>
      </p:sp>
      <p:sp>
        <p:nvSpPr>
          <p:cNvPr id="5" name="CasellaDiTesto 4">
            <a:extLst>
              <a:ext uri="{FF2B5EF4-FFF2-40B4-BE49-F238E27FC236}">
                <a16:creationId xmlns:a16="http://schemas.microsoft.com/office/drawing/2014/main" id="{EA69B412-BA15-FA49-AD72-7AE2A17CB847}"/>
              </a:ext>
            </a:extLst>
          </p:cNvPr>
          <p:cNvSpPr txBox="1"/>
          <p:nvPr/>
        </p:nvSpPr>
        <p:spPr>
          <a:xfrm>
            <a:off x="827584" y="1385416"/>
            <a:ext cx="5616624" cy="369332"/>
          </a:xfrm>
          <a:prstGeom prst="rect">
            <a:avLst/>
          </a:prstGeom>
          <a:noFill/>
        </p:spPr>
        <p:txBody>
          <a:bodyPr wrap="square" rtlCol="0">
            <a:spAutoFit/>
          </a:bodyPr>
          <a:lstStyle/>
          <a:p>
            <a:r>
              <a:rPr lang="it-IT"/>
              <a:t>Avviato procedure per AdR (LHCMiur) - Tracker   </a:t>
            </a:r>
          </a:p>
        </p:txBody>
      </p:sp>
      <p:sp>
        <p:nvSpPr>
          <p:cNvPr id="8" name="CasellaDiTesto 7">
            <a:extLst>
              <a:ext uri="{FF2B5EF4-FFF2-40B4-BE49-F238E27FC236}">
                <a16:creationId xmlns:a16="http://schemas.microsoft.com/office/drawing/2014/main" id="{E4FDBE85-E629-F940-9B05-3C399435AC98}"/>
              </a:ext>
            </a:extLst>
          </p:cNvPr>
          <p:cNvSpPr txBox="1"/>
          <p:nvPr/>
        </p:nvSpPr>
        <p:spPr>
          <a:xfrm>
            <a:off x="2482181" y="6372036"/>
            <a:ext cx="4176464" cy="369332"/>
          </a:xfrm>
          <a:prstGeom prst="rect">
            <a:avLst/>
          </a:prstGeom>
          <a:noFill/>
        </p:spPr>
        <p:txBody>
          <a:bodyPr wrap="square" rtlCol="0">
            <a:spAutoFit/>
          </a:bodyPr>
          <a:lstStyle/>
          <a:p>
            <a:r>
              <a:rPr lang="en-US" b="1" dirty="0" err="1"/>
              <a:t>Priorità</a:t>
            </a:r>
            <a:r>
              <a:rPr lang="en-US" b="1" dirty="0"/>
              <a:t> da </a:t>
            </a:r>
            <a:r>
              <a:rPr lang="en-US" b="1" dirty="0" err="1"/>
              <a:t>stabilire</a:t>
            </a:r>
            <a:r>
              <a:rPr lang="en-US" b="1" dirty="0"/>
              <a:t>!!</a:t>
            </a:r>
          </a:p>
        </p:txBody>
      </p:sp>
    </p:spTree>
    <p:extLst>
      <p:ext uri="{BB962C8B-B14F-4D97-AF65-F5344CB8AC3E}">
        <p14:creationId xmlns:p14="http://schemas.microsoft.com/office/powerpoint/2010/main" val="3488117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267" y="-26748"/>
            <a:ext cx="8042276" cy="1008112"/>
          </a:xfrm>
        </p:spPr>
        <p:txBody>
          <a:bodyPr/>
          <a:lstStyle/>
          <a:p>
            <a:r>
              <a:rPr lang="it-IT"/>
              <a:t>Stato Finanziario Bari</a:t>
            </a:r>
          </a:p>
        </p:txBody>
      </p:sp>
      <p:sp>
        <p:nvSpPr>
          <p:cNvPr id="3" name="Slide Number Placeholder 2"/>
          <p:cNvSpPr>
            <a:spLocks noGrp="1"/>
          </p:cNvSpPr>
          <p:nvPr>
            <p:ph type="sldNum" sz="quarter" idx="12"/>
          </p:nvPr>
        </p:nvSpPr>
        <p:spPr/>
        <p:txBody>
          <a:bodyPr/>
          <a:lstStyle/>
          <a:p>
            <a:fld id="{8C33B02A-0B46-4351-B41F-3D654171EEA0}" type="slidenum">
              <a:rPr lang="en-US" smtClean="0"/>
              <a:pPr/>
              <a:t>11</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53057932"/>
              </p:ext>
            </p:extLst>
          </p:nvPr>
        </p:nvGraphicFramePr>
        <p:xfrm>
          <a:off x="611560" y="1556792"/>
          <a:ext cx="7848872" cy="2118360"/>
        </p:xfrm>
        <a:graphic>
          <a:graphicData uri="http://schemas.openxmlformats.org/drawingml/2006/table">
            <a:tbl>
              <a:tblPr firstRow="1" bandRow="1">
                <a:tableStyleId>{5C22544A-7EE6-4342-B048-85BDC9FD1C3A}</a:tableStyleId>
              </a:tblPr>
              <a:tblGrid>
                <a:gridCol w="2616291">
                  <a:extLst>
                    <a:ext uri="{9D8B030D-6E8A-4147-A177-3AD203B41FA5}">
                      <a16:colId xmlns:a16="http://schemas.microsoft.com/office/drawing/2014/main" val="20000"/>
                    </a:ext>
                  </a:extLst>
                </a:gridCol>
                <a:gridCol w="3001039">
                  <a:extLst>
                    <a:ext uri="{9D8B030D-6E8A-4147-A177-3AD203B41FA5}">
                      <a16:colId xmlns:a16="http://schemas.microsoft.com/office/drawing/2014/main" val="20001"/>
                    </a:ext>
                  </a:extLst>
                </a:gridCol>
                <a:gridCol w="2231542">
                  <a:extLst>
                    <a:ext uri="{9D8B030D-6E8A-4147-A177-3AD203B41FA5}">
                      <a16:colId xmlns:a16="http://schemas.microsoft.com/office/drawing/2014/main" val="20002"/>
                    </a:ext>
                  </a:extLst>
                </a:gridCol>
              </a:tblGrid>
              <a:tr h="139040">
                <a:tc>
                  <a:txBody>
                    <a:bodyPr/>
                    <a:lstStyle/>
                    <a:p>
                      <a:r>
                        <a:rPr lang="it-IT" noProof="0"/>
                        <a:t>VOCE</a:t>
                      </a:r>
                    </a:p>
                  </a:txBody>
                  <a:tcPr/>
                </a:tc>
                <a:tc>
                  <a:txBody>
                    <a:bodyPr/>
                    <a:lstStyle/>
                    <a:p>
                      <a:r>
                        <a:rPr lang="it-IT" noProof="0" dirty="0"/>
                        <a:t>2021 (in Euro)*</a:t>
                      </a:r>
                    </a:p>
                  </a:txBody>
                  <a:tcPr/>
                </a:tc>
                <a:tc>
                  <a:txBody>
                    <a:bodyPr/>
                    <a:lstStyle/>
                    <a:p>
                      <a:r>
                        <a:rPr lang="it-IT" noProof="0" dirty="0"/>
                        <a:t>2021 (al 18/3/21)</a:t>
                      </a:r>
                    </a:p>
                  </a:txBody>
                  <a:tcPr/>
                </a:tc>
                <a:extLst>
                  <a:ext uri="{0D108BD9-81ED-4DB2-BD59-A6C34878D82A}">
                    <a16:rowId xmlns:a16="http://schemas.microsoft.com/office/drawing/2014/main" val="10000"/>
                  </a:ext>
                </a:extLst>
              </a:tr>
              <a:tr h="370840">
                <a:tc>
                  <a:txBody>
                    <a:bodyPr/>
                    <a:lstStyle/>
                    <a:p>
                      <a:r>
                        <a:rPr lang="it-IT" noProof="0"/>
                        <a:t>Missioni</a:t>
                      </a:r>
                      <a:r>
                        <a:rPr lang="it-IT" baseline="0" noProof="0"/>
                        <a:t> </a:t>
                      </a:r>
                      <a:endParaRPr lang="it-IT" noProof="0"/>
                    </a:p>
                  </a:txBody>
                  <a:tcPr/>
                </a:tc>
                <a:tc>
                  <a:txBody>
                    <a:bodyPr/>
                    <a:lstStyle/>
                    <a:p>
                      <a:r>
                        <a:rPr lang="it-IT" b="1" noProof="0" dirty="0"/>
                        <a:t>179,5</a:t>
                      </a:r>
                      <a:r>
                        <a:rPr lang="it-IT" noProof="0" dirty="0"/>
                        <a:t> k</a:t>
                      </a:r>
                    </a:p>
                  </a:txBody>
                  <a:tcPr/>
                </a:tc>
                <a:tc>
                  <a:txBody>
                    <a:bodyPr/>
                    <a:lstStyle/>
                    <a:p>
                      <a:r>
                        <a:rPr lang="it-IT" b="1" noProof="0" dirty="0"/>
                        <a:t>153,1</a:t>
                      </a:r>
                      <a:r>
                        <a:rPr lang="it-IT" noProof="0" dirty="0"/>
                        <a:t> k</a:t>
                      </a:r>
                    </a:p>
                  </a:txBody>
                  <a:tcPr/>
                </a:tc>
                <a:extLst>
                  <a:ext uri="{0D108BD9-81ED-4DB2-BD59-A6C34878D82A}">
                    <a16:rowId xmlns:a16="http://schemas.microsoft.com/office/drawing/2014/main" val="10001"/>
                  </a:ext>
                </a:extLst>
              </a:tr>
              <a:tr h="370840">
                <a:tc>
                  <a:txBody>
                    <a:bodyPr/>
                    <a:lstStyle/>
                    <a:p>
                      <a:r>
                        <a:rPr lang="it-IT" noProof="0"/>
                        <a:t>Consumi (CMS)</a:t>
                      </a:r>
                    </a:p>
                  </a:txBody>
                  <a:tcPr/>
                </a:tc>
                <a:tc>
                  <a:txBody>
                    <a:bodyPr/>
                    <a:lstStyle/>
                    <a:p>
                      <a:r>
                        <a:rPr lang="it-IT" noProof="0" dirty="0"/>
                        <a:t>46,5k</a:t>
                      </a:r>
                    </a:p>
                  </a:txBody>
                  <a:tcPr/>
                </a:tc>
                <a:tc>
                  <a:txBody>
                    <a:bodyPr/>
                    <a:lstStyle/>
                    <a:p>
                      <a:r>
                        <a:rPr lang="it-IT" noProof="0" dirty="0"/>
                        <a:t>45,5k</a:t>
                      </a:r>
                    </a:p>
                  </a:txBody>
                  <a:tcPr/>
                </a:tc>
                <a:extLst>
                  <a:ext uri="{0D108BD9-81ED-4DB2-BD59-A6C34878D82A}">
                    <a16:rowId xmlns:a16="http://schemas.microsoft.com/office/drawing/2014/main" val="10002"/>
                  </a:ext>
                </a:extLst>
              </a:tr>
              <a:tr h="370840">
                <a:tc>
                  <a:txBody>
                    <a:bodyPr/>
                    <a:lstStyle/>
                    <a:p>
                      <a:r>
                        <a:rPr lang="it-IT" noProof="0"/>
                        <a:t>Consumi</a:t>
                      </a:r>
                      <a:r>
                        <a:rPr lang="it-IT" baseline="0" noProof="0"/>
                        <a:t> (phase 2)</a:t>
                      </a:r>
                      <a:endParaRPr lang="it-IT" noProof="0"/>
                    </a:p>
                  </a:txBody>
                  <a:tcPr/>
                </a:tc>
                <a:tc>
                  <a:txBody>
                    <a:bodyPr/>
                    <a:lstStyle/>
                    <a:p>
                      <a:r>
                        <a:rPr lang="it-IT" noProof="0" dirty="0"/>
                        <a:t>3.5</a:t>
                      </a:r>
                      <a:r>
                        <a:rPr lang="it-IT" baseline="0" noProof="0" dirty="0"/>
                        <a:t> k </a:t>
                      </a:r>
                      <a:endParaRPr lang="it-IT" noProof="0" dirty="0"/>
                    </a:p>
                  </a:txBody>
                  <a:tcPr/>
                </a:tc>
                <a:tc>
                  <a:txBody>
                    <a:bodyPr/>
                    <a:lstStyle/>
                    <a:p>
                      <a:r>
                        <a:rPr lang="it-IT" noProof="0" dirty="0"/>
                        <a:t>3.5</a:t>
                      </a:r>
                      <a:r>
                        <a:rPr lang="it-IT" baseline="0" noProof="0" dirty="0"/>
                        <a:t> k </a:t>
                      </a:r>
                      <a:endParaRPr lang="it-IT" noProof="0" dirty="0"/>
                    </a:p>
                  </a:txBody>
                  <a:tcPr/>
                </a:tc>
                <a:extLst>
                  <a:ext uri="{0D108BD9-81ED-4DB2-BD59-A6C34878D82A}">
                    <a16:rowId xmlns:a16="http://schemas.microsoft.com/office/drawing/2014/main" val="10003"/>
                  </a:ext>
                </a:extLst>
              </a:tr>
              <a:tr h="370840">
                <a:tc>
                  <a:txBody>
                    <a:bodyPr/>
                    <a:lstStyle/>
                    <a:p>
                      <a:r>
                        <a:rPr lang="it-IT" noProof="0"/>
                        <a:t>CORE (phase2)</a:t>
                      </a:r>
                    </a:p>
                  </a:txBody>
                  <a:tcPr/>
                </a:tc>
                <a:tc>
                  <a:txBody>
                    <a:bodyPr/>
                    <a:lstStyle/>
                    <a:p>
                      <a:r>
                        <a:rPr lang="it-IT" noProof="0" dirty="0"/>
                        <a:t>120,5</a:t>
                      </a:r>
                      <a:r>
                        <a:rPr lang="it-IT" baseline="0" noProof="0" dirty="0"/>
                        <a:t>k +  18 SJ</a:t>
                      </a:r>
                    </a:p>
                  </a:txBody>
                  <a:tcPr/>
                </a:tc>
                <a:tc>
                  <a:txBody>
                    <a:bodyPr/>
                    <a:lstStyle/>
                    <a:p>
                      <a:r>
                        <a:rPr lang="it-IT" baseline="0" noProof="0" dirty="0"/>
                        <a:t>18 SJ</a:t>
                      </a:r>
                    </a:p>
                    <a:p>
                      <a:endParaRPr lang="it-IT" noProof="0" dirty="0"/>
                    </a:p>
                  </a:txBody>
                  <a:tcPr/>
                </a:tc>
                <a:extLst>
                  <a:ext uri="{0D108BD9-81ED-4DB2-BD59-A6C34878D82A}">
                    <a16:rowId xmlns:a16="http://schemas.microsoft.com/office/drawing/2014/main" val="10004"/>
                  </a:ext>
                </a:extLst>
              </a:tr>
            </a:tbl>
          </a:graphicData>
        </a:graphic>
      </p:graphicFrame>
      <p:sp>
        <p:nvSpPr>
          <p:cNvPr id="5" name="TextBox 4"/>
          <p:cNvSpPr txBox="1"/>
          <p:nvPr/>
        </p:nvSpPr>
        <p:spPr>
          <a:xfrm>
            <a:off x="467544" y="4221088"/>
            <a:ext cx="8280920" cy="2308324"/>
          </a:xfrm>
          <a:prstGeom prst="rect">
            <a:avLst/>
          </a:prstGeom>
          <a:noFill/>
        </p:spPr>
        <p:txBody>
          <a:bodyPr wrap="square" rtlCol="0">
            <a:spAutoFit/>
          </a:bodyPr>
          <a:lstStyle/>
          <a:p>
            <a:r>
              <a:rPr lang="it-IT" b="1" dirty="0">
                <a:solidFill>
                  <a:srgbClr val="FF0000"/>
                </a:solidFill>
              </a:rPr>
              <a:t>Missioni:  </a:t>
            </a:r>
          </a:p>
          <a:p>
            <a:r>
              <a:rPr lang="it-IT" dirty="0"/>
              <a:t>Il direttore intende approvare solo missioni motivate da attività non rinviabili svolte da personale già presente al CERN.</a:t>
            </a:r>
          </a:p>
          <a:p>
            <a:r>
              <a:rPr lang="it-IT" dirty="0"/>
              <a:t>Ad oggi sono stati autorizzati in missione (Lucia, Marcello e </a:t>
            </a:r>
            <a:r>
              <a:rPr lang="it-IT" dirty="0" err="1"/>
              <a:t>Jeremi</a:t>
            </a:r>
            <a:r>
              <a:rPr lang="it-IT" dirty="0"/>
              <a:t>). </a:t>
            </a:r>
          </a:p>
          <a:p>
            <a:endParaRPr lang="it-IT" dirty="0"/>
          </a:p>
          <a:p>
            <a:pPr marL="285750" indent="-285750">
              <a:buFontTx/>
              <a:buChar char="•"/>
            </a:pPr>
            <a:r>
              <a:rPr lang="it-IT" dirty="0"/>
              <a:t>Preventivi </a:t>
            </a:r>
            <a:r>
              <a:rPr lang="it-IT" dirty="0">
                <a:hlinkClick r:id="rId2"/>
              </a:rPr>
              <a:t>https://www.ac.infn.it/preventivi/2021/</a:t>
            </a:r>
            <a:r>
              <a:rPr lang="it-IT" dirty="0"/>
              <a:t> e  presentazione </a:t>
            </a:r>
            <a:r>
              <a:rPr lang="it-IT" dirty="0" err="1"/>
              <a:t>Ref</a:t>
            </a:r>
            <a:r>
              <a:rPr lang="it-IT" dirty="0"/>
              <a:t>. </a:t>
            </a:r>
            <a:r>
              <a:rPr lang="it-IT" dirty="0">
                <a:hlinkClick r:id="rId3"/>
              </a:rPr>
              <a:t>https://agenda.infn.it/event/23790/contributions/120123/attachments/75815/97484/CMS_pres_referee_Sett2020_v1.pdf</a:t>
            </a:r>
            <a:r>
              <a:rPr lang="it-IT" dirty="0"/>
              <a:t> in back-up</a:t>
            </a:r>
          </a:p>
        </p:txBody>
      </p:sp>
      <p:sp>
        <p:nvSpPr>
          <p:cNvPr id="6" name="TextBox 5"/>
          <p:cNvSpPr txBox="1"/>
          <p:nvPr/>
        </p:nvSpPr>
        <p:spPr>
          <a:xfrm>
            <a:off x="-357909" y="140854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13885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36912"/>
            <a:ext cx="8042276" cy="1008112"/>
          </a:xfrm>
        </p:spPr>
        <p:txBody>
          <a:bodyPr/>
          <a:lstStyle/>
          <a:p>
            <a:r>
              <a:rPr lang="en-US" dirty="0"/>
              <a:t>SPARES</a:t>
            </a:r>
          </a:p>
        </p:txBody>
      </p:sp>
      <p:sp>
        <p:nvSpPr>
          <p:cNvPr id="3" name="Slide Number Placeholder 2"/>
          <p:cNvSpPr>
            <a:spLocks noGrp="1"/>
          </p:cNvSpPr>
          <p:nvPr>
            <p:ph type="sldNum" sz="quarter" idx="12"/>
          </p:nvPr>
        </p:nvSpPr>
        <p:spPr/>
        <p:txBody>
          <a:bodyPr/>
          <a:lstStyle/>
          <a:p>
            <a:fld id="{8C33B02A-0B46-4351-B41F-3D654171EEA0}" type="slidenum">
              <a:rPr lang="en-US" smtClean="0"/>
              <a:pPr/>
              <a:t>12</a:t>
            </a:fld>
            <a:endParaRPr lang="en-US"/>
          </a:p>
        </p:txBody>
      </p:sp>
    </p:spTree>
    <p:extLst>
      <p:ext uri="{BB962C8B-B14F-4D97-AF65-F5344CB8AC3E}">
        <p14:creationId xmlns:p14="http://schemas.microsoft.com/office/powerpoint/2010/main" val="307112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91"/>
            <a:ext cx="8042276" cy="1008112"/>
          </a:xfrm>
        </p:spPr>
        <p:txBody>
          <a:bodyPr/>
          <a:lstStyle/>
          <a:p>
            <a:r>
              <a:rPr lang="en-US" dirty="0"/>
              <a:t>CMS  Restarting </a:t>
            </a:r>
          </a:p>
        </p:txBody>
      </p:sp>
      <p:sp>
        <p:nvSpPr>
          <p:cNvPr id="3" name="Slide Number Placeholder 2"/>
          <p:cNvSpPr>
            <a:spLocks noGrp="1"/>
          </p:cNvSpPr>
          <p:nvPr>
            <p:ph type="sldNum" sz="quarter" idx="12"/>
          </p:nvPr>
        </p:nvSpPr>
        <p:spPr/>
        <p:txBody>
          <a:bodyPr/>
          <a:lstStyle/>
          <a:p>
            <a:fld id="{8C33B02A-0B46-4351-B41F-3D654171EEA0}" type="slidenum">
              <a:rPr lang="en-US" smtClean="0"/>
              <a:pPr/>
              <a:t>13</a:t>
            </a:fld>
            <a:endParaRPr lang="en-US"/>
          </a:p>
        </p:txBody>
      </p:sp>
      <p:sp>
        <p:nvSpPr>
          <p:cNvPr id="4" name="TextBox 3"/>
          <p:cNvSpPr txBox="1"/>
          <p:nvPr/>
        </p:nvSpPr>
        <p:spPr>
          <a:xfrm>
            <a:off x="179512" y="1196752"/>
            <a:ext cx="8712968" cy="1477328"/>
          </a:xfrm>
          <a:prstGeom prst="rect">
            <a:avLst/>
          </a:prstGeom>
          <a:noFill/>
        </p:spPr>
        <p:txBody>
          <a:bodyPr wrap="square" rtlCol="0">
            <a:spAutoFit/>
          </a:bodyPr>
          <a:lstStyle/>
          <a:p>
            <a:pPr algn="just"/>
            <a:r>
              <a:rPr lang="it-IT" dirty="0"/>
              <a:t>Il CERN entra nella fase 3. Per poter entrare al CERN non è più necessario essere inserito nella lista di accessi ma è sempre necessario avere il corso COVID CERN (sono sempre esclusi i soggetti a rischio).  </a:t>
            </a:r>
          </a:p>
          <a:p>
            <a:pPr algn="just"/>
            <a:endParaRPr lang="it-IT" dirty="0"/>
          </a:p>
          <a:p>
            <a:pPr algn="just"/>
            <a:endParaRPr lang="it-IT" dirty="0"/>
          </a:p>
        </p:txBody>
      </p:sp>
      <p:graphicFrame>
        <p:nvGraphicFramePr>
          <p:cNvPr id="6" name="Table 5">
            <a:extLst>
              <a:ext uri="{FF2B5EF4-FFF2-40B4-BE49-F238E27FC236}">
                <a16:creationId xmlns:a16="http://schemas.microsoft.com/office/drawing/2014/main" id="{5A65D15E-E6C2-4349-A343-8956B61FDD61}"/>
              </a:ext>
            </a:extLst>
          </p:cNvPr>
          <p:cNvGraphicFramePr>
            <a:graphicFrameLocks noGrp="1"/>
          </p:cNvGraphicFramePr>
          <p:nvPr>
            <p:extLst>
              <p:ext uri="{D42A27DB-BD31-4B8C-83A1-F6EECF244321}">
                <p14:modId xmlns:p14="http://schemas.microsoft.com/office/powerpoint/2010/main" val="1796789709"/>
              </p:ext>
            </p:extLst>
          </p:nvPr>
        </p:nvGraphicFramePr>
        <p:xfrm>
          <a:off x="251520" y="2393432"/>
          <a:ext cx="8293241" cy="4419944"/>
        </p:xfrm>
        <a:graphic>
          <a:graphicData uri="http://schemas.openxmlformats.org/drawingml/2006/table">
            <a:tbl>
              <a:tblPr bandRow="1">
                <a:tableStyleId>{BC89EF96-8CEA-46FF-86C4-4CE0E7609802}</a:tableStyleId>
              </a:tblPr>
              <a:tblGrid>
                <a:gridCol w="5967331">
                  <a:extLst>
                    <a:ext uri="{9D8B030D-6E8A-4147-A177-3AD203B41FA5}">
                      <a16:colId xmlns:a16="http://schemas.microsoft.com/office/drawing/2014/main" val="2446026635"/>
                    </a:ext>
                  </a:extLst>
                </a:gridCol>
                <a:gridCol w="2325910">
                  <a:extLst>
                    <a:ext uri="{9D8B030D-6E8A-4147-A177-3AD203B41FA5}">
                      <a16:colId xmlns:a16="http://schemas.microsoft.com/office/drawing/2014/main" val="267821719"/>
                    </a:ext>
                  </a:extLst>
                </a:gridCol>
              </a:tblGrid>
              <a:tr h="2846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CERN HSE COVID-19 info </a:t>
                      </a:r>
                    </a:p>
                  </a:txBody>
                  <a:tcPr/>
                </a:tc>
                <a:tc>
                  <a:txBody>
                    <a:bodyPr/>
                    <a:lstStyle/>
                    <a:p>
                      <a:pPr algn="l"/>
                      <a:r>
                        <a:rPr lang="en-GB" sz="1400" b="1" noProof="0" dirty="0">
                          <a:latin typeface="Arial" panose="020B0604020202020204" pitchFamily="34" charset="0"/>
                          <a:cs typeface="Arial" panose="020B0604020202020204" pitchFamily="34" charset="0"/>
                          <a:hlinkClick r:id="rId2"/>
                        </a:rPr>
                        <a:t>Main Page</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7797380"/>
                  </a:ext>
                </a:extLst>
              </a:tr>
              <a:tr h="284663">
                <a:tc>
                  <a:txBody>
                    <a:bodyPr/>
                    <a:lstStyle/>
                    <a:p>
                      <a:r>
                        <a:rPr lang="en-GB" sz="1400" noProof="0" dirty="0">
                          <a:latin typeface="Arial" panose="020B0604020202020204" pitchFamily="34" charset="0"/>
                          <a:cs typeface="Arial" panose="020B0604020202020204" pitchFamily="34" charset="0"/>
                        </a:rPr>
                        <a:t>HSE CERN COVID-19 FAQ</a:t>
                      </a:r>
                    </a:p>
                  </a:txBody>
                  <a:tcPr/>
                </a:tc>
                <a:tc>
                  <a:txBody>
                    <a:bodyPr/>
                    <a:lstStyle/>
                    <a:p>
                      <a:pPr algn="just"/>
                      <a:r>
                        <a:rPr lang="it-IT" sz="1400" b="1" noProof="0" dirty="0">
                          <a:latin typeface="Arial" panose="020B0604020202020204" pitchFamily="34" charset="0"/>
                          <a:cs typeface="Arial" panose="020B0604020202020204" pitchFamily="34" charset="0"/>
                          <a:hlinkClick r:id="rId3"/>
                        </a:rPr>
                        <a:t>FAQ COVID-19</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73220095"/>
                  </a:ext>
                </a:extLst>
              </a:tr>
              <a:tr h="284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Memorandum COVID-19-related health and safety measures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noProof="0" dirty="0">
                          <a:latin typeface="Arial" panose="020B0604020202020204" pitchFamily="34" charset="0"/>
                          <a:cs typeface="Arial" panose="020B0604020202020204" pitchFamily="34" charset="0"/>
                          <a:hlinkClick r:id="rId4"/>
                        </a:rPr>
                        <a:t>EDMS 2370902</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28665594"/>
                  </a:ext>
                </a:extLst>
              </a:tr>
              <a:tr h="335625">
                <a:tc>
                  <a:txBody>
                    <a:bodyPr/>
                    <a:lstStyle/>
                    <a:p>
                      <a:pPr marL="0" algn="l" defTabSz="914400" rtl="0" eaLnBrk="1" latinLnBrk="0" hangingPunct="1"/>
                      <a:r>
                        <a:rPr lang="en-GB" sz="1400" kern="1200" noProof="0" dirty="0">
                          <a:solidFill>
                            <a:schemeClr val="tx1"/>
                          </a:solidFill>
                          <a:latin typeface="Arial" panose="020B0604020202020204" pitchFamily="34" charset="0"/>
                          <a:ea typeface="+mn-ea"/>
                          <a:cs typeface="Arial" panose="020B0604020202020204" pitchFamily="34" charset="0"/>
                        </a:rPr>
                        <a:t>CERN Instruction on COVID-19 Health and Safety Measures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400" b="1" i="0" u="sng" kern="1200" dirty="0">
                          <a:solidFill>
                            <a:schemeClr val="tx1"/>
                          </a:solidFill>
                          <a:effectLst/>
                          <a:latin typeface="Arial" panose="020B0604020202020204" pitchFamily="34" charset="0"/>
                          <a:ea typeface="+mn-ea"/>
                          <a:cs typeface="Arial" panose="020B0604020202020204" pitchFamily="34" charset="0"/>
                          <a:hlinkClick r:id="rId5"/>
                        </a:rPr>
                        <a:t>EDMS 2370903</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67350140"/>
                  </a:ext>
                </a:extLst>
              </a:tr>
              <a:tr h="3977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CERN Instruction on COVID-19 Health and Safety Measures for contractors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noProof="0" dirty="0">
                          <a:latin typeface="Arial" panose="020B0604020202020204" pitchFamily="34" charset="0"/>
                          <a:cs typeface="Arial" panose="020B0604020202020204" pitchFamily="34" charset="0"/>
                          <a:hlinkClick r:id="rId6"/>
                        </a:rPr>
                        <a:t>EDMS 2373120</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0651762"/>
                  </a:ext>
                </a:extLst>
              </a:tr>
              <a:tr h="3977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CERN instructions on COVID-19 related health and safety measures - addendum to Annex 1 (HVAC)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noProof="0" dirty="0">
                          <a:latin typeface="Arial" panose="020B0604020202020204" pitchFamily="34" charset="0"/>
                          <a:cs typeface="Arial" panose="020B0604020202020204" pitchFamily="34" charset="0"/>
                          <a:hlinkClick r:id="rId7"/>
                        </a:rPr>
                        <a:t>EDMS 2389839</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13016767"/>
                  </a:ext>
                </a:extLst>
              </a:tr>
              <a:tr h="284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COVID-19 related instructions on office work places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latin typeface="Arial" panose="020B0604020202020204" pitchFamily="34" charset="0"/>
                          <a:cs typeface="Arial" panose="020B0604020202020204" pitchFamily="34" charset="0"/>
                          <a:hlinkClick r:id="rId8"/>
                        </a:rPr>
                        <a:t>EDMS 2398834</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7306999"/>
                  </a:ext>
                </a:extLst>
              </a:tr>
              <a:tr h="284663">
                <a:tc>
                  <a:txBody>
                    <a:bodyPr/>
                    <a:lstStyle/>
                    <a:p>
                      <a:pPr marL="0" algn="l" defTabSz="914400" rtl="0" eaLnBrk="1" latinLnBrk="0" hangingPunct="1"/>
                      <a:r>
                        <a:rPr lang="en-GB" sz="1400" kern="1200" noProof="0" dirty="0">
                          <a:solidFill>
                            <a:schemeClr val="tx1"/>
                          </a:solidFill>
                          <a:latin typeface="Arial" panose="020B0604020202020204" pitchFamily="34" charset="0"/>
                          <a:ea typeface="+mn-ea"/>
                          <a:cs typeface="Arial" panose="020B0604020202020204" pitchFamily="34" charset="0"/>
                        </a:rPr>
                        <a:t>CMS Safety Website </a:t>
                      </a:r>
                    </a:p>
                  </a:txBody>
                  <a:tcPr/>
                </a:tc>
                <a:tc>
                  <a:txBody>
                    <a:bodyPr/>
                    <a:lstStyle/>
                    <a:p>
                      <a:r>
                        <a:rPr lang="en-GB" sz="1400" b="1" noProof="0" dirty="0">
                          <a:latin typeface="Arial" panose="020B0604020202020204" pitchFamily="34" charset="0"/>
                          <a:cs typeface="Arial" panose="020B0604020202020204" pitchFamily="34" charset="0"/>
                          <a:hlinkClick r:id="rId9"/>
                        </a:rPr>
                        <a:t>FAQ</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67034831"/>
                  </a:ext>
                </a:extLst>
              </a:tr>
              <a:tr h="284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CMS Work Safety procedure - Interventions in the context of Covid-19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noProof="0" dirty="0">
                          <a:latin typeface="Arial" panose="020B0604020202020204" pitchFamily="34" charset="0"/>
                          <a:cs typeface="Arial" panose="020B0604020202020204" pitchFamily="34" charset="0"/>
                          <a:hlinkClick r:id="rId10"/>
                        </a:rPr>
                        <a:t>EDMS 2366490</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9126584"/>
                  </a:ext>
                </a:extLst>
              </a:tr>
              <a:tr h="284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CMS Work Safety procedure - Covid-19 briefing check-list and signs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noProof="0" dirty="0">
                          <a:latin typeface="Arial" panose="020B0604020202020204" pitchFamily="34" charset="0"/>
                          <a:cs typeface="Arial" panose="020B0604020202020204" pitchFamily="34" charset="0"/>
                          <a:hlinkClick r:id="rId11"/>
                        </a:rPr>
                        <a:t>EDMS 2366534</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10909758"/>
                  </a:ext>
                </a:extLst>
              </a:tr>
              <a:tr h="284663">
                <a:tc>
                  <a:txBody>
                    <a:bodyPr/>
                    <a:lstStyle/>
                    <a:p>
                      <a:pPr marL="0" algn="l" defTabSz="914400" rtl="0" eaLnBrk="1" latinLnBrk="0" hangingPunct="1"/>
                      <a:r>
                        <a:rPr lang="en-GB" sz="1400" kern="1200" noProof="0" dirty="0">
                          <a:solidFill>
                            <a:schemeClr val="tx1"/>
                          </a:solidFill>
                          <a:latin typeface="Arial" panose="020B0604020202020204" pitchFamily="34" charset="0"/>
                          <a:ea typeface="+mn-ea"/>
                          <a:cs typeface="Arial" panose="020B0604020202020204" pitchFamily="34" charset="0"/>
                        </a:rPr>
                        <a:t>TRAINING: COVID-19 - Health &amp; Safety Measures at CERN</a:t>
                      </a:r>
                    </a:p>
                  </a:txBody>
                  <a:tcPr/>
                </a:tc>
                <a:tc>
                  <a:txBody>
                    <a:bodyPr/>
                    <a:lstStyle/>
                    <a:p>
                      <a:r>
                        <a:rPr lang="en-GB" sz="1400" b="1" noProof="0" dirty="0">
                          <a:latin typeface="Arial" panose="020B0604020202020204" pitchFamily="34" charset="0"/>
                          <a:cs typeface="Arial" panose="020B0604020202020204" pitchFamily="34" charset="0"/>
                          <a:hlinkClick r:id="rId12"/>
                        </a:rPr>
                        <a:t>LMS</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03241369"/>
                  </a:ext>
                </a:extLst>
              </a:tr>
              <a:tr h="284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CMS Training pills vs Covid-19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noProof="0" dirty="0">
                          <a:latin typeface="Arial" panose="020B0604020202020204" pitchFamily="34" charset="0"/>
                          <a:cs typeface="Arial" panose="020B0604020202020204" pitchFamily="34" charset="0"/>
                          <a:hlinkClick r:id="rId13"/>
                        </a:rPr>
                        <a:t>EDMS 2376368</a:t>
                      </a:r>
                      <a:r>
                        <a:rPr lang="en-GB" sz="1400" b="1" noProof="0" dirty="0">
                          <a:latin typeface="Arial" panose="020B0604020202020204" pitchFamily="34" charset="0"/>
                          <a:cs typeface="Arial" panose="020B0604020202020204" pitchFamily="34" charset="0"/>
                        </a:rPr>
                        <a:t> – </a:t>
                      </a:r>
                      <a:r>
                        <a:rPr lang="en-GB" sz="1400" b="1" noProof="0" dirty="0">
                          <a:latin typeface="Arial" panose="020B0604020202020204" pitchFamily="34" charset="0"/>
                          <a:cs typeface="Arial" panose="020B0604020202020204" pitchFamily="34" charset="0"/>
                          <a:hlinkClick r:id="rId14"/>
                        </a:rPr>
                        <a:t>INDICO</a:t>
                      </a:r>
                      <a:r>
                        <a:rPr lang="en-GB" sz="1400" b="1" noProof="0" dirty="0">
                          <a:latin typeface="Arial" panose="020B0604020202020204" pitchFamily="34" charset="0"/>
                          <a:cs typeface="Arial" panose="020B0604020202020204" pitchFamily="34" charset="0"/>
                        </a:rPr>
                        <a:t> </a:t>
                      </a:r>
                    </a:p>
                  </a:txBody>
                  <a:tcPr/>
                </a:tc>
                <a:extLst>
                  <a:ext uri="{0D108BD9-81ED-4DB2-BD59-A6C34878D82A}">
                    <a16:rowId xmlns:a16="http://schemas.microsoft.com/office/drawing/2014/main" val="949050538"/>
                  </a:ext>
                </a:extLst>
              </a:tr>
              <a:tr h="284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a:solidFill>
                            <a:schemeClr val="tx1"/>
                          </a:solidFill>
                          <a:latin typeface="Arial" panose="020B0604020202020204" pitchFamily="34" charset="0"/>
                          <a:ea typeface="+mn-ea"/>
                          <a:cs typeface="Arial" panose="020B0604020202020204" pitchFamily="34" charset="0"/>
                        </a:rPr>
                        <a:t>SMB Services availability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noProof="0" dirty="0">
                          <a:latin typeface="Arial" panose="020B0604020202020204" pitchFamily="34" charset="0"/>
                          <a:cs typeface="Arial" panose="020B0604020202020204" pitchFamily="34" charset="0"/>
                          <a:hlinkClick r:id="rId15"/>
                        </a:rPr>
                        <a:t>Link</a:t>
                      </a:r>
                      <a:endParaRPr lang="en-GB" sz="1400" b="1" noProof="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09109186"/>
                  </a:ext>
                </a:extLst>
              </a:tr>
            </a:tbl>
          </a:graphicData>
        </a:graphic>
      </p:graphicFrame>
    </p:spTree>
    <p:extLst>
      <p:ext uri="{BB962C8B-B14F-4D97-AF65-F5344CB8AC3E}">
        <p14:creationId xmlns:p14="http://schemas.microsoft.com/office/powerpoint/2010/main" val="3117280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CERN news</a:t>
            </a:r>
          </a:p>
        </p:txBody>
      </p:sp>
      <p:sp>
        <p:nvSpPr>
          <p:cNvPr id="3" name="Slide Number Placeholder 2"/>
          <p:cNvSpPr>
            <a:spLocks noGrp="1"/>
          </p:cNvSpPr>
          <p:nvPr>
            <p:ph type="sldNum" sz="quarter" idx="12"/>
          </p:nvPr>
        </p:nvSpPr>
        <p:spPr/>
        <p:txBody>
          <a:bodyPr/>
          <a:lstStyle/>
          <a:p>
            <a:fld id="{8C33B02A-0B46-4351-B41F-3D654171EEA0}" type="slidenum">
              <a:rPr lang="en-US" smtClean="0"/>
              <a:pPr/>
              <a:t>2</a:t>
            </a:fld>
            <a:endParaRPr lang="en-US"/>
          </a:p>
        </p:txBody>
      </p:sp>
      <p:pic>
        <p:nvPicPr>
          <p:cNvPr id="4" name="Picture 3" descr="Schermata 2021-01-18 alle 15.08.2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412776"/>
            <a:ext cx="8179674" cy="5113907"/>
          </a:xfrm>
          <a:prstGeom prst="rect">
            <a:avLst/>
          </a:prstGeom>
        </p:spPr>
      </p:pic>
    </p:spTree>
    <p:extLst>
      <p:ext uri="{BB962C8B-B14F-4D97-AF65-F5344CB8AC3E}">
        <p14:creationId xmlns:p14="http://schemas.microsoft.com/office/powerpoint/2010/main" val="1492483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Chair of CMS CB</a:t>
            </a:r>
          </a:p>
        </p:txBody>
      </p:sp>
      <p:sp>
        <p:nvSpPr>
          <p:cNvPr id="3" name="Slide Number Placeholder 2"/>
          <p:cNvSpPr>
            <a:spLocks noGrp="1"/>
          </p:cNvSpPr>
          <p:nvPr>
            <p:ph type="sldNum" sz="quarter" idx="12"/>
          </p:nvPr>
        </p:nvSpPr>
        <p:spPr/>
        <p:txBody>
          <a:bodyPr/>
          <a:lstStyle/>
          <a:p>
            <a:fld id="{8C33B02A-0B46-4351-B41F-3D654171EEA0}" type="slidenum">
              <a:rPr lang="en-US" smtClean="0"/>
              <a:pPr/>
              <a:t>3</a:t>
            </a:fld>
            <a:endParaRPr lang="en-US"/>
          </a:p>
        </p:txBody>
      </p:sp>
      <p:sp>
        <p:nvSpPr>
          <p:cNvPr id="4" name="Rectangle 3"/>
          <p:cNvSpPr/>
          <p:nvPr/>
        </p:nvSpPr>
        <p:spPr>
          <a:xfrm>
            <a:off x="300026" y="1412776"/>
            <a:ext cx="8376429" cy="3693319"/>
          </a:xfrm>
          <a:prstGeom prst="rect">
            <a:avLst/>
          </a:prstGeom>
        </p:spPr>
        <p:txBody>
          <a:bodyPr wrap="square">
            <a:spAutoFit/>
          </a:bodyPr>
          <a:lstStyle/>
          <a:p>
            <a:r>
              <a:rPr lang="en-US" dirty="0"/>
              <a:t>Hanno </a:t>
            </a:r>
            <a:r>
              <a:rPr lang="en-US" dirty="0" err="1"/>
              <a:t>accettato</a:t>
            </a:r>
            <a:r>
              <a:rPr lang="en-US" dirty="0"/>
              <a:t> la nomination: </a:t>
            </a:r>
          </a:p>
          <a:p>
            <a:endParaRPr lang="en-US" dirty="0"/>
          </a:p>
          <a:p>
            <a:r>
              <a:rPr lang="en-US" dirty="0" err="1"/>
              <a:t>Elisabetta</a:t>
            </a:r>
            <a:r>
              <a:rPr lang="en-US" dirty="0"/>
              <a:t> Gallo (DESY, Germany)</a:t>
            </a:r>
          </a:p>
          <a:p>
            <a:r>
              <a:rPr lang="en-US" dirty="0" err="1"/>
              <a:t>Panja</a:t>
            </a:r>
            <a:r>
              <a:rPr lang="en-US" dirty="0"/>
              <a:t> </a:t>
            </a:r>
            <a:r>
              <a:rPr lang="en-US" dirty="0" err="1"/>
              <a:t>Luukka</a:t>
            </a:r>
            <a:r>
              <a:rPr lang="en-US" dirty="0"/>
              <a:t> (LUT, Finland)</a:t>
            </a:r>
          </a:p>
          <a:p>
            <a:r>
              <a:rPr lang="en-US" dirty="0"/>
              <a:t>Chiara </a:t>
            </a:r>
            <a:r>
              <a:rPr lang="en-US" dirty="0" err="1"/>
              <a:t>Mariotti</a:t>
            </a:r>
            <a:r>
              <a:rPr lang="en-US" dirty="0"/>
              <a:t> (INFN-Torino, Italy)</a:t>
            </a:r>
          </a:p>
          <a:p>
            <a:r>
              <a:rPr lang="en-US" dirty="0" err="1"/>
              <a:t>Niki</a:t>
            </a:r>
            <a:r>
              <a:rPr lang="en-US" dirty="0"/>
              <a:t> </a:t>
            </a:r>
            <a:r>
              <a:rPr lang="en-US" dirty="0" err="1"/>
              <a:t>Saoulidou</a:t>
            </a:r>
            <a:r>
              <a:rPr lang="en-US" dirty="0"/>
              <a:t> (Athens, Greece)</a:t>
            </a:r>
          </a:p>
          <a:p>
            <a:r>
              <a:rPr lang="en-US" dirty="0"/>
              <a:t>Claudia-Elisabeth </a:t>
            </a:r>
            <a:r>
              <a:rPr lang="en-US" dirty="0" err="1"/>
              <a:t>Wulz</a:t>
            </a:r>
            <a:r>
              <a:rPr lang="en-US" dirty="0"/>
              <a:t> (HEPHY, Austria)</a:t>
            </a:r>
          </a:p>
          <a:p>
            <a:endParaRPr lang="en-US" dirty="0"/>
          </a:p>
          <a:p>
            <a:pPr marL="285750" indent="-285750">
              <a:buFont typeface="Arial"/>
              <a:buChar char="•"/>
            </a:pPr>
            <a:r>
              <a:rPr lang="en-US" dirty="0"/>
              <a:t>This list will be presented by the Chair of the Election Committee at the CB meeting on Friday, 2 February 2021. </a:t>
            </a:r>
          </a:p>
          <a:p>
            <a:pPr marL="285750" indent="-285750">
              <a:buFont typeface="Arial"/>
              <a:buChar char="•"/>
            </a:pPr>
            <a:r>
              <a:rPr lang="en-US" dirty="0"/>
              <a:t>The CVs and statements will be distributed on Friday, 18 March 2021. </a:t>
            </a:r>
          </a:p>
          <a:p>
            <a:pPr marL="285750" indent="-285750">
              <a:buFont typeface="Arial"/>
              <a:buChar char="•"/>
            </a:pPr>
            <a:r>
              <a:rPr lang="en-US" dirty="0"/>
              <a:t>The election will take place starting Wednesday 21 April 2021 by e-voting.</a:t>
            </a:r>
          </a:p>
        </p:txBody>
      </p:sp>
    </p:spTree>
    <p:extLst>
      <p:ext uri="{BB962C8B-B14F-4D97-AF65-F5344CB8AC3E}">
        <p14:creationId xmlns:p14="http://schemas.microsoft.com/office/powerpoint/2010/main" val="3467700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788351-428E-2341-9858-44F055AD2BEF}"/>
              </a:ext>
            </a:extLst>
          </p:cNvPr>
          <p:cNvSpPr>
            <a:spLocks noGrp="1"/>
          </p:cNvSpPr>
          <p:nvPr>
            <p:ph type="title"/>
          </p:nvPr>
        </p:nvSpPr>
        <p:spPr/>
        <p:txBody>
          <a:bodyPr/>
          <a:lstStyle/>
          <a:p>
            <a:r>
              <a:rPr lang="en-US" dirty="0"/>
              <a:t>Info INFN</a:t>
            </a:r>
          </a:p>
        </p:txBody>
      </p:sp>
      <p:sp>
        <p:nvSpPr>
          <p:cNvPr id="3" name="Segnaposto numero diapositiva 2">
            <a:extLst>
              <a:ext uri="{FF2B5EF4-FFF2-40B4-BE49-F238E27FC236}">
                <a16:creationId xmlns:a16="http://schemas.microsoft.com/office/drawing/2014/main" id="{21F39BC5-C996-AD4E-AA4D-A49D7F49D118}"/>
              </a:ext>
            </a:extLst>
          </p:cNvPr>
          <p:cNvSpPr>
            <a:spLocks noGrp="1"/>
          </p:cNvSpPr>
          <p:nvPr>
            <p:ph type="sldNum" sz="quarter" idx="12"/>
          </p:nvPr>
        </p:nvSpPr>
        <p:spPr/>
        <p:txBody>
          <a:bodyPr/>
          <a:lstStyle/>
          <a:p>
            <a:fld id="{8C33B02A-0B46-4351-B41F-3D654171EEA0}" type="slidenum">
              <a:rPr lang="en-US" smtClean="0"/>
              <a:pPr/>
              <a:t>4</a:t>
            </a:fld>
            <a:endParaRPr lang="en-US"/>
          </a:p>
        </p:txBody>
      </p:sp>
      <p:sp>
        <p:nvSpPr>
          <p:cNvPr id="4" name="Rettangolo 3">
            <a:extLst>
              <a:ext uri="{FF2B5EF4-FFF2-40B4-BE49-F238E27FC236}">
                <a16:creationId xmlns:a16="http://schemas.microsoft.com/office/drawing/2014/main" id="{FB62432C-D6C3-964F-9C97-4208146BFB20}"/>
              </a:ext>
            </a:extLst>
          </p:cNvPr>
          <p:cNvSpPr/>
          <p:nvPr/>
        </p:nvSpPr>
        <p:spPr>
          <a:xfrm>
            <a:off x="683568" y="1844824"/>
            <a:ext cx="7128792" cy="1200329"/>
          </a:xfrm>
          <a:prstGeom prst="rect">
            <a:avLst/>
          </a:prstGeom>
        </p:spPr>
        <p:txBody>
          <a:bodyPr wrap="square">
            <a:spAutoFit/>
          </a:bodyPr>
          <a:lstStyle/>
          <a:p>
            <a:r>
              <a:rPr lang="it-IT" dirty="0">
                <a:latin typeface="Arial" panose="020B0604020202020204" pitchFamily="34" charset="0"/>
              </a:rPr>
              <a:t>CMS Italia Virtuale con focus al trigger e preparazione al </a:t>
            </a:r>
            <a:r>
              <a:rPr lang="it-IT" dirty="0" err="1">
                <a:latin typeface="Arial" panose="020B0604020202020204" pitchFamily="34" charset="0"/>
              </a:rPr>
              <a:t>Run</a:t>
            </a:r>
            <a:r>
              <a:rPr lang="it-IT" dirty="0">
                <a:latin typeface="Arial" panose="020B0604020202020204" pitchFamily="34" charset="0"/>
              </a:rPr>
              <a:t> 3</a:t>
            </a:r>
          </a:p>
          <a:p>
            <a:r>
              <a:rPr lang="it-IT" dirty="0"/>
              <a:t>La data proposta è il27 Aprile10:30-1</a:t>
            </a:r>
          </a:p>
          <a:p>
            <a:endParaRPr lang="it-IT" dirty="0"/>
          </a:p>
          <a:p>
            <a:endParaRPr lang="en-US" dirty="0"/>
          </a:p>
        </p:txBody>
      </p:sp>
    </p:spTree>
    <p:extLst>
      <p:ext uri="{BB962C8B-B14F-4D97-AF65-F5344CB8AC3E}">
        <p14:creationId xmlns:p14="http://schemas.microsoft.com/office/powerpoint/2010/main" val="2884887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0"/>
            <a:ext cx="8042276" cy="1008112"/>
          </a:xfrm>
        </p:spPr>
        <p:txBody>
          <a:bodyPr/>
          <a:lstStyle/>
          <a:p>
            <a:r>
              <a:rPr lang="en-US" dirty="0"/>
              <a:t>LV1 nominations</a:t>
            </a:r>
          </a:p>
        </p:txBody>
      </p:sp>
      <p:sp>
        <p:nvSpPr>
          <p:cNvPr id="3" name="Slide Number Placeholder 2"/>
          <p:cNvSpPr>
            <a:spLocks noGrp="1"/>
          </p:cNvSpPr>
          <p:nvPr>
            <p:ph type="sldNum" sz="quarter" idx="12"/>
          </p:nvPr>
        </p:nvSpPr>
        <p:spPr/>
        <p:txBody>
          <a:bodyPr/>
          <a:lstStyle/>
          <a:p>
            <a:fld id="{8C33B02A-0B46-4351-B41F-3D654171EEA0}" type="slidenum">
              <a:rPr lang="en-US" smtClean="0"/>
              <a:pPr/>
              <a:t>5</a:t>
            </a:fld>
            <a:endParaRPr lang="en-US"/>
          </a:p>
        </p:txBody>
      </p:sp>
      <p:sp>
        <p:nvSpPr>
          <p:cNvPr id="4" name="Rectangle 3"/>
          <p:cNvSpPr/>
          <p:nvPr/>
        </p:nvSpPr>
        <p:spPr>
          <a:xfrm>
            <a:off x="179512" y="1225690"/>
            <a:ext cx="8712968" cy="5632310"/>
          </a:xfrm>
          <a:prstGeom prst="rect">
            <a:avLst/>
          </a:prstGeom>
        </p:spPr>
        <p:txBody>
          <a:bodyPr wrap="square">
            <a:spAutoFit/>
          </a:bodyPr>
          <a:lstStyle/>
          <a:p>
            <a:pPr algn="just"/>
            <a:r>
              <a:rPr lang="sk-SK" sz="1200" dirty="0"/>
              <a:t> 1)    </a:t>
            </a:r>
            <a:r>
              <a:rPr lang="sk-SK" sz="1200" dirty="0">
                <a:solidFill>
                  <a:srgbClr val="FF0000"/>
                </a:solidFill>
              </a:rPr>
              <a:t>Physics Co-Coordinator</a:t>
            </a:r>
          </a:p>
          <a:p>
            <a:pPr algn="just"/>
            <a:r>
              <a:rPr lang="sk-SK" sz="1200" dirty="0"/>
              <a:t>The candidate should have a broad view of the LHC physics potential and of the CMS physics program, from object definitions to final analysis. The candidate should be familiar with existing CMS Run3 physics plans,  have a vision towards new scientific directions and innovative analysis techniques,  and have demonstrated leadership capabilities in physics analysis and experience in the CMS analysis workflows. Prior experience in other coordination areas, while not required, is considered an asset. </a:t>
            </a:r>
          </a:p>
          <a:p>
            <a:pPr algn="just"/>
            <a:r>
              <a:rPr lang="sk-SK" sz="1200" dirty="0"/>
              <a:t> </a:t>
            </a:r>
          </a:p>
          <a:p>
            <a:pPr algn="just"/>
            <a:r>
              <a:rPr lang="sk-SK" sz="1200" dirty="0"/>
              <a:t>2)    </a:t>
            </a:r>
            <a:r>
              <a:rPr lang="sk-SK" sz="1200" dirty="0">
                <a:solidFill>
                  <a:srgbClr val="FF0000"/>
                </a:solidFill>
              </a:rPr>
              <a:t>Trigger Co-Coordinator</a:t>
            </a:r>
          </a:p>
          <a:p>
            <a:pPr algn="just"/>
            <a:r>
              <a:rPr lang="sk-SK" sz="1200" dirty="0"/>
              <a:t>The candidate should have a broad view of the Run3 physics analysis needs in terms of trigger performance and algorithms. The candidate should be familiar with trigger algorithm workflows. In particular, technical experience in the implementation of the algorithms and/or in the recent development of the HLT workflows for Run3 is highly desirable. Prior experience in Level-1 trigger activities, while not required, is considered an asset.</a:t>
            </a:r>
          </a:p>
          <a:p>
            <a:pPr algn="just"/>
            <a:r>
              <a:rPr lang="sk-SK" sz="1200" dirty="0"/>
              <a:t> </a:t>
            </a:r>
          </a:p>
          <a:p>
            <a:pPr algn="just"/>
            <a:r>
              <a:rPr lang="sk-SK" sz="1200" dirty="0"/>
              <a:t>3)  </a:t>
            </a:r>
            <a:r>
              <a:rPr lang="sk-SK" sz="1200" dirty="0">
                <a:solidFill>
                  <a:srgbClr val="FF0000"/>
                </a:solidFill>
              </a:rPr>
              <a:t>  Offline &amp; Computing Co-Coordinator</a:t>
            </a:r>
          </a:p>
          <a:p>
            <a:pPr algn="just"/>
            <a:r>
              <a:rPr lang="sk-SK" sz="1200" dirty="0"/>
              <a:t>The candidate should have demonstrated experience in offline and computing workflows for large, distributed, projects. In particular, experience in cutting edge software development and deployment on a large scale is highly desirable as is familiarity with plans and technologies targeting computing upgrades for HL-LHC, in particular in view of the coming TDR. </a:t>
            </a:r>
          </a:p>
          <a:p>
            <a:pPr algn="just"/>
            <a:r>
              <a:rPr lang="sk-SK" sz="1200" dirty="0"/>
              <a:t> </a:t>
            </a:r>
          </a:p>
          <a:p>
            <a:pPr algn="just"/>
            <a:r>
              <a:rPr lang="sk-SK" sz="1200" dirty="0"/>
              <a:t>4)    </a:t>
            </a:r>
            <a:r>
              <a:rPr lang="sk-SK" sz="1200" dirty="0">
                <a:solidFill>
                  <a:srgbClr val="FF0000"/>
                </a:solidFill>
              </a:rPr>
              <a:t>Physics Performance and Dataset Co-Coordinator</a:t>
            </a:r>
          </a:p>
          <a:p>
            <a:pPr algn="just"/>
            <a:r>
              <a:rPr lang="sk-SK" sz="1200" dirty="0"/>
              <a:t>The candidate should be familiar with PPD activities: alignment and calibration workflows, data quality monitoring, data and Monte Carlo production validation and Particle Flow-based reconstruction.  In particular, technical knowledge of Monte Carlo and data production as well as of alignment and calibration workflows is highly desirable. The candidate’s degree of familiarity with production constraints and plans for Run3  will also be taken into account. Prior experience in Offline and Computing and/or in DPG/POG activities, while not required, is considered an asset.</a:t>
            </a:r>
          </a:p>
          <a:p>
            <a:pPr algn="just"/>
            <a:endParaRPr lang="en-US" sz="1200" dirty="0"/>
          </a:p>
          <a:p>
            <a:pPr algn="just"/>
            <a:r>
              <a:rPr lang="en-US" sz="1200" dirty="0"/>
              <a:t>The co-coordinator terms begin September 1, 2021 and end August 31, 2023. </a:t>
            </a:r>
          </a:p>
          <a:p>
            <a:pPr algn="just"/>
            <a:r>
              <a:rPr lang="en-US" sz="1200" dirty="0"/>
              <a:t>The nomination deadline is Friday midnight (CERN time) February 5th, 2021. </a:t>
            </a:r>
          </a:p>
          <a:p>
            <a:pPr algn="just"/>
            <a:r>
              <a:rPr lang="en-US" sz="1200" dirty="0"/>
              <a:t>A final list of nominees, prepared by the SC and SP, will tentatively be presented to the Management Board on April 12th for endorsement, and for approval by the CB during CMS Week the following week.</a:t>
            </a:r>
          </a:p>
        </p:txBody>
      </p:sp>
    </p:spTree>
    <p:extLst>
      <p:ext uri="{BB962C8B-B14F-4D97-AF65-F5344CB8AC3E}">
        <p14:creationId xmlns:p14="http://schemas.microsoft.com/office/powerpoint/2010/main" val="1157383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LV2 nominations </a:t>
            </a:r>
          </a:p>
        </p:txBody>
      </p:sp>
      <p:sp>
        <p:nvSpPr>
          <p:cNvPr id="3" name="Slide Number Placeholder 2"/>
          <p:cNvSpPr>
            <a:spLocks noGrp="1"/>
          </p:cNvSpPr>
          <p:nvPr>
            <p:ph type="sldNum" sz="quarter" idx="12"/>
          </p:nvPr>
        </p:nvSpPr>
        <p:spPr/>
        <p:txBody>
          <a:bodyPr/>
          <a:lstStyle/>
          <a:p>
            <a:fld id="{8C33B02A-0B46-4351-B41F-3D654171EEA0}" type="slidenum">
              <a:rPr lang="en-US" smtClean="0"/>
              <a:pPr/>
              <a:t>6</a:t>
            </a:fld>
            <a:endParaRPr lang="en-US"/>
          </a:p>
        </p:txBody>
      </p:sp>
      <p:sp>
        <p:nvSpPr>
          <p:cNvPr id="4" name="Rectangle 3"/>
          <p:cNvSpPr/>
          <p:nvPr/>
        </p:nvSpPr>
        <p:spPr>
          <a:xfrm>
            <a:off x="179512" y="1124744"/>
            <a:ext cx="8856984" cy="5755420"/>
          </a:xfrm>
          <a:prstGeom prst="rect">
            <a:avLst/>
          </a:prstGeom>
        </p:spPr>
        <p:txBody>
          <a:bodyPr wrap="square">
            <a:spAutoFit/>
          </a:bodyPr>
          <a:lstStyle/>
          <a:p>
            <a:r>
              <a:rPr lang="en-GB" sz="1400" dirty="0">
                <a:solidFill>
                  <a:srgbClr val="FF0000"/>
                </a:solidFill>
              </a:rPr>
              <a:t>Physics Office: 1 communication officer</a:t>
            </a:r>
          </a:p>
          <a:p>
            <a:r>
              <a:rPr lang="en-GB" sz="1200" dirty="0"/>
              <a:t>For this position the candidates should be familiar with CMS communication and outreach activities, and possibly be engaged on social platforms. The candidates should also have a broad view of the CMS physics program, possibly having carried out analyses in multiple groups and having also actively participated in detector construction, computing, software development, trigger, data taking or dataset preparation.</a:t>
            </a:r>
          </a:p>
          <a:p>
            <a:endParaRPr lang="en-US" sz="1400" dirty="0">
              <a:solidFill>
                <a:srgbClr val="FF0000"/>
              </a:solidFill>
            </a:endParaRPr>
          </a:p>
          <a:p>
            <a:r>
              <a:rPr lang="en-GB" sz="1400" dirty="0">
                <a:solidFill>
                  <a:srgbClr val="FF0000"/>
                </a:solidFill>
              </a:rPr>
              <a:t>Physics Object Groups : </a:t>
            </a:r>
            <a:r>
              <a:rPr lang="en-GB" sz="1400" dirty="0"/>
              <a:t>1 convener in EGM, JME, TAU, LUM, MUO, BTV, TRK, and 2 for PRO Shared groups: 1 GEN (shared with Offline and Computing coordination area), 2 PF (shared with PPD coordination area)</a:t>
            </a:r>
          </a:p>
          <a:p>
            <a:r>
              <a:rPr lang="en-GB" sz="1200" dirty="0"/>
              <a:t>For the POG, GEN and PF positions we expect the candidates to be familiar with the group activities, to have knowledge of the software maintained and developed by the group, to know the procedures for calibrations and with trigger development. Having served as L3 or L2 convener in the POG, in related detector projects, or in PAGs or other coordination areas (PPD, O&amp;C, TSG) is considered an added value.</a:t>
            </a:r>
          </a:p>
          <a:p>
            <a:r>
              <a:rPr lang="en-GB" sz="1400" dirty="0">
                <a:solidFill>
                  <a:srgbClr val="FF0000"/>
                </a:solidFill>
              </a:rPr>
              <a:t>Physics Analysis Groups: </a:t>
            </a:r>
            <a:r>
              <a:rPr lang="en-GB" sz="1400" dirty="0"/>
              <a:t>1 convener in BPH, EXO, HIG, HIN, SUS, SMP, TOP, and 2 conveners for B2G</a:t>
            </a:r>
          </a:p>
          <a:p>
            <a:r>
              <a:rPr lang="en-GB" sz="1400" dirty="0"/>
              <a:t> </a:t>
            </a:r>
          </a:p>
          <a:p>
            <a:r>
              <a:rPr lang="en-GB" sz="1200" dirty="0"/>
              <a:t>For the PAG positions the candidates should have experience with the analyses performed in the group and with the tools needed to perform analyses. The conveners are expected to be familiar with the CMS editorial processing, for example having successfully served as ARC members or as editors of ANs, </a:t>
            </a:r>
            <a:r>
              <a:rPr lang="en-GB" sz="1200" dirty="0" err="1"/>
              <a:t>PASes</a:t>
            </a:r>
            <a:r>
              <a:rPr lang="en-GB" sz="1200" dirty="0"/>
              <a:t> and papers. Having served as L2 or</a:t>
            </a:r>
          </a:p>
          <a:p>
            <a:r>
              <a:rPr lang="en-GB" sz="1200" dirty="0"/>
              <a:t>L3 convener in a POG, in a detector project or PPD, O&amp;C or TSG will be highly considered in the evaluation process.</a:t>
            </a:r>
          </a:p>
          <a:p>
            <a:r>
              <a:rPr lang="en-GB" sz="1400" dirty="0"/>
              <a:t> </a:t>
            </a:r>
            <a:endParaRPr lang="en-US" sz="1400" dirty="0"/>
          </a:p>
          <a:p>
            <a:r>
              <a:rPr lang="en-US" sz="1400" dirty="0"/>
              <a:t>The appointments will start on September 1st 2021 and end on August 31st, 2023. </a:t>
            </a:r>
          </a:p>
          <a:p>
            <a:r>
              <a:rPr lang="en-GB" sz="1400" dirty="0"/>
              <a:t>The selection timeline, which is designed to give nominees sufficient time to prepare for their appointments, is as follows:</a:t>
            </a:r>
          </a:p>
          <a:p>
            <a:r>
              <a:rPr lang="en-GB" sz="1400" dirty="0"/>
              <a:t>• 18 Jan 2020 - call for nominations</a:t>
            </a:r>
          </a:p>
          <a:p>
            <a:r>
              <a:rPr lang="en-GB" sz="1400" dirty="0">
                <a:solidFill>
                  <a:srgbClr val="FF0000"/>
                </a:solidFill>
              </a:rPr>
              <a:t>• 8 Feb 2021 - close nominations, send mail to all candidates.</a:t>
            </a:r>
          </a:p>
          <a:p>
            <a:r>
              <a:rPr lang="en-GB" sz="1400" dirty="0"/>
              <a:t>• 22 Feb 2021 - deadline for candidates to accept/reject nomination • 12 Apr 2021 - proposed list of nominations to MB • 23 Apr 2021 - CB meeting</a:t>
            </a:r>
          </a:p>
          <a:p>
            <a:endParaRPr lang="en-US" sz="1400" dirty="0"/>
          </a:p>
        </p:txBody>
      </p:sp>
    </p:spTree>
    <p:extLst>
      <p:ext uri="{BB962C8B-B14F-4D97-AF65-F5344CB8AC3E}">
        <p14:creationId xmlns:p14="http://schemas.microsoft.com/office/powerpoint/2010/main" val="388748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D10401-FB25-1F43-A201-F386DB21A712}"/>
              </a:ext>
            </a:extLst>
          </p:cNvPr>
          <p:cNvSpPr>
            <a:spLocks noGrp="1"/>
          </p:cNvSpPr>
          <p:nvPr>
            <p:ph type="title"/>
          </p:nvPr>
        </p:nvSpPr>
        <p:spPr/>
        <p:txBody>
          <a:bodyPr/>
          <a:lstStyle/>
          <a:p>
            <a:r>
              <a:rPr lang="en-US" dirty="0"/>
              <a:t>LV1 e 2 </a:t>
            </a:r>
          </a:p>
        </p:txBody>
      </p:sp>
      <p:sp>
        <p:nvSpPr>
          <p:cNvPr id="3" name="Segnaposto numero diapositiva 2">
            <a:extLst>
              <a:ext uri="{FF2B5EF4-FFF2-40B4-BE49-F238E27FC236}">
                <a16:creationId xmlns:a16="http://schemas.microsoft.com/office/drawing/2014/main" id="{03E92A4B-FFD8-564E-BE78-15D062E48A21}"/>
              </a:ext>
            </a:extLst>
          </p:cNvPr>
          <p:cNvSpPr>
            <a:spLocks noGrp="1"/>
          </p:cNvSpPr>
          <p:nvPr>
            <p:ph type="sldNum" sz="quarter" idx="12"/>
          </p:nvPr>
        </p:nvSpPr>
        <p:spPr/>
        <p:txBody>
          <a:bodyPr/>
          <a:lstStyle/>
          <a:p>
            <a:fld id="{8C33B02A-0B46-4351-B41F-3D654171EEA0}" type="slidenum">
              <a:rPr lang="en-US" smtClean="0"/>
              <a:pPr/>
              <a:t>7</a:t>
            </a:fld>
            <a:endParaRPr lang="en-US"/>
          </a:p>
        </p:txBody>
      </p:sp>
      <p:sp>
        <p:nvSpPr>
          <p:cNvPr id="4" name="Rettangolo 3">
            <a:extLst>
              <a:ext uri="{FF2B5EF4-FFF2-40B4-BE49-F238E27FC236}">
                <a16:creationId xmlns:a16="http://schemas.microsoft.com/office/drawing/2014/main" id="{21BB0213-4924-DB45-AD92-66DAFFBFB188}"/>
              </a:ext>
            </a:extLst>
          </p:cNvPr>
          <p:cNvSpPr/>
          <p:nvPr/>
        </p:nvSpPr>
        <p:spPr>
          <a:xfrm>
            <a:off x="531475" y="1628800"/>
            <a:ext cx="7722368" cy="2862322"/>
          </a:xfrm>
          <a:prstGeom prst="rect">
            <a:avLst/>
          </a:prstGeom>
        </p:spPr>
        <p:txBody>
          <a:bodyPr wrap="square">
            <a:spAutoFit/>
          </a:bodyPr>
          <a:lstStyle/>
          <a:p>
            <a:r>
              <a:rPr lang="it-IT" dirty="0">
                <a:solidFill>
                  <a:srgbClr val="000000"/>
                </a:solidFill>
                <a:latin typeface="Calibri" panose="020F0502020204030204" pitchFamily="34" charset="0"/>
              </a:rPr>
              <a:t>Per facilitare la scelta finale Lucia ha inserito 3 </a:t>
            </a:r>
            <a:r>
              <a:rPr lang="it-IT" dirty="0" err="1">
                <a:solidFill>
                  <a:srgbClr val="000000"/>
                </a:solidFill>
                <a:latin typeface="Calibri" panose="020F0502020204030204" pitchFamily="34" charset="0"/>
              </a:rPr>
              <a:t>googledoc</a:t>
            </a:r>
            <a:r>
              <a:rPr lang="it-IT" dirty="0">
                <a:solidFill>
                  <a:srgbClr val="000000"/>
                </a:solidFill>
                <a:latin typeface="Calibri" panose="020F0502020204030204" pitchFamily="34" charset="0"/>
              </a:rPr>
              <a:t>, uno per i coordinatori di L1, uno per i </a:t>
            </a:r>
            <a:r>
              <a:rPr lang="it-IT" dirty="0" err="1">
                <a:solidFill>
                  <a:srgbClr val="000000"/>
                </a:solidFill>
                <a:latin typeface="Calibri" panose="020F0502020204030204" pitchFamily="34" charset="0"/>
              </a:rPr>
              <a:t>conveners</a:t>
            </a:r>
            <a:r>
              <a:rPr lang="it-IT" dirty="0">
                <a:solidFill>
                  <a:srgbClr val="000000"/>
                </a:solidFill>
                <a:latin typeface="Calibri" panose="020F0502020204030204" pitchFamily="34" charset="0"/>
              </a:rPr>
              <a:t> </a:t>
            </a:r>
            <a:r>
              <a:rPr lang="it-IT" dirty="0" err="1">
                <a:solidFill>
                  <a:srgbClr val="000000"/>
                </a:solidFill>
                <a:latin typeface="Calibri" panose="020F0502020204030204" pitchFamily="34" charset="0"/>
              </a:rPr>
              <a:t>PAGs</a:t>
            </a:r>
            <a:r>
              <a:rPr lang="it-IT" dirty="0">
                <a:solidFill>
                  <a:srgbClr val="000000"/>
                </a:solidFill>
                <a:latin typeface="Calibri" panose="020F0502020204030204" pitchFamily="34" charset="0"/>
              </a:rPr>
              <a:t> ed uno per i </a:t>
            </a:r>
            <a:r>
              <a:rPr lang="it-IT" dirty="0" err="1">
                <a:solidFill>
                  <a:srgbClr val="000000"/>
                </a:solidFill>
                <a:latin typeface="Calibri" panose="020F0502020204030204" pitchFamily="34" charset="0"/>
              </a:rPr>
              <a:t>POGs</a:t>
            </a:r>
            <a:r>
              <a:rPr lang="it-IT" dirty="0">
                <a:solidFill>
                  <a:srgbClr val="000000"/>
                </a:solidFill>
                <a:latin typeface="Calibri" panose="020F0502020204030204" pitchFamily="34" charset="0"/>
              </a:rPr>
              <a:t>. </a:t>
            </a:r>
            <a:br>
              <a:rPr lang="it-IT" dirty="0">
                <a:solidFill>
                  <a:srgbClr val="000000"/>
                </a:solidFill>
                <a:latin typeface="Calibri" panose="020F0502020204030204" pitchFamily="34" charset="0"/>
              </a:rPr>
            </a:br>
            <a:endParaRPr lang="it-IT" dirty="0">
              <a:solidFill>
                <a:srgbClr val="000000"/>
              </a:solidFill>
              <a:latin typeface="Helvetica" pitchFamily="2" charset="0"/>
            </a:endParaRPr>
          </a:p>
          <a:p>
            <a:pPr>
              <a:buFont typeface="Arial" panose="020B0604020202020204" pitchFamily="34" charset="0"/>
              <a:buChar char="•"/>
            </a:pPr>
            <a:r>
              <a:rPr lang="it-IT" dirty="0">
                <a:solidFill>
                  <a:srgbClr val="000000"/>
                </a:solidFill>
                <a:latin typeface="Calibri" panose="020F0502020204030204" pitchFamily="34" charset="0"/>
              </a:rPr>
              <a:t>L1: </a:t>
            </a:r>
            <a:r>
              <a:rPr lang="it-IT" dirty="0">
                <a:solidFill>
                  <a:srgbClr val="000000"/>
                </a:solidFill>
                <a:latin typeface="Calibri" panose="020F0502020204030204" pitchFamily="34" charset="0"/>
                <a:hlinkClick r:id="rId2"/>
              </a:rPr>
              <a:t>https://docs.google.com/spreadsheets/d/1Kiq3KhXIFH_cY5205ofvdP48UVsoWNqFEQT4zfiFrBo/edit#gid=0</a:t>
            </a:r>
            <a:endParaRPr lang="it-IT" dirty="0">
              <a:solidFill>
                <a:srgbClr val="000000"/>
              </a:solidFill>
              <a:latin typeface="Helvetica" pitchFamily="2" charset="0"/>
            </a:endParaRPr>
          </a:p>
          <a:p>
            <a:pPr>
              <a:buFont typeface="Arial" panose="020B0604020202020204" pitchFamily="34" charset="0"/>
              <a:buChar char="•"/>
            </a:pPr>
            <a:r>
              <a:rPr lang="it-IT" dirty="0">
                <a:solidFill>
                  <a:srgbClr val="000000"/>
                </a:solidFill>
                <a:latin typeface="Calibri" panose="020F0502020204030204" pitchFamily="34" charset="0"/>
              </a:rPr>
              <a:t>L2 </a:t>
            </a:r>
            <a:r>
              <a:rPr lang="it-IT" dirty="0" err="1">
                <a:solidFill>
                  <a:srgbClr val="000000"/>
                </a:solidFill>
                <a:latin typeface="Calibri" panose="020F0502020204030204" pitchFamily="34" charset="0"/>
              </a:rPr>
              <a:t>PAGs</a:t>
            </a:r>
            <a:r>
              <a:rPr lang="it-IT" dirty="0">
                <a:solidFill>
                  <a:srgbClr val="000000"/>
                </a:solidFill>
                <a:latin typeface="Calibri" panose="020F0502020204030204" pitchFamily="34" charset="0"/>
              </a:rPr>
              <a:t>: </a:t>
            </a:r>
            <a:r>
              <a:rPr lang="it-IT" dirty="0">
                <a:solidFill>
                  <a:srgbClr val="000000"/>
                </a:solidFill>
                <a:latin typeface="Calibri" panose="020F0502020204030204" pitchFamily="34" charset="0"/>
                <a:hlinkClick r:id="rId3"/>
              </a:rPr>
              <a:t>https://docs.google.com/spreadsheets/d/13630YdaGHrN9p_PTcXzgxW9eAUshdVlHFZ14gXmhn5Y/edit#gid=1688196699</a:t>
            </a:r>
            <a:endParaRPr lang="it-IT" dirty="0">
              <a:solidFill>
                <a:srgbClr val="000000"/>
              </a:solidFill>
              <a:latin typeface="Helvetica" pitchFamily="2" charset="0"/>
            </a:endParaRPr>
          </a:p>
          <a:p>
            <a:pPr>
              <a:buFont typeface="Arial" panose="020B0604020202020204" pitchFamily="34" charset="0"/>
              <a:buChar char="•"/>
            </a:pPr>
            <a:r>
              <a:rPr lang="it-IT" dirty="0">
                <a:solidFill>
                  <a:srgbClr val="000000"/>
                </a:solidFill>
                <a:latin typeface="Calibri" panose="020F0502020204030204" pitchFamily="34" charset="0"/>
              </a:rPr>
              <a:t>L2 </a:t>
            </a:r>
            <a:r>
              <a:rPr lang="it-IT" dirty="0" err="1">
                <a:solidFill>
                  <a:srgbClr val="000000"/>
                </a:solidFill>
                <a:latin typeface="Calibri" panose="020F0502020204030204" pitchFamily="34" charset="0"/>
              </a:rPr>
              <a:t>POGs</a:t>
            </a:r>
            <a:r>
              <a:rPr lang="it-IT" dirty="0">
                <a:solidFill>
                  <a:srgbClr val="000000"/>
                </a:solidFill>
                <a:latin typeface="Calibri" panose="020F0502020204030204" pitchFamily="34" charset="0"/>
              </a:rPr>
              <a:t>: </a:t>
            </a:r>
            <a:r>
              <a:rPr lang="it-IT" dirty="0">
                <a:solidFill>
                  <a:srgbClr val="000000"/>
                </a:solidFill>
                <a:latin typeface="Calibri" panose="020F0502020204030204" pitchFamily="34" charset="0"/>
                <a:hlinkClick r:id="rId4"/>
              </a:rPr>
              <a:t>https://docs.google.com/spreadsheets/d/17pUSMb-j4xjC0C5jzR3mlohpkoR0CIELkfvIZ-EVIeY/edit#gid=1071561352</a:t>
            </a:r>
            <a:endParaRPr lang="it-IT" b="0" i="0" u="none" strike="noStrike" dirty="0">
              <a:solidFill>
                <a:srgbClr val="000000"/>
              </a:solidFill>
              <a:effectLst/>
              <a:latin typeface="Helvetica" pitchFamily="2" charset="0"/>
            </a:endParaRPr>
          </a:p>
        </p:txBody>
      </p:sp>
    </p:spTree>
    <p:extLst>
      <p:ext uri="{BB962C8B-B14F-4D97-AF65-F5344CB8AC3E}">
        <p14:creationId xmlns:p14="http://schemas.microsoft.com/office/powerpoint/2010/main" val="457679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Consuntivi</a:t>
            </a:r>
            <a:r>
              <a:rPr lang="en-US" dirty="0"/>
              <a:t>!! </a:t>
            </a:r>
          </a:p>
        </p:txBody>
      </p:sp>
      <p:sp>
        <p:nvSpPr>
          <p:cNvPr id="3" name="Slide Number Placeholder 2"/>
          <p:cNvSpPr>
            <a:spLocks noGrp="1"/>
          </p:cNvSpPr>
          <p:nvPr>
            <p:ph type="sldNum" sz="quarter" idx="12"/>
          </p:nvPr>
        </p:nvSpPr>
        <p:spPr/>
        <p:txBody>
          <a:bodyPr/>
          <a:lstStyle/>
          <a:p>
            <a:fld id="{8C33B02A-0B46-4351-B41F-3D654171EEA0}" type="slidenum">
              <a:rPr lang="en-US" smtClean="0"/>
              <a:pPr/>
              <a:t>8</a:t>
            </a:fld>
            <a:endParaRPr lang="en-US"/>
          </a:p>
        </p:txBody>
      </p:sp>
      <p:sp>
        <p:nvSpPr>
          <p:cNvPr id="5" name="Rettangolo 4">
            <a:extLst>
              <a:ext uri="{FF2B5EF4-FFF2-40B4-BE49-F238E27FC236}">
                <a16:creationId xmlns:a16="http://schemas.microsoft.com/office/drawing/2014/main" id="{BA8A9CA4-A9D7-7D4A-8172-2624862CB4DF}"/>
              </a:ext>
            </a:extLst>
          </p:cNvPr>
          <p:cNvSpPr/>
          <p:nvPr/>
        </p:nvSpPr>
        <p:spPr>
          <a:xfrm>
            <a:off x="107504" y="1052736"/>
            <a:ext cx="8640960" cy="5909310"/>
          </a:xfrm>
          <a:prstGeom prst="rect">
            <a:avLst/>
          </a:prstGeom>
        </p:spPr>
        <p:txBody>
          <a:bodyPr wrap="square">
            <a:spAutoFit/>
          </a:bodyPr>
          <a:lstStyle/>
          <a:p>
            <a:endParaRPr lang="it-IT" sz="1400" dirty="0">
              <a:solidFill>
                <a:srgbClr val="000000"/>
              </a:solidFill>
              <a:latin typeface="Calibri" panose="020F0502020204030204" pitchFamily="34" charset="0"/>
            </a:endParaRPr>
          </a:p>
          <a:p>
            <a:r>
              <a:rPr lang="it-IT" sz="1400" dirty="0">
                <a:solidFill>
                  <a:srgbClr val="000000"/>
                </a:solidFill>
                <a:latin typeface="Calibri" panose="020F0502020204030204" pitchFamily="34" charset="0"/>
              </a:rPr>
              <a:t>Dobbiamo preparare i consuntivi 2020. </a:t>
            </a:r>
          </a:p>
          <a:p>
            <a:r>
              <a:rPr lang="it-IT" sz="1400" dirty="0">
                <a:solidFill>
                  <a:srgbClr val="000000"/>
                </a:solidFill>
                <a:latin typeface="Calibri" panose="020F0502020204030204" pitchFamily="34" charset="0"/>
              </a:rPr>
              <a:t>Ho predisposto i folder </a:t>
            </a:r>
          </a:p>
          <a:p>
            <a:endParaRPr lang="it-IT" sz="1400" dirty="0">
              <a:solidFill>
                <a:srgbClr val="000000"/>
              </a:solidFill>
              <a:latin typeface="Calibri" panose="020F0502020204030204" pitchFamily="34" charset="0"/>
            </a:endParaRPr>
          </a:p>
          <a:p>
            <a:br>
              <a:rPr lang="it-IT" sz="1400" dirty="0">
                <a:solidFill>
                  <a:srgbClr val="000000"/>
                </a:solidFill>
                <a:latin typeface="Calibri" panose="020F0502020204030204" pitchFamily="34" charset="0"/>
              </a:rPr>
            </a:br>
            <a:r>
              <a:rPr lang="it-IT" sz="1400" b="1" dirty="0">
                <a:solidFill>
                  <a:srgbClr val="000000"/>
                </a:solidFill>
                <a:latin typeface="Calibri" panose="020F0502020204030204" pitchFamily="34" charset="0"/>
              </a:rPr>
              <a:t>1. Tesi di laurea Triennale, Specialistica e dottorato</a:t>
            </a:r>
            <a:endParaRPr lang="it-IT" sz="1400" dirty="0">
              <a:solidFill>
                <a:srgbClr val="000000"/>
              </a:solidFill>
              <a:latin typeface="Helvetica" pitchFamily="2" charset="0"/>
            </a:endParaRPr>
          </a:p>
          <a:p>
            <a:r>
              <a:rPr lang="it-IT" sz="1400" dirty="0">
                <a:solidFill>
                  <a:srgbClr val="000000"/>
                </a:solidFill>
                <a:latin typeface="Calibri" panose="020F0502020204030204" pitchFamily="34" charset="0"/>
              </a:rPr>
              <a:t>viene richiesto il tesista, il responsabile, il titolo, </a:t>
            </a:r>
            <a:r>
              <a:rPr lang="it-IT" sz="1400" dirty="0" err="1">
                <a:solidFill>
                  <a:srgbClr val="000000"/>
                </a:solidFill>
                <a:latin typeface="Calibri" panose="020F0502020204030204" pitchFamily="34" charset="0"/>
              </a:rPr>
              <a:t>l’exp</a:t>
            </a:r>
            <a:r>
              <a:rPr lang="it-IT" sz="1400" dirty="0">
                <a:solidFill>
                  <a:srgbClr val="000000"/>
                </a:solidFill>
                <a:latin typeface="Calibri" panose="020F0502020204030204" pitchFamily="34" charset="0"/>
              </a:rPr>
              <a:t> CMS o FASE2_CMS. Il tesista deve essere presente in GODIVA altrimenti il relatore deve inserirlo (</a:t>
            </a:r>
            <a:r>
              <a:rPr lang="it-IT" sz="1400" dirty="0">
                <a:solidFill>
                  <a:srgbClr val="000000"/>
                </a:solidFill>
                <a:latin typeface="Calibri" panose="020F0502020204030204" pitchFamily="34" charset="0"/>
                <a:hlinkClick r:id="rId2"/>
              </a:rPr>
              <a:t>https://iam.infn.it/NuovaAnagrafica/priv?restartApplication</a:t>
            </a:r>
            <a:r>
              <a:rPr lang="it-IT" sz="1400" dirty="0">
                <a:solidFill>
                  <a:srgbClr val="000000"/>
                </a:solidFill>
                <a:latin typeface="Calibri" panose="020F0502020204030204" pitchFamily="34" charset="0"/>
              </a:rPr>
              <a:t>) </a:t>
            </a:r>
            <a:br>
              <a:rPr lang="it-IT" sz="1400" dirty="0">
                <a:solidFill>
                  <a:srgbClr val="000000"/>
                </a:solidFill>
                <a:latin typeface="Calibri" panose="020F0502020204030204" pitchFamily="34" charset="0"/>
              </a:rPr>
            </a:br>
            <a:endParaRPr lang="it-IT" sz="1400" dirty="0">
              <a:solidFill>
                <a:srgbClr val="000000"/>
              </a:solidFill>
              <a:latin typeface="Calibri" panose="020F0502020204030204" pitchFamily="34" charset="0"/>
            </a:endParaRPr>
          </a:p>
          <a:p>
            <a:r>
              <a:rPr lang="it-IT" sz="1400" dirty="0">
                <a:solidFill>
                  <a:srgbClr val="000000"/>
                </a:solidFill>
                <a:latin typeface="Helvetica" pitchFamily="2" charset="0"/>
                <a:hlinkClick r:id="rId3"/>
              </a:rPr>
              <a:t>https://docs.google.com/spreadsheets/d/1vkLDZGQVllyfQqer87RE8CT7NM3_MERl6jCbp1pmpB8/edit#gid=582461050</a:t>
            </a:r>
            <a:r>
              <a:rPr lang="it-IT" sz="1400" dirty="0">
                <a:solidFill>
                  <a:srgbClr val="000000"/>
                </a:solidFill>
                <a:latin typeface="Helvetica" pitchFamily="2" charset="0"/>
              </a:rPr>
              <a:t> </a:t>
            </a:r>
          </a:p>
          <a:p>
            <a:endParaRPr lang="it-IT" sz="1400" dirty="0">
              <a:solidFill>
                <a:srgbClr val="000000"/>
              </a:solidFill>
              <a:latin typeface="Calibri" panose="020F0502020204030204" pitchFamily="34" charset="0"/>
            </a:endParaRPr>
          </a:p>
          <a:p>
            <a:r>
              <a:rPr lang="it-IT" sz="1400" dirty="0">
                <a:solidFill>
                  <a:srgbClr val="000000"/>
                </a:solidFill>
                <a:latin typeface="Calibri" panose="020F0502020204030204" pitchFamily="34" charset="0"/>
              </a:rPr>
              <a:t>2. </a:t>
            </a:r>
            <a:r>
              <a:rPr lang="it-IT" sz="1400" b="1" dirty="0">
                <a:solidFill>
                  <a:srgbClr val="000000"/>
                </a:solidFill>
                <a:latin typeface="Calibri" panose="020F0502020204030204" pitchFamily="34" charset="0"/>
              </a:rPr>
              <a:t>Responsabilità, </a:t>
            </a:r>
            <a:r>
              <a:rPr lang="it-IT" sz="1400" dirty="0">
                <a:solidFill>
                  <a:srgbClr val="000000"/>
                </a:solidFill>
                <a:latin typeface="Calibri" panose="020F0502020204030204" pitchFamily="34" charset="0"/>
              </a:rPr>
              <a:t>(L1, L2, L3) del periodo dal 1 Gennaio al 31 Dicembre 2020.  </a:t>
            </a:r>
            <a:endParaRPr lang="it-IT" sz="1400" dirty="0">
              <a:solidFill>
                <a:srgbClr val="000000"/>
              </a:solidFill>
              <a:latin typeface="Helvetica" pitchFamily="2" charset="0"/>
            </a:endParaRPr>
          </a:p>
          <a:p>
            <a:endParaRPr lang="it-IT" sz="1400" dirty="0">
              <a:solidFill>
                <a:srgbClr val="000000"/>
              </a:solidFill>
              <a:latin typeface="Helvetica" pitchFamily="2" charset="0"/>
            </a:endParaRPr>
          </a:p>
          <a:p>
            <a:endParaRPr lang="it-IT" sz="1400" dirty="0">
              <a:solidFill>
                <a:srgbClr val="000000"/>
              </a:solidFill>
              <a:latin typeface="Helvetica" pitchFamily="2" charset="0"/>
            </a:endParaRPr>
          </a:p>
          <a:p>
            <a:r>
              <a:rPr lang="it-IT" sz="1400" b="1" dirty="0">
                <a:solidFill>
                  <a:srgbClr val="000000"/>
                </a:solidFill>
                <a:latin typeface="Calibri" panose="020F0502020204030204" pitchFamily="34" charset="0"/>
              </a:rPr>
              <a:t>3. Conferenze  viene richiesto l'oratore, il titolo, il tipo di presentazione, (poster, plenario o parallelo) nome conferenza e dove si tiene (come detto in  CMS e FASE2_CMS)</a:t>
            </a:r>
            <a:endParaRPr lang="it-IT" sz="1400" dirty="0">
              <a:solidFill>
                <a:srgbClr val="000000"/>
              </a:solidFill>
              <a:latin typeface="Helvetica" pitchFamily="2" charset="0"/>
            </a:endParaRPr>
          </a:p>
          <a:p>
            <a:endParaRPr lang="it-IT" sz="1400" dirty="0">
              <a:solidFill>
                <a:srgbClr val="000000"/>
              </a:solidFill>
              <a:latin typeface="Helvetica" pitchFamily="2" charset="0"/>
            </a:endParaRPr>
          </a:p>
          <a:p>
            <a:r>
              <a:rPr lang="it-IT" sz="1400" b="1" dirty="0">
                <a:solidFill>
                  <a:srgbClr val="000000"/>
                </a:solidFill>
                <a:latin typeface="Calibri" panose="020F0502020204030204" pitchFamily="34" charset="0"/>
              </a:rPr>
              <a:t>4. Pubblicazioni : inserite tutte le pubblicazioni ISI di CMS</a:t>
            </a:r>
          </a:p>
          <a:p>
            <a:pPr marL="285750" indent="-285750">
              <a:buFont typeface="Wingdings" pitchFamily="2" charset="2"/>
              <a:buChar char="à"/>
            </a:pPr>
            <a:r>
              <a:rPr lang="it-IT" sz="1400" dirty="0">
                <a:solidFill>
                  <a:srgbClr val="000000"/>
                </a:solidFill>
                <a:latin typeface="Calibri" panose="020F0502020204030204" pitchFamily="34" charset="0"/>
              </a:rPr>
              <a:t>inserite altre pubblicazioni ISI di CMS_fase2 e CMS (se </a:t>
            </a:r>
            <a:r>
              <a:rPr lang="it-IT" sz="1400" dirty="0" err="1">
                <a:solidFill>
                  <a:srgbClr val="000000"/>
                </a:solidFill>
                <a:latin typeface="Calibri" panose="020F0502020204030204" pitchFamily="34" charset="0"/>
              </a:rPr>
              <a:t>conf</a:t>
            </a:r>
            <a:r>
              <a:rPr lang="it-IT" sz="1400" dirty="0">
                <a:solidFill>
                  <a:srgbClr val="000000"/>
                </a:solidFill>
                <a:latin typeface="Calibri" panose="020F0502020204030204" pitchFamily="34" charset="0"/>
              </a:rPr>
              <a:t>)</a:t>
            </a:r>
          </a:p>
          <a:p>
            <a:r>
              <a:rPr lang="it-IT" sz="1400" dirty="0">
                <a:solidFill>
                  <a:srgbClr val="000000"/>
                </a:solidFill>
                <a:latin typeface="Calibri" panose="020F0502020204030204" pitchFamily="34" charset="0"/>
                <a:hlinkClick r:id="rId4"/>
              </a:rPr>
              <a:t>https://docs.google.com/spreadsheets/d/1vkLDZGQVllyfQqer87RE8CT7NM3_MERl6jCbp1pmpB8/edit#gid=745229895</a:t>
            </a:r>
            <a:r>
              <a:rPr lang="it-IT" sz="1400" dirty="0">
                <a:solidFill>
                  <a:srgbClr val="000000"/>
                </a:solidFill>
                <a:latin typeface="Calibri" panose="020F0502020204030204" pitchFamily="34" charset="0"/>
              </a:rPr>
              <a:t> </a:t>
            </a:r>
          </a:p>
          <a:p>
            <a:endParaRPr lang="it-IT" sz="1400" dirty="0">
              <a:solidFill>
                <a:srgbClr val="000000"/>
              </a:solidFill>
              <a:latin typeface="Helvetica" pitchFamily="2" charset="0"/>
            </a:endParaRPr>
          </a:p>
          <a:p>
            <a:r>
              <a:rPr lang="it-IT" sz="1400" dirty="0">
                <a:solidFill>
                  <a:srgbClr val="000000"/>
                </a:solidFill>
                <a:latin typeface="Helvetica" pitchFamily="2" charset="0"/>
              </a:rPr>
              <a:t>5. </a:t>
            </a:r>
            <a:r>
              <a:rPr lang="it-IT" sz="1400" b="1" dirty="0">
                <a:solidFill>
                  <a:srgbClr val="000000"/>
                </a:solidFill>
                <a:latin typeface="Calibri" panose="020F0502020204030204" pitchFamily="34" charset="0"/>
              </a:rPr>
              <a:t>attività di divulgazione </a:t>
            </a:r>
            <a:r>
              <a:rPr lang="it-IT" sz="1400" dirty="0">
                <a:solidFill>
                  <a:srgbClr val="000000"/>
                </a:solidFill>
                <a:latin typeface="Calibri" panose="020F0502020204030204" pitchFamily="34" charset="0"/>
              </a:rPr>
              <a:t>che vanno inserite in </a:t>
            </a:r>
            <a:r>
              <a:rPr lang="it-IT" sz="1400" dirty="0">
                <a:solidFill>
                  <a:srgbClr val="000000"/>
                </a:solidFill>
                <a:latin typeface="Calibri" panose="020F0502020204030204" pitchFamily="34" charset="0"/>
                <a:hlinkClick r:id="rId5"/>
              </a:rPr>
              <a:t>www.infn.it/eventi</a:t>
            </a:r>
            <a:r>
              <a:rPr lang="it-IT" sz="1400" dirty="0">
                <a:solidFill>
                  <a:srgbClr val="000000"/>
                </a:solidFill>
                <a:latin typeface="Calibri" panose="020F0502020204030204" pitchFamily="34" charset="0"/>
              </a:rPr>
              <a:t> dal referente di sezione, comunicate quindi al referente queste attività.</a:t>
            </a:r>
            <a:endParaRPr lang="it-IT" sz="1400" dirty="0">
              <a:solidFill>
                <a:srgbClr val="000000"/>
              </a:solidFill>
              <a:latin typeface="Helvetica" pitchFamily="2" charset="0"/>
            </a:endParaRPr>
          </a:p>
          <a:p>
            <a:r>
              <a:rPr lang="it-IT" sz="1400" dirty="0">
                <a:solidFill>
                  <a:srgbClr val="000000"/>
                </a:solidFill>
                <a:latin typeface="Calibri" panose="020F0502020204030204" pitchFamily="34" charset="0"/>
                <a:hlinkClick r:id="rId6"/>
              </a:rPr>
              <a:t>http://www.infn.it/consuntivi/new/?YEAR=2021</a:t>
            </a:r>
            <a:r>
              <a:rPr lang="it-IT" sz="1400" dirty="0">
                <a:solidFill>
                  <a:srgbClr val="000000"/>
                </a:solidFill>
                <a:latin typeface="Calibri" panose="020F0502020204030204" pitchFamily="34" charset="0"/>
              </a:rPr>
              <a:t> </a:t>
            </a:r>
            <a:br>
              <a:rPr lang="it-IT" sz="1400" dirty="0"/>
            </a:br>
            <a:endParaRPr lang="en-US" sz="1400" dirty="0"/>
          </a:p>
        </p:txBody>
      </p:sp>
      <p:sp>
        <p:nvSpPr>
          <p:cNvPr id="6" name="Rettangolo 5">
            <a:extLst>
              <a:ext uri="{FF2B5EF4-FFF2-40B4-BE49-F238E27FC236}">
                <a16:creationId xmlns:a16="http://schemas.microsoft.com/office/drawing/2014/main" id="{B10C420B-AEA0-294E-BBE7-83A304D27E0F}"/>
              </a:ext>
            </a:extLst>
          </p:cNvPr>
          <p:cNvSpPr/>
          <p:nvPr/>
        </p:nvSpPr>
        <p:spPr>
          <a:xfrm>
            <a:off x="4355976" y="1124744"/>
            <a:ext cx="4647426" cy="369332"/>
          </a:xfrm>
          <a:prstGeom prst="rect">
            <a:avLst/>
          </a:prstGeom>
        </p:spPr>
        <p:txBody>
          <a:bodyPr wrap="none">
            <a:spAutoFit/>
          </a:bodyPr>
          <a:lstStyle/>
          <a:p>
            <a:r>
              <a:rPr lang="it-IT" b="1" dirty="0" err="1">
                <a:solidFill>
                  <a:srgbClr val="FF0000"/>
                </a:solidFill>
                <a:latin typeface="Arial" panose="020B0604020202020204" pitchFamily="34" charset="0"/>
              </a:rPr>
              <a:t>Deadline</a:t>
            </a:r>
            <a:r>
              <a:rPr lang="it-IT" b="1" dirty="0">
                <a:solidFill>
                  <a:srgbClr val="FF0000"/>
                </a:solidFill>
                <a:latin typeface="Arial" panose="020B0604020202020204" pitchFamily="34" charset="0"/>
              </a:rPr>
              <a:t> interna il 25 marzo: 1 settimana</a:t>
            </a:r>
            <a:endParaRPr lang="en-US" b="1" dirty="0">
              <a:solidFill>
                <a:srgbClr val="FF0000"/>
              </a:solidFill>
            </a:endParaRPr>
          </a:p>
        </p:txBody>
      </p:sp>
    </p:spTree>
    <p:extLst>
      <p:ext uri="{BB962C8B-B14F-4D97-AF65-F5344CB8AC3E}">
        <p14:creationId xmlns:p14="http://schemas.microsoft.com/office/powerpoint/2010/main" val="2733330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CERN- </a:t>
            </a:r>
            <a:r>
              <a:rPr lang="en-US" dirty="0" err="1"/>
              <a:t>Semil</a:t>
            </a:r>
            <a:r>
              <a:rPr lang="en-US" dirty="0"/>
              <a:t> - Fellow</a:t>
            </a:r>
          </a:p>
        </p:txBody>
      </p:sp>
      <p:sp>
        <p:nvSpPr>
          <p:cNvPr id="3" name="Slide Number Placeholder 2"/>
          <p:cNvSpPr>
            <a:spLocks noGrp="1"/>
          </p:cNvSpPr>
          <p:nvPr>
            <p:ph type="sldNum" sz="quarter" idx="12"/>
          </p:nvPr>
        </p:nvSpPr>
        <p:spPr/>
        <p:txBody>
          <a:bodyPr/>
          <a:lstStyle/>
          <a:p>
            <a:fld id="{8C33B02A-0B46-4351-B41F-3D654171EEA0}" type="slidenum">
              <a:rPr lang="en-US" smtClean="0"/>
              <a:pPr/>
              <a:t>9</a:t>
            </a:fld>
            <a:endParaRPr lang="en-US"/>
          </a:p>
        </p:txBody>
      </p:sp>
      <p:sp>
        <p:nvSpPr>
          <p:cNvPr id="4" name="TextBox 3"/>
          <p:cNvSpPr txBox="1"/>
          <p:nvPr/>
        </p:nvSpPr>
        <p:spPr>
          <a:xfrm>
            <a:off x="323528" y="1556792"/>
            <a:ext cx="4104456" cy="1200329"/>
          </a:xfrm>
          <a:prstGeom prst="rect">
            <a:avLst/>
          </a:prstGeom>
          <a:noFill/>
        </p:spPr>
        <p:txBody>
          <a:bodyPr wrap="square" rtlCol="0">
            <a:spAutoFit/>
          </a:bodyPr>
          <a:lstStyle/>
          <a:p>
            <a:pPr marL="285750" indent="-285750">
              <a:buFont typeface="Wingdings" charset="2"/>
              <a:buChar char="Ø"/>
            </a:pPr>
            <a:r>
              <a:rPr lang="en-US" dirty="0"/>
              <a:t>3 </a:t>
            </a:r>
            <a:r>
              <a:rPr lang="en-US" dirty="0" err="1"/>
              <a:t>posizioni</a:t>
            </a:r>
            <a:r>
              <a:rPr lang="en-US" dirty="0"/>
              <a:t> </a:t>
            </a:r>
            <a:r>
              <a:rPr lang="en-US" dirty="0" err="1"/>
              <a:t>richieste</a:t>
            </a:r>
            <a:r>
              <a:rPr lang="en-US" dirty="0"/>
              <a:t> </a:t>
            </a:r>
            <a:r>
              <a:rPr lang="en-US" dirty="0" err="1"/>
              <a:t>ed</a:t>
            </a:r>
            <a:r>
              <a:rPr lang="en-US" dirty="0"/>
              <a:t> </a:t>
            </a:r>
            <a:r>
              <a:rPr lang="en-US" dirty="0" err="1"/>
              <a:t>ottenute</a:t>
            </a:r>
            <a:r>
              <a:rPr lang="en-US" dirty="0"/>
              <a:t> da Bari </a:t>
            </a:r>
          </a:p>
          <a:p>
            <a:pPr marL="285750" indent="-285750">
              <a:buFont typeface="Wingdings" charset="2"/>
              <a:buChar char="Ø"/>
            </a:pPr>
            <a:r>
              <a:rPr lang="en-US" dirty="0" err="1"/>
              <a:t>Inizio</a:t>
            </a:r>
            <a:r>
              <a:rPr lang="en-US" dirty="0"/>
              <a:t> </a:t>
            </a:r>
            <a:r>
              <a:rPr lang="en-US" dirty="0" err="1"/>
              <a:t>previsto</a:t>
            </a:r>
            <a:r>
              <a:rPr lang="en-US" dirty="0"/>
              <a:t> a </a:t>
            </a:r>
            <a:r>
              <a:rPr lang="en-US" dirty="0" err="1"/>
              <a:t>luglio</a:t>
            </a:r>
            <a:r>
              <a:rPr lang="en-US" dirty="0"/>
              <a:t> </a:t>
            </a:r>
          </a:p>
          <a:p>
            <a:r>
              <a:rPr lang="en-US" dirty="0"/>
              <a:t> </a:t>
            </a:r>
          </a:p>
        </p:txBody>
      </p:sp>
      <p:sp>
        <p:nvSpPr>
          <p:cNvPr id="6" name="Rectangle 5"/>
          <p:cNvSpPr/>
          <p:nvPr/>
        </p:nvSpPr>
        <p:spPr>
          <a:xfrm>
            <a:off x="179512" y="5661248"/>
            <a:ext cx="5688632" cy="738664"/>
          </a:xfrm>
          <a:prstGeom prst="rect">
            <a:avLst/>
          </a:prstGeom>
        </p:spPr>
        <p:txBody>
          <a:bodyPr wrap="square">
            <a:spAutoFit/>
          </a:bodyPr>
          <a:lstStyle/>
          <a:p>
            <a:r>
              <a:rPr lang="en-US" sz="1400" dirty="0">
                <a:hlinkClick r:id="rId2"/>
              </a:rPr>
              <a:t>https://agenda.infn.it/event/23790/contributions/120123/attachments/75815/97484/CMS_pres_referee_Sett2020_v1.pdf</a:t>
            </a:r>
            <a:endParaRPr lang="en-US" sz="1400" dirty="0"/>
          </a:p>
          <a:p>
            <a:endParaRPr lang="en-US" sz="1400" dirty="0"/>
          </a:p>
        </p:txBody>
      </p:sp>
      <p:pic>
        <p:nvPicPr>
          <p:cNvPr id="7" name="Picture 6" descr="Schermata 2021-01-18 alle 17.39.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4168" y="1052736"/>
            <a:ext cx="2081859" cy="5629347"/>
          </a:xfrm>
          <a:prstGeom prst="rect">
            <a:avLst/>
          </a:prstGeom>
        </p:spPr>
      </p:pic>
    </p:spTree>
    <p:extLst>
      <p:ext uri="{BB962C8B-B14F-4D97-AF65-F5344CB8AC3E}">
        <p14:creationId xmlns:p14="http://schemas.microsoft.com/office/powerpoint/2010/main" val="28928777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solidFill>
          <a:srgbClr val="FFFFFF"/>
        </a:solidFill>
        <a:ln>
          <a:solidFill>
            <a:srgbClr val="FFFFFF"/>
          </a:solid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146725</TotalTime>
  <Words>1763</Words>
  <Application>Microsoft Macintosh PowerPoint</Application>
  <PresentationFormat>Presentazione su schermo (4:3)</PresentationFormat>
  <Paragraphs>154</Paragraphs>
  <Slides>13</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13</vt:i4>
      </vt:variant>
    </vt:vector>
  </HeadingPairs>
  <TitlesOfParts>
    <vt:vector size="21" baseType="lpstr">
      <vt:lpstr>Arial</vt:lpstr>
      <vt:lpstr>Calibri</vt:lpstr>
      <vt:lpstr>Helvetica</vt:lpstr>
      <vt:lpstr>News Gothic MT</vt:lpstr>
      <vt:lpstr>Times New Roman</vt:lpstr>
      <vt:lpstr>Wingdings</vt:lpstr>
      <vt:lpstr>Wingdings 2</vt:lpstr>
      <vt:lpstr>Breeze</vt:lpstr>
      <vt:lpstr>CMS – Bari  2nd meeting 2021 G. Pugliese 18 marzo 2021 </vt:lpstr>
      <vt:lpstr>CERN news</vt:lpstr>
      <vt:lpstr>Chair of CMS CB</vt:lpstr>
      <vt:lpstr>Info INFN</vt:lpstr>
      <vt:lpstr>LV1 nominations</vt:lpstr>
      <vt:lpstr>LV2 nominations </vt:lpstr>
      <vt:lpstr>LV1 e 2 </vt:lpstr>
      <vt:lpstr>Consuntivi!! </vt:lpstr>
      <vt:lpstr>CERN- Semil - Fellow</vt:lpstr>
      <vt:lpstr>Assegni di Ricerca</vt:lpstr>
      <vt:lpstr>Stato Finanziario Bari</vt:lpstr>
      <vt:lpstr>SPARES</vt:lpstr>
      <vt:lpstr>CMS  Restarting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 Windows</dc:creator>
  <cp:lastModifiedBy>Prof.ssa Gabriella Maria Incoronata Pugliese</cp:lastModifiedBy>
  <cp:revision>2195</cp:revision>
  <cp:lastPrinted>2019-08-15T07:44:29Z</cp:lastPrinted>
  <dcterms:created xsi:type="dcterms:W3CDTF">2009-03-14T08:38:23Z</dcterms:created>
  <dcterms:modified xsi:type="dcterms:W3CDTF">2021-03-18T14:32:49Z</dcterms:modified>
</cp:coreProperties>
</file>