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9" r:id="rId2"/>
    <p:sldId id="275" r:id="rId3"/>
    <p:sldId id="274" r:id="rId4"/>
    <p:sldId id="270" r:id="rId5"/>
    <p:sldId id="267" r:id="rId6"/>
    <p:sldId id="268" r:id="rId7"/>
    <p:sldId id="264" r:id="rId8"/>
    <p:sldId id="265" r:id="rId9"/>
    <p:sldId id="272" r:id="rId10"/>
    <p:sldId id="273" r:id="rId11"/>
    <p:sldId id="27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83" d="100"/>
          <a:sy n="83" d="100"/>
        </p:scale>
        <p:origin x="-160" y="-11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B93852-A6EC-40CE-8A9A-A103C7E89DDB}" type="datetimeFigureOut">
              <a:rPr lang="en-US" smtClean="0"/>
              <a:t>12/03/21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5571AD-25F9-4254-BB24-13D8BA16BBF1}" type="slidenum">
              <a:rPr lang="en-US" smtClean="0"/>
              <a:t>‹n.›</a:t>
            </a:fld>
            <a:endParaRPr lang="en-US"/>
          </a:p>
        </p:txBody>
      </p:sp>
    </p:spTree>
    <p:extLst>
      <p:ext uri="{BB962C8B-B14F-4D97-AF65-F5344CB8AC3E}">
        <p14:creationId xmlns:p14="http://schemas.microsoft.com/office/powerpoint/2010/main" val="33624817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AC23F7D-E1BF-4EA4-BAE6-3F45A93A9AEF}" type="datetime1">
              <a:rPr lang="en-US" smtClean="0"/>
              <a:t>12/03/21</a:t>
            </a:fld>
            <a:endParaRPr lang="en-US"/>
          </a:p>
        </p:txBody>
      </p:sp>
      <p:sp>
        <p:nvSpPr>
          <p:cNvPr id="5" name="Footer Placeholder 4"/>
          <p:cNvSpPr>
            <a:spLocks noGrp="1"/>
          </p:cNvSpPr>
          <p:nvPr>
            <p:ph type="ftr" sz="quarter" idx="11"/>
          </p:nvPr>
        </p:nvSpPr>
        <p:spPr/>
        <p:txBody>
          <a:bodyPr/>
          <a:lstStyle/>
          <a:p>
            <a:r>
              <a:rPr lang="en-US" smtClean="0"/>
              <a:t>2021_02_04 EICSC meeting - LG</a:t>
            </a:r>
            <a:endParaRPr lang="en-US"/>
          </a:p>
        </p:txBody>
      </p:sp>
      <p:sp>
        <p:nvSpPr>
          <p:cNvPr id="6" name="Slide Number Placeholder 5"/>
          <p:cNvSpPr>
            <a:spLocks noGrp="1"/>
          </p:cNvSpPr>
          <p:nvPr>
            <p:ph type="sldNum" sz="quarter" idx="12"/>
          </p:nvPr>
        </p:nvSpPr>
        <p:spPr/>
        <p:txBody>
          <a:bodyPr/>
          <a:lstStyle/>
          <a:p>
            <a:fld id="{3892BB02-5AF3-4C17-9BD0-944A8055CF5A}" type="slidenum">
              <a:rPr lang="en-US" smtClean="0"/>
              <a:t>‹n.›</a:t>
            </a:fld>
            <a:endParaRPr lang="en-US"/>
          </a:p>
        </p:txBody>
      </p:sp>
    </p:spTree>
    <p:extLst>
      <p:ext uri="{BB962C8B-B14F-4D97-AF65-F5344CB8AC3E}">
        <p14:creationId xmlns:p14="http://schemas.microsoft.com/office/powerpoint/2010/main" val="36771769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29C0DF-CA77-478A-AF96-B4DF8D7A3F61}" type="datetime1">
              <a:rPr lang="en-US" smtClean="0"/>
              <a:t>12/03/21</a:t>
            </a:fld>
            <a:endParaRPr lang="en-US"/>
          </a:p>
        </p:txBody>
      </p:sp>
      <p:sp>
        <p:nvSpPr>
          <p:cNvPr id="5" name="Footer Placeholder 4"/>
          <p:cNvSpPr>
            <a:spLocks noGrp="1"/>
          </p:cNvSpPr>
          <p:nvPr>
            <p:ph type="ftr" sz="quarter" idx="11"/>
          </p:nvPr>
        </p:nvSpPr>
        <p:spPr/>
        <p:txBody>
          <a:bodyPr/>
          <a:lstStyle/>
          <a:p>
            <a:r>
              <a:rPr lang="en-US" smtClean="0"/>
              <a:t>2021_02_04 EICSC meeting - LG</a:t>
            </a:r>
            <a:endParaRPr lang="en-US"/>
          </a:p>
        </p:txBody>
      </p:sp>
      <p:sp>
        <p:nvSpPr>
          <p:cNvPr id="6" name="Slide Number Placeholder 5"/>
          <p:cNvSpPr>
            <a:spLocks noGrp="1"/>
          </p:cNvSpPr>
          <p:nvPr>
            <p:ph type="sldNum" sz="quarter" idx="12"/>
          </p:nvPr>
        </p:nvSpPr>
        <p:spPr/>
        <p:txBody>
          <a:bodyPr/>
          <a:lstStyle/>
          <a:p>
            <a:fld id="{3892BB02-5AF3-4C17-9BD0-944A8055CF5A}" type="slidenum">
              <a:rPr lang="en-US" smtClean="0"/>
              <a:t>‹n.›</a:t>
            </a:fld>
            <a:endParaRPr lang="en-US"/>
          </a:p>
        </p:txBody>
      </p:sp>
    </p:spTree>
    <p:extLst>
      <p:ext uri="{BB962C8B-B14F-4D97-AF65-F5344CB8AC3E}">
        <p14:creationId xmlns:p14="http://schemas.microsoft.com/office/powerpoint/2010/main" val="3809045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2D3B81-A290-4057-8020-36C44CB77670}" type="datetime1">
              <a:rPr lang="en-US" smtClean="0"/>
              <a:t>12/03/21</a:t>
            </a:fld>
            <a:endParaRPr lang="en-US"/>
          </a:p>
        </p:txBody>
      </p:sp>
      <p:sp>
        <p:nvSpPr>
          <p:cNvPr id="5" name="Footer Placeholder 4"/>
          <p:cNvSpPr>
            <a:spLocks noGrp="1"/>
          </p:cNvSpPr>
          <p:nvPr>
            <p:ph type="ftr" sz="quarter" idx="11"/>
          </p:nvPr>
        </p:nvSpPr>
        <p:spPr/>
        <p:txBody>
          <a:bodyPr/>
          <a:lstStyle/>
          <a:p>
            <a:r>
              <a:rPr lang="en-US" smtClean="0"/>
              <a:t>2021_02_04 EICSC meeting - LG</a:t>
            </a:r>
            <a:endParaRPr lang="en-US"/>
          </a:p>
        </p:txBody>
      </p:sp>
      <p:sp>
        <p:nvSpPr>
          <p:cNvPr id="6" name="Slide Number Placeholder 5"/>
          <p:cNvSpPr>
            <a:spLocks noGrp="1"/>
          </p:cNvSpPr>
          <p:nvPr>
            <p:ph type="sldNum" sz="quarter" idx="12"/>
          </p:nvPr>
        </p:nvSpPr>
        <p:spPr/>
        <p:txBody>
          <a:bodyPr/>
          <a:lstStyle/>
          <a:p>
            <a:fld id="{3892BB02-5AF3-4C17-9BD0-944A8055CF5A}" type="slidenum">
              <a:rPr lang="en-US" smtClean="0"/>
              <a:t>‹n.›</a:t>
            </a:fld>
            <a:endParaRPr lang="en-US"/>
          </a:p>
        </p:txBody>
      </p:sp>
    </p:spTree>
    <p:extLst>
      <p:ext uri="{BB962C8B-B14F-4D97-AF65-F5344CB8AC3E}">
        <p14:creationId xmlns:p14="http://schemas.microsoft.com/office/powerpoint/2010/main" val="993564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0F3BED-A4B9-453A-94D4-7D8ECCD88119}" type="datetime1">
              <a:rPr lang="en-US" smtClean="0"/>
              <a:t>12/03/21</a:t>
            </a:fld>
            <a:endParaRPr lang="en-US"/>
          </a:p>
        </p:txBody>
      </p:sp>
      <p:sp>
        <p:nvSpPr>
          <p:cNvPr id="5" name="Footer Placeholder 4"/>
          <p:cNvSpPr>
            <a:spLocks noGrp="1"/>
          </p:cNvSpPr>
          <p:nvPr>
            <p:ph type="ftr" sz="quarter" idx="11"/>
          </p:nvPr>
        </p:nvSpPr>
        <p:spPr/>
        <p:txBody>
          <a:bodyPr/>
          <a:lstStyle/>
          <a:p>
            <a:r>
              <a:rPr lang="en-US" smtClean="0"/>
              <a:t>2021_02_04 EICSC meeting - LG</a:t>
            </a:r>
            <a:endParaRPr lang="en-US"/>
          </a:p>
        </p:txBody>
      </p:sp>
      <p:sp>
        <p:nvSpPr>
          <p:cNvPr id="6" name="Slide Number Placeholder 5"/>
          <p:cNvSpPr>
            <a:spLocks noGrp="1"/>
          </p:cNvSpPr>
          <p:nvPr>
            <p:ph type="sldNum" sz="quarter" idx="12"/>
          </p:nvPr>
        </p:nvSpPr>
        <p:spPr/>
        <p:txBody>
          <a:bodyPr/>
          <a:lstStyle/>
          <a:p>
            <a:fld id="{3892BB02-5AF3-4C17-9BD0-944A8055CF5A}" type="slidenum">
              <a:rPr lang="en-US" smtClean="0"/>
              <a:t>‹n.›</a:t>
            </a:fld>
            <a:endParaRPr lang="en-US"/>
          </a:p>
        </p:txBody>
      </p:sp>
    </p:spTree>
    <p:extLst>
      <p:ext uri="{BB962C8B-B14F-4D97-AF65-F5344CB8AC3E}">
        <p14:creationId xmlns:p14="http://schemas.microsoft.com/office/powerpoint/2010/main" val="4178742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D365B14-30B9-4E4C-A0B1-51D349D01FF2}" type="datetime1">
              <a:rPr lang="en-US" smtClean="0"/>
              <a:t>12/03/21</a:t>
            </a:fld>
            <a:endParaRPr lang="en-US"/>
          </a:p>
        </p:txBody>
      </p:sp>
      <p:sp>
        <p:nvSpPr>
          <p:cNvPr id="5" name="Footer Placeholder 4"/>
          <p:cNvSpPr>
            <a:spLocks noGrp="1"/>
          </p:cNvSpPr>
          <p:nvPr>
            <p:ph type="ftr" sz="quarter" idx="11"/>
          </p:nvPr>
        </p:nvSpPr>
        <p:spPr/>
        <p:txBody>
          <a:bodyPr/>
          <a:lstStyle/>
          <a:p>
            <a:r>
              <a:rPr lang="en-US" smtClean="0"/>
              <a:t>2021_02_04 EICSC meeting - LG</a:t>
            </a:r>
            <a:endParaRPr lang="en-US"/>
          </a:p>
        </p:txBody>
      </p:sp>
      <p:sp>
        <p:nvSpPr>
          <p:cNvPr id="6" name="Slide Number Placeholder 5"/>
          <p:cNvSpPr>
            <a:spLocks noGrp="1"/>
          </p:cNvSpPr>
          <p:nvPr>
            <p:ph type="sldNum" sz="quarter" idx="12"/>
          </p:nvPr>
        </p:nvSpPr>
        <p:spPr/>
        <p:txBody>
          <a:bodyPr/>
          <a:lstStyle/>
          <a:p>
            <a:fld id="{3892BB02-5AF3-4C17-9BD0-944A8055CF5A}" type="slidenum">
              <a:rPr lang="en-US" smtClean="0"/>
              <a:t>‹n.›</a:t>
            </a:fld>
            <a:endParaRPr lang="en-US"/>
          </a:p>
        </p:txBody>
      </p:sp>
    </p:spTree>
    <p:extLst>
      <p:ext uri="{BB962C8B-B14F-4D97-AF65-F5344CB8AC3E}">
        <p14:creationId xmlns:p14="http://schemas.microsoft.com/office/powerpoint/2010/main" val="3501237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A9ECB23-01E5-4453-8541-70D9996ECAB6}" type="datetime1">
              <a:rPr lang="en-US" smtClean="0"/>
              <a:t>12/03/21</a:t>
            </a:fld>
            <a:endParaRPr lang="en-US"/>
          </a:p>
        </p:txBody>
      </p:sp>
      <p:sp>
        <p:nvSpPr>
          <p:cNvPr id="6" name="Footer Placeholder 5"/>
          <p:cNvSpPr>
            <a:spLocks noGrp="1"/>
          </p:cNvSpPr>
          <p:nvPr>
            <p:ph type="ftr" sz="quarter" idx="11"/>
          </p:nvPr>
        </p:nvSpPr>
        <p:spPr/>
        <p:txBody>
          <a:bodyPr/>
          <a:lstStyle/>
          <a:p>
            <a:r>
              <a:rPr lang="en-US" smtClean="0"/>
              <a:t>2021_02_04 EICSC meeting - LG</a:t>
            </a:r>
            <a:endParaRPr lang="en-US"/>
          </a:p>
        </p:txBody>
      </p:sp>
      <p:sp>
        <p:nvSpPr>
          <p:cNvPr id="7" name="Slide Number Placeholder 6"/>
          <p:cNvSpPr>
            <a:spLocks noGrp="1"/>
          </p:cNvSpPr>
          <p:nvPr>
            <p:ph type="sldNum" sz="quarter" idx="12"/>
          </p:nvPr>
        </p:nvSpPr>
        <p:spPr/>
        <p:txBody>
          <a:bodyPr/>
          <a:lstStyle/>
          <a:p>
            <a:fld id="{3892BB02-5AF3-4C17-9BD0-944A8055CF5A}" type="slidenum">
              <a:rPr lang="en-US" smtClean="0"/>
              <a:t>‹n.›</a:t>
            </a:fld>
            <a:endParaRPr lang="en-US"/>
          </a:p>
        </p:txBody>
      </p:sp>
    </p:spTree>
    <p:extLst>
      <p:ext uri="{BB962C8B-B14F-4D97-AF65-F5344CB8AC3E}">
        <p14:creationId xmlns:p14="http://schemas.microsoft.com/office/powerpoint/2010/main" val="1713395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3F32F06-01C3-4F07-B54C-B4C614B696FA}" type="datetime1">
              <a:rPr lang="en-US" smtClean="0"/>
              <a:t>12/03/21</a:t>
            </a:fld>
            <a:endParaRPr lang="en-US"/>
          </a:p>
        </p:txBody>
      </p:sp>
      <p:sp>
        <p:nvSpPr>
          <p:cNvPr id="8" name="Footer Placeholder 7"/>
          <p:cNvSpPr>
            <a:spLocks noGrp="1"/>
          </p:cNvSpPr>
          <p:nvPr>
            <p:ph type="ftr" sz="quarter" idx="11"/>
          </p:nvPr>
        </p:nvSpPr>
        <p:spPr/>
        <p:txBody>
          <a:bodyPr/>
          <a:lstStyle/>
          <a:p>
            <a:r>
              <a:rPr lang="en-US" smtClean="0"/>
              <a:t>2021_02_04 EICSC meeting - LG</a:t>
            </a:r>
            <a:endParaRPr lang="en-US"/>
          </a:p>
        </p:txBody>
      </p:sp>
      <p:sp>
        <p:nvSpPr>
          <p:cNvPr id="9" name="Slide Number Placeholder 8"/>
          <p:cNvSpPr>
            <a:spLocks noGrp="1"/>
          </p:cNvSpPr>
          <p:nvPr>
            <p:ph type="sldNum" sz="quarter" idx="12"/>
          </p:nvPr>
        </p:nvSpPr>
        <p:spPr/>
        <p:txBody>
          <a:bodyPr/>
          <a:lstStyle/>
          <a:p>
            <a:fld id="{3892BB02-5AF3-4C17-9BD0-944A8055CF5A}" type="slidenum">
              <a:rPr lang="en-US" smtClean="0"/>
              <a:t>‹n.›</a:t>
            </a:fld>
            <a:endParaRPr lang="en-US"/>
          </a:p>
        </p:txBody>
      </p:sp>
    </p:spTree>
    <p:extLst>
      <p:ext uri="{BB962C8B-B14F-4D97-AF65-F5344CB8AC3E}">
        <p14:creationId xmlns:p14="http://schemas.microsoft.com/office/powerpoint/2010/main" val="3531499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FCCCD1-1081-407D-8C99-9091EFB91878}" type="datetime1">
              <a:rPr lang="en-US" smtClean="0"/>
              <a:t>12/03/21</a:t>
            </a:fld>
            <a:endParaRPr lang="en-US"/>
          </a:p>
        </p:txBody>
      </p:sp>
      <p:sp>
        <p:nvSpPr>
          <p:cNvPr id="4" name="Footer Placeholder 3"/>
          <p:cNvSpPr>
            <a:spLocks noGrp="1"/>
          </p:cNvSpPr>
          <p:nvPr>
            <p:ph type="ftr" sz="quarter" idx="11"/>
          </p:nvPr>
        </p:nvSpPr>
        <p:spPr/>
        <p:txBody>
          <a:bodyPr/>
          <a:lstStyle/>
          <a:p>
            <a:r>
              <a:rPr lang="en-US" smtClean="0"/>
              <a:t>2021_02_04 EICSC meeting - LG</a:t>
            </a:r>
            <a:endParaRPr lang="en-US"/>
          </a:p>
        </p:txBody>
      </p:sp>
      <p:sp>
        <p:nvSpPr>
          <p:cNvPr id="5" name="Slide Number Placeholder 4"/>
          <p:cNvSpPr>
            <a:spLocks noGrp="1"/>
          </p:cNvSpPr>
          <p:nvPr>
            <p:ph type="sldNum" sz="quarter" idx="12"/>
          </p:nvPr>
        </p:nvSpPr>
        <p:spPr/>
        <p:txBody>
          <a:bodyPr/>
          <a:lstStyle/>
          <a:p>
            <a:fld id="{3892BB02-5AF3-4C17-9BD0-944A8055CF5A}" type="slidenum">
              <a:rPr lang="en-US" smtClean="0"/>
              <a:t>‹n.›</a:t>
            </a:fld>
            <a:endParaRPr lang="en-US"/>
          </a:p>
        </p:txBody>
      </p:sp>
    </p:spTree>
    <p:extLst>
      <p:ext uri="{BB962C8B-B14F-4D97-AF65-F5344CB8AC3E}">
        <p14:creationId xmlns:p14="http://schemas.microsoft.com/office/powerpoint/2010/main" val="844633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946327-C1E1-4367-9AC6-3DDB0919FEAD}" type="datetime1">
              <a:rPr lang="en-US" smtClean="0"/>
              <a:t>12/03/21</a:t>
            </a:fld>
            <a:endParaRPr lang="en-US"/>
          </a:p>
        </p:txBody>
      </p:sp>
      <p:sp>
        <p:nvSpPr>
          <p:cNvPr id="3" name="Footer Placeholder 2"/>
          <p:cNvSpPr>
            <a:spLocks noGrp="1"/>
          </p:cNvSpPr>
          <p:nvPr>
            <p:ph type="ftr" sz="quarter" idx="11"/>
          </p:nvPr>
        </p:nvSpPr>
        <p:spPr/>
        <p:txBody>
          <a:bodyPr/>
          <a:lstStyle/>
          <a:p>
            <a:r>
              <a:rPr lang="en-US" smtClean="0"/>
              <a:t>2021_02_04 EICSC meeting - LG</a:t>
            </a:r>
            <a:endParaRPr lang="en-US"/>
          </a:p>
        </p:txBody>
      </p:sp>
      <p:sp>
        <p:nvSpPr>
          <p:cNvPr id="4" name="Slide Number Placeholder 3"/>
          <p:cNvSpPr>
            <a:spLocks noGrp="1"/>
          </p:cNvSpPr>
          <p:nvPr>
            <p:ph type="sldNum" sz="quarter" idx="12"/>
          </p:nvPr>
        </p:nvSpPr>
        <p:spPr/>
        <p:txBody>
          <a:bodyPr/>
          <a:lstStyle/>
          <a:p>
            <a:fld id="{3892BB02-5AF3-4C17-9BD0-944A8055CF5A}" type="slidenum">
              <a:rPr lang="en-US" smtClean="0"/>
              <a:t>‹n.›</a:t>
            </a:fld>
            <a:endParaRPr lang="en-US"/>
          </a:p>
        </p:txBody>
      </p:sp>
    </p:spTree>
    <p:extLst>
      <p:ext uri="{BB962C8B-B14F-4D97-AF65-F5344CB8AC3E}">
        <p14:creationId xmlns:p14="http://schemas.microsoft.com/office/powerpoint/2010/main" val="1992232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10CE9B3-B4EB-44FE-8F31-F0B3F24A9919}" type="datetime1">
              <a:rPr lang="en-US" smtClean="0"/>
              <a:t>12/03/21</a:t>
            </a:fld>
            <a:endParaRPr lang="en-US"/>
          </a:p>
        </p:txBody>
      </p:sp>
      <p:sp>
        <p:nvSpPr>
          <p:cNvPr id="6" name="Footer Placeholder 5"/>
          <p:cNvSpPr>
            <a:spLocks noGrp="1"/>
          </p:cNvSpPr>
          <p:nvPr>
            <p:ph type="ftr" sz="quarter" idx="11"/>
          </p:nvPr>
        </p:nvSpPr>
        <p:spPr/>
        <p:txBody>
          <a:bodyPr/>
          <a:lstStyle/>
          <a:p>
            <a:r>
              <a:rPr lang="en-US" smtClean="0"/>
              <a:t>2021_02_04 EICSC meeting - LG</a:t>
            </a:r>
            <a:endParaRPr lang="en-US"/>
          </a:p>
        </p:txBody>
      </p:sp>
      <p:sp>
        <p:nvSpPr>
          <p:cNvPr id="7" name="Slide Number Placeholder 6"/>
          <p:cNvSpPr>
            <a:spLocks noGrp="1"/>
          </p:cNvSpPr>
          <p:nvPr>
            <p:ph type="sldNum" sz="quarter" idx="12"/>
          </p:nvPr>
        </p:nvSpPr>
        <p:spPr/>
        <p:txBody>
          <a:bodyPr/>
          <a:lstStyle/>
          <a:p>
            <a:fld id="{3892BB02-5AF3-4C17-9BD0-944A8055CF5A}" type="slidenum">
              <a:rPr lang="en-US" smtClean="0"/>
              <a:t>‹n.›</a:t>
            </a:fld>
            <a:endParaRPr lang="en-US"/>
          </a:p>
        </p:txBody>
      </p:sp>
    </p:spTree>
    <p:extLst>
      <p:ext uri="{BB962C8B-B14F-4D97-AF65-F5344CB8AC3E}">
        <p14:creationId xmlns:p14="http://schemas.microsoft.com/office/powerpoint/2010/main" val="2824438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574F6E6-DE4C-4B50-A8C9-41578BBC5D52}" type="datetime1">
              <a:rPr lang="en-US" smtClean="0"/>
              <a:t>12/03/21</a:t>
            </a:fld>
            <a:endParaRPr lang="en-US"/>
          </a:p>
        </p:txBody>
      </p:sp>
      <p:sp>
        <p:nvSpPr>
          <p:cNvPr id="6" name="Footer Placeholder 5"/>
          <p:cNvSpPr>
            <a:spLocks noGrp="1"/>
          </p:cNvSpPr>
          <p:nvPr>
            <p:ph type="ftr" sz="quarter" idx="11"/>
          </p:nvPr>
        </p:nvSpPr>
        <p:spPr/>
        <p:txBody>
          <a:bodyPr/>
          <a:lstStyle/>
          <a:p>
            <a:r>
              <a:rPr lang="en-US" smtClean="0"/>
              <a:t>2021_02_04 EICSC meeting - LG</a:t>
            </a:r>
            <a:endParaRPr lang="en-US"/>
          </a:p>
        </p:txBody>
      </p:sp>
      <p:sp>
        <p:nvSpPr>
          <p:cNvPr id="7" name="Slide Number Placeholder 6"/>
          <p:cNvSpPr>
            <a:spLocks noGrp="1"/>
          </p:cNvSpPr>
          <p:nvPr>
            <p:ph type="sldNum" sz="quarter" idx="12"/>
          </p:nvPr>
        </p:nvSpPr>
        <p:spPr/>
        <p:txBody>
          <a:bodyPr/>
          <a:lstStyle/>
          <a:p>
            <a:fld id="{3892BB02-5AF3-4C17-9BD0-944A8055CF5A}" type="slidenum">
              <a:rPr lang="en-US" smtClean="0"/>
              <a:t>‹n.›</a:t>
            </a:fld>
            <a:endParaRPr lang="en-US"/>
          </a:p>
        </p:txBody>
      </p:sp>
    </p:spTree>
    <p:extLst>
      <p:ext uri="{BB962C8B-B14F-4D97-AF65-F5344CB8AC3E}">
        <p14:creationId xmlns:p14="http://schemas.microsoft.com/office/powerpoint/2010/main" val="35206555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F2411F-3920-4B1F-BD77-6D698AE5C00C}" type="datetime1">
              <a:rPr lang="en-US" smtClean="0"/>
              <a:t>12/03/21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2021_02_04 EICSC meeting - LG</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92BB02-5AF3-4C17-9BD0-944A8055CF5A}" type="slidenum">
              <a:rPr lang="en-US" smtClean="0"/>
              <a:t>‹n.›</a:t>
            </a:fld>
            <a:endParaRPr lang="en-US"/>
          </a:p>
        </p:txBody>
      </p:sp>
    </p:spTree>
    <p:extLst>
      <p:ext uri="{BB962C8B-B14F-4D97-AF65-F5344CB8AC3E}">
        <p14:creationId xmlns:p14="http://schemas.microsoft.com/office/powerpoint/2010/main" val="8453356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91163" y="487127"/>
            <a:ext cx="8123513" cy="2534027"/>
          </a:xfrm>
          <a:prstGeom prst="rect">
            <a:avLst/>
          </a:prstGeom>
          <a:noFill/>
        </p:spPr>
        <p:txBody>
          <a:bodyPr wrap="none" rtlCol="0">
            <a:spAutoFit/>
          </a:bodyPr>
          <a:lstStyle/>
          <a:p>
            <a:r>
              <a:rPr lang="en-US" sz="2000" i="1" dirty="0" smtClean="0">
                <a:latin typeface="Arial"/>
                <a:cs typeface="Arial"/>
              </a:rPr>
              <a:t>Meeting ITS3 Bari 12.3.2021</a:t>
            </a:r>
            <a:endParaRPr lang="en-US" sz="2800" b="1" dirty="0">
              <a:latin typeface="Arial"/>
              <a:cs typeface="Arial"/>
            </a:endParaRPr>
          </a:p>
          <a:p>
            <a:r>
              <a:rPr lang="en-US" sz="3600" b="1" dirty="0" err="1">
                <a:solidFill>
                  <a:srgbClr val="FF0000"/>
                </a:solidFill>
                <a:latin typeface="Arial"/>
                <a:cs typeface="Arial"/>
              </a:rPr>
              <a:t>S</a:t>
            </a:r>
            <a:r>
              <a:rPr lang="en-US" sz="3600" b="1" dirty="0" err="1" smtClean="0">
                <a:solidFill>
                  <a:srgbClr val="FF0000"/>
                </a:solidFill>
                <a:latin typeface="Arial"/>
                <a:cs typeface="Arial"/>
              </a:rPr>
              <a:t>inergia</a:t>
            </a:r>
            <a:r>
              <a:rPr lang="en-US" sz="3600" b="1" dirty="0" smtClean="0">
                <a:solidFill>
                  <a:srgbClr val="FF0000"/>
                </a:solidFill>
                <a:latin typeface="Arial"/>
                <a:cs typeface="Arial"/>
              </a:rPr>
              <a:t> ALICE ITS3 / EIC:</a:t>
            </a:r>
          </a:p>
          <a:p>
            <a:pPr marL="571500" indent="-571500">
              <a:lnSpc>
                <a:spcPct val="130000"/>
              </a:lnSpc>
              <a:buFont typeface="Arial"/>
              <a:buChar char="•"/>
            </a:pPr>
            <a:r>
              <a:rPr lang="en-US" sz="2800" dirty="0" err="1" smtClean="0">
                <a:solidFill>
                  <a:srgbClr val="0000FF"/>
                </a:solidFill>
                <a:latin typeface="Arial"/>
                <a:cs typeface="Arial"/>
              </a:rPr>
              <a:t>stato</a:t>
            </a:r>
            <a:r>
              <a:rPr lang="en-US" sz="2800" dirty="0" smtClean="0">
                <a:solidFill>
                  <a:srgbClr val="0000FF"/>
                </a:solidFill>
                <a:latin typeface="Arial"/>
                <a:cs typeface="Arial"/>
              </a:rPr>
              <a:t> </a:t>
            </a:r>
            <a:r>
              <a:rPr lang="en-US" sz="2800" dirty="0" err="1" smtClean="0">
                <a:solidFill>
                  <a:srgbClr val="0000FF"/>
                </a:solidFill>
                <a:latin typeface="Arial"/>
                <a:cs typeface="Arial"/>
              </a:rPr>
              <a:t>progetto</a:t>
            </a:r>
            <a:r>
              <a:rPr lang="en-US" sz="2800" dirty="0" smtClean="0">
                <a:solidFill>
                  <a:srgbClr val="0000FF"/>
                </a:solidFill>
                <a:latin typeface="Arial"/>
                <a:cs typeface="Arial"/>
              </a:rPr>
              <a:t> EIC</a:t>
            </a:r>
            <a:endParaRPr lang="en-US" sz="2000" dirty="0" smtClean="0">
              <a:latin typeface="Arial"/>
              <a:cs typeface="Arial"/>
            </a:endParaRPr>
          </a:p>
          <a:p>
            <a:pPr marL="571500" indent="-571500">
              <a:lnSpc>
                <a:spcPct val="120000"/>
              </a:lnSpc>
              <a:buFont typeface="Arial"/>
              <a:buChar char="•"/>
            </a:pPr>
            <a:r>
              <a:rPr lang="en-US" sz="2800" dirty="0" err="1" smtClean="0">
                <a:solidFill>
                  <a:srgbClr val="0000FF"/>
                </a:solidFill>
                <a:latin typeface="Arial"/>
                <a:cs typeface="Arial"/>
              </a:rPr>
              <a:t>attività</a:t>
            </a:r>
            <a:r>
              <a:rPr lang="en-US" sz="2800" dirty="0" smtClean="0">
                <a:solidFill>
                  <a:srgbClr val="0000FF"/>
                </a:solidFill>
                <a:latin typeface="Arial"/>
                <a:cs typeface="Arial"/>
              </a:rPr>
              <a:t> R&amp;D </a:t>
            </a:r>
            <a:r>
              <a:rPr lang="en-US" sz="2800" dirty="0" err="1" smtClean="0">
                <a:solidFill>
                  <a:srgbClr val="0000FF"/>
                </a:solidFill>
                <a:latin typeface="Arial"/>
                <a:cs typeface="Arial"/>
              </a:rPr>
              <a:t>vertice</a:t>
            </a:r>
            <a:r>
              <a:rPr lang="en-US" sz="2800" dirty="0" smtClean="0">
                <a:solidFill>
                  <a:srgbClr val="0000FF"/>
                </a:solidFill>
                <a:latin typeface="Arial"/>
                <a:cs typeface="Arial"/>
              </a:rPr>
              <a:t>/</a:t>
            </a:r>
            <a:r>
              <a:rPr lang="en-US" sz="2800" dirty="0" err="1" smtClean="0">
                <a:solidFill>
                  <a:srgbClr val="0000FF"/>
                </a:solidFill>
                <a:latin typeface="Arial"/>
                <a:cs typeface="Arial"/>
              </a:rPr>
              <a:t>silici</a:t>
            </a:r>
            <a:endParaRPr lang="en-US" sz="2800" dirty="0">
              <a:solidFill>
                <a:srgbClr val="0000FF"/>
              </a:solidFill>
              <a:latin typeface="Arial"/>
              <a:cs typeface="Arial"/>
            </a:endParaRPr>
          </a:p>
          <a:p>
            <a:pPr marL="571500" indent="-571500">
              <a:lnSpc>
                <a:spcPct val="120000"/>
              </a:lnSpc>
              <a:buFont typeface="Arial"/>
              <a:buChar char="•"/>
            </a:pPr>
            <a:r>
              <a:rPr lang="en-US" sz="2800" dirty="0" err="1" smtClean="0">
                <a:solidFill>
                  <a:srgbClr val="0000FF"/>
                </a:solidFill>
                <a:latin typeface="Arial"/>
                <a:cs typeface="Arial"/>
              </a:rPr>
              <a:t>partecipazione</a:t>
            </a:r>
            <a:r>
              <a:rPr lang="en-US" sz="2800" dirty="0" smtClean="0">
                <a:solidFill>
                  <a:srgbClr val="0000FF"/>
                </a:solidFill>
                <a:latin typeface="Arial"/>
                <a:cs typeface="Arial"/>
              </a:rPr>
              <a:t> INFN a EIC Silicon Consortium</a:t>
            </a:r>
            <a:endParaRPr lang="en-US" sz="2800" dirty="0">
              <a:solidFill>
                <a:srgbClr val="0000FF"/>
              </a:solidFill>
              <a:latin typeface="Arial"/>
              <a:cs typeface="Arial"/>
            </a:endParaRPr>
          </a:p>
        </p:txBody>
      </p:sp>
      <p:sp>
        <p:nvSpPr>
          <p:cNvPr id="13" name="Slide Number Placeholder 12"/>
          <p:cNvSpPr>
            <a:spLocks noGrp="1"/>
          </p:cNvSpPr>
          <p:nvPr>
            <p:ph type="sldNum" sz="quarter" idx="12"/>
          </p:nvPr>
        </p:nvSpPr>
        <p:spPr/>
        <p:txBody>
          <a:bodyPr/>
          <a:lstStyle/>
          <a:p>
            <a:fld id="{3892BB02-5AF3-4C17-9BD0-944A8055CF5A}" type="slidenum">
              <a:rPr lang="en-US" smtClean="0"/>
              <a:t>1</a:t>
            </a:fld>
            <a:endParaRPr lang="en-US" dirty="0"/>
          </a:p>
        </p:txBody>
      </p:sp>
      <p:sp>
        <p:nvSpPr>
          <p:cNvPr id="14" name="Footer Placeholder 11"/>
          <p:cNvSpPr>
            <a:spLocks noGrp="1"/>
          </p:cNvSpPr>
          <p:nvPr>
            <p:ph type="ftr" sz="quarter" idx="11"/>
          </p:nvPr>
        </p:nvSpPr>
        <p:spPr>
          <a:xfrm>
            <a:off x="4038600" y="6356350"/>
            <a:ext cx="4114800" cy="365125"/>
          </a:xfrm>
        </p:spPr>
        <p:txBody>
          <a:bodyPr/>
          <a:lstStyle/>
          <a:p>
            <a:r>
              <a:rPr lang="en-US" dirty="0" smtClean="0"/>
              <a:t>Domenico Elia </a:t>
            </a:r>
            <a:r>
              <a:rPr lang="mr-IN" dirty="0" smtClean="0"/>
              <a:t>–</a:t>
            </a:r>
            <a:r>
              <a:rPr lang="en-US" dirty="0" smtClean="0"/>
              <a:t> ITS3 Bari 12.3.2021</a:t>
            </a:r>
            <a:endParaRPr lang="en-US" dirty="0"/>
          </a:p>
        </p:txBody>
      </p:sp>
    </p:spTree>
    <p:extLst>
      <p:ext uri="{BB962C8B-B14F-4D97-AF65-F5344CB8AC3E}">
        <p14:creationId xmlns:p14="http://schemas.microsoft.com/office/powerpoint/2010/main" val="126680188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2021_02_04 EICSC meeting - LG</a:t>
            </a:r>
            <a:endParaRPr lang="en-US"/>
          </a:p>
        </p:txBody>
      </p:sp>
      <p:sp>
        <p:nvSpPr>
          <p:cNvPr id="5" name="Slide Number Placeholder 4"/>
          <p:cNvSpPr>
            <a:spLocks noGrp="1"/>
          </p:cNvSpPr>
          <p:nvPr>
            <p:ph type="sldNum" sz="quarter" idx="12"/>
          </p:nvPr>
        </p:nvSpPr>
        <p:spPr/>
        <p:txBody>
          <a:bodyPr/>
          <a:lstStyle/>
          <a:p>
            <a:fld id="{3892BB02-5AF3-4C17-9BD0-944A8055CF5A}" type="slidenum">
              <a:rPr lang="en-US" smtClean="0"/>
              <a:t>10</a:t>
            </a:fld>
            <a:endParaRPr lang="en-US"/>
          </a:p>
        </p:txBody>
      </p:sp>
      <p:sp>
        <p:nvSpPr>
          <p:cNvPr id="6" name="TextBox 5"/>
          <p:cNvSpPr txBox="1"/>
          <p:nvPr/>
        </p:nvSpPr>
        <p:spPr>
          <a:xfrm>
            <a:off x="1110762" y="1266093"/>
            <a:ext cx="10243038" cy="4524315"/>
          </a:xfrm>
          <a:prstGeom prst="rect">
            <a:avLst/>
          </a:prstGeom>
          <a:noFill/>
        </p:spPr>
        <p:txBody>
          <a:bodyPr wrap="square" rtlCol="0">
            <a:spAutoFit/>
          </a:bodyPr>
          <a:lstStyle/>
          <a:p>
            <a:pPr marL="285750" indent="-285750">
              <a:buFont typeface="Arial" panose="020B0604020202020204" pitchFamily="34" charset="0"/>
              <a:buChar char="•"/>
            </a:pPr>
            <a:r>
              <a:rPr lang="en-US" dirty="0" smtClean="0"/>
              <a:t>We need to develop a full set of detector infrastructure for both the ITS3 type </a:t>
            </a:r>
            <a:r>
              <a:rPr lang="en-US" dirty="0" err="1" smtClean="0"/>
              <a:t>vertexing</a:t>
            </a:r>
            <a:r>
              <a:rPr lang="en-US" dirty="0" smtClean="0"/>
              <a:t> layers and staves and discs based the EIC variant of the ITS3 sensor.</a:t>
            </a:r>
          </a:p>
          <a:p>
            <a:pPr marL="285750" indent="-285750">
              <a:buFont typeface="Arial" panose="020B0604020202020204" pitchFamily="34" charset="0"/>
              <a:buChar char="•"/>
            </a:pPr>
            <a:r>
              <a:rPr lang="en-US" dirty="0" smtClean="0">
                <a:solidFill>
                  <a:srgbClr val="FF0000"/>
                </a:solidFill>
              </a:rPr>
              <a:t>What is represented above constitutes a significant list of tasks that will need to map onto the areas of interest indicated by the consortium members.</a:t>
            </a:r>
          </a:p>
          <a:p>
            <a:pPr marL="285750" indent="-285750">
              <a:buFont typeface="Arial" panose="020B0604020202020204" pitchFamily="34" charset="0"/>
              <a:buChar char="•"/>
            </a:pPr>
            <a:r>
              <a:rPr lang="en-US" dirty="0" smtClean="0"/>
              <a:t>There is time phasing of these efforts over the next years. This allows members to dig in and take ownership of significant parts of the effort and plan the multi-year effort.</a:t>
            </a:r>
          </a:p>
          <a:p>
            <a:pPr marL="285750" indent="-285750">
              <a:buFont typeface="Arial" panose="020B0604020202020204" pitchFamily="34" charset="0"/>
              <a:buChar char="•"/>
            </a:pPr>
            <a:r>
              <a:rPr lang="en-US" dirty="0" smtClean="0"/>
              <a:t>It would probably not be possible to make these types of commitments in this meeting. </a:t>
            </a:r>
          </a:p>
          <a:p>
            <a:pPr marL="285750" indent="-285750">
              <a:buFont typeface="Arial" panose="020B0604020202020204" pitchFamily="34" charset="0"/>
              <a:buChar char="•"/>
            </a:pPr>
            <a:r>
              <a:rPr lang="en-US" dirty="0" smtClean="0">
                <a:solidFill>
                  <a:srgbClr val="FF0000"/>
                </a:solidFill>
              </a:rPr>
              <a:t>Propose that members look over these tasks and make proposals over the next few weeks by email to the consortium list. </a:t>
            </a:r>
          </a:p>
          <a:p>
            <a:pPr marL="285750" indent="-285750">
              <a:buFont typeface="Arial" panose="020B0604020202020204" pitchFamily="34" charset="0"/>
              <a:buChar char="•"/>
            </a:pPr>
            <a:r>
              <a:rPr lang="en-US" dirty="0" smtClean="0"/>
              <a:t>We can schedule another meeting to integrate all of the proposals and try to cover all of the areas needed.</a:t>
            </a:r>
          </a:p>
          <a:p>
            <a:pPr marL="285750" indent="-285750">
              <a:buFont typeface="Arial" panose="020B0604020202020204" pitchFamily="34" charset="0"/>
              <a:buChar char="•"/>
            </a:pPr>
            <a:r>
              <a:rPr lang="en-US" dirty="0" smtClean="0"/>
              <a:t>This effort entails joining at some level with the ongoing work packages for ITS3 development. </a:t>
            </a:r>
            <a:r>
              <a:rPr lang="en-US" dirty="0"/>
              <a:t>The timelines for participation in ITS3 development and the EIC are not perfectly aligned. Nevertheless we need to soon become integrated into the </a:t>
            </a:r>
            <a:r>
              <a:rPr lang="en-US" dirty="0" smtClean="0"/>
              <a:t>full suite of development tasks both with ITS3 and supporting our own plans. We should discuss how to manage this in the framework of EIC preparation and funding agency support.</a:t>
            </a:r>
            <a:endParaRPr lang="en-US" dirty="0"/>
          </a:p>
        </p:txBody>
      </p:sp>
      <p:sp>
        <p:nvSpPr>
          <p:cNvPr id="2" name="TextBox 1"/>
          <p:cNvSpPr txBox="1"/>
          <p:nvPr/>
        </p:nvSpPr>
        <p:spPr>
          <a:xfrm>
            <a:off x="4879929" y="290625"/>
            <a:ext cx="2432141" cy="461665"/>
          </a:xfrm>
          <a:prstGeom prst="rect">
            <a:avLst/>
          </a:prstGeom>
          <a:noFill/>
        </p:spPr>
        <p:txBody>
          <a:bodyPr wrap="none" rtlCol="0">
            <a:spAutoFit/>
          </a:bodyPr>
          <a:lstStyle/>
          <a:p>
            <a:r>
              <a:rPr lang="en-US" sz="2400" u="sng" dirty="0" smtClean="0"/>
              <a:t>Thoughts on tasks</a:t>
            </a:r>
            <a:endParaRPr lang="en-US" sz="2400" u="sng" dirty="0"/>
          </a:p>
        </p:txBody>
      </p:sp>
      <p:sp>
        <p:nvSpPr>
          <p:cNvPr id="3" name="Rettangolo 2"/>
          <p:cNvSpPr/>
          <p:nvPr/>
        </p:nvSpPr>
        <p:spPr>
          <a:xfrm>
            <a:off x="912788" y="4352608"/>
            <a:ext cx="10318470" cy="1415588"/>
          </a:xfrm>
          <a:prstGeom prst="rect">
            <a:avLst/>
          </a:prstGeom>
          <a:noFill/>
          <a:ln w="317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62106605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91162" y="487127"/>
            <a:ext cx="11194138" cy="5441490"/>
          </a:xfrm>
          <a:prstGeom prst="rect">
            <a:avLst/>
          </a:prstGeom>
          <a:noFill/>
        </p:spPr>
        <p:txBody>
          <a:bodyPr wrap="square" rtlCol="0">
            <a:spAutoFit/>
          </a:bodyPr>
          <a:lstStyle/>
          <a:p>
            <a:r>
              <a:rPr lang="en-US" sz="2000" i="1" dirty="0" smtClean="0">
                <a:latin typeface="Arial"/>
                <a:cs typeface="Arial"/>
              </a:rPr>
              <a:t>Meeting ITS3 </a:t>
            </a:r>
            <a:r>
              <a:rPr lang="en-US" sz="2000" i="1" smtClean="0">
                <a:latin typeface="Arial"/>
                <a:cs typeface="Arial"/>
              </a:rPr>
              <a:t>Bari </a:t>
            </a:r>
            <a:r>
              <a:rPr lang="en-US" sz="2000" i="1" smtClean="0">
                <a:latin typeface="Arial"/>
                <a:cs typeface="Arial"/>
              </a:rPr>
              <a:t>12.3.2021</a:t>
            </a:r>
            <a:endParaRPr lang="en-US" sz="2800" b="1" dirty="0">
              <a:latin typeface="Arial"/>
              <a:cs typeface="Arial"/>
            </a:endParaRPr>
          </a:p>
          <a:p>
            <a:r>
              <a:rPr lang="en-US" sz="3600" b="1" dirty="0" err="1">
                <a:solidFill>
                  <a:srgbClr val="FF0000"/>
                </a:solidFill>
                <a:latin typeface="Arial"/>
                <a:cs typeface="Arial"/>
              </a:rPr>
              <a:t>S</a:t>
            </a:r>
            <a:r>
              <a:rPr lang="en-US" sz="3600" b="1" dirty="0" err="1" smtClean="0">
                <a:solidFill>
                  <a:srgbClr val="FF0000"/>
                </a:solidFill>
                <a:latin typeface="Arial"/>
                <a:cs typeface="Arial"/>
              </a:rPr>
              <a:t>inergia</a:t>
            </a:r>
            <a:r>
              <a:rPr lang="en-US" sz="3600" b="1" dirty="0" smtClean="0">
                <a:solidFill>
                  <a:srgbClr val="FF0000"/>
                </a:solidFill>
                <a:latin typeface="Arial"/>
                <a:cs typeface="Arial"/>
              </a:rPr>
              <a:t> ALICE ITS3 / EIC:</a:t>
            </a:r>
          </a:p>
          <a:p>
            <a:pPr marL="571500" indent="-571500">
              <a:lnSpc>
                <a:spcPct val="130000"/>
              </a:lnSpc>
              <a:buFont typeface="Arial"/>
              <a:buChar char="•"/>
            </a:pPr>
            <a:r>
              <a:rPr lang="en-US" sz="2800" dirty="0" err="1" smtClean="0">
                <a:solidFill>
                  <a:srgbClr val="0000FF"/>
                </a:solidFill>
                <a:latin typeface="Arial"/>
                <a:cs typeface="Arial"/>
              </a:rPr>
              <a:t>stato</a:t>
            </a:r>
            <a:r>
              <a:rPr lang="en-US" sz="2800" dirty="0" smtClean="0">
                <a:solidFill>
                  <a:srgbClr val="0000FF"/>
                </a:solidFill>
                <a:latin typeface="Arial"/>
                <a:cs typeface="Arial"/>
              </a:rPr>
              <a:t> </a:t>
            </a:r>
            <a:r>
              <a:rPr lang="en-US" sz="2800" dirty="0" err="1" smtClean="0">
                <a:solidFill>
                  <a:srgbClr val="0000FF"/>
                </a:solidFill>
                <a:latin typeface="Arial"/>
                <a:cs typeface="Arial"/>
              </a:rPr>
              <a:t>progetto</a:t>
            </a:r>
            <a:r>
              <a:rPr lang="en-US" sz="2800" dirty="0" smtClean="0">
                <a:solidFill>
                  <a:srgbClr val="0000FF"/>
                </a:solidFill>
                <a:latin typeface="Arial"/>
                <a:cs typeface="Arial"/>
              </a:rPr>
              <a:t> EIC</a:t>
            </a:r>
          </a:p>
          <a:p>
            <a:pPr marL="571500" indent="-571500">
              <a:lnSpc>
                <a:spcPct val="120000"/>
              </a:lnSpc>
              <a:buFont typeface="Arial"/>
              <a:buChar char="•"/>
            </a:pPr>
            <a:r>
              <a:rPr lang="en-US" sz="2800" dirty="0" err="1" smtClean="0">
                <a:solidFill>
                  <a:srgbClr val="0000FF"/>
                </a:solidFill>
                <a:latin typeface="Arial"/>
                <a:cs typeface="Arial"/>
              </a:rPr>
              <a:t>attività</a:t>
            </a:r>
            <a:r>
              <a:rPr lang="en-US" sz="2800" dirty="0" smtClean="0">
                <a:solidFill>
                  <a:srgbClr val="0000FF"/>
                </a:solidFill>
                <a:latin typeface="Arial"/>
                <a:cs typeface="Arial"/>
              </a:rPr>
              <a:t> R&amp;D </a:t>
            </a:r>
            <a:r>
              <a:rPr lang="en-US" sz="2800" dirty="0" err="1" smtClean="0">
                <a:solidFill>
                  <a:srgbClr val="0000FF"/>
                </a:solidFill>
                <a:latin typeface="Arial"/>
                <a:cs typeface="Arial"/>
              </a:rPr>
              <a:t>vertice</a:t>
            </a:r>
            <a:r>
              <a:rPr lang="en-US" sz="2800" dirty="0" smtClean="0">
                <a:solidFill>
                  <a:srgbClr val="0000FF"/>
                </a:solidFill>
                <a:latin typeface="Arial"/>
                <a:cs typeface="Arial"/>
              </a:rPr>
              <a:t>/</a:t>
            </a:r>
            <a:r>
              <a:rPr lang="en-US" sz="2800" dirty="0" err="1" smtClean="0">
                <a:solidFill>
                  <a:srgbClr val="0000FF"/>
                </a:solidFill>
                <a:latin typeface="Arial"/>
                <a:cs typeface="Arial"/>
              </a:rPr>
              <a:t>silici</a:t>
            </a:r>
            <a:endParaRPr lang="en-US" sz="2800" dirty="0" smtClean="0">
              <a:solidFill>
                <a:srgbClr val="0000FF"/>
              </a:solidFill>
              <a:latin typeface="Arial"/>
              <a:cs typeface="Arial"/>
            </a:endParaRPr>
          </a:p>
          <a:p>
            <a:pPr marL="571500" indent="-571500">
              <a:lnSpc>
                <a:spcPct val="120000"/>
              </a:lnSpc>
              <a:buFont typeface="Arial"/>
              <a:buChar char="•"/>
            </a:pPr>
            <a:r>
              <a:rPr lang="en-US" sz="2800" dirty="0" err="1" smtClean="0">
                <a:solidFill>
                  <a:srgbClr val="0000FF"/>
                </a:solidFill>
                <a:latin typeface="Arial"/>
                <a:cs typeface="Arial"/>
              </a:rPr>
              <a:t>partecipazione</a:t>
            </a:r>
            <a:r>
              <a:rPr lang="en-US" sz="2800" dirty="0" smtClean="0">
                <a:solidFill>
                  <a:srgbClr val="0000FF"/>
                </a:solidFill>
                <a:latin typeface="Arial"/>
                <a:cs typeface="Arial"/>
              </a:rPr>
              <a:t> INFN a EIC Silicon Consortium:</a:t>
            </a:r>
            <a:endParaRPr lang="en-US" sz="2800" dirty="0">
              <a:solidFill>
                <a:srgbClr val="0000FF"/>
              </a:solidFill>
              <a:latin typeface="Arial"/>
              <a:cs typeface="Arial"/>
            </a:endParaRPr>
          </a:p>
          <a:p>
            <a:pPr marL="800100" lvl="1" indent="-342900">
              <a:lnSpc>
                <a:spcPct val="120000"/>
              </a:lnSpc>
              <a:buFont typeface="Wingdings" charset="2"/>
              <a:buChar char="ü"/>
            </a:pPr>
            <a:r>
              <a:rPr lang="en-US" sz="2000" dirty="0" err="1" smtClean="0">
                <a:latin typeface="Arial"/>
                <a:cs typeface="Arial"/>
              </a:rPr>
              <a:t>concordato</a:t>
            </a:r>
            <a:r>
              <a:rPr lang="en-US" sz="2000" dirty="0" smtClean="0">
                <a:latin typeface="Arial"/>
                <a:cs typeface="Arial"/>
              </a:rPr>
              <a:t> con </a:t>
            </a:r>
            <a:r>
              <a:rPr lang="en-US" sz="2000" dirty="0" err="1" smtClean="0">
                <a:latin typeface="Arial"/>
                <a:cs typeface="Arial"/>
              </a:rPr>
              <a:t>Giacomo</a:t>
            </a:r>
            <a:r>
              <a:rPr lang="en-US" sz="2000" dirty="0" smtClean="0">
                <a:latin typeface="Arial"/>
                <a:cs typeface="Arial"/>
              </a:rPr>
              <a:t> </a:t>
            </a:r>
            <a:r>
              <a:rPr lang="en-US" sz="2000" dirty="0" err="1" smtClean="0">
                <a:latin typeface="Arial"/>
                <a:cs typeface="Arial"/>
              </a:rPr>
              <a:t>Contin</a:t>
            </a:r>
            <a:r>
              <a:rPr lang="en-US" sz="2000" dirty="0" smtClean="0">
                <a:latin typeface="Arial"/>
                <a:cs typeface="Arial"/>
              </a:rPr>
              <a:t> (TS):</a:t>
            </a:r>
          </a:p>
          <a:p>
            <a:pPr lvl="1">
              <a:lnSpc>
                <a:spcPct val="120000"/>
              </a:lnSpc>
            </a:pPr>
            <a:endParaRPr lang="en-US" sz="2000" dirty="0" smtClean="0">
              <a:latin typeface="Arial"/>
              <a:cs typeface="Arial"/>
            </a:endParaRPr>
          </a:p>
          <a:p>
            <a:pPr lvl="1" algn="just"/>
            <a:r>
              <a:rPr lang="en-US" sz="2000" dirty="0" smtClean="0">
                <a:latin typeface="Arial"/>
                <a:cs typeface="Arial"/>
              </a:rPr>
              <a:t>“At </a:t>
            </a:r>
            <a:r>
              <a:rPr lang="en-US" sz="2000" dirty="0">
                <a:latin typeface="Arial"/>
                <a:cs typeface="Arial"/>
              </a:rPr>
              <a:t>the moment, two of these groups (in Bari and Trieste) are actively involved in the ALICE ITS3 </a:t>
            </a:r>
            <a:r>
              <a:rPr lang="en-US" sz="2000" dirty="0" smtClean="0">
                <a:latin typeface="Arial"/>
                <a:cs typeface="Arial"/>
              </a:rPr>
              <a:t>project</a:t>
            </a:r>
            <a:r>
              <a:rPr lang="en-US" sz="2000" dirty="0">
                <a:latin typeface="Arial"/>
                <a:cs typeface="Arial"/>
              </a:rPr>
              <a:t>, in particular for the WP4, and would like to share within the EICSC the same contributions. </a:t>
            </a:r>
            <a:br>
              <a:rPr lang="en-US" sz="2000" dirty="0">
                <a:latin typeface="Arial"/>
                <a:cs typeface="Arial"/>
              </a:rPr>
            </a:br>
            <a:r>
              <a:rPr lang="en-US" sz="2000" dirty="0">
                <a:latin typeface="Arial"/>
                <a:cs typeface="Arial"/>
              </a:rPr>
              <a:t>Basically the main areas of interest are: </a:t>
            </a:r>
            <a:br>
              <a:rPr lang="en-US" sz="2000" dirty="0">
                <a:latin typeface="Arial"/>
                <a:cs typeface="Arial"/>
              </a:rPr>
            </a:br>
            <a:r>
              <a:rPr lang="en-US" sz="2000" dirty="0">
                <a:solidFill>
                  <a:srgbClr val="FF0000"/>
                </a:solidFill>
                <a:latin typeface="Arial"/>
                <a:cs typeface="Arial"/>
              </a:rPr>
              <a:t>- development of techniques and tools for bending and interconnecting wafer-scale chips; </a:t>
            </a:r>
            <a:br>
              <a:rPr lang="en-US" sz="2000" dirty="0">
                <a:solidFill>
                  <a:srgbClr val="FF0000"/>
                </a:solidFill>
                <a:latin typeface="Arial"/>
                <a:cs typeface="Arial"/>
              </a:rPr>
            </a:br>
            <a:r>
              <a:rPr lang="en-US" sz="2000" dirty="0">
                <a:solidFill>
                  <a:srgbClr val="FF0000"/>
                </a:solidFill>
                <a:latin typeface="Arial"/>
                <a:cs typeface="Arial"/>
              </a:rPr>
              <a:t>- 65 nm test structure characterization and study of </a:t>
            </a:r>
            <a:r>
              <a:rPr lang="en-US" sz="2000" dirty="0" smtClean="0">
                <a:solidFill>
                  <a:srgbClr val="FF0000"/>
                </a:solidFill>
                <a:latin typeface="Arial"/>
                <a:cs typeface="Arial"/>
              </a:rPr>
              <a:t>effect </a:t>
            </a:r>
            <a:r>
              <a:rPr lang="en-US" sz="2000" dirty="0">
                <a:solidFill>
                  <a:srgbClr val="FF0000"/>
                </a:solidFill>
                <a:latin typeface="Arial"/>
                <a:cs typeface="Arial"/>
              </a:rPr>
              <a:t>of </a:t>
            </a:r>
            <a:r>
              <a:rPr lang="en-US" sz="2000" dirty="0" smtClean="0">
                <a:solidFill>
                  <a:srgbClr val="FF0000"/>
                </a:solidFill>
                <a:latin typeface="Arial"/>
                <a:cs typeface="Arial"/>
              </a:rPr>
              <a:t>curvature </a:t>
            </a:r>
            <a:r>
              <a:rPr lang="en-US" sz="2000" dirty="0">
                <a:solidFill>
                  <a:srgbClr val="FF0000"/>
                </a:solidFill>
                <a:latin typeface="Arial"/>
                <a:cs typeface="Arial"/>
              </a:rPr>
              <a:t>on the performance; </a:t>
            </a:r>
            <a:br>
              <a:rPr lang="en-US" sz="2000" dirty="0">
                <a:solidFill>
                  <a:srgbClr val="FF0000"/>
                </a:solidFill>
                <a:latin typeface="Arial"/>
                <a:cs typeface="Arial"/>
              </a:rPr>
            </a:br>
            <a:r>
              <a:rPr lang="en-US" sz="2000" dirty="0">
                <a:solidFill>
                  <a:srgbClr val="FF0000"/>
                </a:solidFill>
                <a:latin typeface="Arial"/>
                <a:cs typeface="Arial"/>
              </a:rPr>
              <a:t>- development of mechanical support structures for cylindrical silicon layers</a:t>
            </a:r>
            <a:r>
              <a:rPr lang="en-US" sz="2000" dirty="0" smtClean="0">
                <a:solidFill>
                  <a:srgbClr val="FF0000"/>
                </a:solidFill>
                <a:latin typeface="Arial"/>
                <a:cs typeface="Arial"/>
              </a:rPr>
              <a:t>.</a:t>
            </a:r>
            <a:r>
              <a:rPr lang="en-US" sz="2000" dirty="0" smtClean="0">
                <a:latin typeface="Arial"/>
                <a:cs typeface="Arial"/>
              </a:rPr>
              <a:t>”</a:t>
            </a:r>
            <a:endParaRPr lang="en-US" sz="2000" dirty="0">
              <a:latin typeface="Arial"/>
              <a:cs typeface="Arial"/>
            </a:endParaRPr>
          </a:p>
        </p:txBody>
      </p:sp>
      <p:sp>
        <p:nvSpPr>
          <p:cNvPr id="13" name="Slide Number Placeholder 12"/>
          <p:cNvSpPr>
            <a:spLocks noGrp="1"/>
          </p:cNvSpPr>
          <p:nvPr>
            <p:ph type="sldNum" sz="quarter" idx="12"/>
          </p:nvPr>
        </p:nvSpPr>
        <p:spPr/>
        <p:txBody>
          <a:bodyPr/>
          <a:lstStyle/>
          <a:p>
            <a:fld id="{3892BB02-5AF3-4C17-9BD0-944A8055CF5A}" type="slidenum">
              <a:rPr lang="en-US" smtClean="0"/>
              <a:t>11</a:t>
            </a:fld>
            <a:endParaRPr lang="en-US" dirty="0"/>
          </a:p>
        </p:txBody>
      </p:sp>
      <p:sp>
        <p:nvSpPr>
          <p:cNvPr id="14" name="Footer Placeholder 11"/>
          <p:cNvSpPr>
            <a:spLocks noGrp="1"/>
          </p:cNvSpPr>
          <p:nvPr>
            <p:ph type="ftr" sz="quarter" idx="11"/>
          </p:nvPr>
        </p:nvSpPr>
        <p:spPr>
          <a:xfrm>
            <a:off x="4038600" y="6356350"/>
            <a:ext cx="4114800" cy="365125"/>
          </a:xfrm>
        </p:spPr>
        <p:txBody>
          <a:bodyPr/>
          <a:lstStyle/>
          <a:p>
            <a:r>
              <a:rPr lang="en-US" dirty="0" smtClean="0"/>
              <a:t>Domenico Elia </a:t>
            </a:r>
            <a:r>
              <a:rPr lang="mr-IN" dirty="0" smtClean="0"/>
              <a:t>–</a:t>
            </a:r>
            <a:r>
              <a:rPr lang="en-US" dirty="0" smtClean="0"/>
              <a:t> ITS3 Bari 12.3.2021</a:t>
            </a:r>
            <a:endParaRPr lang="en-US" dirty="0"/>
          </a:p>
        </p:txBody>
      </p:sp>
    </p:spTree>
    <p:extLst>
      <p:ext uri="{BB962C8B-B14F-4D97-AF65-F5344CB8AC3E}">
        <p14:creationId xmlns:p14="http://schemas.microsoft.com/office/powerpoint/2010/main" val="291131817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91163" y="487127"/>
            <a:ext cx="10098413" cy="5970866"/>
          </a:xfrm>
          <a:prstGeom prst="rect">
            <a:avLst/>
          </a:prstGeom>
          <a:noFill/>
        </p:spPr>
        <p:txBody>
          <a:bodyPr wrap="none" rtlCol="0">
            <a:spAutoFit/>
          </a:bodyPr>
          <a:lstStyle/>
          <a:p>
            <a:r>
              <a:rPr lang="en-US" sz="2000" i="1" dirty="0" smtClean="0">
                <a:latin typeface="Arial"/>
                <a:cs typeface="Arial"/>
              </a:rPr>
              <a:t>Meeting ITS3 Bari </a:t>
            </a:r>
            <a:r>
              <a:rPr lang="en-US" sz="2000" i="1" dirty="0" smtClean="0">
                <a:latin typeface="Arial"/>
                <a:cs typeface="Arial"/>
              </a:rPr>
              <a:t>12.3.2021</a:t>
            </a:r>
            <a:endParaRPr lang="en-US" sz="2800" b="1" dirty="0">
              <a:latin typeface="Arial"/>
              <a:cs typeface="Arial"/>
            </a:endParaRPr>
          </a:p>
          <a:p>
            <a:r>
              <a:rPr lang="en-US" sz="3600" b="1" dirty="0" err="1">
                <a:solidFill>
                  <a:srgbClr val="FF0000"/>
                </a:solidFill>
                <a:latin typeface="Arial"/>
                <a:cs typeface="Arial"/>
              </a:rPr>
              <a:t>S</a:t>
            </a:r>
            <a:r>
              <a:rPr lang="en-US" sz="3600" b="1" dirty="0" err="1" smtClean="0">
                <a:solidFill>
                  <a:srgbClr val="FF0000"/>
                </a:solidFill>
                <a:latin typeface="Arial"/>
                <a:cs typeface="Arial"/>
              </a:rPr>
              <a:t>inergia</a:t>
            </a:r>
            <a:r>
              <a:rPr lang="en-US" sz="3600" b="1" dirty="0" smtClean="0">
                <a:solidFill>
                  <a:srgbClr val="FF0000"/>
                </a:solidFill>
                <a:latin typeface="Arial"/>
                <a:cs typeface="Arial"/>
              </a:rPr>
              <a:t> ALICE ITS3 / EIC:</a:t>
            </a:r>
          </a:p>
          <a:p>
            <a:pPr marL="571500" indent="-571500">
              <a:lnSpc>
                <a:spcPct val="130000"/>
              </a:lnSpc>
              <a:buFont typeface="Arial"/>
              <a:buChar char="•"/>
            </a:pPr>
            <a:r>
              <a:rPr lang="en-US" sz="2800" dirty="0" err="1" smtClean="0">
                <a:solidFill>
                  <a:srgbClr val="0000FF"/>
                </a:solidFill>
                <a:latin typeface="Arial"/>
                <a:cs typeface="Arial"/>
              </a:rPr>
              <a:t>stato</a:t>
            </a:r>
            <a:r>
              <a:rPr lang="en-US" sz="2800" dirty="0" smtClean="0">
                <a:solidFill>
                  <a:srgbClr val="0000FF"/>
                </a:solidFill>
                <a:latin typeface="Arial"/>
                <a:cs typeface="Arial"/>
              </a:rPr>
              <a:t> </a:t>
            </a:r>
            <a:r>
              <a:rPr lang="en-US" sz="2800" dirty="0" err="1" smtClean="0">
                <a:solidFill>
                  <a:srgbClr val="0000FF"/>
                </a:solidFill>
                <a:latin typeface="Arial"/>
                <a:cs typeface="Arial"/>
              </a:rPr>
              <a:t>progetto</a:t>
            </a:r>
            <a:r>
              <a:rPr lang="en-US" sz="2800" dirty="0" smtClean="0">
                <a:solidFill>
                  <a:srgbClr val="0000FF"/>
                </a:solidFill>
                <a:latin typeface="Arial"/>
                <a:cs typeface="Arial"/>
              </a:rPr>
              <a:t> EIC:</a:t>
            </a:r>
          </a:p>
          <a:p>
            <a:pPr marL="914400" lvl="1" indent="-457200">
              <a:buFont typeface="Wingdings" charset="2"/>
              <a:buChar char="ü"/>
            </a:pPr>
            <a:r>
              <a:rPr lang="en-US" sz="2000" dirty="0" err="1" smtClean="0">
                <a:latin typeface="Arial"/>
                <a:cs typeface="Arial"/>
              </a:rPr>
              <a:t>approvazione</a:t>
            </a:r>
            <a:r>
              <a:rPr lang="en-US" sz="2000" dirty="0" smtClean="0">
                <a:latin typeface="Arial"/>
                <a:cs typeface="Arial"/>
              </a:rPr>
              <a:t> </a:t>
            </a:r>
            <a:r>
              <a:rPr lang="en-US" sz="2000" dirty="0" err="1" smtClean="0">
                <a:latin typeface="Arial"/>
                <a:cs typeface="Arial"/>
              </a:rPr>
              <a:t>iniziale</a:t>
            </a:r>
            <a:r>
              <a:rPr lang="en-US" sz="2000" dirty="0" smtClean="0">
                <a:latin typeface="Arial"/>
                <a:cs typeface="Arial"/>
              </a:rPr>
              <a:t> e </a:t>
            </a:r>
            <a:r>
              <a:rPr lang="en-US" sz="2000" dirty="0" err="1" smtClean="0">
                <a:latin typeface="Arial"/>
                <a:cs typeface="Arial"/>
              </a:rPr>
              <a:t>scelta</a:t>
            </a:r>
            <a:r>
              <a:rPr lang="en-US" sz="2000" dirty="0" smtClean="0">
                <a:latin typeface="Arial"/>
                <a:cs typeface="Arial"/>
              </a:rPr>
              <a:t> </a:t>
            </a:r>
            <a:r>
              <a:rPr lang="en-US" sz="2000" dirty="0" err="1" smtClean="0">
                <a:latin typeface="Arial"/>
                <a:cs typeface="Arial"/>
              </a:rPr>
              <a:t>sito</a:t>
            </a:r>
            <a:r>
              <a:rPr lang="en-US" sz="2000" dirty="0" smtClean="0">
                <a:latin typeface="Arial"/>
                <a:cs typeface="Arial"/>
              </a:rPr>
              <a:t> (BNL) a </a:t>
            </a:r>
            <a:r>
              <a:rPr lang="en-US" sz="2000" dirty="0" err="1" smtClean="0">
                <a:latin typeface="Arial"/>
                <a:cs typeface="Arial"/>
              </a:rPr>
              <a:t>inizio</a:t>
            </a:r>
            <a:r>
              <a:rPr lang="en-US" sz="2000" dirty="0" smtClean="0">
                <a:latin typeface="Arial"/>
                <a:cs typeface="Arial"/>
              </a:rPr>
              <a:t> 2020 (CD-0)</a:t>
            </a:r>
          </a:p>
          <a:p>
            <a:pPr marL="914400" lvl="1" indent="-457200">
              <a:buFont typeface="Wingdings" charset="2"/>
              <a:buChar char="ü"/>
            </a:pPr>
            <a:r>
              <a:rPr lang="en-US" sz="2000" dirty="0" err="1" smtClean="0">
                <a:latin typeface="Arial"/>
                <a:cs typeface="Arial"/>
              </a:rPr>
              <a:t>EoI</a:t>
            </a:r>
            <a:r>
              <a:rPr lang="en-US" sz="2000" dirty="0" smtClean="0">
                <a:latin typeface="Arial"/>
                <a:cs typeface="Arial"/>
              </a:rPr>
              <a:t> </a:t>
            </a:r>
            <a:r>
              <a:rPr lang="en-US" sz="2000" dirty="0" err="1" smtClean="0">
                <a:latin typeface="Arial"/>
                <a:cs typeface="Arial"/>
              </a:rPr>
              <a:t>delle</a:t>
            </a:r>
            <a:r>
              <a:rPr lang="en-US" sz="2000" dirty="0" smtClean="0">
                <a:latin typeface="Arial"/>
                <a:cs typeface="Arial"/>
              </a:rPr>
              <a:t> </a:t>
            </a:r>
            <a:r>
              <a:rPr lang="en-US" sz="2000" dirty="0" err="1" smtClean="0">
                <a:latin typeface="Arial"/>
                <a:cs typeface="Arial"/>
              </a:rPr>
              <a:t>singole</a:t>
            </a:r>
            <a:r>
              <a:rPr lang="en-US" sz="2000" dirty="0" smtClean="0">
                <a:latin typeface="Arial"/>
                <a:cs typeface="Arial"/>
              </a:rPr>
              <a:t> </a:t>
            </a:r>
            <a:r>
              <a:rPr lang="en-US" sz="2000" dirty="0" err="1" smtClean="0">
                <a:latin typeface="Arial"/>
                <a:cs typeface="Arial"/>
              </a:rPr>
              <a:t>istituzioni</a:t>
            </a:r>
            <a:r>
              <a:rPr lang="en-US" sz="2000" dirty="0" smtClean="0">
                <a:latin typeface="Arial"/>
                <a:cs typeface="Arial"/>
              </a:rPr>
              <a:t> </a:t>
            </a:r>
            <a:r>
              <a:rPr lang="en-US" sz="2000" dirty="0" err="1" smtClean="0">
                <a:latin typeface="Arial"/>
                <a:cs typeface="Arial"/>
              </a:rPr>
              <a:t>sottomesse</a:t>
            </a:r>
            <a:r>
              <a:rPr lang="en-US" sz="2000" dirty="0" smtClean="0">
                <a:latin typeface="Arial"/>
                <a:cs typeface="Arial"/>
              </a:rPr>
              <a:t> a Maggio 2020:</a:t>
            </a:r>
          </a:p>
          <a:p>
            <a:pPr marL="1257300" lvl="2" indent="-342900">
              <a:buFont typeface="Arial"/>
              <a:buChar char="•"/>
            </a:pPr>
            <a:r>
              <a:rPr lang="en-US" dirty="0" err="1" smtClean="0">
                <a:solidFill>
                  <a:srgbClr val="FF0000"/>
                </a:solidFill>
                <a:latin typeface="Arial"/>
                <a:cs typeface="Arial"/>
              </a:rPr>
              <a:t>comunità</a:t>
            </a:r>
            <a:r>
              <a:rPr lang="en-US" dirty="0" smtClean="0">
                <a:solidFill>
                  <a:srgbClr val="FF0000"/>
                </a:solidFill>
                <a:latin typeface="Arial"/>
                <a:cs typeface="Arial"/>
              </a:rPr>
              <a:t> INFN (EIC_NET) </a:t>
            </a:r>
            <a:r>
              <a:rPr lang="en-US" dirty="0" err="1" smtClean="0">
                <a:solidFill>
                  <a:srgbClr val="FF0000"/>
                </a:solidFill>
                <a:latin typeface="Arial"/>
                <a:cs typeface="Arial"/>
              </a:rPr>
              <a:t>coinvolta</a:t>
            </a:r>
            <a:r>
              <a:rPr lang="en-US" dirty="0" smtClean="0">
                <a:solidFill>
                  <a:srgbClr val="FF0000"/>
                </a:solidFill>
                <a:latin typeface="Arial"/>
                <a:cs typeface="Arial"/>
              </a:rPr>
              <a:t> </a:t>
            </a:r>
            <a:r>
              <a:rPr lang="en-US" dirty="0" err="1" smtClean="0">
                <a:solidFill>
                  <a:srgbClr val="FF0000"/>
                </a:solidFill>
                <a:latin typeface="Arial"/>
                <a:cs typeface="Arial"/>
              </a:rPr>
              <a:t>su</a:t>
            </a:r>
            <a:r>
              <a:rPr lang="en-US" dirty="0" smtClean="0">
                <a:solidFill>
                  <a:srgbClr val="FF0000"/>
                </a:solidFill>
                <a:latin typeface="Arial"/>
                <a:cs typeface="Arial"/>
              </a:rPr>
              <a:t> PID, Vertex </a:t>
            </a:r>
            <a:r>
              <a:rPr lang="en-US" dirty="0" smtClean="0">
                <a:latin typeface="Arial"/>
                <a:cs typeface="Arial"/>
              </a:rPr>
              <a:t>(+streaming R/O e SW)</a:t>
            </a:r>
          </a:p>
          <a:p>
            <a:pPr marL="914400" lvl="1" indent="-457200">
              <a:buFont typeface="Wingdings" charset="2"/>
              <a:buChar char="ü"/>
            </a:pPr>
            <a:r>
              <a:rPr lang="en-US" sz="2000" dirty="0" err="1" smtClean="0">
                <a:latin typeface="Arial"/>
                <a:cs typeface="Arial"/>
              </a:rPr>
              <a:t>preparazione</a:t>
            </a:r>
            <a:r>
              <a:rPr lang="en-US" sz="2000" dirty="0" smtClean="0">
                <a:latin typeface="Arial"/>
                <a:cs typeface="Arial"/>
              </a:rPr>
              <a:t> Yellow Report </a:t>
            </a:r>
            <a:r>
              <a:rPr lang="en-US" sz="2000" dirty="0" err="1" smtClean="0">
                <a:latin typeface="Arial"/>
                <a:cs typeface="Arial"/>
              </a:rPr>
              <a:t>nel</a:t>
            </a:r>
            <a:r>
              <a:rPr lang="en-US" sz="2000" dirty="0" smtClean="0">
                <a:latin typeface="Arial"/>
                <a:cs typeface="Arial"/>
              </a:rPr>
              <a:t> 2020, </a:t>
            </a:r>
            <a:r>
              <a:rPr lang="en-US" sz="2000" dirty="0" err="1" smtClean="0">
                <a:latin typeface="Arial"/>
                <a:cs typeface="Arial"/>
              </a:rPr>
              <a:t>finalizzata</a:t>
            </a:r>
            <a:r>
              <a:rPr lang="en-US" sz="2000" dirty="0">
                <a:latin typeface="Arial"/>
                <a:cs typeface="Arial"/>
              </a:rPr>
              <a:t> </a:t>
            </a:r>
            <a:r>
              <a:rPr lang="en-US" sz="2000" dirty="0" smtClean="0">
                <a:latin typeface="Arial"/>
                <a:cs typeface="Arial"/>
              </a:rPr>
              <a:t>a </a:t>
            </a:r>
            <a:r>
              <a:rPr lang="en-US" sz="2000" dirty="0" err="1" smtClean="0">
                <a:latin typeface="Arial"/>
                <a:cs typeface="Arial"/>
              </a:rPr>
              <a:t>inizio</a:t>
            </a:r>
            <a:r>
              <a:rPr lang="en-US" sz="2000" dirty="0" smtClean="0">
                <a:latin typeface="Arial"/>
                <a:cs typeface="Arial"/>
              </a:rPr>
              <a:t> 2021</a:t>
            </a:r>
          </a:p>
          <a:p>
            <a:pPr marL="914400" lvl="1" indent="-457200">
              <a:buFont typeface="Wingdings" charset="2"/>
              <a:buChar char="ü"/>
            </a:pPr>
            <a:r>
              <a:rPr lang="en-US" sz="2000" dirty="0" smtClean="0">
                <a:latin typeface="Arial"/>
                <a:cs typeface="Arial"/>
              </a:rPr>
              <a:t>YR input per CD-1 (</a:t>
            </a:r>
            <a:r>
              <a:rPr lang="en-US" sz="2000" dirty="0" err="1" smtClean="0">
                <a:latin typeface="Arial"/>
                <a:cs typeface="Arial"/>
              </a:rPr>
              <a:t>atteso</a:t>
            </a:r>
            <a:r>
              <a:rPr lang="en-US" sz="2000" dirty="0" smtClean="0">
                <a:latin typeface="Arial"/>
                <a:cs typeface="Arial"/>
              </a:rPr>
              <a:t> in primavera)</a:t>
            </a:r>
          </a:p>
          <a:p>
            <a:pPr marL="914400" lvl="1" indent="-457200">
              <a:buFont typeface="Wingdings" charset="2"/>
              <a:buChar char="ü"/>
            </a:pPr>
            <a:r>
              <a:rPr lang="en-US" sz="2000" dirty="0" err="1" smtClean="0">
                <a:latin typeface="Arial"/>
                <a:cs typeface="Arial"/>
              </a:rPr>
              <a:t>appena</a:t>
            </a:r>
            <a:r>
              <a:rPr lang="en-US" sz="2000" dirty="0" smtClean="0">
                <a:latin typeface="Arial"/>
                <a:cs typeface="Arial"/>
              </a:rPr>
              <a:t> </a:t>
            </a:r>
            <a:r>
              <a:rPr lang="en-US" sz="2000" dirty="0" err="1" smtClean="0">
                <a:latin typeface="Arial"/>
                <a:cs typeface="Arial"/>
              </a:rPr>
              <a:t>pubblicata</a:t>
            </a:r>
            <a:r>
              <a:rPr lang="en-US" sz="2000" dirty="0" smtClean="0">
                <a:latin typeface="Arial"/>
                <a:cs typeface="Arial"/>
              </a:rPr>
              <a:t> la </a:t>
            </a:r>
            <a:r>
              <a:rPr lang="en-US" sz="2000" dirty="0" smtClean="0">
                <a:solidFill>
                  <a:srgbClr val="FF0000"/>
                </a:solidFill>
                <a:latin typeface="Arial"/>
                <a:cs typeface="Arial"/>
              </a:rPr>
              <a:t>“Call for detector proposal” </a:t>
            </a:r>
            <a:r>
              <a:rPr lang="en-US" sz="2000" dirty="0" smtClean="0">
                <a:latin typeface="Arial"/>
                <a:cs typeface="Arial"/>
              </a:rPr>
              <a:t>(</a:t>
            </a:r>
            <a:r>
              <a:rPr lang="en-US" sz="2000" dirty="0" err="1" smtClean="0">
                <a:latin typeface="Arial"/>
                <a:cs typeface="Arial"/>
              </a:rPr>
              <a:t>proposte</a:t>
            </a:r>
            <a:r>
              <a:rPr lang="en-US" sz="2000" dirty="0" smtClean="0">
                <a:latin typeface="Arial"/>
                <a:cs typeface="Arial"/>
              </a:rPr>
              <a:t> </a:t>
            </a:r>
            <a:r>
              <a:rPr lang="en-US" sz="2000" dirty="0" err="1" smtClean="0">
                <a:solidFill>
                  <a:srgbClr val="FF0000"/>
                </a:solidFill>
                <a:latin typeface="Arial"/>
                <a:cs typeface="Arial"/>
              </a:rPr>
              <a:t>entro</a:t>
            </a:r>
            <a:r>
              <a:rPr lang="en-US" sz="2000" dirty="0" smtClean="0">
                <a:solidFill>
                  <a:srgbClr val="FF0000"/>
                </a:solidFill>
                <a:latin typeface="Arial"/>
                <a:cs typeface="Arial"/>
              </a:rPr>
              <a:t> 1/12/2021</a:t>
            </a:r>
            <a:r>
              <a:rPr lang="en-US" sz="2000" dirty="0" smtClean="0">
                <a:latin typeface="Arial"/>
                <a:cs typeface="Arial"/>
              </a:rPr>
              <a:t>)</a:t>
            </a:r>
          </a:p>
          <a:p>
            <a:pPr marL="1257300" lvl="2" indent="-342900">
              <a:buFont typeface="Arial"/>
              <a:buChar char="•"/>
            </a:pPr>
            <a:r>
              <a:rPr lang="en-US" dirty="0" err="1" smtClean="0">
                <a:latin typeface="Arial"/>
                <a:cs typeface="Arial"/>
              </a:rPr>
              <a:t>formazione</a:t>
            </a:r>
            <a:r>
              <a:rPr lang="en-US" dirty="0" smtClean="0">
                <a:latin typeface="Arial"/>
                <a:cs typeface="Arial"/>
              </a:rPr>
              <a:t> di proto-</a:t>
            </a:r>
            <a:r>
              <a:rPr lang="en-US" dirty="0" err="1" smtClean="0">
                <a:latin typeface="Arial"/>
                <a:cs typeface="Arial"/>
              </a:rPr>
              <a:t>collaborazione</a:t>
            </a:r>
            <a:r>
              <a:rPr lang="en-US" dirty="0" smtClean="0">
                <a:latin typeface="Arial"/>
                <a:cs typeface="Arial"/>
              </a:rPr>
              <a:t> / </a:t>
            </a:r>
            <a:r>
              <a:rPr lang="en-US" dirty="0" err="1" smtClean="0">
                <a:latin typeface="Arial"/>
                <a:cs typeface="Arial"/>
              </a:rPr>
              <a:t>consorzi</a:t>
            </a:r>
            <a:r>
              <a:rPr lang="en-US" dirty="0" smtClean="0">
                <a:latin typeface="Arial"/>
                <a:cs typeface="Arial"/>
              </a:rPr>
              <a:t>, </a:t>
            </a:r>
            <a:r>
              <a:rPr lang="en-US" dirty="0" err="1" smtClean="0">
                <a:latin typeface="Arial"/>
                <a:cs typeface="Arial"/>
              </a:rPr>
              <a:t>oggi</a:t>
            </a:r>
            <a:r>
              <a:rPr lang="en-US" dirty="0" smtClean="0">
                <a:latin typeface="Arial"/>
                <a:cs typeface="Arial"/>
              </a:rPr>
              <a:t> </a:t>
            </a:r>
            <a:r>
              <a:rPr lang="en-US" dirty="0" err="1" smtClean="0">
                <a:latin typeface="Arial"/>
                <a:cs typeface="Arial"/>
              </a:rPr>
              <a:t>lancio</a:t>
            </a:r>
            <a:r>
              <a:rPr lang="en-US" dirty="0" smtClean="0">
                <a:latin typeface="Arial"/>
                <a:cs typeface="Arial"/>
              </a:rPr>
              <a:t> di </a:t>
            </a:r>
            <a:r>
              <a:rPr lang="en-US" dirty="0" err="1" smtClean="0">
                <a:latin typeface="Arial"/>
                <a:cs typeface="Arial"/>
              </a:rPr>
              <a:t>una</a:t>
            </a:r>
            <a:r>
              <a:rPr lang="en-US" dirty="0" smtClean="0">
                <a:latin typeface="Arial"/>
                <a:cs typeface="Arial"/>
              </a:rPr>
              <a:t> </a:t>
            </a:r>
            <a:r>
              <a:rPr lang="en-US" dirty="0" err="1" smtClean="0">
                <a:latin typeface="Arial"/>
                <a:cs typeface="Arial"/>
              </a:rPr>
              <a:t>iniziativa</a:t>
            </a:r>
            <a:r>
              <a:rPr lang="en-US" dirty="0" smtClean="0">
                <a:latin typeface="Arial"/>
                <a:cs typeface="Arial"/>
              </a:rPr>
              <a:t> per IP6 </a:t>
            </a:r>
            <a:endParaRPr lang="en-US" sz="2000" dirty="0" smtClean="0">
              <a:latin typeface="Arial"/>
              <a:cs typeface="Arial"/>
            </a:endParaRPr>
          </a:p>
          <a:p>
            <a:pPr marL="914400" lvl="1" indent="-457200">
              <a:buFont typeface="Wingdings" charset="2"/>
              <a:buChar char="ü"/>
            </a:pPr>
            <a:r>
              <a:rPr lang="en-US" sz="2000" dirty="0" smtClean="0">
                <a:solidFill>
                  <a:srgbClr val="FF0000"/>
                </a:solidFill>
                <a:latin typeface="Arial"/>
                <a:cs typeface="Arial"/>
              </a:rPr>
              <a:t>R&amp;D 2021-2024, </a:t>
            </a:r>
            <a:r>
              <a:rPr lang="en-US" sz="2000" dirty="0" err="1" smtClean="0">
                <a:solidFill>
                  <a:srgbClr val="FF0000"/>
                </a:solidFill>
                <a:latin typeface="Arial"/>
                <a:cs typeface="Arial"/>
              </a:rPr>
              <a:t>costruzione</a:t>
            </a:r>
            <a:r>
              <a:rPr lang="en-US" sz="2000" dirty="0" smtClean="0">
                <a:solidFill>
                  <a:srgbClr val="FF0000"/>
                </a:solidFill>
                <a:latin typeface="Arial"/>
                <a:cs typeface="Arial"/>
              </a:rPr>
              <a:t> 2025-2029</a:t>
            </a:r>
          </a:p>
          <a:p>
            <a:pPr marL="914400" lvl="1" indent="-457200">
              <a:buFont typeface="Wingdings" charset="2"/>
              <a:buChar char="ü"/>
            </a:pPr>
            <a:r>
              <a:rPr lang="en-US" sz="2000" dirty="0" err="1" smtClean="0">
                <a:latin typeface="Arial"/>
                <a:cs typeface="Arial"/>
              </a:rPr>
              <a:t>esperimento</a:t>
            </a:r>
            <a:r>
              <a:rPr lang="en-US" sz="2000" dirty="0" smtClean="0">
                <a:latin typeface="Arial"/>
                <a:cs typeface="Arial"/>
              </a:rPr>
              <a:t> in </a:t>
            </a:r>
            <a:r>
              <a:rPr lang="en-US" sz="2000" dirty="0" err="1" smtClean="0">
                <a:latin typeface="Arial"/>
                <a:cs typeface="Arial"/>
              </a:rPr>
              <a:t>presa</a:t>
            </a:r>
            <a:r>
              <a:rPr lang="en-US" sz="2000" dirty="0" smtClean="0">
                <a:latin typeface="Arial"/>
                <a:cs typeface="Arial"/>
              </a:rPr>
              <a:t> </a:t>
            </a:r>
            <a:r>
              <a:rPr lang="en-US" sz="2000" dirty="0" err="1" smtClean="0">
                <a:latin typeface="Arial"/>
                <a:cs typeface="Arial"/>
              </a:rPr>
              <a:t>dati</a:t>
            </a:r>
            <a:r>
              <a:rPr lang="en-US" sz="2000" dirty="0" smtClean="0">
                <a:latin typeface="Arial"/>
                <a:cs typeface="Arial"/>
              </a:rPr>
              <a:t> per ~2030</a:t>
            </a:r>
          </a:p>
          <a:p>
            <a:pPr marL="571500" indent="-571500">
              <a:lnSpc>
                <a:spcPct val="120000"/>
              </a:lnSpc>
              <a:buFont typeface="Arial"/>
              <a:buChar char="•"/>
            </a:pPr>
            <a:r>
              <a:rPr lang="en-US" sz="2800" dirty="0" err="1" smtClean="0">
                <a:solidFill>
                  <a:srgbClr val="0000FF"/>
                </a:solidFill>
                <a:latin typeface="Arial"/>
                <a:cs typeface="Arial"/>
              </a:rPr>
              <a:t>attività</a:t>
            </a:r>
            <a:r>
              <a:rPr lang="en-US" sz="2800" dirty="0" smtClean="0">
                <a:solidFill>
                  <a:srgbClr val="0000FF"/>
                </a:solidFill>
                <a:latin typeface="Arial"/>
                <a:cs typeface="Arial"/>
              </a:rPr>
              <a:t> R&amp;D </a:t>
            </a:r>
            <a:r>
              <a:rPr lang="en-US" sz="2800" dirty="0" err="1" smtClean="0">
                <a:solidFill>
                  <a:srgbClr val="0000FF"/>
                </a:solidFill>
                <a:latin typeface="Arial"/>
                <a:cs typeface="Arial"/>
              </a:rPr>
              <a:t>vertice</a:t>
            </a:r>
            <a:r>
              <a:rPr lang="en-US" sz="2800" dirty="0" smtClean="0">
                <a:solidFill>
                  <a:srgbClr val="0000FF"/>
                </a:solidFill>
                <a:latin typeface="Arial"/>
                <a:cs typeface="Arial"/>
              </a:rPr>
              <a:t>/</a:t>
            </a:r>
            <a:r>
              <a:rPr lang="en-US" sz="2800" dirty="0" err="1" smtClean="0">
                <a:solidFill>
                  <a:srgbClr val="0000FF"/>
                </a:solidFill>
                <a:latin typeface="Arial"/>
                <a:cs typeface="Arial"/>
              </a:rPr>
              <a:t>silici</a:t>
            </a:r>
            <a:r>
              <a:rPr lang="en-US" sz="2800" dirty="0" smtClean="0">
                <a:solidFill>
                  <a:srgbClr val="0000FF"/>
                </a:solidFill>
                <a:latin typeface="Arial"/>
                <a:cs typeface="Arial"/>
              </a:rPr>
              <a:t>:</a:t>
            </a:r>
            <a:endParaRPr lang="en-US" sz="2800" dirty="0">
              <a:solidFill>
                <a:srgbClr val="0000FF"/>
              </a:solidFill>
              <a:latin typeface="Arial"/>
              <a:cs typeface="Arial"/>
            </a:endParaRPr>
          </a:p>
          <a:p>
            <a:pPr marL="914400" lvl="1" indent="-457200">
              <a:buFont typeface="Wingdings" charset="2"/>
              <a:buChar char="ü"/>
            </a:pPr>
            <a:r>
              <a:rPr lang="en-US" sz="2000" dirty="0" err="1" smtClean="0">
                <a:latin typeface="Arial"/>
                <a:cs typeface="Arial"/>
              </a:rPr>
              <a:t>basata</a:t>
            </a:r>
            <a:r>
              <a:rPr lang="en-US" sz="2000" dirty="0" smtClean="0">
                <a:latin typeface="Arial"/>
                <a:cs typeface="Arial"/>
              </a:rPr>
              <a:t> </a:t>
            </a:r>
            <a:r>
              <a:rPr lang="en-US" sz="2000" dirty="0" err="1" smtClean="0">
                <a:latin typeface="Arial"/>
                <a:cs typeface="Arial"/>
              </a:rPr>
              <a:t>su</a:t>
            </a:r>
            <a:r>
              <a:rPr lang="en-US" sz="2000" dirty="0" smtClean="0">
                <a:latin typeface="Arial"/>
                <a:cs typeface="Arial"/>
              </a:rPr>
              <a:t> MAPS e con </a:t>
            </a:r>
            <a:r>
              <a:rPr lang="en-US" sz="2000" dirty="0" err="1" smtClean="0">
                <a:latin typeface="Arial"/>
                <a:cs typeface="Arial"/>
              </a:rPr>
              <a:t>sovrapposizioni</a:t>
            </a:r>
            <a:r>
              <a:rPr lang="en-US" sz="2000" dirty="0" smtClean="0">
                <a:latin typeface="Arial"/>
                <a:cs typeface="Arial"/>
              </a:rPr>
              <a:t> </a:t>
            </a:r>
            <a:r>
              <a:rPr lang="en-US" sz="2000" dirty="0" err="1" smtClean="0">
                <a:latin typeface="Arial"/>
                <a:cs typeface="Arial"/>
              </a:rPr>
              <a:t>rilevanti</a:t>
            </a:r>
            <a:r>
              <a:rPr lang="en-US" sz="2000" dirty="0" smtClean="0">
                <a:latin typeface="Arial"/>
                <a:cs typeface="Arial"/>
              </a:rPr>
              <a:t> con ALICE ITS3</a:t>
            </a:r>
            <a:endParaRPr lang="en-US" sz="2000" dirty="0">
              <a:latin typeface="Arial"/>
              <a:cs typeface="Arial"/>
            </a:endParaRPr>
          </a:p>
          <a:p>
            <a:pPr marL="914400" lvl="1" indent="-457200">
              <a:buFont typeface="Wingdings" charset="2"/>
              <a:buChar char="ü"/>
            </a:pPr>
            <a:r>
              <a:rPr lang="en-US" sz="2000" dirty="0" smtClean="0">
                <a:solidFill>
                  <a:srgbClr val="FF0000"/>
                </a:solidFill>
                <a:latin typeface="Arial"/>
                <a:cs typeface="Arial"/>
              </a:rPr>
              <a:t>EIC Silicon Consortium </a:t>
            </a:r>
            <a:r>
              <a:rPr lang="en-US" sz="2000" dirty="0" err="1" smtClean="0">
                <a:latin typeface="Arial"/>
                <a:cs typeface="Arial"/>
              </a:rPr>
              <a:t>attivo</a:t>
            </a:r>
            <a:r>
              <a:rPr lang="en-US" sz="2000" dirty="0" smtClean="0">
                <a:latin typeface="Arial"/>
                <a:cs typeface="Arial"/>
              </a:rPr>
              <a:t> come casa </a:t>
            </a:r>
            <a:r>
              <a:rPr lang="en-US" sz="2000" dirty="0" err="1" smtClean="0">
                <a:latin typeface="Arial"/>
                <a:cs typeface="Arial"/>
              </a:rPr>
              <a:t>comune</a:t>
            </a:r>
            <a:r>
              <a:rPr lang="en-US" sz="2000" dirty="0" smtClean="0">
                <a:latin typeface="Arial"/>
                <a:cs typeface="Arial"/>
              </a:rPr>
              <a:t>, </a:t>
            </a:r>
            <a:r>
              <a:rPr lang="en-US" sz="2000" dirty="0" err="1" smtClean="0">
                <a:latin typeface="Arial"/>
                <a:cs typeface="Arial"/>
              </a:rPr>
              <a:t>anche</a:t>
            </a:r>
            <a:r>
              <a:rPr lang="en-US" sz="2000" dirty="0" smtClean="0">
                <a:latin typeface="Arial"/>
                <a:cs typeface="Arial"/>
              </a:rPr>
              <a:t> per Detector proposal</a:t>
            </a:r>
            <a:endParaRPr lang="en-US" sz="2000" dirty="0">
              <a:latin typeface="Arial"/>
              <a:cs typeface="Arial"/>
            </a:endParaRPr>
          </a:p>
          <a:p>
            <a:pPr marL="914400" lvl="1" indent="-457200">
              <a:buFont typeface="Wingdings" charset="2"/>
              <a:buChar char="ü"/>
            </a:pPr>
            <a:r>
              <a:rPr lang="en-US" sz="2000" dirty="0" err="1" smtClean="0">
                <a:latin typeface="Arial"/>
                <a:cs typeface="Arial"/>
              </a:rPr>
              <a:t>gruppi</a:t>
            </a:r>
            <a:r>
              <a:rPr lang="en-US" sz="2000" dirty="0" smtClean="0">
                <a:latin typeface="Arial"/>
                <a:cs typeface="Arial"/>
              </a:rPr>
              <a:t> ALICE </a:t>
            </a:r>
            <a:r>
              <a:rPr lang="en-US" sz="2000" dirty="0" err="1" smtClean="0">
                <a:latin typeface="Arial"/>
                <a:cs typeface="Arial"/>
              </a:rPr>
              <a:t>interessati</a:t>
            </a:r>
            <a:r>
              <a:rPr lang="en-US" sz="2000" dirty="0" smtClean="0">
                <a:latin typeface="Arial"/>
                <a:cs typeface="Arial"/>
              </a:rPr>
              <a:t>: per </a:t>
            </a:r>
            <a:r>
              <a:rPr lang="en-US" sz="2000" dirty="0" err="1" smtClean="0">
                <a:latin typeface="Arial"/>
                <a:cs typeface="Arial"/>
              </a:rPr>
              <a:t>ora</a:t>
            </a:r>
            <a:r>
              <a:rPr lang="en-US" sz="2000" dirty="0" smtClean="0">
                <a:latin typeface="Arial"/>
                <a:cs typeface="Arial"/>
              </a:rPr>
              <a:t> BA e TS (</a:t>
            </a:r>
            <a:r>
              <a:rPr lang="en-US" sz="2000" dirty="0" err="1" smtClean="0">
                <a:latin typeface="Arial"/>
                <a:cs typeface="Arial"/>
              </a:rPr>
              <a:t>Contin</a:t>
            </a:r>
            <a:r>
              <a:rPr lang="en-US" sz="2000" dirty="0" smtClean="0">
                <a:latin typeface="Arial"/>
                <a:cs typeface="Arial"/>
              </a:rPr>
              <a:t>)</a:t>
            </a:r>
          </a:p>
          <a:p>
            <a:pPr marL="914400" lvl="1" indent="-457200">
              <a:buFont typeface="Wingdings" charset="2"/>
              <a:buChar char="ü"/>
            </a:pPr>
            <a:r>
              <a:rPr lang="en-US" sz="2000" b="1" dirty="0" err="1" smtClean="0">
                <a:solidFill>
                  <a:srgbClr val="FF0000"/>
                </a:solidFill>
                <a:latin typeface="Arial"/>
                <a:cs typeface="Arial"/>
              </a:rPr>
              <a:t>qualche</a:t>
            </a:r>
            <a:r>
              <a:rPr lang="en-US" sz="2000" b="1" dirty="0" smtClean="0">
                <a:solidFill>
                  <a:srgbClr val="FF0000"/>
                </a:solidFill>
                <a:latin typeface="Arial"/>
                <a:cs typeface="Arial"/>
              </a:rPr>
              <a:t> </a:t>
            </a:r>
            <a:r>
              <a:rPr lang="en-US" sz="2000" b="1" dirty="0" err="1" smtClean="0">
                <a:solidFill>
                  <a:srgbClr val="FF0000"/>
                </a:solidFill>
                <a:latin typeface="Arial"/>
                <a:cs typeface="Arial"/>
              </a:rPr>
              <a:t>elemento</a:t>
            </a:r>
            <a:r>
              <a:rPr lang="en-US" sz="2000" b="1" dirty="0" smtClean="0">
                <a:solidFill>
                  <a:srgbClr val="FF0000"/>
                </a:solidFill>
                <a:latin typeface="Arial"/>
                <a:cs typeface="Arial"/>
              </a:rPr>
              <a:t> </a:t>
            </a:r>
            <a:r>
              <a:rPr lang="en-US" sz="2000" b="1" dirty="0" err="1" smtClean="0">
                <a:solidFill>
                  <a:srgbClr val="FF0000"/>
                </a:solidFill>
                <a:latin typeface="Arial"/>
                <a:cs typeface="Arial"/>
              </a:rPr>
              <a:t>nelle</a:t>
            </a:r>
            <a:r>
              <a:rPr lang="en-US" sz="2000" b="1" dirty="0" smtClean="0">
                <a:solidFill>
                  <a:srgbClr val="FF0000"/>
                </a:solidFill>
                <a:latin typeface="Arial"/>
                <a:cs typeface="Arial"/>
              </a:rPr>
              <a:t> </a:t>
            </a:r>
            <a:r>
              <a:rPr lang="en-US" sz="2000" b="1" dirty="0" err="1" smtClean="0">
                <a:solidFill>
                  <a:srgbClr val="FF0000"/>
                </a:solidFill>
                <a:latin typeface="Arial"/>
                <a:cs typeface="Arial"/>
              </a:rPr>
              <a:t>prossime</a:t>
            </a:r>
            <a:r>
              <a:rPr lang="en-US" sz="2000" b="1" dirty="0" smtClean="0">
                <a:solidFill>
                  <a:srgbClr val="FF0000"/>
                </a:solidFill>
                <a:latin typeface="Arial"/>
                <a:cs typeface="Arial"/>
              </a:rPr>
              <a:t> slide (L. Greiner @ EICSC 4.2.2021) </a:t>
            </a:r>
            <a:r>
              <a:rPr lang="en-US" sz="2000" b="1" dirty="0" smtClean="0">
                <a:solidFill>
                  <a:srgbClr val="FF0000"/>
                </a:solidFill>
                <a:latin typeface="Arial"/>
                <a:cs typeface="Arial"/>
                <a:sym typeface="Wingdings"/>
              </a:rPr>
              <a:t></a:t>
            </a:r>
            <a:endParaRPr lang="en-US" sz="2000" b="1" dirty="0">
              <a:solidFill>
                <a:srgbClr val="FF0000"/>
              </a:solidFill>
              <a:latin typeface="Arial"/>
              <a:cs typeface="Arial"/>
            </a:endParaRPr>
          </a:p>
        </p:txBody>
      </p:sp>
      <p:sp>
        <p:nvSpPr>
          <p:cNvPr id="13" name="Slide Number Placeholder 12"/>
          <p:cNvSpPr>
            <a:spLocks noGrp="1"/>
          </p:cNvSpPr>
          <p:nvPr>
            <p:ph type="sldNum" sz="quarter" idx="12"/>
          </p:nvPr>
        </p:nvSpPr>
        <p:spPr/>
        <p:txBody>
          <a:bodyPr/>
          <a:lstStyle/>
          <a:p>
            <a:fld id="{3892BB02-5AF3-4C17-9BD0-944A8055CF5A}" type="slidenum">
              <a:rPr lang="en-US" smtClean="0"/>
              <a:t>2</a:t>
            </a:fld>
            <a:endParaRPr lang="en-US" dirty="0"/>
          </a:p>
        </p:txBody>
      </p:sp>
      <p:sp>
        <p:nvSpPr>
          <p:cNvPr id="14" name="Footer Placeholder 11"/>
          <p:cNvSpPr>
            <a:spLocks noGrp="1"/>
          </p:cNvSpPr>
          <p:nvPr>
            <p:ph type="ftr" sz="quarter" idx="11"/>
          </p:nvPr>
        </p:nvSpPr>
        <p:spPr>
          <a:xfrm>
            <a:off x="4038600" y="6356350"/>
            <a:ext cx="4114800" cy="365125"/>
          </a:xfrm>
        </p:spPr>
        <p:txBody>
          <a:bodyPr/>
          <a:lstStyle/>
          <a:p>
            <a:r>
              <a:rPr lang="en-US" dirty="0" smtClean="0"/>
              <a:t>Domenico Elia </a:t>
            </a:r>
            <a:r>
              <a:rPr lang="mr-IN" dirty="0" smtClean="0"/>
              <a:t>–</a:t>
            </a:r>
            <a:r>
              <a:rPr lang="en-US" dirty="0" smtClean="0"/>
              <a:t> ITS3 Bari 12.3.2021</a:t>
            </a:r>
            <a:endParaRPr lang="en-US" dirty="0"/>
          </a:p>
        </p:txBody>
      </p:sp>
    </p:spTree>
    <p:extLst>
      <p:ext uri="{BB962C8B-B14F-4D97-AF65-F5344CB8AC3E}">
        <p14:creationId xmlns:p14="http://schemas.microsoft.com/office/powerpoint/2010/main" val="302676221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91230" y="63836"/>
            <a:ext cx="4409540" cy="461665"/>
          </a:xfrm>
          <a:prstGeom prst="rect">
            <a:avLst/>
          </a:prstGeom>
          <a:noFill/>
        </p:spPr>
        <p:txBody>
          <a:bodyPr wrap="none" rtlCol="0">
            <a:spAutoFit/>
          </a:bodyPr>
          <a:lstStyle/>
          <a:p>
            <a:r>
              <a:rPr lang="en-US" sz="2400" u="sng" dirty="0" smtClean="0"/>
              <a:t>Some results from the YR exercise</a:t>
            </a:r>
            <a:endParaRPr lang="en-US" sz="2400" u="sng" dirty="0"/>
          </a:p>
        </p:txBody>
      </p:sp>
      <p:sp>
        <p:nvSpPr>
          <p:cNvPr id="5" name="TextBox 4"/>
          <p:cNvSpPr txBox="1"/>
          <p:nvPr/>
        </p:nvSpPr>
        <p:spPr>
          <a:xfrm>
            <a:off x="775300" y="687892"/>
            <a:ext cx="4266296" cy="923330"/>
          </a:xfrm>
          <a:prstGeom prst="rect">
            <a:avLst/>
          </a:prstGeom>
          <a:noFill/>
        </p:spPr>
        <p:txBody>
          <a:bodyPr wrap="none" rtlCol="0">
            <a:spAutoFit/>
          </a:bodyPr>
          <a:lstStyle/>
          <a:p>
            <a:r>
              <a:rPr lang="en-US" b="1" dirty="0" smtClean="0"/>
              <a:t>Two tracking detector scenarios developed</a:t>
            </a:r>
          </a:p>
          <a:p>
            <a:endParaRPr lang="en-US" u="sng" dirty="0" smtClean="0"/>
          </a:p>
          <a:p>
            <a:r>
              <a:rPr lang="en-US" u="sng" dirty="0" smtClean="0"/>
              <a:t>All </a:t>
            </a:r>
            <a:r>
              <a:rPr lang="en-US" u="sng" dirty="0"/>
              <a:t>silicon concept:</a:t>
            </a:r>
            <a:endParaRPr lang="en-US" dirty="0"/>
          </a:p>
        </p:txBody>
      </p:sp>
      <p:sp>
        <p:nvSpPr>
          <p:cNvPr id="6" name="TextBox 5"/>
          <p:cNvSpPr txBox="1"/>
          <p:nvPr/>
        </p:nvSpPr>
        <p:spPr>
          <a:xfrm>
            <a:off x="775300" y="3404598"/>
            <a:ext cx="4327531" cy="646331"/>
          </a:xfrm>
          <a:prstGeom prst="rect">
            <a:avLst/>
          </a:prstGeom>
          <a:noFill/>
        </p:spPr>
        <p:txBody>
          <a:bodyPr wrap="none" rtlCol="0">
            <a:spAutoFit/>
          </a:bodyPr>
          <a:lstStyle/>
          <a:p>
            <a:r>
              <a:rPr lang="en-US" u="sng" dirty="0" smtClean="0"/>
              <a:t>Hybrid </a:t>
            </a:r>
            <a:r>
              <a:rPr lang="en-US" u="sng" dirty="0"/>
              <a:t>– Silicon + gaseous detector tracking:</a:t>
            </a:r>
          </a:p>
          <a:p>
            <a:endParaRPr lang="en-US" u="sng" dirty="0"/>
          </a:p>
        </p:txBody>
      </p:sp>
      <p:pic>
        <p:nvPicPr>
          <p:cNvPr id="7" name="Picture 6"/>
          <p:cNvPicPr>
            <a:picLocks noChangeAspect="1"/>
          </p:cNvPicPr>
          <p:nvPr/>
        </p:nvPicPr>
        <p:blipFill>
          <a:blip r:embed="rId2"/>
          <a:stretch>
            <a:fillRect/>
          </a:stretch>
        </p:blipFill>
        <p:spPr>
          <a:xfrm>
            <a:off x="1107340" y="1618577"/>
            <a:ext cx="3729941" cy="1556242"/>
          </a:xfrm>
          <a:prstGeom prst="rect">
            <a:avLst/>
          </a:prstGeom>
        </p:spPr>
      </p:pic>
      <p:pic>
        <p:nvPicPr>
          <p:cNvPr id="8" name="Picture 7"/>
          <p:cNvPicPr>
            <a:picLocks noChangeAspect="1"/>
          </p:cNvPicPr>
          <p:nvPr/>
        </p:nvPicPr>
        <p:blipFill>
          <a:blip r:embed="rId3"/>
          <a:stretch>
            <a:fillRect/>
          </a:stretch>
        </p:blipFill>
        <p:spPr>
          <a:xfrm>
            <a:off x="5370577" y="1318868"/>
            <a:ext cx="4355315" cy="2155661"/>
          </a:xfrm>
          <a:prstGeom prst="rect">
            <a:avLst/>
          </a:prstGeom>
        </p:spPr>
      </p:pic>
      <p:pic>
        <p:nvPicPr>
          <p:cNvPr id="9" name="Picture 8"/>
          <p:cNvPicPr>
            <a:picLocks noChangeAspect="1"/>
          </p:cNvPicPr>
          <p:nvPr/>
        </p:nvPicPr>
        <p:blipFill>
          <a:blip r:embed="rId4"/>
          <a:stretch>
            <a:fillRect/>
          </a:stretch>
        </p:blipFill>
        <p:spPr>
          <a:xfrm>
            <a:off x="1451946" y="3860678"/>
            <a:ext cx="3180511" cy="2112669"/>
          </a:xfrm>
          <a:prstGeom prst="rect">
            <a:avLst/>
          </a:prstGeom>
        </p:spPr>
      </p:pic>
      <p:pic>
        <p:nvPicPr>
          <p:cNvPr id="10" name="Picture 9"/>
          <p:cNvPicPr>
            <a:picLocks noChangeAspect="1"/>
          </p:cNvPicPr>
          <p:nvPr/>
        </p:nvPicPr>
        <p:blipFill>
          <a:blip r:embed="rId5"/>
          <a:stretch>
            <a:fillRect/>
          </a:stretch>
        </p:blipFill>
        <p:spPr>
          <a:xfrm>
            <a:off x="5027261" y="3799311"/>
            <a:ext cx="6164694" cy="1986669"/>
          </a:xfrm>
          <a:prstGeom prst="rect">
            <a:avLst/>
          </a:prstGeom>
        </p:spPr>
      </p:pic>
      <p:sp>
        <p:nvSpPr>
          <p:cNvPr id="11" name="TextBox 10"/>
          <p:cNvSpPr txBox="1"/>
          <p:nvPr/>
        </p:nvSpPr>
        <p:spPr>
          <a:xfrm>
            <a:off x="1772340" y="6034226"/>
            <a:ext cx="8914235" cy="369332"/>
          </a:xfrm>
          <a:prstGeom prst="rect">
            <a:avLst/>
          </a:prstGeom>
          <a:noFill/>
          <a:ln w="31750">
            <a:solidFill>
              <a:srgbClr val="FF0000"/>
            </a:solidFill>
          </a:ln>
        </p:spPr>
        <p:txBody>
          <a:bodyPr wrap="none" rtlCol="0">
            <a:spAutoFit/>
          </a:bodyPr>
          <a:lstStyle/>
          <a:p>
            <a:r>
              <a:rPr lang="en-US" dirty="0" smtClean="0"/>
              <a:t>Both of these scenarios require a large effort to construct ~ 10 m^2 of MAPS silicon detectors</a:t>
            </a:r>
            <a:endParaRPr lang="en-US" dirty="0"/>
          </a:p>
        </p:txBody>
      </p:sp>
      <p:sp>
        <p:nvSpPr>
          <p:cNvPr id="12" name="Footer Placeholder 11"/>
          <p:cNvSpPr>
            <a:spLocks noGrp="1"/>
          </p:cNvSpPr>
          <p:nvPr>
            <p:ph type="ftr" sz="quarter" idx="11"/>
          </p:nvPr>
        </p:nvSpPr>
        <p:spPr/>
        <p:txBody>
          <a:bodyPr/>
          <a:lstStyle/>
          <a:p>
            <a:r>
              <a:rPr lang="en-US" dirty="0" smtClean="0"/>
              <a:t>2021_02_04 EICSC meeting - LG</a:t>
            </a:r>
            <a:endParaRPr lang="en-US" dirty="0"/>
          </a:p>
        </p:txBody>
      </p:sp>
      <p:sp>
        <p:nvSpPr>
          <p:cNvPr id="13" name="Slide Number Placeholder 12"/>
          <p:cNvSpPr>
            <a:spLocks noGrp="1"/>
          </p:cNvSpPr>
          <p:nvPr>
            <p:ph type="sldNum" sz="quarter" idx="12"/>
          </p:nvPr>
        </p:nvSpPr>
        <p:spPr/>
        <p:txBody>
          <a:bodyPr/>
          <a:lstStyle/>
          <a:p>
            <a:fld id="{3892BB02-5AF3-4C17-9BD0-944A8055CF5A}" type="slidenum">
              <a:rPr lang="en-US" smtClean="0"/>
              <a:t>3</a:t>
            </a:fld>
            <a:endParaRPr lang="en-US"/>
          </a:p>
        </p:txBody>
      </p:sp>
    </p:spTree>
    <p:extLst>
      <p:ext uri="{BB962C8B-B14F-4D97-AF65-F5344CB8AC3E}">
        <p14:creationId xmlns:p14="http://schemas.microsoft.com/office/powerpoint/2010/main" val="204246577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42150" y="577821"/>
            <a:ext cx="3167919" cy="369332"/>
          </a:xfrm>
          <a:prstGeom prst="rect">
            <a:avLst/>
          </a:prstGeom>
          <a:noFill/>
        </p:spPr>
        <p:txBody>
          <a:bodyPr wrap="none" rtlCol="0">
            <a:spAutoFit/>
          </a:bodyPr>
          <a:lstStyle/>
          <a:p>
            <a:r>
              <a:rPr lang="en-US" dirty="0" smtClean="0"/>
              <a:t>Tracking / Sensor requirements:</a:t>
            </a:r>
            <a:endParaRPr lang="en-US" dirty="0"/>
          </a:p>
        </p:txBody>
      </p:sp>
      <p:pic>
        <p:nvPicPr>
          <p:cNvPr id="5" name="Picture 4"/>
          <p:cNvPicPr>
            <a:picLocks noChangeAspect="1"/>
          </p:cNvPicPr>
          <p:nvPr/>
        </p:nvPicPr>
        <p:blipFill>
          <a:blip r:embed="rId2"/>
          <a:stretch>
            <a:fillRect/>
          </a:stretch>
        </p:blipFill>
        <p:spPr>
          <a:xfrm>
            <a:off x="432958" y="3496152"/>
            <a:ext cx="3993644" cy="2872948"/>
          </a:xfrm>
          <a:prstGeom prst="rect">
            <a:avLst/>
          </a:prstGeom>
        </p:spPr>
      </p:pic>
      <p:pic>
        <p:nvPicPr>
          <p:cNvPr id="6" name="Picture 5"/>
          <p:cNvPicPr>
            <a:picLocks noChangeAspect="1"/>
          </p:cNvPicPr>
          <p:nvPr/>
        </p:nvPicPr>
        <p:blipFill>
          <a:blip r:embed="rId3"/>
          <a:stretch>
            <a:fillRect/>
          </a:stretch>
        </p:blipFill>
        <p:spPr>
          <a:xfrm>
            <a:off x="542150" y="947153"/>
            <a:ext cx="6115589" cy="2554281"/>
          </a:xfrm>
          <a:prstGeom prst="rect">
            <a:avLst/>
          </a:prstGeom>
        </p:spPr>
      </p:pic>
      <p:sp>
        <p:nvSpPr>
          <p:cNvPr id="7" name="TextBox 6"/>
          <p:cNvSpPr txBox="1"/>
          <p:nvPr/>
        </p:nvSpPr>
        <p:spPr>
          <a:xfrm>
            <a:off x="4624898" y="3467632"/>
            <a:ext cx="7292529" cy="2585323"/>
          </a:xfrm>
          <a:prstGeom prst="rect">
            <a:avLst/>
          </a:prstGeom>
          <a:noFill/>
        </p:spPr>
        <p:txBody>
          <a:bodyPr wrap="square" rtlCol="0">
            <a:spAutoFit/>
          </a:bodyPr>
          <a:lstStyle/>
          <a:p>
            <a:pPr marL="285750" indent="-285750">
              <a:buFont typeface="Arial" panose="020B0604020202020204" pitchFamily="34" charset="0"/>
              <a:buChar char="•"/>
            </a:pPr>
            <a:r>
              <a:rPr lang="en-US" dirty="0" smtClean="0"/>
              <a:t>Currently only MAPS meet this requirement.</a:t>
            </a:r>
          </a:p>
          <a:p>
            <a:pPr marL="285750" indent="-285750">
              <a:buFont typeface="Arial" panose="020B0604020202020204" pitchFamily="34" charset="0"/>
              <a:buChar char="•"/>
            </a:pPr>
            <a:r>
              <a:rPr lang="en-US" dirty="0" smtClean="0"/>
              <a:t>The newly defined size of the beam pipe shows the need for the sensor pixel size to be &lt; 20 um to meet central tracking requirements.</a:t>
            </a:r>
          </a:p>
          <a:p>
            <a:pPr marL="285750" indent="-285750">
              <a:buFont typeface="Arial" panose="020B0604020202020204" pitchFamily="34" charset="0"/>
              <a:buChar char="•"/>
            </a:pPr>
            <a:r>
              <a:rPr lang="en-US" dirty="0" smtClean="0"/>
              <a:t>Other sensor candidates either can not be modified to meet the requirements or do not appear to have sufficient support to be available by the time needed.</a:t>
            </a:r>
          </a:p>
          <a:p>
            <a:pPr marL="285750" indent="-285750">
              <a:buFont typeface="Arial" panose="020B0604020202020204" pitchFamily="34" charset="0"/>
              <a:buChar char="•"/>
            </a:pPr>
            <a:r>
              <a:rPr lang="en-US" dirty="0" smtClean="0">
                <a:solidFill>
                  <a:srgbClr val="FF0000"/>
                </a:solidFill>
              </a:rPr>
              <a:t>The path of using synergy with the CERN ITS3 effort is</a:t>
            </a:r>
            <a:r>
              <a:rPr lang="en-US" dirty="0">
                <a:solidFill>
                  <a:srgbClr val="FF0000"/>
                </a:solidFill>
              </a:rPr>
              <a:t> </a:t>
            </a:r>
            <a:r>
              <a:rPr lang="en-US" dirty="0" smtClean="0">
                <a:solidFill>
                  <a:srgbClr val="FF0000"/>
                </a:solidFill>
              </a:rPr>
              <a:t>the best path to success.</a:t>
            </a:r>
          </a:p>
          <a:p>
            <a:pPr marL="285750" indent="-285750">
              <a:buFont typeface="Arial" panose="020B0604020202020204" pitchFamily="34" charset="0"/>
              <a:buChar char="•"/>
            </a:pPr>
            <a:endParaRPr lang="en-US" dirty="0"/>
          </a:p>
        </p:txBody>
      </p:sp>
      <p:sp>
        <p:nvSpPr>
          <p:cNvPr id="8" name="TextBox 7"/>
          <p:cNvSpPr txBox="1"/>
          <p:nvPr/>
        </p:nvSpPr>
        <p:spPr>
          <a:xfrm>
            <a:off x="4624898" y="5811580"/>
            <a:ext cx="7292529" cy="646331"/>
          </a:xfrm>
          <a:prstGeom prst="rect">
            <a:avLst/>
          </a:prstGeom>
          <a:noFill/>
          <a:ln w="31750">
            <a:solidFill>
              <a:srgbClr val="FF0000"/>
            </a:solidFill>
          </a:ln>
        </p:spPr>
        <p:txBody>
          <a:bodyPr wrap="square" rtlCol="0">
            <a:spAutoFit/>
          </a:bodyPr>
          <a:lstStyle/>
          <a:p>
            <a:r>
              <a:rPr lang="en-US" dirty="0" smtClean="0"/>
              <a:t>The EICSC goal of developing a full detector solution using sensors based on the ITS3 design is a critical and time sensitive effort for tracking at the EIC</a:t>
            </a:r>
            <a:endParaRPr lang="en-US" dirty="0"/>
          </a:p>
        </p:txBody>
      </p:sp>
      <p:sp>
        <p:nvSpPr>
          <p:cNvPr id="9" name="Footer Placeholder 8"/>
          <p:cNvSpPr>
            <a:spLocks noGrp="1"/>
          </p:cNvSpPr>
          <p:nvPr>
            <p:ph type="ftr" sz="quarter" idx="11"/>
          </p:nvPr>
        </p:nvSpPr>
        <p:spPr/>
        <p:txBody>
          <a:bodyPr/>
          <a:lstStyle/>
          <a:p>
            <a:r>
              <a:rPr lang="en-US" dirty="0" smtClean="0"/>
              <a:t>2021_02_04 EICSC meeting - LG</a:t>
            </a:r>
            <a:endParaRPr lang="en-US" dirty="0"/>
          </a:p>
        </p:txBody>
      </p:sp>
      <p:sp>
        <p:nvSpPr>
          <p:cNvPr id="10" name="Slide Number Placeholder 9"/>
          <p:cNvSpPr>
            <a:spLocks noGrp="1"/>
          </p:cNvSpPr>
          <p:nvPr>
            <p:ph type="sldNum" sz="quarter" idx="12"/>
          </p:nvPr>
        </p:nvSpPr>
        <p:spPr/>
        <p:txBody>
          <a:bodyPr/>
          <a:lstStyle/>
          <a:p>
            <a:fld id="{3892BB02-5AF3-4C17-9BD0-944A8055CF5A}" type="slidenum">
              <a:rPr lang="en-US" smtClean="0"/>
              <a:t>4</a:t>
            </a:fld>
            <a:endParaRPr lang="en-US"/>
          </a:p>
        </p:txBody>
      </p:sp>
      <p:sp>
        <p:nvSpPr>
          <p:cNvPr id="2" name="TextBox 1"/>
          <p:cNvSpPr txBox="1"/>
          <p:nvPr/>
        </p:nvSpPr>
        <p:spPr>
          <a:xfrm>
            <a:off x="5305559" y="182093"/>
            <a:ext cx="1580882" cy="461665"/>
          </a:xfrm>
          <a:prstGeom prst="rect">
            <a:avLst/>
          </a:prstGeom>
          <a:noFill/>
        </p:spPr>
        <p:txBody>
          <a:bodyPr wrap="none" rtlCol="0">
            <a:spAutoFit/>
          </a:bodyPr>
          <a:lstStyle/>
          <a:p>
            <a:r>
              <a:rPr lang="en-US" sz="2400" u="sng" dirty="0" smtClean="0"/>
              <a:t>EICSC need</a:t>
            </a:r>
            <a:endParaRPr lang="en-US" sz="2400" u="sng" dirty="0"/>
          </a:p>
        </p:txBody>
      </p:sp>
    </p:spTree>
    <p:extLst>
      <p:ext uri="{BB962C8B-B14F-4D97-AF65-F5344CB8AC3E}">
        <p14:creationId xmlns:p14="http://schemas.microsoft.com/office/powerpoint/2010/main" val="387576169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57300" y="646631"/>
            <a:ext cx="9704686" cy="923330"/>
          </a:xfrm>
          <a:prstGeom prst="rect">
            <a:avLst/>
          </a:prstGeom>
          <a:noFill/>
          <a:ln w="31750">
            <a:solidFill>
              <a:srgbClr val="FF0000"/>
            </a:solidFill>
          </a:ln>
        </p:spPr>
        <p:txBody>
          <a:bodyPr wrap="square" rtlCol="0">
            <a:spAutoFit/>
          </a:bodyPr>
          <a:lstStyle/>
          <a:p>
            <a:r>
              <a:rPr lang="en-US" dirty="0" smtClean="0"/>
              <a:t>As part of the YR exercise, detector concepts were developed and optimized for EIC tracking.</a:t>
            </a:r>
          </a:p>
          <a:p>
            <a:r>
              <a:rPr lang="en-US" dirty="0" smtClean="0"/>
              <a:t>These concepts drive the direction that is needed to move forward in sensor and detector development to realize these concepts. Conceptual layouts are presented below</a:t>
            </a:r>
            <a:endParaRPr lang="en-US" dirty="0"/>
          </a:p>
        </p:txBody>
      </p:sp>
      <p:sp>
        <p:nvSpPr>
          <p:cNvPr id="5" name="TextBox 4"/>
          <p:cNvSpPr txBox="1"/>
          <p:nvPr/>
        </p:nvSpPr>
        <p:spPr>
          <a:xfrm>
            <a:off x="1057983" y="1573384"/>
            <a:ext cx="10156641" cy="2031325"/>
          </a:xfrm>
          <a:prstGeom prst="rect">
            <a:avLst/>
          </a:prstGeom>
          <a:noFill/>
        </p:spPr>
        <p:txBody>
          <a:bodyPr wrap="square" rtlCol="0">
            <a:spAutoFit/>
          </a:bodyPr>
          <a:lstStyle/>
          <a:p>
            <a:r>
              <a:rPr lang="en-US" b="1" u="sng" dirty="0" err="1" smtClean="0"/>
              <a:t>Vertexing</a:t>
            </a:r>
            <a:r>
              <a:rPr lang="en-US" b="1" u="sng" dirty="0" smtClean="0"/>
              <a:t> inner layers </a:t>
            </a:r>
            <a:r>
              <a:rPr lang="en-US" dirty="0" smtClean="0"/>
              <a:t>are based on the ITS3 development at CERN</a:t>
            </a:r>
          </a:p>
          <a:p>
            <a:r>
              <a:rPr lang="en-US" dirty="0" smtClean="0"/>
              <a:t>BUT – </a:t>
            </a:r>
            <a:r>
              <a:rPr lang="en-US" dirty="0" smtClean="0">
                <a:solidFill>
                  <a:srgbClr val="FF0000"/>
                </a:solidFill>
              </a:rPr>
              <a:t>the length of the inner staves and the diameters at which these layers sit are markedly different from the ITS3 base design</a:t>
            </a:r>
          </a:p>
          <a:p>
            <a:r>
              <a:rPr lang="en-US" dirty="0" smtClean="0"/>
              <a:t>ITS3 length = 30 cm. This is set by the length of stitched sensors on a 12” wafer.</a:t>
            </a:r>
          </a:p>
          <a:p>
            <a:r>
              <a:rPr lang="en-US" dirty="0" smtClean="0">
                <a:solidFill>
                  <a:srgbClr val="FF0000"/>
                </a:solidFill>
              </a:rPr>
              <a:t>EIC length (hybrid) = 42 cm</a:t>
            </a:r>
          </a:p>
          <a:p>
            <a:r>
              <a:rPr lang="en-US" dirty="0" smtClean="0"/>
              <a:t>ITS3 radii = 18 mm, 24 mm, 30 mm – these radii are set by the integer width of rows of stitched sensors.</a:t>
            </a:r>
          </a:p>
          <a:p>
            <a:r>
              <a:rPr lang="en-US" dirty="0" smtClean="0">
                <a:solidFill>
                  <a:srgbClr val="FF0000"/>
                </a:solidFill>
              </a:rPr>
              <a:t>EIC radii = 36.4 mm and 44.5 mm</a:t>
            </a:r>
            <a:endParaRPr lang="en-US" dirty="0">
              <a:solidFill>
                <a:srgbClr val="FF0000"/>
              </a:solidFill>
            </a:endParaRPr>
          </a:p>
        </p:txBody>
      </p:sp>
      <p:pic>
        <p:nvPicPr>
          <p:cNvPr id="6" name="Picture 5"/>
          <p:cNvPicPr>
            <a:picLocks noChangeAspect="1"/>
          </p:cNvPicPr>
          <p:nvPr/>
        </p:nvPicPr>
        <p:blipFill>
          <a:blip r:embed="rId2"/>
          <a:stretch>
            <a:fillRect/>
          </a:stretch>
        </p:blipFill>
        <p:spPr>
          <a:xfrm>
            <a:off x="1378384" y="3551722"/>
            <a:ext cx="3326143" cy="2765950"/>
          </a:xfrm>
          <a:prstGeom prst="rect">
            <a:avLst/>
          </a:prstGeom>
        </p:spPr>
      </p:pic>
      <p:sp>
        <p:nvSpPr>
          <p:cNvPr id="7" name="TextBox 6"/>
          <p:cNvSpPr txBox="1"/>
          <p:nvPr/>
        </p:nvSpPr>
        <p:spPr>
          <a:xfrm>
            <a:off x="6771095" y="3347446"/>
            <a:ext cx="4190891" cy="369332"/>
          </a:xfrm>
          <a:prstGeom prst="rect">
            <a:avLst/>
          </a:prstGeom>
          <a:noFill/>
        </p:spPr>
        <p:txBody>
          <a:bodyPr wrap="none" rtlCol="0">
            <a:spAutoFit/>
          </a:bodyPr>
          <a:lstStyle/>
          <a:p>
            <a:r>
              <a:rPr lang="en-US" dirty="0" smtClean="0"/>
              <a:t>EIC strawman design (modification of ITS3)</a:t>
            </a:r>
            <a:endParaRPr lang="en-US" dirty="0"/>
          </a:p>
        </p:txBody>
      </p:sp>
      <p:grpSp>
        <p:nvGrpSpPr>
          <p:cNvPr id="22" name="Group 21"/>
          <p:cNvGrpSpPr/>
          <p:nvPr/>
        </p:nvGrpSpPr>
        <p:grpSpPr>
          <a:xfrm>
            <a:off x="6204315" y="3735487"/>
            <a:ext cx="1908803" cy="1941236"/>
            <a:chOff x="7101131" y="3938954"/>
            <a:chExt cx="1908803" cy="1941236"/>
          </a:xfrm>
        </p:grpSpPr>
        <p:sp>
          <p:nvSpPr>
            <p:cNvPr id="8" name="Oval 7"/>
            <p:cNvSpPr/>
            <p:nvPr/>
          </p:nvSpPr>
          <p:spPr>
            <a:xfrm>
              <a:off x="7594810" y="4511544"/>
              <a:ext cx="914400" cy="9144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c 8"/>
            <p:cNvSpPr/>
            <p:nvPr/>
          </p:nvSpPr>
          <p:spPr>
            <a:xfrm>
              <a:off x="7587762" y="4492869"/>
              <a:ext cx="914400" cy="914400"/>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Oval 11"/>
            <p:cNvSpPr/>
            <p:nvPr/>
          </p:nvSpPr>
          <p:spPr>
            <a:xfrm>
              <a:off x="7423953" y="4342380"/>
              <a:ext cx="1256113" cy="1252728"/>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7101131" y="4057298"/>
              <a:ext cx="1901755" cy="1822892"/>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p:cNvCxnSpPr>
              <a:stCxn id="9" idx="0"/>
            </p:cNvCxnSpPr>
            <p:nvPr/>
          </p:nvCxnSpPr>
          <p:spPr>
            <a:xfrm flipV="1">
              <a:off x="8044962" y="3938954"/>
              <a:ext cx="7047" cy="553915"/>
            </a:xfrm>
            <a:prstGeom prst="line">
              <a:avLst/>
            </a:prstGeom>
            <a:ln w="889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8584066" y="5152292"/>
              <a:ext cx="425868" cy="273652"/>
            </a:xfrm>
            <a:prstGeom prst="line">
              <a:avLst/>
            </a:prstGeom>
            <a:ln w="889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V="1">
              <a:off x="7135732" y="5300584"/>
              <a:ext cx="465699" cy="313199"/>
            </a:xfrm>
            <a:prstGeom prst="line">
              <a:avLst/>
            </a:prstGeom>
            <a:ln w="889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3" name="Rectangle 22"/>
          <p:cNvSpPr/>
          <p:nvPr/>
        </p:nvSpPr>
        <p:spPr>
          <a:xfrm>
            <a:off x="8774256" y="4367505"/>
            <a:ext cx="2440368" cy="938656"/>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1057983" y="6317672"/>
            <a:ext cx="2672270" cy="369332"/>
          </a:xfrm>
          <a:prstGeom prst="rect">
            <a:avLst/>
          </a:prstGeom>
          <a:noFill/>
        </p:spPr>
        <p:txBody>
          <a:bodyPr wrap="none" rtlCol="0">
            <a:spAutoFit/>
          </a:bodyPr>
          <a:lstStyle/>
          <a:p>
            <a:r>
              <a:rPr lang="en-US" dirty="0" smtClean="0"/>
              <a:t>Services exit from one end</a:t>
            </a:r>
            <a:endParaRPr lang="en-US" dirty="0"/>
          </a:p>
        </p:txBody>
      </p:sp>
      <p:cxnSp>
        <p:nvCxnSpPr>
          <p:cNvPr id="26" name="Straight Connector 25"/>
          <p:cNvCxnSpPr>
            <a:stCxn id="23" idx="0"/>
            <a:endCxn id="23" idx="2"/>
          </p:cNvCxnSpPr>
          <p:nvPr/>
        </p:nvCxnSpPr>
        <p:spPr>
          <a:xfrm>
            <a:off x="9994440" y="4367505"/>
            <a:ext cx="0" cy="938656"/>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27" name="Freeform 26"/>
          <p:cNvSpPr/>
          <p:nvPr/>
        </p:nvSpPr>
        <p:spPr>
          <a:xfrm>
            <a:off x="8219202" y="3982915"/>
            <a:ext cx="546729" cy="571500"/>
          </a:xfrm>
          <a:custGeom>
            <a:avLst/>
            <a:gdLst>
              <a:gd name="connsiteX0" fmla="*/ 546729 w 546729"/>
              <a:gd name="connsiteY0" fmla="*/ 571500 h 571500"/>
              <a:gd name="connsiteX1" fmla="*/ 27983 w 546729"/>
              <a:gd name="connsiteY1" fmla="*/ 263770 h 571500"/>
              <a:gd name="connsiteX2" fmla="*/ 115906 w 546729"/>
              <a:gd name="connsiteY2" fmla="*/ 0 h 571500"/>
            </a:gdLst>
            <a:ahLst/>
            <a:cxnLst>
              <a:cxn ang="0">
                <a:pos x="connsiteX0" y="connsiteY0"/>
              </a:cxn>
              <a:cxn ang="0">
                <a:pos x="connsiteX1" y="connsiteY1"/>
              </a:cxn>
              <a:cxn ang="0">
                <a:pos x="connsiteX2" y="connsiteY2"/>
              </a:cxn>
            </a:cxnLst>
            <a:rect l="l" t="t" r="r" b="b"/>
            <a:pathLst>
              <a:path w="546729" h="571500">
                <a:moveTo>
                  <a:pt x="546729" y="571500"/>
                </a:moveTo>
                <a:cubicBezTo>
                  <a:pt x="323258" y="465260"/>
                  <a:pt x="99787" y="359020"/>
                  <a:pt x="27983" y="263770"/>
                </a:cubicBezTo>
                <a:cubicBezTo>
                  <a:pt x="-43821" y="168520"/>
                  <a:pt x="36042" y="84260"/>
                  <a:pt x="115906" y="0"/>
                </a:cubicBezTo>
              </a:path>
            </a:pathLst>
          </a:custGeom>
          <a:no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11227777" y="3982915"/>
            <a:ext cx="589085" cy="650631"/>
          </a:xfrm>
          <a:custGeom>
            <a:avLst/>
            <a:gdLst>
              <a:gd name="connsiteX0" fmla="*/ 0 w 589085"/>
              <a:gd name="connsiteY0" fmla="*/ 650631 h 650631"/>
              <a:gd name="connsiteX1" fmla="*/ 386861 w 589085"/>
              <a:gd name="connsiteY1" fmla="*/ 395654 h 650631"/>
              <a:gd name="connsiteX2" fmla="*/ 589085 w 589085"/>
              <a:gd name="connsiteY2" fmla="*/ 0 h 650631"/>
            </a:gdLst>
            <a:ahLst/>
            <a:cxnLst>
              <a:cxn ang="0">
                <a:pos x="connsiteX0" y="connsiteY0"/>
              </a:cxn>
              <a:cxn ang="0">
                <a:pos x="connsiteX1" y="connsiteY1"/>
              </a:cxn>
              <a:cxn ang="0">
                <a:pos x="connsiteX2" y="connsiteY2"/>
              </a:cxn>
            </a:cxnLst>
            <a:rect l="l" t="t" r="r" b="b"/>
            <a:pathLst>
              <a:path w="589085" h="650631">
                <a:moveTo>
                  <a:pt x="0" y="650631"/>
                </a:moveTo>
                <a:cubicBezTo>
                  <a:pt x="144340" y="577361"/>
                  <a:pt x="288680" y="504092"/>
                  <a:pt x="386861" y="395654"/>
                </a:cubicBezTo>
                <a:cubicBezTo>
                  <a:pt x="485042" y="287216"/>
                  <a:pt x="568570" y="106973"/>
                  <a:pt x="589085" y="0"/>
                </a:cubicBezTo>
              </a:path>
            </a:pathLst>
          </a:custGeom>
          <a:no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6881295" y="5691101"/>
            <a:ext cx="4251357" cy="923330"/>
          </a:xfrm>
          <a:prstGeom prst="rect">
            <a:avLst/>
          </a:prstGeom>
          <a:noFill/>
        </p:spPr>
        <p:txBody>
          <a:bodyPr wrap="none" rtlCol="0">
            <a:spAutoFit/>
          </a:bodyPr>
          <a:lstStyle/>
          <a:p>
            <a:r>
              <a:rPr lang="en-US" dirty="0" smtClean="0"/>
              <a:t>Reach larger radii by using 3 bent sections</a:t>
            </a:r>
          </a:p>
          <a:p>
            <a:r>
              <a:rPr lang="en-US" dirty="0" smtClean="0"/>
              <a:t>Services exit from both sides of inner layers</a:t>
            </a:r>
          </a:p>
          <a:p>
            <a:r>
              <a:rPr lang="en-US" dirty="0" smtClean="0"/>
              <a:t>Engineering work needs to begin</a:t>
            </a:r>
            <a:endParaRPr lang="en-US" dirty="0"/>
          </a:p>
        </p:txBody>
      </p:sp>
      <p:sp>
        <p:nvSpPr>
          <p:cNvPr id="2" name="Footer Placeholder 1"/>
          <p:cNvSpPr>
            <a:spLocks noGrp="1"/>
          </p:cNvSpPr>
          <p:nvPr>
            <p:ph type="ftr" sz="quarter" idx="11"/>
          </p:nvPr>
        </p:nvSpPr>
        <p:spPr/>
        <p:txBody>
          <a:bodyPr/>
          <a:lstStyle/>
          <a:p>
            <a:r>
              <a:rPr lang="en-US" smtClean="0"/>
              <a:t>2021_02_04 EICSC meeting - LG</a:t>
            </a:r>
            <a:endParaRPr lang="en-US"/>
          </a:p>
        </p:txBody>
      </p:sp>
      <p:sp>
        <p:nvSpPr>
          <p:cNvPr id="3" name="Slide Number Placeholder 2"/>
          <p:cNvSpPr>
            <a:spLocks noGrp="1"/>
          </p:cNvSpPr>
          <p:nvPr>
            <p:ph type="sldNum" sz="quarter" idx="12"/>
          </p:nvPr>
        </p:nvSpPr>
        <p:spPr/>
        <p:txBody>
          <a:bodyPr/>
          <a:lstStyle/>
          <a:p>
            <a:fld id="{3892BB02-5AF3-4C17-9BD0-944A8055CF5A}" type="slidenum">
              <a:rPr lang="en-US" smtClean="0"/>
              <a:t>5</a:t>
            </a:fld>
            <a:endParaRPr lang="en-US"/>
          </a:p>
        </p:txBody>
      </p:sp>
      <p:sp>
        <p:nvSpPr>
          <p:cNvPr id="10" name="TextBox 9"/>
          <p:cNvSpPr txBox="1"/>
          <p:nvPr/>
        </p:nvSpPr>
        <p:spPr>
          <a:xfrm>
            <a:off x="3551265" y="83458"/>
            <a:ext cx="5089470" cy="461665"/>
          </a:xfrm>
          <a:prstGeom prst="rect">
            <a:avLst/>
          </a:prstGeom>
          <a:noFill/>
        </p:spPr>
        <p:txBody>
          <a:bodyPr wrap="none" rtlCol="0">
            <a:spAutoFit/>
          </a:bodyPr>
          <a:lstStyle/>
          <a:p>
            <a:r>
              <a:rPr lang="en-US" sz="2400" u="sng" dirty="0" smtClean="0"/>
              <a:t>Yellow Report driven detector concepts</a:t>
            </a:r>
            <a:endParaRPr lang="en-US" sz="2400" u="sng" dirty="0"/>
          </a:p>
        </p:txBody>
      </p:sp>
      <p:sp>
        <p:nvSpPr>
          <p:cNvPr id="11" name="Rettangolo 10"/>
          <p:cNvSpPr/>
          <p:nvPr/>
        </p:nvSpPr>
        <p:spPr>
          <a:xfrm>
            <a:off x="6799607" y="5768194"/>
            <a:ext cx="4325820" cy="846708"/>
          </a:xfrm>
          <a:prstGeom prst="rect">
            <a:avLst/>
          </a:prstGeom>
          <a:noFill/>
          <a:ln w="317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28258123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53562" y="1794586"/>
            <a:ext cx="10700238" cy="646331"/>
          </a:xfrm>
          <a:prstGeom prst="rect">
            <a:avLst/>
          </a:prstGeom>
          <a:noFill/>
        </p:spPr>
        <p:txBody>
          <a:bodyPr wrap="square" rtlCol="0">
            <a:spAutoFit/>
          </a:bodyPr>
          <a:lstStyle/>
          <a:p>
            <a:r>
              <a:rPr lang="en-US" b="1" dirty="0" smtClean="0"/>
              <a:t>Staves</a:t>
            </a:r>
            <a:r>
              <a:rPr lang="en-US" dirty="0" smtClean="0"/>
              <a:t> – Use shorter lengths of stitched sensors to form staves. Power and signal will need to be propagated along the stave with flex PCBs over the stave length.</a:t>
            </a:r>
            <a:endParaRPr lang="en-US" dirty="0"/>
          </a:p>
        </p:txBody>
      </p:sp>
      <p:sp>
        <p:nvSpPr>
          <p:cNvPr id="3" name="TextBox 2"/>
          <p:cNvSpPr txBox="1"/>
          <p:nvPr/>
        </p:nvSpPr>
        <p:spPr>
          <a:xfrm>
            <a:off x="657224" y="642815"/>
            <a:ext cx="11224847" cy="923330"/>
          </a:xfrm>
          <a:prstGeom prst="rect">
            <a:avLst/>
          </a:prstGeom>
          <a:noFill/>
        </p:spPr>
        <p:txBody>
          <a:bodyPr wrap="square" rtlCol="0">
            <a:spAutoFit/>
          </a:bodyPr>
          <a:lstStyle/>
          <a:p>
            <a:r>
              <a:rPr lang="en-US" dirty="0" smtClean="0">
                <a:solidFill>
                  <a:srgbClr val="FF0000"/>
                </a:solidFill>
              </a:rPr>
              <a:t>Staves and discs will be based on a forked EIC specific sensor design based on the ITS3 sensor. </a:t>
            </a:r>
            <a:r>
              <a:rPr lang="en-US" dirty="0" smtClean="0"/>
              <a:t>The primary concern is yield for long rows of stitched sensors. The plan is to assess yield in the first engineering run and adjust the EIC sensors to optimize yield for the number of stitched sensors in a row.</a:t>
            </a:r>
            <a:endParaRPr lang="en-US" dirty="0"/>
          </a:p>
        </p:txBody>
      </p:sp>
      <p:sp>
        <p:nvSpPr>
          <p:cNvPr id="4" name="Rectangle 3"/>
          <p:cNvSpPr/>
          <p:nvPr/>
        </p:nvSpPr>
        <p:spPr>
          <a:xfrm>
            <a:off x="2444261" y="3471204"/>
            <a:ext cx="6726116" cy="45719"/>
          </a:xfrm>
          <a:prstGeom prst="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2444261" y="3869789"/>
            <a:ext cx="6726116" cy="45719"/>
          </a:xfrm>
          <a:prstGeom prst="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a:stCxn id="4" idx="1"/>
            <a:endCxn id="5" idx="1"/>
          </p:cNvCxnSpPr>
          <p:nvPr/>
        </p:nvCxnSpPr>
        <p:spPr>
          <a:xfrm>
            <a:off x="2444261" y="3494064"/>
            <a:ext cx="0" cy="39858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9170377" y="3494063"/>
            <a:ext cx="0" cy="39858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7" name="Group 16"/>
          <p:cNvGrpSpPr/>
          <p:nvPr/>
        </p:nvGrpSpPr>
        <p:grpSpPr>
          <a:xfrm>
            <a:off x="7876443" y="3494064"/>
            <a:ext cx="659423" cy="421443"/>
            <a:chOff x="7394331" y="3494064"/>
            <a:chExt cx="659423" cy="421443"/>
          </a:xfrm>
        </p:grpSpPr>
        <p:cxnSp>
          <p:nvCxnSpPr>
            <p:cNvPr id="18" name="Straight Connector 17"/>
            <p:cNvCxnSpPr/>
            <p:nvPr/>
          </p:nvCxnSpPr>
          <p:spPr>
            <a:xfrm flipH="1">
              <a:off x="7710854" y="3494064"/>
              <a:ext cx="342900" cy="42144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7394331" y="3516923"/>
              <a:ext cx="354623" cy="39858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0" name="Group 19"/>
          <p:cNvGrpSpPr/>
          <p:nvPr/>
        </p:nvGrpSpPr>
        <p:grpSpPr>
          <a:xfrm>
            <a:off x="7228743" y="3496701"/>
            <a:ext cx="659423" cy="421443"/>
            <a:chOff x="7394331" y="3494064"/>
            <a:chExt cx="659423" cy="421443"/>
          </a:xfrm>
        </p:grpSpPr>
        <p:cxnSp>
          <p:nvCxnSpPr>
            <p:cNvPr id="21" name="Straight Connector 20"/>
            <p:cNvCxnSpPr/>
            <p:nvPr/>
          </p:nvCxnSpPr>
          <p:spPr>
            <a:xfrm flipH="1">
              <a:off x="7710854" y="3494064"/>
              <a:ext cx="342900" cy="42144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7394331" y="3516923"/>
              <a:ext cx="354623" cy="39858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3" name="Group 22"/>
          <p:cNvGrpSpPr/>
          <p:nvPr/>
        </p:nvGrpSpPr>
        <p:grpSpPr>
          <a:xfrm>
            <a:off x="6587639" y="3481755"/>
            <a:ext cx="659423" cy="421443"/>
            <a:chOff x="7394331" y="3494064"/>
            <a:chExt cx="659423" cy="421443"/>
          </a:xfrm>
        </p:grpSpPr>
        <p:cxnSp>
          <p:nvCxnSpPr>
            <p:cNvPr id="24" name="Straight Connector 23"/>
            <p:cNvCxnSpPr/>
            <p:nvPr/>
          </p:nvCxnSpPr>
          <p:spPr>
            <a:xfrm flipH="1">
              <a:off x="7710854" y="3494064"/>
              <a:ext cx="342900" cy="42144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7394331" y="3516923"/>
              <a:ext cx="354623" cy="39858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a:xfrm>
            <a:off x="5915026" y="3495822"/>
            <a:ext cx="659423" cy="421443"/>
            <a:chOff x="7394331" y="3494064"/>
            <a:chExt cx="659423" cy="421443"/>
          </a:xfrm>
        </p:grpSpPr>
        <p:cxnSp>
          <p:nvCxnSpPr>
            <p:cNvPr id="27" name="Straight Connector 26"/>
            <p:cNvCxnSpPr/>
            <p:nvPr/>
          </p:nvCxnSpPr>
          <p:spPr>
            <a:xfrm flipH="1">
              <a:off x="7710854" y="3494064"/>
              <a:ext cx="342900" cy="42144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7394331" y="3516923"/>
              <a:ext cx="354623" cy="39858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9" name="Group 28"/>
          <p:cNvGrpSpPr/>
          <p:nvPr/>
        </p:nvGrpSpPr>
        <p:grpSpPr>
          <a:xfrm>
            <a:off x="5249008" y="3481755"/>
            <a:ext cx="659423" cy="421443"/>
            <a:chOff x="7394331" y="3494064"/>
            <a:chExt cx="659423" cy="421443"/>
          </a:xfrm>
        </p:grpSpPr>
        <p:cxnSp>
          <p:nvCxnSpPr>
            <p:cNvPr id="30" name="Straight Connector 29"/>
            <p:cNvCxnSpPr/>
            <p:nvPr/>
          </p:nvCxnSpPr>
          <p:spPr>
            <a:xfrm flipH="1">
              <a:off x="7710854" y="3494064"/>
              <a:ext cx="342900" cy="42144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7394331" y="3516923"/>
              <a:ext cx="354623" cy="39858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2" name="Group 31"/>
          <p:cNvGrpSpPr/>
          <p:nvPr/>
        </p:nvGrpSpPr>
        <p:grpSpPr>
          <a:xfrm>
            <a:off x="4582990" y="3505493"/>
            <a:ext cx="659423" cy="421443"/>
            <a:chOff x="7394331" y="3494064"/>
            <a:chExt cx="659423" cy="421443"/>
          </a:xfrm>
        </p:grpSpPr>
        <p:cxnSp>
          <p:nvCxnSpPr>
            <p:cNvPr id="33" name="Straight Connector 32"/>
            <p:cNvCxnSpPr/>
            <p:nvPr/>
          </p:nvCxnSpPr>
          <p:spPr>
            <a:xfrm flipH="1">
              <a:off x="7710854" y="3494064"/>
              <a:ext cx="342900" cy="42144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7394331" y="3516923"/>
              <a:ext cx="354623" cy="39858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5" name="Group 34"/>
          <p:cNvGrpSpPr/>
          <p:nvPr/>
        </p:nvGrpSpPr>
        <p:grpSpPr>
          <a:xfrm>
            <a:off x="3923566" y="3490547"/>
            <a:ext cx="659423" cy="421443"/>
            <a:chOff x="7394331" y="3494064"/>
            <a:chExt cx="659423" cy="421443"/>
          </a:xfrm>
        </p:grpSpPr>
        <p:cxnSp>
          <p:nvCxnSpPr>
            <p:cNvPr id="36" name="Straight Connector 35"/>
            <p:cNvCxnSpPr/>
            <p:nvPr/>
          </p:nvCxnSpPr>
          <p:spPr>
            <a:xfrm flipH="1">
              <a:off x="7710854" y="3494064"/>
              <a:ext cx="342900" cy="42144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7394331" y="3516923"/>
              <a:ext cx="354623" cy="39858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8" name="Group 37"/>
          <p:cNvGrpSpPr/>
          <p:nvPr/>
        </p:nvGrpSpPr>
        <p:grpSpPr>
          <a:xfrm>
            <a:off x="3257547" y="3493476"/>
            <a:ext cx="659423" cy="421443"/>
            <a:chOff x="7394331" y="3494064"/>
            <a:chExt cx="659423" cy="421443"/>
          </a:xfrm>
        </p:grpSpPr>
        <p:cxnSp>
          <p:nvCxnSpPr>
            <p:cNvPr id="39" name="Straight Connector 38"/>
            <p:cNvCxnSpPr/>
            <p:nvPr/>
          </p:nvCxnSpPr>
          <p:spPr>
            <a:xfrm flipH="1">
              <a:off x="7710854" y="3494064"/>
              <a:ext cx="342900" cy="42144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7394331" y="3516923"/>
              <a:ext cx="354623" cy="39858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1" name="Group 40"/>
          <p:cNvGrpSpPr/>
          <p:nvPr/>
        </p:nvGrpSpPr>
        <p:grpSpPr>
          <a:xfrm>
            <a:off x="2597392" y="3490837"/>
            <a:ext cx="659423" cy="421443"/>
            <a:chOff x="7394331" y="3494064"/>
            <a:chExt cx="659423" cy="421443"/>
          </a:xfrm>
        </p:grpSpPr>
        <p:cxnSp>
          <p:nvCxnSpPr>
            <p:cNvPr id="42" name="Straight Connector 41"/>
            <p:cNvCxnSpPr/>
            <p:nvPr/>
          </p:nvCxnSpPr>
          <p:spPr>
            <a:xfrm flipH="1">
              <a:off x="7710854" y="3494064"/>
              <a:ext cx="342900" cy="42144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7394331" y="3516923"/>
              <a:ext cx="354623" cy="39858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6" name="Rectangle 45"/>
          <p:cNvSpPr/>
          <p:nvPr/>
        </p:nvSpPr>
        <p:spPr>
          <a:xfrm>
            <a:off x="2444261" y="3402623"/>
            <a:ext cx="1002324" cy="68581"/>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3499337" y="3405553"/>
            <a:ext cx="1002324" cy="68581"/>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p:nvSpPr>
        <p:spPr>
          <a:xfrm>
            <a:off x="4554048" y="3399986"/>
            <a:ext cx="1002324" cy="68581"/>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p:nvPr/>
        </p:nvSpPr>
        <p:spPr>
          <a:xfrm>
            <a:off x="5621215" y="3400866"/>
            <a:ext cx="1002324" cy="68581"/>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6688382" y="3407897"/>
            <a:ext cx="1002324" cy="68581"/>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a:off x="7747488" y="3399985"/>
            <a:ext cx="1002324" cy="68581"/>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p:nvPr/>
        </p:nvSpPr>
        <p:spPr>
          <a:xfrm>
            <a:off x="2444261" y="3327008"/>
            <a:ext cx="6726116" cy="4571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52"/>
          <p:cNvSpPr/>
          <p:nvPr/>
        </p:nvSpPr>
        <p:spPr>
          <a:xfrm>
            <a:off x="9170377" y="3182815"/>
            <a:ext cx="1169377" cy="355162"/>
          </a:xfrm>
          <a:custGeom>
            <a:avLst/>
            <a:gdLst>
              <a:gd name="connsiteX0" fmla="*/ 0 w 1169377"/>
              <a:gd name="connsiteY0" fmla="*/ 149470 h 355162"/>
              <a:gd name="connsiteX1" fmla="*/ 606669 w 1169377"/>
              <a:gd name="connsiteY1" fmla="*/ 351693 h 355162"/>
              <a:gd name="connsiteX2" fmla="*/ 1169377 w 1169377"/>
              <a:gd name="connsiteY2" fmla="*/ 0 h 355162"/>
            </a:gdLst>
            <a:ahLst/>
            <a:cxnLst>
              <a:cxn ang="0">
                <a:pos x="connsiteX0" y="connsiteY0"/>
              </a:cxn>
              <a:cxn ang="0">
                <a:pos x="connsiteX1" y="connsiteY1"/>
              </a:cxn>
              <a:cxn ang="0">
                <a:pos x="connsiteX2" y="connsiteY2"/>
              </a:cxn>
            </a:cxnLst>
            <a:rect l="l" t="t" r="r" b="b"/>
            <a:pathLst>
              <a:path w="1169377" h="355162">
                <a:moveTo>
                  <a:pt x="0" y="149470"/>
                </a:moveTo>
                <a:cubicBezTo>
                  <a:pt x="205886" y="263037"/>
                  <a:pt x="411773" y="376605"/>
                  <a:pt x="606669" y="351693"/>
                </a:cubicBezTo>
                <a:cubicBezTo>
                  <a:pt x="801565" y="326781"/>
                  <a:pt x="985471" y="163390"/>
                  <a:pt x="1169377" y="0"/>
                </a:cubicBezTo>
              </a:path>
            </a:pathLst>
          </a:cu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p:cNvSpPr txBox="1"/>
          <p:nvPr/>
        </p:nvSpPr>
        <p:spPr>
          <a:xfrm>
            <a:off x="3125610" y="2749517"/>
            <a:ext cx="2571858" cy="369332"/>
          </a:xfrm>
          <a:prstGeom prst="rect">
            <a:avLst/>
          </a:prstGeom>
          <a:noFill/>
        </p:spPr>
        <p:txBody>
          <a:bodyPr wrap="none" rtlCol="0">
            <a:spAutoFit/>
          </a:bodyPr>
          <a:lstStyle/>
          <a:p>
            <a:r>
              <a:rPr lang="en-US" dirty="0" smtClean="0"/>
              <a:t>Flex PCB for power/signal</a:t>
            </a:r>
            <a:endParaRPr lang="en-US" dirty="0"/>
          </a:p>
        </p:txBody>
      </p:sp>
      <p:sp>
        <p:nvSpPr>
          <p:cNvPr id="55" name="TextBox 54"/>
          <p:cNvSpPr txBox="1"/>
          <p:nvPr/>
        </p:nvSpPr>
        <p:spPr>
          <a:xfrm>
            <a:off x="1091881" y="3076819"/>
            <a:ext cx="951286" cy="646331"/>
          </a:xfrm>
          <a:prstGeom prst="rect">
            <a:avLst/>
          </a:prstGeom>
          <a:noFill/>
        </p:spPr>
        <p:txBody>
          <a:bodyPr wrap="none" rtlCol="0">
            <a:spAutoFit/>
          </a:bodyPr>
          <a:lstStyle/>
          <a:p>
            <a:r>
              <a:rPr lang="en-US" dirty="0" smtClean="0"/>
              <a:t>Stitched</a:t>
            </a:r>
          </a:p>
          <a:p>
            <a:r>
              <a:rPr lang="en-US" dirty="0" smtClean="0"/>
              <a:t>sensors</a:t>
            </a:r>
            <a:endParaRPr lang="en-US" dirty="0"/>
          </a:p>
        </p:txBody>
      </p:sp>
      <p:grpSp>
        <p:nvGrpSpPr>
          <p:cNvPr id="56" name="Group 55"/>
          <p:cNvGrpSpPr/>
          <p:nvPr/>
        </p:nvGrpSpPr>
        <p:grpSpPr>
          <a:xfrm>
            <a:off x="8529270" y="3471448"/>
            <a:ext cx="659423" cy="421443"/>
            <a:chOff x="7394331" y="3494064"/>
            <a:chExt cx="659423" cy="421443"/>
          </a:xfrm>
        </p:grpSpPr>
        <p:cxnSp>
          <p:nvCxnSpPr>
            <p:cNvPr id="57" name="Straight Connector 56"/>
            <p:cNvCxnSpPr/>
            <p:nvPr/>
          </p:nvCxnSpPr>
          <p:spPr>
            <a:xfrm flipH="1">
              <a:off x="7710854" y="3494064"/>
              <a:ext cx="342900" cy="42144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7394331" y="3516923"/>
              <a:ext cx="354623" cy="39858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9" name="TextBox 58"/>
          <p:cNvSpPr txBox="1"/>
          <p:nvPr/>
        </p:nvSpPr>
        <p:spPr>
          <a:xfrm>
            <a:off x="4224963" y="4001344"/>
            <a:ext cx="2383922" cy="369332"/>
          </a:xfrm>
          <a:prstGeom prst="rect">
            <a:avLst/>
          </a:prstGeom>
          <a:noFill/>
        </p:spPr>
        <p:txBody>
          <a:bodyPr wrap="none" rtlCol="0">
            <a:spAutoFit/>
          </a:bodyPr>
          <a:lstStyle/>
          <a:p>
            <a:r>
              <a:rPr lang="en-US" dirty="0" smtClean="0"/>
              <a:t>Stave support structure</a:t>
            </a:r>
            <a:endParaRPr lang="en-US" dirty="0"/>
          </a:p>
        </p:txBody>
      </p:sp>
      <p:sp>
        <p:nvSpPr>
          <p:cNvPr id="60" name="TextBox 59"/>
          <p:cNvSpPr txBox="1"/>
          <p:nvPr/>
        </p:nvSpPr>
        <p:spPr>
          <a:xfrm>
            <a:off x="9626602" y="2813483"/>
            <a:ext cx="1794658" cy="369332"/>
          </a:xfrm>
          <a:prstGeom prst="rect">
            <a:avLst/>
          </a:prstGeom>
          <a:noFill/>
        </p:spPr>
        <p:txBody>
          <a:bodyPr wrap="none" rtlCol="0">
            <a:spAutoFit/>
          </a:bodyPr>
          <a:lstStyle/>
          <a:p>
            <a:r>
              <a:rPr lang="en-US" dirty="0" smtClean="0"/>
              <a:t>Power/signal exit</a:t>
            </a:r>
            <a:endParaRPr lang="en-US" dirty="0"/>
          </a:p>
        </p:txBody>
      </p:sp>
      <p:sp>
        <p:nvSpPr>
          <p:cNvPr id="61" name="Rectangle 60"/>
          <p:cNvSpPr/>
          <p:nvPr/>
        </p:nvSpPr>
        <p:spPr>
          <a:xfrm>
            <a:off x="8845793" y="3253154"/>
            <a:ext cx="324583" cy="2154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Box 61"/>
          <p:cNvSpPr txBox="1"/>
          <p:nvPr/>
        </p:nvSpPr>
        <p:spPr>
          <a:xfrm>
            <a:off x="7824366" y="2481671"/>
            <a:ext cx="1850891" cy="369332"/>
          </a:xfrm>
          <a:prstGeom prst="rect">
            <a:avLst/>
          </a:prstGeom>
          <a:noFill/>
        </p:spPr>
        <p:txBody>
          <a:bodyPr wrap="none" rtlCol="0">
            <a:spAutoFit/>
          </a:bodyPr>
          <a:lstStyle/>
          <a:p>
            <a:r>
              <a:rPr lang="en-US" dirty="0" smtClean="0"/>
              <a:t>DC-DC converter?</a:t>
            </a:r>
            <a:endParaRPr lang="en-US" dirty="0"/>
          </a:p>
        </p:txBody>
      </p:sp>
      <p:cxnSp>
        <p:nvCxnSpPr>
          <p:cNvPr id="64" name="Straight Arrow Connector 63"/>
          <p:cNvCxnSpPr>
            <a:stCxn id="62" idx="2"/>
            <a:endCxn id="61" idx="0"/>
          </p:cNvCxnSpPr>
          <p:nvPr/>
        </p:nvCxnSpPr>
        <p:spPr>
          <a:xfrm>
            <a:off x="8749812" y="2851003"/>
            <a:ext cx="258273" cy="40215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p:nvPr/>
        </p:nvCxnSpPr>
        <p:spPr>
          <a:xfrm flipH="1">
            <a:off x="4262620" y="3065535"/>
            <a:ext cx="67101" cy="25602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a:stCxn id="55" idx="3"/>
            <a:endCxn id="46" idx="1"/>
          </p:cNvCxnSpPr>
          <p:nvPr/>
        </p:nvCxnSpPr>
        <p:spPr>
          <a:xfrm>
            <a:off x="2043167" y="3399985"/>
            <a:ext cx="401094" cy="3692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0" name="TextBox 69"/>
          <p:cNvSpPr txBox="1"/>
          <p:nvPr/>
        </p:nvSpPr>
        <p:spPr>
          <a:xfrm>
            <a:off x="577131" y="4815058"/>
            <a:ext cx="11292485" cy="923330"/>
          </a:xfrm>
          <a:prstGeom prst="rect">
            <a:avLst/>
          </a:prstGeom>
          <a:noFill/>
        </p:spPr>
        <p:txBody>
          <a:bodyPr wrap="square" rtlCol="0">
            <a:spAutoFit/>
          </a:bodyPr>
          <a:lstStyle/>
          <a:p>
            <a:r>
              <a:rPr lang="en-US" b="1" dirty="0" smtClean="0"/>
              <a:t>Discs</a:t>
            </a:r>
            <a:r>
              <a:rPr lang="en-US" dirty="0" smtClean="0"/>
              <a:t> - </a:t>
            </a:r>
            <a:r>
              <a:rPr lang="en-US" dirty="0"/>
              <a:t>c</a:t>
            </a:r>
            <a:r>
              <a:rPr lang="en-US" dirty="0" smtClean="0"/>
              <a:t>ould be formed with overlapping staves that conform to the disc diameters or with sensors mounted to half-disc low mass plates. </a:t>
            </a:r>
            <a:endParaRPr lang="en-US" dirty="0"/>
          </a:p>
          <a:p>
            <a:endParaRPr lang="en-US" dirty="0" smtClean="0"/>
          </a:p>
        </p:txBody>
      </p:sp>
      <p:sp>
        <p:nvSpPr>
          <p:cNvPr id="71" name="Rectangle 70"/>
          <p:cNvSpPr/>
          <p:nvPr/>
        </p:nvSpPr>
        <p:spPr>
          <a:xfrm>
            <a:off x="880781" y="5515877"/>
            <a:ext cx="10777735" cy="923330"/>
          </a:xfrm>
          <a:prstGeom prst="rect">
            <a:avLst/>
          </a:prstGeom>
          <a:ln w="31750">
            <a:solidFill>
              <a:srgbClr val="FF0000"/>
            </a:solidFill>
          </a:ln>
        </p:spPr>
        <p:txBody>
          <a:bodyPr wrap="square">
            <a:spAutoFit/>
          </a:bodyPr>
          <a:lstStyle/>
          <a:p>
            <a:r>
              <a:rPr lang="en-US" dirty="0" smtClean="0"/>
              <a:t>For both of these solutions we will need to optimize the stitched sensor layout on the wafers to provide the right number of stitched sensor lengths to give the proper needed lengths for each stave/disc. This needs study and optimization.</a:t>
            </a:r>
            <a:endParaRPr lang="en-US" dirty="0"/>
          </a:p>
        </p:txBody>
      </p:sp>
      <p:sp>
        <p:nvSpPr>
          <p:cNvPr id="6" name="Footer Placeholder 5"/>
          <p:cNvSpPr>
            <a:spLocks noGrp="1"/>
          </p:cNvSpPr>
          <p:nvPr>
            <p:ph type="ftr" sz="quarter" idx="11"/>
          </p:nvPr>
        </p:nvSpPr>
        <p:spPr/>
        <p:txBody>
          <a:bodyPr/>
          <a:lstStyle/>
          <a:p>
            <a:r>
              <a:rPr lang="en-US" smtClean="0"/>
              <a:t>2021_02_04 EICSC meeting - LG</a:t>
            </a:r>
            <a:endParaRPr lang="en-US"/>
          </a:p>
        </p:txBody>
      </p:sp>
      <p:sp>
        <p:nvSpPr>
          <p:cNvPr id="9" name="Slide Number Placeholder 8"/>
          <p:cNvSpPr>
            <a:spLocks noGrp="1"/>
          </p:cNvSpPr>
          <p:nvPr>
            <p:ph type="sldNum" sz="quarter" idx="12"/>
          </p:nvPr>
        </p:nvSpPr>
        <p:spPr/>
        <p:txBody>
          <a:bodyPr/>
          <a:lstStyle/>
          <a:p>
            <a:fld id="{3892BB02-5AF3-4C17-9BD0-944A8055CF5A}" type="slidenum">
              <a:rPr lang="en-US" smtClean="0"/>
              <a:t>6</a:t>
            </a:fld>
            <a:endParaRPr lang="en-US"/>
          </a:p>
        </p:txBody>
      </p:sp>
      <p:sp>
        <p:nvSpPr>
          <p:cNvPr id="63" name="TextBox 62"/>
          <p:cNvSpPr txBox="1"/>
          <p:nvPr/>
        </p:nvSpPr>
        <p:spPr>
          <a:xfrm>
            <a:off x="3551265" y="83458"/>
            <a:ext cx="5089470" cy="461665"/>
          </a:xfrm>
          <a:prstGeom prst="rect">
            <a:avLst/>
          </a:prstGeom>
          <a:noFill/>
        </p:spPr>
        <p:txBody>
          <a:bodyPr wrap="none" rtlCol="0">
            <a:spAutoFit/>
          </a:bodyPr>
          <a:lstStyle/>
          <a:p>
            <a:r>
              <a:rPr lang="en-US" sz="2400" u="sng" dirty="0" smtClean="0"/>
              <a:t>Yellow Report driven detector concepts</a:t>
            </a:r>
            <a:endParaRPr lang="en-US" sz="2400" u="sng" dirty="0"/>
          </a:p>
        </p:txBody>
      </p:sp>
    </p:spTree>
    <p:extLst>
      <p:ext uri="{BB962C8B-B14F-4D97-AF65-F5344CB8AC3E}">
        <p14:creationId xmlns:p14="http://schemas.microsoft.com/office/powerpoint/2010/main" val="338136361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7516" y="0"/>
            <a:ext cx="10515600" cy="1325563"/>
          </a:xfrm>
        </p:spPr>
        <p:txBody>
          <a:bodyPr>
            <a:normAutofit/>
          </a:bodyPr>
          <a:lstStyle/>
          <a:p>
            <a:r>
              <a:rPr lang="en-US" sz="3600" dirty="0" smtClean="0"/>
              <a:t>Gross timeline (technical)</a:t>
            </a:r>
            <a:endParaRPr lang="en-US" sz="3600" dirty="0"/>
          </a:p>
        </p:txBody>
      </p:sp>
      <p:sp>
        <p:nvSpPr>
          <p:cNvPr id="4" name="TextBox 3"/>
          <p:cNvSpPr txBox="1"/>
          <p:nvPr/>
        </p:nvSpPr>
        <p:spPr>
          <a:xfrm>
            <a:off x="972967" y="1001038"/>
            <a:ext cx="10761204" cy="5355312"/>
          </a:xfrm>
          <a:prstGeom prst="rect">
            <a:avLst/>
          </a:prstGeom>
          <a:noFill/>
        </p:spPr>
        <p:txBody>
          <a:bodyPr wrap="square" rtlCol="0">
            <a:spAutoFit/>
          </a:bodyPr>
          <a:lstStyle/>
          <a:p>
            <a:r>
              <a:rPr lang="en-US" b="1" dirty="0" smtClean="0"/>
              <a:t>2021 – </a:t>
            </a:r>
          </a:p>
          <a:p>
            <a:r>
              <a:rPr lang="en-US" dirty="0" smtClean="0"/>
              <a:t>Testing and characterization of MLR1</a:t>
            </a:r>
          </a:p>
          <a:p>
            <a:r>
              <a:rPr lang="en-US" dirty="0" smtClean="0"/>
              <a:t>Sensor design for MLR2 or ER</a:t>
            </a:r>
          </a:p>
          <a:p>
            <a:r>
              <a:rPr lang="en-US" dirty="0" smtClean="0"/>
              <a:t>R&amp;D into powering, stave/disc construction, cooling, overall infrastructure</a:t>
            </a:r>
          </a:p>
          <a:p>
            <a:r>
              <a:rPr lang="en-US" dirty="0" smtClean="0"/>
              <a:t>MLR2 submission</a:t>
            </a:r>
          </a:p>
          <a:p>
            <a:r>
              <a:rPr lang="en-US" b="1" dirty="0" smtClean="0"/>
              <a:t>2022 - </a:t>
            </a:r>
          </a:p>
          <a:p>
            <a:r>
              <a:rPr lang="en-US" dirty="0" smtClean="0"/>
              <a:t>Testing and characterization of MLR2</a:t>
            </a:r>
          </a:p>
          <a:p>
            <a:r>
              <a:rPr lang="en-US" dirty="0" smtClean="0"/>
              <a:t>Sensor design for ER</a:t>
            </a:r>
          </a:p>
          <a:p>
            <a:r>
              <a:rPr lang="en-US" dirty="0" smtClean="0"/>
              <a:t>R&amp;D + prototyping into powering, stave/disc construction, cooling, overall infrastructure</a:t>
            </a:r>
          </a:p>
          <a:p>
            <a:r>
              <a:rPr lang="en-US" dirty="0" smtClean="0"/>
              <a:t>ER submission</a:t>
            </a:r>
          </a:p>
          <a:p>
            <a:r>
              <a:rPr lang="en-US" b="1" dirty="0" smtClean="0"/>
              <a:t>2023 - </a:t>
            </a:r>
          </a:p>
          <a:p>
            <a:r>
              <a:rPr lang="en-US" dirty="0" smtClean="0"/>
              <a:t>Testing and characterization of ITS3 ER and assessment of yield</a:t>
            </a:r>
          </a:p>
          <a:p>
            <a:r>
              <a:rPr lang="en-US" dirty="0" smtClean="0"/>
              <a:t>Assessment and planning for EIC sensor fork of ITS3 design</a:t>
            </a:r>
          </a:p>
          <a:p>
            <a:r>
              <a:rPr lang="en-US" dirty="0" smtClean="0"/>
              <a:t>Fork off sensor design and work on EIC variant for staves and discs (may move to next year depending on results)</a:t>
            </a:r>
          </a:p>
          <a:p>
            <a:r>
              <a:rPr lang="en-US" dirty="0" smtClean="0"/>
              <a:t>Detailed prototyping into powering, stave/disc construction, cooling, overall infrastructure</a:t>
            </a:r>
          </a:p>
          <a:p>
            <a:r>
              <a:rPr lang="en-US" dirty="0" smtClean="0"/>
              <a:t>ER submission for EIC variant sensor for staves and discs (may move to next year depending on results)</a:t>
            </a:r>
          </a:p>
          <a:p>
            <a:r>
              <a:rPr lang="en-US" dirty="0" smtClean="0"/>
              <a:t>Investigation of adaptation of ITS3 design for use in EIC inner layers (different radii, # layers, services from both ends to meet length requirements, etc.</a:t>
            </a:r>
          </a:p>
          <a:p>
            <a:endParaRPr lang="en-US" dirty="0"/>
          </a:p>
        </p:txBody>
      </p:sp>
      <p:sp>
        <p:nvSpPr>
          <p:cNvPr id="3" name="Footer Placeholder 2"/>
          <p:cNvSpPr>
            <a:spLocks noGrp="1"/>
          </p:cNvSpPr>
          <p:nvPr>
            <p:ph type="ftr" sz="quarter" idx="11"/>
          </p:nvPr>
        </p:nvSpPr>
        <p:spPr/>
        <p:txBody>
          <a:bodyPr/>
          <a:lstStyle/>
          <a:p>
            <a:r>
              <a:rPr lang="en-US" smtClean="0"/>
              <a:t>2021_02_04 EICSC meeting - LG</a:t>
            </a:r>
            <a:endParaRPr lang="en-US"/>
          </a:p>
        </p:txBody>
      </p:sp>
      <p:sp>
        <p:nvSpPr>
          <p:cNvPr id="5" name="Slide Number Placeholder 4"/>
          <p:cNvSpPr>
            <a:spLocks noGrp="1"/>
          </p:cNvSpPr>
          <p:nvPr>
            <p:ph type="sldNum" sz="quarter" idx="12"/>
          </p:nvPr>
        </p:nvSpPr>
        <p:spPr/>
        <p:txBody>
          <a:bodyPr/>
          <a:lstStyle/>
          <a:p>
            <a:fld id="{3892BB02-5AF3-4C17-9BD0-944A8055CF5A}" type="slidenum">
              <a:rPr lang="en-US" smtClean="0"/>
              <a:t>7</a:t>
            </a:fld>
            <a:endParaRPr lang="en-US"/>
          </a:p>
        </p:txBody>
      </p:sp>
    </p:spTree>
    <p:extLst>
      <p:ext uri="{BB962C8B-B14F-4D97-AF65-F5344CB8AC3E}">
        <p14:creationId xmlns:p14="http://schemas.microsoft.com/office/powerpoint/2010/main" val="181522949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97527" y="891729"/>
            <a:ext cx="10768761" cy="2862322"/>
          </a:xfrm>
          <a:prstGeom prst="rect">
            <a:avLst/>
          </a:prstGeom>
          <a:noFill/>
        </p:spPr>
        <p:txBody>
          <a:bodyPr wrap="square" rtlCol="0">
            <a:spAutoFit/>
          </a:bodyPr>
          <a:lstStyle/>
          <a:p>
            <a:r>
              <a:rPr lang="en-US" b="1" dirty="0" smtClean="0"/>
              <a:t>2024 – </a:t>
            </a:r>
          </a:p>
          <a:p>
            <a:r>
              <a:rPr lang="en-US" dirty="0" smtClean="0"/>
              <a:t>Testing and characterization of EIC ER and assessment of yield</a:t>
            </a:r>
          </a:p>
          <a:p>
            <a:r>
              <a:rPr lang="en-US" dirty="0" smtClean="0"/>
              <a:t>Si design for EIC ER2</a:t>
            </a:r>
          </a:p>
          <a:p>
            <a:r>
              <a:rPr lang="en-US" dirty="0" smtClean="0"/>
              <a:t>Detailed prototyping into powering, stave/disc construction, cooling, overall infrastructure using EIC ER1 prototypes.</a:t>
            </a:r>
          </a:p>
          <a:p>
            <a:r>
              <a:rPr lang="en-US" dirty="0" smtClean="0"/>
              <a:t>ER2 submission for EIC variant sensor for staves and discs </a:t>
            </a:r>
          </a:p>
          <a:p>
            <a:r>
              <a:rPr lang="en-US" dirty="0" smtClean="0"/>
              <a:t>adaptation of ITS3 design for use in EIC inner layers and integration of design into ER2 if necessary.</a:t>
            </a:r>
          </a:p>
          <a:p>
            <a:endParaRPr lang="en-US" dirty="0" smtClean="0"/>
          </a:p>
          <a:p>
            <a:endParaRPr lang="en-US" dirty="0" smtClean="0"/>
          </a:p>
          <a:p>
            <a:endParaRPr lang="en-US" dirty="0"/>
          </a:p>
        </p:txBody>
      </p:sp>
      <p:sp>
        <p:nvSpPr>
          <p:cNvPr id="2" name="Footer Placeholder 1"/>
          <p:cNvSpPr>
            <a:spLocks noGrp="1"/>
          </p:cNvSpPr>
          <p:nvPr>
            <p:ph type="ftr" sz="quarter" idx="11"/>
          </p:nvPr>
        </p:nvSpPr>
        <p:spPr/>
        <p:txBody>
          <a:bodyPr/>
          <a:lstStyle/>
          <a:p>
            <a:r>
              <a:rPr lang="en-US" smtClean="0"/>
              <a:t>2021_02_04 EICSC meeting - LG</a:t>
            </a:r>
            <a:endParaRPr lang="en-US"/>
          </a:p>
        </p:txBody>
      </p:sp>
      <p:sp>
        <p:nvSpPr>
          <p:cNvPr id="3" name="Slide Number Placeholder 2"/>
          <p:cNvSpPr>
            <a:spLocks noGrp="1"/>
          </p:cNvSpPr>
          <p:nvPr>
            <p:ph type="sldNum" sz="quarter" idx="12"/>
          </p:nvPr>
        </p:nvSpPr>
        <p:spPr/>
        <p:txBody>
          <a:bodyPr/>
          <a:lstStyle/>
          <a:p>
            <a:fld id="{3892BB02-5AF3-4C17-9BD0-944A8055CF5A}" type="slidenum">
              <a:rPr lang="en-US" smtClean="0"/>
              <a:t>8</a:t>
            </a:fld>
            <a:endParaRPr lang="en-US"/>
          </a:p>
        </p:txBody>
      </p:sp>
      <p:sp>
        <p:nvSpPr>
          <p:cNvPr id="5" name="TextBox 4"/>
          <p:cNvSpPr txBox="1"/>
          <p:nvPr/>
        </p:nvSpPr>
        <p:spPr>
          <a:xfrm>
            <a:off x="1062317" y="3754051"/>
            <a:ext cx="10038229" cy="1477328"/>
          </a:xfrm>
          <a:prstGeom prst="rect">
            <a:avLst/>
          </a:prstGeom>
          <a:noFill/>
          <a:ln w="31750">
            <a:solidFill>
              <a:srgbClr val="FF0000"/>
            </a:solidFill>
          </a:ln>
        </p:spPr>
        <p:txBody>
          <a:bodyPr wrap="square" rtlCol="0">
            <a:spAutoFit/>
          </a:bodyPr>
          <a:lstStyle/>
          <a:p>
            <a:r>
              <a:rPr lang="en-US" dirty="0" smtClean="0"/>
              <a:t>We are developing two detector concepts:</a:t>
            </a:r>
          </a:p>
          <a:p>
            <a:pPr marL="800100" lvl="1" indent="-342900">
              <a:buFont typeface="+mj-lt"/>
              <a:buAutoNum type="arabicPeriod"/>
            </a:pPr>
            <a:r>
              <a:rPr lang="en-US" dirty="0" smtClean="0"/>
              <a:t>ITS3 like for the </a:t>
            </a:r>
            <a:r>
              <a:rPr lang="en-US" dirty="0" err="1" smtClean="0"/>
              <a:t>vertexing</a:t>
            </a:r>
            <a:r>
              <a:rPr lang="en-US" dirty="0" smtClean="0"/>
              <a:t> layers.</a:t>
            </a:r>
          </a:p>
          <a:p>
            <a:pPr marL="800100" lvl="1" indent="-342900">
              <a:buFont typeface="+mj-lt"/>
              <a:buAutoNum type="arabicPeriod"/>
            </a:pPr>
            <a:r>
              <a:rPr lang="en-US" dirty="0" smtClean="0"/>
              <a:t>EIC variant for the staves and discs.</a:t>
            </a:r>
          </a:p>
          <a:p>
            <a:r>
              <a:rPr lang="en-US" dirty="0" smtClean="0"/>
              <a:t>We will need to develop the capabilities to bring both detector concepts and the associated infrastructure to completion </a:t>
            </a:r>
            <a:endParaRPr lang="en-US" dirty="0"/>
          </a:p>
        </p:txBody>
      </p:sp>
    </p:spTree>
    <p:extLst>
      <p:ext uri="{BB962C8B-B14F-4D97-AF65-F5344CB8AC3E}">
        <p14:creationId xmlns:p14="http://schemas.microsoft.com/office/powerpoint/2010/main" val="124050206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2021_02_04 EICSC meeting - LG</a:t>
            </a:r>
            <a:endParaRPr lang="en-US"/>
          </a:p>
        </p:txBody>
      </p:sp>
      <p:sp>
        <p:nvSpPr>
          <p:cNvPr id="5" name="Slide Number Placeholder 4"/>
          <p:cNvSpPr>
            <a:spLocks noGrp="1"/>
          </p:cNvSpPr>
          <p:nvPr>
            <p:ph type="sldNum" sz="quarter" idx="12"/>
          </p:nvPr>
        </p:nvSpPr>
        <p:spPr/>
        <p:txBody>
          <a:bodyPr/>
          <a:lstStyle/>
          <a:p>
            <a:fld id="{3892BB02-5AF3-4C17-9BD0-944A8055CF5A}" type="slidenum">
              <a:rPr lang="en-US" smtClean="0"/>
              <a:t>9</a:t>
            </a:fld>
            <a:endParaRPr lang="en-US"/>
          </a:p>
        </p:txBody>
      </p:sp>
      <p:sp>
        <p:nvSpPr>
          <p:cNvPr id="6" name="Rectangle 5"/>
          <p:cNvSpPr/>
          <p:nvPr/>
        </p:nvSpPr>
        <p:spPr>
          <a:xfrm>
            <a:off x="1052146" y="1451138"/>
            <a:ext cx="10087708" cy="4801314"/>
          </a:xfrm>
          <a:prstGeom prst="rect">
            <a:avLst/>
          </a:prstGeom>
        </p:spPr>
        <p:txBody>
          <a:bodyPr wrap="square">
            <a:spAutoFit/>
          </a:bodyPr>
          <a:lstStyle/>
          <a:p>
            <a:r>
              <a:rPr lang="en-US" b="1" dirty="0" smtClean="0"/>
              <a:t>2021</a:t>
            </a:r>
          </a:p>
          <a:p>
            <a:r>
              <a:rPr lang="en-US" dirty="0" smtClean="0"/>
              <a:t>Testing </a:t>
            </a:r>
            <a:r>
              <a:rPr lang="en-US" dirty="0"/>
              <a:t>and characterization of </a:t>
            </a:r>
            <a:r>
              <a:rPr lang="en-US" dirty="0" smtClean="0"/>
              <a:t>MLR1</a:t>
            </a:r>
          </a:p>
          <a:p>
            <a:pPr marL="285750" indent="-285750">
              <a:buFont typeface="Arial" panose="020B0604020202020204" pitchFamily="34" charset="0"/>
              <a:buChar char="•"/>
            </a:pPr>
            <a:r>
              <a:rPr lang="en-US" dirty="0" smtClean="0"/>
              <a:t>design of testing system that extends into the testing of the next submissions. Beam testing, Latch-up testing, SEU testing, radiation tolerance testing (</a:t>
            </a:r>
            <a:r>
              <a:rPr lang="en-US" dirty="0" err="1" smtClean="0"/>
              <a:t>kRAD</a:t>
            </a:r>
            <a:r>
              <a:rPr lang="en-US" dirty="0" smtClean="0"/>
              <a:t>, NIEL), firmware, software, mechanical carriers, alignment stations, analysis, etc. This work is starting in ITS3, we can/should join this effort.</a:t>
            </a:r>
            <a:endParaRPr lang="en-US" dirty="0"/>
          </a:p>
          <a:p>
            <a:r>
              <a:rPr lang="en-US" dirty="0"/>
              <a:t>Sensor design for MLR2 or </a:t>
            </a:r>
            <a:r>
              <a:rPr lang="en-US" dirty="0" smtClean="0"/>
              <a:t>ER</a:t>
            </a:r>
          </a:p>
          <a:p>
            <a:pPr marL="285750" indent="-285750">
              <a:buFont typeface="Arial" panose="020B0604020202020204" pitchFamily="34" charset="0"/>
              <a:buChar char="•"/>
            </a:pPr>
            <a:r>
              <a:rPr lang="en-US" dirty="0" smtClean="0"/>
              <a:t>Inclusion of other silicon design sites into the design process (in progress), Assessment of the testing results and incorporation into the new designs, significant digital design (in pixel logic, readout structures and architecture), design for stitching, significantly more complex structures and pixel layout studies, design for yield, etc.</a:t>
            </a:r>
            <a:endParaRPr lang="en-US" dirty="0"/>
          </a:p>
          <a:p>
            <a:r>
              <a:rPr lang="en-US" dirty="0"/>
              <a:t>R&amp;D into powering, stave/disc construction, cooling, overall </a:t>
            </a:r>
            <a:r>
              <a:rPr lang="en-US" dirty="0" smtClean="0"/>
              <a:t>infrastructure</a:t>
            </a:r>
          </a:p>
          <a:p>
            <a:pPr marL="285750" indent="-285750">
              <a:buFont typeface="Arial" panose="020B0604020202020204" pitchFamily="34" charset="0"/>
              <a:buChar char="•"/>
            </a:pPr>
            <a:r>
              <a:rPr lang="en-US" dirty="0" smtClean="0"/>
              <a:t>Take up DC-DC converter and serial powering </a:t>
            </a:r>
            <a:r>
              <a:rPr lang="en-US" dirty="0"/>
              <a:t>R</a:t>
            </a:r>
            <a:r>
              <a:rPr lang="en-US" dirty="0" smtClean="0"/>
              <a:t>&amp;D, studies of stave and disc design, cooling studies (air for inner layers, liquid? For outer layers and discs), investigation of on detector data multiplexing and implications for single point failure and redundancy studies, initial studies for carbon fiber designs for overall mechanical support structures, services routing studies, radiation length minimization, etc.</a:t>
            </a:r>
            <a:endParaRPr lang="en-US" dirty="0"/>
          </a:p>
          <a:p>
            <a:r>
              <a:rPr lang="en-US" dirty="0"/>
              <a:t>MLR2 </a:t>
            </a:r>
            <a:r>
              <a:rPr lang="en-US" dirty="0" smtClean="0"/>
              <a:t>submission</a:t>
            </a:r>
          </a:p>
          <a:p>
            <a:pPr marL="285750" indent="-285750">
              <a:buFont typeface="Arial" panose="020B0604020202020204" pitchFamily="34" charset="0"/>
              <a:buChar char="•"/>
            </a:pPr>
            <a:r>
              <a:rPr lang="en-US" dirty="0" smtClean="0"/>
              <a:t>Detailed silicon design as per sensor design section, layout and DRC, integration into MLR, etc.</a:t>
            </a:r>
            <a:endParaRPr lang="en-US" dirty="0"/>
          </a:p>
        </p:txBody>
      </p:sp>
      <p:sp>
        <p:nvSpPr>
          <p:cNvPr id="7" name="TextBox 6"/>
          <p:cNvSpPr txBox="1"/>
          <p:nvPr/>
        </p:nvSpPr>
        <p:spPr>
          <a:xfrm>
            <a:off x="2497015" y="150452"/>
            <a:ext cx="7873374" cy="461665"/>
          </a:xfrm>
          <a:prstGeom prst="rect">
            <a:avLst/>
          </a:prstGeom>
          <a:noFill/>
        </p:spPr>
        <p:txBody>
          <a:bodyPr wrap="none" rtlCol="0">
            <a:spAutoFit/>
          </a:bodyPr>
          <a:lstStyle/>
          <a:p>
            <a:r>
              <a:rPr lang="en-US" sz="2400" u="sng" dirty="0" smtClean="0"/>
              <a:t>Expanded task list for 2021 (applies to following years as well)</a:t>
            </a:r>
            <a:endParaRPr lang="en-US" sz="2400" u="sng" dirty="0"/>
          </a:p>
        </p:txBody>
      </p:sp>
      <p:sp>
        <p:nvSpPr>
          <p:cNvPr id="3" name="TextBox 2"/>
          <p:cNvSpPr txBox="1"/>
          <p:nvPr/>
        </p:nvSpPr>
        <p:spPr>
          <a:xfrm>
            <a:off x="1498543" y="716015"/>
            <a:ext cx="9036268" cy="646331"/>
          </a:xfrm>
          <a:prstGeom prst="rect">
            <a:avLst/>
          </a:prstGeom>
          <a:noFill/>
          <a:ln w="31750">
            <a:solidFill>
              <a:srgbClr val="FF0000"/>
            </a:solidFill>
          </a:ln>
        </p:spPr>
        <p:txBody>
          <a:bodyPr wrap="square" rtlCol="0">
            <a:spAutoFit/>
          </a:bodyPr>
          <a:lstStyle/>
          <a:p>
            <a:r>
              <a:rPr lang="en-US" dirty="0" smtClean="0"/>
              <a:t>These tasks compliment and are in addition to robust participation in the ITS3 work packages to prepare for the EIC </a:t>
            </a:r>
            <a:r>
              <a:rPr lang="en-US" dirty="0" err="1" smtClean="0"/>
              <a:t>vertexing</a:t>
            </a:r>
            <a:r>
              <a:rPr lang="en-US" dirty="0" smtClean="0"/>
              <a:t> layers design.</a:t>
            </a:r>
            <a:endParaRPr lang="en-US" dirty="0"/>
          </a:p>
        </p:txBody>
      </p:sp>
      <p:sp>
        <p:nvSpPr>
          <p:cNvPr id="9" name="Rettangolo 8"/>
          <p:cNvSpPr/>
          <p:nvPr/>
        </p:nvSpPr>
        <p:spPr>
          <a:xfrm>
            <a:off x="1058305" y="1825713"/>
            <a:ext cx="10040665" cy="1071614"/>
          </a:xfrm>
          <a:prstGeom prst="rect">
            <a:avLst/>
          </a:prstGeom>
          <a:noFill/>
          <a:ln w="317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10449995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8242</TotalTime>
  <Words>1667</Words>
  <Application>Microsoft Macintosh PowerPoint</Application>
  <PresentationFormat>Personalizzato</PresentationFormat>
  <Paragraphs>138</Paragraphs>
  <Slides>11</Slides>
  <Notes>0</Notes>
  <HiddenSlides>0</HiddenSlides>
  <MMClips>0</MMClips>
  <ScaleCrop>false</ScaleCrop>
  <HeadingPairs>
    <vt:vector size="4" baseType="variant">
      <vt:variant>
        <vt:lpstr>Tema</vt:lpstr>
      </vt:variant>
      <vt:variant>
        <vt:i4>1</vt:i4>
      </vt:variant>
      <vt:variant>
        <vt:lpstr>Titoli diapositive</vt:lpstr>
      </vt:variant>
      <vt:variant>
        <vt:i4>11</vt:i4>
      </vt:variant>
    </vt:vector>
  </HeadingPairs>
  <TitlesOfParts>
    <vt:vector size="12" baseType="lpstr">
      <vt:lpstr>Office Theme</vt:lpstr>
      <vt:lpstr>Presentazione di PowerPoint</vt:lpstr>
      <vt:lpstr>Presentazione di PowerPoint</vt:lpstr>
      <vt:lpstr>Presentazione di PowerPoint</vt:lpstr>
      <vt:lpstr>Presentazione di PowerPoint</vt:lpstr>
      <vt:lpstr>Presentazione di PowerPoint</vt:lpstr>
      <vt:lpstr>Presentazione di PowerPoint</vt:lpstr>
      <vt:lpstr>Gross timeline (technical)</vt:lpstr>
      <vt:lpstr>Presentazione di PowerPoint</vt:lpstr>
      <vt:lpstr>Presentazione di PowerPoint</vt:lpstr>
      <vt:lpstr>Presentazione di PowerPoint</vt:lpstr>
      <vt:lpstr>Presentazione di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EIC Silicon Consortium Meeting</dc:title>
  <dc:creator>leo</dc:creator>
  <cp:lastModifiedBy>Domenico Elia</cp:lastModifiedBy>
  <cp:revision>97</cp:revision>
  <dcterms:created xsi:type="dcterms:W3CDTF">2021-01-16T03:39:14Z</dcterms:created>
  <dcterms:modified xsi:type="dcterms:W3CDTF">2021-03-12T12:01:30Z</dcterms:modified>
</cp:coreProperties>
</file>