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940" r:id="rId2"/>
    <p:sldId id="959" r:id="rId3"/>
    <p:sldId id="962" r:id="rId4"/>
    <p:sldId id="957" r:id="rId5"/>
    <p:sldId id="958" r:id="rId6"/>
    <p:sldId id="963" r:id="rId7"/>
    <p:sldId id="964" r:id="rId8"/>
    <p:sldId id="960" r:id="rId9"/>
    <p:sldId id="925" r:id="rId10"/>
    <p:sldId id="953" r:id="rId11"/>
    <p:sldId id="875" r:id="rId12"/>
    <p:sldId id="956" r:id="rId1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00000"/>
    <a:srgbClr val="10A5F0"/>
    <a:srgbClr val="3C87F0"/>
    <a:srgbClr val="EEECE8"/>
    <a:srgbClr val="EEE8EE"/>
    <a:srgbClr val="D6E3EE"/>
    <a:srgbClr val="EEE6DE"/>
    <a:srgbClr val="7B1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80"/>
    <p:restoredTop sz="95212"/>
  </p:normalViewPr>
  <p:slideViewPr>
    <p:cSldViewPr snapToObjects="1">
      <p:cViewPr>
        <p:scale>
          <a:sx n="145" d="100"/>
          <a:sy n="145" d="100"/>
        </p:scale>
        <p:origin x="616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2"/>
    </p:cViewPr>
  </p:sorterViewPr>
  <p:notesViewPr>
    <p:cSldViewPr snapToObjects="1">
      <p:cViewPr varScale="1">
        <p:scale>
          <a:sx n="78" d="100"/>
          <a:sy n="78" d="100"/>
        </p:scale>
        <p:origin x="4056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46168177-D211-124F-BDAC-95D42C584128}" type="datetime1">
              <a:rPr lang="en-US" altLang="en-US"/>
              <a:pPr>
                <a:defRPr/>
              </a:pPr>
              <a:t>3/12/21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F03E4A2D-39CB-3C40-A1B6-B67084348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365FB93B-5982-A148-A390-88F01D42E000}" type="datetime1">
              <a:rPr lang="en-US" altLang="en-US"/>
              <a:pPr>
                <a:defRPr/>
              </a:pPr>
              <a:t>3/12/21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3B0E55BC-A24E-6847-B9EA-11EECFE3B4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0E55BC-A24E-6847-B9EA-11EECFE3B451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105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0E55BC-A24E-6847-B9EA-11EECFE3B451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571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CERN - October 22,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Nadia Pastrone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02473-2CA9-724E-A629-A3E6B31A32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4050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CERN - October 22,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Nadia Pastrone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2F8B2-CC17-8A43-B672-B4BE29CACF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9467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4B2ECA-9BC9-498C-9499-B155B28C4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5287A65-05DF-4E53-8A7C-DF96AA0FB9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5A927D0-84FD-4E0D-A879-1C7E9B3414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91960BF-812A-431E-AEE2-6A464F468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CFB3-1E9E-4E4D-B9B0-01D30708639B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ADA7005-3A16-40A7-BC8B-C5C27F34E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FCC537A-B41B-44C8-AB39-F6AC98BB0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B848-4124-42D3-AB43-FC5522ACC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9479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 smtClean="0"/>
              <a:t>CERN - October 22,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5188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/>
              <a:t>Nadia Pastrone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000090"/>
                </a:solidFill>
                <a:latin typeface="Calibri" charset="0"/>
              </a:defRPr>
            </a:lvl1pPr>
          </a:lstStyle>
          <a:p>
            <a:pPr>
              <a:defRPr/>
            </a:pPr>
            <a:fld id="{0D9DF405-E456-5745-9557-67E5CE1C14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800000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800000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800000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800000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800000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indico.cern.ch/event/1016248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indico.cern.ch/event/1012808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indico.cern.ch/event/978361/" TargetMode="External"/><Relationship Id="rId3" Type="http://schemas.openxmlformats.org/officeDocument/2006/relationships/hyperlink" Target="https://conference.ippp.dur.ac.uk/event/967/timetable/#20210211.detailed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s://arxiv.org/abs/1910.11775v2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12776"/>
            <a:ext cx="90358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800000"/>
                </a:solidFill>
                <a:latin typeface="+mj-lt"/>
              </a:rPr>
              <a:t>Discussione</a:t>
            </a:r>
            <a:r>
              <a:rPr lang="en-US" sz="4000" b="1" dirty="0" smtClean="0">
                <a:solidFill>
                  <a:srgbClr val="800000"/>
                </a:solidFill>
                <a:latin typeface="+mj-lt"/>
              </a:rPr>
              <a:t> in </a:t>
            </a:r>
            <a:r>
              <a:rPr lang="en-US" sz="4000" b="1" dirty="0" err="1" smtClean="0">
                <a:solidFill>
                  <a:srgbClr val="800000"/>
                </a:solidFill>
                <a:latin typeface="+mj-lt"/>
              </a:rPr>
              <a:t>preparazione</a:t>
            </a:r>
            <a:r>
              <a:rPr lang="en-US" sz="4000" b="1" dirty="0" smtClean="0">
                <a:solidFill>
                  <a:srgbClr val="800000"/>
                </a:solidFill>
                <a:latin typeface="+mj-lt"/>
              </a:rPr>
              <a:t> Workshop</a:t>
            </a:r>
          </a:p>
          <a:p>
            <a:pPr algn="ctr"/>
            <a:r>
              <a:rPr lang="en-US" sz="4000" b="1" dirty="0" smtClean="0">
                <a:solidFill>
                  <a:srgbClr val="800000"/>
                </a:solidFill>
                <a:latin typeface="+mj-lt"/>
              </a:rPr>
              <a:t>Muon </a:t>
            </a:r>
            <a:r>
              <a:rPr lang="en-US" sz="4000" b="1" dirty="0">
                <a:solidFill>
                  <a:srgbClr val="800000"/>
                </a:solidFill>
                <a:latin typeface="+mj-lt"/>
              </a:rPr>
              <a:t>collider Testing Opportunities</a:t>
            </a:r>
          </a:p>
          <a:p>
            <a:pPr algn="ctr"/>
            <a:r>
              <a:rPr lang="en-US" sz="4000" i="1" dirty="0">
                <a:solidFill>
                  <a:srgbClr val="800000"/>
                </a:solidFill>
                <a:latin typeface="+mj-lt"/>
              </a:rPr>
              <a:t>24-25 </a:t>
            </a:r>
            <a:r>
              <a:rPr lang="en-US" sz="4000" i="1" dirty="0" err="1">
                <a:solidFill>
                  <a:srgbClr val="800000"/>
                </a:solidFill>
                <a:latin typeface="+mj-lt"/>
              </a:rPr>
              <a:t>Marzo</a:t>
            </a:r>
            <a:r>
              <a:rPr lang="en-US" sz="4000" i="1" dirty="0">
                <a:solidFill>
                  <a:srgbClr val="800000"/>
                </a:solidFill>
                <a:latin typeface="+mj-lt"/>
              </a:rPr>
              <a:t> </a:t>
            </a:r>
            <a:r>
              <a:rPr lang="en-US" sz="2800" i="1" dirty="0">
                <a:solidFill>
                  <a:srgbClr val="800000"/>
                </a:solidFill>
                <a:latin typeface="+mj-lt"/>
                <a:hlinkClick r:id="rId3"/>
              </a:rPr>
              <a:t>https://</a:t>
            </a:r>
            <a:r>
              <a:rPr lang="en-US" sz="2800" i="1" dirty="0" err="1">
                <a:solidFill>
                  <a:srgbClr val="800000"/>
                </a:solidFill>
                <a:latin typeface="+mj-lt"/>
                <a:hlinkClick r:id="rId3"/>
              </a:rPr>
              <a:t>indico.cern.ch</a:t>
            </a:r>
            <a:r>
              <a:rPr lang="en-US" sz="2800" i="1" dirty="0">
                <a:solidFill>
                  <a:srgbClr val="800000"/>
                </a:solidFill>
                <a:latin typeface="+mj-lt"/>
                <a:hlinkClick r:id="rId3"/>
              </a:rPr>
              <a:t>/event/1016248</a:t>
            </a:r>
            <a:endParaRPr lang="en-US" sz="2800" i="1" dirty="0" smtClean="0">
              <a:solidFill>
                <a:srgbClr val="800000"/>
              </a:solidFill>
              <a:latin typeface="+mj-lt"/>
            </a:endParaRPr>
          </a:p>
          <a:p>
            <a:pPr algn="ctr"/>
            <a:endParaRPr lang="en-US" sz="4000" b="1" dirty="0" smtClean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99792" y="5805264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en-US" b="1" i="1" dirty="0" smtClean="0">
                <a:solidFill>
                  <a:srgbClr val="002060"/>
                </a:solidFill>
              </a:rPr>
              <a:t>INFN meeting </a:t>
            </a:r>
            <a:r>
              <a:rPr lang="mr-IN" altLang="en-US" b="1" i="1" dirty="0" smtClean="0">
                <a:solidFill>
                  <a:srgbClr val="002060"/>
                </a:solidFill>
              </a:rPr>
              <a:t>–</a:t>
            </a:r>
            <a:r>
              <a:rPr lang="it-IT" altLang="en-US" b="1" i="1" dirty="0" smtClean="0">
                <a:solidFill>
                  <a:srgbClr val="002060"/>
                </a:solidFill>
              </a:rPr>
              <a:t> 12 Marzo 2021</a:t>
            </a:r>
            <a:endParaRPr lang="en-US" altLang="en-US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49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977" y="260648"/>
            <a:ext cx="8229600" cy="496455"/>
          </a:xfrm>
        </p:spPr>
        <p:txBody>
          <a:bodyPr>
            <a:noAutofit/>
          </a:bodyPr>
          <a:lstStyle/>
          <a:p>
            <a:r>
              <a:rPr lang="en-US" sz="3600" dirty="0" smtClean="0"/>
              <a:t>Effort for Baseline Design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977" y="980728"/>
            <a:ext cx="8229600" cy="5260254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Put together coherent design requires (mainly human) resources</a:t>
            </a:r>
          </a:p>
          <a:p>
            <a:pPr lvl="1"/>
            <a:r>
              <a:rPr lang="en-US" sz="1800" dirty="0"/>
              <a:t>This goes beyond US </a:t>
            </a:r>
            <a:r>
              <a:rPr lang="en-US" sz="1800" dirty="0" smtClean="0"/>
              <a:t>effort</a:t>
            </a:r>
          </a:p>
          <a:p>
            <a:pPr lvl="1"/>
            <a:r>
              <a:rPr lang="en-US" sz="1800" dirty="0"/>
              <a:t>Consistent parameters and </a:t>
            </a:r>
            <a:r>
              <a:rPr lang="en-US" sz="1800" dirty="0" smtClean="0"/>
              <a:t>layouts</a:t>
            </a:r>
          </a:p>
          <a:p>
            <a:pPr lvl="1"/>
            <a:r>
              <a:rPr lang="en-US" sz="1800" dirty="0" smtClean="0"/>
              <a:t>Integration of collider systems, trade-offs, choices, …</a:t>
            </a:r>
            <a:endParaRPr lang="en-US" sz="1800" dirty="0"/>
          </a:p>
          <a:p>
            <a:pPr lvl="1"/>
            <a:r>
              <a:rPr lang="en-US" sz="1800" dirty="0" smtClean="0"/>
              <a:t>May highlight additional important issues</a:t>
            </a:r>
          </a:p>
          <a:p>
            <a:pPr lvl="1"/>
            <a:r>
              <a:rPr lang="en-US" sz="1800" dirty="0" smtClean="0"/>
              <a:t>Requires (mainly human) resources</a:t>
            </a:r>
          </a:p>
          <a:p>
            <a:pPr lvl="1"/>
            <a:r>
              <a:rPr lang="en-US" sz="1800" dirty="0" smtClean="0"/>
              <a:t>Currently MAP is main option, LEMMA is alternative</a:t>
            </a:r>
          </a:p>
          <a:p>
            <a:pPr lvl="1"/>
            <a:endParaRPr lang="en-US" sz="1800" dirty="0" smtClean="0"/>
          </a:p>
          <a:p>
            <a:r>
              <a:rPr lang="en-US" sz="2200" b="1" dirty="0">
                <a:solidFill>
                  <a:srgbClr val="800000"/>
                </a:solidFill>
              </a:rPr>
              <a:t>K</a:t>
            </a:r>
            <a:r>
              <a:rPr lang="en-US" sz="2200" b="1" dirty="0" smtClean="0">
                <a:solidFill>
                  <a:srgbClr val="800000"/>
                </a:solidFill>
              </a:rPr>
              <a:t>ey R&amp;D list with priorities</a:t>
            </a:r>
          </a:p>
          <a:p>
            <a:pPr lvl="1"/>
            <a:r>
              <a:rPr lang="en-US" sz="1800" dirty="0" smtClean="0"/>
              <a:t>Identify key / feasibility issues</a:t>
            </a:r>
          </a:p>
          <a:p>
            <a:pPr lvl="2"/>
            <a:r>
              <a:rPr lang="en-US" sz="1800" dirty="0" smtClean="0"/>
              <a:t>i.e. largest technical risks </a:t>
            </a:r>
          </a:p>
          <a:p>
            <a:pPr lvl="2"/>
            <a:r>
              <a:rPr lang="en-US" sz="1800" dirty="0" smtClean="0"/>
              <a:t>Key cost driver, if critical</a:t>
            </a:r>
          </a:p>
          <a:p>
            <a:pPr lvl="2"/>
            <a:r>
              <a:rPr lang="en-US" sz="1800" dirty="0" smtClean="0"/>
              <a:t>Key power consumption, if critical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Entry point for collaborators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8064" y="3717032"/>
            <a:ext cx="3264270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Proposed </a:t>
            </a:r>
            <a:r>
              <a:rPr lang="en-US" b="1" dirty="0" smtClean="0">
                <a:latin typeface="+mn-lt"/>
              </a:rPr>
              <a:t>MUST</a:t>
            </a:r>
          </a:p>
          <a:p>
            <a:r>
              <a:rPr lang="en-US" b="1" dirty="0" smtClean="0">
                <a:latin typeface="+mn-lt"/>
              </a:rPr>
              <a:t>(</a:t>
            </a:r>
            <a:r>
              <a:rPr lang="en-US" b="1" dirty="0" err="1">
                <a:latin typeface="+mn-lt"/>
              </a:rPr>
              <a:t>MUon</a:t>
            </a:r>
            <a:r>
              <a:rPr lang="en-US" b="1" dirty="0">
                <a:latin typeface="+mn-lt"/>
              </a:rPr>
              <a:t> collider </a:t>
            </a:r>
            <a:r>
              <a:rPr lang="en-US" b="1" dirty="0" err="1">
                <a:latin typeface="+mn-lt"/>
              </a:rPr>
              <a:t>STudy</a:t>
            </a:r>
            <a:r>
              <a:rPr lang="en-US" b="1" dirty="0">
                <a:latin typeface="+mn-lt"/>
              </a:rPr>
              <a:t> </a:t>
            </a:r>
            <a:r>
              <a:rPr lang="en-US" b="1" dirty="0" smtClean="0">
                <a:latin typeface="+mn-lt"/>
              </a:rPr>
              <a:t>network) </a:t>
            </a:r>
            <a:endParaRPr lang="en-US" b="1" dirty="0">
              <a:latin typeface="+mn-lt"/>
            </a:endParaRPr>
          </a:p>
          <a:p>
            <a:r>
              <a:rPr lang="en-US" b="1" dirty="0">
                <a:latin typeface="+mn-lt"/>
              </a:rPr>
              <a:t>s</a:t>
            </a:r>
            <a:r>
              <a:rPr lang="en-US" b="1" dirty="0" smtClean="0">
                <a:latin typeface="+mn-lt"/>
              </a:rPr>
              <a:t>ubmitted I.FAST EU project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2F8B2-CC17-8A43-B672-B4BE29CACF9C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109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500" y="116632"/>
            <a:ext cx="8229600" cy="490066"/>
          </a:xfrm>
        </p:spPr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304" y="1048472"/>
            <a:ext cx="9071992" cy="54904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Muon </a:t>
            </a:r>
            <a:r>
              <a:rPr lang="en-US" sz="2400" b="1" dirty="0"/>
              <a:t>Colliders </a:t>
            </a:r>
            <a:r>
              <a:rPr lang="en-US" sz="2400" b="1" dirty="0" smtClean="0"/>
              <a:t>is a </a:t>
            </a:r>
            <a:r>
              <a:rPr lang="en-US" sz="2400" b="1" dirty="0"/>
              <a:t>unique opportunity </a:t>
            </a:r>
            <a:r>
              <a:rPr lang="en-US" sz="2400" b="1" dirty="0" smtClean="0"/>
              <a:t>at </a:t>
            </a:r>
            <a:r>
              <a:rPr lang="en-US" sz="2400" b="1" dirty="0"/>
              <a:t>the high-energy </a:t>
            </a:r>
            <a:r>
              <a:rPr lang="en-US" sz="2400" b="1" dirty="0" smtClean="0"/>
              <a:t>frontier</a:t>
            </a:r>
          </a:p>
          <a:p>
            <a:r>
              <a:rPr lang="en-US" sz="2000" dirty="0" smtClean="0"/>
              <a:t>Several teams </a:t>
            </a:r>
            <a:r>
              <a:rPr lang="en-US" sz="2000" dirty="0"/>
              <a:t>from different countries </a:t>
            </a:r>
            <a:r>
              <a:rPr lang="en-US" sz="2000" dirty="0" smtClean="0"/>
              <a:t>already contributed to present knowledge</a:t>
            </a:r>
          </a:p>
          <a:p>
            <a:r>
              <a:rPr lang="en-US" sz="2000" b="1" dirty="0" smtClean="0">
                <a:solidFill>
                  <a:srgbClr val="800000"/>
                </a:solidFill>
              </a:rPr>
              <a:t>The on-going </a:t>
            </a:r>
            <a:r>
              <a:rPr lang="en-US" sz="2000" b="1" dirty="0">
                <a:solidFill>
                  <a:srgbClr val="800000"/>
                </a:solidFill>
              </a:rPr>
              <a:t>work </a:t>
            </a:r>
            <a:r>
              <a:rPr lang="en-US" sz="2000" b="1" dirty="0" smtClean="0">
                <a:solidFill>
                  <a:srgbClr val="800000"/>
                </a:solidFill>
              </a:rPr>
              <a:t>is fostering the preparation </a:t>
            </a:r>
            <a:r>
              <a:rPr lang="en-US" sz="2000" b="1" dirty="0">
                <a:solidFill>
                  <a:srgbClr val="800000"/>
                </a:solidFill>
              </a:rPr>
              <a:t>of an </a:t>
            </a:r>
            <a:r>
              <a:rPr lang="en-US" sz="2000" b="1" dirty="0" smtClean="0">
                <a:solidFill>
                  <a:srgbClr val="800000"/>
                </a:solidFill>
              </a:rPr>
              <a:t>organized study: </a:t>
            </a:r>
          </a:p>
          <a:p>
            <a:pPr lvl="1"/>
            <a:r>
              <a:rPr lang="en-US" sz="1600" b="1" dirty="0" smtClean="0"/>
              <a:t>identification of feasibility issues </a:t>
            </a:r>
            <a:r>
              <a:rPr lang="en-US" sz="1600" b="1" dirty="0"/>
              <a:t>and potential incremental </a:t>
            </a:r>
            <a:r>
              <a:rPr lang="en-US" sz="1600" b="1" dirty="0" smtClean="0"/>
              <a:t>steps</a:t>
            </a:r>
          </a:p>
          <a:p>
            <a:pPr lvl="1"/>
            <a:r>
              <a:rPr lang="en-US" sz="1600" b="1" dirty="0" smtClean="0"/>
              <a:t>resurrect studies of Muon Colliders taking </a:t>
            </a:r>
            <a:r>
              <a:rPr lang="en-US" sz="1600" b="1" dirty="0"/>
              <a:t>advantage of the enormous progress already </a:t>
            </a:r>
            <a:r>
              <a:rPr lang="en-US" sz="1600" b="1" dirty="0" smtClean="0"/>
              <a:t>done</a:t>
            </a:r>
          </a:p>
          <a:p>
            <a:pPr lvl="1"/>
            <a:r>
              <a:rPr lang="en-US" sz="1600" b="1" dirty="0" smtClean="0"/>
              <a:t>identify </a:t>
            </a:r>
            <a:r>
              <a:rPr lang="en-US" sz="1600" b="1" dirty="0"/>
              <a:t>resources required to address most critical </a:t>
            </a:r>
            <a:r>
              <a:rPr lang="en-US" sz="1600" b="1" dirty="0" smtClean="0"/>
              <a:t>issues</a:t>
            </a:r>
          </a:p>
          <a:p>
            <a:pPr lvl="1"/>
            <a:r>
              <a:rPr lang="en-US" sz="1600" b="1" dirty="0">
                <a:solidFill>
                  <a:srgbClr val="800000"/>
                </a:solidFill>
              </a:rPr>
              <a:t>launch international collaboration on Muon Colliders covering Physics, Detector and </a:t>
            </a:r>
            <a:r>
              <a:rPr lang="en-US" sz="1600" b="1" dirty="0" smtClean="0">
                <a:solidFill>
                  <a:srgbClr val="800000"/>
                </a:solidFill>
              </a:rPr>
              <a:t>Accelerator</a:t>
            </a:r>
            <a:endParaRPr lang="en-US" sz="1600" b="1" dirty="0"/>
          </a:p>
          <a:p>
            <a:r>
              <a:rPr lang="en-US" sz="2000" dirty="0" smtClean="0"/>
              <a:t>Synergies with other future accelerators can be easily identified for example on:</a:t>
            </a:r>
          </a:p>
          <a:p>
            <a:pPr lvl="1"/>
            <a:r>
              <a:rPr lang="en-US" sz="1600" b="1" dirty="0"/>
              <a:t>h</a:t>
            </a:r>
            <a:r>
              <a:rPr lang="en-US" sz="1600" b="1" dirty="0" smtClean="0"/>
              <a:t>igh field magnets and fast </a:t>
            </a:r>
            <a:r>
              <a:rPr lang="en-US" sz="1600" b="1" dirty="0"/>
              <a:t>ramping magnets with efficient energy </a:t>
            </a:r>
            <a:r>
              <a:rPr lang="en-US" sz="1600" b="1" dirty="0" smtClean="0"/>
              <a:t>recovery</a:t>
            </a:r>
          </a:p>
          <a:p>
            <a:pPr lvl="1"/>
            <a:r>
              <a:rPr lang="en-US" sz="1600" b="1" dirty="0" smtClean="0"/>
              <a:t>efficient </a:t>
            </a:r>
            <a:r>
              <a:rPr lang="en-US" sz="1600" b="1" dirty="0"/>
              <a:t>RF power </a:t>
            </a:r>
            <a:r>
              <a:rPr lang="en-US" sz="1600" b="1" dirty="0" smtClean="0"/>
              <a:t>production and high field cavities</a:t>
            </a:r>
          </a:p>
          <a:p>
            <a:pPr lvl="1"/>
            <a:r>
              <a:rPr lang="en-US" sz="1600" b="1" dirty="0"/>
              <a:t>r</a:t>
            </a:r>
            <a:r>
              <a:rPr lang="en-US" sz="1600" b="1" dirty="0" smtClean="0"/>
              <a:t>obust targets</a:t>
            </a:r>
          </a:p>
          <a:p>
            <a:pPr lvl="1"/>
            <a:r>
              <a:rPr lang="en-US" sz="1600" b="1" dirty="0" smtClean="0"/>
              <a:t>techniques </a:t>
            </a:r>
            <a:r>
              <a:rPr lang="en-US" sz="1600" b="1" dirty="0"/>
              <a:t>for the large acceptance, rapid </a:t>
            </a:r>
            <a:r>
              <a:rPr lang="en-US" sz="1600" b="1" dirty="0" smtClean="0"/>
              <a:t>acceleration (RLA, LEMMA and other applications)  </a:t>
            </a:r>
            <a:endParaRPr lang="en-US" sz="2000" dirty="0" smtClean="0"/>
          </a:p>
          <a:p>
            <a:endParaRPr lang="en-GB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2F8B2-CC17-8A43-B672-B4BE29CACF9C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3323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52" y="116632"/>
            <a:ext cx="9036496" cy="634082"/>
          </a:xfrm>
        </p:spPr>
        <p:txBody>
          <a:bodyPr/>
          <a:lstStyle/>
          <a:p>
            <a:r>
              <a:rPr lang="en-US" sz="3200" dirty="0" smtClean="0"/>
              <a:t>Some synergies </a:t>
            </a:r>
            <a:r>
              <a:rPr lang="en-US" sz="3200" dirty="0" smtClean="0">
                <a:sym typeface="Wingdings"/>
              </a:rPr>
              <a:t> </a:t>
            </a:r>
            <a:r>
              <a:rPr lang="en-US" sz="3200" dirty="0" smtClean="0"/>
              <a:t>Key </a:t>
            </a:r>
            <a:r>
              <a:rPr lang="en-US" sz="3200" dirty="0"/>
              <a:t>A</a:t>
            </a:r>
            <a:r>
              <a:rPr lang="en-US" sz="3200" dirty="0" smtClean="0"/>
              <a:t>ccelerator </a:t>
            </a:r>
            <a:r>
              <a:rPr lang="en-US" sz="3200" dirty="0"/>
              <a:t>T</a:t>
            </a:r>
            <a:r>
              <a:rPr lang="en-US" sz="3200" dirty="0" smtClean="0"/>
              <a:t>echnologies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52" y="908720"/>
            <a:ext cx="9036496" cy="4525963"/>
          </a:xfrm>
        </p:spPr>
        <p:txBody>
          <a:bodyPr/>
          <a:lstStyle/>
          <a:p>
            <a:r>
              <a:rPr lang="en-US" sz="2000" b="1" dirty="0"/>
              <a:t>High-field, robust collider magnets with minimum gap</a:t>
            </a:r>
          </a:p>
          <a:p>
            <a:pPr lvl="1"/>
            <a:r>
              <a:rPr lang="en-US" sz="2000" dirty="0"/>
              <a:t>Dipoles, solenoids, </a:t>
            </a:r>
            <a:r>
              <a:rPr lang="en-US" sz="2000" dirty="0" smtClean="0"/>
              <a:t>… for collider ring</a:t>
            </a:r>
            <a:endParaRPr lang="en-US" sz="2000" dirty="0"/>
          </a:p>
          <a:p>
            <a:r>
              <a:rPr lang="en-US" sz="2000" b="1" dirty="0"/>
              <a:t>Efficient fast ramping magnets with efficient energy </a:t>
            </a:r>
            <a:r>
              <a:rPr lang="en-US" sz="2000" b="1" dirty="0" smtClean="0"/>
              <a:t>recovery </a:t>
            </a:r>
            <a:r>
              <a:rPr lang="mr-IN" sz="2000" b="1" dirty="0" smtClean="0"/>
              <a:t>–</a:t>
            </a:r>
            <a:r>
              <a:rPr lang="en-US" sz="2000" b="1" dirty="0" smtClean="0"/>
              <a:t> magnet powering </a:t>
            </a:r>
            <a:endParaRPr lang="en-US" sz="2000" b="1" dirty="0"/>
          </a:p>
          <a:p>
            <a:pPr lvl="1"/>
            <a:r>
              <a:rPr lang="en-US" sz="2000" dirty="0"/>
              <a:t>For the beam </a:t>
            </a:r>
            <a:r>
              <a:rPr lang="en-US" sz="2000" dirty="0" smtClean="0"/>
              <a:t>acceleration</a:t>
            </a:r>
            <a:endParaRPr lang="en-US" sz="2000" dirty="0"/>
          </a:p>
          <a:p>
            <a:r>
              <a:rPr lang="en-US" sz="2000" b="1" dirty="0"/>
              <a:t>Efficient cryogenics, vacuum and shielding systems</a:t>
            </a:r>
          </a:p>
          <a:p>
            <a:pPr lvl="1"/>
            <a:r>
              <a:rPr lang="en-US" sz="2000" dirty="0"/>
              <a:t>Significant beam </a:t>
            </a:r>
            <a:r>
              <a:rPr lang="en-US" sz="2000" dirty="0" smtClean="0"/>
              <a:t>loss</a:t>
            </a:r>
            <a:endParaRPr lang="en-US" sz="2000" dirty="0"/>
          </a:p>
          <a:p>
            <a:r>
              <a:rPr lang="en-US" sz="2000" b="1" dirty="0"/>
              <a:t>Robust targets and beam </a:t>
            </a:r>
            <a:r>
              <a:rPr lang="en-US" sz="2000" b="1" dirty="0" smtClean="0"/>
              <a:t>cleaning</a:t>
            </a:r>
            <a:endParaRPr lang="en-US" sz="2000" b="1" dirty="0"/>
          </a:p>
          <a:p>
            <a:r>
              <a:rPr lang="en-US" sz="2000" b="1" dirty="0"/>
              <a:t>High field cavities</a:t>
            </a:r>
          </a:p>
          <a:p>
            <a:pPr lvl="1"/>
            <a:r>
              <a:rPr lang="en-US" sz="2000" dirty="0"/>
              <a:t>In a solenoid for the cooling system</a:t>
            </a:r>
          </a:p>
          <a:p>
            <a:r>
              <a:rPr lang="en-US" sz="2000" b="1" dirty="0"/>
              <a:t>Efficient RF power </a:t>
            </a:r>
            <a:r>
              <a:rPr lang="en-US" sz="2000" b="1" dirty="0" smtClean="0"/>
              <a:t>production</a:t>
            </a:r>
            <a:endParaRPr lang="en-US" sz="2000" b="1" dirty="0"/>
          </a:p>
          <a:p>
            <a:r>
              <a:rPr lang="en-US" sz="2000" b="1" dirty="0"/>
              <a:t>Civil </a:t>
            </a:r>
            <a:r>
              <a:rPr lang="en-US" sz="2000" b="1" dirty="0" smtClean="0"/>
              <a:t>engineering</a:t>
            </a:r>
            <a:endParaRPr lang="en-US" sz="2000" b="1" dirty="0"/>
          </a:p>
          <a:p>
            <a:r>
              <a:rPr lang="en-US" sz="2000" b="1" dirty="0"/>
              <a:t>Other </a:t>
            </a:r>
            <a:r>
              <a:rPr lang="en-US" sz="2000" b="1" dirty="0" smtClean="0"/>
              <a:t>systems  </a:t>
            </a:r>
            <a:r>
              <a:rPr lang="en-US" sz="2000" dirty="0" smtClean="0"/>
              <a:t>(instrumentation)</a:t>
            </a:r>
            <a:endParaRPr lang="en-US" sz="2000" dirty="0"/>
          </a:p>
          <a:p>
            <a:r>
              <a:rPr lang="en-US" sz="2000" b="1" dirty="0" smtClean="0"/>
              <a:t>Beam-dynamics </a:t>
            </a:r>
            <a:r>
              <a:rPr lang="en-US" sz="2000" b="1" dirty="0"/>
              <a:t>and accelerator design</a:t>
            </a:r>
          </a:p>
          <a:p>
            <a:pPr lvl="1"/>
            <a:r>
              <a:rPr lang="en-US" sz="2000" dirty="0"/>
              <a:t>Start-to-end design and simulations, source design, …</a:t>
            </a:r>
          </a:p>
          <a:p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2F8B2-CC17-8A43-B672-B4BE29CACF9C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6322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634082"/>
          </a:xfrm>
        </p:spPr>
        <p:txBody>
          <a:bodyPr/>
          <a:lstStyle/>
          <a:p>
            <a:r>
              <a:rPr lang="en-US" dirty="0" smtClean="0"/>
              <a:t>Goal of the Workshop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2F8B2-CC17-8A43-B672-B4BE29CACF9C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251520" y="1052736"/>
            <a:ext cx="8682136" cy="46474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latin typeface="+mn-lt"/>
              </a:rPr>
              <a:t>For the muon collider, the workshop aims to explore ideas and </a:t>
            </a:r>
            <a:r>
              <a:rPr lang="en-US" sz="2000" dirty="0" smtClean="0">
                <a:latin typeface="+mn-lt"/>
              </a:rPr>
              <a:t>opportunities for:</a:t>
            </a:r>
            <a:endParaRPr lang="en-US" sz="2000" dirty="0"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Wingdings" charset="2"/>
              <a:buChar char="ü"/>
            </a:pPr>
            <a:r>
              <a:rPr lang="en-US" sz="2000" dirty="0">
                <a:latin typeface="+mn-lt"/>
              </a:rPr>
              <a:t>   </a:t>
            </a:r>
            <a:r>
              <a:rPr lang="en-US" sz="2400" b="1" dirty="0">
                <a:latin typeface="+mn-lt"/>
              </a:rPr>
              <a:t> </a:t>
            </a:r>
            <a:r>
              <a:rPr lang="en-US" sz="2000" b="1" dirty="0" smtClean="0">
                <a:latin typeface="+mn-lt"/>
              </a:rPr>
              <a:t>system testing</a:t>
            </a:r>
            <a:endParaRPr lang="en-US" sz="2000" b="1" dirty="0"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Wingdings" charset="2"/>
              <a:buChar char="ü"/>
            </a:pP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   </a:t>
            </a:r>
            <a:r>
              <a:rPr lang="en-US" sz="2000" b="1" dirty="0" smtClean="0">
                <a:latin typeface="+mn-lt"/>
              </a:rPr>
              <a:t>exploiting </a:t>
            </a:r>
            <a:r>
              <a:rPr lang="en-US" sz="2000" b="1" dirty="0">
                <a:latin typeface="+mn-lt"/>
              </a:rPr>
              <a:t>existing facilities and test beams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ü"/>
            </a:pPr>
            <a:r>
              <a:rPr lang="en-US" sz="2000" dirty="0">
                <a:latin typeface="+mn-lt"/>
              </a:rPr>
              <a:t>   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b="1" dirty="0" smtClean="0">
                <a:latin typeface="+mn-lt"/>
              </a:rPr>
              <a:t>proposing </a:t>
            </a:r>
            <a:r>
              <a:rPr lang="en-US" sz="2000" b="1" dirty="0">
                <a:latin typeface="+mn-lt"/>
              </a:rPr>
              <a:t>new test facilities and test </a:t>
            </a:r>
            <a:r>
              <a:rPr lang="en-US" sz="2000" b="1" dirty="0" smtClean="0">
                <a:latin typeface="+mn-lt"/>
              </a:rPr>
              <a:t>beams</a:t>
            </a:r>
          </a:p>
          <a:p>
            <a:endParaRPr lang="en-US" sz="2000" b="1" dirty="0">
              <a:latin typeface="+mn-lt"/>
            </a:endParaRPr>
          </a:p>
          <a:p>
            <a:r>
              <a:rPr lang="en-US" sz="2000" dirty="0">
                <a:latin typeface="+mn-lt"/>
              </a:rPr>
              <a:t>This will be </a:t>
            </a:r>
            <a:r>
              <a:rPr lang="en-US" sz="2000" b="1" dirty="0">
                <a:solidFill>
                  <a:srgbClr val="800000"/>
                </a:solidFill>
                <a:latin typeface="+mn-lt"/>
              </a:rPr>
              <a:t>input for the definition of an integrated R&amp;D roadmap to demonstrate the feasibility of a muon collider</a:t>
            </a:r>
            <a:r>
              <a:rPr lang="en-US" sz="2000" dirty="0">
                <a:latin typeface="+mn-lt"/>
              </a:rPr>
              <a:t>.</a:t>
            </a:r>
          </a:p>
          <a:p>
            <a:r>
              <a:rPr lang="en-US" sz="2000" dirty="0">
                <a:latin typeface="+mn-lt"/>
              </a:rPr>
              <a:t>The </a:t>
            </a:r>
            <a:r>
              <a:rPr lang="en-US" sz="2000" b="1" dirty="0">
                <a:solidFill>
                  <a:srgbClr val="800000"/>
                </a:solidFill>
                <a:latin typeface="+mn-lt"/>
              </a:rPr>
              <a:t>outcome of the workshop shall be an executive summary to be used as a basis for a more extended report. </a:t>
            </a:r>
            <a:endParaRPr lang="en-US" sz="2000" b="1" dirty="0" smtClean="0">
              <a:solidFill>
                <a:srgbClr val="800000"/>
              </a:solidFill>
              <a:latin typeface="+mn-lt"/>
            </a:endParaRPr>
          </a:p>
          <a:p>
            <a:r>
              <a:rPr lang="en-US" sz="2000" dirty="0" smtClean="0">
                <a:latin typeface="+mn-lt"/>
              </a:rPr>
              <a:t>This </a:t>
            </a:r>
            <a:r>
              <a:rPr lang="en-US" sz="2000" dirty="0">
                <a:latin typeface="+mn-lt"/>
              </a:rPr>
              <a:t>will provide input to the </a:t>
            </a:r>
            <a:r>
              <a:rPr lang="en-US" sz="2000" b="1" dirty="0">
                <a:latin typeface="+mn-lt"/>
              </a:rPr>
              <a:t>Accelerator R&amp;D Roadmap developed by the LDG </a:t>
            </a:r>
            <a:r>
              <a:rPr lang="en-US" sz="2000" dirty="0">
                <a:latin typeface="+mn-lt"/>
              </a:rPr>
              <a:t>that will be presented to the CERN SPC and Council. </a:t>
            </a:r>
            <a:endParaRPr lang="en-US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The </a:t>
            </a:r>
            <a:r>
              <a:rPr lang="en-US" sz="2000" dirty="0">
                <a:latin typeface="+mn-lt"/>
              </a:rPr>
              <a:t>workshop should be considered as an </a:t>
            </a:r>
            <a:r>
              <a:rPr lang="en-US" sz="2000" dirty="0">
                <a:solidFill>
                  <a:srgbClr val="800000"/>
                </a:solidFill>
                <a:latin typeface="+mn-lt"/>
              </a:rPr>
              <a:t>open forum to discuss all ideas</a:t>
            </a:r>
            <a:r>
              <a:rPr lang="en-US" sz="2000" dirty="0">
                <a:latin typeface="+mn-lt"/>
              </a:rPr>
              <a:t>, we welcome proposals and new ideas.</a:t>
            </a:r>
          </a:p>
        </p:txBody>
      </p:sp>
      <p:sp>
        <p:nvSpPr>
          <p:cNvPr id="6" name="Rectangle 5"/>
          <p:cNvSpPr/>
          <p:nvPr/>
        </p:nvSpPr>
        <p:spPr>
          <a:xfrm>
            <a:off x="1197868" y="5844178"/>
            <a:ext cx="659390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rgbClr val="0054D3"/>
                </a:solidFill>
                <a:latin typeface="Palatino" charset="0"/>
              </a:rPr>
              <a:t>Future facilities depend yet more strongly on new technology </a:t>
            </a:r>
            <a:r>
              <a:rPr lang="en-US" sz="1200" dirty="0" smtClean="0">
                <a:solidFill>
                  <a:srgbClr val="FF2300"/>
                </a:solidFill>
                <a:latin typeface="LucidaGrande" charset="0"/>
              </a:rPr>
              <a:t> </a:t>
            </a:r>
            <a:r>
              <a:rPr lang="en-US" sz="1400" dirty="0">
                <a:solidFill>
                  <a:srgbClr val="022859"/>
                </a:solidFill>
                <a:latin typeface="Palatino" charset="0"/>
              </a:rPr>
              <a:t>Challenges presented by </a:t>
            </a:r>
            <a:r>
              <a:rPr lang="en-US" sz="1400" dirty="0" err="1">
                <a:solidFill>
                  <a:srgbClr val="022859"/>
                </a:solidFill>
                <a:latin typeface="Palatino" charset="0"/>
              </a:rPr>
              <a:t>FCChh</a:t>
            </a:r>
            <a:r>
              <a:rPr lang="en-US" sz="1400" dirty="0">
                <a:solidFill>
                  <a:srgbClr val="022859"/>
                </a:solidFill>
                <a:latin typeface="Palatino" charset="0"/>
              </a:rPr>
              <a:t> and MC in particular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5814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2F8B2-CC17-8A43-B672-B4BE29CACF9C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43" y="52595"/>
            <a:ext cx="6780669" cy="4852998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477184"/>
              </p:ext>
            </p:extLst>
          </p:nvPr>
        </p:nvGraphicFramePr>
        <p:xfrm>
          <a:off x="7286391" y="2355915"/>
          <a:ext cx="1732019" cy="3487845"/>
        </p:xfrm>
        <a:graphic>
          <a:graphicData uri="http://schemas.openxmlformats.org/drawingml/2006/table">
            <a:tbl>
              <a:tblPr/>
              <a:tblGrid>
                <a:gridCol w="1732019"/>
              </a:tblGrid>
              <a:tr h="2325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Daniel Schulte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523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Mark Palmer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523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latin typeface="+mn-lt"/>
                        </a:rPr>
                        <a:t>Tabea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</a:rPr>
                        <a:t>Arnd</a:t>
                      </a:r>
                      <a:endParaRPr lang="en-US" sz="1400" dirty="0" smtClean="0">
                        <a:latin typeface="+mn-l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523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Antoine Chance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523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Jean-Pierre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Delahaye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523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Angeles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Faus-Golfe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523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Simone </a:t>
                      </a:r>
                      <a:r>
                        <a:rPr lang="en-US" sz="1400" dirty="0" err="1" smtClean="0">
                          <a:latin typeface="+mn-lt"/>
                        </a:rPr>
                        <a:t>Gilardoni</a:t>
                      </a:r>
                      <a:endParaRPr lang="en-US" sz="1400" dirty="0" smtClean="0">
                        <a:latin typeface="+mn-l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523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Philippe Lebrun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5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Ken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523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Nadia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Pastrone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523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Lionel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Quettier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523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Tor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Raubenheimer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523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Chris Rogers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523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Mike Seidel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523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Akira Yamamoto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7083445" y="1986583"/>
            <a:ext cx="1937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800000"/>
                </a:solidFill>
                <a:latin typeface="+mn-lt"/>
              </a:rPr>
              <a:t>Muon Beam Panel</a:t>
            </a:r>
          </a:p>
        </p:txBody>
      </p:sp>
      <p:sp>
        <p:nvSpPr>
          <p:cNvPr id="8" name="Rectangle 7"/>
          <p:cNvSpPr/>
          <p:nvPr/>
        </p:nvSpPr>
        <p:spPr>
          <a:xfrm>
            <a:off x="155367" y="4905593"/>
            <a:ext cx="692807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800000"/>
                </a:solidFill>
                <a:latin typeface="+mn-lt"/>
              </a:rPr>
              <a:t>Panel role: </a:t>
            </a:r>
          </a:p>
          <a:p>
            <a:r>
              <a:rPr lang="en-US" sz="1600" dirty="0">
                <a:latin typeface="+mn-lt"/>
              </a:rPr>
              <a:t>‣  Establish key R&amp;D needs, as dictated by the scientific priorities </a:t>
            </a:r>
          </a:p>
          <a:p>
            <a:r>
              <a:rPr lang="en-US" sz="1600" dirty="0">
                <a:latin typeface="+mn-lt"/>
              </a:rPr>
              <a:t>‣  Consult widely with the European and international communities, taking into account the capabilities and interests of stakeholders </a:t>
            </a:r>
          </a:p>
          <a:p>
            <a:r>
              <a:rPr lang="en-US" sz="1600" dirty="0">
                <a:latin typeface="+mn-lt"/>
              </a:rPr>
              <a:t>‣  Take explicitly into account the plans and needs in related scientific fields </a:t>
            </a:r>
          </a:p>
          <a:p>
            <a:r>
              <a:rPr lang="en-US" sz="1600" dirty="0">
                <a:latin typeface="+mn-lt"/>
              </a:rPr>
              <a:t>‣  Propose ambitious but realistic objectives, work plans, and deliverables </a:t>
            </a:r>
          </a:p>
          <a:p>
            <a:r>
              <a:rPr lang="en-US" sz="1600" dirty="0">
                <a:latin typeface="+mn-lt"/>
              </a:rPr>
              <a:t>‣  Give options and scenarios for European investment and activity level </a:t>
            </a:r>
            <a:endParaRPr lang="en-US" sz="1600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52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53DBD195-3B20-43F8-B51C-13F4DE9625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643687"/>
              </p:ext>
            </p:extLst>
          </p:nvPr>
        </p:nvGraphicFramePr>
        <p:xfrm>
          <a:off x="440654" y="908720"/>
          <a:ext cx="8262692" cy="48711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6332">
                  <a:extLst>
                    <a:ext uri="{9D8B030D-6E8A-4147-A177-3AD203B41FA5}">
                      <a16:colId xmlns="" xmlns:a16="http://schemas.microsoft.com/office/drawing/2014/main" val="1941007170"/>
                    </a:ext>
                  </a:extLst>
                </a:gridCol>
                <a:gridCol w="616332">
                  <a:extLst>
                    <a:ext uri="{9D8B030D-6E8A-4147-A177-3AD203B41FA5}">
                      <a16:colId xmlns="" xmlns:a16="http://schemas.microsoft.com/office/drawing/2014/main" val="1054225119"/>
                    </a:ext>
                  </a:extLst>
                </a:gridCol>
                <a:gridCol w="2715708">
                  <a:extLst>
                    <a:ext uri="{9D8B030D-6E8A-4147-A177-3AD203B41FA5}">
                      <a16:colId xmlns="" xmlns:a16="http://schemas.microsoft.com/office/drawing/2014/main" val="1735707382"/>
                    </a:ext>
                  </a:extLst>
                </a:gridCol>
                <a:gridCol w="616332">
                  <a:extLst>
                    <a:ext uri="{9D8B030D-6E8A-4147-A177-3AD203B41FA5}">
                      <a16:colId xmlns="" xmlns:a16="http://schemas.microsoft.com/office/drawing/2014/main" val="2331933052"/>
                    </a:ext>
                  </a:extLst>
                </a:gridCol>
                <a:gridCol w="616332">
                  <a:extLst>
                    <a:ext uri="{9D8B030D-6E8A-4147-A177-3AD203B41FA5}">
                      <a16:colId xmlns="" xmlns:a16="http://schemas.microsoft.com/office/drawing/2014/main" val="2147619635"/>
                    </a:ext>
                  </a:extLst>
                </a:gridCol>
                <a:gridCol w="616332">
                  <a:extLst>
                    <a:ext uri="{9D8B030D-6E8A-4147-A177-3AD203B41FA5}">
                      <a16:colId xmlns="" xmlns:a16="http://schemas.microsoft.com/office/drawing/2014/main" val="1674753043"/>
                    </a:ext>
                  </a:extLst>
                </a:gridCol>
                <a:gridCol w="616332">
                  <a:extLst>
                    <a:ext uri="{9D8B030D-6E8A-4147-A177-3AD203B41FA5}">
                      <a16:colId xmlns="" xmlns:a16="http://schemas.microsoft.com/office/drawing/2014/main" val="4136304258"/>
                    </a:ext>
                  </a:extLst>
                </a:gridCol>
                <a:gridCol w="924496">
                  <a:extLst>
                    <a:ext uri="{9D8B030D-6E8A-4147-A177-3AD203B41FA5}">
                      <a16:colId xmlns="" xmlns:a16="http://schemas.microsoft.com/office/drawing/2014/main" val="4127294902"/>
                    </a:ext>
                  </a:extLst>
                </a:gridCol>
                <a:gridCol w="924496">
                  <a:extLst>
                    <a:ext uri="{9D8B030D-6E8A-4147-A177-3AD203B41FA5}">
                      <a16:colId xmlns="" xmlns:a16="http://schemas.microsoft.com/office/drawing/2014/main" val="1287496679"/>
                    </a:ext>
                  </a:extLst>
                </a:gridCol>
              </a:tblGrid>
              <a:tr h="622038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n-GB" sz="2000" b="1" u="none" strike="noStrike" dirty="0">
                          <a:solidFill>
                            <a:srgbClr val="800000"/>
                          </a:solidFill>
                          <a:effectLst/>
                        </a:rPr>
                        <a:t>Workshop to discuss the R&amp;D test programme and </a:t>
                      </a:r>
                      <a:r>
                        <a:rPr lang="en-GB" sz="2000" b="1" u="none" strike="noStrike" dirty="0" smtClean="0">
                          <a:solidFill>
                            <a:srgbClr val="800000"/>
                          </a:solidFill>
                          <a:effectLst/>
                        </a:rPr>
                        <a:t>facilities</a:t>
                      </a:r>
                      <a:endParaRPr lang="en-GB" sz="2000" b="1" i="0" u="none" strike="noStrike" dirty="0">
                        <a:solidFill>
                          <a:srgbClr val="8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63" marR="4763" marT="4763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="" xmlns:a16="http://schemas.microsoft.com/office/drawing/2014/main" val="471546043"/>
                  </a:ext>
                </a:extLst>
              </a:tr>
              <a:tr h="21245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24 &amp; 25 March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="" xmlns:a16="http://schemas.microsoft.com/office/drawing/2014/main" val="1548415617"/>
                  </a:ext>
                </a:extLst>
              </a:tr>
              <a:tr h="212455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="" xmlns:a16="http://schemas.microsoft.com/office/drawing/2014/main" val="1060946587"/>
                  </a:ext>
                </a:extLst>
              </a:tr>
              <a:tr h="21245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1st day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="" xmlns:a16="http://schemas.microsoft.com/office/drawing/2014/main" val="1106267141"/>
                  </a:ext>
                </a:extLst>
              </a:tr>
              <a:tr h="212455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="" xmlns:a16="http://schemas.microsoft.com/office/drawing/2014/main" val="2085119626"/>
                  </a:ext>
                </a:extLst>
              </a:tr>
              <a:tr h="21245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time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title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Speaker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Duration (talk + questions)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99073035"/>
                  </a:ext>
                </a:extLst>
              </a:tr>
              <a:tr h="212455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="" xmlns:a16="http://schemas.microsoft.com/office/drawing/2014/main" val="3524240826"/>
                  </a:ext>
                </a:extLst>
              </a:tr>
              <a:tr h="212455"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13:30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Introduction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Mike Lamont?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0:10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="" xmlns:a16="http://schemas.microsoft.com/office/drawing/2014/main" val="2920709228"/>
                  </a:ext>
                </a:extLst>
              </a:tr>
              <a:tr h="212455"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13:40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Physics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0:25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="" xmlns:a16="http://schemas.microsoft.com/office/drawing/2014/main" val="1852334559"/>
                  </a:ext>
                </a:extLst>
              </a:tr>
              <a:tr h="424909"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14:05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MICE, EMMA, MuCool, MERIT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0:25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="" xmlns:a16="http://schemas.microsoft.com/office/drawing/2014/main" val="205002985"/>
                  </a:ext>
                </a:extLst>
              </a:tr>
              <a:tr h="212455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="" xmlns:a16="http://schemas.microsoft.com/office/drawing/2014/main" val="1426661791"/>
                  </a:ext>
                </a:extLst>
              </a:tr>
              <a:tr h="212455"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14:30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Coffee Break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0:15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="" xmlns:a16="http://schemas.microsoft.com/office/drawing/2014/main" val="2315616335"/>
                  </a:ext>
                </a:extLst>
              </a:tr>
              <a:tr h="212455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="" xmlns:a16="http://schemas.microsoft.com/office/drawing/2014/main" val="2347776180"/>
                  </a:ext>
                </a:extLst>
              </a:tr>
              <a:tr h="212455"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14:45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US facilities and test beams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0:25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="" xmlns:a16="http://schemas.microsoft.com/office/drawing/2014/main" val="3968309392"/>
                  </a:ext>
                </a:extLst>
              </a:tr>
              <a:tr h="212455"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15:10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Facilities in ASIA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0:25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="" xmlns:a16="http://schemas.microsoft.com/office/drawing/2014/main" val="1411360756"/>
                  </a:ext>
                </a:extLst>
              </a:tr>
              <a:tr h="212455"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15:35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Nu-Storm as a test Facility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0:25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="" xmlns:a16="http://schemas.microsoft.com/office/drawing/2014/main" val="3378190493"/>
                  </a:ext>
                </a:extLst>
              </a:tr>
              <a:tr h="212455"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16:00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Higgs Factory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0:25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="" xmlns:a16="http://schemas.microsoft.com/office/drawing/2014/main" val="2992850359"/>
                  </a:ext>
                </a:extLst>
              </a:tr>
              <a:tr h="212455"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16:25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Discussion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0:25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="" xmlns:a16="http://schemas.microsoft.com/office/drawing/2014/main" val="1043863355"/>
                  </a:ext>
                </a:extLst>
              </a:tr>
              <a:tr h="212455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="" xmlns:a16="http://schemas.microsoft.com/office/drawing/2014/main" val="4162284231"/>
                  </a:ext>
                </a:extLst>
              </a:tr>
              <a:tr h="212455"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16:50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Coffee Break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0:15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="" xmlns:a16="http://schemas.microsoft.com/office/drawing/2014/main" val="2674608968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572000" y="6021288"/>
            <a:ext cx="3954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  <a:hlinkClick r:id="rId2"/>
              </a:rPr>
              <a:t>https://</a:t>
            </a:r>
            <a:r>
              <a:rPr lang="en-US" dirty="0" err="1">
                <a:latin typeface="+mn-lt"/>
                <a:hlinkClick r:id="rId2"/>
              </a:rPr>
              <a:t>indico.cern.ch</a:t>
            </a:r>
            <a:r>
              <a:rPr lang="en-US" dirty="0">
                <a:latin typeface="+mn-lt"/>
                <a:hlinkClick r:id="rId2"/>
              </a:rPr>
              <a:t>/event/1012808/</a:t>
            </a:r>
            <a:endParaRPr lang="en-US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64444" y="482623"/>
            <a:ext cx="113890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R. </a:t>
            </a:r>
            <a:r>
              <a:rPr lang="en-US" dirty="0" err="1" smtClean="0">
                <a:latin typeface="+mn-lt"/>
              </a:rPr>
              <a:t>Losito</a:t>
            </a:r>
            <a:r>
              <a:rPr lang="en-US" dirty="0" smtClean="0">
                <a:latin typeface="+mn-lt"/>
              </a:rPr>
              <a:t>   </a:t>
            </a:r>
            <a:endParaRPr lang="en-US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0654" y="520849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+mn-lt"/>
              </a:rPr>
              <a:t>March 1, 2021</a:t>
            </a:r>
            <a:endParaRPr lang="en-US">
              <a:latin typeface="+mn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1403648" y="4725144"/>
            <a:ext cx="2160240" cy="288032"/>
          </a:xfrm>
          <a:prstGeom prst="ellipse">
            <a:avLst/>
          </a:prstGeom>
          <a:noFill/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7" idx="6"/>
          </p:cNvCxnSpPr>
          <p:nvPr/>
        </p:nvCxnSpPr>
        <p:spPr>
          <a:xfrm flipH="1">
            <a:off x="2339752" y="4869160"/>
            <a:ext cx="1224136" cy="1368152"/>
          </a:xfrm>
          <a:prstGeom prst="straightConnector1">
            <a:avLst/>
          </a:prstGeom>
          <a:ln>
            <a:solidFill>
              <a:srgbClr val="8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87842" y="6205954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Hp</a:t>
            </a:r>
            <a:r>
              <a:rPr lang="en-US" dirty="0" smtClean="0"/>
              <a:t>: </a:t>
            </a:r>
            <a:r>
              <a:rPr lang="en-US" dirty="0" err="1" smtClean="0"/>
              <a:t>discussione</a:t>
            </a:r>
            <a:r>
              <a:rPr lang="en-US" dirty="0" smtClean="0"/>
              <a:t> 25 </a:t>
            </a:r>
            <a:r>
              <a:rPr lang="en-US" dirty="0" err="1" smtClean="0"/>
              <a:t>mattina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4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57F6C40A-F18D-4EA2-80BA-B2FECF3DE5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94797"/>
              </p:ext>
            </p:extLst>
          </p:nvPr>
        </p:nvGraphicFramePr>
        <p:xfrm>
          <a:off x="323528" y="188640"/>
          <a:ext cx="8328659" cy="50434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2610">
                  <a:extLst>
                    <a:ext uri="{9D8B030D-6E8A-4147-A177-3AD203B41FA5}">
                      <a16:colId xmlns="" xmlns:a16="http://schemas.microsoft.com/office/drawing/2014/main" val="266112566"/>
                    </a:ext>
                  </a:extLst>
                </a:gridCol>
                <a:gridCol w="521228">
                  <a:extLst>
                    <a:ext uri="{9D8B030D-6E8A-4147-A177-3AD203B41FA5}">
                      <a16:colId xmlns="" xmlns:a16="http://schemas.microsoft.com/office/drawing/2014/main" val="2483746819"/>
                    </a:ext>
                  </a:extLst>
                </a:gridCol>
                <a:gridCol w="3092156">
                  <a:extLst>
                    <a:ext uri="{9D8B030D-6E8A-4147-A177-3AD203B41FA5}">
                      <a16:colId xmlns="" xmlns:a16="http://schemas.microsoft.com/office/drawing/2014/main" val="3071737087"/>
                    </a:ext>
                  </a:extLst>
                </a:gridCol>
                <a:gridCol w="521228">
                  <a:extLst>
                    <a:ext uri="{9D8B030D-6E8A-4147-A177-3AD203B41FA5}">
                      <a16:colId xmlns="" xmlns:a16="http://schemas.microsoft.com/office/drawing/2014/main" val="2271624750"/>
                    </a:ext>
                  </a:extLst>
                </a:gridCol>
                <a:gridCol w="521228">
                  <a:extLst>
                    <a:ext uri="{9D8B030D-6E8A-4147-A177-3AD203B41FA5}">
                      <a16:colId xmlns="" xmlns:a16="http://schemas.microsoft.com/office/drawing/2014/main" val="2929465263"/>
                    </a:ext>
                  </a:extLst>
                </a:gridCol>
                <a:gridCol w="521228">
                  <a:extLst>
                    <a:ext uri="{9D8B030D-6E8A-4147-A177-3AD203B41FA5}">
                      <a16:colId xmlns="" xmlns:a16="http://schemas.microsoft.com/office/drawing/2014/main" val="3457050830"/>
                    </a:ext>
                  </a:extLst>
                </a:gridCol>
                <a:gridCol w="1046525">
                  <a:extLst>
                    <a:ext uri="{9D8B030D-6E8A-4147-A177-3AD203B41FA5}">
                      <a16:colId xmlns="" xmlns:a16="http://schemas.microsoft.com/office/drawing/2014/main" val="253734725"/>
                    </a:ext>
                  </a:extLst>
                </a:gridCol>
                <a:gridCol w="521228">
                  <a:extLst>
                    <a:ext uri="{9D8B030D-6E8A-4147-A177-3AD203B41FA5}">
                      <a16:colId xmlns="" xmlns:a16="http://schemas.microsoft.com/office/drawing/2014/main" val="2136795407"/>
                    </a:ext>
                  </a:extLst>
                </a:gridCol>
                <a:gridCol w="521228">
                  <a:extLst>
                    <a:ext uri="{9D8B030D-6E8A-4147-A177-3AD203B41FA5}">
                      <a16:colId xmlns="" xmlns:a16="http://schemas.microsoft.com/office/drawing/2014/main" val="1631466740"/>
                    </a:ext>
                  </a:extLst>
                </a:gridCol>
              </a:tblGrid>
              <a:tr h="233097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extLst>
                  <a:ext uri="{0D108BD9-81ED-4DB2-BD59-A6C34878D82A}">
                    <a16:rowId xmlns="" xmlns:a16="http://schemas.microsoft.com/office/drawing/2014/main" val="784768513"/>
                  </a:ext>
                </a:extLst>
              </a:tr>
              <a:tr h="211031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17:05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PSI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0:20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extLst>
                  <a:ext uri="{0D108BD9-81ED-4DB2-BD59-A6C34878D82A}">
                    <a16:rowId xmlns="" xmlns:a16="http://schemas.microsoft.com/office/drawing/2014/main" val="596588920"/>
                  </a:ext>
                </a:extLst>
              </a:tr>
              <a:tr h="211031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17:25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PBC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0:20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extLst>
                  <a:ext uri="{0D108BD9-81ED-4DB2-BD59-A6C34878D82A}">
                    <a16:rowId xmlns="" xmlns:a16="http://schemas.microsoft.com/office/drawing/2014/main" val="3488556411"/>
                  </a:ext>
                </a:extLst>
              </a:tr>
              <a:tr h="211031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17:45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ESS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0:20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extLst>
                  <a:ext uri="{0D108BD9-81ED-4DB2-BD59-A6C34878D82A}">
                    <a16:rowId xmlns="" xmlns:a16="http://schemas.microsoft.com/office/drawing/2014/main" val="2474552977"/>
                  </a:ext>
                </a:extLst>
              </a:tr>
              <a:tr h="211031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18:05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Proton Facilities at CERN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0:20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extLst>
                  <a:ext uri="{0D108BD9-81ED-4DB2-BD59-A6C34878D82A}">
                    <a16:rowId xmlns="" xmlns:a16="http://schemas.microsoft.com/office/drawing/2014/main" val="4168012616"/>
                  </a:ext>
                </a:extLst>
              </a:tr>
              <a:tr h="211031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18:25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Other contributions or Discussion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0:30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extLst>
                  <a:ext uri="{0D108BD9-81ED-4DB2-BD59-A6C34878D82A}">
                    <a16:rowId xmlns="" xmlns:a16="http://schemas.microsoft.com/office/drawing/2014/main" val="34917335"/>
                  </a:ext>
                </a:extLst>
              </a:tr>
              <a:tr h="211031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18:55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end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extLst>
                  <a:ext uri="{0D108BD9-81ED-4DB2-BD59-A6C34878D82A}">
                    <a16:rowId xmlns="" xmlns:a16="http://schemas.microsoft.com/office/drawing/2014/main" val="2014420234"/>
                  </a:ext>
                </a:extLst>
              </a:tr>
              <a:tr h="211031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extLst>
                  <a:ext uri="{0D108BD9-81ED-4DB2-BD59-A6C34878D82A}">
                    <a16:rowId xmlns="" xmlns:a16="http://schemas.microsoft.com/office/drawing/2014/main" val="2480683423"/>
                  </a:ext>
                </a:extLst>
              </a:tr>
              <a:tr h="21103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2nd day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extLst>
                  <a:ext uri="{0D108BD9-81ED-4DB2-BD59-A6C34878D82A}">
                    <a16:rowId xmlns="" xmlns:a16="http://schemas.microsoft.com/office/drawing/2014/main" val="1408610801"/>
                  </a:ext>
                </a:extLst>
              </a:tr>
              <a:tr h="211031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extLst>
                  <a:ext uri="{0D108BD9-81ED-4DB2-BD59-A6C34878D82A}">
                    <a16:rowId xmlns="" xmlns:a16="http://schemas.microsoft.com/office/drawing/2014/main" val="3147415565"/>
                  </a:ext>
                </a:extLst>
              </a:tr>
              <a:tr h="211031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13:30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Cooling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0:30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extLst>
                  <a:ext uri="{0D108BD9-81ED-4DB2-BD59-A6C34878D82A}">
                    <a16:rowId xmlns="" xmlns:a16="http://schemas.microsoft.com/office/drawing/2014/main" val="4206291260"/>
                  </a:ext>
                </a:extLst>
              </a:tr>
              <a:tr h="211031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14:00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err="1" smtClean="0">
                          <a:effectLst/>
                        </a:rPr>
                        <a:t>Targetry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0:30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extLst>
                  <a:ext uri="{0D108BD9-81ED-4DB2-BD59-A6C34878D82A}">
                    <a16:rowId xmlns="" xmlns:a16="http://schemas.microsoft.com/office/drawing/2014/main" val="3072234048"/>
                  </a:ext>
                </a:extLst>
              </a:tr>
              <a:tr h="211031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14:30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Magnets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0:30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extLst>
                  <a:ext uri="{0D108BD9-81ED-4DB2-BD59-A6C34878D82A}">
                    <a16:rowId xmlns="" xmlns:a16="http://schemas.microsoft.com/office/drawing/2014/main" val="206213584"/>
                  </a:ext>
                </a:extLst>
              </a:tr>
              <a:tr h="211031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15:00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RF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0:30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extLst>
                  <a:ext uri="{0D108BD9-81ED-4DB2-BD59-A6C34878D82A}">
                    <a16:rowId xmlns="" xmlns:a16="http://schemas.microsoft.com/office/drawing/2014/main" val="432873072"/>
                  </a:ext>
                </a:extLst>
              </a:tr>
              <a:tr h="211031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extLst>
                  <a:ext uri="{0D108BD9-81ED-4DB2-BD59-A6C34878D82A}">
                    <a16:rowId xmlns="" xmlns:a16="http://schemas.microsoft.com/office/drawing/2014/main" val="3129652660"/>
                  </a:ext>
                </a:extLst>
              </a:tr>
              <a:tr h="211031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15:30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Coffee Break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0:15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extLst>
                  <a:ext uri="{0D108BD9-81ED-4DB2-BD59-A6C34878D82A}">
                    <a16:rowId xmlns="" xmlns:a16="http://schemas.microsoft.com/office/drawing/2014/main" val="904940478"/>
                  </a:ext>
                </a:extLst>
              </a:tr>
              <a:tr h="211031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extLst>
                  <a:ext uri="{0D108BD9-81ED-4DB2-BD59-A6C34878D82A}">
                    <a16:rowId xmlns="" xmlns:a16="http://schemas.microsoft.com/office/drawing/2014/main" val="3702809624"/>
                  </a:ext>
                </a:extLst>
              </a:tr>
              <a:tr h="211031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15:45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Acceleration &amp; Collider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0:30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extLst>
                  <a:ext uri="{0D108BD9-81ED-4DB2-BD59-A6C34878D82A}">
                    <a16:rowId xmlns="" xmlns:a16="http://schemas.microsoft.com/office/drawing/2014/main" val="3825774195"/>
                  </a:ext>
                </a:extLst>
              </a:tr>
              <a:tr h="211031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16:15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MDI &amp; Detector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0:30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extLst>
                  <a:ext uri="{0D108BD9-81ED-4DB2-BD59-A6C34878D82A}">
                    <a16:rowId xmlns="" xmlns:a16="http://schemas.microsoft.com/office/drawing/2014/main" val="3740282195"/>
                  </a:ext>
                </a:extLst>
              </a:tr>
              <a:tr h="211031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16:45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LEMMA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0:30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extLst>
                  <a:ext uri="{0D108BD9-81ED-4DB2-BD59-A6C34878D82A}">
                    <a16:rowId xmlns="" xmlns:a16="http://schemas.microsoft.com/office/drawing/2014/main" val="119164375"/>
                  </a:ext>
                </a:extLst>
              </a:tr>
              <a:tr h="211031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17:15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Discussion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0:30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extLst>
                  <a:ext uri="{0D108BD9-81ED-4DB2-BD59-A6C34878D82A}">
                    <a16:rowId xmlns="" xmlns:a16="http://schemas.microsoft.com/office/drawing/2014/main" val="2368513317"/>
                  </a:ext>
                </a:extLst>
              </a:tr>
              <a:tr h="211031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17:45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Summary &amp; final report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0:30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extLst>
                  <a:ext uri="{0D108BD9-81ED-4DB2-BD59-A6C34878D82A}">
                    <a16:rowId xmlns="" xmlns:a16="http://schemas.microsoft.com/office/drawing/2014/main" val="3441855939"/>
                  </a:ext>
                </a:extLst>
              </a:tr>
              <a:tr h="211031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18:15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end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1" marR="5291" marT="5291" marB="0" anchor="b"/>
                </a:tc>
                <a:extLst>
                  <a:ext uri="{0D108BD9-81ED-4DB2-BD59-A6C34878D82A}">
                    <a16:rowId xmlns="" xmlns:a16="http://schemas.microsoft.com/office/drawing/2014/main" val="2447932313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1475656" y="4149080"/>
            <a:ext cx="2160240" cy="216024"/>
          </a:xfrm>
          <a:prstGeom prst="ellipse">
            <a:avLst/>
          </a:prstGeom>
          <a:noFill/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635896" y="3829690"/>
            <a:ext cx="576064" cy="442846"/>
          </a:xfrm>
          <a:prstGeom prst="straightConnector1">
            <a:avLst/>
          </a:prstGeom>
          <a:ln>
            <a:solidFill>
              <a:srgbClr val="8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11960" y="3645024"/>
            <a:ext cx="129614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D. </a:t>
            </a:r>
            <a:r>
              <a:rPr lang="en-US" dirty="0" err="1" smtClean="0"/>
              <a:t>Lucchesi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619672" y="4365104"/>
            <a:ext cx="1071736" cy="216024"/>
          </a:xfrm>
          <a:prstGeom prst="ellipse">
            <a:avLst/>
          </a:prstGeom>
          <a:noFill/>
          <a:ln w="19050"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684730" y="4506784"/>
            <a:ext cx="2175302" cy="794424"/>
          </a:xfrm>
          <a:prstGeom prst="straightConnector1">
            <a:avLst/>
          </a:prstGeom>
          <a:ln>
            <a:solidFill>
              <a:srgbClr val="8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60032" y="5361834"/>
            <a:ext cx="3096344" cy="646331"/>
          </a:xfrm>
          <a:prstGeom prst="rect">
            <a:avLst/>
          </a:prstGeom>
          <a:noFill/>
          <a:ln w="28575">
            <a:solidFill>
              <a:srgbClr val="80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TEST BEAM </a:t>
            </a:r>
            <a:r>
              <a:rPr lang="en-US" dirty="0" smtClean="0"/>
              <a:t>LEMMA  20min </a:t>
            </a:r>
            <a:endParaRPr lang="en-US" dirty="0" smtClean="0"/>
          </a:p>
          <a:p>
            <a:r>
              <a:rPr lang="en-US" dirty="0" smtClean="0"/>
              <a:t>BERSAGLI  20 min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691680" y="2602336"/>
            <a:ext cx="1071736" cy="250599"/>
          </a:xfrm>
          <a:prstGeom prst="ellipse">
            <a:avLst/>
          </a:prstGeom>
          <a:noFill/>
          <a:ln w="19050"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763416" y="2298364"/>
            <a:ext cx="576064" cy="442846"/>
          </a:xfrm>
          <a:prstGeom prst="straightConnector1">
            <a:avLst/>
          </a:prstGeom>
          <a:ln>
            <a:solidFill>
              <a:srgbClr val="8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39480" y="2040184"/>
            <a:ext cx="1296144" cy="369332"/>
          </a:xfrm>
          <a:prstGeom prst="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M. </a:t>
            </a:r>
            <a:r>
              <a:rPr lang="en-US" dirty="0" err="1" smtClean="0"/>
              <a:t>Calviani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72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075240" cy="662898"/>
          </a:xfrm>
        </p:spPr>
        <p:txBody>
          <a:bodyPr/>
          <a:lstStyle/>
          <a:p>
            <a:r>
              <a:rPr lang="en-US" dirty="0" err="1" smtClean="0"/>
              <a:t>Discussione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7398" y="1052736"/>
            <a:ext cx="3934562" cy="41764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800000"/>
                </a:solidFill>
              </a:rPr>
              <a:t>Test Beam </a:t>
            </a:r>
            <a:r>
              <a:rPr lang="en-US" b="1" dirty="0" smtClean="0">
                <a:solidFill>
                  <a:srgbClr val="800000"/>
                </a:solidFill>
              </a:rPr>
              <a:t>LEMMA  </a:t>
            </a:r>
            <a:endParaRPr lang="en-US" sz="2000" b="1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2000" dirty="0" smtClean="0"/>
              <a:t>20 </a:t>
            </a:r>
            <a:r>
              <a:rPr lang="en-US" sz="2000" dirty="0" err="1" smtClean="0"/>
              <a:t>min+discussione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Recap LEMMA</a:t>
            </a:r>
            <a:endParaRPr lang="en-US" sz="2000" dirty="0" smtClean="0"/>
          </a:p>
          <a:p>
            <a:r>
              <a:rPr lang="en-US" dirty="0" err="1" smtClean="0"/>
              <a:t>Scopo</a:t>
            </a:r>
            <a:r>
              <a:rPr lang="en-US" sz="1400" dirty="0" smtClean="0"/>
              <a:t> </a:t>
            </a:r>
          </a:p>
          <a:p>
            <a:pPr marL="0" indent="0">
              <a:buNone/>
            </a:pPr>
            <a:r>
              <a:rPr lang="en-US" sz="1400" dirty="0" err="1" smtClean="0"/>
              <a:t>Misura</a:t>
            </a:r>
            <a:r>
              <a:rPr lang="en-US" sz="1400" dirty="0" smtClean="0"/>
              <a:t> </a:t>
            </a:r>
            <a:r>
              <a:rPr lang="en-US" sz="1400" dirty="0" err="1" smtClean="0"/>
              <a:t>xsec</a:t>
            </a:r>
            <a:r>
              <a:rPr lang="en-US" sz="1400" dirty="0" smtClean="0"/>
              <a:t> e </a:t>
            </a:r>
            <a:r>
              <a:rPr lang="en-US" sz="1400" dirty="0" err="1" smtClean="0"/>
              <a:t>emittanza</a:t>
            </a:r>
            <a:r>
              <a:rPr lang="en-US" sz="1400" dirty="0" smtClean="0"/>
              <a:t> </a:t>
            </a:r>
            <a:r>
              <a:rPr lang="en-US" sz="1400" dirty="0" smtClean="0">
                <a:sym typeface="Wingdings"/>
              </a:rPr>
              <a:t> serve </a:t>
            </a:r>
            <a:r>
              <a:rPr lang="en-US" sz="1400" dirty="0" err="1" smtClean="0">
                <a:sym typeface="Wingdings"/>
              </a:rPr>
              <a:t>fascio</a:t>
            </a:r>
            <a:r>
              <a:rPr lang="en-US" sz="1400" dirty="0" smtClean="0">
                <a:sym typeface="Wingdings"/>
              </a:rPr>
              <a:t> e+ </a:t>
            </a:r>
            <a:r>
              <a:rPr lang="en-US" sz="1400" dirty="0" err="1" smtClean="0">
                <a:sym typeface="Wingdings"/>
              </a:rPr>
              <a:t>alta</a:t>
            </a:r>
            <a:r>
              <a:rPr lang="en-US" sz="1400" dirty="0" smtClean="0">
                <a:sym typeface="Wingdings"/>
              </a:rPr>
              <a:t> </a:t>
            </a:r>
            <a:r>
              <a:rPr lang="en-US" sz="1400" dirty="0" err="1" smtClean="0">
                <a:sym typeface="Wingdings"/>
              </a:rPr>
              <a:t>intensita</a:t>
            </a:r>
            <a:r>
              <a:rPr lang="en-US" sz="1400" dirty="0" smtClean="0">
                <a:sym typeface="Wingdings"/>
              </a:rPr>
              <a:t>’      -   </a:t>
            </a:r>
            <a:r>
              <a:rPr lang="en-US" sz="1400" dirty="0" err="1" smtClean="0">
                <a:sym typeface="Wingdings"/>
              </a:rPr>
              <a:t>cosa</a:t>
            </a:r>
            <a:r>
              <a:rPr lang="en-US" sz="1400" dirty="0" smtClean="0">
                <a:sym typeface="Wingdings"/>
              </a:rPr>
              <a:t> e’ </a:t>
            </a:r>
            <a:r>
              <a:rPr lang="en-US" sz="1400" dirty="0" err="1" smtClean="0">
                <a:sym typeface="Wingdings"/>
              </a:rPr>
              <a:t>stato</a:t>
            </a:r>
            <a:r>
              <a:rPr lang="en-US" sz="1400" dirty="0" smtClean="0">
                <a:sym typeface="Wingdings"/>
              </a:rPr>
              <a:t> </a:t>
            </a:r>
            <a:r>
              <a:rPr lang="en-US" sz="1400" dirty="0" err="1" smtClean="0">
                <a:sym typeface="Wingdings"/>
              </a:rPr>
              <a:t>fatto</a:t>
            </a:r>
            <a:r>
              <a:rPr lang="en-US" sz="1400" dirty="0" smtClean="0">
                <a:sym typeface="Wingdings"/>
              </a:rPr>
              <a:t> </a:t>
            </a:r>
            <a:r>
              <a:rPr lang="mr-IN" sz="1400" dirty="0" smtClean="0">
                <a:sym typeface="Wingdings"/>
              </a:rPr>
              <a:t>–</a:t>
            </a:r>
            <a:r>
              <a:rPr lang="en-US" sz="1400" dirty="0" smtClean="0">
                <a:sym typeface="Wingdings"/>
              </a:rPr>
              <a:t> </a:t>
            </a:r>
            <a:r>
              <a:rPr lang="en-US" sz="1400" dirty="0" err="1" smtClean="0">
                <a:sym typeface="Wingdings"/>
              </a:rPr>
              <a:t>cosa</a:t>
            </a:r>
            <a:r>
              <a:rPr lang="en-US" sz="1400" dirty="0" smtClean="0">
                <a:sym typeface="Wingdings"/>
              </a:rPr>
              <a:t> </a:t>
            </a:r>
            <a:r>
              <a:rPr lang="en-US" sz="1400" dirty="0" err="1" smtClean="0">
                <a:sym typeface="Wingdings"/>
              </a:rPr>
              <a:t>si</a:t>
            </a:r>
            <a:r>
              <a:rPr lang="en-US" sz="1400" dirty="0" smtClean="0">
                <a:sym typeface="Wingdings"/>
              </a:rPr>
              <a:t> </a:t>
            </a:r>
            <a:r>
              <a:rPr lang="en-US" sz="1400" dirty="0" err="1" smtClean="0">
                <a:sym typeface="Wingdings"/>
              </a:rPr>
              <a:t>chiede</a:t>
            </a:r>
            <a:r>
              <a:rPr lang="en-US" sz="1400" dirty="0" smtClean="0">
                <a:sym typeface="Wingdings"/>
              </a:rPr>
              <a:t> di fare</a:t>
            </a:r>
            <a:endParaRPr lang="en-US" dirty="0" smtClean="0"/>
          </a:p>
          <a:p>
            <a:r>
              <a:rPr lang="en-US" dirty="0" err="1" smtClean="0"/>
              <a:t>Apparato</a:t>
            </a:r>
            <a:endParaRPr lang="en-US" dirty="0" smtClean="0"/>
          </a:p>
          <a:p>
            <a:pPr marL="0" indent="0">
              <a:buNone/>
            </a:pPr>
            <a:r>
              <a:rPr lang="en-US" sz="1400" dirty="0" err="1" smtClean="0"/>
              <a:t>Bisogna</a:t>
            </a:r>
            <a:r>
              <a:rPr lang="en-US" sz="1400" dirty="0" smtClean="0"/>
              <a:t> </a:t>
            </a:r>
            <a:r>
              <a:rPr lang="en-US" sz="1400" dirty="0" err="1" smtClean="0"/>
              <a:t>capire</a:t>
            </a:r>
            <a:r>
              <a:rPr lang="en-US" sz="1400" dirty="0" smtClean="0"/>
              <a:t> se parte </a:t>
            </a:r>
            <a:r>
              <a:rPr lang="en-US" sz="1400" dirty="0" err="1" smtClean="0"/>
              <a:t>della</a:t>
            </a:r>
            <a:r>
              <a:rPr lang="en-US" sz="1400" dirty="0" smtClean="0"/>
              <a:t> </a:t>
            </a:r>
            <a:r>
              <a:rPr lang="en-US" sz="1400" dirty="0" err="1" smtClean="0"/>
              <a:t>strumentazione</a:t>
            </a:r>
            <a:r>
              <a:rPr lang="en-US" sz="1400" dirty="0" smtClean="0"/>
              <a:t> </a:t>
            </a:r>
            <a:r>
              <a:rPr lang="en-US" sz="1400" dirty="0" err="1" smtClean="0"/>
              <a:t>potrebbe</a:t>
            </a:r>
            <a:r>
              <a:rPr lang="en-US" sz="1400" dirty="0" smtClean="0"/>
              <a:t> </a:t>
            </a:r>
            <a:r>
              <a:rPr lang="en-US" sz="1400" dirty="0" err="1" smtClean="0"/>
              <a:t>essere</a:t>
            </a:r>
            <a:r>
              <a:rPr lang="en-US" sz="1400" dirty="0" smtClean="0"/>
              <a:t> </a:t>
            </a:r>
            <a:r>
              <a:rPr lang="en-US" sz="1400" dirty="0" err="1" smtClean="0"/>
              <a:t>riusata</a:t>
            </a:r>
            <a:r>
              <a:rPr lang="en-US" sz="1400" dirty="0" smtClean="0"/>
              <a:t> </a:t>
            </a:r>
          </a:p>
          <a:p>
            <a:r>
              <a:rPr lang="en-US" sz="1600" dirty="0" err="1"/>
              <a:t>Quando</a:t>
            </a:r>
            <a:r>
              <a:rPr lang="en-US" sz="1600" dirty="0"/>
              <a:t> SPSC </a:t>
            </a:r>
            <a:r>
              <a:rPr lang="en-US" sz="1600" dirty="0" err="1"/>
              <a:t>risponde</a:t>
            </a:r>
            <a:r>
              <a:rPr lang="en-US" sz="1600" dirty="0" smtClean="0"/>
              <a:t>?  3 week 2022</a:t>
            </a:r>
            <a:endParaRPr lang="en-US" sz="1600" dirty="0"/>
          </a:p>
          <a:p>
            <a:pPr marL="0" indent="0">
              <a:buNone/>
            </a:pPr>
            <a:endParaRPr lang="en-US" sz="1400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692696"/>
            <a:ext cx="3886200" cy="5976664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800000"/>
                </a:solidFill>
              </a:rPr>
              <a:t>ALTRO</a:t>
            </a:r>
          </a:p>
          <a:p>
            <a:r>
              <a:rPr lang="en-US" dirty="0" err="1" smtClean="0"/>
              <a:t>Bersagli</a:t>
            </a:r>
            <a:endParaRPr lang="en-US" dirty="0" smtClean="0"/>
          </a:p>
          <a:p>
            <a:r>
              <a:rPr lang="en-US" dirty="0" err="1" smtClean="0"/>
              <a:t>Materiali</a:t>
            </a:r>
            <a:endParaRPr lang="en-US" dirty="0" smtClean="0"/>
          </a:p>
          <a:p>
            <a:r>
              <a:rPr lang="en-US" dirty="0" err="1" smtClean="0"/>
              <a:t>Cristalli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800000"/>
                </a:solidFill>
              </a:rPr>
              <a:t>MDI/neutrino hazard</a:t>
            </a:r>
            <a:endParaRPr lang="en-US" dirty="0"/>
          </a:p>
          <a:p>
            <a:r>
              <a:rPr lang="en-US" sz="2000" dirty="0" err="1" smtClean="0"/>
              <a:t>Simulazione</a:t>
            </a:r>
            <a:endParaRPr lang="en-US" sz="2000" dirty="0" smtClean="0"/>
          </a:p>
          <a:p>
            <a:r>
              <a:rPr lang="en-US" sz="2000" dirty="0" err="1" smtClean="0"/>
              <a:t>Misure</a:t>
            </a:r>
            <a:r>
              <a:rPr lang="en-US" sz="2000" dirty="0" smtClean="0"/>
              <a:t> di </a:t>
            </a:r>
            <a:r>
              <a:rPr lang="en-US" sz="2000" dirty="0" err="1" smtClean="0"/>
              <a:t>xsec</a:t>
            </a:r>
            <a:r>
              <a:rPr lang="en-US" sz="2000" dirty="0" smtClean="0"/>
              <a:t> per FLUKA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B848-4124-42D3-AB43-FC5522ACCCB6}" type="slidenum">
              <a:rPr lang="en-GB" smtClean="0"/>
              <a:t>6</a:t>
            </a:fld>
            <a:endParaRPr lang="en-GB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277398" y="5593435"/>
            <a:ext cx="4248472" cy="1160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b="1" dirty="0" smtClean="0">
                <a:solidFill>
                  <a:srgbClr val="800000"/>
                </a:solidFill>
              </a:rPr>
              <a:t>MAGNETI, RF </a:t>
            </a:r>
            <a:r>
              <a:rPr lang="en-US" b="1" dirty="0" err="1" smtClean="0">
                <a:solidFill>
                  <a:srgbClr val="800000"/>
                </a:solidFill>
              </a:rPr>
              <a:t>etc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</a:p>
          <a:p>
            <a:r>
              <a:rPr lang="en-US" sz="2000" dirty="0" smtClean="0"/>
              <a:t>non </a:t>
            </a:r>
            <a:r>
              <a:rPr lang="en-US" sz="2000" dirty="0" err="1" smtClean="0"/>
              <a:t>oggi</a:t>
            </a:r>
            <a:r>
              <a:rPr lang="en-US" sz="2000" dirty="0" smtClean="0"/>
              <a:t> =&gt; talk </a:t>
            </a:r>
            <a:r>
              <a:rPr lang="en-US" sz="2000" dirty="0" err="1" smtClean="0"/>
              <a:t>dedicati</a:t>
            </a:r>
            <a:endParaRPr lang="en-US" sz="20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849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075240" cy="662898"/>
          </a:xfrm>
        </p:spPr>
        <p:txBody>
          <a:bodyPr/>
          <a:lstStyle/>
          <a:p>
            <a:r>
              <a:rPr lang="en-US" dirty="0" err="1" smtClean="0"/>
              <a:t>Discussione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B848-4124-42D3-AB43-FC5522ACCCB6}" type="slidenum">
              <a:rPr lang="en-GB" smtClean="0"/>
              <a:t>7</a:t>
            </a:fld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08620" y="1035629"/>
            <a:ext cx="5187516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800000"/>
                </a:solidFill>
              </a:rPr>
              <a:t>BERSAGLI</a:t>
            </a:r>
          </a:p>
          <a:p>
            <a:r>
              <a:rPr lang="en-US" sz="2000" dirty="0" err="1"/>
              <a:t>LoI</a:t>
            </a:r>
            <a:r>
              <a:rPr lang="en-US" sz="2000" dirty="0"/>
              <a:t> </a:t>
            </a:r>
            <a:r>
              <a:rPr lang="en-US" sz="2000" dirty="0" err="1" smtClean="0"/>
              <a:t>SnowMass</a:t>
            </a:r>
            <a:endParaRPr lang="en-US" sz="2000" dirty="0" smtClean="0"/>
          </a:p>
          <a:p>
            <a:r>
              <a:rPr lang="en-US" sz="2000" dirty="0" err="1" smtClean="0"/>
              <a:t>Attività</a:t>
            </a:r>
            <a:r>
              <a:rPr lang="en-US" sz="2000" dirty="0" smtClean="0"/>
              <a:t> in </a:t>
            </a:r>
            <a:r>
              <a:rPr lang="en-US" sz="2000" dirty="0" err="1" smtClean="0"/>
              <a:t>corso</a:t>
            </a:r>
            <a:r>
              <a:rPr lang="en-US" sz="2000" dirty="0" smtClean="0"/>
              <a:t> </a:t>
            </a:r>
            <a:r>
              <a:rPr lang="en-US" sz="2000" dirty="0" err="1" smtClean="0"/>
              <a:t>finalizzata</a:t>
            </a:r>
            <a:r>
              <a:rPr lang="en-US" sz="2000" dirty="0" smtClean="0"/>
              <a:t> a LEMMA:</a:t>
            </a:r>
          </a:p>
          <a:p>
            <a:pPr lvl="1"/>
            <a:r>
              <a:rPr lang="en-US" sz="1600" dirty="0" err="1" smtClean="0"/>
              <a:t>Simulazioni</a:t>
            </a:r>
            <a:endParaRPr lang="en-US" sz="1600" dirty="0" smtClean="0"/>
          </a:p>
          <a:p>
            <a:pPr lvl="1"/>
            <a:r>
              <a:rPr lang="en-US" sz="1600" dirty="0" err="1" smtClean="0"/>
              <a:t>Laboratorio</a:t>
            </a:r>
            <a:endParaRPr lang="en-US" sz="1600" dirty="0" smtClean="0"/>
          </a:p>
          <a:p>
            <a:pPr lvl="1"/>
            <a:r>
              <a:rPr lang="en-US" sz="1600" dirty="0" err="1" smtClean="0"/>
              <a:t>Fascio</a:t>
            </a:r>
            <a:r>
              <a:rPr lang="en-US" sz="1600" dirty="0" smtClean="0"/>
              <a:t> </a:t>
            </a:r>
          </a:p>
          <a:p>
            <a:r>
              <a:rPr lang="en-US" sz="2000" dirty="0" err="1" smtClean="0"/>
              <a:t>Manca</a:t>
            </a:r>
            <a:r>
              <a:rPr lang="en-US" sz="2000" dirty="0" smtClean="0"/>
              <a:t> ad </a:t>
            </a:r>
            <a:r>
              <a:rPr lang="en-US" sz="2000" dirty="0" err="1" smtClean="0"/>
              <a:t>oggi</a:t>
            </a:r>
            <a:r>
              <a:rPr lang="en-US" sz="2000" dirty="0" smtClean="0"/>
              <a:t> </a:t>
            </a:r>
            <a:r>
              <a:rPr lang="en-US" sz="2000" dirty="0" err="1" smtClean="0"/>
              <a:t>esperienza</a:t>
            </a:r>
            <a:r>
              <a:rPr lang="en-US" sz="2000" dirty="0" smtClean="0"/>
              <a:t> </a:t>
            </a:r>
            <a:r>
              <a:rPr lang="en-US" sz="2000" dirty="0" err="1" smtClean="0"/>
              <a:t>su</a:t>
            </a:r>
            <a:r>
              <a:rPr lang="en-US" sz="2000" dirty="0" smtClean="0"/>
              <a:t> </a:t>
            </a:r>
            <a:r>
              <a:rPr lang="en-US" sz="2000" dirty="0" err="1" smtClean="0"/>
              <a:t>protoni</a:t>
            </a:r>
            <a:r>
              <a:rPr lang="en-US" sz="2000" dirty="0" smtClean="0"/>
              <a:t>:</a:t>
            </a:r>
          </a:p>
          <a:p>
            <a:pPr marL="0" indent="0">
              <a:buNone/>
            </a:pPr>
            <a:r>
              <a:rPr lang="en-US" sz="2000" dirty="0" smtClean="0">
                <a:sym typeface="Wingdings"/>
              </a:rPr>
              <a:t>  </a:t>
            </a:r>
            <a:r>
              <a:rPr lang="en-US" sz="2000" dirty="0" err="1">
                <a:sym typeface="Wingdings"/>
              </a:rPr>
              <a:t>i</a:t>
            </a:r>
            <a:r>
              <a:rPr lang="en-US" sz="2000" dirty="0" err="1" smtClean="0">
                <a:sym typeface="Wingdings"/>
              </a:rPr>
              <a:t>mpegno</a:t>
            </a:r>
            <a:r>
              <a:rPr lang="en-US" sz="2000" dirty="0" smtClean="0">
                <a:sym typeface="Wingdings"/>
              </a:rPr>
              <a:t> da </a:t>
            </a:r>
            <a:r>
              <a:rPr lang="en-US" sz="2000" dirty="0" err="1" smtClean="0">
                <a:sym typeface="Wingdings"/>
              </a:rPr>
              <a:t>discutere</a:t>
            </a:r>
            <a:r>
              <a:rPr lang="en-US" sz="2000" dirty="0" smtClean="0">
                <a:sym typeface="Wingdings"/>
              </a:rPr>
              <a:t> e </a:t>
            </a:r>
            <a:r>
              <a:rPr lang="en-US" sz="2000" dirty="0" err="1" smtClean="0">
                <a:sym typeface="Wingdings"/>
              </a:rPr>
              <a:t>concordare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5420693"/>
            <a:ext cx="73458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+mn-lt"/>
              </a:rPr>
              <a:t>Presentazione</a:t>
            </a:r>
            <a:r>
              <a:rPr lang="en-US" dirty="0" smtClean="0">
                <a:latin typeface="+mn-lt"/>
              </a:rPr>
              <a:t> di M. </a:t>
            </a:r>
            <a:r>
              <a:rPr lang="en-US" dirty="0" err="1" smtClean="0">
                <a:latin typeface="+mn-lt"/>
              </a:rPr>
              <a:t>Calviani</a:t>
            </a:r>
            <a:r>
              <a:rPr lang="en-US" dirty="0">
                <a:latin typeface="+mn-lt"/>
              </a:rPr>
              <a:t>  </a:t>
            </a:r>
            <a:r>
              <a:rPr lang="en-US" dirty="0" smtClean="0">
                <a:latin typeface="+mn-lt"/>
              </a:rPr>
              <a:t>                </a:t>
            </a:r>
            <a:r>
              <a:rPr lang="en-US" dirty="0">
                <a:latin typeface="+mn-lt"/>
                <a:hlinkClick r:id="rId2"/>
              </a:rPr>
              <a:t>https://indico.cern.ch/event/978361</a:t>
            </a:r>
            <a:r>
              <a:rPr lang="en-US" dirty="0" smtClean="0">
                <a:latin typeface="+mn-lt"/>
                <a:hlinkClick r:id="rId2"/>
              </a:rPr>
              <a:t>/</a:t>
            </a:r>
            <a:endParaRPr lang="en-US" dirty="0" smtClean="0">
              <a:latin typeface="+mn-lt"/>
            </a:endParaRPr>
          </a:p>
          <a:p>
            <a:r>
              <a:rPr lang="en-US" dirty="0" err="1" smtClean="0">
                <a:latin typeface="+mn-lt"/>
              </a:rPr>
              <a:t>Presentazione</a:t>
            </a:r>
            <a:r>
              <a:rPr lang="en-US" dirty="0" smtClean="0">
                <a:latin typeface="+mn-lt"/>
              </a:rPr>
              <a:t> di I.</a:t>
            </a:r>
            <a:r>
              <a:rPr lang="en-US" dirty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Efthymiopoulos</a:t>
            </a: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  <a:hlinkClick r:id="rId3"/>
              </a:rPr>
              <a:t>https</a:t>
            </a:r>
            <a:r>
              <a:rPr lang="en-US" dirty="0">
                <a:latin typeface="+mn-lt"/>
                <a:hlinkClick r:id="rId3"/>
              </a:rPr>
              <a:t>://</a:t>
            </a:r>
            <a:r>
              <a:rPr lang="en-US" dirty="0" err="1">
                <a:latin typeface="+mn-lt"/>
                <a:hlinkClick r:id="rId3"/>
              </a:rPr>
              <a:t>conference.ippp.dur.ac.uk</a:t>
            </a:r>
            <a:r>
              <a:rPr lang="en-US" dirty="0">
                <a:latin typeface="+mn-lt"/>
                <a:hlinkClick r:id="rId3"/>
              </a:rPr>
              <a:t>/event/967/timetable/#20210211.detailed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262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36912"/>
            <a:ext cx="8229600" cy="1143000"/>
          </a:xfrm>
        </p:spPr>
        <p:txBody>
          <a:bodyPr/>
          <a:lstStyle/>
          <a:p>
            <a:r>
              <a:rPr lang="en-US" dirty="0" smtClean="0"/>
              <a:t>extras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B848-4124-42D3-AB43-FC5522ACCCB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9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9301"/>
            <a:ext cx="9144000" cy="460858"/>
          </a:xfrm>
        </p:spPr>
        <p:txBody>
          <a:bodyPr>
            <a:normAutofit fontScale="90000"/>
          </a:bodyPr>
          <a:lstStyle/>
          <a:p>
            <a:r>
              <a:rPr lang="en-US" dirty="0"/>
              <a:t>Technically Limited Potential Timeline</a:t>
            </a:r>
          </a:p>
        </p:txBody>
      </p:sp>
      <p:pic>
        <p:nvPicPr>
          <p:cNvPr id="6145" name="Picture 1" descr="age180image965515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44425"/>
            <a:ext cx="7514206" cy="540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311352" y="583567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+mn-lt"/>
              </a:rPr>
              <a:t>Physics Briefing </a:t>
            </a:r>
            <a:r>
              <a:rPr lang="en-US" b="1" dirty="0" smtClean="0">
                <a:latin typeface="+mn-lt"/>
              </a:rPr>
              <a:t>Book </a:t>
            </a:r>
            <a:r>
              <a:rPr lang="da-DK" b="1" dirty="0" smtClean="0">
                <a:latin typeface="+mn-lt"/>
                <a:hlinkClick r:id="rId4"/>
              </a:rPr>
              <a:t>arXiv:1910.11775v2</a:t>
            </a:r>
            <a:r>
              <a:rPr lang="da-DK" b="1" dirty="0">
                <a:latin typeface="+mn-lt"/>
              </a:rPr>
              <a:t> </a:t>
            </a:r>
            <a:r>
              <a:rPr lang="mr-IN" dirty="0" smtClean="0">
                <a:latin typeface="+mn-lt"/>
              </a:rPr>
              <a:t>[</a:t>
            </a:r>
            <a:r>
              <a:rPr lang="mr-IN" dirty="0" err="1" smtClean="0">
                <a:latin typeface="+mn-lt"/>
              </a:rPr>
              <a:t>hep-ex</a:t>
            </a:r>
            <a:r>
              <a:rPr lang="mr-IN" dirty="0">
                <a:latin typeface="+mn-lt"/>
              </a:rPr>
              <a:t>]</a:t>
            </a:r>
            <a:endParaRPr lang="en-US" b="1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2F8B2-CC17-8A43-B672-B4BE29CACF9C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4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18432</TotalTime>
  <Words>709</Words>
  <Application>Microsoft Macintosh PowerPoint</Application>
  <PresentationFormat>On-screen Show (4:3)</PresentationFormat>
  <Paragraphs>226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Calibri</vt:lpstr>
      <vt:lpstr>Calibri Light</vt:lpstr>
      <vt:lpstr>LucidaGrande</vt:lpstr>
      <vt:lpstr>Mangal</vt:lpstr>
      <vt:lpstr>ＭＳ Ｐゴシック</vt:lpstr>
      <vt:lpstr>Palatino</vt:lpstr>
      <vt:lpstr>Wingdings</vt:lpstr>
      <vt:lpstr>Arial</vt:lpstr>
      <vt:lpstr>Office Theme</vt:lpstr>
      <vt:lpstr>PowerPoint Presentation</vt:lpstr>
      <vt:lpstr>Goal of the Workshop </vt:lpstr>
      <vt:lpstr>PowerPoint Presentation</vt:lpstr>
      <vt:lpstr>PowerPoint Presentation</vt:lpstr>
      <vt:lpstr>PowerPoint Presentation</vt:lpstr>
      <vt:lpstr>Discussione</vt:lpstr>
      <vt:lpstr>Discussione</vt:lpstr>
      <vt:lpstr>extras</vt:lpstr>
      <vt:lpstr>Technically Limited Potential Timeline</vt:lpstr>
      <vt:lpstr>Effort for Baseline Design</vt:lpstr>
      <vt:lpstr>Next steps</vt:lpstr>
      <vt:lpstr>Some synergies  Key Accelerator Technologies 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INFN-CSN1 status &amp; plans   Subnuclear Physics with accelerators CVI meeting @ Torino - October 10, 2016</dc:title>
  <dc:creator>Microsoft Office User</dc:creator>
  <cp:lastModifiedBy>Microsoft Office User</cp:lastModifiedBy>
  <cp:revision>564</cp:revision>
  <cp:lastPrinted>2018-11-16T12:10:22Z</cp:lastPrinted>
  <dcterms:created xsi:type="dcterms:W3CDTF">2016-10-10T04:14:03Z</dcterms:created>
  <dcterms:modified xsi:type="dcterms:W3CDTF">2021-03-12T11:06:56Z</dcterms:modified>
</cp:coreProperties>
</file>