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8" r:id="rId14"/>
    <p:sldId id="267" r:id="rId15"/>
    <p:sldId id="269" r:id="rId16"/>
    <p:sldId id="270" r:id="rId17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0S8yNoJ5AxrHoI3569CIJTQiS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/>
    <p:restoredTop sz="83642"/>
  </p:normalViewPr>
  <p:slideViewPr>
    <p:cSldViewPr snapToGrid="0" snapToObjects="1">
      <p:cViewPr varScale="1">
        <p:scale>
          <a:sx n="143" d="100"/>
          <a:sy n="143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r.gov.it/it/aree-tematiche/ricerca/programmazione/programma-nazionale-la-ricerca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c603867f6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c603867f66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9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2" name="Google Shape;202;gc603867f66_0_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6c224e0b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6c224e0be_0_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6c224e0be_0_23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6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7718374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c7718374b5_0_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c7718374b5_0_2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7718374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7718374b5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c7718374b5_0_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c6c224e0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c6c224e0be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dirty="0">
                <a:solidFill>
                  <a:srgbClr val="001D57"/>
                </a:solidFill>
              </a:rPr>
              <a:t>Programma nazionale per la ricerca  2021 - 2027, strumento di programmazione quadro pluriennale 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pensato per contribuire al raggiungimento dei </a:t>
            </a:r>
            <a:r>
              <a:rPr lang="it-IT" sz="900" dirty="0" err="1">
                <a:solidFill>
                  <a:srgbClr val="001D57"/>
                </a:solidFill>
                <a:highlight>
                  <a:srgbClr val="FFFFFF"/>
                </a:highlight>
              </a:rPr>
              <a:t>Sustainable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 Development </a:t>
            </a:r>
            <a:r>
              <a:rPr lang="it-IT" sz="900" dirty="0" err="1">
                <a:solidFill>
                  <a:srgbClr val="001D57"/>
                </a:solidFill>
                <a:highlight>
                  <a:srgbClr val="FFFFFF"/>
                </a:highlight>
              </a:rPr>
              <a:t>Goals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 (</a:t>
            </a:r>
            <a:r>
              <a:rPr lang="it-IT" sz="900" dirty="0" err="1">
                <a:solidFill>
                  <a:srgbClr val="001D57"/>
                </a:solidFill>
                <a:highlight>
                  <a:srgbClr val="FFFFFF"/>
                </a:highlight>
              </a:rPr>
              <a:t>SDGs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) delle Nazioni Unite, delle priorità della Commissione Europea, degli Obiettivi della politica di coesione 2021-2027 nonché all’iniziativa </a:t>
            </a:r>
            <a:r>
              <a:rPr lang="it-IT" sz="900" dirty="0" err="1">
                <a:solidFill>
                  <a:srgbClr val="001D57"/>
                </a:solidFill>
                <a:highlight>
                  <a:srgbClr val="FFFFFF"/>
                </a:highlight>
              </a:rPr>
              <a:t>Next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 Generation EU.</a:t>
            </a: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Il PNR 2021-2027 intende promuovere cambiamenti positivi facendo leva sulla ricerca di base e applicata e su politiche che si avvalgono della direzionalità dell’innovazione, del coinvolgimento dei cittadini e di azioni dedicate di trasferimento di conoscenze e tecnologie a favore dei territori, delle imprese e della pubblica amministrazione.</a:t>
            </a: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Il PNR 2021-2027 è articolato in priorità di sistema, grandi ambiti di ricerca e innovazione e relative aree d’intervento, piani nazionali e missioni. Le priorità di sistema sono pensate allo scopo di consolidare i punti di forza e superare le debolezza del nostro sistema della ricerca. I sei grandi ambiti di ricerca e innovazione e relative aree d’intervento rispecchiano i sei cluster</a:t>
            </a:r>
            <a:r>
              <a:rPr lang="it-IT" sz="900" i="1" dirty="0">
                <a:solidFill>
                  <a:srgbClr val="001D57"/>
                </a:solidFill>
                <a:highlight>
                  <a:srgbClr val="FFFFFF"/>
                </a:highlight>
              </a:rPr>
              <a:t> 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di </a:t>
            </a:r>
            <a:r>
              <a:rPr lang="it-IT" sz="900" dirty="0" err="1">
                <a:solidFill>
                  <a:srgbClr val="001D57"/>
                </a:solidFill>
                <a:highlight>
                  <a:srgbClr val="FFFFFF"/>
                </a:highlight>
              </a:rPr>
              <a:t>Horizon</a:t>
            </a: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 Europe, il programma quadro europeo per la ricerca e l’innovazione 2021-2027 e considerano gli ambiti della Strategia nazionale di specializzazione intelligente. I grandi ambiti di ricerca e innovazione sono articolati a un livello di granularità più fine (28 aree d’intervento) e declinati in coerenza con le specificità del contesto nazionale messe in evidenza dalla consultazione e dai contributi delle amministrazioni coinvolte. </a:t>
            </a: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001D57"/>
                </a:solidFill>
                <a:highlight>
                  <a:srgbClr val="FFFFFF"/>
                </a:highlight>
              </a:rPr>
              <a:t>Fanno parte integrante del PNR 2021-2027 il Piano nazionale per le infrastrutture di ricerca e il Piano nazionale per la scienza aperta. Negli aggiornamenti previsti, il PNR potrà includere ulteriori piani nazionali. Infine, le missioni sono iniziative multisettoriali finalizzate al raggiungimento di obiettivi ambiziosi e concreti in un periodo di tempo definito attraverso politiche d’intervento guidate dalla ricerca e orientate da dati ed evidenze scientifiche. Le relative misure abbracciano tutte le fasi di un processo, dalla ricerca fino all’applicazione ultima, attraverso vari settori e ambiti scientifici.</a:t>
            </a: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u="sng" dirty="0">
                <a:solidFill>
                  <a:schemeClr val="hlink"/>
                </a:solidFill>
                <a:hlinkClick r:id="rId3"/>
              </a:rPr>
              <a:t>https://www.mur.gov.it/it/aree-tematiche/ricerca/programmazione/programma-nazionale-la-ricerca</a:t>
            </a: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01D57"/>
              </a:solidFill>
              <a:highlight>
                <a:srgbClr val="FFFFFF"/>
              </a:highlight>
            </a:endParaRPr>
          </a:p>
        </p:txBody>
      </p:sp>
      <p:sp>
        <p:nvSpPr>
          <p:cNvPr id="244" name="Google Shape;244;gc6c224e0be_1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6c224e0b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6c224e0be_1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6c224e0be_1_8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2f84036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c2f8403632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900" dirty="0"/>
              <a:t>Regioni meno sviluppate (</a:t>
            </a:r>
            <a:r>
              <a:rPr lang="it-IT" sz="900" dirty="0" err="1"/>
              <a:t>cofin</a:t>
            </a:r>
            <a:r>
              <a:rPr lang="it-IT" sz="900" dirty="0"/>
              <a:t>. UE </a:t>
            </a:r>
            <a:r>
              <a:rPr lang="it-IT" sz="900" dirty="0" err="1"/>
              <a:t>max</a:t>
            </a:r>
            <a:r>
              <a:rPr lang="it-IT" sz="900" dirty="0"/>
              <a:t> 80/85%); Regioni in transizione (</a:t>
            </a:r>
            <a:r>
              <a:rPr lang="it-IT" sz="900" dirty="0" err="1"/>
              <a:t>cofin</a:t>
            </a:r>
            <a:r>
              <a:rPr lang="it-IT" sz="900" dirty="0"/>
              <a:t>. UE </a:t>
            </a:r>
            <a:r>
              <a:rPr lang="it-IT" sz="900" dirty="0" err="1"/>
              <a:t>max</a:t>
            </a:r>
            <a:r>
              <a:rPr lang="it-IT" sz="900" dirty="0"/>
              <a:t> 60-70%); Regioni più sviluppate (</a:t>
            </a:r>
            <a:r>
              <a:rPr lang="it-IT" sz="900" dirty="0" err="1"/>
              <a:t>cofin</a:t>
            </a:r>
            <a:r>
              <a:rPr lang="it-IT" sz="900" dirty="0"/>
              <a:t>. UE </a:t>
            </a:r>
            <a:r>
              <a:rPr lang="it-IT" sz="900" dirty="0" err="1"/>
              <a:t>max</a:t>
            </a:r>
            <a:r>
              <a:rPr lang="it-IT" sz="900" dirty="0"/>
              <a:t> 40%) </a:t>
            </a: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900" dirty="0" err="1"/>
              <a:t>https</a:t>
            </a:r>
            <a:r>
              <a:rPr lang="it-IT" sz="900" dirty="0"/>
              <a:t>://</a:t>
            </a:r>
            <a:r>
              <a:rPr lang="it-IT" sz="900" dirty="0" err="1"/>
              <a:t>www.mur.gov.it</a:t>
            </a:r>
            <a:r>
              <a:rPr lang="it-IT" sz="900" dirty="0"/>
              <a:t>/</a:t>
            </a:r>
            <a:r>
              <a:rPr lang="it-IT" sz="900" dirty="0" err="1"/>
              <a:t>sites</a:t>
            </a:r>
            <a:r>
              <a:rPr lang="it-IT" sz="900" dirty="0"/>
              <a:t>/default/</a:t>
            </a:r>
            <a:r>
              <a:rPr lang="it-IT" sz="900" dirty="0" err="1"/>
              <a:t>files</a:t>
            </a:r>
            <a:r>
              <a:rPr lang="it-IT" sz="900" dirty="0"/>
              <a:t>/2021-01/Slides_Pnr2021-27.pdf</a:t>
            </a:r>
            <a:endParaRPr sz="9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900" dirty="0"/>
              <a:t>Non si conoscono ancora le allocazioni destinate ai vari OT e, di conseguenza, a livello nazionale non sono stati definiti quanti e quali PO saranno presentati. </a:t>
            </a:r>
            <a:r>
              <a:rPr lang="it-IT" sz="900" dirty="0">
                <a:highlight>
                  <a:srgbClr val="FFFFFF"/>
                </a:highlight>
              </a:rPr>
              <a:t>Per quanto concerne il mondo della ricerca </a:t>
            </a:r>
            <a:r>
              <a:rPr lang="it-IT" sz="900" dirty="0"/>
              <a:t>è ipotizzabile pensare che sia presentato un PON incentrato sull’OT 1 – Europa più intelligente, </a:t>
            </a:r>
            <a:r>
              <a:rPr lang="it-IT" sz="900" dirty="0">
                <a:highlight>
                  <a:srgbClr val="FFFFFF"/>
                </a:highlight>
              </a:rPr>
              <a:t>coerente con la SNSI, che ne rappresenta la condizione abilitante. </a:t>
            </a:r>
            <a:r>
              <a:rPr lang="it-IT" sz="900" dirty="0"/>
              <a:t>Con riferimento alla dotazione è auspicabile che il nuovo PON, qualora confermato, possa avere una disponibilità almeno pari alla media delle dotazioni</a:t>
            </a:r>
            <a:r>
              <a:rPr lang="it-IT" sz="900" dirty="0">
                <a:highlight>
                  <a:srgbClr val="FFFFFF"/>
                </a:highlight>
              </a:rPr>
              <a:t> dei PON 2007-2013 e a quella dell’attuale PON R&amp;I 2014-2020, pari a 1.200 milioni di euro. </a:t>
            </a:r>
            <a:endParaRPr sz="900" dirty="0"/>
          </a:p>
        </p:txBody>
      </p:sp>
      <p:sp>
        <p:nvSpPr>
          <p:cNvPr id="128" name="Google Shape;128;gc2f8403632_0_0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2f840363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c2f8403632_0_2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c2f8403632_0_27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5ae0d36f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c5ae0d36f8_0_2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9244" marR="517283" lvl="0" indent="-342793" algn="just" rtl="0">
              <a:lnSpc>
                <a:spcPct val="9829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154" name="Google Shape;154;gc5ae0d36f8_0_2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2f840363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6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c2f8403632_0_1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6" name="Google Shape;166;gc2f8403632_0_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>
              <a:solidFill>
                <a:srgbClr val="1C20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5ae0d36f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c5ae0d36f8_0_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900" dirty="0"/>
          </a:p>
        </p:txBody>
      </p:sp>
      <p:sp>
        <p:nvSpPr>
          <p:cNvPr id="190" name="Google Shape;190;gc5ae0d36f8_0_59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6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a.masciulli@lngs.infn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rgbClr val="366092"/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40000">
                <a:srgbClr val="4F81BD">
                  <a:alpha val="0"/>
                </a:srgbClr>
              </a:gs>
              <a:gs pos="100000">
                <a:srgbClr val="366092">
                  <a:alpha val="51372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17000">
                <a:srgbClr val="4F81BD">
                  <a:alpha val="0"/>
                </a:srgbClr>
              </a:gs>
              <a:gs pos="100000">
                <a:srgbClr val="000000">
                  <a:alpha val="36470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rgbClr val="244061">
                  <a:alpha val="0"/>
                </a:srgbClr>
              </a:gs>
              <a:gs pos="100000">
                <a:srgbClr val="000000">
                  <a:alpha val="24313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rot="-9091028">
            <a:off x="4459073" y="-1032053"/>
            <a:ext cx="3742610" cy="4439131"/>
          </a:xfrm>
          <a:custGeom>
            <a:avLst/>
            <a:gdLst/>
            <a:ahLst/>
            <a:cxnLst/>
            <a:rect l="l" t="t" r="r" b="b"/>
            <a:pathLst>
              <a:path w="4990147" h="4439131" extrusionOk="0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rgbClr val="4F81BD">
                  <a:alpha val="21568"/>
                </a:srgbClr>
              </a:gs>
              <a:gs pos="87000">
                <a:srgbClr val="93B3D7">
                  <a:alpha val="1568"/>
                </a:srgbClr>
              </a:gs>
              <a:gs pos="100000">
                <a:srgbClr val="93B3D7">
                  <a:alpha val="1568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749147" y="429658"/>
            <a:ext cx="7777293" cy="3233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8800"/>
              <a:buNone/>
            </a:pPr>
            <a:r>
              <a:rPr lang="it-IT" b="1">
                <a:solidFill>
                  <a:srgbClr val="FFFFFF"/>
                </a:solidFill>
              </a:rPr>
              <a:t>RETE INFN ACCELERATORI</a:t>
            </a:r>
            <a:br>
              <a:rPr lang="it-IT" b="1">
                <a:solidFill>
                  <a:srgbClr val="FFFFFF"/>
                </a:solidFill>
              </a:rPr>
            </a:br>
            <a:r>
              <a:rPr lang="it-IT" b="1">
                <a:solidFill>
                  <a:srgbClr val="FFFFFF"/>
                </a:solidFill>
              </a:rPr>
              <a:t>incontro nazionale </a:t>
            </a:r>
            <a:br>
              <a:rPr lang="it-IT" b="1">
                <a:solidFill>
                  <a:srgbClr val="FFFFFF"/>
                </a:solidFill>
              </a:rPr>
            </a:br>
            <a:br>
              <a:rPr lang="it-IT" b="1">
                <a:solidFill>
                  <a:srgbClr val="FFFFFF"/>
                </a:solidFill>
              </a:rPr>
            </a:br>
            <a:r>
              <a:rPr lang="it-IT" b="1">
                <a:solidFill>
                  <a:srgbClr val="FFFFFF"/>
                </a:solidFill>
              </a:rPr>
              <a:t>opportunità di finanziamento da fondi esterni nazionali</a:t>
            </a:r>
            <a:endParaRPr sz="4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subTitle" idx="1"/>
          </p:nvPr>
        </p:nvSpPr>
        <p:spPr>
          <a:xfrm>
            <a:off x="1078511" y="5045424"/>
            <a:ext cx="75045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Franca Masciulli, 16 marzo 2021</a:t>
            </a:r>
            <a:endParaRPr/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6550" y="5233475"/>
            <a:ext cx="1607800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603867f66_0_7"/>
          <p:cNvSpPr txBox="1">
            <a:spLocks noGrp="1"/>
          </p:cNvSpPr>
          <p:nvPr>
            <p:ph type="body" idx="1"/>
          </p:nvPr>
        </p:nvSpPr>
        <p:spPr>
          <a:xfrm>
            <a:off x="263125" y="1648600"/>
            <a:ext cx="8638500" cy="49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</a:pPr>
            <a:r>
              <a:rPr lang="it-IT" sz="1400" b="1">
                <a:solidFill>
                  <a:srgbClr val="000000"/>
                </a:solidFill>
                <a:highlight>
                  <a:schemeClr val="lt1"/>
                </a:highlight>
              </a:rPr>
              <a:t>6 macro - missioni/aree di investimento -  16 componenti - </a:t>
            </a:r>
            <a:r>
              <a:rPr lang="it-IT" sz="1400" b="1">
                <a:solidFill>
                  <a:srgbClr val="666666"/>
                </a:solidFill>
                <a:highlight>
                  <a:schemeClr val="lt1"/>
                </a:highlight>
              </a:rPr>
              <a:t>47 linee di intervento</a:t>
            </a:r>
            <a:endParaRPr sz="14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digitalizzazione, innovazione, competitività e cultura (46,3 miliardi)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rivoluzione verde e transizione ecologica (68,8 miliardi)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infrastrutture per una mobilità sostenibile (31,98 miliardi)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istruzione e ricerca (28,49 miliardi) - collegata a Programma Nazionale Ricerca 21-27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inclusione e sociale (27,62 miliardi)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7620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salute (19,72 miliardi)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Con risorse FSC circa 223 miliardi complessivi. </a:t>
            </a:r>
            <a:r>
              <a:rPr lang="it-IT" sz="1400" b="1">
                <a:solidFill>
                  <a:srgbClr val="000000"/>
                </a:solidFill>
                <a:highlight>
                  <a:srgbClr val="FFFFFF"/>
                </a:highlight>
              </a:rPr>
              <a:t>Riforme a livello di Amministrazioni centrali: rispetto alle competenze regionali saranno attuate con accordi di programma e intese.</a:t>
            </a:r>
            <a:endParaRPr sz="14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Le 6 missioni raggruppano 16 componenti funzionali alla realizzazione di obiettivi economico-sociali. </a:t>
            </a:r>
            <a:r>
              <a:rPr lang="it-IT" sz="1400">
                <a:highlight>
                  <a:schemeClr val="lt1"/>
                </a:highlight>
              </a:rPr>
              <a:t>Priorità trasversali associate alle 6 macro-missioni: </a:t>
            </a:r>
            <a:r>
              <a:rPr lang="it-IT" sz="1400" b="1">
                <a:highlight>
                  <a:schemeClr val="lt1"/>
                </a:highlight>
              </a:rPr>
              <a:t>donne, giovani e Sud</a:t>
            </a:r>
            <a:r>
              <a:rPr lang="it-IT" sz="1400">
                <a:highlight>
                  <a:schemeClr val="lt1"/>
                </a:highlight>
              </a:rPr>
              <a:t>. </a:t>
            </a:r>
            <a:endParaRPr sz="1400"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Le componenti si articolano su  </a:t>
            </a:r>
            <a:r>
              <a:rPr lang="it-IT" sz="1400" b="1">
                <a:solidFill>
                  <a:srgbClr val="666666"/>
                </a:solidFill>
                <a:highlight>
                  <a:srgbClr val="FFFFFF"/>
                </a:highlight>
              </a:rPr>
              <a:t>47 linee di intervento</a:t>
            </a: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 e circa 120 interventi.</a:t>
            </a:r>
            <a:endParaRPr sz="14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it-IT" sz="1400" b="1">
                <a:solidFill>
                  <a:srgbClr val="000000"/>
                </a:solidFill>
                <a:highlight>
                  <a:srgbClr val="FFFFFF"/>
                </a:highlight>
              </a:rPr>
              <a:t>Caratteristiche dei progetti: </a:t>
            </a: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realizzabilità, accountability, monitorabilità.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it-IT" sz="1400" b="1">
                <a:solidFill>
                  <a:srgbClr val="000000"/>
                </a:solidFill>
                <a:highlight>
                  <a:srgbClr val="FFFFFF"/>
                </a:highlight>
              </a:rPr>
              <a:t>Gli interventi finanziati dal PNRR e quelli finanziati dai Fondi strutturali saranno in relazione complementare</a:t>
            </a:r>
            <a:r>
              <a:rPr lang="it-IT" sz="1400">
                <a:solidFill>
                  <a:srgbClr val="000000"/>
                </a:solidFill>
                <a:highlight>
                  <a:srgbClr val="FFFFFF"/>
                </a:highlight>
              </a:rPr>
              <a:t> e/o di integrazione, sarà prevista una demarcazione ex ante per evitare sovrapposizioni di pianificazione. 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</a:pPr>
            <a:r>
              <a:rPr lang="it-IT" sz="1400" b="1">
                <a:solidFill>
                  <a:srgbClr val="000000"/>
                </a:solidFill>
                <a:highlight>
                  <a:srgbClr val="FFFFFF"/>
                </a:highlight>
              </a:rPr>
              <a:t>I progetti del PNRR saranno valutati sulle milestones, quelli su fondi SIE su avanzamento spesa.	 	 </a:t>
            </a:r>
            <a:r>
              <a:rPr lang="it-IT" sz="1400" b="1"/>
              <a:t>	 		</a:t>
            </a:r>
            <a:endParaRPr sz="1400" b="1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5" name="Google Shape;205;gc603867f66_0_7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c603867f66_0_7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c603867f66_0_7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c603867f66_0_7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c603867f66_0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4000" dirty="0">
                <a:solidFill>
                  <a:srgbClr val="FFFFFF"/>
                </a:solidFill>
              </a:rPr>
              <a:t>Struttura del PNRR</a:t>
            </a:r>
            <a:endParaRPr sz="4000" dirty="0"/>
          </a:p>
        </p:txBody>
      </p:sp>
      <p:sp>
        <p:nvSpPr>
          <p:cNvPr id="210" name="Google Shape;210;gc603867f66_0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c6c224e0be_0_23"/>
          <p:cNvSpPr txBox="1">
            <a:spLocks noGrp="1"/>
          </p:cNvSpPr>
          <p:nvPr>
            <p:ph type="body" idx="1"/>
          </p:nvPr>
        </p:nvSpPr>
        <p:spPr>
          <a:xfrm>
            <a:off x="457200" y="2060050"/>
            <a:ext cx="8229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it-IT" sz="2600"/>
              <a:t>Grazie per l’attenzione</a:t>
            </a:r>
            <a:endParaRPr sz="26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2600"/>
              <a:t>INFN DFE - Servizio Progettazione Nazionale</a:t>
            </a:r>
            <a:endParaRPr sz="200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00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2000" b="1" u="sng">
                <a:solidFill>
                  <a:schemeClr val="hlink"/>
                </a:solidFill>
                <a:hlinkClick r:id="rId3"/>
              </a:rPr>
              <a:t>franca.masciulli@lngs.infn.it</a:t>
            </a:r>
            <a:r>
              <a:rPr lang="it-IT" sz="2000"/>
              <a:t>  </a:t>
            </a:r>
            <a:endParaRPr sz="2000" b="1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c6c224e0be_0_23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c6c224e0be_0_23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901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c6c224e0be_0_23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c6c224e0be_0_23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764"/>
                </a:srgbClr>
              </a:gs>
              <a:gs pos="100000">
                <a:srgbClr val="244061">
                  <a:alpha val="51764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c6c224e0be_0_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53"/>
              <a:buFont typeface="Arial"/>
              <a:buNone/>
            </a:pP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353"/>
              <a:buFont typeface="Arial"/>
              <a:buNone/>
            </a:pPr>
            <a:r>
              <a:rPr lang="it-IT" b="1">
                <a:solidFill>
                  <a:schemeClr val="lt1"/>
                </a:solidFill>
              </a:rPr>
              <a:t>RETE INFN ACCELERATORI</a:t>
            </a:r>
            <a:br>
              <a:rPr lang="it-IT" b="1">
                <a:solidFill>
                  <a:schemeClr val="lt1"/>
                </a:solidFill>
              </a:rPr>
            </a:br>
            <a:r>
              <a:rPr lang="it-IT" b="1">
                <a:solidFill>
                  <a:schemeClr val="lt1"/>
                </a:solidFill>
              </a:rPr>
              <a:t>incontro nazionale </a:t>
            </a:r>
            <a:br>
              <a:rPr lang="it-IT" b="1">
                <a:solidFill>
                  <a:schemeClr val="lt1"/>
                </a:solidFill>
              </a:rPr>
            </a:br>
            <a:endParaRPr/>
          </a:p>
        </p:txBody>
      </p:sp>
      <p:sp>
        <p:nvSpPr>
          <p:cNvPr id="222" name="Google Shape;222;gc6c224e0be_0_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4000" b="1" dirty="0">
                <a:solidFill>
                  <a:srgbClr val="4A86E8"/>
                </a:solidFill>
              </a:rPr>
              <a:t>Territori e risorse</a:t>
            </a:r>
            <a:endParaRPr sz="4000" b="1" dirty="0">
              <a:solidFill>
                <a:srgbClr val="4A86E8"/>
              </a:solidFill>
            </a:endParaRPr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457200" y="1062175"/>
            <a:ext cx="8229600" cy="53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 b="1"/>
              <a:t>Regioni italiane meno sviluppate</a:t>
            </a:r>
            <a:endParaRPr sz="1800" b="1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14/20: </a:t>
            </a:r>
            <a:r>
              <a:rPr lang="it-IT" sz="1800"/>
              <a:t>Campania, Puglia, Basilicata, Calabria e Sicilia 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21/27: </a:t>
            </a:r>
            <a:r>
              <a:rPr lang="it-IT" sz="1800"/>
              <a:t>Campania, Puglia, Basilicata, Calabria, Sicilia, </a:t>
            </a:r>
            <a:r>
              <a:rPr lang="it-IT" sz="1800" u="sng"/>
              <a:t>Sardegna e Molise</a:t>
            </a:r>
            <a:endParaRPr sz="1800" u="sng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/>
              <a:t> 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 b="1"/>
              <a:t>Regioni italiane in transizione</a:t>
            </a:r>
            <a:endParaRPr sz="1800" b="1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14/20: </a:t>
            </a:r>
            <a:r>
              <a:rPr lang="it-IT" sz="1800"/>
              <a:t>Sardegna, Abruzzo e Molise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21/27: </a:t>
            </a:r>
            <a:r>
              <a:rPr lang="it-IT" sz="1800"/>
              <a:t>Abruzzo, Marche e Umbria 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 b="1"/>
              <a:t>Regioni italiane più sviluppate</a:t>
            </a:r>
            <a:endParaRPr sz="1800" b="1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14/20: </a:t>
            </a:r>
            <a:r>
              <a:rPr lang="it-IT" sz="1800"/>
              <a:t>Valle d'Aosta, Piemonte, Lombardia, Liguria, Veneto, Provincia di Bolzano, Provincia di Trento, Friuli Venezia-Giulia, Emilia Romagna, Toscana, Marche, Umbria e Lazio</a:t>
            </a:r>
            <a:endParaRPr sz="18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800">
                <a:solidFill>
                  <a:srgbClr val="FF0000"/>
                </a:solidFill>
              </a:rPr>
              <a:t>21/27: </a:t>
            </a:r>
            <a:r>
              <a:rPr lang="it-IT" sz="1800"/>
              <a:t>Valle d'Aosta, Piemonte, Lombardia, Liguria, Veneto, Provincia di Bolzano, Provincia di Trento, Friuli-Venezia Giulia, Emilia Romagna, Toscana e Lazio </a:t>
            </a:r>
            <a:r>
              <a:rPr lang="it-IT" sz="1800">
                <a:solidFill>
                  <a:srgbClr val="FF0000"/>
                </a:solidFill>
              </a:rPr>
              <a:t>(senza Marche e Umbria).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7718374b5_0_22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9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/>
              <a:t>Ripartizione per Regione 21-27 e confronto 14-20</a:t>
            </a:r>
            <a:endParaRPr sz="3000"/>
          </a:p>
        </p:txBody>
      </p:sp>
      <p:sp>
        <p:nvSpPr>
          <p:cNvPr id="238" name="Google Shape;238;gc7718374b5_0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c7718374b5_0_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pic>
        <p:nvPicPr>
          <p:cNvPr id="240" name="Google Shape;240;gc7718374b5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600200"/>
            <a:ext cx="4732650" cy="452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c7718374b5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c7718374b5_0_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c7718374b5_0_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pic>
        <p:nvPicPr>
          <p:cNvPr id="231" name="Google Shape;231;gc7718374b5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50" y="0"/>
            <a:ext cx="8964926" cy="672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6c224e0be_1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15</a:t>
            </a:fld>
            <a:endParaRPr/>
          </a:p>
        </p:txBody>
      </p:sp>
      <p:pic>
        <p:nvPicPr>
          <p:cNvPr id="247" name="Google Shape;247;gc6c224e0b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75" y="1996475"/>
            <a:ext cx="8926126" cy="354919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c6c224e0be_1_0"/>
          <p:cNvSpPr txBox="1"/>
          <p:nvPr/>
        </p:nvSpPr>
        <p:spPr>
          <a:xfrm>
            <a:off x="369975" y="398425"/>
            <a:ext cx="6896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>
                <a:latin typeface="Calibri"/>
                <a:ea typeface="Calibri"/>
                <a:cs typeface="Calibri"/>
                <a:sym typeface="Calibri"/>
              </a:rPr>
              <a:t>I GRANDI AMBITI E LE AREE D’INTERVENTO DI R&amp;I</a:t>
            </a:r>
            <a:endParaRPr sz="2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6c224e0be_1_8"/>
          <p:cNvSpPr txBox="1">
            <a:spLocks noGrp="1"/>
          </p:cNvSpPr>
          <p:nvPr>
            <p:ph type="sldNum" idx="12"/>
          </p:nvPr>
        </p:nvSpPr>
        <p:spPr>
          <a:xfrm>
            <a:off x="6467375" y="6346825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pic>
        <p:nvPicPr>
          <p:cNvPr id="255" name="Google Shape;255;gc6c224e0be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50" y="269951"/>
            <a:ext cx="8870574" cy="436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/>
          <p:nvPr/>
        </p:nvSpPr>
        <p:spPr>
          <a:xfrm>
            <a:off x="0" y="0"/>
            <a:ext cx="9144000" cy="653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3500">
                <a:solidFill>
                  <a:srgbClr val="FFFFFF"/>
                </a:solidFill>
              </a:rPr>
              <a:t>Ambito nazionale</a:t>
            </a:r>
            <a:endParaRPr/>
          </a:p>
        </p:txBody>
      </p:sp>
      <p:sp>
        <p:nvSpPr>
          <p:cNvPr id="111" name="Google Shape;111;p2"/>
          <p:cNvSpPr txBox="1">
            <a:spLocks noGrp="1"/>
          </p:cNvSpPr>
          <p:nvPr>
            <p:ph type="subTitle" idx="1"/>
          </p:nvPr>
        </p:nvSpPr>
        <p:spPr>
          <a:xfrm>
            <a:off x="506775" y="1751675"/>
            <a:ext cx="8223600" cy="4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it-IT" sz="2200">
                <a:solidFill>
                  <a:srgbClr val="000000"/>
                </a:solidFill>
              </a:rPr>
              <a:t> Programmazione 2014 - 2020 Fondi SIE e CTE + FSC</a:t>
            </a:r>
            <a:endParaRPr sz="2200">
              <a:solidFill>
                <a:srgbClr val="000000"/>
              </a:solidFill>
            </a:endParaRPr>
          </a:p>
          <a:p>
            <a:pPr marL="36000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endParaRPr sz="2200">
              <a:solidFill>
                <a:srgbClr val="000000"/>
              </a:solidFill>
            </a:endParaRPr>
          </a:p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it-IT" sz="2200">
                <a:solidFill>
                  <a:srgbClr val="000000"/>
                </a:solidFill>
              </a:rPr>
              <a:t> Programmazione 2021 - 2027 Fondi SIE e CTE + FSC</a:t>
            </a:r>
            <a:endParaRPr sz="2200">
              <a:solidFill>
                <a:srgbClr val="000000"/>
              </a:solidFill>
            </a:endParaRPr>
          </a:p>
          <a:p>
            <a:pPr marL="36000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200">
              <a:solidFill>
                <a:srgbClr val="000000"/>
              </a:solidFill>
            </a:endParaRPr>
          </a:p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it-IT" sz="2200">
                <a:solidFill>
                  <a:srgbClr val="000000"/>
                </a:solidFill>
              </a:rPr>
              <a:t> Risorse nazionali in ricerca e innovazione erogate attraverso bandi MUR, MISE, Salute, ecc. </a:t>
            </a:r>
            <a:endParaRPr sz="2200">
              <a:solidFill>
                <a:srgbClr val="000000"/>
              </a:solidFill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</a:endParaRPr>
          </a:p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lang="it-IT" sz="2200">
                <a:solidFill>
                  <a:srgbClr val="000000"/>
                </a:solidFill>
              </a:rPr>
              <a:t> Interventi descritti in Legge di Bilancio 2021 correlati a PNR 2021 - 2027 e FSC</a:t>
            </a:r>
            <a:endParaRPr sz="2200">
              <a:solidFill>
                <a:srgbClr val="000000"/>
              </a:solidFill>
            </a:endParaRPr>
          </a:p>
          <a:p>
            <a:pPr marL="36000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endParaRPr sz="2200">
              <a:solidFill>
                <a:srgbClr val="000000"/>
              </a:solidFill>
            </a:endParaRPr>
          </a:p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it-IT" sz="2200">
                <a:solidFill>
                  <a:srgbClr val="000000"/>
                </a:solidFill>
              </a:rPr>
              <a:t> Piano Nazionale di Ripresa e Resilienza (PNRR)</a:t>
            </a:r>
            <a:endParaRPr sz="2200">
              <a:solidFill>
                <a:srgbClr val="000000"/>
              </a:solidFill>
            </a:endParaRPr>
          </a:p>
          <a:p>
            <a:pPr marL="360000" marR="0" lvl="0" indent="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</a:pPr>
            <a:endParaRPr sz="2200">
              <a:solidFill>
                <a:srgbClr val="000000"/>
              </a:solidFill>
            </a:endParaRPr>
          </a:p>
          <a:p>
            <a:pPr marL="360000" marR="0" lvl="0" indent="-139700" algn="just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•"/>
            </a:pPr>
            <a:r>
              <a:rPr lang="it-IT" sz="2200">
                <a:solidFill>
                  <a:srgbClr val="000000"/>
                </a:solidFill>
              </a:rPr>
              <a:t> Programmi annuali e pluriennali di Fondazioni bancarie e non bancarie</a:t>
            </a:r>
            <a:endParaRPr sz="2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0" y="0"/>
            <a:ext cx="9144000" cy="623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500500" y="294550"/>
            <a:ext cx="8277900" cy="1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Calibri"/>
              <a:buNone/>
            </a:pPr>
            <a:r>
              <a:rPr lang="it-IT" sz="3500">
                <a:solidFill>
                  <a:srgbClr val="FFFFFF"/>
                </a:solidFill>
              </a:rPr>
              <a:t>Risorse Coesione Italia (quadro non esaustivo)</a:t>
            </a:r>
            <a:endParaRPr/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265500" y="3236925"/>
            <a:ext cx="8613000" cy="2862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 b="1"/>
              <a:t>Fondi SIE 21/27: </a:t>
            </a:r>
            <a:r>
              <a:rPr lang="it-IT" sz="1400"/>
              <a:t>circa 82 miliardi tra fondi UE e cofinanziamento nazionale (regole da Legge di Bilancio 2021)</a:t>
            </a:r>
            <a:endParaRPr sz="1400"/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 b="1"/>
              <a:t>FSC 21/27: </a:t>
            </a:r>
            <a:r>
              <a:rPr lang="it-IT" sz="1400"/>
              <a:t>da Legge di Bilancio 2021, assegnati 50 miliardi di €, </a:t>
            </a:r>
            <a:r>
              <a:rPr lang="it-IT" sz="1400" b="1"/>
              <a:t>80%  Mezzogiorno e 20% Centro-Nord</a:t>
            </a:r>
            <a:r>
              <a:rPr lang="it-IT" sz="1400"/>
              <a:t>:</a:t>
            </a:r>
            <a:endParaRPr sz="1400"/>
          </a:p>
          <a:p>
            <a:pPr marL="762000" lvl="0" indent="-3175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 sz="1400"/>
              <a:t>4 miliardi per il 2021</a:t>
            </a:r>
            <a:endParaRPr sz="1400"/>
          </a:p>
          <a:p>
            <a:pPr marL="762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 sz="1400"/>
              <a:t>5 miliardi dal 2022 al 2029</a:t>
            </a:r>
            <a:endParaRPr sz="1400"/>
          </a:p>
          <a:p>
            <a:pPr marL="7620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it-IT" sz="1400"/>
              <a:t>6 miliardi per il 2030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it-IT" sz="1400" b="1"/>
              <a:t>Programmazione FSC: </a:t>
            </a:r>
            <a:r>
              <a:rPr lang="it-IT" sz="1400"/>
              <a:t>in linea con obiettivi strategici dell'</a:t>
            </a:r>
            <a:r>
              <a:rPr lang="it-IT" sz="1400" b="1"/>
              <a:t>Accordo di partenariato 2021-2027</a:t>
            </a:r>
            <a:r>
              <a:rPr lang="it-IT" sz="1400"/>
              <a:t>; coerente con politiche settoriali e di investimento e di riforma del </a:t>
            </a:r>
            <a:r>
              <a:rPr lang="it-IT" sz="1400" b="1"/>
              <a:t>PNRR</a:t>
            </a:r>
            <a:r>
              <a:rPr lang="it-IT" sz="1400"/>
              <a:t>, secondo princìpi di complementarità e addizionalità delle risorse.</a:t>
            </a:r>
            <a:endParaRPr sz="14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3200"/>
              <a:buNone/>
            </a:pPr>
            <a:r>
              <a:rPr lang="it-IT" sz="1400" b="1"/>
              <a:t>Ripartizione risorse: </a:t>
            </a:r>
            <a:r>
              <a:rPr lang="it-IT" sz="1400"/>
              <a:t>approvata su proposta del Ministro per il Sud. La </a:t>
            </a:r>
            <a:r>
              <a:rPr lang="it-IT" sz="1400" b="1"/>
              <a:t>Cabina di regia FSC</a:t>
            </a:r>
            <a:r>
              <a:rPr lang="it-IT" sz="1400"/>
              <a:t> opererà sulle risorse per la programmazione 2021-2027 e definirà i Piani di sviluppo e coesione cui poi dovrà dare il via libera formale il CIPE.</a:t>
            </a:r>
            <a:endParaRPr sz="1400"/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778240" y="6455664"/>
            <a:ext cx="3360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it-IT" sz="1000">
                <a:solidFill>
                  <a:srgbClr val="7F7F7F"/>
                </a:solidFill>
              </a:rPr>
              <a:t>3</a:t>
            </a:fld>
            <a:endParaRPr sz="1000">
              <a:solidFill>
                <a:srgbClr val="7F7F7F"/>
              </a:solidFill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body" idx="1"/>
          </p:nvPr>
        </p:nvSpPr>
        <p:spPr>
          <a:xfrm>
            <a:off x="265500" y="1801700"/>
            <a:ext cx="8613000" cy="1179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 b="1"/>
              <a:t>Fondi SIE 14/20: </a:t>
            </a:r>
            <a:r>
              <a:rPr lang="it-IT" sz="1400"/>
              <a:t>50.5 miliardi di € di risorse UE dopo riprogrammazione 2020, più risorse per cofinanziamento e risorse per programmi complementari. Risorse complessive Politica di Coesione in Italia oltre 140 miliardi di € </a:t>
            </a:r>
            <a:endParaRPr sz="1400">
              <a:solidFill>
                <a:srgbClr val="1C2024"/>
              </a:solidFill>
              <a:highlight>
                <a:srgbClr val="F0F0F0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 b="1"/>
              <a:t>FSC 14/20: </a:t>
            </a:r>
            <a:r>
              <a:rPr lang="it-IT" sz="1400"/>
              <a:t>dotazione complessiva 59.810 miliardi di € quasi interamente programmati, impegni al 19,3% e pagamenti al 6,7%!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2f8403632_0_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c2f8403632_0_0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gc2f8403632_0_0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c2f8403632_0_0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c2f8403632_0_0"/>
          <p:cNvSpPr/>
          <p:nvPr/>
        </p:nvSpPr>
        <p:spPr>
          <a:xfrm>
            <a:off x="344512" y="-1"/>
            <a:ext cx="8799600" cy="1597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c2f8403632_0_0"/>
          <p:cNvSpPr txBox="1">
            <a:spLocks noGrp="1"/>
          </p:cNvSpPr>
          <p:nvPr>
            <p:ph type="ctrTitle"/>
          </p:nvPr>
        </p:nvSpPr>
        <p:spPr>
          <a:xfrm>
            <a:off x="601575" y="294550"/>
            <a:ext cx="8121300" cy="10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-IT" sz="3500">
                <a:solidFill>
                  <a:schemeClr val="lt1"/>
                </a:solidFill>
              </a:rPr>
              <a:t>Cosa accadrà nel 2021 a livello nazionale</a:t>
            </a:r>
            <a:endParaRPr/>
          </a:p>
        </p:txBody>
      </p:sp>
      <p:sp>
        <p:nvSpPr>
          <p:cNvPr id="136" name="Google Shape;136;gc2f8403632_0_0"/>
          <p:cNvSpPr txBox="1">
            <a:spLocks noGrp="1"/>
          </p:cNvSpPr>
          <p:nvPr>
            <p:ph type="subTitle" idx="1"/>
          </p:nvPr>
        </p:nvSpPr>
        <p:spPr>
          <a:xfrm>
            <a:off x="269825" y="1804850"/>
            <a:ext cx="8634300" cy="44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1400" b="1">
                <a:solidFill>
                  <a:schemeClr val="dk1"/>
                </a:solidFill>
              </a:rPr>
              <a:t>Accelerazione della spesa dei programmi 2014-20: </a:t>
            </a:r>
            <a:r>
              <a:rPr lang="it-IT" sz="1400">
                <a:solidFill>
                  <a:schemeClr val="dk1"/>
                </a:solidFill>
              </a:rPr>
              <a:t>restano 34 mesi (31.12.23) per la certificazione delle spese alla CE, da spendere: circa € 29,2 miliardi, dal 2014 ad oggi spesi: € 21,3 miliardi (Fonte ACT).  48% su 73,4 miliardi</a:t>
            </a:r>
            <a:endParaRPr sz="14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508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it-IT" sz="1400" b="1">
                <a:solidFill>
                  <a:schemeClr val="dk1"/>
                </a:solidFill>
              </a:rPr>
              <a:t>Completamento della riorganizzazione risorse nazionali coesione FSC</a:t>
            </a:r>
            <a:endParaRPr sz="1400" b="1">
              <a:solidFill>
                <a:schemeClr val="dk1"/>
              </a:solidFill>
            </a:endParaRPr>
          </a:p>
          <a:p>
            <a:pPr marL="0" lvl="0" indent="38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it-IT" sz="1400" b="1">
                <a:solidFill>
                  <a:schemeClr val="dk1"/>
                </a:solidFill>
              </a:rPr>
              <a:t>Avvio nuovo ciclo di programmazione 2021-27 → Accordo di Partenariato e nuovi PON e POR: </a:t>
            </a:r>
            <a:endParaRPr sz="1400" b="1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>
                <a:solidFill>
                  <a:schemeClr val="dk1"/>
                </a:solidFill>
              </a:rPr>
              <a:t>Regioni meno sviluppate, in transizione, più sviluppate (varia cofin. UE). Presentato riparto alle Regioni il 26 febbraio scorso: forte aumento Lombardia, Lazio, Abruzzo e le declassate Molise e Sardegna. 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it-IT" sz="1400">
                <a:solidFill>
                  <a:schemeClr val="dk1"/>
                </a:solidFill>
              </a:rPr>
              <a:t>Imponente mole di risorse per la Sicilia.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381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lang="it-IT" sz="1400" b="1">
                <a:solidFill>
                  <a:schemeClr val="dk1"/>
                </a:solidFill>
              </a:rPr>
              <a:t>Coordinamento della Politica di Coesione con il PNRR: complementarietà. </a:t>
            </a:r>
            <a:endParaRPr sz="1400" b="1">
              <a:solidFill>
                <a:schemeClr val="dk1"/>
              </a:solidFill>
            </a:endParaRPr>
          </a:p>
          <a:p>
            <a:pPr marL="0" marR="2060704" lvl="0" indent="38100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it-IT" sz="1400" b="1">
                <a:solidFill>
                  <a:schemeClr val="dk1"/>
                </a:solidFill>
                <a:highlight>
                  <a:srgbClr val="FFFFFF"/>
                </a:highlight>
              </a:rPr>
              <a:t>PNR 2021-27 </a:t>
            </a:r>
            <a:r>
              <a:rPr lang="it-IT" sz="1400">
                <a:solidFill>
                  <a:srgbClr val="000000"/>
                </a:solidFill>
              </a:rPr>
              <a:t>Tavolo Politiche ORientate alle MIssioni (PORMI): </a:t>
            </a:r>
            <a:r>
              <a:rPr lang="it-IT" sz="1400">
                <a:solidFill>
                  <a:schemeClr val="dk1"/>
                </a:solidFill>
                <a:highlight>
                  <a:srgbClr val="FFFFFF"/>
                </a:highlight>
              </a:rPr>
              <a:t>per individuare, lanciare e monitorare iniziative mission-oriented di interesse nazionale nel PNR 2021-27, complementari o sinergiche con quelle europee. </a:t>
            </a:r>
            <a:endParaRPr sz="1400" b="1">
              <a:solidFill>
                <a:srgbClr val="FF2600"/>
              </a:solidFill>
            </a:endParaRPr>
          </a:p>
        </p:txBody>
      </p:sp>
      <p:pic>
        <p:nvPicPr>
          <p:cNvPr id="137" name="Google Shape;137;gc2f840363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8750" y="4097575"/>
            <a:ext cx="1923450" cy="20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2f8403632_0_27"/>
          <p:cNvSpPr txBox="1">
            <a:spLocks noGrp="1"/>
          </p:cNvSpPr>
          <p:nvPr>
            <p:ph type="body" idx="1"/>
          </p:nvPr>
        </p:nvSpPr>
        <p:spPr>
          <a:xfrm>
            <a:off x="1229575" y="1940450"/>
            <a:ext cx="7457400" cy="41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b="1">
                <a:solidFill>
                  <a:srgbClr val="1C2024"/>
                </a:solidFill>
                <a:highlight>
                  <a:srgbClr val="FFFFFF"/>
                </a:highlight>
              </a:rPr>
              <a:t>S3 → prerequisito per l’utilizzo delle risorse</a:t>
            </a:r>
            <a:r>
              <a:rPr lang="it-IT" sz="1600">
                <a:solidFill>
                  <a:srgbClr val="1C2024"/>
                </a:solidFill>
                <a:highlight>
                  <a:srgbClr val="FFFFFF"/>
                </a:highlight>
              </a:rPr>
              <a:t> per interventi volti a rafforzare la ricerca, lo sviluppo tecnologico e l’innovazione: puntano a concentrare le risorse sugli ambiti di specializzazione caratteristici di ogni territorio. </a:t>
            </a:r>
            <a:endParaRPr sz="1600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C2024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 b="1">
                <a:solidFill>
                  <a:srgbClr val="1C2024"/>
                </a:solidFill>
                <a:highlight>
                  <a:schemeClr val="lt1"/>
                </a:highlight>
              </a:rPr>
              <a:t>L’Italia presenta ventuno S3 regionali ed una S3 nazionale - in aggiornamento</a:t>
            </a:r>
            <a:endParaRPr sz="1600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>
                <a:solidFill>
                  <a:srgbClr val="1C2024"/>
                </a:solidFill>
                <a:highlight>
                  <a:srgbClr val="FFFFFF"/>
                </a:highlight>
              </a:rPr>
              <a:t>E’ una condizionalità legata al POR-FESR, ma in realtà la S3 si configura come strategia trasversale ai fondi strutturali e agli strumenti di programmazione regionali.</a:t>
            </a:r>
            <a:endParaRPr sz="1600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rgbClr val="1C2024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600">
                <a:solidFill>
                  <a:srgbClr val="1C2024"/>
                </a:solidFill>
                <a:highlight>
                  <a:srgbClr val="FFFFFF"/>
                </a:highlight>
              </a:rPr>
              <a:t>La CE ha chiesto a tutti i territori di aggiornare le proprie S3 considerando: i risultati del precedente periodo di programmazione, l’evoluzione tecnologica, l’ecosistema regionale della ricerca e le nuove sfide di carattere globale (obiettivi della nuova politica di coesione e Agenda 2030). </a:t>
            </a:r>
            <a:endParaRPr sz="1350">
              <a:solidFill>
                <a:srgbClr val="1C20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c2f8403632_0_27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c2f8403632_0_27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c2f8403632_0_27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c2f8403632_0_27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c2f8403632_0_27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447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>
                <a:solidFill>
                  <a:schemeClr val="lt1"/>
                </a:solidFill>
              </a:rPr>
              <a:t>Condizionalità ex-ante per investimenti in ricerca e innovazione: le strategie di specializzazione intelligente - S3</a:t>
            </a:r>
            <a:endParaRPr sz="3500">
              <a:solidFill>
                <a:schemeClr val="lt1"/>
              </a:solidFill>
            </a:endParaRPr>
          </a:p>
        </p:txBody>
      </p:sp>
      <p:sp>
        <p:nvSpPr>
          <p:cNvPr id="149" name="Google Shape;149;gc2f8403632_0_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pic>
        <p:nvPicPr>
          <p:cNvPr id="150" name="Google Shape;150;gc2f8403632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675" y="1940450"/>
            <a:ext cx="8763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5ae0d36f8_0_21"/>
          <p:cNvSpPr txBox="1">
            <a:spLocks noGrp="1"/>
          </p:cNvSpPr>
          <p:nvPr>
            <p:ph type="body" idx="1"/>
          </p:nvPr>
        </p:nvSpPr>
        <p:spPr>
          <a:xfrm>
            <a:off x="105900" y="1835575"/>
            <a:ext cx="85809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just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 b="1"/>
              <a:t>Flessibilità programmazione fondi:</a:t>
            </a:r>
            <a:r>
              <a:rPr lang="it-IT" sz="1800"/>
              <a:t> </a:t>
            </a:r>
            <a:r>
              <a:rPr lang="it-IT" sz="1400"/>
              <a:t>meccanismo 5+2, risorse programmate per i primi 5 anni, l’impiego delle risorse riguardanti gli ultimi 2 anni viene definito nel 2025 con una revisione intermedia 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400"/>
          </a:p>
          <a:p>
            <a:pPr marL="457200" marR="0" lvl="0" indent="-342900" algn="just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800" b="1"/>
              <a:t>Maggiore flessibilità per trasferimenti di risorse tra fondi</a:t>
            </a:r>
            <a:r>
              <a:rPr lang="it-IT" sz="1800"/>
              <a:t> </a:t>
            </a:r>
            <a:r>
              <a:rPr lang="it-IT" sz="1400"/>
              <a:t>FESR, FSE+ fino al 20%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40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800" b="1"/>
              <a:t>Tra le regioni</a:t>
            </a:r>
            <a:r>
              <a:rPr lang="it-IT" sz="1800"/>
              <a:t>: </a:t>
            </a:r>
            <a:r>
              <a:rPr lang="it-IT" sz="1400"/>
              <a:t>ridotto al 5% il tetto per trasferimenti da regioni meno sviluppate a regioni in transizione e più sviluppate e da regioni in transizione a regioni più sviluppate. Nessun tetto al trasferimento verso le meno sviluppate e in transizione.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400"/>
          </a:p>
          <a:p>
            <a:pPr marL="4572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1800" b="1"/>
              <a:t>Identificati 5 (OP) obiettivi di policy, articolati in 32 (OS) obiettivi specifici:</a:t>
            </a:r>
            <a:endParaRPr sz="1800" b="1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600" b="1">
                <a:solidFill>
                  <a:srgbClr val="FF0000"/>
                </a:solidFill>
              </a:rPr>
              <a:t>OP 1 un’Europa più intelligente</a:t>
            </a:r>
            <a:endParaRPr sz="1600">
              <a:solidFill>
                <a:srgbClr val="FF0000"/>
              </a:solidFill>
            </a:endParaRPr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400"/>
              <a:t>OP 2 un’Europa più verde e priva di emissioni di carbonio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400"/>
              <a:t>OP 3 un’Europa più connessa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400"/>
              <a:t>OP 4 un’Europa più sociale</a:t>
            </a:r>
            <a:endParaRPr sz="1400"/>
          </a:p>
          <a:p>
            <a:pPr marL="4572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400"/>
              <a:t>OP 5 un’Europa più vicina ai cittadini</a:t>
            </a:r>
            <a:endParaRPr sz="1600"/>
          </a:p>
        </p:txBody>
      </p:sp>
      <p:sp>
        <p:nvSpPr>
          <p:cNvPr id="157" name="Google Shape;157;gc5ae0d36f8_0_21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c5ae0d36f8_0_21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c5ae0d36f8_0_21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c5ae0d36f8_0_21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c5ae0d36f8_0_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3500">
                <a:solidFill>
                  <a:schemeClr val="lt1"/>
                </a:solidFill>
              </a:rPr>
              <a:t>Principali novità del ciclo 2021 - 27</a:t>
            </a:r>
            <a:endParaRPr/>
          </a:p>
        </p:txBody>
      </p:sp>
      <p:sp>
        <p:nvSpPr>
          <p:cNvPr id="162" name="Google Shape;162;gc5ae0d36f8_0_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2f8403632_0_14"/>
          <p:cNvSpPr txBox="1">
            <a:spLocks noGrp="1"/>
          </p:cNvSpPr>
          <p:nvPr>
            <p:ph type="body" idx="1"/>
          </p:nvPr>
        </p:nvSpPr>
        <p:spPr>
          <a:xfrm>
            <a:off x="344500" y="1813600"/>
            <a:ext cx="8496600" cy="4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t-IT" sz="1800"/>
              <a:t>OBIETTIVO SPECIFICO: </a:t>
            </a:r>
            <a:r>
              <a:rPr lang="it-IT" sz="1800" b="1"/>
              <a:t>a1 - RAFFORZARE LE CAPACITA’ DI RICERCA E DI INNOVAZIONE E L’INTRODUZIONE DI TECNOLOGIE AVANZATE</a:t>
            </a:r>
            <a:r>
              <a:rPr lang="it-IT" sz="1800"/>
              <a:t>	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1100"/>
          </a:p>
          <a:p>
            <a:pPr marL="457200" lvl="0" indent="-330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●"/>
            </a:pPr>
            <a:r>
              <a:rPr lang="it-IT" sz="1600"/>
              <a:t>Creazione di aggregazioni tecnologiche in grado di garantire sostenibilità tecnologica, produttiva ed economica tra le scelte strategiche regionali/nazionali.</a:t>
            </a:r>
            <a:endParaRPr sz="1600"/>
          </a:p>
          <a:p>
            <a:pPr marL="45720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200"/>
          </a:p>
          <a:p>
            <a:pPr marL="457200" lvl="0" indent="-330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●"/>
            </a:pPr>
            <a:r>
              <a:rPr lang="it-IT" sz="1600" b="1"/>
              <a:t>Attivazione di reti </a:t>
            </a:r>
            <a:r>
              <a:rPr lang="it-IT" sz="1600"/>
              <a:t>con valenza interdisciplinare in ambito ricerca–formazione-innovazione.					</a:t>
            </a:r>
            <a:endParaRPr sz="1600" b="1"/>
          </a:p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-IT" sz="1600"/>
              <a:t>Ampliare/mantenere le </a:t>
            </a:r>
            <a:r>
              <a:rPr lang="it-IT" sz="1600" b="1"/>
              <a:t>IR nazionali e regionali esistenti </a:t>
            </a:r>
            <a:r>
              <a:rPr lang="it-IT" sz="1600"/>
              <a:t>e sviluppare programmi di alta formazione e trasferimento delle conoscenze/competenze; completare le IR accrescendone il “valore” scientifico e tecnologico, rendendole piattaforme di ricerca uniche con attrazione di investimenti/partnership transnazionali. </a:t>
            </a:r>
            <a:r>
              <a:rPr lang="it-IT" sz="1600" b="1"/>
              <a:t>Le nuove IR creerebbero nuovi processi produttivi volti anche alla crescita della competitività.</a:t>
            </a:r>
            <a:endParaRPr sz="1600" b="1"/>
          </a:p>
          <a:p>
            <a:pPr marL="45720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600" b="1"/>
          </a:p>
          <a:p>
            <a:pPr marL="457200" lvl="0" indent="-3302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600"/>
              <a:buChar char="●"/>
            </a:pPr>
            <a:r>
              <a:rPr lang="it-IT" sz="1600" b="1"/>
              <a:t>Ricerca e sviluppo di tecnologie per acceleratori, componenti per essi, </a:t>
            </a:r>
            <a:r>
              <a:rPr lang="it-IT" sz="1600"/>
              <a:t>quali sistemi di vuoto, sistemi di trattamento superficiali, sistemi criogenici, applicabili a vari ambiti. </a:t>
            </a:r>
            <a:br>
              <a:rPr lang="it-IT" sz="1600"/>
            </a:br>
            <a:r>
              <a:rPr lang="it-IT" sz="1400"/>
              <a:t> 							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it-IT" sz="1400"/>
            </a:br>
            <a:endParaRPr sz="1400"/>
          </a:p>
        </p:txBody>
      </p:sp>
      <p:sp>
        <p:nvSpPr>
          <p:cNvPr id="169" name="Google Shape;169;gc2f8403632_0_14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c2f8403632_0_14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c2f8403632_0_14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c2f8403632_0_14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c2f8403632_0_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000"/>
              <a:buFont typeface="Calibri"/>
              <a:buNone/>
            </a:pPr>
            <a:r>
              <a:rPr lang="it-IT" sz="3500">
                <a:solidFill>
                  <a:srgbClr val="FFFFFF"/>
                </a:solidFill>
              </a:rPr>
              <a:t>Programmazione 2021 - 27 - </a:t>
            </a:r>
            <a:r>
              <a:rPr lang="it-IT" sz="3500" b="1">
                <a:solidFill>
                  <a:schemeClr val="lt1"/>
                </a:solidFill>
              </a:rPr>
              <a:t>Contributo INFN </a:t>
            </a:r>
            <a:r>
              <a:rPr lang="it-IT" sz="3500">
                <a:solidFill>
                  <a:schemeClr val="lt1"/>
                </a:solidFill>
              </a:rPr>
              <a:t> </a:t>
            </a:r>
            <a:endParaRPr/>
          </a:p>
        </p:txBody>
      </p:sp>
      <p:sp>
        <p:nvSpPr>
          <p:cNvPr id="174" name="Google Shape;174;gc2f8403632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/>
          <p:nvPr/>
        </p:nvSpPr>
        <p:spPr>
          <a:xfrm>
            <a:off x="0" y="0"/>
            <a:ext cx="9144000" cy="622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"/>
          <p:cNvSpPr txBox="1">
            <a:spLocks noGrp="1"/>
          </p:cNvSpPr>
          <p:nvPr>
            <p:ph type="ctrTitle"/>
          </p:nvPr>
        </p:nvSpPr>
        <p:spPr>
          <a:xfrm>
            <a:off x="815249" y="294538"/>
            <a:ext cx="7635414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 sz="3400" b="1">
                <a:solidFill>
                  <a:srgbClr val="FFFFFF"/>
                </a:solidFill>
              </a:rPr>
              <a:t>POLITICHE di COESIONE</a:t>
            </a:r>
            <a:endParaRPr sz="3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1"/>
          </p:nvPr>
        </p:nvSpPr>
        <p:spPr>
          <a:xfrm>
            <a:off x="344500" y="1807925"/>
            <a:ext cx="8396100" cy="41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2200" b="1">
                <a:solidFill>
                  <a:schemeClr val="dk1"/>
                </a:solidFill>
                <a:highlight>
                  <a:srgbClr val="FFFFFF"/>
                </a:highlight>
              </a:rPr>
              <a:t>(Alcuni) Attori e Organismi nazionali</a:t>
            </a:r>
            <a:endParaRPr sz="22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2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18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it-IT" sz="1800" b="1">
                <a:solidFill>
                  <a:schemeClr val="dk1"/>
                </a:solidFill>
                <a:highlight>
                  <a:srgbClr val="FFFFFF"/>
                </a:highlight>
              </a:rPr>
              <a:t>Presidenza del Consiglio dei Ministri </a:t>
            </a: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e </a:t>
            </a:r>
            <a:r>
              <a:rPr lang="it-IT" sz="1800" b="1">
                <a:solidFill>
                  <a:schemeClr val="dk1"/>
                </a:solidFill>
                <a:highlight>
                  <a:srgbClr val="FFFFFF"/>
                </a:highlight>
              </a:rPr>
              <a:t>Agenzia per la coesione territoriale</a:t>
            </a: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 agiscono in programmazione, coordinamento, sorveglianza e accompagnamento della Politica di Coesione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350"/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800"/>
              <a:buFont typeface="Calibri"/>
              <a:buChar char="•"/>
            </a:pP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Ministro per il Sud e la coesione territoriale - Carfagna, predecessore Provenzano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800"/>
              <a:buFont typeface="Calibri"/>
              <a:buChar char="•"/>
            </a:pP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Dipartimento per le politiche di coesione (di supporto al Presidente del Consiglio)</a:t>
            </a:r>
            <a:endParaRPr sz="1800"/>
          </a:p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800"/>
              <a:buFont typeface="Calibri"/>
              <a:buChar char="•"/>
            </a:pP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La Cabina di Regia</a:t>
            </a:r>
            <a:endParaRPr sz="1800"/>
          </a:p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800"/>
              <a:buFont typeface="Calibri"/>
              <a:buChar char="•"/>
            </a:pP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Il DIPE - Dipartimento Programmazione e Coordinamento Politica Economica</a:t>
            </a:r>
            <a:endParaRPr sz="1800"/>
          </a:p>
          <a:p>
            <a:pPr marL="4572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2024"/>
              </a:buClr>
              <a:buSzPts val="1800"/>
              <a:buFont typeface="Calibri"/>
              <a:buChar char="•"/>
            </a:pPr>
            <a:r>
              <a:rPr lang="it-IT" sz="1800">
                <a:solidFill>
                  <a:schemeClr val="dk1"/>
                </a:solidFill>
                <a:highlight>
                  <a:srgbClr val="FFFFFF"/>
                </a:highlight>
              </a:rPr>
              <a:t>Autorità di Gestione presso Regioni, Province Autonome e Ministeri 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203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2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5ae0d36f8_0_59"/>
          <p:cNvSpPr txBox="1">
            <a:spLocks noGrp="1"/>
          </p:cNvSpPr>
          <p:nvPr>
            <p:ph type="body" idx="1"/>
          </p:nvPr>
        </p:nvSpPr>
        <p:spPr>
          <a:xfrm>
            <a:off x="0" y="1668275"/>
            <a:ext cx="9085500" cy="4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rgbClr val="FFFFFF"/>
                </a:highlight>
              </a:rPr>
              <a:t>Nuovo testo alle Camere </a:t>
            </a:r>
            <a:r>
              <a:rPr lang="it-IT" sz="1500">
                <a:solidFill>
                  <a:srgbClr val="000000"/>
                </a:solidFill>
                <a:highlight>
                  <a:srgbClr val="FFFFFF"/>
                </a:highlight>
              </a:rPr>
              <a:t>(</a:t>
            </a:r>
            <a:r>
              <a:rPr lang="it-IT" sz="1500">
                <a:solidFill>
                  <a:srgbClr val="0A0A0A"/>
                </a:solidFill>
                <a:highlight>
                  <a:schemeClr val="lt1"/>
                </a:highlight>
              </a:rPr>
              <a:t>con connessione tra obiettivi strategici e riforme): </a:t>
            </a:r>
            <a:r>
              <a:rPr lang="it-IT" sz="1500">
                <a:solidFill>
                  <a:srgbClr val="000000"/>
                </a:solidFill>
                <a:highlight>
                  <a:srgbClr val="FFFFFF"/>
                </a:highlight>
              </a:rPr>
              <a:t>esame del Parlamento entro il </a:t>
            </a:r>
            <a:r>
              <a:rPr lang="it-IT" sz="1500" b="1">
                <a:solidFill>
                  <a:srgbClr val="000000"/>
                </a:solidFill>
                <a:highlight>
                  <a:srgbClr val="FFFFFF"/>
                </a:highlight>
              </a:rPr>
              <a:t>30 marzo. </a:t>
            </a:r>
            <a:endParaRPr sz="15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rgbClr val="FFFFFF"/>
                </a:highlight>
              </a:rPr>
              <a:t>Confermate le 6 missioni </a:t>
            </a:r>
            <a:r>
              <a:rPr lang="it-IT" sz="1500">
                <a:solidFill>
                  <a:srgbClr val="000000"/>
                </a:solidFill>
                <a:highlight>
                  <a:srgbClr val="FFFFFF"/>
                </a:highlight>
              </a:rPr>
              <a:t>del Programma (Governo Conte II) con obiettivi, tempi, costi e tabelle dettagliate. 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Coordinatore Unità di missione: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Carmine Di Nuzzo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, dirigente Ragioneria dello Stato, lavorerà con sei funzionari, uno per ciascuna missione, coadiuvati da economisti (interni e non) e da un team di esecutori. 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GdL ristretto: 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Ragioniere generale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Biagio Mazzotta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, direttore generale del Tesoro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Alessandro Rivera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 e il sottosegretario agli Affari europei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Enzo Amendola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.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Ipotizzati 2 livelli di governance: 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una struttura "centrale di coordinamento presso il Mef a presidio e supervisione dell'attuazione del piano"; un'unità di audit indipendente.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Cabina di regia politica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 per gestire sinergie e sovrapposizioni di competenze tra le 6 missioni che spesso hanno obiettivi che si intersecano tra loro (incardinata a Palazzo Chigi, con 2 comitati interministeriali principali: uno per la transizione ecologica - presieduto da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Cingolani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 e uno per quella digitale - presieduto da </a:t>
            </a:r>
            <a:r>
              <a:rPr lang="it-IT" sz="1500" b="1">
                <a:solidFill>
                  <a:srgbClr val="000000"/>
                </a:solidFill>
                <a:highlight>
                  <a:schemeClr val="lt1"/>
                </a:highlight>
              </a:rPr>
              <a:t>Colao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). 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500" b="1">
                <a:solidFill>
                  <a:srgbClr val="000000"/>
                </a:solidFill>
                <a:highlight>
                  <a:srgbClr val="FFFFFF"/>
                </a:highlight>
              </a:rPr>
              <a:t>Risorse: </a:t>
            </a:r>
            <a:r>
              <a:rPr lang="it-IT" sz="1500">
                <a:solidFill>
                  <a:srgbClr val="000000"/>
                </a:solidFill>
                <a:highlight>
                  <a:srgbClr val="FFFFFF"/>
                </a:highlight>
              </a:rPr>
              <a:t>191,5 miliardi disponibili a fine estate (non a giugno), prefinanziamenti 13%. Almeno il 34% destinato al </a:t>
            </a:r>
            <a:r>
              <a:rPr lang="it-IT" sz="1500">
                <a:solidFill>
                  <a:srgbClr val="000000"/>
                </a:solidFill>
                <a:highlight>
                  <a:schemeClr val="lt1"/>
                </a:highlight>
              </a:rPr>
              <a:t>Sud. 20% degli interventi per il digitale e il 37% in transizione ecologica. NB: 70% delle risorse da impegnare entro il 2022; conclusione interventi entro il 2026; risorse erogate in base a conseguimento obiettivi chiari e verificabili e secondo il cronoprogramma indicato nel Piano.</a:t>
            </a:r>
            <a:endParaRPr sz="15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  <p:sp>
        <p:nvSpPr>
          <p:cNvPr id="193" name="Google Shape;193;gc5ae0d36f8_0_59"/>
          <p:cNvSpPr/>
          <p:nvPr/>
        </p:nvSpPr>
        <p:spPr>
          <a:xfrm flipH="1">
            <a:off x="-3" y="-1"/>
            <a:ext cx="9144000" cy="15906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366092"/>
              </a:gs>
            </a:gsLst>
            <a:lin ang="840013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c5ae0d36f8_0_59"/>
          <p:cNvSpPr/>
          <p:nvPr/>
        </p:nvSpPr>
        <p:spPr>
          <a:xfrm rot="10800000" flipH="1">
            <a:off x="-2" y="142"/>
            <a:ext cx="6086400" cy="1590600"/>
          </a:xfrm>
          <a:prstGeom prst="rect">
            <a:avLst/>
          </a:prstGeom>
          <a:gradFill>
            <a:gsLst>
              <a:gs pos="0">
                <a:srgbClr val="4F81BD">
                  <a:alpha val="0"/>
                </a:srgbClr>
              </a:gs>
              <a:gs pos="20000">
                <a:srgbClr val="4F81BD">
                  <a:alpha val="0"/>
                </a:srgbClr>
              </a:gs>
              <a:gs pos="100000">
                <a:srgbClr val="244061">
                  <a:alpha val="54509"/>
                </a:srgbClr>
              </a:gs>
            </a:gsLst>
            <a:lin ang="1380014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c5ae0d36f8_0_59"/>
          <p:cNvSpPr/>
          <p:nvPr/>
        </p:nvSpPr>
        <p:spPr>
          <a:xfrm flipH="1">
            <a:off x="6086397" y="-1"/>
            <a:ext cx="3057600" cy="1590600"/>
          </a:xfrm>
          <a:prstGeom prst="rect">
            <a:avLst/>
          </a:prstGeom>
          <a:gradFill>
            <a:gsLst>
              <a:gs pos="0">
                <a:srgbClr val="4F81BD">
                  <a:alpha val="65490"/>
                </a:srgbClr>
              </a:gs>
              <a:gs pos="100000">
                <a:srgbClr val="000000">
                  <a:alpha val="29411"/>
                </a:srgbClr>
              </a:gs>
            </a:gsLst>
            <a:lin ang="1319991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c5ae0d36f8_0_59"/>
          <p:cNvSpPr/>
          <p:nvPr/>
        </p:nvSpPr>
        <p:spPr>
          <a:xfrm>
            <a:off x="344500" y="0"/>
            <a:ext cx="8799600" cy="13281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244061">
                  <a:alpha val="51372"/>
                </a:srgbClr>
              </a:gs>
              <a:gs pos="100000">
                <a:srgbClr val="244061">
                  <a:alpha val="51372"/>
                </a:srgbClr>
              </a:gs>
            </a:gsLst>
            <a:lin ang="167999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c5ae0d36f8_0_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it-IT" sz="3500">
                <a:solidFill>
                  <a:srgbClr val="FFFFFF"/>
                </a:solidFill>
              </a:rPr>
              <a:t>PNRR e Governo Draghi</a:t>
            </a:r>
            <a:endParaRPr/>
          </a:p>
        </p:txBody>
      </p:sp>
      <p:sp>
        <p:nvSpPr>
          <p:cNvPr id="198" name="Google Shape;198;gc5ae0d36f8_0_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2191</Words>
  <Application>Microsoft Macintosh PowerPoint</Application>
  <PresentationFormat>Presentazione su schermo (4:3)</PresentationFormat>
  <Paragraphs>160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RETE INFN ACCELERATORI incontro nazionale   opportunità di finanziamento da fondi esterni nazionali</vt:lpstr>
      <vt:lpstr>Ambito nazionale</vt:lpstr>
      <vt:lpstr>Risorse Coesione Italia (quadro non esaustivo)</vt:lpstr>
      <vt:lpstr>Cosa accadrà nel 2021 a livello nazionale</vt:lpstr>
      <vt:lpstr>Condizionalità ex-ante per investimenti in ricerca e innovazione: le strategie di specializzazione intelligente - S3</vt:lpstr>
      <vt:lpstr>Principali novità del ciclo 2021 - 27</vt:lpstr>
      <vt:lpstr>Programmazione 2021 - 27 - Contributo INFN  </vt:lpstr>
      <vt:lpstr> POLITICHE di COESIONE </vt:lpstr>
      <vt:lpstr>PNRR e Governo Draghi</vt:lpstr>
      <vt:lpstr>Struttura del PNRR</vt:lpstr>
      <vt:lpstr> RETE INFN ACCELERATORI incontro nazionale  </vt:lpstr>
      <vt:lpstr>Territori e risorse</vt:lpstr>
      <vt:lpstr>Ripartizione per Regione 21-27 e confronto 14-20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RETE INFN ACCELERATORI incontro nazionale   opportunità di finanziamento da fondi esterni nazionali</dc:title>
  <cp:lastModifiedBy>Microsoft Office User</cp:lastModifiedBy>
  <cp:revision>3</cp:revision>
  <dcterms:modified xsi:type="dcterms:W3CDTF">2021-03-15T19:24:12Z</dcterms:modified>
</cp:coreProperties>
</file>