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98" r:id="rId4"/>
    <p:sldId id="272" r:id="rId5"/>
    <p:sldId id="273" r:id="rId6"/>
    <p:sldId id="274" r:id="rId7"/>
    <p:sldId id="275" r:id="rId8"/>
    <p:sldId id="276" r:id="rId9"/>
    <p:sldId id="277" r:id="rId10"/>
    <p:sldId id="261" r:id="rId11"/>
    <p:sldId id="263" r:id="rId12"/>
    <p:sldId id="262" r:id="rId13"/>
    <p:sldId id="264" r:id="rId14"/>
    <p:sldId id="281" r:id="rId15"/>
    <p:sldId id="301" r:id="rId16"/>
    <p:sldId id="282" r:id="rId17"/>
    <p:sldId id="284" r:id="rId18"/>
    <p:sldId id="285" r:id="rId19"/>
    <p:sldId id="267" r:id="rId20"/>
    <p:sldId id="292" r:id="rId21"/>
    <p:sldId id="293" r:id="rId22"/>
    <p:sldId id="296" r:id="rId23"/>
    <p:sldId id="299" r:id="rId24"/>
    <p:sldId id="300" r:id="rId25"/>
    <p:sldId id="297" r:id="rId26"/>
  </p:sldIdLst>
  <p:sldSz cx="9144000" cy="5143500" type="screen16x9"/>
  <p:notesSz cx="6858000" cy="9144000"/>
  <p:defaultTextStyle>
    <a:defPPr>
      <a:defRPr lang="it-IT"/>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F497D"/>
    <a:srgbClr val="FFFF00"/>
    <a:srgbClr val="6699FF"/>
    <a:srgbClr val="FFFF66"/>
    <a:srgbClr val="66FF99"/>
    <a:srgbClr val="66FF66"/>
    <a:srgbClr val="99FF99"/>
    <a:srgbClr val="CC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691" y="-134"/>
      </p:cViewPr>
      <p:guideLst>
        <p:guide orient="horz" pos="162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bnl\c-adnas\willeke\e-RHIC\Design-Documents\Copy%20of%20erhic_lumi_energyOptimized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47362923070777"/>
          <c:y val="2.8524640844641593E-2"/>
          <c:w val="0.85317364276833796"/>
          <c:h val="0.81127156198498396"/>
        </c:manualLayout>
      </c:layout>
      <c:scatterChart>
        <c:scatterStyle val="lineMarker"/>
        <c:varyColors val="0"/>
        <c:ser>
          <c:idx val="1"/>
          <c:order val="1"/>
          <c:tx>
            <c:v>Full Scope -HD</c:v>
          </c:tx>
          <c:spPr>
            <a:ln w="60325">
              <a:solidFill>
                <a:srgbClr val="0070C0"/>
              </a:solidFill>
            </a:ln>
          </c:spPr>
          <c:marker>
            <c:symbol val="circle"/>
            <c:size val="7"/>
            <c:spPr>
              <a:solidFill>
                <a:srgbClr val="0070C0"/>
              </a:solidFill>
              <a:ln w="3175">
                <a:solidFill>
                  <a:srgbClr val="000000"/>
                </a:solidFill>
              </a:ln>
            </c:spPr>
          </c:marker>
          <c:xVal>
            <c:numRef>
              <c:f>Combined!$C$3:$C$7</c:f>
              <c:numCache>
                <c:formatCode>General</c:formatCode>
                <c:ptCount val="5"/>
                <c:pt idx="0">
                  <c:v>20.248456731316587</c:v>
                </c:pt>
                <c:pt idx="1">
                  <c:v>44.721359549995796</c:v>
                </c:pt>
                <c:pt idx="2">
                  <c:v>63.245553203367585</c:v>
                </c:pt>
                <c:pt idx="3">
                  <c:v>104.88088481701516</c:v>
                </c:pt>
                <c:pt idx="4">
                  <c:v>140.71247279470288</c:v>
                </c:pt>
              </c:numCache>
            </c:numRef>
          </c:xVal>
          <c:yVal>
            <c:numRef>
              <c:f>Combined!$D$3:$D$7</c:f>
              <c:numCache>
                <c:formatCode>General</c:formatCode>
                <c:ptCount val="5"/>
                <c:pt idx="0">
                  <c:v>0.44</c:v>
                </c:pt>
                <c:pt idx="1">
                  <c:v>3.16</c:v>
                </c:pt>
                <c:pt idx="2">
                  <c:v>4.3499999999999996</c:v>
                </c:pt>
                <c:pt idx="3">
                  <c:v>10.050000000000001</c:v>
                </c:pt>
                <c:pt idx="4">
                  <c:v>1.93</c:v>
                </c:pt>
              </c:numCache>
            </c:numRef>
          </c:yVal>
          <c:smooth val="0"/>
          <c:extLst xmlns:c16r2="http://schemas.microsoft.com/office/drawing/2015/06/chart">
            <c:ext xmlns:c16="http://schemas.microsoft.com/office/drawing/2014/chart" uri="{C3380CC4-5D6E-409C-BE32-E72D297353CC}">
              <c16:uniqueId val="{00000000-345F-45E9-9332-3E2E6FEFDE81}"/>
            </c:ext>
          </c:extLst>
        </c:ser>
        <c:ser>
          <c:idx val="2"/>
          <c:order val="2"/>
          <c:tx>
            <c:v>Low energy optimized</c:v>
          </c:tx>
          <c:spPr>
            <a:ln w="60325">
              <a:solidFill>
                <a:srgbClr val="C00000"/>
              </a:solidFill>
            </a:ln>
          </c:spPr>
          <c:marker>
            <c:symbol val="circle"/>
            <c:size val="8"/>
            <c:spPr>
              <a:solidFill>
                <a:srgbClr val="C00000"/>
              </a:solidFill>
              <a:ln>
                <a:solidFill>
                  <a:srgbClr val="000000"/>
                </a:solidFill>
              </a:ln>
            </c:spPr>
          </c:marker>
          <c:xVal>
            <c:numRef>
              <c:f>Combined!$C$14:$C$20</c:f>
              <c:numCache>
                <c:formatCode>General</c:formatCode>
                <c:ptCount val="7"/>
                <c:pt idx="0">
                  <c:v>20.248456731316587</c:v>
                </c:pt>
                <c:pt idx="1">
                  <c:v>44.721359549995796</c:v>
                </c:pt>
                <c:pt idx="2">
                  <c:v>63.245553203367585</c:v>
                </c:pt>
                <c:pt idx="3">
                  <c:v>80</c:v>
                </c:pt>
                <c:pt idx="4">
                  <c:v>101.9803902718557</c:v>
                </c:pt>
                <c:pt idx="5">
                  <c:v>120</c:v>
                </c:pt>
                <c:pt idx="6">
                  <c:v>140.71247279470288</c:v>
                </c:pt>
              </c:numCache>
            </c:numRef>
          </c:xVal>
          <c:yVal>
            <c:numRef>
              <c:f>Combined!$D$14:$D$20</c:f>
              <c:numCache>
                <c:formatCode>General</c:formatCode>
                <c:ptCount val="7"/>
                <c:pt idx="0">
                  <c:v>1.27</c:v>
                </c:pt>
                <c:pt idx="1">
                  <c:v>10.34</c:v>
                </c:pt>
                <c:pt idx="2">
                  <c:v>12.4</c:v>
                </c:pt>
                <c:pt idx="3">
                  <c:v>10.78</c:v>
                </c:pt>
                <c:pt idx="4">
                  <c:v>5.4</c:v>
                </c:pt>
                <c:pt idx="5">
                  <c:v>1.1100000000000001</c:v>
                </c:pt>
                <c:pt idx="6">
                  <c:v>0.1</c:v>
                </c:pt>
              </c:numCache>
            </c:numRef>
          </c:yVal>
          <c:smooth val="0"/>
          <c:extLst xmlns:c16r2="http://schemas.microsoft.com/office/drawing/2015/06/chart">
            <c:ext xmlns:c16="http://schemas.microsoft.com/office/drawing/2014/chart" uri="{C3380CC4-5D6E-409C-BE32-E72D297353CC}">
              <c16:uniqueId val="{00000001-345F-45E9-9332-3E2E6FEFDE81}"/>
            </c:ext>
          </c:extLst>
        </c:ser>
        <c:dLbls>
          <c:showLegendKey val="0"/>
          <c:showVal val="0"/>
          <c:showCatName val="0"/>
          <c:showSerName val="0"/>
          <c:showPercent val="0"/>
          <c:showBubbleSize val="0"/>
        </c:dLbls>
        <c:axId val="581990592"/>
        <c:axId val="581991168"/>
        <c:extLst xmlns:c16r2="http://schemas.microsoft.com/office/drawing/2015/06/chart">
          <c:ext xmlns:c15="http://schemas.microsoft.com/office/drawing/2012/chart" uri="{02D57815-91ED-43cb-92C2-25804820EDAC}">
            <c15:filteredScatterSeries>
              <c15:ser>
                <c:idx val="3"/>
                <c:order val="3"/>
                <c:tx>
                  <c:v>Combined</c:v>
                </c:tx>
                <c:spPr>
                  <a:ln w="44450">
                    <a:solidFill>
                      <a:srgbClr val="00B050"/>
                    </a:solidFill>
                    <a:prstDash val="sysDash"/>
                  </a:ln>
                </c:spPr>
                <c:xVal>
                  <c:numRef>
                    <c:extLst>
                      <c:ext uri="{02D57815-91ED-43cb-92C2-25804820EDAC}">
                        <c15:formulaRef>
                          <c15:sqref>Combined!$C$25:$C$30</c15:sqref>
                        </c15:formulaRef>
                      </c:ext>
                    </c:extLst>
                    <c:numCache>
                      <c:formatCode>General</c:formatCode>
                      <c:ptCount val="6"/>
                      <c:pt idx="0">
                        <c:v>20.248456731316587</c:v>
                      </c:pt>
                      <c:pt idx="1">
                        <c:v>44.721359549995796</c:v>
                      </c:pt>
                      <c:pt idx="2">
                        <c:v>63.245553203367585</c:v>
                      </c:pt>
                      <c:pt idx="3">
                        <c:v>80</c:v>
                      </c:pt>
                      <c:pt idx="4">
                        <c:v>104.88088481701516</c:v>
                      </c:pt>
                      <c:pt idx="5">
                        <c:v>140.71247279470288</c:v>
                      </c:pt>
                    </c:numCache>
                  </c:numRef>
                </c:xVal>
                <c:yVal>
                  <c:numRef>
                    <c:extLst>
                      <c:ext uri="{02D57815-91ED-43cb-92C2-25804820EDAC}">
                        <c15:formulaRef>
                          <c15:sqref>Combined!$D$25:$D$30</c15:sqref>
                        </c15:formulaRef>
                      </c:ext>
                    </c:extLst>
                    <c:numCache>
                      <c:formatCode>General</c:formatCode>
                      <c:ptCount val="6"/>
                      <c:pt idx="0">
                        <c:v>1.27</c:v>
                      </c:pt>
                      <c:pt idx="1">
                        <c:v>10.34</c:v>
                      </c:pt>
                      <c:pt idx="2">
                        <c:v>12.4</c:v>
                      </c:pt>
                      <c:pt idx="3">
                        <c:v>10.78</c:v>
                      </c:pt>
                      <c:pt idx="4">
                        <c:v>10.050000000000001</c:v>
                      </c:pt>
                      <c:pt idx="5">
                        <c:v>1.93</c:v>
                      </c:pt>
                    </c:numCache>
                  </c:numRef>
                </c:yVal>
                <c:smooth val="0"/>
                <c:extLst>
                  <c:ext xmlns:c16="http://schemas.microsoft.com/office/drawing/2014/chart" uri="{C3380CC4-5D6E-409C-BE32-E72D297353CC}">
                    <c16:uniqueId val="{00000003-345F-45E9-9332-3E2E6FEFDE81}"/>
                  </c:ext>
                </c:extLst>
              </c15:ser>
            </c15:filteredScatterSeries>
          </c:ext>
        </c:extLst>
      </c:scatterChart>
      <c:scatterChart>
        <c:scatterStyle val="lineMarker"/>
        <c:varyColors val="0"/>
        <c:ser>
          <c:idx val="0"/>
          <c:order val="0"/>
          <c:spPr>
            <a:ln w="25400">
              <a:solidFill>
                <a:schemeClr val="tx1"/>
              </a:solidFill>
            </a:ln>
          </c:spPr>
          <c:marker>
            <c:spPr>
              <a:noFill/>
              <a:ln w="25400">
                <a:noFill/>
              </a:ln>
            </c:spPr>
          </c:marker>
          <c:xVal>
            <c:numRef>
              <c:f>#REF!</c:f>
            </c:numRef>
          </c:xVal>
          <c:yVal>
            <c:numRef>
              <c:f>#REF!</c:f>
              <c:numCache>
                <c:formatCode>General</c:formatCode>
                <c:ptCount val="1"/>
                <c:pt idx="0">
                  <c:v>1</c:v>
                </c:pt>
              </c:numCache>
            </c:numRef>
          </c:yVal>
          <c:smooth val="0"/>
          <c:extLst xmlns:c16r2="http://schemas.microsoft.com/office/drawing/2015/06/chart">
            <c:ext xmlns:c16="http://schemas.microsoft.com/office/drawing/2014/chart" uri="{C3380CC4-5D6E-409C-BE32-E72D297353CC}">
              <c16:uniqueId val="{00000002-345F-45E9-9332-3E2E6FEFDE81}"/>
            </c:ext>
          </c:extLst>
        </c:ser>
        <c:dLbls>
          <c:showLegendKey val="0"/>
          <c:showVal val="0"/>
          <c:showCatName val="0"/>
          <c:showSerName val="0"/>
          <c:showPercent val="0"/>
          <c:showBubbleSize val="0"/>
        </c:dLbls>
        <c:axId val="582428352"/>
        <c:axId val="131389056"/>
      </c:scatterChart>
      <c:valAx>
        <c:axId val="581990592"/>
        <c:scaling>
          <c:orientation val="minMax"/>
          <c:max val="15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rgbClr val="0D0D0D"/>
                </a:solidFill>
                <a:latin typeface="+mn-lt"/>
                <a:ea typeface="+mn-ea"/>
                <a:cs typeface="+mn-cs"/>
              </a:defRPr>
            </a:pPr>
            <a:endParaRPr lang="it-IT"/>
          </a:p>
        </c:txPr>
        <c:crossAx val="581991168"/>
        <c:crossesAt val="0.01"/>
        <c:crossBetween val="midCat"/>
        <c:majorUnit val="40"/>
        <c:minorUnit val="10"/>
      </c:valAx>
      <c:valAx>
        <c:axId val="581991168"/>
        <c:scaling>
          <c:logBase val="10"/>
          <c:orientation val="minMax"/>
          <c:max val="100"/>
          <c:min val="1.0000000000000002E-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 sourceLinked="0"/>
        <c:majorTickMark val="in"/>
        <c:minorTickMark val="in"/>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rgbClr val="0D0D0D"/>
                </a:solidFill>
                <a:latin typeface="+mn-lt"/>
                <a:ea typeface="+mn-ea"/>
                <a:cs typeface="+mn-cs"/>
              </a:defRPr>
            </a:pPr>
            <a:endParaRPr lang="it-IT"/>
          </a:p>
        </c:txPr>
        <c:crossAx val="581990592"/>
        <c:crosses val="autoZero"/>
        <c:crossBetween val="midCat"/>
        <c:majorUnit val="10"/>
      </c:valAx>
      <c:valAx>
        <c:axId val="131389056"/>
        <c:scaling>
          <c:logBase val="10"/>
          <c:orientation val="minMax"/>
          <c:max val="20"/>
          <c:min val="0.1"/>
        </c:scaling>
        <c:delete val="0"/>
        <c:axPos val="r"/>
        <c:numFmt formatCode="General" sourceLinked="1"/>
        <c:majorTickMark val="out"/>
        <c:minorTickMark val="none"/>
        <c:tickLblPos val="none"/>
        <c:crossAx val="582428352"/>
        <c:crosses val="max"/>
        <c:crossBetween val="midCat"/>
      </c:valAx>
      <c:valAx>
        <c:axId val="582428352"/>
        <c:scaling>
          <c:orientation val="minMax"/>
        </c:scaling>
        <c:delete val="1"/>
        <c:axPos val="b"/>
        <c:numFmt formatCode="General" sourceLinked="1"/>
        <c:majorTickMark val="out"/>
        <c:minorTickMark val="none"/>
        <c:tickLblPos val="nextTo"/>
        <c:crossAx val="131389056"/>
        <c:crosses val="autoZero"/>
        <c:crossBetween val="midCat"/>
      </c:valAx>
      <c:spPr>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7D4B46-80C5-46A1-AE3F-FF2A4B470707}" type="datetimeFigureOut">
              <a:rPr lang="en-GB" smtClean="0"/>
              <a:t>13/03/2021</a:t>
            </a:fld>
            <a:endParaRPr lang="en-GB"/>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E44CE1-F4FB-447F-85E5-6AF1E33AF6DF}" type="slidenum">
              <a:rPr lang="en-GB" smtClean="0"/>
              <a:t>‹N›</a:t>
            </a:fld>
            <a:endParaRPr lang="en-GB"/>
          </a:p>
        </p:txBody>
      </p:sp>
    </p:spTree>
    <p:extLst>
      <p:ext uri="{BB962C8B-B14F-4D97-AF65-F5344CB8AC3E}">
        <p14:creationId xmlns:p14="http://schemas.microsoft.com/office/powerpoint/2010/main" val="173544955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146D-72E3-4D17-8794-005420F3EB37}" type="slidenum">
              <a:rPr lang="en-US" smtClean="0"/>
              <a:t>5</a:t>
            </a:fld>
            <a:endParaRPr lang="en-US"/>
          </a:p>
        </p:txBody>
      </p:sp>
    </p:spTree>
    <p:extLst>
      <p:ext uri="{BB962C8B-B14F-4D97-AF65-F5344CB8AC3E}">
        <p14:creationId xmlns:p14="http://schemas.microsoft.com/office/powerpoint/2010/main" val="340535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6</a:t>
            </a:fld>
            <a:endParaRPr lang="en-US" dirty="0"/>
          </a:p>
        </p:txBody>
      </p:sp>
    </p:spTree>
    <p:extLst>
      <p:ext uri="{BB962C8B-B14F-4D97-AF65-F5344CB8AC3E}">
        <p14:creationId xmlns:p14="http://schemas.microsoft.com/office/powerpoint/2010/main" val="265622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8C55E-B25D-49F7-AC7B-3685D67F1C3C}" type="slidenum">
              <a:rPr lang="en-US" smtClean="0"/>
              <a:t>7</a:t>
            </a:fld>
            <a:endParaRPr lang="en-US"/>
          </a:p>
        </p:txBody>
      </p:sp>
    </p:spTree>
    <p:extLst>
      <p:ext uri="{BB962C8B-B14F-4D97-AF65-F5344CB8AC3E}">
        <p14:creationId xmlns:p14="http://schemas.microsoft.com/office/powerpoint/2010/main" val="219532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FEE44CE1-F4FB-447F-85E5-6AF1E33AF6DF}" type="slidenum">
              <a:rPr lang="en-GB" smtClean="0"/>
              <a:t>22</a:t>
            </a:fld>
            <a:endParaRPr lang="en-GB"/>
          </a:p>
        </p:txBody>
      </p:sp>
    </p:spTree>
    <p:extLst>
      <p:ext uri="{BB962C8B-B14F-4D97-AF65-F5344CB8AC3E}">
        <p14:creationId xmlns:p14="http://schemas.microsoft.com/office/powerpoint/2010/main" val="167973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FEE44CE1-F4FB-447F-85E5-6AF1E33AF6DF}" type="slidenum">
              <a:rPr lang="en-GB" smtClean="0"/>
              <a:t>23</a:t>
            </a:fld>
            <a:endParaRPr lang="en-GB"/>
          </a:p>
        </p:txBody>
      </p:sp>
    </p:spTree>
    <p:extLst>
      <p:ext uri="{BB962C8B-B14F-4D97-AF65-F5344CB8AC3E}">
        <p14:creationId xmlns:p14="http://schemas.microsoft.com/office/powerpoint/2010/main" val="1679736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FEE44CE1-F4FB-447F-85E5-6AF1E33AF6DF}" type="slidenum">
              <a:rPr lang="en-GB" smtClean="0"/>
              <a:t>24</a:t>
            </a:fld>
            <a:endParaRPr lang="en-GB"/>
          </a:p>
        </p:txBody>
      </p:sp>
    </p:spTree>
    <p:extLst>
      <p:ext uri="{BB962C8B-B14F-4D97-AF65-F5344CB8AC3E}">
        <p14:creationId xmlns:p14="http://schemas.microsoft.com/office/powerpoint/2010/main" val="167973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FEE44CE1-F4FB-447F-85E5-6AF1E33AF6DF}" type="slidenum">
              <a:rPr lang="en-GB" smtClean="0"/>
              <a:t>25</a:t>
            </a:fld>
            <a:endParaRPr lang="en-GB"/>
          </a:p>
        </p:txBody>
      </p:sp>
    </p:spTree>
    <p:extLst>
      <p:ext uri="{BB962C8B-B14F-4D97-AF65-F5344CB8AC3E}">
        <p14:creationId xmlns:p14="http://schemas.microsoft.com/office/powerpoint/2010/main" val="167973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2"/>
            <a:ext cx="7772400" cy="1102519"/>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7A6FBD0D-CB78-429B-8A8D-C2C291EED78B}" type="datetime1">
              <a:rPr lang="en-GB" smtClean="0"/>
              <a:t>13/03/2021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1768068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5B6C4297-A271-4F4F-ACFA-A9F489E83DA3}" type="datetime1">
              <a:rPr lang="en-GB" smtClean="0"/>
              <a:t>13/03/2021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285111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80"/>
            <a:ext cx="2057400" cy="4388644"/>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05980"/>
            <a:ext cx="6019800" cy="438864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AE40195D-A989-484B-93BF-1284CB2980FC}" type="datetime1">
              <a:rPr lang="en-GB" smtClean="0"/>
              <a:t>13/03/2021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2194446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FEDE66AE-18A8-4E87-9643-E3E6500C264B}" type="datetime1">
              <a:rPr lang="en-GB" smtClean="0"/>
              <a:t>13/03/2021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301674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40DB28A-B10D-4936-9E74-1EB05F1BBA87}" type="datetime1">
              <a:rPr lang="en-GB" smtClean="0"/>
              <a:t>13/03/2021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281485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1D948AC9-8583-41D0-8AB3-09263ECC80BA}" type="datetime1">
              <a:rPr lang="en-GB" smtClean="0"/>
              <a:t>13/03/2021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2263608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9"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358EE6DC-7B6E-484D-886B-62FF50EAFBF1}" type="datetime1">
              <a:rPr lang="en-GB" smtClean="0"/>
              <a:t>13/03/2021</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207315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503A34EA-3B6E-4F30-9E5B-E549258AB4D0}" type="datetime1">
              <a:rPr lang="en-GB" smtClean="0"/>
              <a:t>13/03/2021</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1880021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D7A4116-0AE3-4F17-9214-696E2BFBAFBC}" type="datetime1">
              <a:rPr lang="en-GB" smtClean="0"/>
              <a:t>13/03/2021</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173203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04787"/>
            <a:ext cx="3008313" cy="871538"/>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5091FF1-046D-447C-B8BB-D41DE841A3C7}" type="datetime1">
              <a:rPr lang="en-GB" smtClean="0"/>
              <a:t>13/03/2021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44665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GB"/>
          </a:p>
        </p:txBody>
      </p:sp>
      <p:sp>
        <p:nvSpPr>
          <p:cNvPr id="4" name="Segnaposto testo 3"/>
          <p:cNvSpPr>
            <a:spLocks noGrp="1"/>
          </p:cNvSpPr>
          <p:nvPr>
            <p:ph type="body" sz="half" idx="2"/>
          </p:nvPr>
        </p:nvSpPr>
        <p:spPr>
          <a:xfrm>
            <a:off x="1792288" y="4025506"/>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00E9BC6-F612-4EA6-A280-3AE610A35728}" type="datetime1">
              <a:rPr lang="en-GB" smtClean="0"/>
              <a:t>13/03/2021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ECA24C11-59DB-42D3-8D79-717F64C14CA4}" type="slidenum">
              <a:rPr lang="en-GB" smtClean="0"/>
              <a:t>‹N›</a:t>
            </a:fld>
            <a:endParaRPr lang="en-GB"/>
          </a:p>
        </p:txBody>
      </p:sp>
    </p:spTree>
    <p:extLst>
      <p:ext uri="{BB962C8B-B14F-4D97-AF65-F5344CB8AC3E}">
        <p14:creationId xmlns:p14="http://schemas.microsoft.com/office/powerpoint/2010/main" val="1028204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99"/>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fld id="{1DD90569-6669-4787-8EBA-82708E78B7DF}" type="datetime1">
              <a:rPr lang="en-GB" smtClean="0"/>
              <a:t>13/03/2021</a:t>
            </a:fld>
            <a:endParaRPr lang="en-GB"/>
          </a:p>
        </p:txBody>
      </p:sp>
      <p:sp>
        <p:nvSpPr>
          <p:cNvPr id="5" name="Segnaposto piè di pagina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fld id="{ECA24C11-59DB-42D3-8D79-717F64C14CA4}" type="slidenum">
              <a:rPr lang="en-GB" smtClean="0"/>
              <a:t>‹N›</a:t>
            </a:fld>
            <a:endParaRPr lang="en-GB"/>
          </a:p>
        </p:txBody>
      </p:sp>
    </p:spTree>
    <p:extLst>
      <p:ext uri="{BB962C8B-B14F-4D97-AF65-F5344CB8AC3E}">
        <p14:creationId xmlns:p14="http://schemas.microsoft.com/office/powerpoint/2010/main" val="3602178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81193" y="579168"/>
            <a:ext cx="8640960" cy="2106234"/>
          </a:xfrm>
        </p:spPr>
        <p:txBody>
          <a:bodyPr>
            <a:normAutofit/>
          </a:bodyPr>
          <a:lstStyle/>
          <a:p>
            <a:r>
              <a:rPr lang="en-US" sz="4000" b="1" i="1" dirty="0">
                <a:solidFill>
                  <a:srgbClr val="0070C0"/>
                </a:solidFill>
              </a:rPr>
              <a:t>Possible INFN contributions to </a:t>
            </a:r>
            <a:r>
              <a:rPr lang="en-US" sz="4000" b="1" i="1" dirty="0">
                <a:solidFill>
                  <a:srgbClr val="0070C0"/>
                </a:solidFill>
              </a:rPr>
              <a:t>the </a:t>
            </a:r>
            <a:r>
              <a:rPr lang="en-US" sz="4000" b="1" i="1" dirty="0">
                <a:solidFill>
                  <a:srgbClr val="0070C0"/>
                </a:solidFill>
              </a:rPr>
              <a:t>construction of the Electron-Ion Collider </a:t>
            </a:r>
            <a:endParaRPr lang="en-GB" sz="4000" b="1" i="1" dirty="0">
              <a:solidFill>
                <a:srgbClr val="0070C0"/>
              </a:solidFill>
            </a:endParaRPr>
          </a:p>
        </p:txBody>
      </p:sp>
      <p:sp>
        <p:nvSpPr>
          <p:cNvPr id="3" name="Sottotitolo 2"/>
          <p:cNvSpPr>
            <a:spLocks noGrp="1"/>
          </p:cNvSpPr>
          <p:nvPr>
            <p:ph type="subTitle" idx="1"/>
          </p:nvPr>
        </p:nvSpPr>
        <p:spPr>
          <a:xfrm>
            <a:off x="1309257" y="3039338"/>
            <a:ext cx="6400800" cy="1581157"/>
          </a:xfrm>
        </p:spPr>
        <p:txBody>
          <a:bodyPr>
            <a:noAutofit/>
          </a:bodyPr>
          <a:lstStyle/>
          <a:p>
            <a:pPr>
              <a:lnSpc>
                <a:spcPct val="120000"/>
              </a:lnSpc>
              <a:spcBef>
                <a:spcPts val="0"/>
              </a:spcBef>
            </a:pPr>
            <a:r>
              <a:rPr lang="en-GB" sz="2800" dirty="0">
                <a:solidFill>
                  <a:srgbClr val="C00000"/>
                </a:solidFill>
              </a:rPr>
              <a:t>Alessandro Gallo / INFN LNF</a:t>
            </a:r>
          </a:p>
          <a:p>
            <a:pPr>
              <a:lnSpc>
                <a:spcPct val="120000"/>
              </a:lnSpc>
              <a:spcBef>
                <a:spcPts val="0"/>
              </a:spcBef>
            </a:pPr>
            <a:r>
              <a:rPr lang="en-GB" sz="2800" dirty="0">
                <a:solidFill>
                  <a:srgbClr val="C00000"/>
                </a:solidFill>
              </a:rPr>
              <a:t>INFN-</a:t>
            </a:r>
            <a:r>
              <a:rPr lang="en-GB" sz="2800" dirty="0" err="1">
                <a:solidFill>
                  <a:srgbClr val="C00000"/>
                </a:solidFill>
              </a:rPr>
              <a:t>Acceleratori</a:t>
            </a:r>
            <a:r>
              <a:rPr lang="en-GB" sz="2800" dirty="0">
                <a:solidFill>
                  <a:srgbClr val="C00000"/>
                </a:solidFill>
              </a:rPr>
              <a:t> general meeting</a:t>
            </a:r>
          </a:p>
          <a:p>
            <a:pPr>
              <a:lnSpc>
                <a:spcPct val="120000"/>
              </a:lnSpc>
              <a:spcBef>
                <a:spcPts val="0"/>
              </a:spcBef>
            </a:pPr>
            <a:r>
              <a:rPr lang="en-GB" sz="2800" dirty="0">
                <a:solidFill>
                  <a:srgbClr val="C00000"/>
                </a:solidFill>
              </a:rPr>
              <a:t>16/03/2021</a:t>
            </a:r>
          </a:p>
        </p:txBody>
      </p:sp>
    </p:spTree>
    <p:extLst>
      <p:ext uri="{BB962C8B-B14F-4D97-AF65-F5344CB8AC3E}">
        <p14:creationId xmlns:p14="http://schemas.microsoft.com/office/powerpoint/2010/main" val="2569914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61" y="720479"/>
            <a:ext cx="7920240" cy="363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ECA24C11-59DB-42D3-8D79-717F64C14CA4}" type="slidenum">
              <a:rPr lang="en-GB" smtClean="0"/>
              <a:t>10</a:t>
            </a:fld>
            <a:endParaRPr lang="en-GB"/>
          </a:p>
        </p:txBody>
      </p:sp>
      <p:sp>
        <p:nvSpPr>
          <p:cNvPr id="4"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10</a:t>
            </a:fld>
            <a:endParaRPr lang="en-GB" dirty="0"/>
          </a:p>
        </p:txBody>
      </p:sp>
      <p:sp>
        <p:nvSpPr>
          <p:cNvPr id="5"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10</a:t>
            </a:fld>
            <a:endParaRPr lang="en-GB"/>
          </a:p>
        </p:txBody>
      </p:sp>
      <p:sp>
        <p:nvSpPr>
          <p:cNvPr id="6" name="Rettangolo 5"/>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7" name="CasellaDiTesto 6"/>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8" name="Rettangolo 7"/>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9"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10</a:t>
            </a:fld>
            <a:endParaRPr lang="en-GB">
              <a:solidFill>
                <a:schemeClr val="bg1"/>
              </a:solidFill>
            </a:endParaRPr>
          </a:p>
        </p:txBody>
      </p:sp>
    </p:spTree>
    <p:extLst>
      <p:ext uri="{BB962C8B-B14F-4D97-AF65-F5344CB8AC3E}">
        <p14:creationId xmlns:p14="http://schemas.microsoft.com/office/powerpoint/2010/main" val="4080774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6" y="618180"/>
            <a:ext cx="7997135" cy="415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ECA24C11-59DB-42D3-8D79-717F64C14CA4}" type="slidenum">
              <a:rPr lang="en-GB" smtClean="0"/>
              <a:t>11</a:t>
            </a:fld>
            <a:endParaRPr lang="en-GB"/>
          </a:p>
        </p:txBody>
      </p:sp>
      <p:sp>
        <p:nvSpPr>
          <p:cNvPr id="4"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11</a:t>
            </a:fld>
            <a:endParaRPr lang="en-GB" dirty="0"/>
          </a:p>
        </p:txBody>
      </p:sp>
      <p:sp>
        <p:nvSpPr>
          <p:cNvPr id="5"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11</a:t>
            </a:fld>
            <a:endParaRPr lang="en-GB"/>
          </a:p>
        </p:txBody>
      </p:sp>
      <p:sp>
        <p:nvSpPr>
          <p:cNvPr id="6" name="Rettangolo 5"/>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7" name="CasellaDiTesto 6"/>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8" name="Rettangolo 7"/>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9"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11</a:t>
            </a:fld>
            <a:endParaRPr lang="en-GB">
              <a:solidFill>
                <a:schemeClr val="bg1"/>
              </a:solidFill>
            </a:endParaRPr>
          </a:p>
        </p:txBody>
      </p:sp>
    </p:spTree>
    <p:extLst>
      <p:ext uri="{BB962C8B-B14F-4D97-AF65-F5344CB8AC3E}">
        <p14:creationId xmlns:p14="http://schemas.microsoft.com/office/powerpoint/2010/main" val="2851614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36" y="647064"/>
            <a:ext cx="8886662" cy="399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ECA24C11-59DB-42D3-8D79-717F64C14CA4}" type="slidenum">
              <a:rPr lang="en-GB" smtClean="0"/>
              <a:t>12</a:t>
            </a:fld>
            <a:endParaRPr lang="en-GB"/>
          </a:p>
        </p:txBody>
      </p:sp>
      <p:sp>
        <p:nvSpPr>
          <p:cNvPr id="4"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12</a:t>
            </a:fld>
            <a:endParaRPr lang="en-GB" dirty="0"/>
          </a:p>
        </p:txBody>
      </p:sp>
      <p:sp>
        <p:nvSpPr>
          <p:cNvPr id="5"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12</a:t>
            </a:fld>
            <a:endParaRPr lang="en-GB"/>
          </a:p>
        </p:txBody>
      </p:sp>
      <p:sp>
        <p:nvSpPr>
          <p:cNvPr id="6" name="Rettangolo 5"/>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7" name="CasellaDiTesto 6"/>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8" name="Rettangolo 7"/>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9"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12</a:t>
            </a:fld>
            <a:endParaRPr lang="en-GB">
              <a:solidFill>
                <a:schemeClr val="bg1"/>
              </a:solidFill>
            </a:endParaRPr>
          </a:p>
        </p:txBody>
      </p:sp>
    </p:spTree>
    <p:extLst>
      <p:ext uri="{BB962C8B-B14F-4D97-AF65-F5344CB8AC3E}">
        <p14:creationId xmlns:p14="http://schemas.microsoft.com/office/powerpoint/2010/main" val="24069707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2" y="439328"/>
            <a:ext cx="7864545" cy="444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ECA24C11-59DB-42D3-8D79-717F64C14CA4}" type="slidenum">
              <a:rPr lang="en-GB" smtClean="0"/>
              <a:t>13</a:t>
            </a:fld>
            <a:endParaRPr lang="en-GB"/>
          </a:p>
        </p:txBody>
      </p:sp>
      <p:sp>
        <p:nvSpPr>
          <p:cNvPr id="4"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13</a:t>
            </a:fld>
            <a:endParaRPr lang="en-GB" dirty="0"/>
          </a:p>
        </p:txBody>
      </p:sp>
      <p:sp>
        <p:nvSpPr>
          <p:cNvPr id="5"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13</a:t>
            </a:fld>
            <a:endParaRPr lang="en-GB"/>
          </a:p>
        </p:txBody>
      </p:sp>
      <p:sp>
        <p:nvSpPr>
          <p:cNvPr id="6" name="Rettangolo 5"/>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7" name="CasellaDiTesto 6"/>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8" name="Rettangolo 7"/>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9"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13</a:t>
            </a:fld>
            <a:endParaRPr lang="en-GB">
              <a:solidFill>
                <a:schemeClr val="bg1"/>
              </a:solidFill>
            </a:endParaRPr>
          </a:p>
        </p:txBody>
      </p:sp>
    </p:spTree>
    <p:extLst>
      <p:ext uri="{BB962C8B-B14F-4D97-AF65-F5344CB8AC3E}">
        <p14:creationId xmlns:p14="http://schemas.microsoft.com/office/powerpoint/2010/main" val="3555653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CA24C11-59DB-42D3-8D79-717F64C14CA4}" type="slidenum">
              <a:rPr lang="en-GB" smtClean="0"/>
              <a:t>14</a:t>
            </a:fld>
            <a:endParaRPr lang="en-GB"/>
          </a:p>
        </p:txBody>
      </p:sp>
      <p:sp>
        <p:nvSpPr>
          <p:cNvPr id="19"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14</a:t>
            </a:fld>
            <a:endParaRPr lang="en-GB" dirty="0"/>
          </a:p>
        </p:txBody>
      </p:sp>
      <p:sp>
        <p:nvSpPr>
          <p:cNvPr id="20"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14</a:t>
            </a:fld>
            <a:endParaRPr lang="en-GB"/>
          </a:p>
        </p:txBody>
      </p:sp>
      <p:sp>
        <p:nvSpPr>
          <p:cNvPr id="21" name="Rettangolo 20"/>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22" name="CasellaDiTesto 21"/>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23" name="Rettangolo 22"/>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31"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14</a:t>
            </a:fld>
            <a:endParaRPr lang="en-GB">
              <a:solidFill>
                <a:schemeClr val="bg1"/>
              </a:solidFill>
            </a:endParaRPr>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27193" t="9896" r="30088" b="3602"/>
          <a:stretch/>
        </p:blipFill>
        <p:spPr>
          <a:xfrm>
            <a:off x="484289" y="492826"/>
            <a:ext cx="3795831" cy="4323436"/>
          </a:xfrm>
          <a:prstGeom prst="rect">
            <a:avLst/>
          </a:prstGeom>
        </p:spPr>
      </p:pic>
      <p:sp>
        <p:nvSpPr>
          <p:cNvPr id="32" name="CasellaDiTesto 31"/>
          <p:cNvSpPr txBox="1"/>
          <p:nvPr/>
        </p:nvSpPr>
        <p:spPr>
          <a:xfrm>
            <a:off x="4559730" y="586622"/>
            <a:ext cx="4274375" cy="584775"/>
          </a:xfrm>
          <a:prstGeom prst="rect">
            <a:avLst/>
          </a:prstGeom>
          <a:solidFill>
            <a:schemeClr val="accent5">
              <a:lumMod val="60000"/>
              <a:lumOff val="40000"/>
            </a:schemeClr>
          </a:solidFill>
        </p:spPr>
        <p:txBody>
          <a:bodyPr wrap="none" lIns="91434" tIns="45717" rIns="91434" bIns="45717" rtlCol="0">
            <a:spAutoFit/>
          </a:bodyPr>
          <a:lstStyle/>
          <a:p>
            <a:r>
              <a:rPr lang="en-GB" sz="3200" b="1" dirty="0">
                <a:solidFill>
                  <a:schemeClr val="accent3">
                    <a:lumMod val="50000"/>
                  </a:schemeClr>
                </a:solidFill>
              </a:rPr>
              <a:t>INFN involvement in EIC</a:t>
            </a:r>
            <a:endParaRPr lang="en-GB" sz="3200" b="1" dirty="0">
              <a:solidFill>
                <a:schemeClr val="accent3">
                  <a:lumMod val="50000"/>
                </a:schemeClr>
              </a:solidFill>
            </a:endParaRPr>
          </a:p>
        </p:txBody>
      </p:sp>
      <p:sp>
        <p:nvSpPr>
          <p:cNvPr id="33" name="CasellaDiTesto 32"/>
          <p:cNvSpPr txBox="1"/>
          <p:nvPr/>
        </p:nvSpPr>
        <p:spPr>
          <a:xfrm>
            <a:off x="4559729" y="1403584"/>
            <a:ext cx="4301639" cy="3200876"/>
          </a:xfrm>
          <a:prstGeom prst="rect">
            <a:avLst/>
          </a:prstGeom>
          <a:noFill/>
        </p:spPr>
        <p:txBody>
          <a:bodyPr wrap="square" lIns="91434" tIns="45717" rIns="91434" bIns="45717" rtlCol="0">
            <a:spAutoFit/>
          </a:bodyPr>
          <a:lstStyle/>
          <a:p>
            <a:pPr marL="179375" indent="-179375" algn="just">
              <a:spcAft>
                <a:spcPts val="600"/>
              </a:spcAft>
              <a:buFont typeface="Arial" panose="020B0604020202020204" pitchFamily="34" charset="0"/>
              <a:buChar char="•"/>
            </a:pPr>
            <a:r>
              <a:rPr lang="en-GB" sz="1600" dirty="0"/>
              <a:t>INFN physicists community interested in the EIC scientific case is gathered in the CSN3 EIC_NET project since 2018;</a:t>
            </a:r>
          </a:p>
          <a:p>
            <a:pPr marL="179375" indent="-179375" algn="just">
              <a:spcAft>
                <a:spcPts val="600"/>
              </a:spcAft>
              <a:buFont typeface="Arial" panose="020B0604020202020204" pitchFamily="34" charset="0"/>
              <a:buChar char="•"/>
            </a:pPr>
            <a:r>
              <a:rPr lang="en-GB" sz="1600" dirty="0"/>
              <a:t>The involvement of INFN on the EIC accelerator is more recent, and can be considered synergic with the INFN CSN3 community.</a:t>
            </a:r>
          </a:p>
          <a:p>
            <a:pPr marL="179375" indent="-179375" algn="just">
              <a:spcAft>
                <a:spcPts val="600"/>
              </a:spcAft>
              <a:buFont typeface="Arial" panose="020B0604020202020204" pitchFamily="34" charset="0"/>
              <a:buChar char="•"/>
            </a:pPr>
            <a:r>
              <a:rPr lang="en-GB" sz="1600" dirty="0"/>
              <a:t>Following some previous informal contacts (F. </a:t>
            </a:r>
            <a:r>
              <a:rPr lang="en-GB" sz="1600" dirty="0" err="1"/>
              <a:t>Willeke</a:t>
            </a:r>
            <a:r>
              <a:rPr lang="en-GB" sz="1600" dirty="0"/>
              <a:t> seminar at LNF, early 2019) INFN accelerator community has been invited to participate to the “EIC Workshop – Promoting Collaboration on the Electron-Ion Collider”, Oct. 7-9 2020</a:t>
            </a:r>
            <a:endParaRPr lang="en-GB" sz="1600" dirty="0"/>
          </a:p>
        </p:txBody>
      </p:sp>
    </p:spTree>
    <p:extLst>
      <p:ext uri="{BB962C8B-B14F-4D97-AF65-F5344CB8AC3E}">
        <p14:creationId xmlns:p14="http://schemas.microsoft.com/office/powerpoint/2010/main" val="2341457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CA24C11-59DB-42D3-8D79-717F64C14CA4}" type="slidenum">
              <a:rPr lang="en-GB" smtClean="0"/>
              <a:t>15</a:t>
            </a:fld>
            <a:endParaRPr lang="en-GB"/>
          </a:p>
        </p:txBody>
      </p:sp>
      <p:pic>
        <p:nvPicPr>
          <p:cNvPr id="12" name="Immagine 11"/>
          <p:cNvPicPr>
            <a:picLocks noChangeAspect="1"/>
          </p:cNvPicPr>
          <p:nvPr/>
        </p:nvPicPr>
        <p:blipFill rotWithShape="1">
          <a:blip r:embed="rId2" cstate="print">
            <a:extLst>
              <a:ext uri="{28A0092B-C50C-407E-A947-70E740481C1C}">
                <a14:useLocalDpi xmlns:a14="http://schemas.microsoft.com/office/drawing/2010/main" val="0"/>
              </a:ext>
            </a:extLst>
          </a:blip>
          <a:srcRect l="27666" r="28750" b="66263"/>
          <a:stretch/>
        </p:blipFill>
        <p:spPr>
          <a:xfrm>
            <a:off x="1381550" y="676474"/>
            <a:ext cx="6626721" cy="2164080"/>
          </a:xfrm>
          <a:prstGeom prst="rect">
            <a:avLst/>
          </a:prstGeom>
        </p:spPr>
      </p:pic>
      <p:sp>
        <p:nvSpPr>
          <p:cNvPr id="28" name="CasellaDiTesto 27"/>
          <p:cNvSpPr txBox="1"/>
          <p:nvPr/>
        </p:nvSpPr>
        <p:spPr>
          <a:xfrm>
            <a:off x="85727" y="3074194"/>
            <a:ext cx="2881917" cy="923330"/>
          </a:xfrm>
          <a:prstGeom prst="rect">
            <a:avLst/>
          </a:prstGeom>
          <a:noFill/>
        </p:spPr>
        <p:txBody>
          <a:bodyPr wrap="square" lIns="91434" tIns="45717" rIns="91434" bIns="45717" rtlCol="0">
            <a:spAutoFit/>
          </a:bodyPr>
          <a:lstStyle/>
          <a:p>
            <a:r>
              <a:rPr lang="en-GB" b="1" i="1" dirty="0" smtClean="0">
                <a:solidFill>
                  <a:schemeClr val="accent3">
                    <a:lumMod val="50000"/>
                  </a:schemeClr>
                </a:solidFill>
              </a:rPr>
              <a:t>Almost all-around-the-clock schedule with regional areas focus sessions</a:t>
            </a:r>
            <a:endParaRPr lang="en-GB" b="1" i="1" dirty="0">
              <a:solidFill>
                <a:schemeClr val="accent3">
                  <a:lumMod val="50000"/>
                </a:schemeClr>
              </a:solidFill>
            </a:endParaRPr>
          </a:p>
        </p:txBody>
      </p:sp>
      <p:sp>
        <p:nvSpPr>
          <p:cNvPr id="29" name="CasellaDiTesto 28"/>
          <p:cNvSpPr txBox="1"/>
          <p:nvPr/>
        </p:nvSpPr>
        <p:spPr>
          <a:xfrm>
            <a:off x="6186086" y="3092777"/>
            <a:ext cx="2835657" cy="1569660"/>
          </a:xfrm>
          <a:prstGeom prst="rect">
            <a:avLst/>
          </a:prstGeom>
          <a:noFill/>
        </p:spPr>
        <p:txBody>
          <a:bodyPr wrap="square" lIns="91434" tIns="45717" rIns="91434" bIns="45717" rtlCol="0">
            <a:spAutoFit/>
          </a:bodyPr>
          <a:lstStyle/>
          <a:p>
            <a:r>
              <a:rPr lang="en-GB" sz="2400" b="1" i="1" dirty="0">
                <a:solidFill>
                  <a:srgbClr val="FF0000"/>
                </a:solidFill>
              </a:rPr>
              <a:t>About 33 hrs of presentations over 50 hrs of total duration!</a:t>
            </a:r>
            <a:endParaRPr lang="en-GB" sz="2400" b="1" i="1" dirty="0">
              <a:solidFill>
                <a:srgbClr val="FF0000"/>
              </a:solidFill>
            </a:endParaRPr>
          </a:p>
        </p:txBody>
      </p:sp>
      <p:sp>
        <p:nvSpPr>
          <p:cNvPr id="30" name="CasellaDiTesto 29"/>
          <p:cNvSpPr txBox="1"/>
          <p:nvPr/>
        </p:nvSpPr>
        <p:spPr>
          <a:xfrm>
            <a:off x="3081929" y="3015817"/>
            <a:ext cx="2881917" cy="646331"/>
          </a:xfrm>
          <a:prstGeom prst="rect">
            <a:avLst/>
          </a:prstGeom>
          <a:noFill/>
        </p:spPr>
        <p:txBody>
          <a:bodyPr wrap="square" lIns="91434" tIns="45717" rIns="91434" bIns="45717" rtlCol="0">
            <a:spAutoFit/>
          </a:bodyPr>
          <a:lstStyle/>
          <a:p>
            <a:r>
              <a:rPr lang="en-GB" b="1" i="1" dirty="0" smtClean="0">
                <a:solidFill>
                  <a:srgbClr val="002060"/>
                </a:solidFill>
              </a:rPr>
              <a:t>≈ 80 presentations + various open-mic sessions</a:t>
            </a:r>
            <a:endParaRPr lang="en-GB" b="1" i="1" dirty="0">
              <a:solidFill>
                <a:srgbClr val="002060"/>
              </a:solidFill>
            </a:endParaRPr>
          </a:p>
        </p:txBody>
      </p:sp>
      <p:sp>
        <p:nvSpPr>
          <p:cNvPr id="19"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15</a:t>
            </a:fld>
            <a:endParaRPr lang="en-GB" dirty="0"/>
          </a:p>
        </p:txBody>
      </p:sp>
      <p:sp>
        <p:nvSpPr>
          <p:cNvPr id="20"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15</a:t>
            </a:fld>
            <a:endParaRPr lang="en-GB"/>
          </a:p>
        </p:txBody>
      </p:sp>
      <p:sp>
        <p:nvSpPr>
          <p:cNvPr id="21" name="Rettangolo 20"/>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22" name="CasellaDiTesto 21"/>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23" name="Rettangolo 22"/>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31"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15</a:t>
            </a:fld>
            <a:endParaRPr lang="en-GB">
              <a:solidFill>
                <a:schemeClr val="bg1"/>
              </a:solidFill>
            </a:endParaRPr>
          </a:p>
        </p:txBody>
      </p:sp>
    </p:spTree>
    <p:extLst>
      <p:ext uri="{BB962C8B-B14F-4D97-AF65-F5344CB8AC3E}">
        <p14:creationId xmlns:p14="http://schemas.microsoft.com/office/powerpoint/2010/main" val="1937517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20208" t="-2" r="21563" b="47024"/>
          <a:stretch/>
        </p:blipFill>
        <p:spPr>
          <a:xfrm>
            <a:off x="304803" y="1026319"/>
            <a:ext cx="5695954" cy="2186396"/>
          </a:xfrm>
          <a:prstGeom prst="rect">
            <a:avLst/>
          </a:prstGeom>
        </p:spPr>
      </p:pic>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20208" t="63704" r="21563"/>
          <a:stretch/>
        </p:blipFill>
        <p:spPr>
          <a:xfrm>
            <a:off x="304803" y="3248025"/>
            <a:ext cx="5695951" cy="1497862"/>
          </a:xfrm>
          <a:prstGeom prst="rect">
            <a:avLst/>
          </a:prstGeom>
        </p:spPr>
      </p:pic>
      <p:sp>
        <p:nvSpPr>
          <p:cNvPr id="5" name="CasellaDiTesto 4"/>
          <p:cNvSpPr txBox="1"/>
          <p:nvPr/>
        </p:nvSpPr>
        <p:spPr>
          <a:xfrm>
            <a:off x="2295527" y="493875"/>
            <a:ext cx="4638129" cy="461665"/>
          </a:xfrm>
          <a:prstGeom prst="rect">
            <a:avLst/>
          </a:prstGeom>
          <a:noFill/>
        </p:spPr>
        <p:txBody>
          <a:bodyPr wrap="none" lIns="91434" tIns="45717" rIns="91434" bIns="45717" rtlCol="0">
            <a:spAutoFit/>
          </a:bodyPr>
          <a:lstStyle/>
          <a:p>
            <a:r>
              <a:rPr lang="en-GB" sz="2400" b="1" dirty="0">
                <a:solidFill>
                  <a:srgbClr val="002060"/>
                </a:solidFill>
              </a:rPr>
              <a:t>INFN contribution to the workshop</a:t>
            </a:r>
            <a:endParaRPr lang="en-GB" sz="2400" b="1" dirty="0">
              <a:solidFill>
                <a:srgbClr val="002060"/>
              </a:solidFill>
            </a:endParaRPr>
          </a:p>
        </p:txBody>
      </p:sp>
      <p:sp>
        <p:nvSpPr>
          <p:cNvPr id="6" name="Rettangolo 5"/>
          <p:cNvSpPr/>
          <p:nvPr/>
        </p:nvSpPr>
        <p:spPr>
          <a:xfrm>
            <a:off x="304803" y="1026322"/>
            <a:ext cx="5695951" cy="442913"/>
          </a:xfrm>
          <a:prstGeom prst="rect">
            <a:avLst/>
          </a:prstGeom>
          <a:solidFill>
            <a:srgbClr val="FFFF00">
              <a:alpha val="5098"/>
            </a:srgb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7" name="Rettangolo 6"/>
          <p:cNvSpPr/>
          <p:nvPr/>
        </p:nvSpPr>
        <p:spPr>
          <a:xfrm>
            <a:off x="304808" y="2784092"/>
            <a:ext cx="5695951" cy="442913"/>
          </a:xfrm>
          <a:prstGeom prst="rect">
            <a:avLst/>
          </a:prstGeom>
          <a:solidFill>
            <a:srgbClr val="FFFF00">
              <a:alpha val="5098"/>
            </a:srgb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8" name="Rettangolo 7"/>
          <p:cNvSpPr/>
          <p:nvPr/>
        </p:nvSpPr>
        <p:spPr>
          <a:xfrm>
            <a:off x="304813" y="4427561"/>
            <a:ext cx="5695951" cy="318327"/>
          </a:xfrm>
          <a:prstGeom prst="rect">
            <a:avLst/>
          </a:prstGeom>
          <a:solidFill>
            <a:srgbClr val="FFFF00">
              <a:alpha val="5098"/>
            </a:srgb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9" name="Rettangolo 8"/>
          <p:cNvSpPr/>
          <p:nvPr/>
        </p:nvSpPr>
        <p:spPr>
          <a:xfrm>
            <a:off x="304808" y="3541330"/>
            <a:ext cx="5695951" cy="442913"/>
          </a:xfrm>
          <a:prstGeom prst="rect">
            <a:avLst/>
          </a:prstGeom>
          <a:solidFill>
            <a:srgbClr val="00B050">
              <a:alpha val="5098"/>
            </a:srgb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11" name="CasellaDiTesto 10"/>
          <p:cNvSpPr txBox="1"/>
          <p:nvPr/>
        </p:nvSpPr>
        <p:spPr>
          <a:xfrm>
            <a:off x="6610352" y="929986"/>
            <a:ext cx="1854675" cy="369332"/>
          </a:xfrm>
          <a:prstGeom prst="rect">
            <a:avLst/>
          </a:prstGeom>
          <a:noFill/>
        </p:spPr>
        <p:txBody>
          <a:bodyPr wrap="none" lIns="91434" tIns="45717" rIns="91434" bIns="45717" rtlCol="0">
            <a:spAutoFit/>
          </a:bodyPr>
          <a:lstStyle/>
          <a:p>
            <a:r>
              <a:rPr lang="en-GB" b="1" i="1" dirty="0" smtClean="0">
                <a:solidFill>
                  <a:srgbClr val="FF0000"/>
                </a:solidFill>
              </a:rPr>
              <a:t>INFN Participants</a:t>
            </a:r>
            <a:endParaRPr lang="en-GB" b="1" i="1" dirty="0">
              <a:solidFill>
                <a:srgbClr val="FF0000"/>
              </a:solidFill>
            </a:endParaRPr>
          </a:p>
        </p:txBody>
      </p:sp>
      <p:graphicFrame>
        <p:nvGraphicFramePr>
          <p:cNvPr id="12" name="Tabella 11"/>
          <p:cNvGraphicFramePr>
            <a:graphicFrameLocks noGrp="1"/>
          </p:cNvGraphicFramePr>
          <p:nvPr>
            <p:extLst>
              <p:ext uri="{D42A27DB-BD31-4B8C-83A1-F6EECF244321}">
                <p14:modId xmlns:p14="http://schemas.microsoft.com/office/powerpoint/2010/main" val="2686081776"/>
              </p:ext>
            </p:extLst>
          </p:nvPr>
        </p:nvGraphicFramePr>
        <p:xfrm>
          <a:off x="6412705" y="1275221"/>
          <a:ext cx="2237265" cy="3536163"/>
        </p:xfrm>
        <a:graphic>
          <a:graphicData uri="http://schemas.openxmlformats.org/drawingml/2006/table">
            <a:tbl>
              <a:tblPr>
                <a:tableStyleId>{5C22544A-7EE6-4342-B048-85BDC9FD1C3A}</a:tableStyleId>
              </a:tblPr>
              <a:tblGrid>
                <a:gridCol w="441929"/>
                <a:gridCol w="1362321"/>
                <a:gridCol w="433015"/>
              </a:tblGrid>
              <a:tr h="130969">
                <a:tc>
                  <a:txBody>
                    <a:bodyPr/>
                    <a:lstStyle/>
                    <a:p>
                      <a:pPr algn="ctr" fontAlgn="b"/>
                      <a:r>
                        <a:rPr lang="it-IT" sz="800" u="none" strike="noStrike" dirty="0">
                          <a:effectLst/>
                        </a:rPr>
                        <a:t>1</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Angelucci Marco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2</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Biagini Maria Enrica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3</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Bisoffi Giovanni</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LNL</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4</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Blanco Garcia Oscar</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5</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Boscolo Manuela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6</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Carideo Emanuela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RM1</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7</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Cimino Roberto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8</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Drago Alessandro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9</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Ficcadenti Luca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RM1</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10</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dirty="0">
                          <a:effectLst/>
                        </a:rPr>
                        <a:t>Gallo Alessandro</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11</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Guiducci Susanna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12</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La Cognata Marco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LNS</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13</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Liedl Andrea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14</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Mascali David</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LNS</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15</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Masullo Maria Rosaria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Na</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16</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Migliorati Mauro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RM1</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17</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Mikhail Zobov</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18</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Milardi Catia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19</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Passarelli Andrea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Na</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20</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Pastrone Nadia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To</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21</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Pira Cristian</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LNL</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22</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Quartullo Danilo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LNF</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23</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Rossi Lucio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Mi</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24</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Santopinto Elena</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Ge</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25</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Tessarotto Fulvio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Ts</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a:effectLst/>
                        </a:rPr>
                        <a:t>26</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Turrisi Rosario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a:effectLst/>
                        </a:rPr>
                        <a:t>Pd</a:t>
                      </a:r>
                      <a:endParaRPr lang="it-IT" sz="800" b="0" i="0" u="none" strike="noStrike">
                        <a:solidFill>
                          <a:srgbClr val="000000"/>
                        </a:solidFill>
                        <a:effectLst/>
                        <a:latin typeface="Calibri"/>
                      </a:endParaRPr>
                    </a:p>
                  </a:txBody>
                  <a:tcPr marL="6985" marR="6985" marT="5239" marB="0" anchor="b"/>
                </a:tc>
              </a:tr>
              <a:tr h="130969">
                <a:tc>
                  <a:txBody>
                    <a:bodyPr/>
                    <a:lstStyle/>
                    <a:p>
                      <a:pPr algn="ctr" fontAlgn="b"/>
                      <a:r>
                        <a:rPr lang="it-IT" sz="800" u="none" strike="noStrike" dirty="0">
                          <a:effectLst/>
                        </a:rPr>
                        <a:t>27</a:t>
                      </a:r>
                      <a:endParaRPr lang="it-IT" sz="800" b="0" i="0" u="none" strike="noStrike" dirty="0">
                        <a:solidFill>
                          <a:srgbClr val="000000"/>
                        </a:solidFill>
                        <a:effectLst/>
                        <a:latin typeface="Calibri"/>
                      </a:endParaRPr>
                    </a:p>
                  </a:txBody>
                  <a:tcPr marL="6985" marR="6985" marT="5239" marB="0" anchor="b"/>
                </a:tc>
                <a:tc>
                  <a:txBody>
                    <a:bodyPr/>
                    <a:lstStyle/>
                    <a:p>
                      <a:pPr algn="l" fontAlgn="b"/>
                      <a:r>
                        <a:rPr lang="it-IT" sz="800" u="none" strike="noStrike">
                          <a:effectLst/>
                        </a:rPr>
                        <a:t>Vaccaro Vittorio</a:t>
                      </a:r>
                      <a:endParaRPr lang="it-IT" sz="800" b="0" i="0" u="none" strike="noStrike">
                        <a:solidFill>
                          <a:srgbClr val="000000"/>
                        </a:solidFill>
                        <a:effectLst/>
                        <a:latin typeface="Calibri"/>
                      </a:endParaRPr>
                    </a:p>
                  </a:txBody>
                  <a:tcPr marL="6985" marR="6985" marT="5239" marB="0" anchor="b"/>
                </a:tc>
                <a:tc>
                  <a:txBody>
                    <a:bodyPr/>
                    <a:lstStyle/>
                    <a:p>
                      <a:pPr algn="l" fontAlgn="b"/>
                      <a:r>
                        <a:rPr lang="it-IT" sz="800" u="none" strike="noStrike" dirty="0">
                          <a:effectLst/>
                        </a:rPr>
                        <a:t>Na</a:t>
                      </a:r>
                      <a:endParaRPr lang="it-IT" sz="800" b="0" i="0" u="none" strike="noStrike" dirty="0">
                        <a:solidFill>
                          <a:srgbClr val="000000"/>
                        </a:solidFill>
                        <a:effectLst/>
                        <a:latin typeface="Calibri"/>
                      </a:endParaRPr>
                    </a:p>
                  </a:txBody>
                  <a:tcPr marL="6985" marR="6985" marT="5239" marB="0" anchor="b"/>
                </a:tc>
              </a:tr>
            </a:tbl>
          </a:graphicData>
        </a:graphic>
      </p:graphicFrame>
      <p:sp>
        <p:nvSpPr>
          <p:cNvPr id="13"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16</a:t>
            </a:fld>
            <a:endParaRPr lang="en-GB" dirty="0"/>
          </a:p>
        </p:txBody>
      </p:sp>
      <p:sp>
        <p:nvSpPr>
          <p:cNvPr id="14"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16</a:t>
            </a:fld>
            <a:endParaRPr lang="en-GB"/>
          </a:p>
        </p:txBody>
      </p:sp>
      <p:sp>
        <p:nvSpPr>
          <p:cNvPr id="15" name="Rettangolo 14"/>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6" name="CasellaDiTesto 15"/>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7" name="Rettangolo 16"/>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8"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16</a:t>
            </a:fld>
            <a:endParaRPr lang="en-GB">
              <a:solidFill>
                <a:schemeClr val="bg1"/>
              </a:solidFill>
            </a:endParaRPr>
          </a:p>
        </p:txBody>
      </p:sp>
    </p:spTree>
    <p:extLst>
      <p:ext uri="{BB962C8B-B14F-4D97-AF65-F5344CB8AC3E}">
        <p14:creationId xmlns:p14="http://schemas.microsoft.com/office/powerpoint/2010/main" val="871442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D57DA7-536E-40EC-8FD4-9E12B9C48CD9}"/>
              </a:ext>
            </a:extLst>
          </p:cNvPr>
          <p:cNvSpPr>
            <a:spLocks noGrp="1"/>
          </p:cNvSpPr>
          <p:nvPr>
            <p:ph type="title"/>
          </p:nvPr>
        </p:nvSpPr>
        <p:spPr>
          <a:xfrm>
            <a:off x="0" y="593885"/>
            <a:ext cx="9144000" cy="477270"/>
          </a:xfrm>
        </p:spPr>
        <p:txBody>
          <a:bodyPr>
            <a:normAutofit fontScale="90000"/>
          </a:bodyPr>
          <a:lstStyle/>
          <a:p>
            <a:r>
              <a:rPr lang="en-US" sz="3600" b="1" dirty="0"/>
              <a:t>EIC Accelerator Collaboration Opportunities</a:t>
            </a:r>
          </a:p>
        </p:txBody>
      </p:sp>
      <p:sp>
        <p:nvSpPr>
          <p:cNvPr id="3" name="Content Placeholder 2">
            <a:extLst>
              <a:ext uri="{FF2B5EF4-FFF2-40B4-BE49-F238E27FC236}">
                <a16:creationId xmlns="" xmlns:a16="http://schemas.microsoft.com/office/drawing/2014/main" id="{EFD36720-2C77-403C-BABA-54CDFDCC62D7}"/>
              </a:ext>
            </a:extLst>
          </p:cNvPr>
          <p:cNvSpPr>
            <a:spLocks noGrp="1"/>
          </p:cNvSpPr>
          <p:nvPr>
            <p:ph idx="1"/>
          </p:nvPr>
        </p:nvSpPr>
        <p:spPr>
          <a:xfrm>
            <a:off x="185056" y="1147630"/>
            <a:ext cx="8821784" cy="3439613"/>
          </a:xfrm>
        </p:spPr>
        <p:txBody>
          <a:bodyPr>
            <a:normAutofit fontScale="92500" lnSpcReduction="10000"/>
          </a:bodyPr>
          <a:lstStyle/>
          <a:p>
            <a:r>
              <a:rPr lang="en-US" sz="2600" dirty="0"/>
              <a:t>EIC is international from its conception</a:t>
            </a:r>
          </a:p>
          <a:p>
            <a:r>
              <a:rPr lang="en-US" sz="2600" dirty="0"/>
              <a:t>Collaboration </a:t>
            </a:r>
            <a:r>
              <a:rPr lang="en-US" sz="2600" dirty="0"/>
              <a:t>on EIC design and construction </a:t>
            </a:r>
            <a:r>
              <a:rPr lang="en-US" sz="2600" dirty="0"/>
              <a:t>–mutually beneficial, providing </a:t>
            </a:r>
            <a:r>
              <a:rPr lang="en-US" sz="2600" dirty="0"/>
              <a:t>a gateway to EIC science, advancing accelerator science and technology</a:t>
            </a:r>
          </a:p>
          <a:p>
            <a:r>
              <a:rPr lang="en-US" sz="2600" dirty="0"/>
              <a:t>Possible contributions to the EIC accelerator could include the full range of accelerator design and hardware</a:t>
            </a:r>
          </a:p>
          <a:p>
            <a:pPr lvl="1" algn="just"/>
            <a:r>
              <a:rPr lang="en-US" sz="2200" dirty="0"/>
              <a:t>E.g. IR magnet design and construction, luminosity monitoring, RF R&amp;D and construction, normal conducting magnets, critical vacuum components, feedback systems, polarimetry, contributions to </a:t>
            </a:r>
            <a:r>
              <a:rPr lang="en-US" sz="2200" dirty="0"/>
              <a:t>the </a:t>
            </a:r>
            <a:r>
              <a:rPr lang="en-US" sz="2200" dirty="0"/>
              <a:t>2</a:t>
            </a:r>
            <a:r>
              <a:rPr lang="en-US" sz="2200" baseline="30000" dirty="0"/>
              <a:t>nd</a:t>
            </a:r>
            <a:r>
              <a:rPr lang="en-US" sz="2200" dirty="0"/>
              <a:t> IR, beam-dynamics calculations, etc. </a:t>
            </a:r>
          </a:p>
        </p:txBody>
      </p:sp>
      <p:sp>
        <p:nvSpPr>
          <p:cNvPr id="4" name="Slide Number Placeholder 4">
            <a:extLst>
              <a:ext uri="{FF2B5EF4-FFF2-40B4-BE49-F238E27FC236}">
                <a16:creationId xmlns="" xmlns:a16="http://schemas.microsoft.com/office/drawing/2014/main" id="{B32FBB4D-03FA-D440-9D7A-E4985449AFE5}"/>
              </a:ext>
            </a:extLst>
          </p:cNvPr>
          <p:cNvSpPr>
            <a:spLocks noGrp="1"/>
          </p:cNvSpPr>
          <p:nvPr>
            <p:ph type="sldNum" sz="quarter" idx="12"/>
          </p:nvPr>
        </p:nvSpPr>
        <p:spPr>
          <a:xfrm>
            <a:off x="3543300" y="4771506"/>
            <a:ext cx="2057400" cy="273844"/>
          </a:xfrm>
        </p:spPr>
        <p:txBody>
          <a:bodyPr/>
          <a:lstStyle/>
          <a:p>
            <a:fld id="{893C5830-40F3-F04E-B2E3-10E6672BA8FF}" type="slidenum">
              <a:rPr lang="en-US" smtClean="0"/>
              <a:pPr/>
              <a:t>17</a:t>
            </a:fld>
            <a:endParaRPr lang="en-US" dirty="0"/>
          </a:p>
        </p:txBody>
      </p:sp>
      <p:sp>
        <p:nvSpPr>
          <p:cNvPr id="5"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17</a:t>
            </a:fld>
            <a:endParaRPr lang="en-GB" dirty="0"/>
          </a:p>
        </p:txBody>
      </p:sp>
      <p:sp>
        <p:nvSpPr>
          <p:cNvPr id="6"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17</a:t>
            </a:fld>
            <a:endParaRPr lang="en-GB"/>
          </a:p>
        </p:txBody>
      </p:sp>
      <p:sp>
        <p:nvSpPr>
          <p:cNvPr id="7" name="Rettangolo 6"/>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8" name="CasellaDiTesto 7"/>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9" name="Rettangolo 8"/>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0"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17</a:t>
            </a:fld>
            <a:endParaRPr lang="en-GB">
              <a:solidFill>
                <a:schemeClr val="bg1"/>
              </a:solidFill>
            </a:endParaRPr>
          </a:p>
        </p:txBody>
      </p:sp>
    </p:spTree>
    <p:extLst>
      <p:ext uri="{BB962C8B-B14F-4D97-AF65-F5344CB8AC3E}">
        <p14:creationId xmlns:p14="http://schemas.microsoft.com/office/powerpoint/2010/main" val="3335703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70953" y="2206946"/>
            <a:ext cx="8621531" cy="1237297"/>
          </a:xfrm>
          <a:prstGeom prst="rect">
            <a:avLst/>
          </a:prstGeom>
          <a:solidFill>
            <a:srgbClr val="92D050">
              <a:alpha val="3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dirty="0"/>
          </a:p>
        </p:txBody>
      </p:sp>
      <p:sp>
        <p:nvSpPr>
          <p:cNvPr id="5" name="Rettangolo 4"/>
          <p:cNvSpPr/>
          <p:nvPr/>
        </p:nvSpPr>
        <p:spPr>
          <a:xfrm>
            <a:off x="280037" y="3459957"/>
            <a:ext cx="4596765" cy="7615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2" name="Title 1"/>
          <p:cNvSpPr>
            <a:spLocks noGrp="1"/>
          </p:cNvSpPr>
          <p:nvPr>
            <p:ph type="title"/>
          </p:nvPr>
        </p:nvSpPr>
        <p:spPr>
          <a:xfrm>
            <a:off x="628650" y="593885"/>
            <a:ext cx="7886700" cy="439170"/>
          </a:xfrm>
        </p:spPr>
        <p:txBody>
          <a:bodyPr>
            <a:noAutofit/>
          </a:bodyPr>
          <a:lstStyle/>
          <a:p>
            <a:r>
              <a:rPr lang="en-US" sz="3200" b="1" i="1" dirty="0">
                <a:solidFill>
                  <a:srgbClr val="FF0000"/>
                </a:solidFill>
              </a:rPr>
              <a:t>Collaboration – path forward</a:t>
            </a:r>
            <a:endParaRPr lang="en-US" sz="3200" b="1" i="1" dirty="0">
              <a:solidFill>
                <a:srgbClr val="FF0000"/>
              </a:solidFill>
            </a:endParaRPr>
          </a:p>
        </p:txBody>
      </p:sp>
      <p:sp>
        <p:nvSpPr>
          <p:cNvPr id="3" name="Content Placeholder 2"/>
          <p:cNvSpPr>
            <a:spLocks noGrp="1"/>
          </p:cNvSpPr>
          <p:nvPr>
            <p:ph idx="1"/>
          </p:nvPr>
        </p:nvSpPr>
        <p:spPr>
          <a:xfrm>
            <a:off x="270950" y="1151708"/>
            <a:ext cx="8674929" cy="3481251"/>
          </a:xfrm>
        </p:spPr>
        <p:txBody>
          <a:bodyPr>
            <a:normAutofit/>
          </a:bodyPr>
          <a:lstStyle/>
          <a:p>
            <a:pPr marL="266681" indent="-266681"/>
            <a:r>
              <a:rPr lang="en-US" sz="2000" dirty="0"/>
              <a:t>The EIC team making efforts to stay as close as possible to tech driven schedule</a:t>
            </a:r>
            <a:endParaRPr lang="en-US" sz="2000" dirty="0"/>
          </a:p>
          <a:p>
            <a:pPr marL="266681" indent="-266681"/>
            <a:r>
              <a:rPr lang="en-US" sz="2000" dirty="0"/>
              <a:t>With anticipated CD1 in 2021, CD2 in 2022 the time to engage is now</a:t>
            </a:r>
          </a:p>
          <a:p>
            <a:pPr marL="266681" indent="-266681"/>
            <a:r>
              <a:rPr lang="en-US" sz="2000" dirty="0"/>
              <a:t>Mechanisms for collaboration developing </a:t>
            </a:r>
          </a:p>
          <a:p>
            <a:pPr marL="457166" lvl="1" indent="0">
              <a:buNone/>
            </a:pPr>
            <a:r>
              <a:rPr lang="en-US" sz="1800" dirty="0"/>
              <a:t>1) Partnership workshops like the one we attend allow to see the broad picture and indicate the areas where project needs and the interests and expertise match</a:t>
            </a:r>
          </a:p>
          <a:p>
            <a:pPr marL="457166" lvl="1" indent="0">
              <a:buNone/>
            </a:pPr>
            <a:r>
              <a:rPr lang="en-US" sz="1800" dirty="0"/>
              <a:t>2) Meetings between the institutional team and EIC project team allow for focused discussion on specific collaboration scope</a:t>
            </a:r>
          </a:p>
          <a:p>
            <a:pPr marL="182549" lvl="1" indent="-182549">
              <a:buFontTx/>
              <a:buChar char="-"/>
              <a:tabLst>
                <a:tab pos="182549" algn="l"/>
              </a:tabLst>
            </a:pPr>
            <a:r>
              <a:rPr lang="en-US" sz="1900" dirty="0"/>
              <a:t>many such meetings already happened and </a:t>
            </a:r>
          </a:p>
          <a:p>
            <a:pPr marL="0" lvl="1" indent="0">
              <a:buNone/>
              <a:tabLst>
                <a:tab pos="182549" algn="l"/>
              </a:tabLst>
            </a:pPr>
            <a:r>
              <a:rPr lang="en-US" sz="1900" dirty="0"/>
              <a:t>	 </a:t>
            </a:r>
            <a:r>
              <a:rPr lang="en-US" sz="1900" dirty="0"/>
              <a:t>we expect </a:t>
            </a:r>
            <a:r>
              <a:rPr lang="en-US" sz="1900" dirty="0"/>
              <a:t>many </a:t>
            </a:r>
            <a:r>
              <a:rPr lang="en-US" sz="1900" dirty="0"/>
              <a:t>more after this workshop</a:t>
            </a:r>
            <a:endParaRPr lang="en-US" sz="19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18</a:t>
            </a:fld>
            <a:endParaRPr lang="en-US" dirty="0"/>
          </a:p>
        </p:txBody>
      </p:sp>
      <p:sp>
        <p:nvSpPr>
          <p:cNvPr id="7" name="AutoShape 2" descr="Andrei Seryi Named Governor's Distinguished CEBAF Professor | Jefferson Lab"/>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GB"/>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976" t="7637" r="12346" b="28727"/>
          <a:stretch/>
        </p:blipFill>
        <p:spPr bwMode="auto">
          <a:xfrm>
            <a:off x="7634483" y="3532346"/>
            <a:ext cx="1071371"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2849882" y="3679984"/>
            <a:ext cx="4810125" cy="1000268"/>
          </a:xfrm>
          <a:prstGeom prst="rect">
            <a:avLst/>
          </a:prstGeom>
        </p:spPr>
        <p:txBody>
          <a:bodyPr wrap="square" lIns="91434" tIns="45717" rIns="91434" bIns="45717">
            <a:spAutoFit/>
          </a:bodyPr>
          <a:lstStyle/>
          <a:p>
            <a:pPr algn="r">
              <a:spcAft>
                <a:spcPts val="600"/>
              </a:spcAft>
            </a:pPr>
            <a:r>
              <a:rPr lang="en-US" b="1" i="1" dirty="0"/>
              <a:t>Andrei </a:t>
            </a:r>
            <a:r>
              <a:rPr lang="en-US" b="1" i="1" dirty="0" err="1"/>
              <a:t>Seryi</a:t>
            </a:r>
            <a:r>
              <a:rPr lang="en-US" b="1" i="1" dirty="0"/>
              <a:t>,</a:t>
            </a:r>
          </a:p>
          <a:p>
            <a:pPr algn="r"/>
            <a:r>
              <a:rPr lang="en-US" i="1" dirty="0"/>
              <a:t>Associate Director </a:t>
            </a:r>
            <a:r>
              <a:rPr lang="en-US" i="1" dirty="0" smtClean="0"/>
              <a:t>for</a:t>
            </a:r>
          </a:p>
          <a:p>
            <a:pPr algn="r"/>
            <a:r>
              <a:rPr lang="en-US" i="1" dirty="0"/>
              <a:t>Accelerator Systems and International Partnership </a:t>
            </a:r>
          </a:p>
        </p:txBody>
      </p:sp>
      <p:sp>
        <p:nvSpPr>
          <p:cNvPr id="10"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18</a:t>
            </a:fld>
            <a:endParaRPr lang="en-GB" dirty="0"/>
          </a:p>
        </p:txBody>
      </p:sp>
      <p:sp>
        <p:nvSpPr>
          <p:cNvPr id="11"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18</a:t>
            </a:fld>
            <a:endParaRPr lang="en-GB"/>
          </a:p>
        </p:txBody>
      </p:sp>
      <p:sp>
        <p:nvSpPr>
          <p:cNvPr id="12" name="Rettangolo 11"/>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3" name="CasellaDiTesto 12"/>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4" name="Rettangolo 13"/>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5"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18</a:t>
            </a:fld>
            <a:endParaRPr lang="en-GB">
              <a:solidFill>
                <a:schemeClr val="bg1"/>
              </a:solidFill>
            </a:endParaRPr>
          </a:p>
        </p:txBody>
      </p:sp>
    </p:spTree>
    <p:extLst>
      <p:ext uri="{BB962C8B-B14F-4D97-AF65-F5344CB8AC3E}">
        <p14:creationId xmlns:p14="http://schemas.microsoft.com/office/powerpoint/2010/main" val="25301622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15" y="608965"/>
            <a:ext cx="7048500" cy="3789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60375" y="2887500"/>
            <a:ext cx="7947660" cy="1608300"/>
          </a:xfrm>
          <a:prstGeom prst="rect">
            <a:avLst/>
          </a:prstGeom>
          <a:solidFill>
            <a:srgbClr val="FFFF00">
              <a:alpha val="30196"/>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dirty="0"/>
          </a:p>
        </p:txBody>
      </p:sp>
      <p:sp>
        <p:nvSpPr>
          <p:cNvPr id="3" name="CasellaDiTesto 2"/>
          <p:cNvSpPr txBox="1"/>
          <p:nvPr/>
        </p:nvSpPr>
        <p:spPr>
          <a:xfrm>
            <a:off x="5479886" y="4264348"/>
            <a:ext cx="3386055" cy="461665"/>
          </a:xfrm>
          <a:prstGeom prst="rect">
            <a:avLst/>
          </a:prstGeom>
          <a:solidFill>
            <a:srgbClr val="FFFF00"/>
          </a:solidFill>
        </p:spPr>
        <p:txBody>
          <a:bodyPr wrap="none" lIns="91434" tIns="45717" rIns="91434" bIns="45717" rtlCol="0">
            <a:spAutoFit/>
          </a:bodyPr>
          <a:lstStyle/>
          <a:p>
            <a:r>
              <a:rPr lang="en-GB" sz="2400" b="1" i="1" dirty="0">
                <a:solidFill>
                  <a:srgbClr val="002060"/>
                </a:solidFill>
              </a:rPr>
              <a:t>Jim </a:t>
            </a:r>
            <a:r>
              <a:rPr lang="en-GB" sz="2400" b="1" i="1" dirty="0" err="1">
                <a:solidFill>
                  <a:srgbClr val="002060"/>
                </a:solidFill>
              </a:rPr>
              <a:t>Yeck</a:t>
            </a:r>
            <a:r>
              <a:rPr lang="en-GB" sz="2400" b="1" i="1" dirty="0">
                <a:solidFill>
                  <a:srgbClr val="002060"/>
                </a:solidFill>
              </a:rPr>
              <a:t>, Project Director</a:t>
            </a:r>
          </a:p>
        </p:txBody>
      </p:sp>
      <p:sp>
        <p:nvSpPr>
          <p:cNvPr id="4" name="AutoShape 4" descr="Brookhaven Lab Names Project Director for Electron-Ion Collider | BNL  Newsroom"/>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GB"/>
          </a:p>
        </p:txBody>
      </p:sp>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7064" t="4759" r="26689" b="27098"/>
          <a:stretch/>
        </p:blipFill>
        <p:spPr bwMode="auto">
          <a:xfrm>
            <a:off x="7950765" y="3615474"/>
            <a:ext cx="914545" cy="67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egnaposto numero diapositiva 4"/>
          <p:cNvSpPr>
            <a:spLocks noGrp="1"/>
          </p:cNvSpPr>
          <p:nvPr>
            <p:ph type="sldNum" sz="quarter" idx="12"/>
          </p:nvPr>
        </p:nvSpPr>
        <p:spPr/>
        <p:txBody>
          <a:bodyPr/>
          <a:lstStyle/>
          <a:p>
            <a:fld id="{ECA24C11-59DB-42D3-8D79-717F64C14CA4}" type="slidenum">
              <a:rPr lang="en-GB" smtClean="0"/>
              <a:t>19</a:t>
            </a:fld>
            <a:endParaRPr lang="en-GB"/>
          </a:p>
        </p:txBody>
      </p:sp>
      <p:sp>
        <p:nvSpPr>
          <p:cNvPr id="8"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19</a:t>
            </a:fld>
            <a:endParaRPr lang="en-GB" dirty="0"/>
          </a:p>
        </p:txBody>
      </p:sp>
      <p:sp>
        <p:nvSpPr>
          <p:cNvPr id="9"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19</a:t>
            </a:fld>
            <a:endParaRPr lang="en-GB"/>
          </a:p>
        </p:txBody>
      </p:sp>
      <p:sp>
        <p:nvSpPr>
          <p:cNvPr id="10" name="Rettangolo 9"/>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1" name="CasellaDiTesto 10"/>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2" name="Rettangolo 11"/>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3"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19</a:t>
            </a:fld>
            <a:endParaRPr lang="en-GB">
              <a:solidFill>
                <a:schemeClr val="bg1"/>
              </a:solidFill>
            </a:endParaRPr>
          </a:p>
        </p:txBody>
      </p:sp>
    </p:spTree>
    <p:extLst>
      <p:ext uri="{BB962C8B-B14F-4D97-AF65-F5344CB8AC3E}">
        <p14:creationId xmlns:p14="http://schemas.microsoft.com/office/powerpoint/2010/main" val="4101917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785320" y="1686714"/>
            <a:ext cx="6773765" cy="2262152"/>
          </a:xfrm>
          <a:prstGeom prst="rect">
            <a:avLst/>
          </a:prstGeom>
          <a:noFill/>
        </p:spPr>
        <p:txBody>
          <a:bodyPr wrap="none" lIns="91434" tIns="45717" rIns="91434" bIns="45717" rtlCol="0">
            <a:spAutoFit/>
          </a:bodyPr>
          <a:lstStyle/>
          <a:p>
            <a:pPr marL="285729" indent="-285729">
              <a:spcAft>
                <a:spcPts val="1800"/>
              </a:spcAft>
              <a:buFont typeface="Arial" panose="020B0604020202020204" pitchFamily="34" charset="0"/>
              <a:buChar char="•"/>
            </a:pPr>
            <a:r>
              <a:rPr lang="en-GB" sz="2400" dirty="0" smtClean="0"/>
              <a:t>Introduction: the </a:t>
            </a:r>
            <a:r>
              <a:rPr lang="en-GB" sz="2400" dirty="0"/>
              <a:t>Machine</a:t>
            </a:r>
            <a:endParaRPr lang="en-GB" sz="2400" dirty="0"/>
          </a:p>
          <a:p>
            <a:pPr marL="285729" indent="-285729">
              <a:spcAft>
                <a:spcPts val="1800"/>
              </a:spcAft>
              <a:buFont typeface="Arial" panose="020B0604020202020204" pitchFamily="34" charset="0"/>
              <a:buChar char="•"/>
            </a:pPr>
            <a:r>
              <a:rPr lang="en-GB" sz="2400" dirty="0"/>
              <a:t>Organization, Budget, Schedule</a:t>
            </a:r>
            <a:endParaRPr lang="en-GB" sz="2400" dirty="0"/>
          </a:p>
          <a:p>
            <a:pPr marL="285729" indent="-285729">
              <a:spcAft>
                <a:spcPts val="1800"/>
              </a:spcAft>
              <a:buFont typeface="Arial" panose="020B0604020202020204" pitchFamily="34" charset="0"/>
              <a:buChar char="•"/>
            </a:pPr>
            <a:r>
              <a:rPr lang="en-GB" sz="2400" dirty="0"/>
              <a:t>Workshop – “</a:t>
            </a:r>
            <a:r>
              <a:rPr lang="en-GB" sz="2400" i="1" dirty="0"/>
              <a:t>Promoting Collaboration on the EIC” </a:t>
            </a:r>
            <a:endParaRPr lang="en-GB" sz="2400" dirty="0"/>
          </a:p>
          <a:p>
            <a:pPr marL="285729" indent="-285729">
              <a:spcAft>
                <a:spcPts val="1800"/>
              </a:spcAft>
              <a:buFont typeface="Arial" panose="020B0604020202020204" pitchFamily="34" charset="0"/>
              <a:buChar char="•"/>
            </a:pPr>
            <a:r>
              <a:rPr lang="en-GB" sz="2400" dirty="0" smtClean="0"/>
              <a:t>INFN </a:t>
            </a:r>
            <a:r>
              <a:rPr lang="en-GB" sz="2400" dirty="0"/>
              <a:t>Collaboration: next steps</a:t>
            </a:r>
          </a:p>
        </p:txBody>
      </p:sp>
      <p:sp>
        <p:nvSpPr>
          <p:cNvPr id="5" name="CasellaDiTesto 4"/>
          <p:cNvSpPr txBox="1"/>
          <p:nvPr/>
        </p:nvSpPr>
        <p:spPr>
          <a:xfrm>
            <a:off x="3295650" y="784927"/>
            <a:ext cx="2515560" cy="707886"/>
          </a:xfrm>
          <a:prstGeom prst="rect">
            <a:avLst/>
          </a:prstGeom>
          <a:noFill/>
        </p:spPr>
        <p:txBody>
          <a:bodyPr wrap="none" lIns="91434" tIns="45717" rIns="91434" bIns="45717" rtlCol="0">
            <a:spAutoFit/>
          </a:bodyPr>
          <a:lstStyle/>
          <a:p>
            <a:r>
              <a:rPr lang="en-GB" sz="4000" b="1" dirty="0">
                <a:solidFill>
                  <a:srgbClr val="FF0000"/>
                </a:solidFill>
              </a:rPr>
              <a:t>SUMMARY</a:t>
            </a:r>
            <a:endParaRPr lang="en-GB" sz="4000" b="1" dirty="0">
              <a:solidFill>
                <a:srgbClr val="FF0000"/>
              </a:solidFill>
            </a:endParaRPr>
          </a:p>
        </p:txBody>
      </p:sp>
      <p:sp>
        <p:nvSpPr>
          <p:cNvPr id="4" name="Rettangolo 3"/>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6" name="CasellaDiTesto 5"/>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7" name="Rettangolo 6"/>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3" name="Segnaposto numero diapositiva 2"/>
          <p:cNvSpPr>
            <a:spLocks noGrp="1"/>
          </p:cNvSpPr>
          <p:nvPr>
            <p:ph type="sldNum" sz="quarter" idx="12"/>
          </p:nvPr>
        </p:nvSpPr>
        <p:spPr>
          <a:xfrm>
            <a:off x="6553200" y="4878096"/>
            <a:ext cx="2133600" cy="273844"/>
          </a:xfrm>
        </p:spPr>
        <p:txBody>
          <a:bodyPr/>
          <a:lstStyle/>
          <a:p>
            <a:fld id="{ECA24C11-59DB-42D3-8D79-717F64C14CA4}" type="slidenum">
              <a:rPr lang="en-GB" smtClean="0">
                <a:solidFill>
                  <a:schemeClr val="bg1"/>
                </a:solidFill>
              </a:rPr>
              <a:t>2</a:t>
            </a:fld>
            <a:endParaRPr lang="en-GB">
              <a:solidFill>
                <a:schemeClr val="bg1"/>
              </a:solidFill>
            </a:endParaRPr>
          </a:p>
        </p:txBody>
      </p:sp>
    </p:spTree>
    <p:extLst>
      <p:ext uri="{BB962C8B-B14F-4D97-AF65-F5344CB8AC3E}">
        <p14:creationId xmlns:p14="http://schemas.microsoft.com/office/powerpoint/2010/main" val="3426575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CA24C11-59DB-42D3-8D79-717F64C14CA4}" type="slidenum">
              <a:rPr lang="en-GB" smtClean="0"/>
              <a:t>20</a:t>
            </a:fld>
            <a:endParaRPr lang="en-GB"/>
          </a:p>
        </p:txBody>
      </p:sp>
      <p:grpSp>
        <p:nvGrpSpPr>
          <p:cNvPr id="4" name="Gruppo 3"/>
          <p:cNvGrpSpPr/>
          <p:nvPr/>
        </p:nvGrpSpPr>
        <p:grpSpPr>
          <a:xfrm>
            <a:off x="693420" y="636608"/>
            <a:ext cx="7479384" cy="4185183"/>
            <a:chOff x="392784" y="712806"/>
            <a:chExt cx="7780020" cy="4353407"/>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390" r="15001" b="7778"/>
            <a:stretch/>
          </p:blipFill>
          <p:spPr bwMode="auto">
            <a:xfrm>
              <a:off x="392784" y="712806"/>
              <a:ext cx="7780020" cy="4353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719085" y="2637993"/>
              <a:ext cx="3242830" cy="160626"/>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CasellaDiTesto 4"/>
          <p:cNvSpPr txBox="1"/>
          <p:nvPr/>
        </p:nvSpPr>
        <p:spPr>
          <a:xfrm>
            <a:off x="1400269" y="493364"/>
            <a:ext cx="5446427" cy="584775"/>
          </a:xfrm>
          <a:prstGeom prst="rect">
            <a:avLst/>
          </a:prstGeom>
          <a:solidFill>
            <a:schemeClr val="accent5">
              <a:lumMod val="60000"/>
              <a:lumOff val="40000"/>
            </a:schemeClr>
          </a:solidFill>
        </p:spPr>
        <p:txBody>
          <a:bodyPr wrap="none" lIns="91434" tIns="45717" rIns="91434" bIns="45717" rtlCol="0">
            <a:spAutoFit/>
          </a:bodyPr>
          <a:lstStyle/>
          <a:p>
            <a:r>
              <a:rPr lang="en-US" sz="3200" b="1" i="1" dirty="0">
                <a:solidFill>
                  <a:srgbClr val="FF0000"/>
                </a:solidFill>
              </a:rPr>
              <a:t>Workshop follow-up </a:t>
            </a:r>
            <a:r>
              <a:rPr lang="en-US" sz="2400" b="1" i="1" dirty="0">
                <a:solidFill>
                  <a:srgbClr val="FF0000"/>
                </a:solidFill>
              </a:rPr>
              <a:t>(Andrei </a:t>
            </a:r>
            <a:r>
              <a:rPr lang="en-US" sz="2400" b="1" i="1" dirty="0" err="1">
                <a:solidFill>
                  <a:srgbClr val="FF0000"/>
                </a:solidFill>
              </a:rPr>
              <a:t>Seryi</a:t>
            </a:r>
            <a:r>
              <a:rPr lang="en-US" sz="2400" b="1" i="1" dirty="0">
                <a:solidFill>
                  <a:srgbClr val="FF0000"/>
                </a:solidFill>
              </a:rPr>
              <a:t>)</a:t>
            </a:r>
            <a:endParaRPr lang="en-US" sz="2400" b="1" i="1" dirty="0">
              <a:solidFill>
                <a:srgbClr val="FF0000"/>
              </a:solidFill>
            </a:endParaRPr>
          </a:p>
        </p:txBody>
      </p:sp>
      <p:sp>
        <p:nvSpPr>
          <p:cNvPr id="11"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20</a:t>
            </a:fld>
            <a:endParaRPr lang="en-GB" dirty="0"/>
          </a:p>
        </p:txBody>
      </p:sp>
      <p:sp>
        <p:nvSpPr>
          <p:cNvPr id="12"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20</a:t>
            </a:fld>
            <a:endParaRPr lang="en-GB"/>
          </a:p>
        </p:txBody>
      </p:sp>
      <p:sp>
        <p:nvSpPr>
          <p:cNvPr id="13" name="Rettangolo 12"/>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4" name="CasellaDiTesto 13"/>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5" name="Rettangolo 14"/>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6"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20</a:t>
            </a:fld>
            <a:endParaRPr lang="en-GB">
              <a:solidFill>
                <a:schemeClr val="bg1"/>
              </a:solidFill>
            </a:endParaRPr>
          </a:p>
        </p:txBody>
      </p:sp>
      <p:sp>
        <p:nvSpPr>
          <p:cNvPr id="10" name="CasellaDiTesto 9"/>
          <p:cNvSpPr txBox="1"/>
          <p:nvPr/>
        </p:nvSpPr>
        <p:spPr>
          <a:xfrm>
            <a:off x="152399" y="1583202"/>
            <a:ext cx="8908477" cy="307777"/>
          </a:xfrm>
          <a:prstGeom prst="rect">
            <a:avLst/>
          </a:prstGeom>
          <a:solidFill>
            <a:srgbClr val="FFFFFF">
              <a:alpha val="80000"/>
            </a:srgbClr>
          </a:solidFill>
        </p:spPr>
        <p:txBody>
          <a:bodyPr wrap="square" rtlCol="0">
            <a:spAutoFit/>
          </a:bodyPr>
          <a:lstStyle/>
          <a:p>
            <a:r>
              <a:rPr lang="en-US" sz="1400" i="1" dirty="0" smtClean="0">
                <a:solidFill>
                  <a:srgbClr val="002060"/>
                </a:solidFill>
              </a:rPr>
              <a:t>… the </a:t>
            </a:r>
            <a:r>
              <a:rPr lang="en-US" sz="1400" i="1" dirty="0">
                <a:solidFill>
                  <a:srgbClr val="002060"/>
                </a:solidFill>
              </a:rPr>
              <a:t>EIC project is pursuing, </a:t>
            </a:r>
            <a:r>
              <a:rPr lang="en-US" sz="1400" b="1" i="1" dirty="0">
                <a:solidFill>
                  <a:srgbClr val="002060"/>
                </a:solidFill>
              </a:rPr>
              <a:t>similarly as for the experiments</a:t>
            </a:r>
            <a:r>
              <a:rPr lang="en-US" sz="1400" i="1" dirty="0">
                <a:solidFill>
                  <a:srgbClr val="002060"/>
                </a:solidFill>
              </a:rPr>
              <a:t>, collaboration on the EIC </a:t>
            </a:r>
            <a:r>
              <a:rPr lang="en-US" sz="1400" i="1" dirty="0" smtClean="0">
                <a:solidFill>
                  <a:srgbClr val="002060"/>
                </a:solidFill>
              </a:rPr>
              <a:t>accelerator.</a:t>
            </a:r>
            <a:endParaRPr lang="en-GB" sz="1400" i="1" dirty="0">
              <a:solidFill>
                <a:srgbClr val="002060"/>
              </a:solidFill>
            </a:endParaRPr>
          </a:p>
        </p:txBody>
      </p:sp>
      <p:sp>
        <p:nvSpPr>
          <p:cNvPr id="18" name="CasellaDiTesto 17"/>
          <p:cNvSpPr txBox="1"/>
          <p:nvPr/>
        </p:nvSpPr>
        <p:spPr>
          <a:xfrm>
            <a:off x="152399" y="2143013"/>
            <a:ext cx="8908477" cy="523220"/>
          </a:xfrm>
          <a:prstGeom prst="rect">
            <a:avLst/>
          </a:prstGeom>
          <a:solidFill>
            <a:srgbClr val="FFFFFF">
              <a:alpha val="80000"/>
            </a:srgbClr>
          </a:solidFill>
        </p:spPr>
        <p:txBody>
          <a:bodyPr wrap="square" rtlCol="0">
            <a:spAutoFit/>
          </a:bodyPr>
          <a:lstStyle/>
          <a:p>
            <a:r>
              <a:rPr lang="en-US" sz="1400" i="1" dirty="0">
                <a:solidFill>
                  <a:srgbClr val="002060"/>
                </a:solidFill>
              </a:rPr>
              <a:t> The EIC project is ready to prioritize efforts to establish collaboration with international partners and prepare plans for possible </a:t>
            </a:r>
            <a:r>
              <a:rPr lang="en-US" sz="1400" b="1" i="1" dirty="0">
                <a:solidFill>
                  <a:srgbClr val="002060"/>
                </a:solidFill>
              </a:rPr>
              <a:t>in-kind</a:t>
            </a:r>
            <a:r>
              <a:rPr lang="en-US" sz="1400" i="1" dirty="0">
                <a:solidFill>
                  <a:srgbClr val="002060"/>
                </a:solidFill>
              </a:rPr>
              <a:t> contributions.</a:t>
            </a:r>
            <a:endParaRPr lang="en-GB" sz="1400" i="1" dirty="0">
              <a:solidFill>
                <a:srgbClr val="002060"/>
              </a:solidFill>
            </a:endParaRPr>
          </a:p>
        </p:txBody>
      </p:sp>
      <p:sp>
        <p:nvSpPr>
          <p:cNvPr id="19" name="CasellaDiTesto 18"/>
          <p:cNvSpPr txBox="1"/>
          <p:nvPr/>
        </p:nvSpPr>
        <p:spPr>
          <a:xfrm>
            <a:off x="152399" y="2832980"/>
            <a:ext cx="8908478" cy="1600438"/>
          </a:xfrm>
          <a:prstGeom prst="rect">
            <a:avLst/>
          </a:prstGeom>
          <a:solidFill>
            <a:srgbClr val="FFFFFF">
              <a:alpha val="80000"/>
            </a:srgbClr>
          </a:solidFill>
        </p:spPr>
        <p:txBody>
          <a:bodyPr wrap="square" rtlCol="0">
            <a:spAutoFit/>
          </a:bodyPr>
          <a:lstStyle/>
          <a:p>
            <a:r>
              <a:rPr lang="en-US" sz="1400" i="1" dirty="0">
                <a:solidFill>
                  <a:srgbClr val="002060"/>
                </a:solidFill>
              </a:rPr>
              <a:t> </a:t>
            </a:r>
            <a:r>
              <a:rPr lang="en-US" sz="1400" i="1" dirty="0" smtClean="0">
                <a:solidFill>
                  <a:srgbClr val="002060"/>
                </a:solidFill>
              </a:rPr>
              <a:t>… international </a:t>
            </a:r>
            <a:r>
              <a:rPr lang="en-US" sz="1400" i="1" dirty="0">
                <a:solidFill>
                  <a:srgbClr val="002060"/>
                </a:solidFill>
              </a:rPr>
              <a:t>partners wishing to collaborate and contribute to EIC accelerator </a:t>
            </a:r>
            <a:r>
              <a:rPr lang="en-US" sz="1400" i="1" dirty="0" smtClean="0">
                <a:solidFill>
                  <a:srgbClr val="002060"/>
                </a:solidFill>
              </a:rPr>
              <a:t>(should):</a:t>
            </a:r>
            <a:endParaRPr lang="en-US" sz="1400" i="1" dirty="0">
              <a:solidFill>
                <a:srgbClr val="002060"/>
              </a:solidFill>
            </a:endParaRPr>
          </a:p>
          <a:p>
            <a:pPr marL="269875" indent="-269875"/>
            <a:r>
              <a:rPr lang="en-US" sz="1400" i="1" dirty="0">
                <a:solidFill>
                  <a:srgbClr val="002060"/>
                </a:solidFill>
              </a:rPr>
              <a:t> </a:t>
            </a:r>
            <a:r>
              <a:rPr lang="en-US" sz="1400" i="1" dirty="0" smtClean="0">
                <a:solidFill>
                  <a:srgbClr val="002060"/>
                </a:solidFill>
              </a:rPr>
              <a:t>1.  </a:t>
            </a:r>
            <a:r>
              <a:rPr lang="en-US" sz="1400" i="1" dirty="0">
                <a:solidFill>
                  <a:srgbClr val="002060"/>
                </a:solidFill>
              </a:rPr>
              <a:t>Initiate/continue </a:t>
            </a:r>
            <a:r>
              <a:rPr lang="en-US" sz="1400" b="1" i="1" dirty="0">
                <a:solidFill>
                  <a:srgbClr val="002060"/>
                </a:solidFill>
              </a:rPr>
              <a:t>dialogue with your funding agencies</a:t>
            </a:r>
            <a:r>
              <a:rPr lang="en-US" sz="1400" i="1" dirty="0">
                <a:solidFill>
                  <a:srgbClr val="002060"/>
                </a:solidFill>
              </a:rPr>
              <a:t>, conveying the community interest in EIC and suggesting that</a:t>
            </a:r>
          </a:p>
          <a:p>
            <a:pPr marL="285750" indent="-285750">
              <a:buFont typeface="Courier New" panose="02070309020205020404" pitchFamily="49" charset="0"/>
              <a:buChar char="o"/>
            </a:pPr>
            <a:r>
              <a:rPr lang="en-US" sz="1400" i="1" dirty="0" smtClean="0">
                <a:solidFill>
                  <a:srgbClr val="002060"/>
                </a:solidFill>
              </a:rPr>
              <a:t>….</a:t>
            </a:r>
            <a:endParaRPr lang="en-US" sz="1400" i="1" dirty="0">
              <a:solidFill>
                <a:srgbClr val="002060"/>
              </a:solidFill>
            </a:endParaRPr>
          </a:p>
          <a:p>
            <a:pPr marL="285750" indent="-285750">
              <a:buFont typeface="Courier New" panose="02070309020205020404" pitchFamily="49" charset="0"/>
              <a:buChar char="o"/>
            </a:pPr>
            <a:r>
              <a:rPr lang="en-US" sz="1400" i="1" dirty="0">
                <a:solidFill>
                  <a:srgbClr val="002060"/>
                </a:solidFill>
              </a:rPr>
              <a:t> </a:t>
            </a:r>
            <a:r>
              <a:rPr lang="en-US" sz="1400" i="1" dirty="0" smtClean="0">
                <a:solidFill>
                  <a:srgbClr val="002060"/>
                </a:solidFill>
              </a:rPr>
              <a:t>funding </a:t>
            </a:r>
            <a:r>
              <a:rPr lang="en-US" sz="1400" i="1" dirty="0">
                <a:solidFill>
                  <a:srgbClr val="002060"/>
                </a:solidFill>
              </a:rPr>
              <a:t>agency representatives plan to participate in the next </a:t>
            </a:r>
            <a:r>
              <a:rPr lang="en-US" sz="1400" b="1" i="1" dirty="0">
                <a:solidFill>
                  <a:srgbClr val="002060"/>
                </a:solidFill>
              </a:rPr>
              <a:t>DOE NP meeting with international funding agencies</a:t>
            </a:r>
            <a:r>
              <a:rPr lang="en-US" sz="1400" i="1" dirty="0">
                <a:solidFill>
                  <a:srgbClr val="002060"/>
                </a:solidFill>
              </a:rPr>
              <a:t>, planned for around February </a:t>
            </a:r>
            <a:r>
              <a:rPr lang="en-US" sz="1400" i="1" dirty="0" smtClean="0">
                <a:solidFill>
                  <a:srgbClr val="002060"/>
                </a:solidFill>
              </a:rPr>
              <a:t>2021</a:t>
            </a:r>
            <a:r>
              <a:rPr lang="en-US" sz="1400" i="1" dirty="0">
                <a:solidFill>
                  <a:srgbClr val="002060"/>
                </a:solidFill>
              </a:rPr>
              <a:t> </a:t>
            </a:r>
            <a:r>
              <a:rPr lang="en-US" sz="1400" i="1" dirty="0" smtClean="0">
                <a:solidFill>
                  <a:srgbClr val="002060"/>
                </a:solidFill>
              </a:rPr>
              <a:t>(actually Feb. 12)</a:t>
            </a:r>
            <a:endParaRPr lang="en-US" sz="1400" i="1" dirty="0">
              <a:solidFill>
                <a:srgbClr val="002060"/>
              </a:solidFill>
            </a:endParaRPr>
          </a:p>
          <a:p>
            <a:pPr marL="269875" indent="-269875"/>
            <a:r>
              <a:rPr lang="en-US" sz="1400" i="1" dirty="0">
                <a:solidFill>
                  <a:srgbClr val="002060"/>
                </a:solidFill>
              </a:rPr>
              <a:t> </a:t>
            </a:r>
            <a:r>
              <a:rPr lang="en-US" sz="1400" i="1" dirty="0" smtClean="0">
                <a:solidFill>
                  <a:srgbClr val="002060"/>
                </a:solidFill>
              </a:rPr>
              <a:t>2. Continue </a:t>
            </a:r>
            <a:r>
              <a:rPr lang="en-US" sz="1400" i="1" dirty="0">
                <a:solidFill>
                  <a:srgbClr val="002060"/>
                </a:solidFill>
              </a:rPr>
              <a:t>or initiate </a:t>
            </a:r>
            <a:r>
              <a:rPr lang="en-US" sz="1400" b="1" i="1" dirty="0">
                <a:solidFill>
                  <a:srgbClr val="002060"/>
                </a:solidFill>
              </a:rPr>
              <a:t>bi-lateral dialogue</a:t>
            </a:r>
            <a:r>
              <a:rPr lang="en-US" sz="1400" i="1" dirty="0">
                <a:solidFill>
                  <a:srgbClr val="002060"/>
                </a:solidFill>
              </a:rPr>
              <a:t> with EIC project on </a:t>
            </a:r>
            <a:r>
              <a:rPr lang="en-US" sz="1400" b="1" i="1" dirty="0">
                <a:solidFill>
                  <a:srgbClr val="002060"/>
                </a:solidFill>
              </a:rPr>
              <a:t>technical aspects</a:t>
            </a:r>
            <a:r>
              <a:rPr lang="en-US" sz="1400" i="1" dirty="0">
                <a:solidFill>
                  <a:srgbClr val="002060"/>
                </a:solidFill>
              </a:rPr>
              <a:t> of your collaboration and contribution interests. </a:t>
            </a:r>
            <a:endParaRPr lang="en-GB" sz="1400" i="1" dirty="0">
              <a:solidFill>
                <a:srgbClr val="002060"/>
              </a:solidFill>
            </a:endParaRPr>
          </a:p>
        </p:txBody>
      </p:sp>
      <p:sp>
        <p:nvSpPr>
          <p:cNvPr id="2" name="CasellaDiTesto 1"/>
          <p:cNvSpPr txBox="1"/>
          <p:nvPr/>
        </p:nvSpPr>
        <p:spPr>
          <a:xfrm>
            <a:off x="8282285" y="3538312"/>
            <a:ext cx="763338" cy="369326"/>
          </a:xfrm>
          <a:prstGeom prst="rect">
            <a:avLst/>
          </a:prstGeom>
          <a:noFill/>
        </p:spPr>
        <p:txBody>
          <a:bodyPr wrap="none" lIns="91434" tIns="45717" rIns="91434" bIns="45717" rtlCol="0">
            <a:spAutoFit/>
          </a:bodyPr>
          <a:lstStyle/>
          <a:p>
            <a:r>
              <a:rPr lang="en-GB" b="1" i="1" dirty="0" smtClean="0">
                <a:solidFill>
                  <a:srgbClr val="FF0000"/>
                </a:solidFill>
              </a:rPr>
              <a:t>INFN?</a:t>
            </a:r>
            <a:endParaRPr lang="en-GB" b="1" i="1" dirty="0">
              <a:solidFill>
                <a:srgbClr val="FF0000"/>
              </a:solidFill>
            </a:endParaRPr>
          </a:p>
        </p:txBody>
      </p:sp>
      <p:sp>
        <p:nvSpPr>
          <p:cNvPr id="20" name="CasellaDiTesto 19"/>
          <p:cNvSpPr txBox="1"/>
          <p:nvPr/>
        </p:nvSpPr>
        <p:spPr>
          <a:xfrm>
            <a:off x="167626" y="4529048"/>
            <a:ext cx="8908477" cy="307777"/>
          </a:xfrm>
          <a:prstGeom prst="rect">
            <a:avLst/>
          </a:prstGeom>
          <a:solidFill>
            <a:srgbClr val="FFFFFF">
              <a:alpha val="80000"/>
            </a:srgbClr>
          </a:solidFill>
        </p:spPr>
        <p:txBody>
          <a:bodyPr wrap="square" rtlCol="0">
            <a:spAutoFit/>
          </a:bodyPr>
          <a:lstStyle/>
          <a:p>
            <a:r>
              <a:rPr lang="en-US" sz="1400" i="1" dirty="0">
                <a:solidFill>
                  <a:srgbClr val="002060"/>
                </a:solidFill>
              </a:rPr>
              <a:t>… roughly </a:t>
            </a:r>
            <a:r>
              <a:rPr lang="en-US" sz="1400" b="1" i="1" dirty="0">
                <a:solidFill>
                  <a:srgbClr val="002060"/>
                </a:solidFill>
              </a:rPr>
              <a:t>ten percent </a:t>
            </a:r>
            <a:r>
              <a:rPr lang="en-US" sz="1400" i="1" dirty="0">
                <a:solidFill>
                  <a:srgbClr val="002060"/>
                </a:solidFill>
              </a:rPr>
              <a:t>of the accelerator scope will be delivered through international </a:t>
            </a:r>
            <a:r>
              <a:rPr lang="en-US" sz="1400" b="1" i="1" dirty="0">
                <a:solidFill>
                  <a:srgbClr val="002060"/>
                </a:solidFill>
              </a:rPr>
              <a:t>in-kind</a:t>
            </a:r>
            <a:r>
              <a:rPr lang="en-US" sz="1400" i="1" dirty="0">
                <a:solidFill>
                  <a:srgbClr val="002060"/>
                </a:solidFill>
              </a:rPr>
              <a:t> </a:t>
            </a:r>
            <a:r>
              <a:rPr lang="en-US" sz="1400" i="1" dirty="0" smtClean="0">
                <a:solidFill>
                  <a:srgbClr val="002060"/>
                </a:solidFill>
              </a:rPr>
              <a:t>contributions</a:t>
            </a:r>
            <a:endParaRPr lang="en-GB" sz="1400" i="1" dirty="0">
              <a:solidFill>
                <a:srgbClr val="002060"/>
              </a:solidFill>
            </a:endParaRPr>
          </a:p>
        </p:txBody>
      </p:sp>
    </p:spTree>
    <p:extLst>
      <p:ext uri="{BB962C8B-B14F-4D97-AF65-F5344CB8AC3E}">
        <p14:creationId xmlns:p14="http://schemas.microsoft.com/office/powerpoint/2010/main" val="2934303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63459" y="521291"/>
            <a:ext cx="8574591" cy="584775"/>
          </a:xfrm>
          <a:prstGeom prst="rect">
            <a:avLst/>
          </a:prstGeom>
          <a:solidFill>
            <a:schemeClr val="accent5">
              <a:lumMod val="60000"/>
              <a:lumOff val="40000"/>
            </a:schemeClr>
          </a:solidFill>
        </p:spPr>
        <p:txBody>
          <a:bodyPr wrap="none" lIns="91434" tIns="45717" rIns="91434" bIns="45717" rtlCol="0">
            <a:spAutoFit/>
          </a:bodyPr>
          <a:lstStyle/>
          <a:p>
            <a:r>
              <a:rPr lang="en-US" sz="3200" b="1" i="1" dirty="0">
                <a:solidFill>
                  <a:srgbClr val="FF0000"/>
                </a:solidFill>
              </a:rPr>
              <a:t>Workshop </a:t>
            </a:r>
            <a:r>
              <a:rPr lang="en-US" sz="3200" b="1" i="1" dirty="0">
                <a:solidFill>
                  <a:srgbClr val="FF0000"/>
                </a:solidFill>
              </a:rPr>
              <a:t>follow-up: possible collaboration fields</a:t>
            </a:r>
            <a:endParaRPr lang="en-US" sz="2400" b="1" i="1" dirty="0">
              <a:solidFill>
                <a:srgbClr val="FF0000"/>
              </a:solidFill>
            </a:endParaRPr>
          </a:p>
        </p:txBody>
      </p:sp>
      <p:sp>
        <p:nvSpPr>
          <p:cNvPr id="3" name="Segnaposto numero diapositiva 2"/>
          <p:cNvSpPr>
            <a:spLocks noGrp="1"/>
          </p:cNvSpPr>
          <p:nvPr>
            <p:ph type="sldNum" sz="quarter" idx="12"/>
          </p:nvPr>
        </p:nvSpPr>
        <p:spPr/>
        <p:txBody>
          <a:bodyPr/>
          <a:lstStyle/>
          <a:p>
            <a:fld id="{ECA24C11-59DB-42D3-8D79-717F64C14CA4}" type="slidenum">
              <a:rPr lang="en-GB" smtClean="0"/>
              <a:t>21</a:t>
            </a:fld>
            <a:endParaRPr lang="en-GB"/>
          </a:p>
        </p:txBody>
      </p:sp>
      <p:sp>
        <p:nvSpPr>
          <p:cNvPr id="8" name="CasellaDiTesto 7"/>
          <p:cNvSpPr txBox="1"/>
          <p:nvPr/>
        </p:nvSpPr>
        <p:spPr>
          <a:xfrm>
            <a:off x="91444" y="1257300"/>
            <a:ext cx="4152899" cy="3262432"/>
          </a:xfrm>
          <a:prstGeom prst="rect">
            <a:avLst/>
          </a:prstGeom>
          <a:noFill/>
        </p:spPr>
        <p:txBody>
          <a:bodyPr wrap="square" lIns="91434" tIns="45717" rIns="91434" bIns="45717" rtlCol="0">
            <a:spAutoFit/>
          </a:bodyPr>
          <a:lstStyle/>
          <a:p>
            <a:pPr marL="285729" indent="-285729">
              <a:spcAft>
                <a:spcPts val="600"/>
              </a:spcAft>
              <a:buFont typeface="Arial" panose="020B0604020202020204" pitchFamily="34" charset="0"/>
              <a:buChar char="•"/>
            </a:pPr>
            <a:r>
              <a:rPr lang="en-GB" sz="1600" dirty="0"/>
              <a:t>Beam dynamics and R&amp;D;</a:t>
            </a:r>
          </a:p>
          <a:p>
            <a:pPr marL="285729" indent="-285729">
              <a:spcAft>
                <a:spcPts val="600"/>
              </a:spcAft>
              <a:buFont typeface="Arial" panose="020B0604020202020204" pitchFamily="34" charset="0"/>
              <a:buChar char="•"/>
            </a:pPr>
            <a:r>
              <a:rPr lang="en-GB" sz="1600" dirty="0"/>
              <a:t>Rapid Cycling Synchrotron (magnets, vacuum, instrumentation, power </a:t>
            </a:r>
            <a:r>
              <a:rPr lang="en-GB" sz="1600" dirty="0" smtClean="0"/>
              <a:t>supplies</a:t>
            </a:r>
            <a:r>
              <a:rPr lang="en-GB" sz="1600" dirty="0"/>
              <a:t>);</a:t>
            </a:r>
          </a:p>
          <a:p>
            <a:pPr marL="285729" indent="-285729">
              <a:spcAft>
                <a:spcPts val="600"/>
              </a:spcAft>
              <a:buFont typeface="Arial" panose="020B0604020202020204" pitchFamily="34" charset="0"/>
              <a:buChar char="•"/>
            </a:pPr>
            <a:r>
              <a:rPr lang="en-GB" sz="1600" dirty="0"/>
              <a:t>Electron Storage </a:t>
            </a:r>
            <a:r>
              <a:rPr lang="en-GB" sz="1600" dirty="0"/>
              <a:t>Ring (</a:t>
            </a:r>
            <a:r>
              <a:rPr lang="en-GB" sz="1600" dirty="0"/>
              <a:t>magnets, vacuum, instrumentation, power </a:t>
            </a:r>
            <a:r>
              <a:rPr lang="en-GB" sz="1600" dirty="0" smtClean="0"/>
              <a:t>supplies</a:t>
            </a:r>
            <a:r>
              <a:rPr lang="en-GB" sz="1600" dirty="0"/>
              <a:t>);</a:t>
            </a:r>
          </a:p>
          <a:p>
            <a:pPr marL="285729" indent="-285729">
              <a:spcAft>
                <a:spcPts val="600"/>
              </a:spcAft>
              <a:buFont typeface="Arial" panose="020B0604020202020204" pitchFamily="34" charset="0"/>
              <a:buChar char="•"/>
            </a:pPr>
            <a:r>
              <a:rPr lang="en-GB" sz="1600" dirty="0"/>
              <a:t>Strong Hadron </a:t>
            </a:r>
            <a:r>
              <a:rPr lang="en-GB" sz="1600" dirty="0"/>
              <a:t>Cooling system: (instrumentation);</a:t>
            </a:r>
          </a:p>
          <a:p>
            <a:pPr marL="285729" indent="-285729">
              <a:spcAft>
                <a:spcPts val="600"/>
              </a:spcAft>
              <a:buFont typeface="Arial" panose="020B0604020202020204" pitchFamily="34" charset="0"/>
              <a:buChar char="•"/>
            </a:pPr>
            <a:r>
              <a:rPr lang="en-GB" sz="1600" dirty="0"/>
              <a:t>Polarization control systems (spin rotator magnets);</a:t>
            </a:r>
          </a:p>
          <a:p>
            <a:pPr marL="285729" indent="-285729">
              <a:spcAft>
                <a:spcPts val="600"/>
              </a:spcAft>
              <a:buFont typeface="Arial" panose="020B0604020202020204" pitchFamily="34" charset="0"/>
              <a:buChar char="•"/>
            </a:pPr>
            <a:r>
              <a:rPr lang="en-GB" sz="1600" dirty="0"/>
              <a:t>Interaction </a:t>
            </a:r>
            <a:r>
              <a:rPr lang="en-GB" sz="1600" dirty="0"/>
              <a:t>Region (vacuum, magnet, MDI);</a:t>
            </a:r>
          </a:p>
          <a:p>
            <a:pPr marL="285729" indent="-285729">
              <a:spcAft>
                <a:spcPts val="600"/>
              </a:spcAft>
              <a:buFont typeface="Arial" panose="020B0604020202020204" pitchFamily="34" charset="0"/>
              <a:buChar char="•"/>
            </a:pPr>
            <a:r>
              <a:rPr lang="en-GB" sz="1600" dirty="0"/>
              <a:t>Injection and Extraction systems (kickers);</a:t>
            </a:r>
          </a:p>
        </p:txBody>
      </p:sp>
      <p:sp>
        <p:nvSpPr>
          <p:cNvPr id="11" name="CasellaDiTesto 10"/>
          <p:cNvSpPr txBox="1"/>
          <p:nvPr/>
        </p:nvSpPr>
        <p:spPr>
          <a:xfrm>
            <a:off x="4244343" y="1257300"/>
            <a:ext cx="4526279" cy="3262432"/>
          </a:xfrm>
          <a:prstGeom prst="rect">
            <a:avLst/>
          </a:prstGeom>
          <a:noFill/>
        </p:spPr>
        <p:txBody>
          <a:bodyPr wrap="square" lIns="91434" tIns="45717" rIns="91434" bIns="45717" rtlCol="0">
            <a:spAutoFit/>
          </a:bodyPr>
          <a:lstStyle/>
          <a:p>
            <a:pPr marL="285729" indent="-285729">
              <a:spcAft>
                <a:spcPts val="600"/>
              </a:spcAft>
              <a:buFont typeface="Arial" panose="020B0604020202020204" pitchFamily="34" charset="0"/>
              <a:buChar char="•"/>
            </a:pPr>
            <a:r>
              <a:rPr lang="en-GB" sz="1600" dirty="0"/>
              <a:t>Collimation Systems (collimators, machine protection;</a:t>
            </a:r>
          </a:p>
          <a:p>
            <a:pPr marL="285729" indent="-285729">
              <a:spcAft>
                <a:spcPts val="600"/>
              </a:spcAft>
              <a:buFont typeface="Arial" panose="020B0604020202020204" pitchFamily="34" charset="0"/>
              <a:buChar char="•"/>
            </a:pPr>
            <a:r>
              <a:rPr lang="en-GB" sz="1600" dirty="0"/>
              <a:t>Pulsed Devices;</a:t>
            </a:r>
          </a:p>
          <a:p>
            <a:pPr marL="285729" indent="-285729">
              <a:spcAft>
                <a:spcPts val="600"/>
              </a:spcAft>
              <a:buFont typeface="Arial" panose="020B0604020202020204" pitchFamily="34" charset="0"/>
              <a:buChar char="•"/>
            </a:pPr>
            <a:r>
              <a:rPr lang="en-GB" sz="1600" dirty="0"/>
              <a:t>RF systems:</a:t>
            </a:r>
          </a:p>
          <a:p>
            <a:pPr marL="742895" lvl="1" indent="-285729">
              <a:spcAft>
                <a:spcPts val="600"/>
              </a:spcAft>
              <a:buFont typeface="Wingdings" panose="05000000000000000000" pitchFamily="2" charset="2"/>
              <a:buChar char="ü"/>
            </a:pPr>
            <a:r>
              <a:rPr lang="en-US" sz="1600" dirty="0"/>
              <a:t>2856 MHz 400 MeV pulsed NCRF </a:t>
            </a:r>
            <a:r>
              <a:rPr lang="en-US" sz="1600" dirty="0" err="1"/>
              <a:t>linac</a:t>
            </a:r>
            <a:r>
              <a:rPr lang="en-US" sz="1600" dirty="0"/>
              <a:t> and RF </a:t>
            </a:r>
            <a:r>
              <a:rPr lang="en-US" sz="1600" dirty="0"/>
              <a:t>sources</a:t>
            </a:r>
          </a:p>
          <a:p>
            <a:pPr marL="742895" lvl="1" indent="-285729">
              <a:spcAft>
                <a:spcPts val="600"/>
              </a:spcAft>
              <a:buFont typeface="Wingdings" panose="05000000000000000000" pitchFamily="2" charset="2"/>
              <a:buChar char="ü"/>
            </a:pPr>
            <a:r>
              <a:rPr lang="en-US" sz="1600" dirty="0"/>
              <a:t>Cooler ERL third harmonic cavity system at 1773 </a:t>
            </a:r>
            <a:r>
              <a:rPr lang="en-US" sz="1600" dirty="0"/>
              <a:t>MHz</a:t>
            </a:r>
          </a:p>
          <a:p>
            <a:pPr marL="742895" lvl="1" indent="-285729">
              <a:spcAft>
                <a:spcPts val="600"/>
              </a:spcAft>
              <a:buFont typeface="Wingdings" panose="05000000000000000000" pitchFamily="2" charset="2"/>
              <a:buChar char="ü"/>
            </a:pPr>
            <a:r>
              <a:rPr lang="en-US" sz="1600" dirty="0"/>
              <a:t>Cooler injector 197 MHz SRF booster </a:t>
            </a:r>
            <a:r>
              <a:rPr lang="en-US" sz="1600" dirty="0"/>
              <a:t>cavity</a:t>
            </a:r>
          </a:p>
          <a:p>
            <a:pPr marL="742895" lvl="1" indent="-285729">
              <a:spcAft>
                <a:spcPts val="600"/>
              </a:spcAft>
              <a:buFont typeface="Wingdings" panose="05000000000000000000" pitchFamily="2" charset="2"/>
              <a:buChar char="ü"/>
            </a:pPr>
            <a:r>
              <a:rPr lang="en-US" sz="1600" dirty="0"/>
              <a:t>1 of 198 and 2 of 295 MHz NCRF bunch merging cavities for the RCS</a:t>
            </a:r>
            <a:endParaRPr lang="en-GB" sz="1600" dirty="0"/>
          </a:p>
        </p:txBody>
      </p:sp>
      <p:sp>
        <p:nvSpPr>
          <p:cNvPr id="12"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21</a:t>
            </a:fld>
            <a:endParaRPr lang="en-GB"/>
          </a:p>
        </p:txBody>
      </p:sp>
      <p:sp>
        <p:nvSpPr>
          <p:cNvPr id="13"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21</a:t>
            </a:fld>
            <a:endParaRPr lang="en-GB" dirty="0"/>
          </a:p>
        </p:txBody>
      </p:sp>
      <p:sp>
        <p:nvSpPr>
          <p:cNvPr id="14"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21</a:t>
            </a:fld>
            <a:endParaRPr lang="en-GB"/>
          </a:p>
        </p:txBody>
      </p:sp>
      <p:sp>
        <p:nvSpPr>
          <p:cNvPr id="15" name="Rettangolo 14"/>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6" name="CasellaDiTesto 15"/>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7" name="Rettangolo 16"/>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8"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21</a:t>
            </a:fld>
            <a:endParaRPr lang="en-GB">
              <a:solidFill>
                <a:schemeClr val="bg1"/>
              </a:solidFill>
            </a:endParaRPr>
          </a:p>
        </p:txBody>
      </p:sp>
    </p:spTree>
    <p:extLst>
      <p:ext uri="{BB962C8B-B14F-4D97-AF65-F5344CB8AC3E}">
        <p14:creationId xmlns:p14="http://schemas.microsoft.com/office/powerpoint/2010/main" val="2872311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236401" y="624840"/>
            <a:ext cx="3583478" cy="4039830"/>
            <a:chOff x="236401" y="823903"/>
            <a:chExt cx="3771900" cy="425224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765" r="42813"/>
            <a:stretch/>
          </p:blipFill>
          <p:spPr bwMode="auto">
            <a:xfrm>
              <a:off x="236401" y="823903"/>
              <a:ext cx="3771900" cy="425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264977" y="3271838"/>
              <a:ext cx="1238249" cy="103584"/>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Segnaposto numero diapositiva 2"/>
          <p:cNvSpPr>
            <a:spLocks noGrp="1"/>
          </p:cNvSpPr>
          <p:nvPr>
            <p:ph type="sldNum" sz="quarter" idx="12"/>
          </p:nvPr>
        </p:nvSpPr>
        <p:spPr/>
        <p:txBody>
          <a:bodyPr/>
          <a:lstStyle/>
          <a:p>
            <a:fld id="{ECA24C11-59DB-42D3-8D79-717F64C14CA4}" type="slidenum">
              <a:rPr lang="en-GB" smtClean="0"/>
              <a:t>22</a:t>
            </a:fld>
            <a:endParaRPr lang="en-GB"/>
          </a:p>
        </p:txBody>
      </p:sp>
      <p:sp>
        <p:nvSpPr>
          <p:cNvPr id="5" name="CasellaDiTesto 4"/>
          <p:cNvSpPr txBox="1"/>
          <p:nvPr/>
        </p:nvSpPr>
        <p:spPr>
          <a:xfrm>
            <a:off x="4154227" y="689984"/>
            <a:ext cx="4793492" cy="584775"/>
          </a:xfrm>
          <a:prstGeom prst="rect">
            <a:avLst/>
          </a:prstGeom>
          <a:solidFill>
            <a:schemeClr val="accent5">
              <a:lumMod val="60000"/>
              <a:lumOff val="40000"/>
            </a:schemeClr>
          </a:solidFill>
        </p:spPr>
        <p:txBody>
          <a:bodyPr wrap="none" lIns="91434" tIns="45717" rIns="91434" bIns="45717" rtlCol="0">
            <a:spAutoFit/>
          </a:bodyPr>
          <a:lstStyle/>
          <a:p>
            <a:r>
              <a:rPr lang="en-GB" sz="3200" b="1" dirty="0">
                <a:solidFill>
                  <a:schemeClr val="accent3">
                    <a:lumMod val="50000"/>
                  </a:schemeClr>
                </a:solidFill>
              </a:rPr>
              <a:t>INFN-EIC bi-lateral meeting</a:t>
            </a:r>
            <a:endParaRPr lang="en-GB" sz="3200" b="1" dirty="0">
              <a:solidFill>
                <a:schemeClr val="accent3">
                  <a:lumMod val="50000"/>
                </a:schemeClr>
              </a:solidFill>
            </a:endParaRPr>
          </a:p>
        </p:txBody>
      </p:sp>
      <p:sp>
        <p:nvSpPr>
          <p:cNvPr id="6" name="Freccia a destra 5"/>
          <p:cNvSpPr/>
          <p:nvPr/>
        </p:nvSpPr>
        <p:spPr>
          <a:xfrm flipH="1">
            <a:off x="1507034" y="2773204"/>
            <a:ext cx="981942" cy="457200"/>
          </a:xfrm>
          <a:prstGeom prst="rightArrow">
            <a:avLst>
              <a:gd name="adj1" fmla="val 50000"/>
              <a:gd name="adj2" fmla="val 96875"/>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8" name="CasellaDiTesto 7"/>
          <p:cNvSpPr txBox="1"/>
          <p:nvPr/>
        </p:nvSpPr>
        <p:spPr>
          <a:xfrm>
            <a:off x="2458751" y="2485660"/>
            <a:ext cx="1435437" cy="1027202"/>
          </a:xfrm>
          <a:prstGeom prst="rect">
            <a:avLst/>
          </a:prstGeom>
          <a:noFill/>
        </p:spPr>
        <p:txBody>
          <a:bodyPr wrap="none" lIns="91434" tIns="45717" rIns="91434" bIns="45717" rtlCol="0">
            <a:spAutoFit/>
          </a:bodyPr>
          <a:lstStyle/>
          <a:p>
            <a:r>
              <a:rPr lang="en-GB" sz="2000" b="1" i="1" dirty="0"/>
              <a:t>2021 </a:t>
            </a:r>
          </a:p>
          <a:p>
            <a:r>
              <a:rPr lang="en-GB" sz="2000" b="1" i="1" dirty="0"/>
              <a:t>January 7</a:t>
            </a:r>
            <a:r>
              <a:rPr lang="en-GB" sz="2000" b="1" i="1" baseline="30000" dirty="0"/>
              <a:t>th</a:t>
            </a:r>
            <a:r>
              <a:rPr lang="en-GB" sz="2000" b="1" i="1" dirty="0"/>
              <a:t> </a:t>
            </a:r>
          </a:p>
          <a:p>
            <a:r>
              <a:rPr lang="en-GB" sz="2000" b="1" i="1" dirty="0"/>
              <a:t>1 pm CET</a:t>
            </a:r>
            <a:endParaRPr lang="en-GB" sz="2000" b="1" i="1" dirty="0"/>
          </a:p>
        </p:txBody>
      </p:sp>
      <p:sp>
        <p:nvSpPr>
          <p:cNvPr id="2" name="CasellaDiTesto 1"/>
          <p:cNvSpPr txBox="1"/>
          <p:nvPr/>
        </p:nvSpPr>
        <p:spPr>
          <a:xfrm>
            <a:off x="4081549" y="1403583"/>
            <a:ext cx="4779818" cy="1188784"/>
          </a:xfrm>
          <a:prstGeom prst="rect">
            <a:avLst/>
          </a:prstGeom>
          <a:noFill/>
        </p:spPr>
        <p:txBody>
          <a:bodyPr wrap="square" lIns="91434" tIns="45717" rIns="91434" bIns="45717" rtlCol="0">
            <a:spAutoFit/>
          </a:bodyPr>
          <a:lstStyle/>
          <a:p>
            <a:pPr algn="just"/>
            <a:r>
              <a:rPr lang="en-GB" sz="1400" dirty="0"/>
              <a:t>Goals of the meeting:</a:t>
            </a:r>
          </a:p>
          <a:p>
            <a:pPr marL="179375" indent="-179375" algn="just">
              <a:buFont typeface="Arial" panose="020B0604020202020204" pitchFamily="34" charset="0"/>
              <a:buChar char="•"/>
            </a:pPr>
            <a:r>
              <a:rPr lang="en-GB" sz="1400" dirty="0"/>
              <a:t>Better definition of a collaboration program on the items where INFN groups have already expressed their interest;</a:t>
            </a:r>
          </a:p>
          <a:p>
            <a:pPr marL="179375" indent="-179375" algn="just">
              <a:buFont typeface="Arial" panose="020B0604020202020204" pitchFamily="34" charset="0"/>
              <a:buChar char="•"/>
            </a:pPr>
            <a:r>
              <a:rPr lang="en-GB" sz="1400" dirty="0"/>
              <a:t>Through INFN-</a:t>
            </a:r>
            <a:r>
              <a:rPr lang="en-GB" sz="1400" dirty="0" err="1"/>
              <a:t>Acceleratori</a:t>
            </a:r>
            <a:r>
              <a:rPr lang="en-GB" sz="1400" dirty="0"/>
              <a:t> reach the whole community to explore other possible fields of collaboration</a:t>
            </a:r>
            <a:endParaRPr lang="en-GB" sz="1400" dirty="0"/>
          </a:p>
        </p:txBody>
      </p:sp>
      <p:sp>
        <p:nvSpPr>
          <p:cNvPr id="9" name="CasellaDiTesto 8"/>
          <p:cNvSpPr txBox="1"/>
          <p:nvPr/>
        </p:nvSpPr>
        <p:spPr>
          <a:xfrm>
            <a:off x="4088482" y="2689103"/>
            <a:ext cx="4779818" cy="1846656"/>
          </a:xfrm>
          <a:prstGeom prst="rect">
            <a:avLst/>
          </a:prstGeom>
          <a:noFill/>
        </p:spPr>
        <p:txBody>
          <a:bodyPr wrap="square" lIns="91434" tIns="45717" rIns="91434" bIns="45717" rtlCol="0">
            <a:spAutoFit/>
          </a:bodyPr>
          <a:lstStyle/>
          <a:p>
            <a:pPr algn="just"/>
            <a:r>
              <a:rPr lang="en-GB" sz="1400" dirty="0">
                <a:solidFill>
                  <a:srgbClr val="C00000"/>
                </a:solidFill>
              </a:rPr>
              <a:t>Pending questions:</a:t>
            </a:r>
          </a:p>
          <a:p>
            <a:pPr marL="179375" indent="-179375" algn="just">
              <a:buFont typeface="Arial" panose="020B0604020202020204" pitchFamily="34" charset="0"/>
              <a:buChar char="•"/>
            </a:pPr>
            <a:r>
              <a:rPr lang="en-GB" sz="1400" dirty="0">
                <a:solidFill>
                  <a:srgbClr val="C00000"/>
                </a:solidFill>
              </a:rPr>
              <a:t>What channels could be activated to give resources to the groups willing to collaborate? </a:t>
            </a:r>
            <a:endParaRPr lang="en-GB" sz="1400" dirty="0">
              <a:solidFill>
                <a:srgbClr val="C00000"/>
              </a:solidFill>
            </a:endParaRPr>
          </a:p>
          <a:p>
            <a:pPr marL="179375" indent="-179375" algn="just">
              <a:buFont typeface="Arial" panose="020B0604020202020204" pitchFamily="34" charset="0"/>
              <a:buChar char="•"/>
            </a:pPr>
            <a:r>
              <a:rPr lang="en-GB" sz="1400" dirty="0">
                <a:solidFill>
                  <a:srgbClr val="C00000"/>
                </a:solidFill>
              </a:rPr>
              <a:t>Do we need to ask special funds from management?</a:t>
            </a:r>
          </a:p>
          <a:p>
            <a:pPr marL="179375" indent="-179375" algn="just">
              <a:buFont typeface="Arial" panose="020B0604020202020204" pitchFamily="34" charset="0"/>
              <a:buChar char="•"/>
            </a:pPr>
            <a:r>
              <a:rPr lang="en-GB" sz="1400" dirty="0">
                <a:solidFill>
                  <a:srgbClr val="C00000"/>
                </a:solidFill>
              </a:rPr>
              <a:t>Can this activity become just an additional </a:t>
            </a:r>
            <a:r>
              <a:rPr lang="en-GB" sz="1400" dirty="0">
                <a:solidFill>
                  <a:srgbClr val="C00000"/>
                </a:solidFill>
              </a:rPr>
              <a:t>w</a:t>
            </a:r>
            <a:r>
              <a:rPr lang="en-GB" sz="1400" dirty="0">
                <a:solidFill>
                  <a:srgbClr val="C00000"/>
                </a:solidFill>
              </a:rPr>
              <a:t>ork package within the INFN CSN3 general collaboration on the EIC physics? Something similar has happened in the past in CSN1 (PEP-II and </a:t>
            </a:r>
            <a:r>
              <a:rPr lang="en-GB" sz="1400" dirty="0" err="1">
                <a:solidFill>
                  <a:srgbClr val="C00000"/>
                </a:solidFill>
              </a:rPr>
              <a:t>SuperKEKB</a:t>
            </a:r>
            <a:r>
              <a:rPr lang="en-GB" sz="1400" dirty="0">
                <a:solidFill>
                  <a:srgbClr val="C00000"/>
                </a:solidFill>
              </a:rPr>
              <a:t>, </a:t>
            </a:r>
            <a:r>
              <a:rPr lang="en-GB" sz="1400" dirty="0">
                <a:solidFill>
                  <a:srgbClr val="C00000"/>
                </a:solidFill>
              </a:rPr>
              <a:t>RD_FA, …)</a:t>
            </a:r>
            <a:endParaRPr lang="en-GB" sz="1400" dirty="0">
              <a:solidFill>
                <a:srgbClr val="C00000"/>
              </a:solidFill>
            </a:endParaRPr>
          </a:p>
        </p:txBody>
      </p:sp>
      <p:sp>
        <p:nvSpPr>
          <p:cNvPr id="11"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22</a:t>
            </a:fld>
            <a:endParaRPr lang="en-GB"/>
          </a:p>
        </p:txBody>
      </p:sp>
      <p:sp>
        <p:nvSpPr>
          <p:cNvPr id="12"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22</a:t>
            </a:fld>
            <a:endParaRPr lang="en-GB"/>
          </a:p>
        </p:txBody>
      </p:sp>
      <p:sp>
        <p:nvSpPr>
          <p:cNvPr id="13"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22</a:t>
            </a:fld>
            <a:endParaRPr lang="en-GB" dirty="0"/>
          </a:p>
        </p:txBody>
      </p:sp>
      <p:sp>
        <p:nvSpPr>
          <p:cNvPr id="14"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22</a:t>
            </a:fld>
            <a:endParaRPr lang="en-GB"/>
          </a:p>
        </p:txBody>
      </p:sp>
      <p:sp>
        <p:nvSpPr>
          <p:cNvPr id="15" name="Rettangolo 14"/>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6" name="CasellaDiTesto 15"/>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7" name="Rettangolo 16"/>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8"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22</a:t>
            </a:fld>
            <a:endParaRPr lang="en-GB">
              <a:solidFill>
                <a:schemeClr val="bg1"/>
              </a:solidFill>
            </a:endParaRPr>
          </a:p>
        </p:txBody>
      </p:sp>
    </p:spTree>
    <p:extLst>
      <p:ext uri="{BB962C8B-B14F-4D97-AF65-F5344CB8AC3E}">
        <p14:creationId xmlns:p14="http://schemas.microsoft.com/office/powerpoint/2010/main" val="13721261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p:cNvSpPr/>
          <p:nvPr/>
        </p:nvSpPr>
        <p:spPr>
          <a:xfrm>
            <a:off x="5555081" y="577267"/>
            <a:ext cx="3345375" cy="421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3" name="Segnaposto numero diapositiva 2"/>
          <p:cNvSpPr>
            <a:spLocks noGrp="1"/>
          </p:cNvSpPr>
          <p:nvPr>
            <p:ph type="sldNum" sz="quarter" idx="12"/>
          </p:nvPr>
        </p:nvSpPr>
        <p:spPr/>
        <p:txBody>
          <a:bodyPr/>
          <a:lstStyle/>
          <a:p>
            <a:fld id="{ECA24C11-59DB-42D3-8D79-717F64C14CA4}" type="slidenum">
              <a:rPr lang="en-GB" smtClean="0"/>
              <a:t>23</a:t>
            </a:fld>
            <a:endParaRPr lang="en-GB"/>
          </a:p>
        </p:txBody>
      </p:sp>
      <p:sp>
        <p:nvSpPr>
          <p:cNvPr id="5" name="CasellaDiTesto 4"/>
          <p:cNvSpPr txBox="1"/>
          <p:nvPr/>
        </p:nvSpPr>
        <p:spPr>
          <a:xfrm>
            <a:off x="83814" y="577267"/>
            <a:ext cx="5232202" cy="492443"/>
          </a:xfrm>
          <a:prstGeom prst="rect">
            <a:avLst/>
          </a:prstGeom>
          <a:solidFill>
            <a:schemeClr val="accent5">
              <a:lumMod val="60000"/>
              <a:lumOff val="40000"/>
            </a:schemeClr>
          </a:solidFill>
        </p:spPr>
        <p:txBody>
          <a:bodyPr wrap="none" lIns="91434" tIns="45717" rIns="91434" bIns="45717" rtlCol="0">
            <a:spAutoFit/>
          </a:bodyPr>
          <a:lstStyle/>
          <a:p>
            <a:r>
              <a:rPr lang="en-GB" sz="2600" b="1" dirty="0">
                <a:solidFill>
                  <a:schemeClr val="accent3">
                    <a:lumMod val="50000"/>
                  </a:schemeClr>
                </a:solidFill>
              </a:rPr>
              <a:t>INFN-EIC bi-lateral meeting outcome</a:t>
            </a:r>
            <a:endParaRPr lang="en-GB" sz="2600" b="1" dirty="0">
              <a:solidFill>
                <a:schemeClr val="accent3">
                  <a:lumMod val="50000"/>
                </a:schemeClr>
              </a:solidFill>
            </a:endParaRPr>
          </a:p>
        </p:txBody>
      </p:sp>
      <p:sp>
        <p:nvSpPr>
          <p:cNvPr id="2" name="CasellaDiTesto 1"/>
          <p:cNvSpPr txBox="1"/>
          <p:nvPr/>
        </p:nvSpPr>
        <p:spPr>
          <a:xfrm>
            <a:off x="221648" y="1129946"/>
            <a:ext cx="4711299" cy="3766413"/>
          </a:xfrm>
          <a:prstGeom prst="rect">
            <a:avLst/>
          </a:prstGeom>
          <a:noFill/>
        </p:spPr>
        <p:txBody>
          <a:bodyPr wrap="square" lIns="91434" tIns="45717" rIns="91434" bIns="45717" rtlCol="0">
            <a:spAutoFit/>
          </a:bodyPr>
          <a:lstStyle/>
          <a:p>
            <a:pPr marL="179375" indent="-179375" algn="just">
              <a:spcAft>
                <a:spcPts val="600"/>
              </a:spcAft>
              <a:buFont typeface="Arial" panose="020B0604020202020204" pitchFamily="34" charset="0"/>
              <a:buChar char="•"/>
            </a:pPr>
            <a:r>
              <a:rPr lang="en-GB" sz="1400" dirty="0"/>
              <a:t>The meeting was considered positive from all participants;</a:t>
            </a:r>
          </a:p>
          <a:p>
            <a:pPr marL="179375" indent="-179375" algn="just">
              <a:spcAft>
                <a:spcPts val="300"/>
              </a:spcAft>
              <a:buFont typeface="Arial" panose="020B0604020202020204" pitchFamily="34" charset="0"/>
              <a:buChar char="•"/>
            </a:pPr>
            <a:r>
              <a:rPr lang="en-GB" sz="1400" dirty="0"/>
              <a:t>INFN team illustrated the expressions of interest collected in the national accelerator community, namely:</a:t>
            </a:r>
          </a:p>
          <a:p>
            <a:pPr marL="536534" lvl="1" indent="-271445" algn="just">
              <a:spcAft>
                <a:spcPts val="300"/>
              </a:spcAft>
              <a:buFont typeface="+mj-lt"/>
              <a:buAutoNum type="arabicParenR"/>
            </a:pPr>
            <a:r>
              <a:rPr lang="en-GB" sz="1400" dirty="0"/>
              <a:t>Electron cloud studies and mitigation strategies (LNF)</a:t>
            </a:r>
          </a:p>
          <a:p>
            <a:pPr marL="536534" lvl="1" indent="-271445" algn="just">
              <a:spcAft>
                <a:spcPts val="300"/>
              </a:spcAft>
              <a:buFont typeface="+mj-lt"/>
              <a:buAutoNum type="arabicParenR"/>
            </a:pPr>
            <a:r>
              <a:rPr lang="en-GB" sz="1400" dirty="0"/>
              <a:t>Ring impedance studies, single bunch dynamics (RM1)</a:t>
            </a:r>
          </a:p>
          <a:p>
            <a:pPr marL="536534" lvl="1" indent="-271445" algn="just">
              <a:spcAft>
                <a:spcPts val="300"/>
              </a:spcAft>
              <a:buFont typeface="+mj-lt"/>
              <a:buAutoNum type="arabicParenR"/>
            </a:pPr>
            <a:r>
              <a:rPr lang="en-GB" sz="1400" dirty="0"/>
              <a:t>Experimental characterization of surfaces (NA)</a:t>
            </a:r>
          </a:p>
          <a:p>
            <a:pPr marL="536534" lvl="1" indent="-271445" algn="just">
              <a:spcAft>
                <a:spcPts val="600"/>
              </a:spcAft>
              <a:buFont typeface="+mj-lt"/>
              <a:buAutoNum type="arabicParenR"/>
            </a:pPr>
            <a:r>
              <a:rPr lang="en-GB" sz="1400" dirty="0"/>
              <a:t>MDI and IR design (LNF)</a:t>
            </a:r>
          </a:p>
          <a:p>
            <a:pPr marL="179375" indent="-179375" algn="just">
              <a:spcAft>
                <a:spcPts val="600"/>
              </a:spcAft>
              <a:buFont typeface="Arial" panose="020B0604020202020204" pitchFamily="34" charset="0"/>
              <a:buChar char="•"/>
            </a:pPr>
            <a:r>
              <a:rPr lang="en-GB" sz="1400" dirty="0"/>
              <a:t>Agreement on including items 1÷3 in a unique work package proposal related to beam dynamics theoretical and experimental studies, and mitigation strategies. Item 4 possible subject for a separated WP.</a:t>
            </a:r>
          </a:p>
          <a:p>
            <a:pPr marL="179375" indent="-179375" algn="just">
              <a:spcAft>
                <a:spcPts val="600"/>
              </a:spcAft>
              <a:buFont typeface="Arial" panose="020B0604020202020204" pitchFamily="34" charset="0"/>
              <a:buChar char="•"/>
            </a:pPr>
            <a:r>
              <a:rPr lang="en-GB" sz="1400" dirty="0"/>
              <a:t>EIC team stressed that an in-kind hardware contribution resulting from the beam dynamics WP activity (such as shields and screens for the ion ring vacuum chamber) would add </a:t>
            </a:r>
            <a:r>
              <a:rPr lang="en-GB" sz="1400" dirty="0" smtClean="0"/>
              <a:t>considerably value </a:t>
            </a:r>
            <a:r>
              <a:rPr lang="en-GB" sz="1400" dirty="0"/>
              <a:t>to the collaboration.</a:t>
            </a:r>
          </a:p>
        </p:txBody>
      </p:sp>
      <p:sp>
        <p:nvSpPr>
          <p:cNvPr id="11"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23</a:t>
            </a:fld>
            <a:endParaRPr lang="en-GB"/>
          </a:p>
        </p:txBody>
      </p:sp>
      <p:sp>
        <p:nvSpPr>
          <p:cNvPr id="12"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23</a:t>
            </a:fld>
            <a:endParaRPr lang="en-GB"/>
          </a:p>
        </p:txBody>
      </p:sp>
      <p:sp>
        <p:nvSpPr>
          <p:cNvPr id="13"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23</a:t>
            </a:fld>
            <a:endParaRPr lang="en-GB" dirty="0"/>
          </a:p>
        </p:txBody>
      </p:sp>
      <p:sp>
        <p:nvSpPr>
          <p:cNvPr id="14"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23</a:t>
            </a:fld>
            <a:endParaRPr lang="en-GB"/>
          </a:p>
        </p:txBody>
      </p:sp>
      <p:sp>
        <p:nvSpPr>
          <p:cNvPr id="15" name="Rettangolo 14"/>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6" name="CasellaDiTesto 15"/>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7" name="Rettangolo 16"/>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8"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23</a:t>
            </a:fld>
            <a:endParaRPr lang="en-GB">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050" y="580612"/>
            <a:ext cx="3340409" cy="895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5084" y="2528192"/>
            <a:ext cx="3322043" cy="1080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3104" y="3713067"/>
            <a:ext cx="3318790" cy="108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1793" y="970293"/>
            <a:ext cx="3315536" cy="1486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Connettore 1 18"/>
          <p:cNvCxnSpPr/>
          <p:nvPr/>
        </p:nvCxnSpPr>
        <p:spPr>
          <a:xfrm>
            <a:off x="5967663" y="1088178"/>
            <a:ext cx="0" cy="32986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846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52779" y="577267"/>
            <a:ext cx="4725140" cy="492443"/>
          </a:xfrm>
          <a:prstGeom prst="rect">
            <a:avLst/>
          </a:prstGeom>
          <a:solidFill>
            <a:schemeClr val="accent5">
              <a:lumMod val="60000"/>
              <a:lumOff val="40000"/>
            </a:schemeClr>
          </a:solidFill>
        </p:spPr>
        <p:txBody>
          <a:bodyPr wrap="none" lIns="91434" tIns="45717" rIns="91434" bIns="45717" rtlCol="0">
            <a:spAutoFit/>
          </a:bodyPr>
          <a:lstStyle/>
          <a:p>
            <a:r>
              <a:rPr lang="en-GB" sz="2600" b="1" dirty="0">
                <a:solidFill>
                  <a:schemeClr val="accent3">
                    <a:lumMod val="50000"/>
                  </a:schemeClr>
                </a:solidFill>
              </a:rPr>
              <a:t>Present status (and conclusions):</a:t>
            </a:r>
            <a:endParaRPr lang="en-GB" sz="2600" b="1" dirty="0">
              <a:solidFill>
                <a:schemeClr val="accent3">
                  <a:lumMod val="50000"/>
                </a:schemeClr>
              </a:solidFill>
            </a:endParaRPr>
          </a:p>
        </p:txBody>
      </p:sp>
      <p:sp>
        <p:nvSpPr>
          <p:cNvPr id="2" name="CasellaDiTesto 1"/>
          <p:cNvSpPr txBox="1"/>
          <p:nvPr/>
        </p:nvSpPr>
        <p:spPr>
          <a:xfrm>
            <a:off x="221650" y="1129945"/>
            <a:ext cx="8601511" cy="3600980"/>
          </a:xfrm>
          <a:prstGeom prst="rect">
            <a:avLst/>
          </a:prstGeom>
          <a:noFill/>
        </p:spPr>
        <p:txBody>
          <a:bodyPr wrap="square" lIns="91434" tIns="45717" rIns="91434" bIns="45717" rtlCol="0">
            <a:spAutoFit/>
          </a:bodyPr>
          <a:lstStyle/>
          <a:p>
            <a:pPr marL="179375" indent="-179375" algn="just">
              <a:spcAft>
                <a:spcPts val="1200"/>
              </a:spcAft>
              <a:buFont typeface="Arial" panose="020B0604020202020204" pitchFamily="34" charset="0"/>
              <a:buChar char="•"/>
            </a:pPr>
            <a:r>
              <a:rPr lang="en-GB" dirty="0" smtClean="0"/>
              <a:t>A document summarizing the Beam Physics WP activities, including costs and manpower required, has been finalized and delivered to INFN management, CSN3 and EIC team;</a:t>
            </a:r>
          </a:p>
          <a:p>
            <a:pPr marL="179375" indent="-179375" algn="just">
              <a:spcAft>
                <a:spcPts val="1200"/>
              </a:spcAft>
              <a:buFont typeface="Arial" panose="020B0604020202020204" pitchFamily="34" charset="0"/>
              <a:buChar char="•"/>
            </a:pPr>
            <a:r>
              <a:rPr lang="en-US" dirty="0"/>
              <a:t>March 12 </a:t>
            </a:r>
            <a:r>
              <a:rPr lang="en-US" dirty="0" smtClean="0"/>
              <a:t>is the date of </a:t>
            </a:r>
            <a:r>
              <a:rPr lang="en-US" dirty="0"/>
              <a:t>meeting of DOE NP with international funding agencies </a:t>
            </a:r>
            <a:r>
              <a:rPr lang="en-US" dirty="0" smtClean="0"/>
              <a:t>(with INFN management) The </a:t>
            </a:r>
            <a:r>
              <a:rPr lang="en-US" dirty="0"/>
              <a:t>agenda includes </a:t>
            </a:r>
            <a:r>
              <a:rPr lang="en-US" dirty="0" smtClean="0"/>
              <a:t>“</a:t>
            </a:r>
            <a:r>
              <a:rPr lang="en-US" dirty="0"/>
              <a:t>Highlights from International Institutions on EIC Activities”. The </a:t>
            </a:r>
            <a:r>
              <a:rPr lang="en-US" dirty="0" smtClean="0"/>
              <a:t>collaboration document following the bilateral meeting is the ground for DOE-INFN discussion;</a:t>
            </a:r>
          </a:p>
          <a:p>
            <a:pPr marL="179375" indent="-179375" algn="just">
              <a:spcAft>
                <a:spcPts val="1200"/>
              </a:spcAft>
              <a:buFont typeface="Arial" panose="020B0604020202020204" pitchFamily="34" charset="0"/>
              <a:buChar char="•"/>
            </a:pPr>
            <a:r>
              <a:rPr lang="en-GB" dirty="0"/>
              <a:t>There is still room for extending the INFN collaboration proposal to other items, so new expressions of interest from our community are still possible and welcome.</a:t>
            </a:r>
          </a:p>
          <a:p>
            <a:pPr marL="179375" indent="-179375" algn="just">
              <a:spcAft>
                <a:spcPts val="1200"/>
              </a:spcAft>
              <a:buFont typeface="Arial" panose="020B0604020202020204" pitchFamily="34" charset="0"/>
              <a:buChar char="•"/>
            </a:pPr>
            <a:r>
              <a:rPr lang="en-GB" dirty="0" smtClean="0"/>
              <a:t>As </a:t>
            </a:r>
            <a:r>
              <a:rPr lang="en-GB" dirty="0" smtClean="0"/>
              <a:t>INFN accelerator community we need clear indications from INFN management, as result of discussion with DOE and, more in general, according to the level of priority and strategic interest attributed by INFN to the EIC project</a:t>
            </a:r>
            <a:r>
              <a:rPr lang="en-GB" dirty="0" smtClean="0"/>
              <a:t>.</a:t>
            </a:r>
            <a:endParaRPr lang="en-GB" dirty="0" smtClean="0"/>
          </a:p>
        </p:txBody>
      </p:sp>
      <p:sp>
        <p:nvSpPr>
          <p:cNvPr id="15" name="Rettangolo 14"/>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6" name="CasellaDiTesto 15"/>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7" name="Rettangolo 16"/>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8"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24</a:t>
            </a:fld>
            <a:endParaRPr lang="en-GB">
              <a:solidFill>
                <a:schemeClr val="bg1"/>
              </a:solidFill>
            </a:endParaRPr>
          </a:p>
        </p:txBody>
      </p:sp>
    </p:spTree>
    <p:extLst>
      <p:ext uri="{BB962C8B-B14F-4D97-AF65-F5344CB8AC3E}">
        <p14:creationId xmlns:p14="http://schemas.microsoft.com/office/powerpoint/2010/main" val="21925717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CA24C11-59DB-42D3-8D79-717F64C14CA4}" type="slidenum">
              <a:rPr lang="en-GB" smtClean="0"/>
              <a:t>25</a:t>
            </a:fld>
            <a:endParaRPr lang="en-GB"/>
          </a:p>
        </p:txBody>
      </p:sp>
      <p:sp>
        <p:nvSpPr>
          <p:cNvPr id="5" name="CasellaDiTesto 4"/>
          <p:cNvSpPr txBox="1"/>
          <p:nvPr/>
        </p:nvSpPr>
        <p:spPr>
          <a:xfrm>
            <a:off x="1338687" y="1351036"/>
            <a:ext cx="6189964" cy="1938992"/>
          </a:xfrm>
          <a:prstGeom prst="rect">
            <a:avLst/>
          </a:prstGeom>
          <a:noFill/>
        </p:spPr>
        <p:txBody>
          <a:bodyPr wrap="none" lIns="91434" tIns="45717" rIns="91434" bIns="45717" rtlCol="0">
            <a:spAutoFit/>
          </a:bodyPr>
          <a:lstStyle/>
          <a:p>
            <a:pPr algn="ctr"/>
            <a:r>
              <a:rPr lang="en-GB" sz="6000" b="1" i="1" dirty="0">
                <a:solidFill>
                  <a:srgbClr val="FF0000"/>
                </a:solidFill>
              </a:rPr>
              <a:t>Thanks </a:t>
            </a:r>
          </a:p>
          <a:p>
            <a:pPr algn="ctr"/>
            <a:r>
              <a:rPr lang="en-GB" sz="6000" b="1" i="1" dirty="0">
                <a:solidFill>
                  <a:srgbClr val="FF0000"/>
                </a:solidFill>
              </a:rPr>
              <a:t>for the attention …</a:t>
            </a:r>
            <a:endParaRPr lang="en-GB" sz="6000" b="1" i="1" dirty="0">
              <a:solidFill>
                <a:srgbClr val="FF0000"/>
              </a:solidFill>
            </a:endParaRPr>
          </a:p>
        </p:txBody>
      </p:sp>
    </p:spTree>
    <p:extLst>
      <p:ext uri="{BB962C8B-B14F-4D97-AF65-F5344CB8AC3E}">
        <p14:creationId xmlns:p14="http://schemas.microsoft.com/office/powerpoint/2010/main" val="657695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CA24C11-59DB-42D3-8D79-717F64C14CA4}" type="slidenum">
              <a:rPr lang="en-GB" smtClean="0"/>
              <a:t>3</a:t>
            </a:fld>
            <a:endParaRPr lang="en-GB"/>
          </a:p>
        </p:txBody>
      </p:sp>
      <p:sp>
        <p:nvSpPr>
          <p:cNvPr id="4" name="Rettangolo 3"/>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6" name="CasellaDiTesto 5"/>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71" b="5943"/>
          <a:stretch/>
        </p:blipFill>
        <p:spPr bwMode="auto">
          <a:xfrm>
            <a:off x="759691" y="561114"/>
            <a:ext cx="7416800" cy="421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9"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3</a:t>
            </a:fld>
            <a:endParaRPr lang="en-GB">
              <a:solidFill>
                <a:schemeClr val="bg1"/>
              </a:solidFill>
            </a:endParaRPr>
          </a:p>
        </p:txBody>
      </p:sp>
      <p:sp>
        <p:nvSpPr>
          <p:cNvPr id="7" name="CasellaDiTesto 6"/>
          <p:cNvSpPr txBox="1"/>
          <p:nvPr/>
        </p:nvSpPr>
        <p:spPr>
          <a:xfrm>
            <a:off x="886693" y="2937188"/>
            <a:ext cx="7212872" cy="830997"/>
          </a:xfrm>
          <a:prstGeom prst="rect">
            <a:avLst/>
          </a:prstGeom>
          <a:solidFill>
            <a:srgbClr val="1F497D">
              <a:alpha val="60000"/>
            </a:srgbClr>
          </a:solidFill>
        </p:spPr>
        <p:txBody>
          <a:bodyPr wrap="none" lIns="91434" tIns="45717" rIns="91434" bIns="45717" rtlCol="0">
            <a:spAutoFit/>
          </a:bodyPr>
          <a:lstStyle/>
          <a:p>
            <a:r>
              <a:rPr lang="en-GB" sz="1600" dirty="0">
                <a:solidFill>
                  <a:schemeClr val="bg1"/>
                </a:solidFill>
              </a:rPr>
              <a:t>References:</a:t>
            </a:r>
          </a:p>
          <a:p>
            <a:pPr marL="285729" indent="-285729">
              <a:buFont typeface="Arial" panose="020B0604020202020204" pitchFamily="34" charset="0"/>
              <a:buChar char="•"/>
            </a:pPr>
            <a:r>
              <a:rPr lang="en-GB" sz="1600" dirty="0">
                <a:solidFill>
                  <a:schemeClr val="bg1"/>
                </a:solidFill>
              </a:rPr>
              <a:t>CDR-&gt; </a:t>
            </a:r>
            <a:r>
              <a:rPr lang="en-GB" sz="1600" dirty="0">
                <a:solidFill>
                  <a:schemeClr val="bg1"/>
                </a:solidFill>
              </a:rPr>
              <a:t>https://www.bnl.gov/ec/files/EIC_CDR_Final.pdf</a:t>
            </a:r>
          </a:p>
          <a:p>
            <a:pPr marL="285729" indent="-285729">
              <a:buFont typeface="Arial" panose="020B0604020202020204" pitchFamily="34" charset="0"/>
              <a:buChar char="•"/>
            </a:pPr>
            <a:r>
              <a:rPr lang="en-GB" sz="1600" dirty="0">
                <a:solidFill>
                  <a:schemeClr val="bg1"/>
                </a:solidFill>
              </a:rPr>
              <a:t>EIC </a:t>
            </a:r>
            <a:r>
              <a:rPr lang="en-GB" sz="1600" dirty="0">
                <a:solidFill>
                  <a:schemeClr val="bg1"/>
                </a:solidFill>
              </a:rPr>
              <a:t>Workshop – Promoting </a:t>
            </a:r>
            <a:r>
              <a:rPr lang="en-GB" sz="1600" dirty="0">
                <a:solidFill>
                  <a:schemeClr val="bg1"/>
                </a:solidFill>
              </a:rPr>
              <a:t>Collaboration -&gt; https</a:t>
            </a:r>
            <a:r>
              <a:rPr lang="en-GB" sz="1600" dirty="0">
                <a:solidFill>
                  <a:schemeClr val="bg1"/>
                </a:solidFill>
              </a:rPr>
              <a:t>://indico.cern.ch/event/949203/</a:t>
            </a:r>
          </a:p>
        </p:txBody>
      </p:sp>
    </p:spTree>
    <p:extLst>
      <p:ext uri="{BB962C8B-B14F-4D97-AF65-F5344CB8AC3E}">
        <p14:creationId xmlns:p14="http://schemas.microsoft.com/office/powerpoint/2010/main" val="844013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003F26-970E-44AC-8BB6-70850BF21C82}"/>
              </a:ext>
            </a:extLst>
          </p:cNvPr>
          <p:cNvSpPr>
            <a:spLocks noGrp="1"/>
          </p:cNvSpPr>
          <p:nvPr>
            <p:ph type="title"/>
          </p:nvPr>
        </p:nvSpPr>
        <p:spPr>
          <a:xfrm>
            <a:off x="241365" y="1105606"/>
            <a:ext cx="8842294" cy="363218"/>
          </a:xfrm>
        </p:spPr>
        <p:txBody>
          <a:bodyPr>
            <a:noAutofit/>
          </a:bodyPr>
          <a:lstStyle/>
          <a:p>
            <a:pPr algn="ctr"/>
            <a:r>
              <a:rPr lang="en-US" sz="2400" smtClean="0"/>
              <a:t>EIC designed to meet NSAC and NAS Requirements</a:t>
            </a:r>
            <a:endParaRPr lang="en-US" sz="2400" dirty="0"/>
          </a:p>
        </p:txBody>
      </p:sp>
      <p:sp>
        <p:nvSpPr>
          <p:cNvPr id="3" name="Content Placeholder 2">
            <a:extLst>
              <a:ext uri="{FF2B5EF4-FFF2-40B4-BE49-F238E27FC236}">
                <a16:creationId xmlns="" xmlns:a16="http://schemas.microsoft.com/office/drawing/2014/main" id="{F4B6F6CC-FCDC-4E92-8539-5242A7286E37}"/>
              </a:ext>
            </a:extLst>
          </p:cNvPr>
          <p:cNvSpPr>
            <a:spLocks noGrp="1"/>
          </p:cNvSpPr>
          <p:nvPr>
            <p:ph idx="1"/>
          </p:nvPr>
        </p:nvSpPr>
        <p:spPr>
          <a:xfrm>
            <a:off x="294747" y="1549711"/>
            <a:ext cx="8554513" cy="2715281"/>
          </a:xfrm>
        </p:spPr>
        <p:txBody>
          <a:bodyPr>
            <a:normAutofit/>
          </a:bodyPr>
          <a:lstStyle/>
          <a:p>
            <a:pPr>
              <a:tabLst>
                <a:tab pos="1703261" algn="l"/>
              </a:tabLst>
            </a:pPr>
            <a:r>
              <a:rPr lang="en-US" sz="2000" smtClean="0"/>
              <a:t>Center of Mass Energies    		20 GeV – 140 GeV</a:t>
            </a:r>
          </a:p>
          <a:p>
            <a:r>
              <a:rPr lang="en-US" sz="2000" smtClean="0"/>
              <a:t>Maximum Luminosity			10</a:t>
            </a:r>
            <a:r>
              <a:rPr lang="en-US" sz="2000" baseline="30000" smtClean="0"/>
              <a:t>34 </a:t>
            </a:r>
            <a:r>
              <a:rPr lang="en-US" sz="2000" smtClean="0"/>
              <a:t>cm</a:t>
            </a:r>
            <a:r>
              <a:rPr lang="en-US" sz="2000" baseline="30000" smtClean="0"/>
              <a:t>-2</a:t>
            </a:r>
            <a:r>
              <a:rPr lang="en-US" sz="2000" smtClean="0"/>
              <a:t>s</a:t>
            </a:r>
            <a:r>
              <a:rPr lang="en-US" sz="2000" baseline="30000" smtClean="0"/>
              <a:t>-1</a:t>
            </a:r>
          </a:p>
          <a:p>
            <a:r>
              <a:rPr lang="en-US" sz="2000" smtClean="0"/>
              <a:t>Hadron Beam Polarization		&gt;70%</a:t>
            </a:r>
          </a:p>
          <a:p>
            <a:r>
              <a:rPr lang="en-US" sz="2000" smtClean="0"/>
              <a:t>Electron Beam Polarization		&gt;70%</a:t>
            </a:r>
          </a:p>
          <a:p>
            <a:r>
              <a:rPr lang="en-US" sz="2000" smtClean="0"/>
              <a:t>Ion Species Range			p to Uranium</a:t>
            </a:r>
          </a:p>
          <a:p>
            <a:r>
              <a:rPr lang="en-US" sz="2000" smtClean="0"/>
              <a:t>Number of interaction regions		up to two</a:t>
            </a:r>
          </a:p>
          <a:p>
            <a:pPr marL="0" indent="0">
              <a:buNone/>
            </a:pPr>
            <a:endParaRPr lang="en-US" sz="2000" dirty="0"/>
          </a:p>
        </p:txBody>
      </p:sp>
      <p:sp>
        <p:nvSpPr>
          <p:cNvPr id="5" name="TextBox 4"/>
          <p:cNvSpPr txBox="1"/>
          <p:nvPr/>
        </p:nvSpPr>
        <p:spPr>
          <a:xfrm>
            <a:off x="898204" y="3907964"/>
            <a:ext cx="5690084" cy="584775"/>
          </a:xfrm>
          <a:prstGeom prst="rect">
            <a:avLst/>
          </a:prstGeom>
          <a:noFill/>
        </p:spPr>
        <p:txBody>
          <a:bodyPr wrap="none" lIns="91434" tIns="45717" rIns="91434" bIns="45717" rtlCol="0">
            <a:spAutoFit/>
          </a:bodyPr>
          <a:lstStyle/>
          <a:p>
            <a:r>
              <a:rPr lang="en-US" sz="1600" i="1" dirty="0"/>
              <a:t>NSAC </a:t>
            </a:r>
            <a:r>
              <a:rPr lang="en-US" sz="1600" i="1" dirty="0"/>
              <a:t>- Department of Energy Nuclear Science Advisory </a:t>
            </a:r>
            <a:r>
              <a:rPr lang="en-US" sz="1600" i="1" dirty="0"/>
              <a:t>Committee</a:t>
            </a:r>
          </a:p>
          <a:p>
            <a:r>
              <a:rPr lang="en-US" sz="1600" i="1" dirty="0"/>
              <a:t>NAS - National Academies of Sciences, Engineering, and Medicine</a:t>
            </a:r>
          </a:p>
        </p:txBody>
      </p:sp>
      <p:sp>
        <p:nvSpPr>
          <p:cNvPr id="6" name="Segnaposto numero diapositiva 5"/>
          <p:cNvSpPr>
            <a:spLocks noGrp="1"/>
          </p:cNvSpPr>
          <p:nvPr>
            <p:ph type="sldNum" sz="quarter" idx="12"/>
          </p:nvPr>
        </p:nvSpPr>
        <p:spPr/>
        <p:txBody>
          <a:bodyPr/>
          <a:lstStyle/>
          <a:p>
            <a:fld id="{ECA24C11-59DB-42D3-8D79-717F64C14CA4}" type="slidenum">
              <a:rPr lang="en-GB" smtClean="0"/>
              <a:t>4</a:t>
            </a:fld>
            <a:endParaRPr lang="en-GB"/>
          </a:p>
        </p:txBody>
      </p:sp>
      <p:sp>
        <p:nvSpPr>
          <p:cNvPr id="7" name="CasellaDiTesto 6"/>
          <p:cNvSpPr txBox="1"/>
          <p:nvPr/>
        </p:nvSpPr>
        <p:spPr>
          <a:xfrm>
            <a:off x="3324226" y="512393"/>
            <a:ext cx="2387192" cy="584775"/>
          </a:xfrm>
          <a:prstGeom prst="rect">
            <a:avLst/>
          </a:prstGeom>
          <a:noFill/>
        </p:spPr>
        <p:txBody>
          <a:bodyPr wrap="none" lIns="91434" tIns="45717" rIns="91434" bIns="45717" rtlCol="0">
            <a:spAutoFit/>
          </a:bodyPr>
          <a:lstStyle/>
          <a:p>
            <a:r>
              <a:rPr lang="en-GB" sz="3200" b="1" dirty="0">
                <a:solidFill>
                  <a:srgbClr val="FF0000"/>
                </a:solidFill>
              </a:rPr>
              <a:t>The Machine</a:t>
            </a:r>
            <a:endParaRPr lang="en-GB" sz="3200" b="1" dirty="0">
              <a:solidFill>
                <a:srgbClr val="FF0000"/>
              </a:solidFill>
            </a:endParaRPr>
          </a:p>
        </p:txBody>
      </p:sp>
      <p:sp>
        <p:nvSpPr>
          <p:cNvPr id="8"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4</a:t>
            </a:fld>
            <a:endParaRPr lang="en-GB"/>
          </a:p>
        </p:txBody>
      </p:sp>
      <p:sp>
        <p:nvSpPr>
          <p:cNvPr id="9" name="Rettangolo 8"/>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0" name="CasellaDiTesto 9"/>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1" name="Rettangolo 10"/>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2"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4</a:t>
            </a:fld>
            <a:endParaRPr lang="en-GB">
              <a:solidFill>
                <a:schemeClr val="bg1"/>
              </a:solidFill>
            </a:endParaRPr>
          </a:p>
        </p:txBody>
      </p:sp>
    </p:spTree>
    <p:extLst>
      <p:ext uri="{BB962C8B-B14F-4D97-AF65-F5344CB8AC3E}">
        <p14:creationId xmlns:p14="http://schemas.microsoft.com/office/powerpoint/2010/main" val="2336538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F15C960-2099-4EE9-95C6-8AD89BB7F694}"/>
              </a:ext>
            </a:extLst>
          </p:cNvPr>
          <p:cNvPicPr>
            <a:picLocks noChangeAspect="1"/>
          </p:cNvPicPr>
          <p:nvPr/>
        </p:nvPicPr>
        <p:blipFill>
          <a:blip r:embed="rId3"/>
          <a:stretch>
            <a:fillRect/>
          </a:stretch>
        </p:blipFill>
        <p:spPr>
          <a:xfrm>
            <a:off x="5642782" y="3013684"/>
            <a:ext cx="3391586" cy="1686930"/>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 xmlns:a16="http://schemas.microsoft.com/office/drawing/2014/main" id="{C01ED010-D392-194E-BD30-086D3A9E3CA2}"/>
              </a:ext>
            </a:extLst>
          </p:cNvPr>
          <p:cNvSpPr>
            <a:spLocks noGrp="1"/>
          </p:cNvSpPr>
          <p:nvPr>
            <p:ph type="title"/>
          </p:nvPr>
        </p:nvSpPr>
        <p:spPr>
          <a:xfrm>
            <a:off x="183085" y="457648"/>
            <a:ext cx="8777837" cy="518845"/>
          </a:xfrm>
        </p:spPr>
        <p:txBody>
          <a:bodyPr>
            <a:normAutofit/>
          </a:bodyPr>
          <a:lstStyle/>
          <a:p>
            <a:r>
              <a:rPr lang="en-US" sz="2800" b="1" i="1" dirty="0">
                <a:solidFill>
                  <a:srgbClr val="FF0000"/>
                </a:solidFill>
              </a:rPr>
              <a:t>EIC Collider Concept</a:t>
            </a:r>
          </a:p>
        </p:txBody>
      </p:sp>
      <p:sp>
        <p:nvSpPr>
          <p:cNvPr id="3" name="Content Placeholder 2">
            <a:extLst>
              <a:ext uri="{FF2B5EF4-FFF2-40B4-BE49-F238E27FC236}">
                <a16:creationId xmlns="" xmlns:a16="http://schemas.microsoft.com/office/drawing/2014/main" id="{AAD80EC5-67EB-4E01-B5A8-1DE1C09D7F55}"/>
              </a:ext>
            </a:extLst>
          </p:cNvPr>
          <p:cNvSpPr>
            <a:spLocks noGrp="1"/>
          </p:cNvSpPr>
          <p:nvPr>
            <p:ph idx="1"/>
          </p:nvPr>
        </p:nvSpPr>
        <p:spPr>
          <a:xfrm>
            <a:off x="455109" y="973943"/>
            <a:ext cx="6735384" cy="3965859"/>
          </a:xfrm>
          <a:noFill/>
        </p:spPr>
        <p:txBody>
          <a:bodyPr>
            <a:normAutofit fontScale="62500" lnSpcReduction="20000"/>
          </a:bodyPr>
          <a:lstStyle/>
          <a:p>
            <a:pPr marL="0" indent="0">
              <a:spcBef>
                <a:spcPts val="0"/>
              </a:spcBef>
              <a:buNone/>
            </a:pPr>
            <a:r>
              <a:rPr lang="en-US" sz="2400" dirty="0"/>
              <a:t>Design based on </a:t>
            </a:r>
            <a:r>
              <a:rPr lang="en-US" sz="2400" b="1" dirty="0"/>
              <a:t>existing</a:t>
            </a:r>
            <a:r>
              <a:rPr lang="en-US" sz="2400" dirty="0"/>
              <a:t> RHIC, </a:t>
            </a:r>
          </a:p>
          <a:p>
            <a:pPr marL="0" indent="0">
              <a:buNone/>
            </a:pPr>
            <a:endParaRPr lang="en-US" sz="400" dirty="0"/>
          </a:p>
          <a:p>
            <a:r>
              <a:rPr lang="en-US" sz="2000" b="1" dirty="0"/>
              <a:t>Hadron storage ring</a:t>
            </a:r>
            <a:r>
              <a:rPr lang="en-US" sz="2000" dirty="0"/>
              <a:t> </a:t>
            </a:r>
            <a:r>
              <a:rPr lang="en-US" sz="2000" b="1" dirty="0"/>
              <a:t>40-275 GeV </a:t>
            </a:r>
            <a:r>
              <a:rPr lang="en-US" sz="2000" dirty="0"/>
              <a:t>(</a:t>
            </a:r>
            <a:r>
              <a:rPr lang="en-US" sz="2000" dirty="0">
                <a:highlight>
                  <a:srgbClr val="CCFF99"/>
                </a:highlight>
              </a:rPr>
              <a:t>existing)</a:t>
            </a:r>
            <a:r>
              <a:rPr lang="en-US" sz="2000" dirty="0"/>
              <a:t> </a:t>
            </a:r>
          </a:p>
          <a:p>
            <a:pPr lvl="1">
              <a:buFont typeface="Courier New" panose="02070309020205020404" pitchFamily="49" charset="0"/>
              <a:buChar char="o"/>
            </a:pPr>
            <a:r>
              <a:rPr lang="en-US" sz="2000" dirty="0"/>
              <a:t>Many </a:t>
            </a:r>
            <a:r>
              <a:rPr lang="en-US" sz="2000" dirty="0"/>
              <a:t>bunches </a:t>
            </a:r>
          </a:p>
          <a:p>
            <a:pPr lvl="1">
              <a:buFont typeface="Courier New" panose="02070309020205020404" pitchFamily="49" charset="0"/>
              <a:buChar char="o"/>
            </a:pPr>
            <a:r>
              <a:rPr lang="en-US" sz="2000" dirty="0"/>
              <a:t>Bright </a:t>
            </a:r>
            <a:r>
              <a:rPr lang="en-US" sz="2000" dirty="0"/>
              <a:t>beam emittance </a:t>
            </a:r>
          </a:p>
          <a:p>
            <a:pPr lvl="1">
              <a:buFont typeface="Courier New" panose="02070309020205020404" pitchFamily="49" charset="0"/>
              <a:buChar char="o"/>
            </a:pPr>
            <a:r>
              <a:rPr lang="en-US" sz="2000" dirty="0"/>
              <a:t>Need </a:t>
            </a:r>
            <a:r>
              <a:rPr lang="en-US" sz="2000" dirty="0"/>
              <a:t>strong cooling </a:t>
            </a:r>
            <a:r>
              <a:rPr lang="en-US" sz="2000" b="1" dirty="0"/>
              <a:t>or</a:t>
            </a:r>
            <a:r>
              <a:rPr lang="en-US" sz="2000" dirty="0"/>
              <a:t> frequent injections</a:t>
            </a:r>
          </a:p>
          <a:p>
            <a:pPr marL="0" indent="0">
              <a:buNone/>
            </a:pPr>
            <a:r>
              <a:rPr lang="en-US" sz="900" dirty="0"/>
              <a:t>  </a:t>
            </a:r>
          </a:p>
          <a:p>
            <a:r>
              <a:rPr lang="en-US" sz="2000" b="1" dirty="0"/>
              <a:t>Electron storage ring (2.5–18 GeV </a:t>
            </a:r>
            <a:r>
              <a:rPr lang="en-US" sz="2000" dirty="0"/>
              <a:t>(</a:t>
            </a:r>
            <a:r>
              <a:rPr lang="en-US" sz="2000" dirty="0">
                <a:highlight>
                  <a:srgbClr val="CCFF99"/>
                </a:highlight>
              </a:rPr>
              <a:t>new</a:t>
            </a:r>
            <a:r>
              <a:rPr lang="en-US" sz="2400" dirty="0"/>
              <a:t>))</a:t>
            </a:r>
          </a:p>
          <a:p>
            <a:pPr lvl="1">
              <a:buFont typeface="Courier New" panose="02070309020205020404" pitchFamily="49" charset="0"/>
              <a:buChar char="o"/>
            </a:pPr>
            <a:r>
              <a:rPr lang="en-US" sz="2000" dirty="0"/>
              <a:t>Many </a:t>
            </a:r>
            <a:r>
              <a:rPr lang="en-US" sz="2000" dirty="0"/>
              <a:t>bunches, </a:t>
            </a:r>
          </a:p>
          <a:p>
            <a:pPr lvl="1">
              <a:buFont typeface="Courier New" panose="02070309020205020404" pitchFamily="49" charset="0"/>
              <a:buChar char="o"/>
            </a:pPr>
            <a:r>
              <a:rPr lang="en-US" sz="2000" dirty="0"/>
              <a:t>Large </a:t>
            </a:r>
            <a:r>
              <a:rPr lang="en-US" sz="2000" dirty="0"/>
              <a:t>beam current (2.5 A) </a:t>
            </a:r>
            <a:r>
              <a:rPr lang="en-US" sz="2000" dirty="0">
                <a:sym typeface="Wingdings" panose="05000000000000000000" pitchFamily="2" charset="2"/>
              </a:rPr>
              <a:t> 10 MW S.R. power</a:t>
            </a:r>
            <a:endParaRPr lang="en-US" sz="2000" dirty="0"/>
          </a:p>
          <a:p>
            <a:r>
              <a:rPr lang="en-US" sz="2000" b="1" dirty="0"/>
              <a:t>Electron rapid cycling synchrotron </a:t>
            </a:r>
            <a:r>
              <a:rPr lang="en-US" sz="2000" dirty="0"/>
              <a:t>(</a:t>
            </a:r>
            <a:r>
              <a:rPr lang="en-US" sz="2000" dirty="0">
                <a:highlight>
                  <a:srgbClr val="CCFF99"/>
                </a:highlight>
              </a:rPr>
              <a:t>new</a:t>
            </a:r>
            <a:r>
              <a:rPr lang="en-US" sz="2000" dirty="0"/>
              <a:t>)</a:t>
            </a:r>
          </a:p>
          <a:p>
            <a:pPr lvl="1">
              <a:buFont typeface="Courier New" panose="02070309020205020404" pitchFamily="49" charset="0"/>
              <a:buChar char="o"/>
            </a:pPr>
            <a:r>
              <a:rPr lang="en-US" sz="2000" b="1" dirty="0"/>
              <a:t> </a:t>
            </a:r>
            <a:r>
              <a:rPr lang="en-US" sz="2000" dirty="0"/>
              <a:t>1-2 Hz </a:t>
            </a:r>
          </a:p>
          <a:p>
            <a:pPr lvl="1">
              <a:buFont typeface="Courier New" panose="02070309020205020404" pitchFamily="49" charset="0"/>
              <a:buChar char="o"/>
            </a:pPr>
            <a:r>
              <a:rPr lang="en-US" sz="2000" dirty="0"/>
              <a:t>Spin transparent due to high periodicity</a:t>
            </a:r>
          </a:p>
          <a:p>
            <a:pPr marL="0" indent="0">
              <a:buNone/>
            </a:pPr>
            <a:r>
              <a:rPr lang="en-US" sz="900" dirty="0"/>
              <a:t>  </a:t>
            </a:r>
          </a:p>
          <a:p>
            <a:r>
              <a:rPr lang="en-US" sz="2000" b="1" dirty="0"/>
              <a:t>High luminosity interaction region(s) </a:t>
            </a:r>
            <a:r>
              <a:rPr lang="en-US" sz="2400" dirty="0"/>
              <a:t>(</a:t>
            </a:r>
            <a:r>
              <a:rPr lang="en-US" sz="2400" dirty="0">
                <a:highlight>
                  <a:srgbClr val="CCFF99"/>
                </a:highlight>
              </a:rPr>
              <a:t>new</a:t>
            </a:r>
            <a:r>
              <a:rPr lang="en-US" sz="2400" dirty="0"/>
              <a:t>)</a:t>
            </a:r>
          </a:p>
          <a:p>
            <a:pPr lvl="1">
              <a:buFont typeface="Courier New" panose="02070309020205020404" pitchFamily="49" charset="0"/>
              <a:buChar char="o"/>
            </a:pPr>
            <a:r>
              <a:rPr lang="en-US" sz="2000" dirty="0"/>
              <a:t>L = 10</a:t>
            </a:r>
            <a:r>
              <a:rPr lang="en-US" sz="2000" baseline="30000" dirty="0"/>
              <a:t>34</a:t>
            </a:r>
            <a:r>
              <a:rPr lang="en-US" sz="2000" dirty="0"/>
              <a:t>cm</a:t>
            </a:r>
            <a:r>
              <a:rPr lang="en-US" sz="2000" baseline="30000" dirty="0"/>
              <a:t>-2</a:t>
            </a:r>
            <a:r>
              <a:rPr lang="en-US" sz="2000" dirty="0"/>
              <a:t>s</a:t>
            </a:r>
            <a:r>
              <a:rPr lang="en-US" sz="2000" baseline="30000" dirty="0"/>
              <a:t>-1</a:t>
            </a:r>
          </a:p>
          <a:p>
            <a:pPr lvl="1">
              <a:buFont typeface="Courier New" panose="02070309020205020404" pitchFamily="49" charset="0"/>
              <a:buChar char="o"/>
            </a:pPr>
            <a:r>
              <a:rPr lang="en-US" sz="2000" dirty="0"/>
              <a:t>Superconducting magnets</a:t>
            </a:r>
          </a:p>
          <a:p>
            <a:pPr lvl="1">
              <a:buFont typeface="Courier New" panose="02070309020205020404" pitchFamily="49" charset="0"/>
              <a:buChar char="o"/>
            </a:pPr>
            <a:r>
              <a:rPr lang="en-US" sz="2000" dirty="0"/>
              <a:t>25 mrad Crossing angle with crab cavities</a:t>
            </a:r>
          </a:p>
          <a:p>
            <a:pPr lvl="1">
              <a:buFont typeface="Courier New" panose="02070309020205020404" pitchFamily="49" charset="0"/>
              <a:buChar char="o"/>
            </a:pPr>
            <a:r>
              <a:rPr lang="en-US" sz="2000" dirty="0"/>
              <a:t>Spin Rotators (longitudinal spin)</a:t>
            </a:r>
          </a:p>
          <a:p>
            <a:pPr lvl="1">
              <a:buFont typeface="Courier New" panose="02070309020205020404" pitchFamily="49" charset="0"/>
              <a:buChar char="o"/>
            </a:pPr>
            <a:r>
              <a:rPr lang="en-US" sz="2000" dirty="0"/>
              <a:t>Forward hadron instrumentation</a:t>
            </a:r>
          </a:p>
          <a:p>
            <a:pPr lvl="1">
              <a:buFont typeface="Courier New" panose="02070309020205020404" pitchFamily="49" charset="0"/>
              <a:buChar char="o"/>
            </a:pPr>
            <a:endParaRPr lang="en-US" sz="2000" dirty="0"/>
          </a:p>
        </p:txBody>
      </p:sp>
      <p:pic>
        <p:nvPicPr>
          <p:cNvPr id="8" name="Picture 7">
            <a:extLst>
              <a:ext uri="{FF2B5EF4-FFF2-40B4-BE49-F238E27FC236}">
                <a16:creationId xmlns="" xmlns:a16="http://schemas.microsoft.com/office/drawing/2014/main" id="{AA31FC24-658D-484E-9B3F-5AB82C1CD6BA}"/>
              </a:ext>
            </a:extLst>
          </p:cNvPr>
          <p:cNvPicPr>
            <a:picLocks noChangeAspect="1"/>
          </p:cNvPicPr>
          <p:nvPr/>
        </p:nvPicPr>
        <p:blipFill>
          <a:blip r:embed="rId4"/>
          <a:stretch>
            <a:fillRect/>
          </a:stretch>
        </p:blipFill>
        <p:spPr>
          <a:xfrm>
            <a:off x="5592545" y="1006394"/>
            <a:ext cx="3367939" cy="177954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 xmlns:a16="http://schemas.microsoft.com/office/drawing/2014/main" id="{6C169733-634F-453A-A92A-595881FB1383}"/>
              </a:ext>
            </a:extLst>
          </p:cNvPr>
          <p:cNvSpPr txBox="1"/>
          <p:nvPr/>
        </p:nvSpPr>
        <p:spPr>
          <a:xfrm>
            <a:off x="7083393" y="3411869"/>
            <a:ext cx="520504" cy="276999"/>
          </a:xfrm>
          <a:prstGeom prst="rect">
            <a:avLst/>
          </a:prstGeom>
          <a:solidFill>
            <a:schemeClr val="bg1"/>
          </a:solidFill>
        </p:spPr>
        <p:txBody>
          <a:bodyPr wrap="square" lIns="0" tIns="0" rIns="0" bIns="0" rtlCol="0">
            <a:spAutoFit/>
          </a:bodyPr>
          <a:lstStyle/>
          <a:p>
            <a:pPr algn="ctr"/>
            <a:r>
              <a:rPr lang="en-US" dirty="0"/>
              <a:t>EIC</a:t>
            </a:r>
          </a:p>
        </p:txBody>
      </p:sp>
      <p:sp>
        <p:nvSpPr>
          <p:cNvPr id="2" name="Arrow: Down 1">
            <a:extLst>
              <a:ext uri="{FF2B5EF4-FFF2-40B4-BE49-F238E27FC236}">
                <a16:creationId xmlns="" xmlns:a16="http://schemas.microsoft.com/office/drawing/2014/main" id="{04419A2A-591D-4136-9983-42A98F67FF2C}"/>
              </a:ext>
            </a:extLst>
          </p:cNvPr>
          <p:cNvSpPr/>
          <p:nvPr/>
        </p:nvSpPr>
        <p:spPr>
          <a:xfrm>
            <a:off x="7115778" y="2736684"/>
            <a:ext cx="520504" cy="277000"/>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dirty="0"/>
          </a:p>
        </p:txBody>
      </p:sp>
      <p:sp>
        <p:nvSpPr>
          <p:cNvPr id="5" name="Segnaposto numero diapositiva 4"/>
          <p:cNvSpPr>
            <a:spLocks noGrp="1"/>
          </p:cNvSpPr>
          <p:nvPr>
            <p:ph type="sldNum" sz="quarter" idx="12"/>
          </p:nvPr>
        </p:nvSpPr>
        <p:spPr/>
        <p:txBody>
          <a:bodyPr/>
          <a:lstStyle/>
          <a:p>
            <a:fld id="{ECA24C11-59DB-42D3-8D79-717F64C14CA4}" type="slidenum">
              <a:rPr lang="en-GB" smtClean="0"/>
              <a:t>5</a:t>
            </a:fld>
            <a:endParaRPr lang="en-GB"/>
          </a:p>
        </p:txBody>
      </p:sp>
      <p:sp>
        <p:nvSpPr>
          <p:cNvPr id="10"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5</a:t>
            </a:fld>
            <a:endParaRPr lang="en-GB"/>
          </a:p>
        </p:txBody>
      </p:sp>
      <p:sp>
        <p:nvSpPr>
          <p:cNvPr id="11" name="Rettangolo 10"/>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12" name="CasellaDiTesto 11"/>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3" name="Rettangolo 12"/>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4"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5</a:t>
            </a:fld>
            <a:endParaRPr lang="en-GB">
              <a:solidFill>
                <a:schemeClr val="bg1"/>
              </a:solidFill>
            </a:endParaRPr>
          </a:p>
        </p:txBody>
      </p:sp>
    </p:spTree>
    <p:extLst>
      <p:ext uri="{BB962C8B-B14F-4D97-AF65-F5344CB8AC3E}">
        <p14:creationId xmlns:p14="http://schemas.microsoft.com/office/powerpoint/2010/main" val="3460081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33"/>
          <p:cNvSpPr/>
          <p:nvPr/>
        </p:nvSpPr>
        <p:spPr>
          <a:xfrm>
            <a:off x="5636771" y="1719679"/>
            <a:ext cx="3202434" cy="1454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11" name="Rettangolo 10"/>
          <p:cNvSpPr/>
          <p:nvPr/>
        </p:nvSpPr>
        <p:spPr>
          <a:xfrm>
            <a:off x="78411" y="570165"/>
            <a:ext cx="5214025" cy="4224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pic>
        <p:nvPicPr>
          <p:cNvPr id="7" name="Picture 6">
            <a:extLst>
              <a:ext uri="{FF2B5EF4-FFF2-40B4-BE49-F238E27FC236}">
                <a16:creationId xmlns="" xmlns:a16="http://schemas.microsoft.com/office/drawing/2014/main" id="{B7CA8FEF-902B-48CC-BCB6-A9822E406407}"/>
              </a:ext>
            </a:extLst>
          </p:cNvPr>
          <p:cNvPicPr>
            <a:picLocks noChangeAspect="1"/>
          </p:cNvPicPr>
          <p:nvPr/>
        </p:nvPicPr>
        <p:blipFill>
          <a:blip r:embed="rId3"/>
          <a:stretch>
            <a:fillRect/>
          </a:stretch>
        </p:blipFill>
        <p:spPr>
          <a:xfrm>
            <a:off x="153227" y="701087"/>
            <a:ext cx="4025787" cy="3934706"/>
          </a:xfrm>
          <a:prstGeom prst="rect">
            <a:avLst/>
          </a:prstGeom>
        </p:spPr>
      </p:pic>
      <p:grpSp>
        <p:nvGrpSpPr>
          <p:cNvPr id="5" name="Group 4">
            <a:extLst>
              <a:ext uri="{FF2B5EF4-FFF2-40B4-BE49-F238E27FC236}">
                <a16:creationId xmlns="" xmlns:a16="http://schemas.microsoft.com/office/drawing/2014/main" id="{44DB25BF-E885-1547-87ED-440A3720E5CE}"/>
              </a:ext>
            </a:extLst>
          </p:cNvPr>
          <p:cNvGrpSpPr/>
          <p:nvPr/>
        </p:nvGrpSpPr>
        <p:grpSpPr>
          <a:xfrm>
            <a:off x="5660631" y="3228116"/>
            <a:ext cx="3519856" cy="1569660"/>
            <a:chOff x="5160155" y="1169741"/>
            <a:chExt cx="3663627" cy="1702063"/>
          </a:xfrm>
        </p:grpSpPr>
        <p:cxnSp>
          <p:nvCxnSpPr>
            <p:cNvPr id="23" name="Straight Connector 22">
              <a:extLst>
                <a:ext uri="{FF2B5EF4-FFF2-40B4-BE49-F238E27FC236}">
                  <a16:creationId xmlns="" xmlns:a16="http://schemas.microsoft.com/office/drawing/2014/main" id="{8E2E4ACC-29F9-4E42-83A0-5FF32B1F0E67}"/>
                </a:ext>
              </a:extLst>
            </p:cNvPr>
            <p:cNvCxnSpPr/>
            <p:nvPr/>
          </p:nvCxnSpPr>
          <p:spPr>
            <a:xfrm>
              <a:off x="5164751" y="1367467"/>
              <a:ext cx="528422" cy="0"/>
            </a:xfrm>
            <a:prstGeom prst="line">
              <a:avLst/>
            </a:prstGeom>
            <a:ln w="76200">
              <a:solidFill>
                <a:srgbClr val="A6A2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E97D772F-B492-41D7-B760-01338D7283D0}"/>
                </a:ext>
              </a:extLst>
            </p:cNvPr>
            <p:cNvCxnSpPr/>
            <p:nvPr/>
          </p:nvCxnSpPr>
          <p:spPr>
            <a:xfrm>
              <a:off x="5164751" y="1367467"/>
              <a:ext cx="52842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04073C75-28B2-475E-8AD1-0121DDB2093A}"/>
                </a:ext>
              </a:extLst>
            </p:cNvPr>
            <p:cNvCxnSpPr>
              <a:cxnSpLocks/>
            </p:cNvCxnSpPr>
            <p:nvPr/>
          </p:nvCxnSpPr>
          <p:spPr>
            <a:xfrm>
              <a:off x="5164751" y="1648526"/>
              <a:ext cx="52842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4947241-0517-4859-A111-EB118CF1BFC2}"/>
                </a:ext>
              </a:extLst>
            </p:cNvPr>
            <p:cNvCxnSpPr>
              <a:cxnSpLocks/>
            </p:cNvCxnSpPr>
            <p:nvPr/>
          </p:nvCxnSpPr>
          <p:spPr>
            <a:xfrm>
              <a:off x="5164751" y="1648526"/>
              <a:ext cx="519232" cy="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AB091C82-4153-49B5-8399-608B9BDA6DED}"/>
                </a:ext>
              </a:extLst>
            </p:cNvPr>
            <p:cNvCxnSpPr>
              <a:cxnSpLocks/>
            </p:cNvCxnSpPr>
            <p:nvPr/>
          </p:nvCxnSpPr>
          <p:spPr>
            <a:xfrm>
              <a:off x="5173941" y="1925759"/>
              <a:ext cx="528422" cy="0"/>
            </a:xfrm>
            <a:prstGeom prst="line">
              <a:avLst/>
            </a:prstGeom>
            <a:ln w="57150">
              <a:solidFill>
                <a:srgbClr val="A8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83B6BD81-8104-485B-8383-DE1A70A80712}"/>
                </a:ext>
              </a:extLst>
            </p:cNvPr>
            <p:cNvCxnSpPr/>
            <p:nvPr/>
          </p:nvCxnSpPr>
          <p:spPr>
            <a:xfrm>
              <a:off x="5173942" y="1928053"/>
              <a:ext cx="5284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DF62290E-CE5D-411A-B3D6-96EBFDBE6DEE}"/>
                </a:ext>
              </a:extLst>
            </p:cNvPr>
            <p:cNvCxnSpPr>
              <a:cxnSpLocks/>
            </p:cNvCxnSpPr>
            <p:nvPr/>
          </p:nvCxnSpPr>
          <p:spPr>
            <a:xfrm>
              <a:off x="5177003" y="2202223"/>
              <a:ext cx="5284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06A0902C-D074-467D-BF05-D8A0674AB893}"/>
                </a:ext>
              </a:extLst>
            </p:cNvPr>
            <p:cNvCxnSpPr>
              <a:cxnSpLocks/>
            </p:cNvCxnSpPr>
            <p:nvPr/>
          </p:nvCxnSpPr>
          <p:spPr>
            <a:xfrm>
              <a:off x="5181598" y="2198397"/>
              <a:ext cx="519233" cy="612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75CE9F24-90EF-4C99-97E0-8A668751073C}"/>
                </a:ext>
              </a:extLst>
            </p:cNvPr>
            <p:cNvCxnSpPr>
              <a:cxnSpLocks/>
            </p:cNvCxnSpPr>
            <p:nvPr/>
          </p:nvCxnSpPr>
          <p:spPr>
            <a:xfrm>
              <a:off x="5160155" y="2712197"/>
              <a:ext cx="528422" cy="0"/>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668B5E45-EA78-4525-B0E4-81A04F11D223}"/>
                </a:ext>
              </a:extLst>
            </p:cNvPr>
            <p:cNvCxnSpPr>
              <a:cxnSpLocks/>
            </p:cNvCxnSpPr>
            <p:nvPr/>
          </p:nvCxnSpPr>
          <p:spPr>
            <a:xfrm>
              <a:off x="5164750" y="2708372"/>
              <a:ext cx="523827" cy="38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D2D83B05-D3A1-4892-ABAE-4E4D5F1CEB04}"/>
                </a:ext>
              </a:extLst>
            </p:cNvPr>
            <p:cNvSpPr txBox="1"/>
            <p:nvPr/>
          </p:nvSpPr>
          <p:spPr>
            <a:xfrm>
              <a:off x="5207631" y="1169741"/>
              <a:ext cx="3616151" cy="1702063"/>
            </a:xfrm>
            <a:prstGeom prst="rect">
              <a:avLst/>
            </a:prstGeom>
            <a:noFill/>
          </p:spPr>
          <p:txBody>
            <a:bodyPr wrap="square" rtlCol="0">
              <a:spAutoFit/>
            </a:bodyPr>
            <a:lstStyle/>
            <a:p>
              <a:r>
                <a:rPr lang="en-US" sz="1600" dirty="0"/>
                <a:t>          Hadron Storage Ring</a:t>
              </a:r>
            </a:p>
            <a:p>
              <a:r>
                <a:rPr lang="en-US" sz="1600" dirty="0"/>
                <a:t>          Electron Storage Ring</a:t>
              </a:r>
            </a:p>
            <a:p>
              <a:r>
                <a:rPr lang="en-US" sz="1600" dirty="0"/>
                <a:t>          Electron Injector Synchrotron</a:t>
              </a:r>
            </a:p>
            <a:p>
              <a:r>
                <a:rPr lang="en-US" sz="1600" dirty="0"/>
                <a:t>          Possible on-energy Hadron </a:t>
              </a:r>
            </a:p>
            <a:p>
              <a:r>
                <a:rPr lang="en-US" sz="1600" dirty="0"/>
                <a:t>          injector ring</a:t>
              </a:r>
            </a:p>
            <a:p>
              <a:r>
                <a:rPr lang="en-US" sz="1600" dirty="0"/>
                <a:t>          Hadron injector complex</a:t>
              </a:r>
            </a:p>
          </p:txBody>
        </p:sp>
      </p:grpSp>
      <p:pic>
        <p:nvPicPr>
          <p:cNvPr id="8" name="Picture 7">
            <a:extLst>
              <a:ext uri="{FF2B5EF4-FFF2-40B4-BE49-F238E27FC236}">
                <a16:creationId xmlns="" xmlns:a16="http://schemas.microsoft.com/office/drawing/2014/main" id="{E9F15EA3-0109-42D9-99D2-33CFCF67DC0F}"/>
              </a:ext>
            </a:extLst>
          </p:cNvPr>
          <p:cNvPicPr>
            <a:picLocks noChangeAspect="1"/>
          </p:cNvPicPr>
          <p:nvPr/>
        </p:nvPicPr>
        <p:blipFill>
          <a:blip r:embed="rId4"/>
          <a:stretch>
            <a:fillRect/>
          </a:stretch>
        </p:blipFill>
        <p:spPr>
          <a:xfrm>
            <a:off x="78823" y="641812"/>
            <a:ext cx="4025786" cy="3836267"/>
          </a:xfrm>
          <a:prstGeom prst="rect">
            <a:avLst/>
          </a:prstGeom>
        </p:spPr>
      </p:pic>
      <p:pic>
        <p:nvPicPr>
          <p:cNvPr id="9" name="Picture 8">
            <a:extLst>
              <a:ext uri="{FF2B5EF4-FFF2-40B4-BE49-F238E27FC236}">
                <a16:creationId xmlns="" xmlns:a16="http://schemas.microsoft.com/office/drawing/2014/main" id="{999DEA57-2DAF-466C-9436-C83281884380}"/>
              </a:ext>
            </a:extLst>
          </p:cNvPr>
          <p:cNvPicPr>
            <a:picLocks noChangeAspect="1"/>
          </p:cNvPicPr>
          <p:nvPr/>
        </p:nvPicPr>
        <p:blipFill>
          <a:blip r:embed="rId5"/>
          <a:stretch>
            <a:fillRect/>
          </a:stretch>
        </p:blipFill>
        <p:spPr>
          <a:xfrm>
            <a:off x="174350" y="574702"/>
            <a:ext cx="4766358" cy="4142090"/>
          </a:xfrm>
          <a:prstGeom prst="rect">
            <a:avLst/>
          </a:prstGeom>
        </p:spPr>
      </p:pic>
      <p:pic>
        <p:nvPicPr>
          <p:cNvPr id="12" name="Picture 11">
            <a:extLst>
              <a:ext uri="{FF2B5EF4-FFF2-40B4-BE49-F238E27FC236}">
                <a16:creationId xmlns="" xmlns:a16="http://schemas.microsoft.com/office/drawing/2014/main" id="{04F9FF82-937E-495E-8DC9-7835AF4306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3952" y="594508"/>
            <a:ext cx="5146157" cy="4142090"/>
          </a:xfrm>
          <a:prstGeom prst="rect">
            <a:avLst/>
          </a:prstGeom>
          <a:effectLst/>
        </p:spPr>
      </p:pic>
      <p:sp>
        <p:nvSpPr>
          <p:cNvPr id="14" name="TextBox 13">
            <a:extLst>
              <a:ext uri="{FF2B5EF4-FFF2-40B4-BE49-F238E27FC236}">
                <a16:creationId xmlns="" xmlns:a16="http://schemas.microsoft.com/office/drawing/2014/main" id="{B1790E0C-FE5E-4FEF-B36E-98F5FAF536C1}"/>
              </a:ext>
            </a:extLst>
          </p:cNvPr>
          <p:cNvSpPr txBox="1"/>
          <p:nvPr/>
        </p:nvSpPr>
        <p:spPr>
          <a:xfrm>
            <a:off x="2220653" y="1738522"/>
            <a:ext cx="1111623" cy="523220"/>
          </a:xfrm>
          <a:prstGeom prst="rect">
            <a:avLst/>
          </a:prstGeom>
          <a:noFill/>
        </p:spPr>
        <p:txBody>
          <a:bodyPr wrap="square" lIns="91434" tIns="45717" rIns="91434" bIns="45717" rtlCol="0">
            <a:spAutoFit/>
          </a:bodyPr>
          <a:lstStyle/>
          <a:p>
            <a:r>
              <a:rPr lang="en-US" sz="2800" b="1" dirty="0"/>
              <a:t>EIC</a:t>
            </a:r>
          </a:p>
        </p:txBody>
      </p:sp>
      <p:sp>
        <p:nvSpPr>
          <p:cNvPr id="2" name="TextBox 1">
            <a:extLst>
              <a:ext uri="{FF2B5EF4-FFF2-40B4-BE49-F238E27FC236}">
                <a16:creationId xmlns="" xmlns:a16="http://schemas.microsoft.com/office/drawing/2014/main" id="{525CA880-0BA7-47F5-8B7A-D02887800231}"/>
              </a:ext>
            </a:extLst>
          </p:cNvPr>
          <p:cNvSpPr txBox="1"/>
          <p:nvPr/>
        </p:nvSpPr>
        <p:spPr>
          <a:xfrm>
            <a:off x="6033936" y="2138913"/>
            <a:ext cx="2690796" cy="715577"/>
          </a:xfrm>
          <a:prstGeom prst="rect">
            <a:avLst/>
          </a:prstGeom>
          <a:solidFill>
            <a:schemeClr val="bg1"/>
          </a:solidFill>
        </p:spPr>
        <p:txBody>
          <a:bodyPr wrap="square" lIns="91434" tIns="45717" rIns="91434" bIns="45717" rtlCol="0">
            <a:spAutoFit/>
          </a:bodyPr>
          <a:lstStyle/>
          <a:p>
            <a:r>
              <a:rPr lang="en-US" sz="2000" b="1" dirty="0"/>
              <a:t>Existing RHIC with </a:t>
            </a:r>
          </a:p>
          <a:p>
            <a:r>
              <a:rPr lang="en-US" sz="2000" b="1" dirty="0"/>
              <a:t>Blue and Yellow ring</a:t>
            </a:r>
          </a:p>
        </p:txBody>
      </p:sp>
      <p:sp>
        <p:nvSpPr>
          <p:cNvPr id="24" name="TextBox 23">
            <a:extLst>
              <a:ext uri="{FF2B5EF4-FFF2-40B4-BE49-F238E27FC236}">
                <a16:creationId xmlns="" xmlns:a16="http://schemas.microsoft.com/office/drawing/2014/main" id="{00AA4C50-08AB-4343-ACB2-20079C901917}"/>
              </a:ext>
            </a:extLst>
          </p:cNvPr>
          <p:cNvSpPr txBox="1"/>
          <p:nvPr/>
        </p:nvSpPr>
        <p:spPr>
          <a:xfrm>
            <a:off x="5648043" y="1717739"/>
            <a:ext cx="3052626" cy="1384995"/>
          </a:xfrm>
          <a:prstGeom prst="rect">
            <a:avLst/>
          </a:prstGeom>
          <a:solidFill>
            <a:schemeClr val="bg1"/>
          </a:solidFill>
        </p:spPr>
        <p:txBody>
          <a:bodyPr wrap="square" lIns="91434" tIns="45717" rIns="91434" bIns="45717" rtlCol="0">
            <a:spAutoFit/>
          </a:bodyPr>
          <a:lstStyle/>
          <a:p>
            <a:r>
              <a:rPr lang="en-US" sz="2400" b="1" dirty="0"/>
              <a:t>Add electron </a:t>
            </a:r>
            <a:r>
              <a:rPr lang="en-US" sz="2000" b="1" dirty="0"/>
              <a:t>storage ring</a:t>
            </a:r>
          </a:p>
          <a:p>
            <a:r>
              <a:rPr lang="en-US" sz="2000" b="1" dirty="0"/>
              <a:t>Which holds the electrons which collide with hadrons</a:t>
            </a:r>
          </a:p>
        </p:txBody>
      </p:sp>
      <p:sp>
        <p:nvSpPr>
          <p:cNvPr id="6" name="TextBox 5">
            <a:extLst>
              <a:ext uri="{FF2B5EF4-FFF2-40B4-BE49-F238E27FC236}">
                <a16:creationId xmlns="" xmlns:a16="http://schemas.microsoft.com/office/drawing/2014/main" id="{61BDC832-E995-4588-8FEC-14F38FE7CB4A}"/>
              </a:ext>
            </a:extLst>
          </p:cNvPr>
          <p:cNvSpPr txBox="1"/>
          <p:nvPr/>
        </p:nvSpPr>
        <p:spPr>
          <a:xfrm>
            <a:off x="5640773" y="1775096"/>
            <a:ext cx="3198432" cy="1338825"/>
          </a:xfrm>
          <a:prstGeom prst="rect">
            <a:avLst/>
          </a:prstGeom>
          <a:solidFill>
            <a:schemeClr val="bg1"/>
          </a:solidFill>
        </p:spPr>
        <p:txBody>
          <a:bodyPr wrap="square" lIns="91434" tIns="45717" rIns="91434" bIns="45717" rtlCol="0">
            <a:spAutoFit/>
          </a:bodyPr>
          <a:lstStyle/>
          <a:p>
            <a:r>
              <a:rPr lang="en-US" sz="2000" b="1" dirty="0"/>
              <a:t>We add an electron </a:t>
            </a:r>
          </a:p>
          <a:p>
            <a:r>
              <a:rPr lang="en-US" sz="2000" b="1" dirty="0"/>
              <a:t>Injector complex which delivers full energy electrons to the storage ring</a:t>
            </a:r>
          </a:p>
        </p:txBody>
      </p:sp>
      <p:sp>
        <p:nvSpPr>
          <p:cNvPr id="28" name="TextBox 27">
            <a:extLst>
              <a:ext uri="{FF2B5EF4-FFF2-40B4-BE49-F238E27FC236}">
                <a16:creationId xmlns="" xmlns:a16="http://schemas.microsoft.com/office/drawing/2014/main" id="{B7C5BA29-321B-4432-BFAB-030B2DECFCDC}"/>
              </a:ext>
            </a:extLst>
          </p:cNvPr>
          <p:cNvSpPr txBox="1"/>
          <p:nvPr/>
        </p:nvSpPr>
        <p:spPr>
          <a:xfrm>
            <a:off x="5636773" y="1850738"/>
            <a:ext cx="3087962" cy="1338825"/>
          </a:xfrm>
          <a:prstGeom prst="rect">
            <a:avLst/>
          </a:prstGeom>
          <a:solidFill>
            <a:schemeClr val="bg1"/>
          </a:solidFill>
        </p:spPr>
        <p:txBody>
          <a:bodyPr wrap="square" lIns="91434" tIns="45717" rIns="91434" bIns="45717" rtlCol="0">
            <a:spAutoFit/>
          </a:bodyPr>
          <a:lstStyle/>
          <a:p>
            <a:r>
              <a:rPr lang="en-US" sz="2000" b="1" dirty="0"/>
              <a:t>The strong hadron cooling facility completes the </a:t>
            </a:r>
            <a:r>
              <a:rPr lang="en-US" sz="2000" b="1" dirty="0"/>
              <a:t>facility</a:t>
            </a:r>
          </a:p>
          <a:p>
            <a:endParaRPr lang="en-US" sz="2000" b="1" dirty="0"/>
          </a:p>
        </p:txBody>
      </p:sp>
      <p:pic>
        <p:nvPicPr>
          <p:cNvPr id="10" name="Picture 9">
            <a:extLst>
              <a:ext uri="{FF2B5EF4-FFF2-40B4-BE49-F238E27FC236}">
                <a16:creationId xmlns="" xmlns:a16="http://schemas.microsoft.com/office/drawing/2014/main" id="{3E203F54-E04B-4291-8CE7-70EBC6A9F250}"/>
              </a:ext>
            </a:extLst>
          </p:cNvPr>
          <p:cNvPicPr>
            <a:picLocks noChangeAspect="1"/>
          </p:cNvPicPr>
          <p:nvPr/>
        </p:nvPicPr>
        <p:blipFill>
          <a:blip r:embed="rId7"/>
          <a:stretch>
            <a:fillRect/>
          </a:stretch>
        </p:blipFill>
        <p:spPr>
          <a:xfrm>
            <a:off x="5689021" y="542457"/>
            <a:ext cx="2766301" cy="1137085"/>
          </a:xfrm>
          <a:prstGeom prst="rect">
            <a:avLst/>
          </a:prstGeom>
        </p:spPr>
      </p:pic>
      <p:sp>
        <p:nvSpPr>
          <p:cNvPr id="4" name="Segnaposto numero diapositiva 3"/>
          <p:cNvSpPr>
            <a:spLocks noGrp="1"/>
          </p:cNvSpPr>
          <p:nvPr>
            <p:ph type="sldNum" sz="quarter" idx="12"/>
          </p:nvPr>
        </p:nvSpPr>
        <p:spPr/>
        <p:txBody>
          <a:bodyPr/>
          <a:lstStyle/>
          <a:p>
            <a:fld id="{ECA24C11-59DB-42D3-8D79-717F64C14CA4}" type="slidenum">
              <a:rPr lang="en-GB" smtClean="0"/>
              <a:t>6</a:t>
            </a:fld>
            <a:endParaRPr lang="en-GB" dirty="0"/>
          </a:p>
        </p:txBody>
      </p:sp>
      <p:sp>
        <p:nvSpPr>
          <p:cNvPr id="29"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6</a:t>
            </a:fld>
            <a:endParaRPr lang="en-GB"/>
          </a:p>
        </p:txBody>
      </p:sp>
      <p:sp>
        <p:nvSpPr>
          <p:cNvPr id="30" name="Rettangolo 29"/>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31" name="CasellaDiTesto 30"/>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32" name="Rettangolo 31"/>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33"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6</a:t>
            </a:fld>
            <a:endParaRPr lang="en-GB">
              <a:solidFill>
                <a:schemeClr val="bg1"/>
              </a:solidFill>
            </a:endParaRPr>
          </a:p>
        </p:txBody>
      </p:sp>
      <p:sp>
        <p:nvSpPr>
          <p:cNvPr id="3" name="TextBox 2">
            <a:extLst>
              <a:ext uri="{FF2B5EF4-FFF2-40B4-BE49-F238E27FC236}">
                <a16:creationId xmlns="" xmlns:a16="http://schemas.microsoft.com/office/drawing/2014/main" id="{1122D4F7-6E09-4D6B-9747-9285B2748B1B}"/>
              </a:ext>
            </a:extLst>
          </p:cNvPr>
          <p:cNvSpPr txBox="1"/>
          <p:nvPr/>
        </p:nvSpPr>
        <p:spPr>
          <a:xfrm>
            <a:off x="3212660" y="3367663"/>
            <a:ext cx="1932709" cy="1077218"/>
          </a:xfrm>
          <a:prstGeom prst="rect">
            <a:avLst/>
          </a:prstGeom>
          <a:noFill/>
        </p:spPr>
        <p:txBody>
          <a:bodyPr wrap="square" lIns="91434" tIns="45717" rIns="91434" bIns="45717" rtlCol="0">
            <a:spAutoFit/>
          </a:bodyPr>
          <a:lstStyle/>
          <a:p>
            <a:r>
              <a:rPr lang="en-US" sz="3200" b="1" i="1" dirty="0">
                <a:solidFill>
                  <a:srgbClr val="FF0000"/>
                </a:solidFill>
              </a:rPr>
              <a:t>from </a:t>
            </a:r>
            <a:r>
              <a:rPr lang="en-US" sz="3200" b="1" i="1" dirty="0">
                <a:solidFill>
                  <a:srgbClr val="FF0000"/>
                </a:solidFill>
              </a:rPr>
              <a:t>RHIC to the EIC</a:t>
            </a:r>
          </a:p>
        </p:txBody>
      </p:sp>
    </p:spTree>
    <p:extLst>
      <p:ext uri="{BB962C8B-B14F-4D97-AF65-F5344CB8AC3E}">
        <p14:creationId xmlns:p14="http://schemas.microsoft.com/office/powerpoint/2010/main" val="340958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366299"/>
            <a:ext cx="8956965" cy="850139"/>
          </a:xfrm>
        </p:spPr>
        <p:txBody>
          <a:bodyPr>
            <a:noAutofit/>
          </a:bodyPr>
          <a:lstStyle/>
          <a:p>
            <a:pPr algn="ctr"/>
            <a:r>
              <a:rPr lang="en-US" sz="2800" b="1" dirty="0">
                <a:solidFill>
                  <a:srgbClr val="FF0000"/>
                </a:solidFill>
              </a:rPr>
              <a:t>EIC covers full center of mass energy range of 20 </a:t>
            </a:r>
            <a:r>
              <a:rPr lang="en-US" sz="2800" b="1" dirty="0">
                <a:solidFill>
                  <a:srgbClr val="FF0000"/>
                </a:solidFill>
              </a:rPr>
              <a:t>– </a:t>
            </a:r>
            <a:r>
              <a:rPr lang="en-US" sz="2800" b="1" dirty="0">
                <a:solidFill>
                  <a:srgbClr val="FF0000"/>
                </a:solidFill>
              </a:rPr>
              <a:t>140 </a:t>
            </a:r>
            <a:r>
              <a:rPr lang="en-US" sz="2800" b="1" dirty="0">
                <a:solidFill>
                  <a:srgbClr val="FF0000"/>
                </a:solidFill>
              </a:rPr>
              <a:t>GeV</a:t>
            </a:r>
            <a:endParaRPr lang="en-US" sz="2800" b="1" dirty="0">
              <a:solidFill>
                <a:srgbClr val="FF0000"/>
              </a:solidFill>
            </a:endParaRPr>
          </a:p>
        </p:txBody>
      </p:sp>
      <p:sp>
        <p:nvSpPr>
          <p:cNvPr id="3" name="Content Placeholder 2"/>
          <p:cNvSpPr>
            <a:spLocks noGrp="1"/>
          </p:cNvSpPr>
          <p:nvPr>
            <p:ph idx="1"/>
          </p:nvPr>
        </p:nvSpPr>
        <p:spPr>
          <a:xfrm>
            <a:off x="68580" y="1153114"/>
            <a:ext cx="9022080" cy="3987630"/>
          </a:xfrm>
        </p:spPr>
        <p:txBody>
          <a:bodyPr>
            <a:noAutofit/>
          </a:bodyPr>
          <a:lstStyle/>
          <a:p>
            <a:pPr marL="0" indent="0">
              <a:spcBef>
                <a:spcPts val="0"/>
              </a:spcBef>
              <a:spcAft>
                <a:spcPts val="600"/>
              </a:spcAft>
              <a:buNone/>
            </a:pPr>
            <a:r>
              <a:rPr lang="en-US" sz="2400" b="1" dirty="0"/>
              <a:t>Protons up to 275 GeV</a:t>
            </a:r>
            <a:r>
              <a:rPr lang="en-US" sz="2400" b="1" dirty="0"/>
              <a:t>:</a:t>
            </a:r>
            <a:endParaRPr lang="en-US" sz="800" b="1" dirty="0"/>
          </a:p>
          <a:p>
            <a:pPr lvl="1">
              <a:spcBef>
                <a:spcPts val="0"/>
              </a:spcBef>
            </a:pPr>
            <a:r>
              <a:rPr lang="en-US" sz="2000" dirty="0"/>
              <a:t>Existing RHIC with superconducting magnets allow up to</a:t>
            </a:r>
            <a:r>
              <a:rPr lang="en-US" sz="2000" b="1" dirty="0">
                <a:sym typeface="Wingdings" panose="05000000000000000000" pitchFamily="2" charset="2"/>
              </a:rPr>
              <a:t> </a:t>
            </a:r>
            <a:r>
              <a:rPr lang="en-US" sz="2000" b="1" dirty="0">
                <a:sym typeface="Wingdings" panose="05000000000000000000" pitchFamily="2" charset="2"/>
              </a:rPr>
              <a:t>E</a:t>
            </a:r>
            <a:r>
              <a:rPr lang="en-US" sz="2000" b="1" baseline="-25000" dirty="0">
                <a:sym typeface="Wingdings" panose="05000000000000000000" pitchFamily="2" charset="2"/>
              </a:rPr>
              <a:t>p</a:t>
            </a:r>
            <a:r>
              <a:rPr lang="en-US" sz="2000" b="1" dirty="0">
                <a:sym typeface="Wingdings" panose="05000000000000000000" pitchFamily="2" charset="2"/>
              </a:rPr>
              <a:t> </a:t>
            </a:r>
            <a:r>
              <a:rPr lang="en-US" sz="2000" b="1" dirty="0">
                <a:sym typeface="Wingdings" panose="05000000000000000000" pitchFamily="2" charset="2"/>
              </a:rPr>
              <a:t>= 275 GeV </a:t>
            </a:r>
            <a:r>
              <a:rPr lang="en-US" sz="2000" dirty="0">
                <a:sym typeface="Wingdings" panose="05000000000000000000" pitchFamily="2" charset="2"/>
              </a:rPr>
              <a:t>and down to </a:t>
            </a:r>
            <a:r>
              <a:rPr lang="en-US" sz="2000" b="1" dirty="0">
                <a:sym typeface="Wingdings" panose="05000000000000000000" pitchFamily="2" charset="2"/>
              </a:rPr>
              <a:t>E</a:t>
            </a:r>
            <a:r>
              <a:rPr lang="en-US" sz="2000" b="1" baseline="-25000" dirty="0">
                <a:sym typeface="Wingdings" panose="05000000000000000000" pitchFamily="2" charset="2"/>
              </a:rPr>
              <a:t>p</a:t>
            </a:r>
            <a:r>
              <a:rPr lang="en-US" sz="2000" b="1" dirty="0">
                <a:sym typeface="Wingdings" panose="05000000000000000000" pitchFamily="2" charset="2"/>
              </a:rPr>
              <a:t> = 41 GeV  </a:t>
            </a:r>
          </a:p>
          <a:p>
            <a:pPr lvl="1">
              <a:spcBef>
                <a:spcPts val="0"/>
              </a:spcBef>
            </a:pPr>
            <a:r>
              <a:rPr lang="en-US" sz="2000" dirty="0"/>
              <a:t>RHIC beam parameters are close to what is required for EIC</a:t>
            </a:r>
          </a:p>
          <a:p>
            <a:pPr marL="0" indent="0">
              <a:spcBef>
                <a:spcPts val="1200"/>
              </a:spcBef>
              <a:spcAft>
                <a:spcPts val="600"/>
              </a:spcAft>
              <a:buNone/>
            </a:pPr>
            <a:r>
              <a:rPr lang="en-US" sz="2400" b="1" dirty="0"/>
              <a:t>Electrons </a:t>
            </a:r>
            <a:r>
              <a:rPr lang="en-US" sz="2400" b="1" dirty="0"/>
              <a:t>up to 18 GeV</a:t>
            </a:r>
            <a:r>
              <a:rPr lang="en-US" sz="2400" b="1" dirty="0"/>
              <a:t>:</a:t>
            </a:r>
            <a:endParaRPr lang="en-US" sz="800" b="1" dirty="0"/>
          </a:p>
          <a:p>
            <a:pPr marL="0" indent="0">
              <a:spcBef>
                <a:spcPts val="0"/>
              </a:spcBef>
              <a:spcAft>
                <a:spcPts val="600"/>
              </a:spcAft>
              <a:buNone/>
            </a:pPr>
            <a:r>
              <a:rPr lang="en-US" sz="2000" dirty="0"/>
              <a:t>Electron </a:t>
            </a:r>
            <a:r>
              <a:rPr lang="en-US" sz="2000" dirty="0"/>
              <a:t>storage ring </a:t>
            </a:r>
            <a:r>
              <a:rPr lang="en-US" sz="2000" dirty="0"/>
              <a:t>up </a:t>
            </a:r>
            <a:r>
              <a:rPr lang="en-US" sz="2000" dirty="0"/>
              <a:t>to </a:t>
            </a:r>
            <a:r>
              <a:rPr lang="en-US" sz="2000" b="1" dirty="0"/>
              <a:t>18 GeV </a:t>
            </a:r>
            <a:r>
              <a:rPr lang="en-US" sz="2000" dirty="0"/>
              <a:t>installed </a:t>
            </a:r>
            <a:r>
              <a:rPr lang="en-US" sz="2000" dirty="0"/>
              <a:t>in</a:t>
            </a:r>
            <a:r>
              <a:rPr lang="en-US" sz="2000" dirty="0">
                <a:sym typeface="Wingdings" panose="05000000000000000000" pitchFamily="2" charset="2"/>
              </a:rPr>
              <a:t> </a:t>
            </a:r>
            <a:r>
              <a:rPr lang="en-US" sz="2000" dirty="0">
                <a:sym typeface="Wingdings" panose="05000000000000000000" pitchFamily="2" charset="2"/>
              </a:rPr>
              <a:t>RHIC tunnel</a:t>
            </a:r>
            <a:r>
              <a:rPr lang="en-US" sz="2000" dirty="0"/>
              <a:t>, </a:t>
            </a:r>
            <a:r>
              <a:rPr lang="en-US" sz="2000" dirty="0"/>
              <a:t>readily achievable with:  </a:t>
            </a:r>
            <a:endParaRPr lang="en-US" sz="2000" dirty="0"/>
          </a:p>
          <a:p>
            <a:pPr lvl="2">
              <a:spcBef>
                <a:spcPts val="0"/>
              </a:spcBef>
              <a:spcAft>
                <a:spcPts val="600"/>
              </a:spcAft>
            </a:pPr>
            <a:r>
              <a:rPr lang="en-US" sz="1800" dirty="0"/>
              <a:t>large circumference of 3870 m and </a:t>
            </a:r>
          </a:p>
          <a:p>
            <a:pPr lvl="2">
              <a:spcBef>
                <a:spcPts val="0"/>
              </a:spcBef>
              <a:spcAft>
                <a:spcPts val="600"/>
              </a:spcAft>
            </a:pPr>
            <a:r>
              <a:rPr lang="en-US" sz="1800" dirty="0"/>
              <a:t>available superconducting RF technology </a:t>
            </a:r>
            <a:r>
              <a:rPr lang="en-US" sz="1800" dirty="0">
                <a:sym typeface="Wingdings" panose="05000000000000000000" pitchFamily="2" charset="2"/>
              </a:rPr>
              <a:t></a:t>
            </a:r>
            <a:r>
              <a:rPr lang="en-US" sz="1800" dirty="0"/>
              <a:t> </a:t>
            </a:r>
            <a:r>
              <a:rPr lang="en-US" sz="1800" dirty="0" err="1"/>
              <a:t>U</a:t>
            </a:r>
            <a:r>
              <a:rPr lang="en-US" sz="1800" baseline="-25000" dirty="0" err="1"/>
              <a:t>rf</a:t>
            </a:r>
            <a:r>
              <a:rPr lang="en-US" sz="1800" dirty="0"/>
              <a:t> = 62 MV</a:t>
            </a:r>
          </a:p>
          <a:p>
            <a:pPr marL="0" indent="0">
              <a:spcBef>
                <a:spcPts val="0"/>
              </a:spcBef>
              <a:spcAft>
                <a:spcPts val="600"/>
              </a:spcAft>
              <a:buNone/>
            </a:pPr>
            <a:r>
              <a:rPr lang="en-US" sz="1800" dirty="0">
                <a:sym typeface="Wingdings" panose="05000000000000000000" pitchFamily="2" charset="2"/>
              </a:rPr>
              <a:t>         </a:t>
            </a:r>
            <a:r>
              <a:rPr lang="en-US" sz="2000" dirty="0">
                <a:sym typeface="Wingdings" panose="05000000000000000000" pitchFamily="2" charset="2"/>
              </a:rPr>
              <a:t>low electron energy of </a:t>
            </a:r>
            <a:r>
              <a:rPr lang="en-US" sz="2000" b="1" dirty="0">
                <a:sym typeface="Wingdings" panose="05000000000000000000" pitchFamily="2" charset="2"/>
              </a:rPr>
              <a:t>2.5 GeV </a:t>
            </a:r>
            <a:r>
              <a:rPr lang="en-US" sz="2000" dirty="0">
                <a:sym typeface="Wingdings" panose="05000000000000000000" pitchFamily="2" charset="2"/>
              </a:rPr>
              <a:t>is easily obtainable</a:t>
            </a:r>
          </a:p>
        </p:txBody>
      </p:sp>
      <p:sp>
        <p:nvSpPr>
          <p:cNvPr id="5" name="Segnaposto numero diapositiva 4"/>
          <p:cNvSpPr>
            <a:spLocks noGrp="1"/>
          </p:cNvSpPr>
          <p:nvPr>
            <p:ph type="sldNum" sz="quarter" idx="12"/>
          </p:nvPr>
        </p:nvSpPr>
        <p:spPr/>
        <p:txBody>
          <a:bodyPr/>
          <a:lstStyle/>
          <a:p>
            <a:fld id="{ECA24C11-59DB-42D3-8D79-717F64C14CA4}" type="slidenum">
              <a:rPr lang="en-GB" smtClean="0"/>
              <a:t>7</a:t>
            </a:fld>
            <a:endParaRPr lang="en-GB"/>
          </a:p>
        </p:txBody>
      </p:sp>
      <p:sp>
        <p:nvSpPr>
          <p:cNvPr id="6"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7</a:t>
            </a:fld>
            <a:endParaRPr lang="en-GB" dirty="0"/>
          </a:p>
        </p:txBody>
      </p:sp>
      <p:sp>
        <p:nvSpPr>
          <p:cNvPr id="7"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7</a:t>
            </a:fld>
            <a:endParaRPr lang="en-GB"/>
          </a:p>
        </p:txBody>
      </p:sp>
      <p:sp>
        <p:nvSpPr>
          <p:cNvPr id="8" name="Rettangolo 7"/>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9" name="CasellaDiTesto 8"/>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10" name="Rettangolo 9"/>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11"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7</a:t>
            </a:fld>
            <a:endParaRPr lang="en-GB">
              <a:solidFill>
                <a:schemeClr val="bg1"/>
              </a:solidFill>
            </a:endParaRPr>
          </a:p>
        </p:txBody>
      </p:sp>
    </p:spTree>
    <p:extLst>
      <p:ext uri="{BB962C8B-B14F-4D97-AF65-F5344CB8AC3E}">
        <p14:creationId xmlns:p14="http://schemas.microsoft.com/office/powerpoint/2010/main" val="3304165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648DA5-A316-4E08-9310-6D06F60BDECE}"/>
              </a:ext>
            </a:extLst>
          </p:cNvPr>
          <p:cNvSpPr>
            <a:spLocks noGrp="1"/>
          </p:cNvSpPr>
          <p:nvPr>
            <p:ph type="title"/>
          </p:nvPr>
        </p:nvSpPr>
        <p:spPr>
          <a:xfrm>
            <a:off x="136295" y="410570"/>
            <a:ext cx="8988552" cy="633373"/>
          </a:xfrm>
        </p:spPr>
        <p:txBody>
          <a:bodyPr>
            <a:noAutofit/>
          </a:bodyPr>
          <a:lstStyle/>
          <a:p>
            <a:r>
              <a:rPr lang="en-US" sz="3200" b="1" i="1" dirty="0">
                <a:solidFill>
                  <a:srgbClr val="FF0000"/>
                </a:solidFill>
              </a:rPr>
              <a:t>EIC High Luminosity with a Crossing Angle</a:t>
            </a:r>
          </a:p>
        </p:txBody>
      </p:sp>
      <p:sp>
        <p:nvSpPr>
          <p:cNvPr id="6" name="TextBox 5">
            <a:extLst>
              <a:ext uri="{FF2B5EF4-FFF2-40B4-BE49-F238E27FC236}">
                <a16:creationId xmlns="" xmlns:a16="http://schemas.microsoft.com/office/drawing/2014/main" id="{A04C1FF3-9770-4A7F-9CCA-4E65331CE380}"/>
              </a:ext>
            </a:extLst>
          </p:cNvPr>
          <p:cNvSpPr txBox="1"/>
          <p:nvPr/>
        </p:nvSpPr>
        <p:spPr>
          <a:xfrm>
            <a:off x="267451" y="2132078"/>
            <a:ext cx="3470822" cy="830997"/>
          </a:xfrm>
          <a:prstGeom prst="rect">
            <a:avLst/>
          </a:prstGeom>
          <a:noFill/>
        </p:spPr>
        <p:txBody>
          <a:bodyPr wrap="none" lIns="91434" tIns="45717" rIns="91434" bIns="45717" rtlCol="0">
            <a:spAutoFit/>
          </a:bodyPr>
          <a:lstStyle/>
          <a:p>
            <a:pPr marL="285729" indent="-285729">
              <a:buFont typeface="Arial" panose="020B0604020202020204" pitchFamily="34" charset="0"/>
              <a:buChar char="•"/>
            </a:pPr>
            <a:r>
              <a:rPr lang="en-US" sz="1600" b="1" dirty="0">
                <a:latin typeface="Arial" panose="020B0604020202020204" pitchFamily="34" charset="0"/>
                <a:cs typeface="Arial" panose="020B0604020202020204" pitchFamily="34" charset="0"/>
              </a:rPr>
              <a:t>However</a:t>
            </a:r>
            <a:r>
              <a:rPr lang="en-US" sz="1600" dirty="0">
                <a:latin typeface="Arial" panose="020B0604020202020204" pitchFamily="34" charset="0"/>
                <a:cs typeface="Arial" panose="020B0604020202020204" pitchFamily="34" charset="0"/>
              </a:rPr>
              <a:t>, crossing angle causes</a:t>
            </a:r>
          </a:p>
          <a:p>
            <a:pPr marL="742895" lvl="1" indent="-285729">
              <a:buFont typeface="Courier New" panose="02070309020205020404" pitchFamily="49" charset="0"/>
              <a:buChar char="o"/>
            </a:pPr>
            <a:r>
              <a:rPr lang="en-US" sz="1600" dirty="0">
                <a:latin typeface="Arial" panose="020B0604020202020204" pitchFamily="34" charset="0"/>
                <a:cs typeface="Arial" panose="020B0604020202020204" pitchFamily="34" charset="0"/>
              </a:rPr>
              <a:t>Low luminosity </a:t>
            </a:r>
          </a:p>
          <a:p>
            <a:pPr marL="742895" lvl="1" indent="-285729">
              <a:buFont typeface="Courier New" panose="02070309020205020404" pitchFamily="49" charset="0"/>
              <a:buChar char="o"/>
            </a:pPr>
            <a:r>
              <a:rPr lang="en-US" sz="1600" dirty="0">
                <a:latin typeface="Arial" panose="020B0604020202020204" pitchFamily="34" charset="0"/>
                <a:cs typeface="Arial" panose="020B0604020202020204" pitchFamily="34" charset="0"/>
              </a:rPr>
              <a:t>Beam dynamics issues</a:t>
            </a:r>
          </a:p>
        </p:txBody>
      </p:sp>
      <p:sp>
        <p:nvSpPr>
          <p:cNvPr id="7" name="TextBox 6">
            <a:extLst>
              <a:ext uri="{FF2B5EF4-FFF2-40B4-BE49-F238E27FC236}">
                <a16:creationId xmlns="" xmlns:a16="http://schemas.microsoft.com/office/drawing/2014/main" id="{79E5B8CC-E8C9-44D6-B30E-6626FC267D69}"/>
              </a:ext>
            </a:extLst>
          </p:cNvPr>
          <p:cNvSpPr txBox="1"/>
          <p:nvPr/>
        </p:nvSpPr>
        <p:spPr>
          <a:xfrm>
            <a:off x="217427" y="3413513"/>
            <a:ext cx="5504743" cy="584775"/>
          </a:xfrm>
          <a:prstGeom prst="rect">
            <a:avLst/>
          </a:prstGeom>
          <a:noFill/>
        </p:spPr>
        <p:txBody>
          <a:bodyPr wrap="square" lIns="91434" tIns="45717" rIns="91434" bIns="45717" rtlCol="0">
            <a:spAutoFit/>
          </a:bodyPr>
          <a:lstStyle/>
          <a:p>
            <a:pPr marL="742895" lvl="1" indent="-285729">
              <a:buFont typeface="Courier New" panose="02070309020205020404" pitchFamily="49" charset="0"/>
              <a:buChar char="o"/>
            </a:pPr>
            <a:r>
              <a:rPr lang="en-US" sz="1600" dirty="0">
                <a:latin typeface="Arial" panose="020B0604020202020204" pitchFamily="34" charset="0"/>
                <a:cs typeface="Arial" panose="020B0604020202020204" pitchFamily="34" charset="0"/>
              </a:rPr>
              <a:t>Effective </a:t>
            </a:r>
            <a:r>
              <a:rPr lang="en-US" sz="1600" dirty="0">
                <a:latin typeface="Arial" panose="020B0604020202020204" pitchFamily="34" charset="0"/>
                <a:cs typeface="Arial" panose="020B0604020202020204" pitchFamily="34" charset="0"/>
              </a:rPr>
              <a:t>head-on collision restored </a:t>
            </a:r>
          </a:p>
          <a:p>
            <a:pPr marL="742895" lvl="1" indent="-285729">
              <a:buFont typeface="Courier New" panose="02070309020205020404" pitchFamily="49" charset="0"/>
              <a:buChar char="o"/>
            </a:pPr>
            <a:r>
              <a:rPr lang="en-US" sz="1600" dirty="0">
                <a:latin typeface="Arial" panose="020B0604020202020204" pitchFamily="34" charset="0"/>
                <a:cs typeface="Arial" panose="020B0604020202020204" pitchFamily="34" charset="0"/>
              </a:rPr>
              <a:t>Beam </a:t>
            </a:r>
            <a:r>
              <a:rPr lang="en-US" sz="1600" dirty="0">
                <a:latin typeface="Arial" panose="020B0604020202020204" pitchFamily="34" charset="0"/>
                <a:cs typeface="Arial" panose="020B0604020202020204" pitchFamily="34" charset="0"/>
              </a:rPr>
              <a:t>dynamic issues resolved</a:t>
            </a:r>
          </a:p>
        </p:txBody>
      </p:sp>
      <p:sp>
        <p:nvSpPr>
          <p:cNvPr id="11" name="TextBox 10">
            <a:extLst>
              <a:ext uri="{FF2B5EF4-FFF2-40B4-BE49-F238E27FC236}">
                <a16:creationId xmlns="" xmlns:a16="http://schemas.microsoft.com/office/drawing/2014/main" id="{7A9B2E15-9A64-4028-A325-985211D2C6E5}"/>
              </a:ext>
            </a:extLst>
          </p:cNvPr>
          <p:cNvSpPr txBox="1"/>
          <p:nvPr/>
        </p:nvSpPr>
        <p:spPr>
          <a:xfrm>
            <a:off x="217423" y="2995395"/>
            <a:ext cx="3542022" cy="338554"/>
          </a:xfrm>
          <a:prstGeom prst="rect">
            <a:avLst/>
          </a:prstGeom>
          <a:noFill/>
        </p:spPr>
        <p:txBody>
          <a:bodyPr wrap="square" lIns="91434" tIns="45717" rIns="91434" bIns="45717" rtlCol="0">
            <a:spAutoFit/>
          </a:bodyPr>
          <a:lstStyle/>
          <a:p>
            <a:pPr marL="285729" indent="-285729">
              <a:buFont typeface="Arial" panose="020B0604020202020204" pitchFamily="34" charset="0"/>
              <a:buChar char="•"/>
            </a:pPr>
            <a:r>
              <a:rPr lang="en-US" sz="1600" b="1" dirty="0"/>
              <a:t>avoided by Crab Crossing </a:t>
            </a:r>
          </a:p>
        </p:txBody>
      </p:sp>
      <p:sp>
        <p:nvSpPr>
          <p:cNvPr id="12" name="Slide Number Placeholder 11">
            <a:extLst>
              <a:ext uri="{FF2B5EF4-FFF2-40B4-BE49-F238E27FC236}">
                <a16:creationId xmlns="" xmlns:a16="http://schemas.microsoft.com/office/drawing/2014/main" id="{40B2C9FD-0294-42BF-95B5-6454D12F0095}"/>
              </a:ext>
            </a:extLst>
          </p:cNvPr>
          <p:cNvSpPr>
            <a:spLocks noGrp="1"/>
          </p:cNvSpPr>
          <p:nvPr>
            <p:ph type="sldNum" sz="quarter" idx="12"/>
          </p:nvPr>
        </p:nvSpPr>
        <p:spPr>
          <a:xfrm>
            <a:off x="6940296" y="4869657"/>
            <a:ext cx="2057400" cy="273844"/>
          </a:xfrm>
        </p:spPr>
        <p:txBody>
          <a:bodyPr/>
          <a:lstStyle/>
          <a:p>
            <a:fld id="{893C5830-40F3-F04E-B2E3-10E6672BA8FF}" type="slidenum">
              <a:rPr lang="en-US" smtClean="0"/>
              <a:pPr/>
              <a:t>8</a:t>
            </a:fld>
            <a:endParaRPr lang="en-US" dirty="0"/>
          </a:p>
        </p:txBody>
      </p:sp>
      <p:sp>
        <p:nvSpPr>
          <p:cNvPr id="4" name="Rectangle 3">
            <a:extLst>
              <a:ext uri="{FF2B5EF4-FFF2-40B4-BE49-F238E27FC236}">
                <a16:creationId xmlns="" xmlns:a16="http://schemas.microsoft.com/office/drawing/2014/main" id="{33779CE9-AD5A-41E5-8B71-12E136E2C481}"/>
              </a:ext>
            </a:extLst>
          </p:cNvPr>
          <p:cNvSpPr/>
          <p:nvPr/>
        </p:nvSpPr>
        <p:spPr>
          <a:xfrm>
            <a:off x="6778392" y="2457733"/>
            <a:ext cx="800669" cy="130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10" name="Arrow: Right 9">
            <a:extLst>
              <a:ext uri="{FF2B5EF4-FFF2-40B4-BE49-F238E27FC236}">
                <a16:creationId xmlns="" xmlns:a16="http://schemas.microsoft.com/office/drawing/2014/main" id="{DFEF990F-83C1-4F21-86AB-ECC5CF4B68A1}"/>
              </a:ext>
            </a:extLst>
          </p:cNvPr>
          <p:cNvSpPr/>
          <p:nvPr/>
        </p:nvSpPr>
        <p:spPr>
          <a:xfrm>
            <a:off x="2902755" y="2913273"/>
            <a:ext cx="2188792" cy="50279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3" name="TextBox 2">
            <a:extLst>
              <a:ext uri="{FF2B5EF4-FFF2-40B4-BE49-F238E27FC236}">
                <a16:creationId xmlns="" xmlns:a16="http://schemas.microsoft.com/office/drawing/2014/main" id="{8600AF09-C678-4AE3-BC1C-AE01FFCFA494}"/>
              </a:ext>
            </a:extLst>
          </p:cNvPr>
          <p:cNvSpPr txBox="1"/>
          <p:nvPr/>
        </p:nvSpPr>
        <p:spPr>
          <a:xfrm>
            <a:off x="136298" y="4076156"/>
            <a:ext cx="5532915" cy="584775"/>
          </a:xfrm>
          <a:prstGeom prst="rect">
            <a:avLst/>
          </a:prstGeom>
          <a:noFill/>
        </p:spPr>
        <p:txBody>
          <a:bodyPr wrap="square" lIns="91434" tIns="45717" rIns="91434" bIns="45717" rtlCol="0">
            <a:spAutoFit/>
          </a:bodyPr>
          <a:lstStyle/>
          <a:p>
            <a:pPr marL="285729" indent="-285729">
              <a:buFont typeface="Arial" panose="020B0604020202020204" pitchFamily="34" charset="0"/>
              <a:buChar char="•"/>
            </a:pPr>
            <a:r>
              <a:rPr lang="en-US" sz="1600" dirty="0">
                <a:latin typeface="Arial" panose="020B0604020202020204" pitchFamily="34" charset="0"/>
                <a:cs typeface="Arial" panose="020B0604020202020204" pitchFamily="34" charset="0"/>
              </a:rPr>
              <a:t>RF resonator  (crab-cavity) prototypes built </a:t>
            </a:r>
          </a:p>
          <a:p>
            <a:r>
              <a:rPr lang="en-US" sz="1600" dirty="0">
                <a:latin typeface="Arial" panose="020B0604020202020204" pitchFamily="34" charset="0"/>
                <a:cs typeface="Arial" panose="020B0604020202020204" pitchFamily="34" charset="0"/>
              </a:rPr>
              <a:t>     and tested with proton beam in the </a:t>
            </a:r>
            <a:r>
              <a:rPr lang="en-US" sz="1600" dirty="0">
                <a:latin typeface="Arial" panose="020B0604020202020204" pitchFamily="34" charset="0"/>
                <a:cs typeface="Arial" panose="020B0604020202020204" pitchFamily="34" charset="0"/>
              </a:rPr>
              <a:t>CERN-SPS</a:t>
            </a:r>
            <a:endParaRPr lang="en-US" sz="1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31DC9C93-DB52-487D-88B8-3D855F2B7C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50" b="2036"/>
          <a:stretch/>
        </p:blipFill>
        <p:spPr>
          <a:xfrm>
            <a:off x="7088019" y="3462485"/>
            <a:ext cx="1956460" cy="124708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9DE6A4FD-F1D1-415D-956C-8CC4B016F68A}"/>
              </a:ext>
            </a:extLst>
          </p:cNvPr>
          <p:cNvPicPr>
            <a:picLocks noChangeAspect="1"/>
          </p:cNvPicPr>
          <p:nvPr/>
        </p:nvPicPr>
        <p:blipFill rotWithShape="1">
          <a:blip r:embed="rId3"/>
          <a:srcRect t="9101" b="2531"/>
          <a:stretch/>
        </p:blipFill>
        <p:spPr>
          <a:xfrm>
            <a:off x="5164120" y="1489056"/>
            <a:ext cx="3887558" cy="1923862"/>
          </a:xfrm>
          <a:prstGeom prst="rect">
            <a:avLst/>
          </a:prstGeom>
        </p:spPr>
      </p:pic>
      <p:sp>
        <p:nvSpPr>
          <p:cNvPr id="9" name="Rectangle 8">
            <a:extLst>
              <a:ext uri="{FF2B5EF4-FFF2-40B4-BE49-F238E27FC236}">
                <a16:creationId xmlns="" xmlns:a16="http://schemas.microsoft.com/office/drawing/2014/main" id="{1D156322-371F-4AB6-BE0F-9E87DCF0F5FE}"/>
              </a:ext>
            </a:extLst>
          </p:cNvPr>
          <p:cNvSpPr/>
          <p:nvPr/>
        </p:nvSpPr>
        <p:spPr>
          <a:xfrm>
            <a:off x="219460" y="978157"/>
            <a:ext cx="8778239" cy="1077218"/>
          </a:xfrm>
          <a:prstGeom prst="rect">
            <a:avLst/>
          </a:prstGeom>
        </p:spPr>
        <p:txBody>
          <a:bodyPr wrap="square" lIns="91434" tIns="45717" rIns="91434" bIns="45717">
            <a:spAutoFit/>
          </a:bodyPr>
          <a:lstStyle/>
          <a:p>
            <a:pPr marL="285729" indent="-285729">
              <a:buFont typeface="Arial" panose="020B0604020202020204" pitchFamily="34" charset="0"/>
              <a:buChar char="•"/>
            </a:pPr>
            <a:r>
              <a:rPr lang="en-US" sz="1600" b="1" dirty="0">
                <a:latin typeface="Arial" panose="020B0604020202020204" pitchFamily="34" charset="0"/>
                <a:cs typeface="Arial" panose="020B0604020202020204" pitchFamily="34" charset="0"/>
              </a:rPr>
              <a:t>Modest crossing angle of 25 mrad </a:t>
            </a:r>
            <a:r>
              <a:rPr lang="en-US" sz="1600" dirty="0">
                <a:latin typeface="Arial" panose="020B0604020202020204" pitchFamily="34" charset="0"/>
                <a:cs typeface="Arial" panose="020B0604020202020204" pitchFamily="34" charset="0"/>
              </a:rPr>
              <a:t>	</a:t>
            </a:r>
          </a:p>
          <a:p>
            <a:pPr marL="742895" lvl="1" indent="-285729">
              <a:buFont typeface="Courier New" panose="02070309020205020404" pitchFamily="49" charset="0"/>
              <a:buChar char="o"/>
            </a:pPr>
            <a:r>
              <a:rPr lang="en-US" sz="1600" dirty="0">
                <a:latin typeface="Arial" panose="020B0604020202020204" pitchFamily="34" charset="0"/>
                <a:cs typeface="Arial" panose="020B0604020202020204" pitchFamily="34" charset="0"/>
              </a:rPr>
              <a:t>Avoid </a:t>
            </a:r>
            <a:r>
              <a:rPr lang="en-US" sz="1600" dirty="0">
                <a:latin typeface="Arial" panose="020B0604020202020204" pitchFamily="34" charset="0"/>
                <a:cs typeface="Arial" panose="020B0604020202020204" pitchFamily="34" charset="0"/>
              </a:rPr>
              <a:t>parasitic collisions due to short bunch </a:t>
            </a:r>
            <a:r>
              <a:rPr lang="en-US" sz="1600" dirty="0">
                <a:latin typeface="Arial" panose="020B0604020202020204" pitchFamily="34" charset="0"/>
                <a:cs typeface="Arial" panose="020B0604020202020204" pitchFamily="34" charset="0"/>
              </a:rPr>
              <a:t>spacing </a:t>
            </a:r>
            <a:endParaRPr lang="en-US" sz="1600" dirty="0">
              <a:latin typeface="Arial" panose="020B0604020202020204" pitchFamily="34" charset="0"/>
              <a:cs typeface="Arial" panose="020B0604020202020204" pitchFamily="34" charset="0"/>
            </a:endParaRPr>
          </a:p>
          <a:p>
            <a:pPr marL="742895" lvl="1" indent="-285729">
              <a:buFont typeface="Courier New" panose="02070309020205020404" pitchFamily="49" charset="0"/>
              <a:buChar char="o"/>
            </a:pPr>
            <a:r>
              <a:rPr lang="en-US" sz="1600" dirty="0">
                <a:latin typeface="Arial" panose="020B0604020202020204" pitchFamily="34" charset="0"/>
                <a:cs typeface="Arial" panose="020B0604020202020204" pitchFamily="34" charset="0"/>
              </a:rPr>
              <a:t>F</a:t>
            </a:r>
            <a:r>
              <a:rPr lang="en-US" sz="1600" dirty="0">
                <a:latin typeface="Arial" panose="020B0604020202020204" pitchFamily="34" charset="0"/>
                <a:cs typeface="Arial" panose="020B0604020202020204" pitchFamily="34" charset="0"/>
              </a:rPr>
              <a:t>or </a:t>
            </a:r>
            <a:r>
              <a:rPr lang="en-US" sz="1600" dirty="0">
                <a:latin typeface="Arial" panose="020B0604020202020204" pitchFamily="34" charset="0"/>
                <a:cs typeface="Arial" panose="020B0604020202020204" pitchFamily="34" charset="0"/>
              </a:rPr>
              <a:t>machine elements, to improve detection</a:t>
            </a:r>
          </a:p>
          <a:p>
            <a:pPr marL="742895" lvl="1" indent="-285729">
              <a:buFont typeface="Courier New" panose="02070309020205020404" pitchFamily="49" charset="0"/>
              <a:buChar char="o"/>
            </a:pPr>
            <a:r>
              <a:rPr lang="en-US" sz="1600" dirty="0">
                <a:latin typeface="Arial" panose="020B0604020202020204" pitchFamily="34" charset="0"/>
                <a:cs typeface="Arial" panose="020B0604020202020204" pitchFamily="34" charset="0"/>
              </a:rPr>
              <a:t>Reduce </a:t>
            </a:r>
            <a:r>
              <a:rPr lang="en-US" sz="1600" dirty="0">
                <a:latin typeface="Arial" panose="020B0604020202020204" pitchFamily="34" charset="0"/>
                <a:cs typeface="Arial" panose="020B0604020202020204" pitchFamily="34" charset="0"/>
              </a:rPr>
              <a:t>detector </a:t>
            </a:r>
            <a:r>
              <a:rPr lang="en-US" sz="1600" dirty="0">
                <a:latin typeface="Arial" panose="020B0604020202020204" pitchFamily="34" charset="0"/>
                <a:cs typeface="Arial" panose="020B0604020202020204" pitchFamily="34" charset="0"/>
              </a:rPr>
              <a:t>background </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413FC26A-811E-455C-BAED-4B2444881D1D}"/>
              </a:ext>
            </a:extLst>
          </p:cNvPr>
          <p:cNvSpPr txBox="1"/>
          <p:nvPr/>
        </p:nvSpPr>
        <p:spPr>
          <a:xfrm>
            <a:off x="7698584" y="2027307"/>
            <a:ext cx="1053875" cy="246221"/>
          </a:xfrm>
          <a:prstGeom prst="rect">
            <a:avLst/>
          </a:prstGeom>
          <a:solidFill>
            <a:schemeClr val="bg1"/>
          </a:solidFill>
        </p:spPr>
        <p:txBody>
          <a:bodyPr wrap="square" lIns="91434" tIns="45717" rIns="91434" bIns="45717" rtlCol="0">
            <a:spAutoFit/>
          </a:bodyPr>
          <a:lstStyle/>
          <a:p>
            <a:r>
              <a:rPr lang="en-US" sz="1000" dirty="0"/>
              <a:t>25 mrad</a:t>
            </a:r>
          </a:p>
        </p:txBody>
      </p:sp>
      <p:pic>
        <p:nvPicPr>
          <p:cNvPr id="15" name="Picture 14">
            <a:extLst>
              <a:ext uri="{FF2B5EF4-FFF2-40B4-BE49-F238E27FC236}">
                <a16:creationId xmlns="" xmlns:a16="http://schemas.microsoft.com/office/drawing/2014/main" id="{626935C1-D671-4A09-B2B3-4DB5CC7CE1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7765" y="3445800"/>
            <a:ext cx="1799644" cy="1336733"/>
          </a:xfrm>
          <a:prstGeom prst="rect">
            <a:avLst/>
          </a:prstGeom>
          <a:ln>
            <a:noFill/>
          </a:ln>
          <a:effectLst>
            <a:outerShdw blurRad="50800" dist="38100" dir="2700000" algn="tl" rotWithShape="0">
              <a:prstClr val="black">
                <a:alpha val="40000"/>
              </a:prstClr>
            </a:outerShdw>
          </a:effectLst>
        </p:spPr>
      </p:pic>
      <p:sp>
        <p:nvSpPr>
          <p:cNvPr id="18" name="Segnaposto numero diapositiva 3"/>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8</a:t>
            </a:fld>
            <a:endParaRPr lang="en-GB" dirty="0"/>
          </a:p>
        </p:txBody>
      </p:sp>
      <p:sp>
        <p:nvSpPr>
          <p:cNvPr id="19" name="Segnaposto numero diapositiva 2"/>
          <p:cNvSpPr txBox="1">
            <a:spLocks/>
          </p:cNvSpPr>
          <p:nvPr/>
        </p:nvSpPr>
        <p:spPr>
          <a:xfrm>
            <a:off x="6553200" y="476726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8</a:t>
            </a:fld>
            <a:endParaRPr lang="en-GB"/>
          </a:p>
        </p:txBody>
      </p:sp>
      <p:sp>
        <p:nvSpPr>
          <p:cNvPr id="20" name="Rettangolo 19"/>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21" name="CasellaDiTesto 20"/>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22" name="Rettangolo 21"/>
          <p:cNvSpPr/>
          <p:nvPr/>
        </p:nvSpPr>
        <p:spPr>
          <a:xfrm>
            <a:off x="2211" y="485602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23" name="Segnaposto numero diapositiva 2"/>
          <p:cNvSpPr txBox="1">
            <a:spLocks/>
          </p:cNvSpPr>
          <p:nvPr/>
        </p:nvSpPr>
        <p:spPr>
          <a:xfrm>
            <a:off x="6553200" y="487809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8</a:t>
            </a:fld>
            <a:endParaRPr lang="en-GB">
              <a:solidFill>
                <a:schemeClr val="bg1"/>
              </a:solidFill>
            </a:endParaRPr>
          </a:p>
        </p:txBody>
      </p:sp>
    </p:spTree>
    <p:extLst>
      <p:ext uri="{BB962C8B-B14F-4D97-AF65-F5344CB8AC3E}">
        <p14:creationId xmlns:p14="http://schemas.microsoft.com/office/powerpoint/2010/main" val="3577416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67545" y="552838"/>
            <a:ext cx="8326508" cy="4244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3" name="Rettangolo 2"/>
          <p:cNvSpPr/>
          <p:nvPr/>
        </p:nvSpPr>
        <p:spPr>
          <a:xfrm>
            <a:off x="467545" y="890610"/>
            <a:ext cx="8326508" cy="383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GB"/>
          </a:p>
        </p:txBody>
      </p:sp>
      <p:sp>
        <p:nvSpPr>
          <p:cNvPr id="5" name="Slide Number Placeholder 4">
            <a:extLst>
              <a:ext uri="{FF2B5EF4-FFF2-40B4-BE49-F238E27FC236}">
                <a16:creationId xmlns="" xmlns:a16="http://schemas.microsoft.com/office/drawing/2014/main" id="{3D15CDE4-4264-4B6C-9498-F32FF90644A5}"/>
              </a:ext>
            </a:extLst>
          </p:cNvPr>
          <p:cNvSpPr>
            <a:spLocks noGrp="1"/>
          </p:cNvSpPr>
          <p:nvPr>
            <p:ph type="sldNum" sz="quarter" idx="12"/>
          </p:nvPr>
        </p:nvSpPr>
        <p:spPr>
          <a:xfrm>
            <a:off x="6553200" y="4858704"/>
            <a:ext cx="2133600" cy="273844"/>
          </a:xfrm>
        </p:spPr>
        <p:txBody>
          <a:bodyPr/>
          <a:lstStyle/>
          <a:p>
            <a:fld id="{893C5830-40F3-F04E-B2E3-10E6672BA8FF}" type="slidenum">
              <a:rPr lang="en-US" smtClean="0"/>
              <a:pPr/>
              <a:t>9</a:t>
            </a:fld>
            <a:endParaRPr lang="en-US"/>
          </a:p>
        </p:txBody>
      </p:sp>
      <p:graphicFrame>
        <p:nvGraphicFramePr>
          <p:cNvPr id="9" name="Chart 8">
            <a:extLst>
              <a:ext uri="{FF2B5EF4-FFF2-40B4-BE49-F238E27FC236}">
                <a16:creationId xmlns="" xmlns:a16="http://schemas.microsoft.com/office/drawing/2014/main" id="{51DD6511-E170-42E7-AE68-FEFDF4DF40DC}"/>
              </a:ext>
            </a:extLst>
          </p:cNvPr>
          <p:cNvGraphicFramePr>
            <a:graphicFrameLocks/>
          </p:cNvGraphicFramePr>
          <p:nvPr>
            <p:extLst>
              <p:ext uri="{D42A27DB-BD31-4B8C-83A1-F6EECF244321}">
                <p14:modId xmlns:p14="http://schemas.microsoft.com/office/powerpoint/2010/main" val="4257016914"/>
              </p:ext>
            </p:extLst>
          </p:nvPr>
        </p:nvGraphicFramePr>
        <p:xfrm>
          <a:off x="1012055" y="1456871"/>
          <a:ext cx="6984381" cy="3081441"/>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 xmlns:a16="http://schemas.microsoft.com/office/drawing/2014/main" id="{6CF36F2B-700E-4AE5-8106-7474B5333708}"/>
              </a:ext>
            </a:extLst>
          </p:cNvPr>
          <p:cNvCxnSpPr>
            <a:cxnSpLocks/>
          </p:cNvCxnSpPr>
          <p:nvPr/>
        </p:nvCxnSpPr>
        <p:spPr>
          <a:xfrm flipH="1" flipV="1">
            <a:off x="7718176" y="1378184"/>
            <a:ext cx="19346" cy="269482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 xmlns:a16="http://schemas.microsoft.com/office/drawing/2014/main" id="{4909F91C-E759-4E93-B6A7-266BE510CBD7}"/>
              </a:ext>
            </a:extLst>
          </p:cNvPr>
          <p:cNvSpPr/>
          <p:nvPr/>
        </p:nvSpPr>
        <p:spPr>
          <a:xfrm>
            <a:off x="4395725" y="2753457"/>
            <a:ext cx="3410267" cy="1173358"/>
          </a:xfrm>
          <a:prstGeom prst="ellipse">
            <a:avLst/>
          </a:prstGeom>
          <a:solidFill>
            <a:srgbClr val="0000EE">
              <a:alpha val="49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sz="1400"/>
          </a:p>
        </p:txBody>
      </p:sp>
      <p:sp>
        <p:nvSpPr>
          <p:cNvPr id="12" name="Oval 11">
            <a:extLst>
              <a:ext uri="{FF2B5EF4-FFF2-40B4-BE49-F238E27FC236}">
                <a16:creationId xmlns="" xmlns:a16="http://schemas.microsoft.com/office/drawing/2014/main" id="{A9BBAB90-E10E-4C2F-926C-2C40C0CE8FC9}"/>
              </a:ext>
            </a:extLst>
          </p:cNvPr>
          <p:cNvSpPr/>
          <p:nvPr/>
        </p:nvSpPr>
        <p:spPr>
          <a:xfrm>
            <a:off x="2873522" y="2316055"/>
            <a:ext cx="4404105" cy="966320"/>
          </a:xfrm>
          <a:prstGeom prst="ellipse">
            <a:avLst/>
          </a:prstGeom>
          <a:solidFill>
            <a:srgbClr val="FF0000">
              <a:alpha val="50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sz="1400"/>
          </a:p>
        </p:txBody>
      </p:sp>
      <p:sp>
        <p:nvSpPr>
          <p:cNvPr id="13" name="Oval 12">
            <a:extLst>
              <a:ext uri="{FF2B5EF4-FFF2-40B4-BE49-F238E27FC236}">
                <a16:creationId xmlns="" xmlns:a16="http://schemas.microsoft.com/office/drawing/2014/main" id="{BF8F1F73-7964-4973-B4E6-FC83D9AF8395}"/>
              </a:ext>
            </a:extLst>
          </p:cNvPr>
          <p:cNvSpPr/>
          <p:nvPr/>
        </p:nvSpPr>
        <p:spPr>
          <a:xfrm>
            <a:off x="3302068" y="1788857"/>
            <a:ext cx="3841544" cy="1352681"/>
          </a:xfrm>
          <a:prstGeom prst="ellipse">
            <a:avLst/>
          </a:prstGeom>
          <a:solidFill>
            <a:srgbClr val="00B0F0">
              <a:alpha val="42000"/>
            </a:srgbClr>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sz="1400"/>
          </a:p>
        </p:txBody>
      </p:sp>
      <p:sp>
        <p:nvSpPr>
          <p:cNvPr id="14" name="TextBox 13">
            <a:extLst>
              <a:ext uri="{FF2B5EF4-FFF2-40B4-BE49-F238E27FC236}">
                <a16:creationId xmlns="" xmlns:a16="http://schemas.microsoft.com/office/drawing/2014/main" id="{CC73893B-168B-488B-9FEA-EC4534427EF0}"/>
              </a:ext>
            </a:extLst>
          </p:cNvPr>
          <p:cNvSpPr txBox="1"/>
          <p:nvPr/>
        </p:nvSpPr>
        <p:spPr>
          <a:xfrm>
            <a:off x="3928378" y="2620820"/>
            <a:ext cx="2352080" cy="530910"/>
          </a:xfrm>
          <a:prstGeom prst="rect">
            <a:avLst/>
          </a:prstGeom>
          <a:noFill/>
        </p:spPr>
        <p:txBody>
          <a:bodyPr wrap="square" lIns="91434" tIns="45717" rIns="91434" bIns="45717" rtlCol="0">
            <a:spAutoFit/>
          </a:bodyPr>
          <a:lstStyle/>
          <a:p>
            <a:pPr algn="ctr"/>
            <a:r>
              <a:rPr lang="en-US" sz="1400" b="1" dirty="0"/>
              <a:t>Spin and Flavor Structure of </a:t>
            </a:r>
          </a:p>
          <a:p>
            <a:pPr algn="ctr"/>
            <a:r>
              <a:rPr lang="en-US" sz="1400" b="1" dirty="0"/>
              <a:t>the Nucleon and Nuclei</a:t>
            </a:r>
          </a:p>
        </p:txBody>
      </p:sp>
      <p:sp>
        <p:nvSpPr>
          <p:cNvPr id="15" name="TextBox 14">
            <a:extLst>
              <a:ext uri="{FF2B5EF4-FFF2-40B4-BE49-F238E27FC236}">
                <a16:creationId xmlns="" xmlns:a16="http://schemas.microsoft.com/office/drawing/2014/main" id="{03BDD366-9F04-4B6F-85E4-0F4694B8A075}"/>
              </a:ext>
            </a:extLst>
          </p:cNvPr>
          <p:cNvSpPr txBox="1"/>
          <p:nvPr/>
        </p:nvSpPr>
        <p:spPr>
          <a:xfrm>
            <a:off x="5415366" y="3094386"/>
            <a:ext cx="1607342" cy="784830"/>
          </a:xfrm>
          <a:prstGeom prst="rect">
            <a:avLst/>
          </a:prstGeom>
          <a:noFill/>
        </p:spPr>
        <p:txBody>
          <a:bodyPr wrap="square" lIns="91434" tIns="45717" rIns="91434" bIns="45717" rtlCol="0">
            <a:spAutoFit/>
          </a:bodyPr>
          <a:lstStyle/>
          <a:p>
            <a:pPr algn="ctr"/>
            <a:r>
              <a:rPr lang="en-US" sz="1500" b="1" dirty="0"/>
              <a:t>QCD at Extreme Parton Densities-</a:t>
            </a:r>
          </a:p>
          <a:p>
            <a:pPr algn="ctr"/>
            <a:r>
              <a:rPr lang="en-US" sz="1500" b="1" dirty="0"/>
              <a:t>Saturation</a:t>
            </a:r>
          </a:p>
        </p:txBody>
      </p:sp>
      <p:sp>
        <p:nvSpPr>
          <p:cNvPr id="16" name="TextBox 15">
            <a:extLst>
              <a:ext uri="{FF2B5EF4-FFF2-40B4-BE49-F238E27FC236}">
                <a16:creationId xmlns="" xmlns:a16="http://schemas.microsoft.com/office/drawing/2014/main" id="{5CA4A584-9C9D-4A30-857A-0B42643C3A41}"/>
              </a:ext>
            </a:extLst>
          </p:cNvPr>
          <p:cNvSpPr txBox="1"/>
          <p:nvPr/>
        </p:nvSpPr>
        <p:spPr>
          <a:xfrm>
            <a:off x="4232409" y="2306087"/>
            <a:ext cx="1830233" cy="311619"/>
          </a:xfrm>
          <a:prstGeom prst="rect">
            <a:avLst/>
          </a:prstGeom>
          <a:noFill/>
        </p:spPr>
        <p:txBody>
          <a:bodyPr wrap="square" lIns="91434" tIns="45717" rIns="91434" bIns="45717" rtlCol="0">
            <a:spAutoFit/>
          </a:bodyPr>
          <a:lstStyle/>
          <a:p>
            <a:pPr algn="ctr"/>
            <a:r>
              <a:rPr lang="en-US" sz="1400" b="1" dirty="0"/>
              <a:t>Tomography (p/A)</a:t>
            </a:r>
            <a:endParaRPr lang="en-US" sz="1400" dirty="0"/>
          </a:p>
        </p:txBody>
      </p:sp>
      <p:cxnSp>
        <p:nvCxnSpPr>
          <p:cNvPr id="17" name="Straight Connector 16">
            <a:extLst>
              <a:ext uri="{FF2B5EF4-FFF2-40B4-BE49-F238E27FC236}">
                <a16:creationId xmlns="" xmlns:a16="http://schemas.microsoft.com/office/drawing/2014/main" id="{CB88D7FC-9C82-4D43-ACD5-15D170010797}"/>
              </a:ext>
            </a:extLst>
          </p:cNvPr>
          <p:cNvCxnSpPr/>
          <p:nvPr/>
        </p:nvCxnSpPr>
        <p:spPr>
          <a:xfrm>
            <a:off x="7684544" y="2213075"/>
            <a:ext cx="949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6DAFA90-2B68-4904-A1EB-5D842BC5190E}"/>
              </a:ext>
            </a:extLst>
          </p:cNvPr>
          <p:cNvCxnSpPr/>
          <p:nvPr/>
        </p:nvCxnSpPr>
        <p:spPr>
          <a:xfrm>
            <a:off x="7684547" y="2838501"/>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4BB8CC72-78B8-41F8-B349-37FDD1A849F4}"/>
              </a:ext>
            </a:extLst>
          </p:cNvPr>
          <p:cNvCxnSpPr/>
          <p:nvPr/>
        </p:nvCxnSpPr>
        <p:spPr>
          <a:xfrm>
            <a:off x="7694482" y="3471624"/>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DD8B7915-52A9-4CD6-A93B-812B80ABC1B1}"/>
              </a:ext>
            </a:extLst>
          </p:cNvPr>
          <p:cNvSpPr txBox="1"/>
          <p:nvPr/>
        </p:nvSpPr>
        <p:spPr>
          <a:xfrm>
            <a:off x="7779476" y="1849779"/>
            <a:ext cx="636383" cy="1815882"/>
          </a:xfrm>
          <a:prstGeom prst="rect">
            <a:avLst/>
          </a:prstGeom>
          <a:noFill/>
        </p:spPr>
        <p:txBody>
          <a:bodyPr wrap="square" lIns="91434" tIns="45717" rIns="91434" bIns="45717" rtlCol="0">
            <a:spAutoFit/>
          </a:bodyPr>
          <a:lstStyle/>
          <a:p>
            <a:pPr>
              <a:spcAft>
                <a:spcPts val="2400"/>
              </a:spcAft>
            </a:pPr>
            <a:r>
              <a:rPr lang="en-US" sz="2100" dirty="0"/>
              <a:t>100</a:t>
            </a:r>
            <a:r>
              <a:rPr lang="en-US" sz="2400" dirty="0"/>
              <a:t> </a:t>
            </a:r>
            <a:r>
              <a:rPr lang="en-US" sz="3000" dirty="0"/>
              <a:t> </a:t>
            </a:r>
            <a:r>
              <a:rPr lang="en-US" sz="2700" dirty="0"/>
              <a:t>  </a:t>
            </a:r>
            <a:endParaRPr lang="en-US" sz="2700" dirty="0"/>
          </a:p>
          <a:p>
            <a:pPr>
              <a:spcAft>
                <a:spcPts val="2400"/>
              </a:spcAft>
            </a:pPr>
            <a:r>
              <a:rPr lang="en-US" sz="2100" dirty="0"/>
              <a:t>10</a:t>
            </a:r>
            <a:endParaRPr lang="en-US" sz="3300" dirty="0"/>
          </a:p>
          <a:p>
            <a:r>
              <a:rPr lang="en-US" sz="2100" dirty="0"/>
              <a:t>1</a:t>
            </a:r>
          </a:p>
        </p:txBody>
      </p:sp>
      <p:sp>
        <p:nvSpPr>
          <p:cNvPr id="21" name="TextBox 20">
            <a:extLst>
              <a:ext uri="{FF2B5EF4-FFF2-40B4-BE49-F238E27FC236}">
                <a16:creationId xmlns="" xmlns:a16="http://schemas.microsoft.com/office/drawing/2014/main" id="{72143B75-F568-4292-B459-11992C1BA509}"/>
              </a:ext>
            </a:extLst>
          </p:cNvPr>
          <p:cNvSpPr txBox="1"/>
          <p:nvPr/>
        </p:nvSpPr>
        <p:spPr>
          <a:xfrm>
            <a:off x="936980" y="4407516"/>
            <a:ext cx="7054359" cy="415498"/>
          </a:xfrm>
          <a:prstGeom prst="rect">
            <a:avLst/>
          </a:prstGeom>
          <a:noFill/>
        </p:spPr>
        <p:txBody>
          <a:bodyPr wrap="square" lIns="91434" tIns="45717" rIns="91434" bIns="45717" rtlCol="0">
            <a:spAutoFit/>
          </a:bodyPr>
          <a:lstStyle/>
          <a:p>
            <a:pPr algn="ctr"/>
            <a:r>
              <a:rPr lang="en-US" sz="2100" dirty="0"/>
              <a:t>Center of Mass Energy E</a:t>
            </a:r>
            <a:r>
              <a:rPr lang="en-US" sz="2100" baseline="-25000" dirty="0"/>
              <a:t>cm</a:t>
            </a:r>
            <a:r>
              <a:rPr lang="en-US" sz="2100" dirty="0"/>
              <a:t> </a:t>
            </a:r>
            <a:r>
              <a:rPr lang="en-US" dirty="0"/>
              <a:t>[GeV]</a:t>
            </a:r>
          </a:p>
        </p:txBody>
      </p:sp>
      <p:sp>
        <p:nvSpPr>
          <p:cNvPr id="23" name="TextBox 22">
            <a:extLst>
              <a:ext uri="{FF2B5EF4-FFF2-40B4-BE49-F238E27FC236}">
                <a16:creationId xmlns="" xmlns:a16="http://schemas.microsoft.com/office/drawing/2014/main" id="{59D515A1-4C79-49BF-B3C5-A8F1F2ECB34F}"/>
              </a:ext>
            </a:extLst>
          </p:cNvPr>
          <p:cNvSpPr txBox="1"/>
          <p:nvPr/>
        </p:nvSpPr>
        <p:spPr>
          <a:xfrm>
            <a:off x="617698" y="1301217"/>
            <a:ext cx="430875" cy="2385598"/>
          </a:xfrm>
          <a:prstGeom prst="rect">
            <a:avLst/>
          </a:prstGeom>
          <a:solidFill>
            <a:schemeClr val="bg1"/>
          </a:solidFill>
        </p:spPr>
        <p:txBody>
          <a:bodyPr vert="vert270" wrap="square" lIns="91434" tIns="45717" rIns="91434" bIns="45717" rtlCol="0">
            <a:spAutoFit/>
          </a:bodyPr>
          <a:lstStyle/>
          <a:p>
            <a:r>
              <a:rPr lang="en-US" sz="1600" dirty="0"/>
              <a:t>Peak Luminosity [cm</a:t>
            </a:r>
            <a:r>
              <a:rPr lang="en-US" sz="1600" baseline="30000" dirty="0"/>
              <a:t>-2</a:t>
            </a:r>
            <a:r>
              <a:rPr lang="en-US" sz="1600" dirty="0"/>
              <a:t>s</a:t>
            </a:r>
            <a:r>
              <a:rPr lang="en-US" sz="1600" baseline="30000" dirty="0"/>
              <a:t>-1</a:t>
            </a:r>
            <a:r>
              <a:rPr lang="en-US" sz="1600" dirty="0"/>
              <a:t>]</a:t>
            </a:r>
          </a:p>
        </p:txBody>
      </p:sp>
      <p:sp>
        <p:nvSpPr>
          <p:cNvPr id="24" name="TextBox 23">
            <a:extLst>
              <a:ext uri="{FF2B5EF4-FFF2-40B4-BE49-F238E27FC236}">
                <a16:creationId xmlns="" xmlns:a16="http://schemas.microsoft.com/office/drawing/2014/main" id="{77104FC8-12ED-4E3B-8924-58C6E7B4C2B0}"/>
              </a:ext>
            </a:extLst>
          </p:cNvPr>
          <p:cNvSpPr txBox="1"/>
          <p:nvPr/>
        </p:nvSpPr>
        <p:spPr>
          <a:xfrm>
            <a:off x="8286225" y="1253177"/>
            <a:ext cx="430875" cy="3097789"/>
          </a:xfrm>
          <a:prstGeom prst="rect">
            <a:avLst/>
          </a:prstGeom>
          <a:noFill/>
        </p:spPr>
        <p:txBody>
          <a:bodyPr vert="vert270" wrap="square" lIns="91434" tIns="45717" rIns="91434" bIns="45717" rtlCol="0">
            <a:spAutoFit/>
          </a:bodyPr>
          <a:lstStyle/>
          <a:p>
            <a:r>
              <a:rPr lang="en-US" sz="1600" dirty="0"/>
              <a:t>Annual Integrated Luminosity [fb</a:t>
            </a:r>
            <a:r>
              <a:rPr lang="en-US" sz="1600" baseline="30000" dirty="0"/>
              <a:t>-1</a:t>
            </a:r>
            <a:r>
              <a:rPr lang="en-US" sz="1600" dirty="0"/>
              <a:t>]</a:t>
            </a:r>
          </a:p>
        </p:txBody>
      </p:sp>
      <p:sp>
        <p:nvSpPr>
          <p:cNvPr id="25" name="TextBox 24">
            <a:extLst>
              <a:ext uri="{FF2B5EF4-FFF2-40B4-BE49-F238E27FC236}">
                <a16:creationId xmlns="" xmlns:a16="http://schemas.microsoft.com/office/drawing/2014/main" id="{8A4A459E-2EAC-48AB-8A91-522A78AB2A27}"/>
              </a:ext>
            </a:extLst>
          </p:cNvPr>
          <p:cNvSpPr txBox="1"/>
          <p:nvPr/>
        </p:nvSpPr>
        <p:spPr>
          <a:xfrm>
            <a:off x="1061000" y="1017659"/>
            <a:ext cx="702343" cy="3293209"/>
          </a:xfrm>
          <a:prstGeom prst="rect">
            <a:avLst/>
          </a:prstGeom>
          <a:solidFill>
            <a:schemeClr val="bg1"/>
          </a:solidFill>
        </p:spPr>
        <p:txBody>
          <a:bodyPr wrap="square" lIns="91434" tIns="45717" rIns="91434" bIns="45717" rtlCol="0">
            <a:spAutoFit/>
          </a:bodyPr>
          <a:lstStyle/>
          <a:p>
            <a:endParaRPr lang="en-US" sz="2100" dirty="0"/>
          </a:p>
          <a:p>
            <a:endParaRPr lang="en-US" sz="2100" dirty="0"/>
          </a:p>
          <a:p>
            <a:endParaRPr lang="en-US" sz="2100" dirty="0"/>
          </a:p>
          <a:p>
            <a:r>
              <a:rPr lang="en-US" sz="2100" dirty="0"/>
              <a:t>10</a:t>
            </a:r>
            <a:r>
              <a:rPr lang="en-US" sz="2100" baseline="30000" dirty="0"/>
              <a:t>34</a:t>
            </a:r>
          </a:p>
          <a:p>
            <a:endParaRPr lang="en-US" sz="1100" baseline="30000" dirty="0"/>
          </a:p>
          <a:p>
            <a:r>
              <a:rPr lang="en-US" sz="1500" baseline="30000" dirty="0"/>
              <a:t>  </a:t>
            </a:r>
          </a:p>
          <a:p>
            <a:r>
              <a:rPr lang="en-US" sz="2100" dirty="0"/>
              <a:t>10</a:t>
            </a:r>
            <a:r>
              <a:rPr lang="en-US" sz="2100" baseline="30000" dirty="0"/>
              <a:t>33</a:t>
            </a:r>
          </a:p>
          <a:p>
            <a:endParaRPr lang="en-US" sz="2100" baseline="30000" dirty="0"/>
          </a:p>
          <a:p>
            <a:r>
              <a:rPr lang="en-US" sz="1400" baseline="30000" dirty="0"/>
              <a:t>  </a:t>
            </a:r>
            <a:endParaRPr lang="en-US" sz="2100" baseline="30000" dirty="0"/>
          </a:p>
          <a:p>
            <a:r>
              <a:rPr lang="en-US" sz="2100" dirty="0"/>
              <a:t>10</a:t>
            </a:r>
            <a:r>
              <a:rPr lang="en-US" sz="2100" baseline="30000" dirty="0"/>
              <a:t>32</a:t>
            </a:r>
          </a:p>
          <a:p>
            <a:endParaRPr lang="en-US" sz="2100" baseline="30000" dirty="0"/>
          </a:p>
          <a:p>
            <a:endParaRPr lang="en-US" sz="2100" baseline="30000" dirty="0"/>
          </a:p>
          <a:p>
            <a:endParaRPr lang="en-US" sz="2100" baseline="30000" dirty="0"/>
          </a:p>
        </p:txBody>
      </p:sp>
      <p:sp>
        <p:nvSpPr>
          <p:cNvPr id="26" name="TextBox 25">
            <a:extLst>
              <a:ext uri="{FF2B5EF4-FFF2-40B4-BE49-F238E27FC236}">
                <a16:creationId xmlns="" xmlns:a16="http://schemas.microsoft.com/office/drawing/2014/main" id="{4952E172-CB9F-4192-B726-406619C8F1BD}"/>
              </a:ext>
            </a:extLst>
          </p:cNvPr>
          <p:cNvSpPr txBox="1"/>
          <p:nvPr/>
        </p:nvSpPr>
        <p:spPr>
          <a:xfrm>
            <a:off x="6427105" y="1261934"/>
            <a:ext cx="1196738" cy="750201"/>
          </a:xfrm>
          <a:prstGeom prst="rect">
            <a:avLst/>
          </a:prstGeom>
          <a:solidFill>
            <a:schemeClr val="bg1"/>
          </a:solidFill>
          <a:effectLst>
            <a:outerShdw blurRad="50800" dist="38100" dir="2700000" algn="tl" rotWithShape="0">
              <a:prstClr val="black">
                <a:alpha val="40000"/>
              </a:prstClr>
            </a:outerShdw>
          </a:effectLst>
        </p:spPr>
        <p:txBody>
          <a:bodyPr wrap="square" lIns="91434" tIns="45717" rIns="91434" bIns="45717" rtlCol="0">
            <a:spAutoFit/>
          </a:bodyPr>
          <a:lstStyle/>
          <a:p>
            <a:r>
              <a:rPr lang="en-US" sz="1400" dirty="0"/>
              <a:t>EIC</a:t>
            </a:r>
          </a:p>
          <a:p>
            <a:r>
              <a:rPr lang="en-US" sz="1400" dirty="0"/>
              <a:t>Optimization for  high E</a:t>
            </a:r>
            <a:r>
              <a:rPr lang="en-US" sz="1400" baseline="-25000" dirty="0"/>
              <a:t>cm</a:t>
            </a:r>
          </a:p>
        </p:txBody>
      </p:sp>
      <p:cxnSp>
        <p:nvCxnSpPr>
          <p:cNvPr id="27" name="Straight Arrow Connector 26">
            <a:extLst>
              <a:ext uri="{FF2B5EF4-FFF2-40B4-BE49-F238E27FC236}">
                <a16:creationId xmlns="" xmlns:a16="http://schemas.microsoft.com/office/drawing/2014/main" id="{E1BC7216-5F9B-4CCD-BC12-28C709F27FE2}"/>
              </a:ext>
            </a:extLst>
          </p:cNvPr>
          <p:cNvCxnSpPr>
            <a:cxnSpLocks/>
          </p:cNvCxnSpPr>
          <p:nvPr/>
        </p:nvCxnSpPr>
        <p:spPr>
          <a:xfrm flipH="1">
            <a:off x="6587834" y="1789777"/>
            <a:ext cx="237201" cy="5445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 xmlns:a16="http://schemas.microsoft.com/office/drawing/2014/main" id="{78E6419D-D311-415B-9210-461F4B01DD26}"/>
              </a:ext>
            </a:extLst>
          </p:cNvPr>
          <p:cNvSpPr/>
          <p:nvPr/>
        </p:nvSpPr>
        <p:spPr>
          <a:xfrm>
            <a:off x="2209296" y="2946670"/>
            <a:ext cx="2775334" cy="902582"/>
          </a:xfrm>
          <a:prstGeom prst="ellipse">
            <a:avLst/>
          </a:prstGeom>
          <a:solidFill>
            <a:srgbClr val="FFFF00">
              <a:alpha val="57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0" name="TextBox 29">
            <a:extLst>
              <a:ext uri="{FF2B5EF4-FFF2-40B4-BE49-F238E27FC236}">
                <a16:creationId xmlns="" xmlns:a16="http://schemas.microsoft.com/office/drawing/2014/main" id="{C02B8EED-E13F-4B5C-A22C-524546B87AD4}"/>
              </a:ext>
            </a:extLst>
          </p:cNvPr>
          <p:cNvSpPr txBox="1"/>
          <p:nvPr/>
        </p:nvSpPr>
        <p:spPr>
          <a:xfrm>
            <a:off x="3002025" y="3103961"/>
            <a:ext cx="1188616" cy="750201"/>
          </a:xfrm>
          <a:prstGeom prst="rect">
            <a:avLst/>
          </a:prstGeom>
          <a:noFill/>
        </p:spPr>
        <p:txBody>
          <a:bodyPr wrap="square" lIns="91434" tIns="45717" rIns="91434" bIns="45717" rtlCol="0">
            <a:spAutoFit/>
          </a:bodyPr>
          <a:lstStyle/>
          <a:p>
            <a:pPr algn="ctr"/>
            <a:r>
              <a:rPr lang="en-US" sz="1400" b="1" dirty="0"/>
              <a:t>Internal </a:t>
            </a:r>
          </a:p>
          <a:p>
            <a:pPr algn="ctr"/>
            <a:r>
              <a:rPr lang="en-US" sz="1400" b="1" dirty="0"/>
              <a:t>Landscape of the Nucleus</a:t>
            </a:r>
          </a:p>
        </p:txBody>
      </p:sp>
      <p:sp>
        <p:nvSpPr>
          <p:cNvPr id="31" name="Rectangle 30">
            <a:extLst>
              <a:ext uri="{FF2B5EF4-FFF2-40B4-BE49-F238E27FC236}">
                <a16:creationId xmlns="" xmlns:a16="http://schemas.microsoft.com/office/drawing/2014/main" id="{BD439902-772A-42E1-991A-75440F850200}"/>
              </a:ext>
            </a:extLst>
          </p:cNvPr>
          <p:cNvSpPr/>
          <p:nvPr/>
        </p:nvSpPr>
        <p:spPr>
          <a:xfrm>
            <a:off x="1090616" y="1052631"/>
            <a:ext cx="838333" cy="264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sz="1400"/>
          </a:p>
        </p:txBody>
      </p:sp>
      <p:sp>
        <p:nvSpPr>
          <p:cNvPr id="33" name="TextBox 32">
            <a:extLst>
              <a:ext uri="{FF2B5EF4-FFF2-40B4-BE49-F238E27FC236}">
                <a16:creationId xmlns="" xmlns:a16="http://schemas.microsoft.com/office/drawing/2014/main" id="{3BFDC4C5-8C43-4F7C-B4F1-F9C886C51AB0}"/>
              </a:ext>
            </a:extLst>
          </p:cNvPr>
          <p:cNvSpPr txBox="1"/>
          <p:nvPr/>
        </p:nvSpPr>
        <p:spPr>
          <a:xfrm>
            <a:off x="2209300" y="1191149"/>
            <a:ext cx="1513759" cy="750201"/>
          </a:xfrm>
          <a:prstGeom prst="rect">
            <a:avLst/>
          </a:prstGeom>
          <a:solidFill>
            <a:schemeClr val="bg1"/>
          </a:solidFill>
          <a:effectLst>
            <a:outerShdw blurRad="50800" dist="38100" dir="2700000" algn="tl" rotWithShape="0">
              <a:prstClr val="black">
                <a:alpha val="40000"/>
              </a:prstClr>
            </a:outerShdw>
          </a:effectLst>
        </p:spPr>
        <p:txBody>
          <a:bodyPr wrap="square" lIns="91434" tIns="45717" rIns="91434" bIns="45717" rtlCol="0">
            <a:spAutoFit/>
          </a:bodyPr>
          <a:lstStyle/>
          <a:p>
            <a:r>
              <a:rPr lang="en-US" sz="1400" dirty="0"/>
              <a:t>EIC</a:t>
            </a:r>
          </a:p>
          <a:p>
            <a:r>
              <a:rPr lang="en-US" sz="1400" dirty="0"/>
              <a:t>Optimization for  low E</a:t>
            </a:r>
            <a:r>
              <a:rPr lang="en-US" sz="1400" baseline="-25000" dirty="0"/>
              <a:t>cm</a:t>
            </a:r>
          </a:p>
        </p:txBody>
      </p:sp>
      <p:cxnSp>
        <p:nvCxnSpPr>
          <p:cNvPr id="34" name="Straight Connector 33">
            <a:extLst>
              <a:ext uri="{FF2B5EF4-FFF2-40B4-BE49-F238E27FC236}">
                <a16:creationId xmlns="" xmlns:a16="http://schemas.microsoft.com/office/drawing/2014/main" id="{C0FC7874-73C4-4D73-8504-F570F29DD477}"/>
              </a:ext>
            </a:extLst>
          </p:cNvPr>
          <p:cNvCxnSpPr>
            <a:cxnSpLocks/>
          </p:cNvCxnSpPr>
          <p:nvPr/>
        </p:nvCxnSpPr>
        <p:spPr>
          <a:xfrm>
            <a:off x="1766265" y="1400239"/>
            <a:ext cx="0" cy="2657033"/>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313A8D9F-5BCB-42EA-A39F-FDE67C3298FC}"/>
              </a:ext>
            </a:extLst>
          </p:cNvPr>
          <p:cNvSpPr txBox="1"/>
          <p:nvPr/>
        </p:nvSpPr>
        <p:spPr>
          <a:xfrm>
            <a:off x="7475542" y="4129999"/>
            <a:ext cx="711512" cy="369332"/>
          </a:xfrm>
          <a:prstGeom prst="rect">
            <a:avLst/>
          </a:prstGeom>
          <a:noFill/>
        </p:spPr>
        <p:txBody>
          <a:bodyPr wrap="square" lIns="91434" tIns="45717" rIns="91434" bIns="45717" rtlCol="0">
            <a:spAutoFit/>
          </a:bodyPr>
          <a:lstStyle/>
          <a:p>
            <a:r>
              <a:rPr lang="en-US" dirty="0"/>
              <a:t>150</a:t>
            </a:r>
          </a:p>
        </p:txBody>
      </p:sp>
      <p:sp>
        <p:nvSpPr>
          <p:cNvPr id="2" name="TextBox 1">
            <a:extLst>
              <a:ext uri="{FF2B5EF4-FFF2-40B4-BE49-F238E27FC236}">
                <a16:creationId xmlns="" xmlns:a16="http://schemas.microsoft.com/office/drawing/2014/main" id="{962E4EA2-19D0-4FE6-A152-D7C675715ED6}"/>
              </a:ext>
            </a:extLst>
          </p:cNvPr>
          <p:cNvSpPr txBox="1"/>
          <p:nvPr/>
        </p:nvSpPr>
        <p:spPr>
          <a:xfrm>
            <a:off x="467545" y="552838"/>
            <a:ext cx="8326508" cy="523220"/>
          </a:xfrm>
          <a:prstGeom prst="rect">
            <a:avLst/>
          </a:prstGeom>
          <a:solidFill>
            <a:schemeClr val="bg1"/>
          </a:solidFill>
        </p:spPr>
        <p:txBody>
          <a:bodyPr wrap="square" lIns="91434" tIns="45717" rIns="91434" bIns="45717" rtlCol="0">
            <a:spAutoFit/>
          </a:bodyPr>
          <a:lstStyle/>
          <a:p>
            <a:pPr algn="ctr"/>
            <a:r>
              <a:rPr lang="en-US" sz="2800" b="1" dirty="0">
                <a:solidFill>
                  <a:srgbClr val="0070C0"/>
                </a:solidFill>
              </a:rPr>
              <a:t>Luminosity versus E</a:t>
            </a:r>
            <a:r>
              <a:rPr lang="en-US" sz="2800" b="1" baseline="-25000" dirty="0">
                <a:solidFill>
                  <a:srgbClr val="0070C0"/>
                </a:solidFill>
              </a:rPr>
              <a:t>CM</a:t>
            </a:r>
            <a:r>
              <a:rPr lang="en-US" sz="2800" b="1" dirty="0">
                <a:solidFill>
                  <a:srgbClr val="0070C0"/>
                </a:solidFill>
              </a:rPr>
              <a:t> center of mass energy</a:t>
            </a:r>
          </a:p>
        </p:txBody>
      </p:sp>
      <p:cxnSp>
        <p:nvCxnSpPr>
          <p:cNvPr id="28" name="Straight Arrow Connector 27">
            <a:extLst>
              <a:ext uri="{FF2B5EF4-FFF2-40B4-BE49-F238E27FC236}">
                <a16:creationId xmlns="" xmlns:a16="http://schemas.microsoft.com/office/drawing/2014/main" id="{4900B39A-2E43-4684-9618-779A370732C5}"/>
              </a:ext>
            </a:extLst>
          </p:cNvPr>
          <p:cNvCxnSpPr>
            <a:cxnSpLocks/>
          </p:cNvCxnSpPr>
          <p:nvPr/>
        </p:nvCxnSpPr>
        <p:spPr>
          <a:xfrm>
            <a:off x="2842778" y="1717120"/>
            <a:ext cx="403749" cy="537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Segnaposto numero diapositiva 3"/>
          <p:cNvSpPr txBox="1">
            <a:spLocks/>
          </p:cNvSpPr>
          <p:nvPr/>
        </p:nvSpPr>
        <p:spPr>
          <a:xfrm>
            <a:off x="6553200" y="485870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9</a:t>
            </a:fld>
            <a:endParaRPr lang="en-GB" dirty="0"/>
          </a:p>
        </p:txBody>
      </p:sp>
      <p:sp>
        <p:nvSpPr>
          <p:cNvPr id="37" name="Segnaposto numero diapositiva 2"/>
          <p:cNvSpPr txBox="1">
            <a:spLocks/>
          </p:cNvSpPr>
          <p:nvPr/>
        </p:nvSpPr>
        <p:spPr>
          <a:xfrm>
            <a:off x="6553200" y="4858704"/>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pPr/>
              <a:t>9</a:t>
            </a:fld>
            <a:endParaRPr lang="en-GB"/>
          </a:p>
        </p:txBody>
      </p:sp>
      <p:sp>
        <p:nvSpPr>
          <p:cNvPr id="38" name="Rettangolo 37"/>
          <p:cNvSpPr/>
          <p:nvPr/>
        </p:nvSpPr>
        <p:spPr>
          <a:xfrm>
            <a:off x="0" y="0"/>
            <a:ext cx="9144000" cy="477982"/>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600" b="1" i="1" dirty="0">
                <a:solidFill>
                  <a:srgbClr val="FFFF00"/>
                </a:solidFill>
              </a:rPr>
              <a:t>Possible INFN contribution to the EIC construction</a:t>
            </a:r>
            <a:endParaRPr lang="en-GB" sz="1600" b="1" i="1" dirty="0">
              <a:solidFill>
                <a:srgbClr val="FFFF00"/>
              </a:solidFill>
            </a:endParaRPr>
          </a:p>
        </p:txBody>
      </p:sp>
      <p:sp>
        <p:nvSpPr>
          <p:cNvPr id="39" name="CasellaDiTesto 38"/>
          <p:cNvSpPr txBox="1"/>
          <p:nvPr/>
        </p:nvSpPr>
        <p:spPr>
          <a:xfrm>
            <a:off x="6486237" y="54325"/>
            <a:ext cx="2574640" cy="369332"/>
          </a:xfrm>
          <a:prstGeom prst="rect">
            <a:avLst/>
          </a:prstGeom>
          <a:noFill/>
        </p:spPr>
        <p:txBody>
          <a:bodyPr wrap="square" lIns="91434" tIns="45717" rIns="91434" bIns="45717" rtlCol="0">
            <a:spAutoFit/>
          </a:bodyPr>
          <a:lstStyle/>
          <a:p>
            <a:pPr algn="r"/>
            <a:r>
              <a:rPr lang="en-GB" b="1" i="1" dirty="0" smtClean="0">
                <a:solidFill>
                  <a:srgbClr val="FFFF00"/>
                </a:solidFill>
              </a:rPr>
              <a:t>A. Gallo, INFN-LNF </a:t>
            </a:r>
            <a:endParaRPr lang="en-GB" b="1" i="1" dirty="0">
              <a:solidFill>
                <a:srgbClr val="FFFF00"/>
              </a:solidFill>
            </a:endParaRPr>
          </a:p>
        </p:txBody>
      </p:sp>
      <p:sp>
        <p:nvSpPr>
          <p:cNvPr id="40" name="Rettangolo 39"/>
          <p:cNvSpPr/>
          <p:nvPr/>
        </p:nvSpPr>
        <p:spPr>
          <a:xfrm>
            <a:off x="2211" y="4947460"/>
            <a:ext cx="9144000" cy="294409"/>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GB" sz="1200" b="1" i="1" dirty="0">
                <a:solidFill>
                  <a:srgbClr val="FFFF00"/>
                </a:solidFill>
              </a:rPr>
              <a:t>March 16</a:t>
            </a:r>
            <a:r>
              <a:rPr lang="en-GB" sz="1200" b="1" i="1" baseline="30000" dirty="0">
                <a:solidFill>
                  <a:srgbClr val="FFFF00"/>
                </a:solidFill>
              </a:rPr>
              <a:t>th</a:t>
            </a:r>
            <a:r>
              <a:rPr lang="en-GB" sz="1200" b="1" i="1" dirty="0">
                <a:solidFill>
                  <a:srgbClr val="FFFF00"/>
                </a:solidFill>
              </a:rPr>
              <a:t> 2021, INFN-</a:t>
            </a:r>
            <a:r>
              <a:rPr lang="en-GB" sz="1200" b="1" i="1" dirty="0" err="1">
                <a:solidFill>
                  <a:srgbClr val="FFFF00"/>
                </a:solidFill>
              </a:rPr>
              <a:t>Acceleratori</a:t>
            </a:r>
            <a:r>
              <a:rPr lang="en-GB" sz="1200" b="1" i="1" dirty="0">
                <a:solidFill>
                  <a:srgbClr val="FFFF00"/>
                </a:solidFill>
              </a:rPr>
              <a:t> general meeting</a:t>
            </a:r>
            <a:endParaRPr lang="en-GB" sz="1200" b="1" i="1" dirty="0">
              <a:solidFill>
                <a:srgbClr val="FFFF00"/>
              </a:solidFill>
            </a:endParaRPr>
          </a:p>
        </p:txBody>
      </p:sp>
      <p:sp>
        <p:nvSpPr>
          <p:cNvPr id="41" name="Segnaposto numero diapositiva 2"/>
          <p:cNvSpPr txBox="1">
            <a:spLocks/>
          </p:cNvSpPr>
          <p:nvPr/>
        </p:nvSpPr>
        <p:spPr>
          <a:xfrm>
            <a:off x="6553200" y="4969536"/>
            <a:ext cx="2133600" cy="273844"/>
          </a:xfrm>
          <a:prstGeom prst="rect">
            <a:avLst/>
          </a:prstGeom>
        </p:spPr>
        <p:txBody>
          <a:bodyPr vert="horz" lIns="91434" tIns="45717" rIns="91434" bIns="45717"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A24C11-59DB-42D3-8D79-717F64C14CA4}" type="slidenum">
              <a:rPr lang="en-GB" smtClean="0">
                <a:solidFill>
                  <a:schemeClr val="bg1"/>
                </a:solidFill>
              </a:rPr>
              <a:pPr/>
              <a:t>9</a:t>
            </a:fld>
            <a:endParaRPr lang="en-GB">
              <a:solidFill>
                <a:schemeClr val="bg1"/>
              </a:solidFill>
            </a:endParaRPr>
          </a:p>
        </p:txBody>
      </p:sp>
    </p:spTree>
    <p:extLst>
      <p:ext uri="{BB962C8B-B14F-4D97-AF65-F5344CB8AC3E}">
        <p14:creationId xmlns:p14="http://schemas.microsoft.com/office/powerpoint/2010/main" val="3144668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20935</TotalTime>
  <Words>2111</Words>
  <Application>Microsoft Office PowerPoint</Application>
  <PresentationFormat>Presentazione su schermo (16:9)</PresentationFormat>
  <Paragraphs>433</Paragraphs>
  <Slides>25</Slides>
  <Notes>7</Notes>
  <HiddenSlides>4</HiddenSlides>
  <MMClips>0</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Tema di Office</vt:lpstr>
      <vt:lpstr>Possible INFN contributions to the construction of the Electron-Ion Collider </vt:lpstr>
      <vt:lpstr>Presentazione standard di PowerPoint</vt:lpstr>
      <vt:lpstr>Presentazione standard di PowerPoint</vt:lpstr>
      <vt:lpstr>EIC designed to meet NSAC and NAS Requirements</vt:lpstr>
      <vt:lpstr>EIC Collider Concept</vt:lpstr>
      <vt:lpstr>Presentazione standard di PowerPoint</vt:lpstr>
      <vt:lpstr>EIC covers full center of mass energy range of 20 – 140 GeV</vt:lpstr>
      <vt:lpstr>EIC High Luminosity with a Crossing Angle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EIC Accelerator Collaboration Opportunities</vt:lpstr>
      <vt:lpstr>Collaboration – path forward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EIC Meeting</dc:title>
  <dc:creator>Sandro</dc:creator>
  <cp:lastModifiedBy>Sandro</cp:lastModifiedBy>
  <cp:revision>121</cp:revision>
  <dcterms:created xsi:type="dcterms:W3CDTF">2020-10-20T09:08:18Z</dcterms:created>
  <dcterms:modified xsi:type="dcterms:W3CDTF">2021-03-15T14:57:11Z</dcterms:modified>
</cp:coreProperties>
</file>