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notesMasterIdLst>
    <p:notesMasterId r:id="rId12"/>
  </p:notesMasterIdLst>
  <p:sldIdLst>
    <p:sldId id="353" r:id="rId2"/>
    <p:sldId id="438" r:id="rId3"/>
    <p:sldId id="414" r:id="rId4"/>
    <p:sldId id="426" r:id="rId5"/>
    <p:sldId id="455" r:id="rId6"/>
    <p:sldId id="430" r:id="rId7"/>
    <p:sldId id="454" r:id="rId8"/>
    <p:sldId id="450" r:id="rId9"/>
    <p:sldId id="456" r:id="rId10"/>
    <p:sldId id="411" r:id="rId11"/>
  </p:sldIdLst>
  <p:sldSz cx="12192000" cy="6858000"/>
  <p:notesSz cx="7099300" cy="10234613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373" autoAdjust="0"/>
    <p:restoredTop sz="90381" autoAdjust="0"/>
  </p:normalViewPr>
  <p:slideViewPr>
    <p:cSldViewPr snapToGrid="0">
      <p:cViewPr varScale="1">
        <p:scale>
          <a:sx n="76" d="100"/>
          <a:sy n="76" d="100"/>
        </p:scale>
        <p:origin x="684" y="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30C7D19D-D3B0-4720-8741-7E5090A17932}" type="datetimeFigureOut">
              <a:rPr lang="it-IT" smtClean="0"/>
              <a:t>16/03/2021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79425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709930" y="4925407"/>
            <a:ext cx="5679440" cy="4029879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4021294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B3397B38-ACAD-4549-A2FC-5275A7419BB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804191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3397B38-ACAD-4549-A2FC-5275A7419BBB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858002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397B38-ACAD-4549-A2FC-5275A7419BBB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322686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3397B38-ACAD-4549-A2FC-5275A7419BBB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194021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it-IT" dirty="0">
              <a:solidFill>
                <a:srgbClr val="00B050"/>
              </a:solidFill>
            </a:endParaRPr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397B38-ACAD-4549-A2FC-5275A7419BBB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252122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3397B38-ACAD-4549-A2FC-5275A7419BBB}" type="slidenum">
              <a:rPr lang="it-IT" smtClean="0"/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602820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3/16/2021</a:t>
            </a:fld>
            <a:endParaRPr lang="en-US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69120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3/16/2021</a:t>
            </a:fld>
            <a:endParaRPr lang="en-US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‹N›</a:t>
            </a:fld>
            <a:endParaRPr lang="en-US" dirty="0"/>
          </a:p>
        </p:txBody>
      </p:sp>
      <p:cxnSp>
        <p:nvCxnSpPr>
          <p:cNvPr id="7" name="Connettore diritto 6"/>
          <p:cNvCxnSpPr/>
          <p:nvPr userDrawn="1"/>
        </p:nvCxnSpPr>
        <p:spPr>
          <a:xfrm>
            <a:off x="112734" y="1002082"/>
            <a:ext cx="11962356" cy="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229066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3/16/2021</a:t>
            </a:fld>
            <a:endParaRPr lang="en-US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‹N›</a:t>
            </a:fld>
            <a:endParaRPr lang="en-US" dirty="0"/>
          </a:p>
        </p:txBody>
      </p:sp>
      <p:cxnSp>
        <p:nvCxnSpPr>
          <p:cNvPr id="7" name="Connettore diritto 6"/>
          <p:cNvCxnSpPr/>
          <p:nvPr userDrawn="1"/>
        </p:nvCxnSpPr>
        <p:spPr>
          <a:xfrm>
            <a:off x="112734" y="1002082"/>
            <a:ext cx="11962356" cy="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354213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3/16/2021</a:t>
            </a:fld>
            <a:endParaRPr lang="en-US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‹N›</a:t>
            </a:fld>
            <a:endParaRPr lang="en-US" dirty="0"/>
          </a:p>
        </p:txBody>
      </p:sp>
      <p:cxnSp>
        <p:nvCxnSpPr>
          <p:cNvPr id="7" name="Connettore diritto 6"/>
          <p:cNvCxnSpPr/>
          <p:nvPr userDrawn="1"/>
        </p:nvCxnSpPr>
        <p:spPr>
          <a:xfrm>
            <a:off x="112734" y="1002082"/>
            <a:ext cx="11962356" cy="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984167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3/16/2021</a:t>
            </a:fld>
            <a:endParaRPr lang="en-US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110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3/16/2021</a:t>
            </a:fld>
            <a:endParaRPr lang="en-US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‹N›</a:t>
            </a:fld>
            <a:endParaRPr lang="en-US" dirty="0"/>
          </a:p>
        </p:txBody>
      </p:sp>
      <p:cxnSp>
        <p:nvCxnSpPr>
          <p:cNvPr id="8" name="Connettore diritto 7"/>
          <p:cNvCxnSpPr/>
          <p:nvPr userDrawn="1"/>
        </p:nvCxnSpPr>
        <p:spPr>
          <a:xfrm>
            <a:off x="112734" y="1002082"/>
            <a:ext cx="11962356" cy="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51091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3/16/2021</a:t>
            </a:fld>
            <a:endParaRPr lang="en-US" dirty="0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‹N›</a:t>
            </a:fld>
            <a:endParaRPr lang="en-US" dirty="0"/>
          </a:p>
        </p:txBody>
      </p:sp>
      <p:cxnSp>
        <p:nvCxnSpPr>
          <p:cNvPr id="10" name="Connettore diritto 9"/>
          <p:cNvCxnSpPr/>
          <p:nvPr userDrawn="1"/>
        </p:nvCxnSpPr>
        <p:spPr>
          <a:xfrm>
            <a:off x="112734" y="1002082"/>
            <a:ext cx="11962356" cy="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918541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3/16/2021</a:t>
            </a:fld>
            <a:endParaRPr lang="en-US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‹N›</a:t>
            </a:fld>
            <a:endParaRPr lang="en-US" dirty="0"/>
          </a:p>
        </p:txBody>
      </p:sp>
      <p:cxnSp>
        <p:nvCxnSpPr>
          <p:cNvPr id="6" name="Connettore diritto 5"/>
          <p:cNvCxnSpPr/>
          <p:nvPr userDrawn="1"/>
        </p:nvCxnSpPr>
        <p:spPr>
          <a:xfrm>
            <a:off x="112734" y="1002082"/>
            <a:ext cx="11962356" cy="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57716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3/16/2021</a:t>
            </a:fld>
            <a:endParaRPr lang="en-US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‹N›</a:t>
            </a:fld>
            <a:endParaRPr lang="en-US" dirty="0"/>
          </a:p>
        </p:txBody>
      </p:sp>
      <p:cxnSp>
        <p:nvCxnSpPr>
          <p:cNvPr id="5" name="Connettore diritto 4"/>
          <p:cNvCxnSpPr/>
          <p:nvPr userDrawn="1"/>
        </p:nvCxnSpPr>
        <p:spPr>
          <a:xfrm>
            <a:off x="112734" y="1002082"/>
            <a:ext cx="11962356" cy="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23362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3/16/2021</a:t>
            </a:fld>
            <a:endParaRPr lang="en-US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‹N›</a:t>
            </a:fld>
            <a:endParaRPr lang="en-US" dirty="0"/>
          </a:p>
        </p:txBody>
      </p:sp>
      <p:cxnSp>
        <p:nvCxnSpPr>
          <p:cNvPr id="8" name="Connettore diritto 7"/>
          <p:cNvCxnSpPr/>
          <p:nvPr userDrawn="1"/>
        </p:nvCxnSpPr>
        <p:spPr>
          <a:xfrm>
            <a:off x="112734" y="1002082"/>
            <a:ext cx="11962356" cy="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34429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3/16/2021</a:t>
            </a:fld>
            <a:endParaRPr lang="en-US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‹N›</a:t>
            </a:fld>
            <a:endParaRPr lang="en-US" dirty="0"/>
          </a:p>
        </p:txBody>
      </p:sp>
      <p:cxnSp>
        <p:nvCxnSpPr>
          <p:cNvPr id="8" name="Connettore diritto 7"/>
          <p:cNvCxnSpPr/>
          <p:nvPr userDrawn="1"/>
        </p:nvCxnSpPr>
        <p:spPr>
          <a:xfrm>
            <a:off x="112734" y="1002082"/>
            <a:ext cx="11962356" cy="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5292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1560589" y="250521"/>
            <a:ext cx="9793212" cy="6263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dirty="0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dirty="0"/>
              <a:t>Modifica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err="1"/>
              <a:t>CdL</a:t>
            </a:r>
            <a:r>
              <a:rPr lang="en-US" dirty="0"/>
              <a:t> </a:t>
            </a:r>
            <a:r>
              <a:rPr lang="en-US" dirty="0" err="1"/>
              <a:t>aperto</a:t>
            </a:r>
            <a:r>
              <a:rPr lang="en-US" dirty="0"/>
              <a:t> – 4 </a:t>
            </a:r>
            <a:r>
              <a:rPr lang="en-US" dirty="0" err="1"/>
              <a:t>luglio</a:t>
            </a:r>
            <a:r>
              <a:rPr lang="en-US" dirty="0"/>
              <a:t> 2018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‹N›</a:t>
            </a:fld>
            <a:endParaRPr lang="en-US" dirty="0"/>
          </a:p>
        </p:txBody>
      </p:sp>
      <p:pic>
        <p:nvPicPr>
          <p:cNvPr id="7" name="Immagine 1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8284"/>
            <a:ext cx="1681539" cy="10340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40047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it-IT" dirty="0"/>
              <a:t>Le reti tematiche 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985962"/>
          </a:xfrm>
        </p:spPr>
        <p:txBody>
          <a:bodyPr>
            <a:normAutofit fontScale="92500" lnSpcReduction="10000"/>
          </a:bodyPr>
          <a:lstStyle/>
          <a:p>
            <a:r>
              <a:rPr lang="it-IT" dirty="0"/>
              <a:t>Pasquale Fabbricatore</a:t>
            </a:r>
          </a:p>
          <a:p>
            <a:endParaRPr lang="it-IT" dirty="0"/>
          </a:p>
          <a:p>
            <a:endParaRPr lang="it-IT" dirty="0"/>
          </a:p>
          <a:p>
            <a:r>
              <a:rPr lang="it-IT" dirty="0"/>
              <a:t>Prima riunione nazionale INFN-Acceleratori </a:t>
            </a:r>
          </a:p>
          <a:p>
            <a:r>
              <a:rPr lang="it-IT" dirty="0"/>
              <a:t>del 16 Marzo 2021</a:t>
            </a:r>
          </a:p>
        </p:txBody>
      </p:sp>
    </p:spTree>
    <p:extLst>
      <p:ext uri="{BB962C8B-B14F-4D97-AF65-F5344CB8AC3E}">
        <p14:creationId xmlns:p14="http://schemas.microsoft.com/office/powerpoint/2010/main" val="18681712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994A2AF-A700-496A-8F75-A1891C3313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Conclusioni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>
          <a:xfrm>
            <a:off x="762000" y="1485900"/>
            <a:ext cx="10515600" cy="4732020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it-IT" dirty="0"/>
              <a:t>Le Reti tematiche costituiranno la spina dorsale della comunità degli acceleratori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it-IT" dirty="0"/>
              <a:t>Le Reti saranno costituite a partire dalla mappatura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it-IT" dirty="0"/>
              <a:t>Lavoro nelle Reti e nel Comitato di Coordinamento →  </a:t>
            </a:r>
            <a:r>
              <a:rPr lang="it-IT" dirty="0">
                <a:solidFill>
                  <a:srgbClr val="0070C0"/>
                </a:solidFill>
              </a:rPr>
              <a:t>Proposta per una Strategia </a:t>
            </a:r>
            <a:r>
              <a:rPr lang="it-IT" dirty="0"/>
              <a:t>coerente ed altamente dinamica dell’INFN nel campo dell’R&amp;D sugli acceleratori di particelle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it-IT" dirty="0"/>
              <a:t>Comitato e Reti </a:t>
            </a:r>
            <a:r>
              <a:rPr lang="it-IT" dirty="0">
                <a:solidFill>
                  <a:srgbClr val="0070C0"/>
                </a:solidFill>
              </a:rPr>
              <a:t>promuovono le call e la partecipazione ad esse</a:t>
            </a:r>
            <a:r>
              <a:rPr lang="it-IT" dirty="0"/>
              <a:t>, in sinergia con la DFE e il CNTT → porta </a:t>
            </a:r>
            <a:r>
              <a:rPr lang="it-IT" dirty="0">
                <a:solidFill>
                  <a:srgbClr val="0070C0"/>
                </a:solidFill>
              </a:rPr>
              <a:t>fondi esterni </a:t>
            </a:r>
            <a:r>
              <a:rPr lang="it-IT" dirty="0"/>
              <a:t>all’INFN e ne promuove la </a:t>
            </a:r>
            <a:r>
              <a:rPr lang="it-IT" dirty="0">
                <a:solidFill>
                  <a:srgbClr val="0070C0"/>
                </a:solidFill>
              </a:rPr>
              <a:t>visibilità</a:t>
            </a:r>
            <a:r>
              <a:rPr lang="it-IT" dirty="0"/>
              <a:t> nel settore</a:t>
            </a:r>
          </a:p>
        </p:txBody>
      </p:sp>
    </p:spTree>
    <p:extLst>
      <p:ext uri="{BB962C8B-B14F-4D97-AF65-F5344CB8AC3E}">
        <p14:creationId xmlns:p14="http://schemas.microsoft.com/office/powerpoint/2010/main" val="10702367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Sommario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1" y="1711325"/>
            <a:ext cx="10515600" cy="435133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it-IT" dirty="0"/>
              <a:t>Le reti: una delle missioni di INFN-</a:t>
            </a:r>
            <a:r>
              <a:rPr lang="it-IT" dirty="0" err="1"/>
              <a:t>Accelaratori</a:t>
            </a:r>
            <a:endParaRPr lang="it-IT" dirty="0"/>
          </a:p>
          <a:p>
            <a:pPr marL="514350" indent="-514350">
              <a:buFont typeface="+mj-lt"/>
              <a:buAutoNum type="arabicPeriod"/>
            </a:pPr>
            <a:r>
              <a:rPr lang="it-IT" dirty="0"/>
              <a:t>Ruolo delle reti 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/>
              <a:t>Comitato di coordinamento delle reti</a:t>
            </a:r>
          </a:p>
        </p:txBody>
      </p:sp>
    </p:spTree>
    <p:extLst>
      <p:ext uri="{BB962C8B-B14F-4D97-AF65-F5344CB8AC3E}">
        <p14:creationId xmlns:p14="http://schemas.microsoft.com/office/powerpoint/2010/main" val="38104540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560588" y="250521"/>
            <a:ext cx="10355487" cy="626301"/>
          </a:xfrm>
        </p:spPr>
        <p:txBody>
          <a:bodyPr>
            <a:normAutofit fontScale="90000"/>
          </a:bodyPr>
          <a:lstStyle/>
          <a:p>
            <a:r>
              <a:rPr lang="it-IT" dirty="0"/>
              <a:t>Le reti: una delle missioni di INFN-Acceleratori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68650" y="1291812"/>
            <a:ext cx="10515600" cy="4826335"/>
          </a:xfrm>
        </p:spPr>
        <p:txBody>
          <a:bodyPr>
            <a:normAutofit/>
          </a:bodyPr>
          <a:lstStyle/>
          <a:p>
            <a:pPr marL="266700" indent="0">
              <a:buNone/>
            </a:pPr>
            <a:r>
              <a:rPr lang="it-IT" dirty="0"/>
              <a:t>Tra i mandati di INFN-Acceleratori è espressamente indicato :</a:t>
            </a:r>
          </a:p>
          <a:p>
            <a:pPr marL="266700" indent="0">
              <a:buNone/>
            </a:pPr>
            <a:r>
              <a:rPr lang="it-IT" dirty="0"/>
              <a:t>….</a:t>
            </a:r>
          </a:p>
          <a:p>
            <a:pPr marL="266700" indent="0">
              <a:buNone/>
            </a:pPr>
            <a:r>
              <a:rPr lang="it-IT" i="1" dirty="0"/>
              <a:t>b) promuovere la formazione di reti tematicamente affini tra gli esperti di acceleratori su argomenti di rilevante interesse con l’individuazione di relativi moderatori, e svolgere una funzione di coordinamento tra esse</a:t>
            </a:r>
            <a:r>
              <a:rPr lang="it-IT" dirty="0"/>
              <a:t>;</a:t>
            </a:r>
          </a:p>
          <a:p>
            <a:pPr marL="266700" indent="0">
              <a:buNone/>
            </a:pPr>
            <a:r>
              <a:rPr lang="it-IT" dirty="0"/>
              <a:t>…..</a:t>
            </a:r>
          </a:p>
          <a:p>
            <a:pPr marL="266700" indent="0" algn="just">
              <a:buNone/>
            </a:pPr>
            <a:r>
              <a:rPr lang="it-IT" dirty="0"/>
              <a:t>Per questo motivo uno dei prime attività del comitato è stato il rilevamento delle potenzialità dell’INFN, partendo da una </a:t>
            </a:r>
            <a:r>
              <a:rPr lang="it-IT" dirty="0">
                <a:solidFill>
                  <a:srgbClr val="0070C0"/>
                </a:solidFill>
              </a:rPr>
              <a:t>mappatura di competenze, strumentazione (e progetti già in atto) </a:t>
            </a:r>
            <a:r>
              <a:rPr lang="it-IT" dirty="0"/>
              <a:t>distribuiti nei LN e nelle sezioni in questo settore.</a:t>
            </a:r>
          </a:p>
        </p:txBody>
      </p:sp>
    </p:spTree>
    <p:extLst>
      <p:ext uri="{BB962C8B-B14F-4D97-AF65-F5344CB8AC3E}">
        <p14:creationId xmlns:p14="http://schemas.microsoft.com/office/powerpoint/2010/main" val="15365559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sz="3200" dirty="0"/>
              <a:t>Strutturare una comunità di esperti di acceleratori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47700" y="1325880"/>
            <a:ext cx="10995660" cy="5059680"/>
          </a:xfrm>
        </p:spPr>
        <p:txBody>
          <a:bodyPr>
            <a:normAutofit fontScale="70000" lnSpcReduction="20000"/>
          </a:bodyPr>
          <a:lstStyle/>
          <a:p>
            <a:pPr marL="0" lvl="0" indent="0">
              <a:lnSpc>
                <a:spcPct val="170000"/>
              </a:lnSpc>
              <a:buNone/>
            </a:pPr>
            <a:r>
              <a:rPr lang="it-IT" sz="3400" u="sng" dirty="0"/>
              <a:t>Obiettivo</a:t>
            </a:r>
            <a:r>
              <a:rPr lang="it-IT" sz="3400" dirty="0"/>
              <a:t>:  l’INFN trarrebbe indubbio vantaggio dallo </a:t>
            </a:r>
            <a:r>
              <a:rPr lang="it-IT" sz="3400" dirty="0">
                <a:solidFill>
                  <a:srgbClr val="0070C0"/>
                </a:solidFill>
              </a:rPr>
              <a:t>«strutturare» la comunità degli esperti di acceleratori nell’INFN</a:t>
            </a:r>
            <a:r>
              <a:rPr lang="it-IT" sz="3400" dirty="0"/>
              <a:t>, in modo che:</a:t>
            </a:r>
          </a:p>
          <a:p>
            <a:pPr marL="0" lvl="0" indent="0">
              <a:buNone/>
            </a:pPr>
            <a:endParaRPr lang="it-IT" dirty="0"/>
          </a:p>
          <a:p>
            <a:pPr marL="541338" lvl="0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it-IT" sz="4000" dirty="0"/>
              <a:t>fornisca un contributo autorevole alla strategia e allo sviluppo di R&amp;D, </a:t>
            </a:r>
          </a:p>
          <a:p>
            <a:pPr marL="541338" lvl="0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it-IT" sz="4000" dirty="0"/>
              <a:t>proponga e partecipi a programmi di ricerca e a progetti internazionali, a call relative a bandi regionali, nazionali, europei ed internazionali.</a:t>
            </a:r>
          </a:p>
          <a:p>
            <a:pPr marL="541338">
              <a:lnSpc>
                <a:spcPct val="200000"/>
              </a:lnSpc>
              <a:spcBef>
                <a:spcPts val="0"/>
              </a:spcBef>
              <a:buFont typeface="Wingdings" panose="05000000000000000000" pitchFamily="2" charset="2"/>
              <a:buChar char="ü"/>
              <a:defRPr/>
            </a:pPr>
            <a:r>
              <a:rPr lang="it-IT" sz="4000" dirty="0"/>
              <a:t>sia già organizzata quando poi si passa a finanziare i progetti</a:t>
            </a:r>
          </a:p>
          <a:p>
            <a:pPr marL="312738" indent="0">
              <a:lnSpc>
                <a:spcPct val="100000"/>
              </a:lnSpc>
              <a:spcBef>
                <a:spcPts val="0"/>
              </a:spcBef>
              <a:buNone/>
              <a:defRPr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897765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>
            <a:extLst>
              <a:ext uri="{FF2B5EF4-FFF2-40B4-BE49-F238E27FC236}">
                <a16:creationId xmlns:a16="http://schemas.microsoft.com/office/drawing/2014/main" id="{C3CA8B36-1C04-4CAE-B5AF-7995B8454C4B}"/>
              </a:ext>
            </a:extLst>
          </p:cNvPr>
          <p:cNvSpPr txBox="1">
            <a:spLocks/>
          </p:cNvSpPr>
          <p:nvPr/>
        </p:nvSpPr>
        <p:spPr>
          <a:xfrm>
            <a:off x="1560588" y="250521"/>
            <a:ext cx="10355487" cy="626301"/>
          </a:xfrm>
          <a:prstGeom prst="rect">
            <a:avLst/>
          </a:prstGeom>
        </p:spPr>
        <p:txBody>
          <a:bodyPr>
            <a:normAutofit fontScale="90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it-IT" dirty="0"/>
              <a:t> Riprendere e allargare idee già esistenti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AD2628B2-23F9-4F8F-AABF-B25831C2C420}"/>
              </a:ext>
            </a:extLst>
          </p:cNvPr>
          <p:cNvSpPr txBox="1"/>
          <p:nvPr/>
        </p:nvSpPr>
        <p:spPr>
          <a:xfrm>
            <a:off x="753626" y="1165608"/>
            <a:ext cx="11203911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/>
              <a:t>Le «Reti di Competenza» (</a:t>
            </a:r>
            <a:r>
              <a:rPr lang="it-IT" sz="2800" dirty="0" err="1"/>
              <a:t>S.Falciano</a:t>
            </a:r>
            <a:r>
              <a:rPr lang="it-IT" sz="2800" dirty="0"/>
              <a:t> Piano Triennale 20-22, Bari Nov.2019)</a:t>
            </a:r>
          </a:p>
          <a:p>
            <a:endParaRPr lang="it-IT" sz="2800" dirty="0"/>
          </a:p>
          <a:p>
            <a:pPr algn="just"/>
            <a:r>
              <a:rPr lang="it-IT" sz="2800" b="1" dirty="0" err="1"/>
              <a:t>CHnet</a:t>
            </a:r>
            <a:r>
              <a:rPr lang="it-IT" sz="2800" dirty="0"/>
              <a:t>: (Cultural Heritage Network) una rete di acceleratori e strumentazioni mobili per la conservazione e il restauro del patrimonio culturale.</a:t>
            </a:r>
          </a:p>
          <a:p>
            <a:endParaRPr lang="it-IT" sz="2800" dirty="0"/>
          </a:p>
          <a:p>
            <a:pPr algn="just"/>
            <a:r>
              <a:rPr lang="it-IT" sz="2800" b="1" dirty="0" err="1"/>
              <a:t>RadNet</a:t>
            </a:r>
            <a:r>
              <a:rPr lang="it-IT" sz="2800" dirty="0"/>
              <a:t>: una rete di impianti e strumentazione  di irradiazione costruita attorno ai Laboratori Nazionali dell'INFN e ai loro acceleratori (mirata alla resistenza al danno da radiazione di dispositivi e sistemi elettronici)</a:t>
            </a:r>
          </a:p>
          <a:p>
            <a:pPr algn="just"/>
            <a:endParaRPr lang="it-IT" sz="2800" dirty="0"/>
          </a:p>
          <a:p>
            <a:pPr algn="just"/>
            <a:r>
              <a:rPr lang="it-IT" sz="2000" i="1" dirty="0"/>
              <a:t>Citando Speranza Falciano «Le reti di competenza nascono nel Comitato di Trasferimento Tecnologico come necessità di mettere in evidenza alcune tematiche strategiche, spesso interdisciplinari, accorpando gruppi di ricerca, laboratori, know-how detenuto anche dai singoli, etc. e mettendo tutto in rete per formare una concentrazione di competenze distribuite su un certo numero di nodi opportunamente configurati. Una sorta di distretti tecnologici o centri di competenza INFN</a:t>
            </a:r>
          </a:p>
        </p:txBody>
      </p:sp>
    </p:spTree>
    <p:extLst>
      <p:ext uri="{BB962C8B-B14F-4D97-AF65-F5344CB8AC3E}">
        <p14:creationId xmlns:p14="http://schemas.microsoft.com/office/powerpoint/2010/main" val="17609135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4F245F6-B2D2-47B3-BAE2-85BC4951B04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56260" y="1234440"/>
            <a:ext cx="11049000" cy="53949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u="sng" dirty="0"/>
              <a:t>Rete.</a:t>
            </a:r>
          </a:p>
          <a:p>
            <a:pPr marL="0" indent="0">
              <a:buNone/>
            </a:pPr>
            <a:r>
              <a:rPr lang="it-IT" dirty="0">
                <a:solidFill>
                  <a:srgbClr val="0070C0"/>
                </a:solidFill>
              </a:rPr>
              <a:t>Laboratorio allargato, di competenze o funzioni affini, nei vari settori degli acceleratori dell’INFN. </a:t>
            </a:r>
            <a:r>
              <a:rPr lang="it-IT" dirty="0"/>
              <a:t>Raccoglie esperti che </a:t>
            </a:r>
            <a:r>
              <a:rPr lang="it-IT" u="sng" dirty="0"/>
              <a:t>sviluppano R&amp;D innovativa</a:t>
            </a:r>
            <a:r>
              <a:rPr lang="it-IT" dirty="0"/>
              <a:t>, partecipano alla </a:t>
            </a:r>
            <a:r>
              <a:rPr lang="it-IT" u="sng" dirty="0"/>
              <a:t>realizzazione di un progetto/acceleratore</a:t>
            </a:r>
            <a:r>
              <a:rPr lang="it-IT" dirty="0"/>
              <a:t>, </a:t>
            </a:r>
            <a:r>
              <a:rPr lang="it-IT" u="sng" dirty="0"/>
              <a:t>gestiscono e operano acceleratori e loro componenti o strumentazione</a:t>
            </a:r>
            <a:r>
              <a:rPr lang="it-IT" dirty="0"/>
              <a:t> che può essere messa a sistema, conoscono ed interagiscono con l’industria del settore.</a:t>
            </a:r>
          </a:p>
          <a:p>
            <a:pPr lvl="0">
              <a:buFont typeface="Wingdings" panose="05000000000000000000" pitchFamily="2" charset="2"/>
              <a:buChar char="ü"/>
            </a:pPr>
            <a:r>
              <a:rPr lang="it-IT" dirty="0">
                <a:solidFill>
                  <a:srgbClr val="00B050"/>
                </a:solidFill>
              </a:rPr>
              <a:t>Reti di competenza </a:t>
            </a:r>
            <a:r>
              <a:rPr lang="it-IT" dirty="0"/>
              <a:t>(es. superconduttività) specifica: con molte applicazioni</a:t>
            </a:r>
          </a:p>
          <a:p>
            <a:pPr lvl="0">
              <a:buFont typeface="Wingdings" panose="05000000000000000000" pitchFamily="2" charset="2"/>
              <a:buChar char="ü"/>
            </a:pPr>
            <a:r>
              <a:rPr lang="it-IT" dirty="0">
                <a:solidFill>
                  <a:srgbClr val="00B050"/>
                </a:solidFill>
              </a:rPr>
              <a:t>Reti funzionali </a:t>
            </a:r>
            <a:r>
              <a:rPr lang="it-IT" dirty="0"/>
              <a:t>(es. applicative, a medicina, materiali, energia), con molte tecnologie trasversali (simulazioni, teoria, RF, magneti, Vuoto, ..)</a:t>
            </a:r>
          </a:p>
        </p:txBody>
      </p:sp>
      <p:sp>
        <p:nvSpPr>
          <p:cNvPr id="5" name="Titolo 4"/>
          <p:cNvSpPr>
            <a:spLocks noGrp="1"/>
          </p:cNvSpPr>
          <p:nvPr>
            <p:ph type="title"/>
          </p:nvPr>
        </p:nvSpPr>
        <p:spPr>
          <a:xfrm>
            <a:off x="1560589" y="228600"/>
            <a:ext cx="9793212" cy="626301"/>
          </a:xfrm>
        </p:spPr>
        <p:txBody>
          <a:bodyPr>
            <a:normAutofit fontScale="90000"/>
          </a:bodyPr>
          <a:lstStyle/>
          <a:p>
            <a:r>
              <a:rPr lang="it-IT" dirty="0"/>
              <a:t>Le Reti di R&amp;D su acceleratori</a:t>
            </a:r>
            <a:endParaRPr lang="it-IT" strike="sngStrike" dirty="0"/>
          </a:p>
        </p:txBody>
      </p:sp>
    </p:spTree>
    <p:extLst>
      <p:ext uri="{BB962C8B-B14F-4D97-AF65-F5344CB8AC3E}">
        <p14:creationId xmlns:p14="http://schemas.microsoft.com/office/powerpoint/2010/main" val="38554449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2">
            <a:extLst>
              <a:ext uri="{FF2B5EF4-FFF2-40B4-BE49-F238E27FC236}">
                <a16:creationId xmlns:a16="http://schemas.microsoft.com/office/drawing/2014/main" id="{4C4017A8-4837-49EE-8124-EBD91ABA2506}"/>
              </a:ext>
            </a:extLst>
          </p:cNvPr>
          <p:cNvSpPr txBox="1">
            <a:spLocks/>
          </p:cNvSpPr>
          <p:nvPr/>
        </p:nvSpPr>
        <p:spPr>
          <a:xfrm>
            <a:off x="556260" y="1234440"/>
            <a:ext cx="11049000" cy="5394960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it-IT" u="sng" dirty="0"/>
              <a:t>Attività della Rete.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it-IT" dirty="0">
                <a:solidFill>
                  <a:srgbClr val="0070C0"/>
                </a:solidFill>
              </a:rPr>
              <a:t>Elabora e propone </a:t>
            </a:r>
            <a:r>
              <a:rPr lang="it-IT" dirty="0"/>
              <a:t>al Comitato di Coordinamento delle Reti </a:t>
            </a:r>
            <a:r>
              <a:rPr lang="it-IT" dirty="0">
                <a:solidFill>
                  <a:srgbClr val="0070C0"/>
                </a:solidFill>
              </a:rPr>
              <a:t>una propria strategia </a:t>
            </a:r>
            <a:r>
              <a:rPr lang="it-IT" dirty="0"/>
              <a:t>in un contesto nazionale ed internazionale, contribuendo così in modo approfondito a proporre una  strategia complessiva all’INFN nel campo degli acceleratori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it-IT" dirty="0"/>
              <a:t>Stimola </a:t>
            </a:r>
            <a:r>
              <a:rPr lang="it-IT" dirty="0">
                <a:solidFill>
                  <a:srgbClr val="0070C0"/>
                </a:solidFill>
              </a:rPr>
              <a:t>discussioni/workshops</a:t>
            </a:r>
            <a:r>
              <a:rPr lang="it-IT" dirty="0"/>
              <a:t> su tematiche specifiche e promuove il </a:t>
            </a:r>
            <a:r>
              <a:rPr lang="it-IT" dirty="0">
                <a:solidFill>
                  <a:srgbClr val="0070C0"/>
                </a:solidFill>
              </a:rPr>
              <a:t>coordinamento dell’attività di R&amp;D </a:t>
            </a:r>
            <a:r>
              <a:rPr lang="it-IT" dirty="0"/>
              <a:t>nel settore 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it-IT" dirty="0"/>
              <a:t>Tramite un proprio coordinatore </a:t>
            </a:r>
            <a:r>
              <a:rPr lang="it-IT" dirty="0">
                <a:solidFill>
                  <a:srgbClr val="0070C0"/>
                </a:solidFill>
              </a:rPr>
              <a:t>riferisce al Comitato di Coordinamento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it-IT" dirty="0"/>
              <a:t>D’intesa con il Comitato di Coordinamento delle Reti, </a:t>
            </a:r>
            <a:r>
              <a:rPr lang="it-IT" dirty="0">
                <a:solidFill>
                  <a:srgbClr val="0070C0"/>
                </a:solidFill>
              </a:rPr>
              <a:t>promuove la partecipazione a bandi </a:t>
            </a:r>
            <a:r>
              <a:rPr lang="it-IT" dirty="0"/>
              <a:t>regionali, nazionali, europei ed internazionali</a:t>
            </a:r>
          </a:p>
        </p:txBody>
      </p:sp>
      <p:sp>
        <p:nvSpPr>
          <p:cNvPr id="3" name="Titolo 4">
            <a:extLst>
              <a:ext uri="{FF2B5EF4-FFF2-40B4-BE49-F238E27FC236}">
                <a16:creationId xmlns:a16="http://schemas.microsoft.com/office/drawing/2014/main" id="{1921BFBA-116E-4E00-9624-D9DB9A24190C}"/>
              </a:ext>
            </a:extLst>
          </p:cNvPr>
          <p:cNvSpPr txBox="1">
            <a:spLocks/>
          </p:cNvSpPr>
          <p:nvPr/>
        </p:nvSpPr>
        <p:spPr>
          <a:xfrm>
            <a:off x="1812048" y="178358"/>
            <a:ext cx="9793212" cy="626301"/>
          </a:xfrm>
          <a:prstGeom prst="rect">
            <a:avLst/>
          </a:prstGeom>
        </p:spPr>
        <p:txBody>
          <a:bodyPr>
            <a:normAutofit fontScale="90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it-IT" dirty="0"/>
              <a:t>Le attività della rete</a:t>
            </a:r>
            <a:endParaRPr lang="it-IT" strike="sngStrike" dirty="0"/>
          </a:p>
        </p:txBody>
      </p:sp>
    </p:spTree>
    <p:extLst>
      <p:ext uri="{BB962C8B-B14F-4D97-AF65-F5344CB8AC3E}">
        <p14:creationId xmlns:p14="http://schemas.microsoft.com/office/powerpoint/2010/main" val="29139001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Il comitato di coordinamento delle Reti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>
          <a:xfrm>
            <a:off x="838201" y="1493520"/>
            <a:ext cx="10515600" cy="4663441"/>
          </a:xfrm>
        </p:spPr>
        <p:txBody>
          <a:bodyPr>
            <a:normAutofit fontScale="92500" lnSpcReduction="20000"/>
          </a:bodyPr>
          <a:lstStyle/>
          <a:p>
            <a:pPr marL="76200" indent="0" algn="just">
              <a:buNone/>
            </a:pPr>
            <a:r>
              <a:rPr lang="it-IT" dirty="0">
                <a:solidFill>
                  <a:srgbClr val="0070C0"/>
                </a:solidFill>
              </a:rPr>
              <a:t>Il Comitato di Coordinamento, insieme ai Coordinatori delle RETI</a:t>
            </a:r>
            <a:r>
              <a:rPr lang="it-IT" dirty="0"/>
              <a:t>:</a:t>
            </a:r>
          </a:p>
          <a:p>
            <a:pPr marL="533400" indent="-457200" algn="just">
              <a:buFont typeface="Wingdings" panose="05000000000000000000" pitchFamily="2" charset="2"/>
              <a:buChar char="ü"/>
            </a:pPr>
            <a:r>
              <a:rPr lang="it-IT" dirty="0"/>
              <a:t>Propone alla GE dell’INFN una strategia complessiva sugli sviluppi in tema di R&amp;D a lungo termine sugli acceleratori</a:t>
            </a:r>
          </a:p>
          <a:p>
            <a:pPr marL="533400" indent="-457200" algn="just">
              <a:buFont typeface="Wingdings" panose="05000000000000000000" pitchFamily="2" charset="2"/>
              <a:buChar char="ü"/>
            </a:pPr>
            <a:r>
              <a:rPr lang="it-IT" dirty="0">
                <a:solidFill>
                  <a:srgbClr val="C00000"/>
                </a:solidFill>
              </a:rPr>
              <a:t>Funge da riferimento per la GE ed il CD su nuove attività o progetti di acceleratori</a:t>
            </a:r>
          </a:p>
          <a:p>
            <a:pPr marL="533400" indent="-457200" algn="just">
              <a:buFont typeface="Wingdings" panose="05000000000000000000" pitchFamily="2" charset="2"/>
              <a:buChar char="ü"/>
            </a:pPr>
            <a:r>
              <a:rPr lang="it-IT" dirty="0"/>
              <a:t>Coordina il supporto e stimola le reti di competenza e le reti funzionali </a:t>
            </a:r>
          </a:p>
          <a:p>
            <a:pPr marL="533400" indent="-457200" algn="just">
              <a:buFont typeface="Wingdings" panose="05000000000000000000" pitchFamily="2" charset="2"/>
              <a:buChar char="ü"/>
            </a:pPr>
            <a:r>
              <a:rPr lang="it-IT" dirty="0"/>
              <a:t>Tiene aggiornato il database delle competenze e della strumentazione dell’INFN </a:t>
            </a:r>
          </a:p>
          <a:p>
            <a:pPr marL="533400" indent="-457200" algn="just">
              <a:buFont typeface="Wingdings" panose="05000000000000000000" pitchFamily="2" charset="2"/>
              <a:buChar char="ü"/>
            </a:pPr>
            <a:r>
              <a:rPr lang="it-IT" dirty="0"/>
              <a:t>Svolge, d’intesa con la GE e nei consessi opportuni, un’attività di influenza sulla preparazione dei work-</a:t>
            </a:r>
            <a:r>
              <a:rPr lang="it-IT" dirty="0" err="1"/>
              <a:t>programmes</a:t>
            </a:r>
            <a:r>
              <a:rPr lang="it-IT" dirty="0"/>
              <a:t> europei e la definizione delle Call</a:t>
            </a:r>
          </a:p>
          <a:p>
            <a:pPr marL="533400" indent="-457200" algn="just">
              <a:buFont typeface="Wingdings" panose="05000000000000000000" pitchFamily="2" charset="2"/>
              <a:buChar char="ü"/>
            </a:pPr>
            <a:r>
              <a:rPr lang="it-IT" dirty="0"/>
              <a:t>Svolge un ruolo di coordinamento di alto livello nella partecipazione alle Call</a:t>
            </a:r>
          </a:p>
        </p:txBody>
      </p:sp>
    </p:spTree>
    <p:extLst>
      <p:ext uri="{BB962C8B-B14F-4D97-AF65-F5344CB8AC3E}">
        <p14:creationId xmlns:p14="http://schemas.microsoft.com/office/powerpoint/2010/main" val="32210755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4">
            <a:extLst>
              <a:ext uri="{FF2B5EF4-FFF2-40B4-BE49-F238E27FC236}">
                <a16:creationId xmlns:a16="http://schemas.microsoft.com/office/drawing/2014/main" id="{3595E1C7-69D9-4C75-9A8F-1D816DD5FDA3}"/>
              </a:ext>
            </a:extLst>
          </p:cNvPr>
          <p:cNvSpPr txBox="1">
            <a:spLocks/>
          </p:cNvSpPr>
          <p:nvPr/>
        </p:nvSpPr>
        <p:spPr>
          <a:xfrm>
            <a:off x="1812048" y="178358"/>
            <a:ext cx="9793212" cy="626301"/>
          </a:xfrm>
          <a:prstGeom prst="rect">
            <a:avLst/>
          </a:prstGeom>
        </p:spPr>
        <p:txBody>
          <a:bodyPr>
            <a:normAutofit fontScale="90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it-IT" dirty="0"/>
              <a:t>La struttura delle Reti</a:t>
            </a:r>
            <a:endParaRPr lang="it-IT" strike="sngStrike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5964C7B-841E-4F0D-ABA9-EEF57D8515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92017" y="3024094"/>
            <a:ext cx="8128800" cy="580381"/>
          </a:xfrm>
          <a:prstGeom prst="rect">
            <a:avLst/>
          </a:prstGeom>
          <a:solidFill>
            <a:srgbClr val="CFE7F5"/>
          </a:solidFill>
          <a:ln w="9360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1639" tIns="66291" rIns="81639" bIns="40820" anchor="ctr"/>
          <a:lstStyle/>
          <a:p>
            <a:pPr algn="ctr">
              <a:tabLst>
                <a:tab pos="0" algn="l"/>
                <a:tab pos="414726" algn="l"/>
                <a:tab pos="829452" algn="l"/>
                <a:tab pos="1244178" algn="l"/>
                <a:tab pos="1658904" algn="l"/>
                <a:tab pos="2073631" algn="l"/>
                <a:tab pos="2488357" algn="l"/>
                <a:tab pos="2903083" algn="l"/>
                <a:tab pos="3317809" algn="l"/>
                <a:tab pos="3732535" algn="l"/>
                <a:tab pos="4147261" algn="l"/>
                <a:tab pos="4561987" algn="l"/>
                <a:tab pos="4976713" algn="l"/>
                <a:tab pos="5391440" algn="l"/>
                <a:tab pos="5806166" algn="l"/>
                <a:tab pos="6220892" algn="l"/>
                <a:tab pos="6635618" algn="l"/>
                <a:tab pos="7050344" algn="l"/>
                <a:tab pos="7465070" algn="l"/>
                <a:tab pos="7879796" algn="l"/>
                <a:tab pos="8294522" algn="l"/>
              </a:tabLst>
            </a:pPr>
            <a:r>
              <a:rPr lang="en-US" sz="2900" b="1" dirty="0" err="1">
                <a:solidFill>
                  <a:srgbClr val="000000"/>
                </a:solidFill>
              </a:rPr>
              <a:t>Coordinamento</a:t>
            </a:r>
            <a:r>
              <a:rPr lang="en-US" sz="2900" b="1" dirty="0">
                <a:solidFill>
                  <a:srgbClr val="000000"/>
                </a:solidFill>
              </a:rPr>
              <a:t> </a:t>
            </a:r>
            <a:r>
              <a:rPr lang="en-US" sz="2900" b="1" dirty="0" err="1">
                <a:solidFill>
                  <a:srgbClr val="000000"/>
                </a:solidFill>
              </a:rPr>
              <a:t>delle</a:t>
            </a:r>
            <a:r>
              <a:rPr lang="en-US" sz="2900" b="1" dirty="0">
                <a:solidFill>
                  <a:srgbClr val="000000"/>
                </a:solidFill>
              </a:rPr>
              <a:t> </a:t>
            </a:r>
            <a:r>
              <a:rPr lang="en-US" sz="2900" b="1" dirty="0" err="1">
                <a:solidFill>
                  <a:srgbClr val="000000"/>
                </a:solidFill>
              </a:rPr>
              <a:t>Reti</a:t>
            </a:r>
            <a:r>
              <a:rPr lang="en-US" sz="2900" b="1" dirty="0">
                <a:solidFill>
                  <a:srgbClr val="000000"/>
                </a:solidFill>
              </a:rPr>
              <a:t> </a:t>
            </a:r>
            <a:r>
              <a:rPr lang="en-US" sz="2900" b="1" dirty="0" err="1">
                <a:solidFill>
                  <a:srgbClr val="000000"/>
                </a:solidFill>
              </a:rPr>
              <a:t>Tematiche</a:t>
            </a:r>
            <a:endParaRPr lang="en-US" sz="2900" b="1" dirty="0">
              <a:solidFill>
                <a:srgbClr val="000000"/>
              </a:solidFill>
            </a:endParaRPr>
          </a:p>
        </p:txBody>
      </p:sp>
      <p:sp>
        <p:nvSpPr>
          <p:cNvPr id="11" name="Rectangle 11">
            <a:extLst>
              <a:ext uri="{FF2B5EF4-FFF2-40B4-BE49-F238E27FC236}">
                <a16:creationId xmlns:a16="http://schemas.microsoft.com/office/drawing/2014/main" id="{711308FD-59F7-4F00-8C02-D6E102BB39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9121" y="4181416"/>
            <a:ext cx="2321280" cy="745998"/>
          </a:xfrm>
          <a:prstGeom prst="rect">
            <a:avLst/>
          </a:prstGeom>
          <a:solidFill>
            <a:srgbClr val="FFCC99"/>
          </a:solidFill>
          <a:ln w="9360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0000" tIns="62640" rIns="90000" bIns="45000" anchor="ctr"/>
          <a:lstStyle/>
          <a:p>
            <a:pPr algn="ctr">
              <a:tabLst>
                <a:tab pos="0" algn="l"/>
                <a:tab pos="414726" algn="l"/>
                <a:tab pos="829452" algn="l"/>
                <a:tab pos="1244178" algn="l"/>
                <a:tab pos="1658904" algn="l"/>
                <a:tab pos="2073631" algn="l"/>
                <a:tab pos="2488357" algn="l"/>
                <a:tab pos="2903083" algn="l"/>
                <a:tab pos="3317809" algn="l"/>
                <a:tab pos="3732535" algn="l"/>
                <a:tab pos="4147261" algn="l"/>
                <a:tab pos="4561987" algn="l"/>
                <a:tab pos="4976713" algn="l"/>
                <a:tab pos="5391440" algn="l"/>
                <a:tab pos="5806166" algn="l"/>
                <a:tab pos="6220892" algn="l"/>
                <a:tab pos="6635618" algn="l"/>
                <a:tab pos="7050344" algn="l"/>
                <a:tab pos="7465070" algn="l"/>
                <a:tab pos="7879796" algn="l"/>
                <a:tab pos="8294522" algn="l"/>
              </a:tabLst>
            </a:pPr>
            <a:r>
              <a:rPr lang="en-US" dirty="0">
                <a:solidFill>
                  <a:srgbClr val="000000"/>
                </a:solidFill>
              </a:rPr>
              <a:t>Rete </a:t>
            </a:r>
          </a:p>
        </p:txBody>
      </p:sp>
      <p:sp>
        <p:nvSpPr>
          <p:cNvPr id="15" name="Rectangle 4">
            <a:extLst>
              <a:ext uri="{FF2B5EF4-FFF2-40B4-BE49-F238E27FC236}">
                <a16:creationId xmlns:a16="http://schemas.microsoft.com/office/drawing/2014/main" id="{4A9F53D7-B03A-4EE4-A75E-0C9C860B1F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7375" y="4181416"/>
            <a:ext cx="2322720" cy="745998"/>
          </a:xfrm>
          <a:prstGeom prst="rect">
            <a:avLst/>
          </a:prstGeom>
          <a:solidFill>
            <a:srgbClr val="FFFF99"/>
          </a:solidFill>
          <a:ln w="9360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1639" tIns="56821" rIns="81639" bIns="40820" anchor="ctr"/>
          <a:lstStyle/>
          <a:p>
            <a:pPr algn="ctr">
              <a:tabLst>
                <a:tab pos="0" algn="l"/>
                <a:tab pos="414726" algn="l"/>
                <a:tab pos="829452" algn="l"/>
                <a:tab pos="1244178" algn="l"/>
                <a:tab pos="1658904" algn="l"/>
                <a:tab pos="2073631" algn="l"/>
                <a:tab pos="2488357" algn="l"/>
                <a:tab pos="2903083" algn="l"/>
                <a:tab pos="3317809" algn="l"/>
                <a:tab pos="3732535" algn="l"/>
                <a:tab pos="4147261" algn="l"/>
                <a:tab pos="4561987" algn="l"/>
                <a:tab pos="4976713" algn="l"/>
                <a:tab pos="5391440" algn="l"/>
                <a:tab pos="5806166" algn="l"/>
                <a:tab pos="6220892" algn="l"/>
                <a:tab pos="6635618" algn="l"/>
                <a:tab pos="7050344" algn="l"/>
                <a:tab pos="7465070" algn="l"/>
                <a:tab pos="7879796" algn="l"/>
                <a:tab pos="8294522" algn="l"/>
              </a:tabLst>
            </a:pPr>
            <a:r>
              <a:rPr lang="en-US" dirty="0">
                <a:solidFill>
                  <a:srgbClr val="000000"/>
                </a:solidFill>
              </a:rPr>
              <a:t>Rete </a:t>
            </a:r>
          </a:p>
        </p:txBody>
      </p:sp>
      <p:sp>
        <p:nvSpPr>
          <p:cNvPr id="16" name="Rectangle 4">
            <a:extLst>
              <a:ext uri="{FF2B5EF4-FFF2-40B4-BE49-F238E27FC236}">
                <a16:creationId xmlns:a16="http://schemas.microsoft.com/office/drawing/2014/main" id="{5A6FD33E-CE86-4A44-B603-A494C145B8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4065" y="4181416"/>
            <a:ext cx="2322720" cy="74599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360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1639" tIns="56821" rIns="81639" bIns="40820" anchor="ctr"/>
          <a:lstStyle/>
          <a:p>
            <a:pPr algn="ctr">
              <a:tabLst>
                <a:tab pos="0" algn="l"/>
                <a:tab pos="414726" algn="l"/>
                <a:tab pos="829452" algn="l"/>
                <a:tab pos="1244178" algn="l"/>
                <a:tab pos="1658904" algn="l"/>
                <a:tab pos="2073631" algn="l"/>
                <a:tab pos="2488357" algn="l"/>
                <a:tab pos="2903083" algn="l"/>
                <a:tab pos="3317809" algn="l"/>
                <a:tab pos="3732535" algn="l"/>
                <a:tab pos="4147261" algn="l"/>
                <a:tab pos="4561987" algn="l"/>
                <a:tab pos="4976713" algn="l"/>
                <a:tab pos="5391440" algn="l"/>
                <a:tab pos="5806166" algn="l"/>
                <a:tab pos="6220892" algn="l"/>
                <a:tab pos="6635618" algn="l"/>
                <a:tab pos="7050344" algn="l"/>
                <a:tab pos="7465070" algn="l"/>
                <a:tab pos="7879796" algn="l"/>
                <a:tab pos="8294522" algn="l"/>
              </a:tabLst>
            </a:pPr>
            <a:r>
              <a:rPr lang="en-US" dirty="0">
                <a:solidFill>
                  <a:srgbClr val="000000"/>
                </a:solidFill>
              </a:rPr>
              <a:t>Rete</a:t>
            </a:r>
          </a:p>
        </p:txBody>
      </p:sp>
      <p:sp>
        <p:nvSpPr>
          <p:cNvPr id="17" name="Rectangle 11">
            <a:extLst>
              <a:ext uri="{FF2B5EF4-FFF2-40B4-BE49-F238E27FC236}">
                <a16:creationId xmlns:a16="http://schemas.microsoft.com/office/drawing/2014/main" id="{A571DBF2-BCB1-4DF3-8183-42FC8A8CAA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10449" y="4181416"/>
            <a:ext cx="2321280" cy="74599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360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0000" tIns="62640" rIns="90000" bIns="45000" anchor="ctr"/>
          <a:lstStyle/>
          <a:p>
            <a:pPr algn="ctr">
              <a:tabLst>
                <a:tab pos="0" algn="l"/>
                <a:tab pos="414726" algn="l"/>
                <a:tab pos="829452" algn="l"/>
                <a:tab pos="1244178" algn="l"/>
                <a:tab pos="1658904" algn="l"/>
                <a:tab pos="2073631" algn="l"/>
                <a:tab pos="2488357" algn="l"/>
                <a:tab pos="2903083" algn="l"/>
                <a:tab pos="3317809" algn="l"/>
                <a:tab pos="3732535" algn="l"/>
                <a:tab pos="4147261" algn="l"/>
                <a:tab pos="4561987" algn="l"/>
                <a:tab pos="4976713" algn="l"/>
                <a:tab pos="5391440" algn="l"/>
                <a:tab pos="5806166" algn="l"/>
                <a:tab pos="6220892" algn="l"/>
                <a:tab pos="6635618" algn="l"/>
                <a:tab pos="7050344" algn="l"/>
                <a:tab pos="7465070" algn="l"/>
                <a:tab pos="7879796" algn="l"/>
                <a:tab pos="8294522" algn="l"/>
              </a:tabLst>
            </a:pPr>
            <a:r>
              <a:rPr lang="en-US" dirty="0">
                <a:solidFill>
                  <a:srgbClr val="000000"/>
                </a:solidFill>
              </a:rPr>
              <a:t>Rete </a:t>
            </a:r>
          </a:p>
        </p:txBody>
      </p:sp>
      <p:sp>
        <p:nvSpPr>
          <p:cNvPr id="22" name="Freccia bidirezionale verticale 21">
            <a:extLst>
              <a:ext uri="{FF2B5EF4-FFF2-40B4-BE49-F238E27FC236}">
                <a16:creationId xmlns:a16="http://schemas.microsoft.com/office/drawing/2014/main" id="{957FCAD7-DAF0-4EBA-8F61-DCDDCEF40ED0}"/>
              </a:ext>
            </a:extLst>
          </p:cNvPr>
          <p:cNvSpPr/>
          <p:nvPr/>
        </p:nvSpPr>
        <p:spPr>
          <a:xfrm>
            <a:off x="2088735" y="3618709"/>
            <a:ext cx="391885" cy="562707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Freccia bidirezionale verticale 23">
            <a:extLst>
              <a:ext uri="{FF2B5EF4-FFF2-40B4-BE49-F238E27FC236}">
                <a16:creationId xmlns:a16="http://schemas.microsoft.com/office/drawing/2014/main" id="{D685FC7B-6910-4E54-8C37-F3CB13A6DE34}"/>
              </a:ext>
            </a:extLst>
          </p:cNvPr>
          <p:cNvSpPr/>
          <p:nvPr/>
        </p:nvSpPr>
        <p:spPr>
          <a:xfrm>
            <a:off x="7328977" y="3618708"/>
            <a:ext cx="391885" cy="562707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5" name="Freccia bidirezionale verticale 24">
            <a:extLst>
              <a:ext uri="{FF2B5EF4-FFF2-40B4-BE49-F238E27FC236}">
                <a16:creationId xmlns:a16="http://schemas.microsoft.com/office/drawing/2014/main" id="{479D1EE9-0EF0-412B-B8BA-388F82776890}"/>
              </a:ext>
            </a:extLst>
          </p:cNvPr>
          <p:cNvSpPr/>
          <p:nvPr/>
        </p:nvSpPr>
        <p:spPr>
          <a:xfrm>
            <a:off x="4587470" y="3642155"/>
            <a:ext cx="391885" cy="562707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Freccia bidirezionale verticale 25">
            <a:extLst>
              <a:ext uri="{FF2B5EF4-FFF2-40B4-BE49-F238E27FC236}">
                <a16:creationId xmlns:a16="http://schemas.microsoft.com/office/drawing/2014/main" id="{108478BE-8101-42B3-825B-B23FD6082422}"/>
              </a:ext>
            </a:extLst>
          </p:cNvPr>
          <p:cNvSpPr/>
          <p:nvPr/>
        </p:nvSpPr>
        <p:spPr>
          <a:xfrm>
            <a:off x="9435827" y="3630432"/>
            <a:ext cx="391885" cy="562707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Freccia bidirezionale verticale 26">
            <a:extLst>
              <a:ext uri="{FF2B5EF4-FFF2-40B4-BE49-F238E27FC236}">
                <a16:creationId xmlns:a16="http://schemas.microsoft.com/office/drawing/2014/main" id="{E4A35AB4-02D8-495D-8C96-1C44A131FA7D}"/>
              </a:ext>
            </a:extLst>
          </p:cNvPr>
          <p:cNvSpPr/>
          <p:nvPr/>
        </p:nvSpPr>
        <p:spPr>
          <a:xfrm>
            <a:off x="5346074" y="2217088"/>
            <a:ext cx="542260" cy="807006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ectangle 2">
            <a:extLst>
              <a:ext uri="{FF2B5EF4-FFF2-40B4-BE49-F238E27FC236}">
                <a16:creationId xmlns:a16="http://schemas.microsoft.com/office/drawing/2014/main" id="{A5675041-1872-434E-BF4F-D109F77EE0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45854" y="1543556"/>
            <a:ext cx="5184211" cy="58038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360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1639" tIns="66291" rIns="81639" bIns="40820" anchor="ctr"/>
          <a:lstStyle/>
          <a:p>
            <a:pPr algn="ctr">
              <a:tabLst>
                <a:tab pos="0" algn="l"/>
                <a:tab pos="414726" algn="l"/>
                <a:tab pos="829452" algn="l"/>
                <a:tab pos="1244178" algn="l"/>
                <a:tab pos="1658904" algn="l"/>
                <a:tab pos="2073631" algn="l"/>
                <a:tab pos="2488357" algn="l"/>
                <a:tab pos="2903083" algn="l"/>
                <a:tab pos="3317809" algn="l"/>
                <a:tab pos="3732535" algn="l"/>
                <a:tab pos="4147261" algn="l"/>
                <a:tab pos="4561987" algn="l"/>
                <a:tab pos="4976713" algn="l"/>
                <a:tab pos="5391440" algn="l"/>
                <a:tab pos="5806166" algn="l"/>
                <a:tab pos="6220892" algn="l"/>
                <a:tab pos="6635618" algn="l"/>
                <a:tab pos="7050344" algn="l"/>
                <a:tab pos="7465070" algn="l"/>
                <a:tab pos="7879796" algn="l"/>
                <a:tab pos="8294522" algn="l"/>
              </a:tabLst>
            </a:pPr>
            <a:r>
              <a:rPr lang="en-US" sz="2900" b="1" dirty="0">
                <a:solidFill>
                  <a:srgbClr val="000000"/>
                </a:solidFill>
              </a:rPr>
              <a:t>GE   CD</a:t>
            </a:r>
          </a:p>
        </p:txBody>
      </p:sp>
      <p:sp>
        <p:nvSpPr>
          <p:cNvPr id="29" name="Rectangle 2">
            <a:extLst>
              <a:ext uri="{FF2B5EF4-FFF2-40B4-BE49-F238E27FC236}">
                <a16:creationId xmlns:a16="http://schemas.microsoft.com/office/drawing/2014/main" id="{CA99E29F-D16C-4934-A779-B912671C99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7376" y="5466675"/>
            <a:ext cx="10503656" cy="580381"/>
          </a:xfrm>
          <a:prstGeom prst="rect">
            <a:avLst/>
          </a:prstGeom>
          <a:solidFill>
            <a:schemeClr val="accent4">
              <a:lumMod val="75000"/>
            </a:schemeClr>
          </a:solidFill>
          <a:ln w="9360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1639" tIns="66291" rIns="81639" bIns="40820" anchor="ctr"/>
          <a:lstStyle/>
          <a:p>
            <a:pPr algn="ctr">
              <a:tabLst>
                <a:tab pos="0" algn="l"/>
                <a:tab pos="414726" algn="l"/>
                <a:tab pos="829452" algn="l"/>
                <a:tab pos="1244178" algn="l"/>
                <a:tab pos="1658904" algn="l"/>
                <a:tab pos="2073631" algn="l"/>
                <a:tab pos="2488357" algn="l"/>
                <a:tab pos="2903083" algn="l"/>
                <a:tab pos="3317809" algn="l"/>
                <a:tab pos="3732535" algn="l"/>
                <a:tab pos="4147261" algn="l"/>
                <a:tab pos="4561987" algn="l"/>
                <a:tab pos="4976713" algn="l"/>
                <a:tab pos="5391440" algn="l"/>
                <a:tab pos="5806166" algn="l"/>
                <a:tab pos="6220892" algn="l"/>
                <a:tab pos="6635618" algn="l"/>
                <a:tab pos="7050344" algn="l"/>
                <a:tab pos="7465070" algn="l"/>
                <a:tab pos="7879796" algn="l"/>
                <a:tab pos="8294522" algn="l"/>
              </a:tabLst>
            </a:pPr>
            <a:r>
              <a:rPr lang="en-US" sz="2900" b="1" dirty="0" err="1">
                <a:solidFill>
                  <a:srgbClr val="000000"/>
                </a:solidFill>
              </a:rPr>
              <a:t>Industria</a:t>
            </a:r>
            <a:r>
              <a:rPr lang="en-US" sz="2900" b="1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30" name="Freccia bidirezionale verticale 29">
            <a:extLst>
              <a:ext uri="{FF2B5EF4-FFF2-40B4-BE49-F238E27FC236}">
                <a16:creationId xmlns:a16="http://schemas.microsoft.com/office/drawing/2014/main" id="{A9DEC4F7-C84E-40D1-92DF-EA80F2A36F34}"/>
              </a:ext>
            </a:extLst>
          </p:cNvPr>
          <p:cNvSpPr/>
          <p:nvPr/>
        </p:nvSpPr>
        <p:spPr>
          <a:xfrm>
            <a:off x="2088735" y="4890110"/>
            <a:ext cx="391885" cy="562707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Freccia bidirezionale verticale 30">
            <a:extLst>
              <a:ext uri="{FF2B5EF4-FFF2-40B4-BE49-F238E27FC236}">
                <a16:creationId xmlns:a16="http://schemas.microsoft.com/office/drawing/2014/main" id="{EDEB4B2D-9B5F-4DC9-A834-6D3777C79A1D}"/>
              </a:ext>
            </a:extLst>
          </p:cNvPr>
          <p:cNvSpPr/>
          <p:nvPr/>
        </p:nvSpPr>
        <p:spPr>
          <a:xfrm>
            <a:off x="7328977" y="4890109"/>
            <a:ext cx="391885" cy="562707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Freccia bidirezionale verticale 31">
            <a:extLst>
              <a:ext uri="{FF2B5EF4-FFF2-40B4-BE49-F238E27FC236}">
                <a16:creationId xmlns:a16="http://schemas.microsoft.com/office/drawing/2014/main" id="{63BA34AA-355D-487C-A8D0-37842BFE42F3}"/>
              </a:ext>
            </a:extLst>
          </p:cNvPr>
          <p:cNvSpPr/>
          <p:nvPr/>
        </p:nvSpPr>
        <p:spPr>
          <a:xfrm>
            <a:off x="4587470" y="4913556"/>
            <a:ext cx="391885" cy="562707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Freccia bidirezionale verticale 32">
            <a:extLst>
              <a:ext uri="{FF2B5EF4-FFF2-40B4-BE49-F238E27FC236}">
                <a16:creationId xmlns:a16="http://schemas.microsoft.com/office/drawing/2014/main" id="{06CBA130-7806-49F1-A92B-175121ADDC4F}"/>
              </a:ext>
            </a:extLst>
          </p:cNvPr>
          <p:cNvSpPr/>
          <p:nvPr/>
        </p:nvSpPr>
        <p:spPr>
          <a:xfrm>
            <a:off x="9435827" y="4901833"/>
            <a:ext cx="391885" cy="562707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889777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zione standard5" id="{52579705-B389-4163-84C7-5C8E2E71F831}" vid="{C1EC2688-3DAC-463E-8F75-5A6A3B6C3866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774</Words>
  <Application>Microsoft Office PowerPoint</Application>
  <PresentationFormat>Widescreen</PresentationFormat>
  <Paragraphs>67</Paragraphs>
  <Slides>10</Slides>
  <Notes>5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4" baseType="lpstr">
      <vt:lpstr>Arial</vt:lpstr>
      <vt:lpstr>Calibri</vt:lpstr>
      <vt:lpstr>Wingdings</vt:lpstr>
      <vt:lpstr>Tema di Office</vt:lpstr>
      <vt:lpstr>Le reti tematiche </vt:lpstr>
      <vt:lpstr>Sommario</vt:lpstr>
      <vt:lpstr>Le reti: una delle missioni di INFN-Acceleratori</vt:lpstr>
      <vt:lpstr>Strutturare una comunità di esperti di acceleratori</vt:lpstr>
      <vt:lpstr>Presentazione standard di PowerPoint</vt:lpstr>
      <vt:lpstr>Le Reti di R&amp;D su acceleratori</vt:lpstr>
      <vt:lpstr>Presentazione standard di PowerPoint</vt:lpstr>
      <vt:lpstr>Il comitato di coordinamento delle Reti</vt:lpstr>
      <vt:lpstr>Presentazione standard di PowerPoint</vt:lpstr>
      <vt:lpstr>Conclusioni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Titolo</dc:title>
  <dc:creator>Admin</dc:creator>
  <cp:lastModifiedBy>pasquale fabbricatore</cp:lastModifiedBy>
  <cp:revision>272</cp:revision>
  <cp:lastPrinted>2020-03-27T11:54:45Z</cp:lastPrinted>
  <dcterms:created xsi:type="dcterms:W3CDTF">2020-03-20T17:26:03Z</dcterms:created>
  <dcterms:modified xsi:type="dcterms:W3CDTF">2021-03-16T07:12:18Z</dcterms:modified>
</cp:coreProperties>
</file>