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modernComment_10E_58FB2C2A.xml" ContentType="application/vnd.ms-powerpoint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4"/>
  </p:sldMasterIdLst>
  <p:notesMasterIdLst>
    <p:notesMasterId r:id="rId25"/>
  </p:notesMasterIdLst>
  <p:sldIdLst>
    <p:sldId id="256" r:id="rId5"/>
    <p:sldId id="257" r:id="rId6"/>
    <p:sldId id="260" r:id="rId7"/>
    <p:sldId id="276" r:id="rId8"/>
    <p:sldId id="258" r:id="rId9"/>
    <p:sldId id="268" r:id="rId10"/>
    <p:sldId id="259" r:id="rId11"/>
    <p:sldId id="269" r:id="rId12"/>
    <p:sldId id="270" r:id="rId13"/>
    <p:sldId id="261" r:id="rId14"/>
    <p:sldId id="274" r:id="rId15"/>
    <p:sldId id="277" r:id="rId16"/>
    <p:sldId id="263" r:id="rId17"/>
    <p:sldId id="264" r:id="rId18"/>
    <p:sldId id="271" r:id="rId19"/>
    <p:sldId id="265" r:id="rId20"/>
    <p:sldId id="266" r:id="rId21"/>
    <p:sldId id="273" r:id="rId22"/>
    <p:sldId id="26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8"/>
    <p:restoredTop sz="96405"/>
  </p:normalViewPr>
  <p:slideViewPr>
    <p:cSldViewPr snapToGrid="0" snapToObjects="1">
      <p:cViewPr varScale="1">
        <p:scale>
          <a:sx n="56" d="100"/>
          <a:sy n="56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omments/modernComment_10E_58FB2C2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1CB6B8-2AEE-49F0-9F50-766D5B3C5213}" authorId="{620CE5AA-D28D-422C-2A56-7628D00BD27D}" created="2022-01-17T21:58:38.662">
    <pc:sldMkLst xmlns:pc="http://schemas.microsoft.com/office/powerpoint/2013/main/command">
      <pc:docMk/>
      <pc:sldMk cId="3096689974" sldId="261"/>
    </pc:sldMkLst>
    <p188:txBody>
      <a:bodyPr/>
      <a:lstStyle/>
      <a:p>
        <a:r>
          <a:rPr lang="en-US"/>
          <a:t>Stattuo reti (summary)
descrivere reti épartita (magneti) e qulai stanno partendo RF e poi medicale.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5B409-EC04-0246-A210-76D5B8D1986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3F7F-7D46-4743-8DB7-613A3F53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8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3D79-BFBC-5E4A-845A-0FF66453D3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1893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INFN ACCELERATORI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D1AA1-E58E-9B41-A7BF-C7D7340B8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89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F996DAB-32B6-2B4B-8FD7-0B6C9373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C7081-C05C-1B40-8535-A384C3040B05}" type="datetime1">
              <a:rPr lang="en-US" smtClean="0"/>
              <a:t>1/18/2022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E465798-0D90-444A-9F1C-828EEBCC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L. Rossi - INFN Acceleratori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45C565D-28A8-FF4B-AB41-CCCB78F9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4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BB55-BFAF-794C-B58F-2339CAB0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F2EC-0FDC-B648-8D17-CEFA243EC918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D57D7-5A07-A84E-B680-D1E422F6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A1507-D883-EE41-AF3A-4D44B5DD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685BA-FAA5-6148-9160-E6DB251D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258" y="224983"/>
            <a:ext cx="8404541" cy="1239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82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8D0A-04CF-234F-B9CC-BD2466BB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114" y="321277"/>
            <a:ext cx="8128686" cy="1050324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06843-C516-9E4B-BC99-8805CBFB8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9CA23-8B12-FD48-8AC7-715A21AE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C127-16B3-814A-8836-51BBF9D24B93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2361-1726-A04B-9595-41367915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9DF38-3E22-0C44-9DA6-0A50D8AB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8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7A69-BEC6-8D4C-B462-1AC17D56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73C57-BB83-E141-BA10-3B19AD8B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1F41F-7095-6C46-9BB9-AE5484A0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3522-9074-1344-80F6-6CB34B577061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BE2F0-52CA-1345-9BF5-11E92E31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24E55-4704-CD47-AA79-74B5A26D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3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5898-C840-1F4C-8027-10D509CD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86" y="222423"/>
            <a:ext cx="8178114" cy="1272745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BEF6-84D7-DE42-83D3-2BE541BC9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83A8D-8288-A347-A12A-62A868655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658CC-0A0E-0B48-BB6E-967D5B96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EB22-048C-7B46-9056-B2D49571AA9B}" type="datetime1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9DE06-EEC9-3F40-BAC6-1266561F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337AC-C991-A148-A6A2-C11EA391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0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80B5-9B8B-0642-BE15-66DFE1AA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084" y="365126"/>
            <a:ext cx="8275304" cy="1001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10C4F-3FC9-5248-8CE7-CE0DA4EAE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7"/>
            <a:ext cx="5159375" cy="8143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CBD1B-E5E7-4A4C-8536-C47214999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61013-BF64-2840-8C98-5CA2AA4F7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C470F-7A03-C74F-8EEB-7B7207F62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2AAEA-BBC2-B542-8D95-4586546F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F65-81CA-9B42-A674-C9A82643254B}" type="datetime1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04988-025D-264C-A37C-BAFDE8DD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B269D-E8CA-5C45-A834-D5BB0D06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7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F0DD-AD1A-CB48-98B6-2A3E158F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F3FE6-D0A8-C045-8F01-076B895C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0D12-8453-9A49-91B6-05F40D6AF6BC}" type="datetime1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9FC60-3A2F-1543-B820-C2F18D9D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ADEBE-BDCE-C14F-893D-47E33051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6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DB2AE-D1C9-6C46-AFC1-1395EFA6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4CD9-32F2-3F4B-BC7A-B63C14AFED3B}" type="datetime1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6AC99-62F4-C84A-B084-E4CB32ED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18371-B71D-084E-8F4D-96CFB050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B1E20-5FF9-204D-A0EA-37625DFE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258" y="224983"/>
            <a:ext cx="8404541" cy="1239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26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61B9-69A1-9145-BFBF-D15A7BD0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06" y="355133"/>
            <a:ext cx="8069194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9160-F10D-254B-8700-6E8D6358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43" y="1694046"/>
            <a:ext cx="10689657" cy="4369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1D3B6-5CD5-CD4A-9785-EA385B16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E452-F8CA-E84F-861E-602C25AB063A}" type="datetime1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89FAB-6D91-C842-A559-C681392F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2B170-C4BE-C341-90A6-786CEB0F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4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2F91-CA4D-DB4D-A470-B9CEDF40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258" y="224983"/>
            <a:ext cx="8404541" cy="11033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7840D-9EFA-1A40-A1F9-E8A76E56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F7D5-D0AE-FA4B-8AF0-4E6F955A64A6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D1D1C-EC6E-E34D-A312-4F2C647F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C6ACF-15A7-A742-B725-4A4309B6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7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03B3A6-70F9-A242-99AD-F38612B58483}"/>
              </a:ext>
            </a:extLst>
          </p:cNvPr>
          <p:cNvSpPr/>
          <p:nvPr userDrawn="1"/>
        </p:nvSpPr>
        <p:spPr>
          <a:xfrm>
            <a:off x="0" y="6252519"/>
            <a:ext cx="12192000" cy="605481"/>
          </a:xfrm>
          <a:prstGeom prst="rect">
            <a:avLst/>
          </a:prstGeom>
          <a:gradFill>
            <a:gsLst>
              <a:gs pos="0">
                <a:schemeClr val="tx1">
                  <a:lumMod val="73000"/>
                  <a:lumOff val="27000"/>
                </a:schemeClr>
              </a:gs>
              <a:gs pos="95000">
                <a:schemeClr val="tx1"/>
              </a:gs>
              <a:gs pos="32000">
                <a:schemeClr val="bg2">
                  <a:alpha val="22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BBEE97-636F-C147-A655-AEC27628BF26}"/>
              </a:ext>
            </a:extLst>
          </p:cNvPr>
          <p:cNvSpPr/>
          <p:nvPr userDrawn="1"/>
        </p:nvSpPr>
        <p:spPr>
          <a:xfrm>
            <a:off x="0" y="0"/>
            <a:ext cx="12192000" cy="135924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5000">
                <a:schemeClr val="tx1"/>
              </a:gs>
              <a:gs pos="88000">
                <a:schemeClr val="accent1">
                  <a:lumMod val="75000"/>
                  <a:alpha val="16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ABBE0-71FF-C14C-909C-C74CEA6B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258" y="224983"/>
            <a:ext cx="8404541" cy="1239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INFN ACCELERATORI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734F4-61A0-ED43-8A14-47B197CA5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1835425-B54E-C044-AA8C-7B764A8C9988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051A-F2AD-8740-9CD8-A19D219B4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L. Rossi - INFN Acceleratori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1A14-242B-014A-A324-129D06C18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892B85-A679-1943-821F-72C61F748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532072-342C-D843-BED9-CA7751483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791730"/>
            <a:ext cx="10676466" cy="424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A57311-5F58-4E45-A771-F18A9896E08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233417" y="3602"/>
            <a:ext cx="4466280" cy="25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2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800" r:id="rId9"/>
    <p:sldLayoutId id="2147483801" r:id="rId10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cceleratori.infn.it/it/reti-acceleratori/rete-magneti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cceleratori.infn.it/it/reti-acceleratori/reti-medical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cceleratori.infn.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0E_58FB2C2A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ndora.infn.it/public/b2c8c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9024-62F7-BA4D-919A-EF47DCBC7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INFN-Acceleratori</a:t>
            </a:r>
            <a:br>
              <a:rPr lang="it-IT" dirty="0"/>
            </a:br>
            <a:r>
              <a:rPr lang="it-IT" dirty="0"/>
              <a:t>report per GE-INFN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9FBC5-C5F0-A543-8612-D4983AACE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Lucio Rossi</a:t>
            </a:r>
          </a:p>
          <a:p>
            <a:r>
              <a:rPr lang="it-IT" dirty="0"/>
              <a:t>Università di Milano-</a:t>
            </a:r>
            <a:r>
              <a:rPr lang="it-IT" dirty="0" err="1"/>
              <a:t>Dip</a:t>
            </a:r>
            <a:r>
              <a:rPr lang="it-IT" dirty="0"/>
              <a:t>. Fisica e INFN-Milano-LASA</a:t>
            </a:r>
          </a:p>
          <a:p>
            <a:r>
              <a:rPr lang="it-IT" dirty="0"/>
              <a:t>Coordinatore INFN-Acceleratori</a:t>
            </a:r>
          </a:p>
          <a:p>
            <a:r>
              <a:rPr lang="it-IT" dirty="0"/>
              <a:t>29 Gennaio 2022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1B303-2877-904C-BB28-6CAEC544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996C-EB3F-FB43-9F77-4A5F463A0E45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7FB6B-8B84-6D42-A235-14B6466F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A1192-CBB0-364E-88D6-CB3CDA3F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8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343C-17DC-48BA-A1EB-0ED71B2E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Lancio reti tematiche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B7BD-8D53-44EB-8D49-FE23038F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62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Rete magneti (Pasquale Fabbricatore</a:t>
            </a:r>
            <a:r>
              <a:rPr lang="it-IT" dirty="0"/>
              <a:t>) </a:t>
            </a:r>
          </a:p>
          <a:p>
            <a:pPr lvl="1"/>
            <a:r>
              <a:rPr lang="it-IT" dirty="0"/>
              <a:t>Pagine web in sviluppo</a:t>
            </a:r>
          </a:p>
          <a:p>
            <a:pPr lvl="2"/>
            <a:r>
              <a:rPr lang="it-IT" dirty="0">
                <a:hlinkClick r:id="rId2"/>
              </a:rPr>
              <a:t>https://acceleratori.infn.it/it/reti-acceleratori/rete-magneti.html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6 Ott. 2021 Prima riunione della rete INFN-A di </a:t>
            </a:r>
            <a:r>
              <a:rPr lang="it-IT" b="1" dirty="0">
                <a:solidFill>
                  <a:srgbClr val="C00000"/>
                </a:solidFill>
              </a:rPr>
              <a:t>Magneti Superconduttori e Tecnologie Associate</a:t>
            </a:r>
          </a:p>
          <a:p>
            <a:pPr lvl="1"/>
            <a:r>
              <a:rPr lang="it-IT" dirty="0"/>
              <a:t>11 Nov. 2021 Seminario di interesse per la rete:</a:t>
            </a:r>
          </a:p>
          <a:p>
            <a:pPr lvl="2"/>
            <a:r>
              <a:rPr lang="it-IT" dirty="0"/>
              <a:t>Seminario di Andrea Traverso su "</a:t>
            </a:r>
            <a:r>
              <a:rPr lang="en-GB" dirty="0"/>
              <a:t>Development of Bi(2212)-based wire for innovative magnets</a:t>
            </a:r>
            <a:r>
              <a:rPr lang="it-IT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6253D-FBB1-DF42-8AAA-D72FB638EE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26" y="1908331"/>
            <a:ext cx="5165083" cy="347437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9FEC-7DFC-2449-B39E-8F6F08FA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3B28-3D48-734A-9C34-29DF69A2EC0F}" type="datetime1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E405B-4563-A240-8F06-89B666D7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70200-FED9-934E-B729-85C2E331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343C-17DC-48BA-A1EB-0ED71B2E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Lancio reti tematiche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B7BD-8D53-44EB-8D49-FE23038F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9734" cy="4351338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Rete medicale (Dario Giove) </a:t>
            </a:r>
          </a:p>
          <a:p>
            <a:pPr lvl="0"/>
            <a:endParaRPr lang="it-IT" dirty="0"/>
          </a:p>
          <a:p>
            <a:pPr lvl="1"/>
            <a:r>
              <a:rPr lang="it-IT" dirty="0"/>
              <a:t>Pagine web in sviluppo</a:t>
            </a:r>
          </a:p>
          <a:p>
            <a:pPr lvl="2"/>
            <a:r>
              <a:rPr lang="it-IT" dirty="0">
                <a:hlinkClick r:id="rId2"/>
              </a:rPr>
              <a:t>https://acceleratori.infn.it/it/reti-acceleratori/reti-medicale.html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I Seminari Nazionali Acceleratori hanno coperto già delle tematiche di questa rete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69B29-722C-6343-944D-D6B70C4B809D}"/>
              </a:ext>
            </a:extLst>
          </p:cNvPr>
          <p:cNvSpPr txBox="1"/>
          <p:nvPr/>
        </p:nvSpPr>
        <p:spPr>
          <a:xfrm>
            <a:off x="11558016" y="6775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D498F8-38D7-5A47-894F-7488AE7C7D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57" y="1825625"/>
            <a:ext cx="4560036" cy="343453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AB566-0F7D-084F-8D89-1F4D88DE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C717-740F-2B49-87AC-C6125CEF6A26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C71EF-F7BC-B84E-8AAD-BDF11348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BD461-64D7-A34E-8F78-56B586A9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3E4-BE8F-4424-B15F-39D5C1E7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 Grande </a:t>
            </a:r>
            <a:r>
              <a:rPr lang="en-US" dirty="0" err="1"/>
              <a:t>Unificazione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(far </a:t>
            </a:r>
            <a:r>
              <a:rPr lang="en-US" dirty="0" err="1"/>
              <a:t>parlare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RFisti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!)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7E37C-41A8-451D-A652-96CA8089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25C8-DB6E-3C43-B315-44513D7B0E47}" type="datetime1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37470-B69C-4540-81A5-09C20134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AEC92-C701-4442-89EB-5C74EF35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4FAEA1-5403-2846-B1BE-B6EA629B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528" y="1600730"/>
            <a:ext cx="4848750" cy="394958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6DF3D1F-499C-6242-BC2F-2FD238586D71}"/>
              </a:ext>
            </a:extLst>
          </p:cNvPr>
          <p:cNvSpPr txBox="1">
            <a:spLocks/>
          </p:cNvSpPr>
          <p:nvPr/>
        </p:nvSpPr>
        <p:spPr>
          <a:xfrm>
            <a:off x="405581" y="1734916"/>
            <a:ext cx="599623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Proto-Rete RF (G. </a:t>
            </a:r>
            <a:r>
              <a:rPr lang="it-IT" sz="2400" dirty="0" err="1"/>
              <a:t>Bisoffi</a:t>
            </a:r>
            <a:r>
              <a:rPr lang="it-IT" sz="2400" dirty="0"/>
              <a:t>, A. Gallo</a:t>
            </a:r>
            <a:r>
              <a:rPr lang="it-IT" dirty="0"/>
              <a:t>) </a:t>
            </a:r>
          </a:p>
          <a:p>
            <a:pPr lvl="1"/>
            <a:r>
              <a:rPr lang="de-CH" dirty="0" err="1"/>
              <a:t>Organizzata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giornata</a:t>
            </a:r>
            <a:r>
              <a:rPr lang="de-CH" dirty="0"/>
              <a:t> </a:t>
            </a:r>
            <a:r>
              <a:rPr lang="de-CH" dirty="0" err="1"/>
              <a:t>dedicata</a:t>
            </a:r>
            <a:r>
              <a:rPr lang="de-CH" dirty="0"/>
              <a:t> ad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panoramica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progetti</a:t>
            </a:r>
            <a:r>
              <a:rPr lang="de-CH" dirty="0"/>
              <a:t> </a:t>
            </a:r>
            <a:r>
              <a:rPr lang="de-CH" dirty="0" err="1"/>
              <a:t>e</a:t>
            </a:r>
            <a:r>
              <a:rPr lang="de-CH" dirty="0"/>
              <a:t> </a:t>
            </a:r>
            <a:r>
              <a:rPr lang="de-CH" dirty="0" err="1"/>
              <a:t>discussioni</a:t>
            </a:r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lvl="1"/>
            <a:r>
              <a:rPr lang="de-CH" dirty="0"/>
              <a:t>Interesse ad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seguito</a:t>
            </a:r>
            <a:r>
              <a:rPr lang="de-CH" dirty="0"/>
              <a:t> e </a:t>
            </a:r>
            <a:r>
              <a:rPr lang="de-CH" dirty="0" err="1"/>
              <a:t>possibilmente</a:t>
            </a:r>
            <a:r>
              <a:rPr lang="de-CH" dirty="0"/>
              <a:t> </a:t>
            </a:r>
            <a:r>
              <a:rPr lang="de-CH" dirty="0" err="1"/>
              <a:t>futura</a:t>
            </a:r>
            <a:r>
              <a:rPr lang="de-CH" dirty="0"/>
              <a:t> </a:t>
            </a:r>
            <a:r>
              <a:rPr lang="de-CH" dirty="0" err="1"/>
              <a:t>finalizzazione</a:t>
            </a:r>
            <a:r>
              <a:rPr lang="de-CH" dirty="0"/>
              <a:t> in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Rete</a:t>
            </a:r>
            <a:r>
              <a:rPr lang="de-CH" dirty="0"/>
              <a:t> RF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09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FDC9-912E-4DBE-938A-57828E85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Lancio temi o supporto a progetti strategici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7A3B-56AD-460C-9159-EA7EDBE61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HE-</a:t>
            </a:r>
            <a:r>
              <a:rPr lang="it-IT" dirty="0" err="1"/>
              <a:t>Eurolabs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 (G. Bisoffi, A. Gallo, D. Giove et al.)</a:t>
            </a:r>
          </a:p>
          <a:p>
            <a:pPr lvl="1"/>
            <a:r>
              <a:rPr lang="it-IT" dirty="0" err="1"/>
              <a:t>successful</a:t>
            </a:r>
            <a:endParaRPr lang="it-IT" dirty="0"/>
          </a:p>
          <a:p>
            <a:r>
              <a:rPr lang="it-IT" dirty="0" err="1"/>
              <a:t>Muon</a:t>
            </a:r>
            <a:r>
              <a:rPr lang="it-IT" dirty="0"/>
              <a:t> Collider con riunione dedicate con contatti CERN</a:t>
            </a:r>
          </a:p>
          <a:p>
            <a:pPr lvl="1"/>
            <a:r>
              <a:rPr lang="it-IT" dirty="0"/>
              <a:t>Meeting con comunità INFN-A  (</a:t>
            </a:r>
            <a:r>
              <a:rPr lang="it-IT" dirty="0" err="1"/>
              <a:t>also</a:t>
            </a:r>
            <a:r>
              <a:rPr lang="it-IT" dirty="0"/>
              <a:t> the proto-rete RF)</a:t>
            </a:r>
          </a:p>
          <a:p>
            <a:pPr lvl="1"/>
            <a:r>
              <a:rPr lang="it-IT" dirty="0" err="1"/>
              <a:t>Preparation</a:t>
            </a:r>
            <a:r>
              <a:rPr lang="it-IT" dirty="0"/>
              <a:t> work per formare una </a:t>
            </a:r>
            <a:r>
              <a:rPr lang="it-IT" dirty="0" err="1"/>
              <a:t>forter</a:t>
            </a:r>
            <a:r>
              <a:rPr lang="it-IT" dirty="0"/>
              <a:t> presenza INFN per DS </a:t>
            </a:r>
            <a:r>
              <a:rPr lang="it-IT" dirty="0" err="1"/>
              <a:t>application</a:t>
            </a:r>
            <a:r>
              <a:rPr lang="it-IT" dirty="0"/>
              <a:t> a HE</a:t>
            </a:r>
          </a:p>
          <a:p>
            <a:r>
              <a:rPr lang="it-IT" dirty="0"/>
              <a:t>EIC contatti con i proponenti (A. Gallo &amp; R. Cimmino)</a:t>
            </a:r>
          </a:p>
          <a:p>
            <a:pPr lvl="1"/>
            <a:r>
              <a:rPr lang="it-IT" dirty="0"/>
              <a:t>Meeting con comunità INFN-A. Per fare serio in-</a:t>
            </a:r>
            <a:r>
              <a:rPr lang="it-IT" dirty="0" err="1"/>
              <a:t>kind</a:t>
            </a:r>
            <a:r>
              <a:rPr lang="it-IT" dirty="0"/>
              <a:t> occorre trovare la… carota!</a:t>
            </a:r>
          </a:p>
          <a:p>
            <a:r>
              <a:rPr lang="it-IT" dirty="0"/>
              <a:t>FCC-</a:t>
            </a:r>
            <a:r>
              <a:rPr lang="it-IT" dirty="0" err="1"/>
              <a:t>ee</a:t>
            </a:r>
            <a:r>
              <a:rPr lang="it-IT" dirty="0"/>
              <a:t> recente discussione dedicata all’impegno INFN</a:t>
            </a:r>
          </a:p>
          <a:p>
            <a:r>
              <a:rPr lang="it-IT" dirty="0"/>
              <a:t>Paolo </a:t>
            </a:r>
            <a:r>
              <a:rPr lang="it-IT" dirty="0" err="1"/>
              <a:t>Lenisa</a:t>
            </a:r>
            <a:r>
              <a:rPr lang="it-IT" dirty="0"/>
              <a:t>: Proposta HE – </a:t>
            </a:r>
            <a:r>
              <a:rPr lang="it-IT" dirty="0" err="1"/>
              <a:t>srEDM</a:t>
            </a:r>
            <a:r>
              <a:rPr lang="it-IT" dirty="0"/>
              <a:t> -  Facility per studio momento elettrico di dipolo in storage ring (</a:t>
            </a:r>
            <a:r>
              <a:rPr lang="it-IT" b="1" dirty="0"/>
              <a:t>Elettrostatico</a:t>
            </a:r>
            <a:r>
              <a:rPr lang="it-IT" dirty="0"/>
              <a:t>) per protoni</a:t>
            </a:r>
          </a:p>
          <a:p>
            <a:r>
              <a:rPr lang="it-IT" dirty="0" err="1"/>
              <a:t>Transmutex</a:t>
            </a:r>
            <a:r>
              <a:rPr lang="it-IT" dirty="0"/>
              <a:t> (con INFN-E)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7B790-156B-5445-8432-21133603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DBAC-1372-F94D-810C-57ACDF2120C1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52289-6CF7-0E4D-AD07-0621AAAF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6EEC8-0B56-2347-94C0-B1D0D668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BB96-7D90-4628-9D89-4498BB17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Seminari Nazionali Acceleratori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CF6C-2F71-45DA-B427-8A4ACB63D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01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/>
              <a:t>Seminari nazionali acceleratori</a:t>
            </a:r>
            <a:r>
              <a:rPr lang="it-IT" sz="2000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400" dirty="0"/>
              <a:t>Scopo : promuovere la conoscenza e il dibattito su temi di ricerca, idee e progetti significativi dal punto di vista scientifico e/o tecnologico per la comunità nazionale. Trasparenze in inglese, seminario in italiano o inglese. </a:t>
            </a:r>
          </a:p>
          <a:p>
            <a:pPr marL="0" indent="0">
              <a:lnSpc>
                <a:spcPct val="120000"/>
              </a:lnSpc>
              <a:buNone/>
            </a:pPr>
            <a:endParaRPr lang="it-IT" sz="14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1400" dirty="0"/>
              <a:t>Speakers nazionali e internazionali ma con particolare riguardo a speakers della comunità INFN.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400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400" dirty="0"/>
              <a:t>Date: 1 volta al mese il venerdì alle 15.30. Formato: talk 45 </a:t>
            </a:r>
            <a:r>
              <a:rPr lang="it-IT" sz="1400" dirty="0" err="1"/>
              <a:t>min</a:t>
            </a:r>
            <a:r>
              <a:rPr lang="it-IT" sz="1400" dirty="0"/>
              <a:t> – 30 </a:t>
            </a:r>
            <a:r>
              <a:rPr lang="it-IT" sz="1400" dirty="0" err="1"/>
              <a:t>min</a:t>
            </a:r>
            <a:r>
              <a:rPr lang="it-IT" sz="1400" dirty="0"/>
              <a:t> discussione. Presentazione on-line con video registrazioni. Pdf </a:t>
            </a:r>
            <a:r>
              <a:rPr lang="it-IT" sz="1400" dirty="0" err="1"/>
              <a:t>slides</a:t>
            </a:r>
            <a:r>
              <a:rPr lang="it-IT" sz="1400" dirty="0"/>
              <a:t> e video messi a disposizione in apposito spazio pubblico sul sito INFN-A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400" dirty="0"/>
              <a:t>Inizio:  1 ottobre 2021</a:t>
            </a:r>
          </a:p>
          <a:p>
            <a:pPr marL="0" indent="0">
              <a:buNone/>
            </a:pPr>
            <a:r>
              <a:rPr lang="it-IT" sz="1400" dirty="0"/>
              <a:t> </a:t>
            </a:r>
          </a:p>
          <a:p>
            <a:pPr marL="0" indent="0">
              <a:buNone/>
            </a:pPr>
            <a:r>
              <a:rPr lang="it-IT" sz="600" dirty="0"/>
              <a:t> </a:t>
            </a:r>
          </a:p>
          <a:p>
            <a:endParaRPr lang="it-IT" sz="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33E81-46E5-044E-A6AF-E436CF7CE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6858" y="2636330"/>
            <a:ext cx="3736942" cy="232216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it-IT" sz="2000" u="sng" dirty="0"/>
              <a:t>Comitato scientifico e organizzativo</a:t>
            </a:r>
            <a:endParaRPr lang="it-IT" sz="2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/>
              <a:t>Lucio Rossi, (INFN-A </a:t>
            </a:r>
            <a:r>
              <a:rPr lang="it-IT" sz="2000" dirty="0" err="1"/>
              <a:t>chair</a:t>
            </a:r>
            <a:r>
              <a:rPr lang="it-IT" sz="2000" dirty="0"/>
              <a:t>, ex-officio)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/>
              <a:t>Tiina </a:t>
            </a:r>
            <a:r>
              <a:rPr lang="it-IT" sz="2000" dirty="0" err="1"/>
              <a:t>Benson</a:t>
            </a:r>
            <a:r>
              <a:rPr lang="it-IT" sz="2000" dirty="0"/>
              <a:t> (INFN-A, </a:t>
            </a:r>
            <a:r>
              <a:rPr lang="it-IT" sz="2000" dirty="0" err="1"/>
              <a:t>scientific</a:t>
            </a:r>
            <a:r>
              <a:rPr lang="it-IT" sz="2000" dirty="0"/>
              <a:t> </a:t>
            </a:r>
            <a:r>
              <a:rPr lang="it-IT" sz="2000" dirty="0" err="1"/>
              <a:t>secretary</a:t>
            </a:r>
            <a:r>
              <a:rPr lang="it-IT" sz="2000" dirty="0"/>
              <a:t>)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 err="1"/>
              <a:t>Iaia</a:t>
            </a:r>
            <a:r>
              <a:rPr lang="it-IT" sz="2000" dirty="0"/>
              <a:t> Masullo, Napoli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/>
              <a:t>Mauro Migliorati, Roma1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/>
              <a:t>Cristian Pira di LNL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000" dirty="0"/>
              <a:t>Giuseppe </a:t>
            </a:r>
            <a:r>
              <a:rPr lang="it-IT" sz="2000" dirty="0" err="1"/>
              <a:t>Torrisi</a:t>
            </a:r>
            <a:r>
              <a:rPr lang="it-IT" sz="2000" dirty="0"/>
              <a:t> LNS 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C7341-79B2-D942-8515-3E47D562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46E1-75C8-5E44-9E29-45E5860A76E7}" type="datetime1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D21A4-1562-8F4D-B2DD-391CBE23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05981-9DCC-1D42-9792-F2300ADA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BB96-7D90-4628-9D89-4498BB17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Seminari Nazionali Acceleratori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CF6C-2F71-45DA-B427-8A4ACB63D2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Seminari:</a:t>
            </a:r>
          </a:p>
          <a:p>
            <a:r>
              <a:rPr lang="it-IT" sz="1400" dirty="0"/>
              <a:t>1 ottobre Dr. Luca Serafini (INFN-Milano), sul tema</a:t>
            </a:r>
            <a:r>
              <a:rPr lang="it-IT" sz="1400" b="1" dirty="0"/>
              <a:t>: </a:t>
            </a:r>
            <a:r>
              <a:rPr lang="it-IT" sz="1400" dirty="0"/>
              <a:t>A new </a:t>
            </a:r>
            <a:r>
              <a:rPr lang="it-IT" sz="1400" dirty="0" err="1"/>
              <a:t>paradigm</a:t>
            </a:r>
            <a:r>
              <a:rPr lang="it-IT" sz="1400" dirty="0"/>
              <a:t> for a </a:t>
            </a:r>
            <a:r>
              <a:rPr lang="it-IT" sz="1400" dirty="0" err="1"/>
              <a:t>muon</a:t>
            </a:r>
            <a:r>
              <a:rPr lang="it-IT" sz="1400" dirty="0"/>
              <a:t> collider </a:t>
            </a:r>
            <a:r>
              <a:rPr lang="it-IT" sz="1400" dirty="0" err="1"/>
              <a:t>based</a:t>
            </a:r>
            <a:r>
              <a:rPr lang="it-IT" sz="1400" dirty="0"/>
              <a:t> on electron-</a:t>
            </a:r>
            <a:r>
              <a:rPr lang="it-IT" sz="1400" dirty="0" err="1"/>
              <a:t>photon</a:t>
            </a:r>
            <a:r>
              <a:rPr lang="it-IT" sz="1400" dirty="0"/>
              <a:t> </a:t>
            </a:r>
            <a:r>
              <a:rPr lang="it-IT" sz="1400" dirty="0" err="1"/>
              <a:t>collisions</a:t>
            </a:r>
            <a:endParaRPr lang="it-IT" sz="1400" dirty="0"/>
          </a:p>
          <a:p>
            <a:r>
              <a:rPr lang="it-IT" sz="1400" dirty="0"/>
              <a:t>12 Novembre  Dr. Enrica </a:t>
            </a:r>
            <a:r>
              <a:rPr lang="it-IT" sz="1400" dirty="0" err="1"/>
              <a:t>Chiadroni</a:t>
            </a:r>
            <a:r>
              <a:rPr lang="it-IT" sz="1400" b="1" dirty="0"/>
              <a:t> </a:t>
            </a:r>
            <a:r>
              <a:rPr lang="it-IT" sz="1400" dirty="0"/>
              <a:t>Progress </a:t>
            </a:r>
            <a:r>
              <a:rPr lang="it-IT" sz="1400" dirty="0" err="1"/>
              <a:t>Towards</a:t>
            </a:r>
            <a:r>
              <a:rPr lang="it-IT" sz="1400" dirty="0"/>
              <a:t> the </a:t>
            </a:r>
            <a:r>
              <a:rPr lang="it-IT" sz="1400" dirty="0" err="1"/>
              <a:t>realization</a:t>
            </a:r>
            <a:r>
              <a:rPr lang="it-IT" sz="1400" dirty="0"/>
              <a:t> of a Plasma </a:t>
            </a:r>
            <a:r>
              <a:rPr lang="it-IT" sz="1400" dirty="0" err="1"/>
              <a:t>Based</a:t>
            </a:r>
            <a:r>
              <a:rPr lang="it-IT" sz="1400" dirty="0"/>
              <a:t> FEL</a:t>
            </a:r>
          </a:p>
          <a:p>
            <a:r>
              <a:rPr lang="it-IT" sz="1400" dirty="0"/>
              <a:t>10 </a:t>
            </a:r>
            <a:r>
              <a:rPr lang="it-IT" sz="1400" dirty="0" err="1"/>
              <a:t>Decembre</a:t>
            </a:r>
            <a:r>
              <a:rPr lang="it-IT" sz="1400" dirty="0"/>
              <a:t>, Dr. Alessio </a:t>
            </a:r>
            <a:r>
              <a:rPr lang="it-IT" sz="1400" dirty="0" err="1"/>
              <a:t>Galatà</a:t>
            </a:r>
            <a:r>
              <a:rPr lang="it-IT" sz="1400" dirty="0"/>
              <a:t> (INFN-LNL),The </a:t>
            </a:r>
            <a:r>
              <a:rPr lang="it-IT" sz="1400" dirty="0" err="1"/>
              <a:t>role</a:t>
            </a:r>
            <a:r>
              <a:rPr lang="it-IT" sz="1400" dirty="0"/>
              <a:t> of INFN in the </a:t>
            </a:r>
            <a:r>
              <a:rPr lang="it-IT" sz="1400" dirty="0" err="1"/>
              <a:t>development</a:t>
            </a:r>
            <a:r>
              <a:rPr lang="it-IT" sz="1400" dirty="0"/>
              <a:t> and </a:t>
            </a:r>
            <a:r>
              <a:rPr lang="it-IT" sz="1400" dirty="0" err="1"/>
              <a:t>modeling</a:t>
            </a:r>
            <a:r>
              <a:rPr lang="it-IT" sz="1400" dirty="0"/>
              <a:t> of ECR </a:t>
            </a:r>
            <a:r>
              <a:rPr lang="it-IT" sz="1400" dirty="0" err="1"/>
              <a:t>Ion</a:t>
            </a:r>
            <a:r>
              <a:rPr lang="it-IT" sz="1400" dirty="0"/>
              <a:t> </a:t>
            </a:r>
            <a:r>
              <a:rPr lang="it-IT" sz="1400" dirty="0" err="1"/>
              <a:t>sources</a:t>
            </a:r>
            <a:r>
              <a:rPr lang="it-IT" sz="1400" dirty="0"/>
              <a:t> and </a:t>
            </a:r>
            <a:r>
              <a:rPr lang="it-IT" sz="1400" dirty="0" err="1"/>
              <a:t>their</a:t>
            </a:r>
            <a:r>
              <a:rPr lang="it-IT" sz="1400" dirty="0"/>
              <a:t> </a:t>
            </a:r>
            <a:r>
              <a:rPr lang="it-IT" sz="1400" dirty="0" err="1"/>
              <a:t>applications</a:t>
            </a:r>
            <a:r>
              <a:rPr lang="it-IT" sz="1400" dirty="0"/>
              <a:t>: </a:t>
            </a:r>
            <a:r>
              <a:rPr lang="it-IT" sz="1400" dirty="0" err="1"/>
              <a:t>Historical</a:t>
            </a:r>
            <a:r>
              <a:rPr lang="it-IT" sz="1400" dirty="0"/>
              <a:t> </a:t>
            </a:r>
            <a:r>
              <a:rPr lang="it-IT" sz="1400" dirty="0" err="1"/>
              <a:t>review</a:t>
            </a:r>
            <a:r>
              <a:rPr lang="it-IT" sz="1400" dirty="0"/>
              <a:t>, Status and </a:t>
            </a:r>
            <a:r>
              <a:rPr lang="it-IT" sz="1400" dirty="0" err="1"/>
              <a:t>perspectives</a:t>
            </a:r>
            <a:endParaRPr lang="it-IT" sz="1400" dirty="0"/>
          </a:p>
          <a:p>
            <a:r>
              <a:rPr lang="it-IT" sz="1400" dirty="0"/>
              <a:t>14 Gennaio 2022, G.A. Pablo </a:t>
            </a:r>
            <a:r>
              <a:rPr lang="it-IT" sz="1400" dirty="0" err="1"/>
              <a:t>Cirrone</a:t>
            </a:r>
            <a:r>
              <a:rPr lang="it-IT" sz="1400" dirty="0"/>
              <a:t>, </a:t>
            </a:r>
            <a:r>
              <a:rPr lang="it-IT" sz="1400" dirty="0" err="1"/>
              <a:t>PhD</a:t>
            </a:r>
            <a:r>
              <a:rPr lang="it-IT" sz="1400" dirty="0"/>
              <a:t>, </a:t>
            </a:r>
            <a:r>
              <a:rPr lang="it-IT" sz="1400" dirty="0" err="1"/>
              <a:t>Ion</a:t>
            </a:r>
            <a:r>
              <a:rPr lang="it-IT" sz="1400" dirty="0"/>
              <a:t> </a:t>
            </a:r>
            <a:r>
              <a:rPr lang="it-IT" sz="1400" dirty="0" err="1"/>
              <a:t>acceleration</a:t>
            </a:r>
            <a:r>
              <a:rPr lang="it-IT" sz="1400" dirty="0"/>
              <a:t> by laser-</a:t>
            </a:r>
            <a:r>
              <a:rPr lang="it-IT" sz="1400" dirty="0" err="1"/>
              <a:t>matter</a:t>
            </a:r>
            <a:r>
              <a:rPr lang="it-IT" sz="1400" dirty="0"/>
              <a:t> </a:t>
            </a:r>
            <a:r>
              <a:rPr lang="it-IT" sz="1400" dirty="0" err="1"/>
              <a:t>interaction</a:t>
            </a:r>
            <a:r>
              <a:rPr lang="it-IT" sz="1400" dirty="0"/>
              <a:t>: status and </a:t>
            </a:r>
            <a:r>
              <a:rPr lang="it-IT" sz="1400" dirty="0" err="1"/>
              <a:t>perspective</a:t>
            </a:r>
            <a:r>
              <a:rPr lang="it-IT" sz="1400" dirty="0"/>
              <a:t> with the </a:t>
            </a:r>
            <a:r>
              <a:rPr lang="it-IT" sz="1400" dirty="0" err="1"/>
              <a:t>upcoming</a:t>
            </a:r>
            <a:r>
              <a:rPr lang="it-IT" sz="1400" dirty="0"/>
              <a:t> I-LUCE </a:t>
            </a:r>
            <a:r>
              <a:rPr lang="it-IT" sz="1400" dirty="0" err="1"/>
              <a:t>facility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INFN-LNS</a:t>
            </a:r>
          </a:p>
          <a:p>
            <a:r>
              <a:rPr lang="it-IT" sz="1400" dirty="0"/>
              <a:t>Prossimo seminario: 11.02.2022 15.30 Luigi Palumbo UniRoma1,  </a:t>
            </a:r>
            <a:r>
              <a:rPr lang="it-IT" sz="1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SAFEST </a:t>
            </a:r>
            <a:r>
              <a:rPr lang="it-IT" sz="14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project</a:t>
            </a:r>
            <a:r>
              <a:rPr lang="it-IT" sz="1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  a VHEE </a:t>
            </a:r>
            <a:r>
              <a:rPr lang="it-IT" sz="14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Linac</a:t>
            </a:r>
            <a:r>
              <a:rPr lang="it-IT" sz="1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for Flash </a:t>
            </a:r>
            <a:r>
              <a:rPr lang="it-IT" sz="14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radiotherapy</a:t>
            </a:r>
            <a:r>
              <a:rPr lang="it-IT" sz="1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DF0597-D84E-8C48-B0FF-A40B83D66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2802118" cy="2161913"/>
          </a:xfrm>
        </p:spPr>
        <p:txBody>
          <a:bodyPr>
            <a:normAutofit/>
          </a:bodyPr>
          <a:lstStyle/>
          <a:p>
            <a:r>
              <a:rPr lang="it-IT" sz="1800" dirty="0"/>
              <a:t>Statistiche</a:t>
            </a:r>
          </a:p>
          <a:p>
            <a:pPr lvl="1"/>
            <a:r>
              <a:rPr lang="it-IT" sz="1600" dirty="0"/>
              <a:t>Partecipazione</a:t>
            </a:r>
          </a:p>
          <a:p>
            <a:pPr lvl="1"/>
            <a:r>
              <a:rPr lang="it-IT" sz="1600" dirty="0"/>
              <a:t>Accesso alle locandine</a:t>
            </a:r>
          </a:p>
          <a:p>
            <a:pPr lvl="1"/>
            <a:r>
              <a:rPr lang="it-IT" sz="1600" dirty="0"/>
              <a:t>Non ancora disponibile statistica sul download delle </a:t>
            </a:r>
            <a:r>
              <a:rPr lang="it-IT" sz="1600" dirty="0" err="1"/>
              <a:t>slides</a:t>
            </a:r>
            <a:r>
              <a:rPr lang="it-IT" sz="1600" dirty="0"/>
              <a:t> e delle registrazioni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77D41A-8DAD-EA4D-AEE0-BA8DD848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72" y="4104988"/>
            <a:ext cx="6631428" cy="207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C0AC75-F6FD-2545-87E5-31320133B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318" y="1943075"/>
            <a:ext cx="3058830" cy="18169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5724-FBB5-DA42-AAE9-CD60C516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AD6D-D4B9-034E-A9CB-5558572EA78C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4E8E0-3A83-9D4D-960B-976509D3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E3D9D-35C9-B14E-BFFD-8B98405F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D63A-6643-4E49-AB02-BDF940A4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</a:t>
            </a:r>
            <a:r>
              <a:rPr lang="en-US" dirty="0" err="1"/>
              <a:t>Acceleratori</a:t>
            </a:r>
            <a:r>
              <a:rPr lang="en-US" dirty="0"/>
              <a:t> e CSN5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444F-EC13-4DBA-B496-808ED3C9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Osservatore</a:t>
            </a:r>
            <a:r>
              <a:rPr lang="en-US" dirty="0"/>
              <a:t>: Dario </a:t>
            </a:r>
            <a:r>
              <a:rPr lang="en-US" dirty="0" err="1"/>
              <a:t>Giove</a:t>
            </a:r>
            <a:endParaRPr lang="en-US" dirty="0"/>
          </a:p>
          <a:p>
            <a:r>
              <a:rPr lang="en-US" dirty="0" err="1"/>
              <a:t>Scambio</a:t>
            </a:r>
            <a:r>
              <a:rPr lang="en-US" dirty="0"/>
              <a:t> </a:t>
            </a:r>
            <a:r>
              <a:rPr lang="en-US" dirty="0" err="1"/>
              <a:t>intenso</a:t>
            </a:r>
            <a:r>
              <a:rPr lang="en-US" dirty="0"/>
              <a:t>. </a:t>
            </a:r>
            <a:r>
              <a:rPr lang="en-US" dirty="0" err="1"/>
              <a:t>mio</a:t>
            </a:r>
            <a:r>
              <a:rPr lang="en-US" dirty="0"/>
              <a:t> talk </a:t>
            </a:r>
            <a:r>
              <a:rPr lang="en-US" dirty="0" err="1"/>
              <a:t>provocatorio</a:t>
            </a:r>
            <a:r>
              <a:rPr lang="en-US" dirty="0"/>
              <a:t> a CSN5 in </a:t>
            </a:r>
            <a:r>
              <a:rPr lang="en-US" dirty="0" err="1"/>
              <a:t>Aprile</a:t>
            </a:r>
            <a:r>
              <a:rPr lang="en-US" dirty="0"/>
              <a:t>…</a:t>
            </a:r>
          </a:p>
          <a:p>
            <a:r>
              <a:rPr lang="en-US" dirty="0" err="1"/>
              <a:t>Ottimo</a:t>
            </a:r>
            <a:r>
              <a:rPr lang="en-US" dirty="0"/>
              <a:t> </a:t>
            </a:r>
            <a:r>
              <a:rPr lang="en-US" dirty="0" err="1"/>
              <a:t>interscambio</a:t>
            </a:r>
            <a:r>
              <a:rPr lang="en-US" dirty="0"/>
              <a:t> con A. </a:t>
            </a:r>
            <a:r>
              <a:rPr lang="en-US" dirty="0" err="1"/>
              <a:t>Quaranta</a:t>
            </a:r>
            <a:endParaRPr lang="en-US" dirty="0"/>
          </a:p>
          <a:p>
            <a:pPr lvl="1"/>
            <a:r>
              <a:rPr lang="en-US" dirty="0" err="1"/>
              <a:t>Proposta</a:t>
            </a:r>
            <a:r>
              <a:rPr lang="en-US" dirty="0"/>
              <a:t> (</a:t>
            </a:r>
            <a:r>
              <a:rPr lang="en-US" dirty="0" err="1"/>
              <a:t>raccolta</a:t>
            </a:r>
            <a:r>
              <a:rPr lang="en-US" dirty="0"/>
              <a:t>) di </a:t>
            </a:r>
            <a:r>
              <a:rPr lang="en-US" dirty="0" err="1"/>
              <a:t>diverso</a:t>
            </a:r>
            <a:r>
              <a:rPr lang="en-US" dirty="0"/>
              <a:t> </a:t>
            </a:r>
            <a:r>
              <a:rPr lang="en-US" dirty="0" err="1"/>
              <a:t>referaggio</a:t>
            </a:r>
            <a:r>
              <a:rPr lang="en-US" dirty="0"/>
              <a:t>: prima era </a:t>
            </a:r>
            <a:r>
              <a:rPr lang="en-US" dirty="0" err="1"/>
              <a:t>troppo</a:t>
            </a:r>
            <a:r>
              <a:rPr lang="en-US" dirty="0"/>
              <a:t> “</a:t>
            </a:r>
            <a:r>
              <a:rPr lang="en-US" dirty="0" err="1"/>
              <a:t>interno</a:t>
            </a:r>
            <a:r>
              <a:rPr lang="en-US" dirty="0"/>
              <a:t>” e con la </a:t>
            </a:r>
            <a:r>
              <a:rPr lang="en-US" dirty="0" err="1"/>
              <a:t>mancanza</a:t>
            </a:r>
            <a:r>
              <a:rPr lang="en-US" dirty="0"/>
              <a:t> di </a:t>
            </a:r>
            <a:r>
              <a:rPr lang="en-US" dirty="0" err="1"/>
              <a:t>coordinatori</a:t>
            </a:r>
            <a:r>
              <a:rPr lang="en-US" dirty="0"/>
              <a:t> acceleratoristi… </a:t>
            </a:r>
          </a:p>
          <a:p>
            <a:pPr lvl="1"/>
            <a:r>
              <a:rPr lang="en-US" dirty="0" err="1"/>
              <a:t>Proposta</a:t>
            </a:r>
            <a:r>
              <a:rPr lang="en-US" dirty="0"/>
              <a:t> (</a:t>
            </a:r>
            <a:r>
              <a:rPr lang="en-US" dirty="0" err="1"/>
              <a:t>accettata</a:t>
            </a:r>
            <a:r>
              <a:rPr lang="en-US" dirty="0"/>
              <a:t> in </a:t>
            </a:r>
            <a:r>
              <a:rPr lang="en-US" dirty="0" err="1"/>
              <a:t>parte</a:t>
            </a:r>
            <a:r>
              <a:rPr lang="en-US" dirty="0"/>
              <a:t>) </a:t>
            </a:r>
            <a:r>
              <a:rPr lang="en-US" dirty="0" err="1"/>
              <a:t>raccolta</a:t>
            </a:r>
            <a:r>
              <a:rPr lang="en-US" dirty="0"/>
              <a:t> di </a:t>
            </a:r>
            <a:r>
              <a:rPr lang="en-US" dirty="0" err="1"/>
              <a:t>avere</a:t>
            </a:r>
            <a:r>
              <a:rPr lang="en-US" dirty="0"/>
              <a:t> call dedicate  - per </a:t>
            </a:r>
            <a:r>
              <a:rPr lang="en-US" dirty="0" err="1"/>
              <a:t>equilibrare</a:t>
            </a:r>
            <a:endParaRPr lang="en-US" dirty="0"/>
          </a:p>
          <a:p>
            <a:pPr lvl="1"/>
            <a:r>
              <a:rPr lang="en-US" dirty="0"/>
              <a:t>Workshop </a:t>
            </a:r>
            <a:r>
              <a:rPr lang="en-US" dirty="0" err="1"/>
              <a:t>nazionale</a:t>
            </a:r>
            <a:r>
              <a:rPr lang="en-US" dirty="0"/>
              <a:t> co-</a:t>
            </a:r>
            <a:r>
              <a:rPr lang="en-US" dirty="0" err="1"/>
              <a:t>organizato</a:t>
            </a:r>
            <a:r>
              <a:rPr lang="en-US" dirty="0"/>
              <a:t> da INFN-A e CSN5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85683-1A93-3B42-9EA5-5AA00CEF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574B-5E85-784C-9216-BC516BD38DC4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FF7A0-7DDE-494A-BB36-D7AFF60B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A2A3A-8249-164F-AFD1-C37DDEF1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18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964F-9292-44D9-9420-AFF50421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Prossimo</a:t>
            </a:r>
            <a:r>
              <a:rPr lang="en-US" dirty="0"/>
              <a:t> punto: </a:t>
            </a:r>
            <a:r>
              <a:rPr lang="en-US" dirty="0" err="1"/>
              <a:t>Formazione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E405-2C4C-4006-94A1-714895492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Universitaria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lobby per </a:t>
            </a:r>
            <a:r>
              <a:rPr lang="en-US" dirty="0" err="1"/>
              <a:t>cambiare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(</a:t>
            </a:r>
            <a:r>
              <a:rPr lang="en-US" dirty="0" err="1"/>
              <a:t>abbiamo</a:t>
            </a:r>
            <a:r>
              <a:rPr lang="en-US" dirty="0"/>
              <a:t> </a:t>
            </a:r>
            <a:r>
              <a:rPr lang="en-US" dirty="0" err="1"/>
              <a:t>bisogno</a:t>
            </a:r>
            <a:r>
              <a:rPr lang="en-US" dirty="0"/>
              <a:t> del </a:t>
            </a:r>
            <a:r>
              <a:rPr lang="en-US" dirty="0" err="1"/>
              <a:t>supporto</a:t>
            </a:r>
            <a:r>
              <a:rPr lang="en-US" dirty="0"/>
              <a:t> GE)</a:t>
            </a:r>
          </a:p>
          <a:p>
            <a:pPr lvl="1"/>
            <a:r>
              <a:rPr lang="en-US" dirty="0" err="1"/>
              <a:t>Questo</a:t>
            </a:r>
            <a:r>
              <a:rPr lang="en-US" dirty="0"/>
              <a:t> punto </a:t>
            </a:r>
            <a:r>
              <a:rPr lang="en-US" dirty="0" err="1"/>
              <a:t>tocca</a:t>
            </a:r>
            <a:r>
              <a:rPr lang="en-US" dirty="0"/>
              <a:t> la </a:t>
            </a:r>
            <a:r>
              <a:rPr lang="en-US" dirty="0" err="1"/>
              <a:t>ritirata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acceleratori</a:t>
            </a:r>
            <a:r>
              <a:rPr lang="en-US" dirty="0"/>
              <a:t> </a:t>
            </a:r>
            <a:r>
              <a:rPr lang="en-US" dirty="0" err="1"/>
              <a:t>dall’Università</a:t>
            </a:r>
            <a:r>
              <a:rPr lang="en-US" dirty="0"/>
              <a:t> </a:t>
            </a:r>
          </a:p>
          <a:p>
            <a:r>
              <a:rPr lang="en-US" dirty="0"/>
              <a:t>INFN</a:t>
            </a:r>
          </a:p>
          <a:p>
            <a:r>
              <a:rPr lang="en-US" dirty="0" err="1"/>
              <a:t>Tecnici</a:t>
            </a:r>
            <a:endParaRPr lang="en-US" dirty="0"/>
          </a:p>
          <a:p>
            <a:r>
              <a:rPr lang="en-US" dirty="0"/>
              <a:t>Il PNRR (se ci </a:t>
            </a:r>
            <a:r>
              <a:rPr lang="en-US" dirty="0" err="1"/>
              <a:t>sarà</a:t>
            </a:r>
            <a:r>
              <a:rPr lang="en-US" dirty="0"/>
              <a:t> per </a:t>
            </a:r>
            <a:r>
              <a:rPr lang="en-US" dirty="0" err="1"/>
              <a:t>acceleratori</a:t>
            </a:r>
            <a:r>
              <a:rPr lang="en-US" dirty="0"/>
              <a:t>!) </a:t>
            </a:r>
            <a:r>
              <a:rPr lang="en-US" dirty="0" err="1"/>
              <a:t>sarebbe</a:t>
            </a:r>
            <a:r>
              <a:rPr lang="en-US" dirty="0"/>
              <a:t> </a:t>
            </a:r>
            <a:r>
              <a:rPr lang="en-US" dirty="0" err="1"/>
              <a:t>un’occasione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4BF9-7F37-0E42-8371-7F70421F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6EAA-DB9A-A245-81FF-A4A4E50AB601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DC8-07FC-DF45-9709-7E777880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DC1DE-7B8B-3047-95E6-F8A1DBA2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CE52-CFC5-4F4B-921F-7EB9615B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Giornata</a:t>
            </a:r>
            <a:r>
              <a:rPr lang="en-GB" dirty="0"/>
              <a:t> Nazionale </a:t>
            </a:r>
            <a:r>
              <a:rPr lang="en-GB" dirty="0" err="1"/>
              <a:t>Acceleratori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9A6A-CE62-4843-93B8-6AF93EDA4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2400" dirty="0" err="1"/>
              <a:t>Questo</a:t>
            </a:r>
            <a:r>
              <a:rPr lang="fr-FR" sz="2400" dirty="0"/>
              <a:t> workshop si </a:t>
            </a:r>
            <a:r>
              <a:rPr lang="fr-FR" sz="2400" dirty="0" err="1"/>
              <a:t>propone</a:t>
            </a:r>
            <a:r>
              <a:rPr lang="fr-FR" sz="2400" dirty="0"/>
              <a:t> come un </a:t>
            </a:r>
            <a:r>
              <a:rPr lang="fr-FR" sz="2400" dirty="0" err="1"/>
              <a:t>ambito</a:t>
            </a:r>
            <a:r>
              <a:rPr lang="fr-FR" sz="2400" dirty="0"/>
              <a:t> di </a:t>
            </a:r>
            <a:r>
              <a:rPr lang="fr-FR" sz="2400" dirty="0" err="1"/>
              <a:t>incontro</a:t>
            </a:r>
            <a:r>
              <a:rPr lang="fr-FR" sz="2400" dirty="0"/>
              <a:t> per i </a:t>
            </a:r>
            <a:r>
              <a:rPr lang="fr-FR" sz="2400" dirty="0" err="1"/>
              <a:t>membri</a:t>
            </a:r>
            <a:r>
              <a:rPr lang="fr-FR" sz="2400" dirty="0"/>
              <a:t> </a:t>
            </a:r>
            <a:r>
              <a:rPr lang="fr-FR" sz="2400" dirty="0" err="1"/>
              <a:t>della</a:t>
            </a:r>
            <a:r>
              <a:rPr lang="fr-FR" sz="2400" dirty="0"/>
              <a:t> </a:t>
            </a:r>
            <a:r>
              <a:rPr lang="fr-FR" sz="2400" dirty="0" err="1"/>
              <a:t>comunità</a:t>
            </a:r>
            <a:r>
              <a:rPr lang="fr-FR" sz="2400" dirty="0"/>
              <a:t> </a:t>
            </a:r>
            <a:r>
              <a:rPr lang="fr-FR" sz="2400" dirty="0" err="1"/>
              <a:t>degli</a:t>
            </a:r>
            <a:r>
              <a:rPr lang="fr-FR" sz="2400" dirty="0"/>
              <a:t> </a:t>
            </a:r>
            <a:r>
              <a:rPr lang="fr-FR" sz="2400" dirty="0" err="1"/>
              <a:t>Acceleratori</a:t>
            </a:r>
            <a:r>
              <a:rPr lang="fr-FR" sz="2400" dirty="0"/>
              <a:t> di </a:t>
            </a:r>
            <a:r>
              <a:rPr lang="fr-FR" sz="2400" dirty="0" err="1"/>
              <a:t>particelle</a:t>
            </a:r>
            <a:r>
              <a:rPr lang="fr-FR" sz="2400" dirty="0"/>
              <a:t> </a:t>
            </a:r>
            <a:r>
              <a:rPr lang="fr-FR" sz="2400" dirty="0" err="1"/>
              <a:t>federata</a:t>
            </a:r>
            <a:r>
              <a:rPr lang="fr-FR" sz="2400" dirty="0"/>
              <a:t> da INFN e </a:t>
            </a:r>
            <a:r>
              <a:rPr lang="fr-FR" sz="2400" dirty="0" err="1"/>
              <a:t>sarà</a:t>
            </a:r>
            <a:r>
              <a:rPr lang="fr-FR" sz="2400" dirty="0"/>
              <a:t> l’</a:t>
            </a:r>
            <a:r>
              <a:rPr lang="fr-FR" sz="2400" dirty="0" err="1"/>
              <a:t>occasione</a:t>
            </a:r>
            <a:r>
              <a:rPr lang="fr-FR" sz="2400" dirty="0"/>
              <a:t> per </a:t>
            </a:r>
            <a:r>
              <a:rPr lang="fr-FR" sz="2400" dirty="0" err="1"/>
              <a:t>discutere</a:t>
            </a:r>
            <a:r>
              <a:rPr lang="fr-FR" sz="2400" dirty="0"/>
              <a:t> anche con il management INFN dei </a:t>
            </a:r>
            <a:r>
              <a:rPr lang="fr-FR" sz="2400" dirty="0" err="1"/>
              <a:t>progetti</a:t>
            </a:r>
            <a:r>
              <a:rPr lang="fr-FR" sz="2400" dirty="0"/>
              <a:t>, </a:t>
            </a:r>
            <a:r>
              <a:rPr lang="fr-FR" sz="2400" dirty="0" err="1"/>
              <a:t>esperimenti</a:t>
            </a:r>
            <a:r>
              <a:rPr lang="fr-FR" sz="2400" dirty="0"/>
              <a:t> e </a:t>
            </a:r>
            <a:r>
              <a:rPr lang="fr-FR" sz="2400" dirty="0" err="1"/>
              <a:t>sviluppo</a:t>
            </a:r>
            <a:r>
              <a:rPr lang="fr-FR" sz="2400" dirty="0"/>
              <a:t> delle </a:t>
            </a:r>
            <a:r>
              <a:rPr lang="fr-FR" sz="2400" dirty="0" err="1"/>
              <a:t>linee</a:t>
            </a:r>
            <a:r>
              <a:rPr lang="fr-FR" sz="2400" dirty="0"/>
              <a:t> di </a:t>
            </a:r>
            <a:r>
              <a:rPr lang="fr-FR" sz="2400" dirty="0" err="1"/>
              <a:t>ricerca</a:t>
            </a:r>
            <a:r>
              <a:rPr lang="fr-FR" sz="2400" dirty="0"/>
              <a:t> per </a:t>
            </a:r>
            <a:r>
              <a:rPr lang="fr-FR" sz="2400" dirty="0" err="1"/>
              <a:t>acceleratori</a:t>
            </a:r>
            <a:r>
              <a:rPr lang="fr-FR" sz="2400" dirty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24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400" dirty="0" err="1"/>
              <a:t>Vuole</a:t>
            </a:r>
            <a:r>
              <a:rPr lang="fr-FR" sz="2400" dirty="0"/>
              <a:t> anche </a:t>
            </a:r>
            <a:r>
              <a:rPr lang="fr-FR" sz="2400" dirty="0" err="1"/>
              <a:t>offrire</a:t>
            </a:r>
            <a:r>
              <a:rPr lang="fr-FR" sz="2400" dirty="0"/>
              <a:t> </a:t>
            </a:r>
            <a:r>
              <a:rPr lang="fr-FR" sz="2400" dirty="0" err="1"/>
              <a:t>uno</a:t>
            </a:r>
            <a:r>
              <a:rPr lang="fr-FR" sz="2400" dirty="0"/>
              <a:t> </a:t>
            </a:r>
            <a:r>
              <a:rPr lang="fr-FR" sz="2400" dirty="0" err="1"/>
              <a:t>spazio</a:t>
            </a:r>
            <a:r>
              <a:rPr lang="fr-FR" sz="2400" dirty="0"/>
              <a:t> per </a:t>
            </a:r>
            <a:r>
              <a:rPr lang="fr-FR" sz="2400" dirty="0" err="1"/>
              <a:t>discutere</a:t>
            </a:r>
            <a:r>
              <a:rPr lang="fr-FR" sz="2400" dirty="0"/>
              <a:t> dei </a:t>
            </a:r>
            <a:r>
              <a:rPr lang="fr-FR" sz="2400" dirty="0" err="1"/>
              <a:t>costi</a:t>
            </a:r>
            <a:r>
              <a:rPr lang="fr-FR" sz="2400" dirty="0"/>
              <a:t> e </a:t>
            </a:r>
            <a:r>
              <a:rPr lang="fr-FR" sz="2400" dirty="0" err="1"/>
              <a:t>finanziamenti</a:t>
            </a:r>
            <a:r>
              <a:rPr lang="fr-FR" sz="2400" dirty="0"/>
              <a:t> </a:t>
            </a:r>
            <a:r>
              <a:rPr lang="fr-FR" sz="2400" dirty="0" err="1"/>
              <a:t>degli</a:t>
            </a:r>
            <a:r>
              <a:rPr lang="fr-FR" sz="2400" dirty="0"/>
              <a:t> </a:t>
            </a:r>
            <a:r>
              <a:rPr lang="fr-FR" sz="2400" dirty="0" err="1"/>
              <a:t>studi</a:t>
            </a:r>
            <a:r>
              <a:rPr lang="fr-FR" sz="2400" dirty="0"/>
              <a:t> e R&amp;D per </a:t>
            </a:r>
            <a:r>
              <a:rPr lang="fr-FR" sz="2400" dirty="0" err="1"/>
              <a:t>acceleratori</a:t>
            </a:r>
            <a:r>
              <a:rPr lang="fr-FR" sz="2400" dirty="0"/>
              <a:t>, con la CSN5 in </a:t>
            </a:r>
            <a:r>
              <a:rPr lang="fr-FR" sz="2400" dirty="0" err="1"/>
              <a:t>primis</a:t>
            </a:r>
            <a:r>
              <a:rPr lang="fr-FR" sz="2400" dirty="0"/>
              <a:t> ma anche con CSN1 e CSN3.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7CFC8-14CA-E543-B9EA-54704E74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CA31-DDD9-3343-959B-137061F5C6D1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AD45D-8ED9-BD4E-9CC3-9250C630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F32C1-592D-F245-B91B-6EA90CC4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C58E-C346-4D03-BE5A-48541A21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634" y="257269"/>
            <a:ext cx="8128686" cy="1050324"/>
          </a:xfrm>
        </p:spPr>
        <p:txBody>
          <a:bodyPr>
            <a:normAutofit/>
          </a:bodyPr>
          <a:lstStyle/>
          <a:p>
            <a:r>
              <a:rPr lang="en-US" sz="3200" dirty="0"/>
              <a:t>Workshop Nazionale INFN-</a:t>
            </a:r>
            <a:r>
              <a:rPr lang="en-US" sz="3200" dirty="0" err="1"/>
              <a:t>Acceleratori</a:t>
            </a:r>
            <a:br>
              <a:rPr lang="en-US" sz="3200" dirty="0"/>
            </a:br>
            <a:r>
              <a:rPr lang="en-US" sz="3200" dirty="0"/>
              <a:t>7-8 </a:t>
            </a:r>
            <a:r>
              <a:rPr lang="en-US" sz="3200" dirty="0" err="1"/>
              <a:t>Aprile</a:t>
            </a:r>
            <a:r>
              <a:rPr lang="en-US" sz="3200" dirty="0"/>
              <a:t> : </a:t>
            </a:r>
            <a:r>
              <a:rPr lang="en-US" sz="3200" dirty="0" err="1"/>
              <a:t>Programma</a:t>
            </a:r>
            <a:endParaRPr lang="en-US" sz="3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AB8152-F1E1-1D45-9EB7-F715B2E97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628" y="2063833"/>
            <a:ext cx="4322080" cy="409801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67727C-D980-2E4A-BD6A-17C8DC08A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532" y="2429594"/>
            <a:ext cx="5065030" cy="38121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3DB6E5-2E41-E848-B17E-B3DFDF0A5F06}"/>
              </a:ext>
            </a:extLst>
          </p:cNvPr>
          <p:cNvSpPr txBox="1"/>
          <p:nvPr/>
        </p:nvSpPr>
        <p:spPr>
          <a:xfrm>
            <a:off x="1453895" y="1694501"/>
            <a:ext cx="902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Primo giorno, inizio alle 10:30</a:t>
            </a:r>
          </a:p>
          <a:p>
            <a:r>
              <a:rPr lang="it-IT" dirty="0">
                <a:solidFill>
                  <a:srgbClr val="FF0000"/>
                </a:solidFill>
              </a:rPr>
              <a:t>Scopo: Presentazione di grossi progetti e politica scientifica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34B7C-7494-5C48-A8CF-C6406D53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1EBE-CEA2-DB46-B961-58306F8042E4}" type="datetime1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4DD59-F750-0F4A-93BA-ADFAE95C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148B7-24CA-2440-941C-ABF433EF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5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AEDC-5D14-458B-9247-CDBA58C2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INFN-A </a:t>
            </a:r>
            <a:r>
              <a:rPr lang="en-US" dirty="0" err="1"/>
              <a:t>Composizione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1CC48-52F0-F64C-941F-F3CECCCA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CH" dirty="0"/>
              <a:t>Lucio Rossi (Uni Milano &amp; INFN MI LASA, </a:t>
            </a:r>
            <a:r>
              <a:rPr lang="de-CH" dirty="0" err="1"/>
              <a:t>Coordinatore</a:t>
            </a:r>
            <a:r>
              <a:rPr lang="de-CH" dirty="0"/>
              <a:t>)</a:t>
            </a:r>
          </a:p>
          <a:p>
            <a:r>
              <a:rPr lang="de-CH" dirty="0"/>
              <a:t>Tiina Benson (INFN MI LASA)</a:t>
            </a:r>
          </a:p>
          <a:p>
            <a:r>
              <a:rPr lang="de-CH" dirty="0"/>
              <a:t>Giovanni </a:t>
            </a:r>
            <a:r>
              <a:rPr lang="de-CH" dirty="0" err="1"/>
              <a:t>Bisoffi</a:t>
            </a:r>
            <a:r>
              <a:rPr lang="de-CH" dirty="0"/>
              <a:t> (LNL)</a:t>
            </a:r>
          </a:p>
          <a:p>
            <a:r>
              <a:rPr lang="de-CH" dirty="0"/>
              <a:t>Alessia </a:t>
            </a:r>
            <a:r>
              <a:rPr lang="de-CH" dirty="0" err="1"/>
              <a:t>D`Orazio</a:t>
            </a:r>
            <a:r>
              <a:rPr lang="de-CH" dirty="0"/>
              <a:t> (INFN BO) (FE)</a:t>
            </a:r>
          </a:p>
          <a:p>
            <a:r>
              <a:rPr lang="de-CH" dirty="0"/>
              <a:t>Pasquale </a:t>
            </a:r>
            <a:r>
              <a:rPr lang="de-CH" dirty="0" err="1"/>
              <a:t>Fabbricatore</a:t>
            </a:r>
            <a:r>
              <a:rPr lang="de-CH" dirty="0"/>
              <a:t> (INFN GE)</a:t>
            </a:r>
            <a:endParaRPr lang="fr-FR" dirty="0"/>
          </a:p>
          <a:p>
            <a:r>
              <a:rPr lang="de-CH" dirty="0"/>
              <a:t>Alessandro Gallo (LNF)</a:t>
            </a:r>
          </a:p>
          <a:p>
            <a:r>
              <a:rPr lang="de-CH" dirty="0"/>
              <a:t>Dario </a:t>
            </a:r>
            <a:r>
              <a:rPr lang="de-CH" dirty="0" err="1"/>
              <a:t>Giove</a:t>
            </a:r>
            <a:r>
              <a:rPr lang="de-CH" dirty="0"/>
              <a:t> (INFN MI LASA)</a:t>
            </a:r>
          </a:p>
          <a:p>
            <a:r>
              <a:rPr lang="de-CH" dirty="0"/>
              <a:t>Susanna </a:t>
            </a:r>
            <a:r>
              <a:rPr lang="de-CH" dirty="0" err="1"/>
              <a:t>Guiducci</a:t>
            </a:r>
            <a:r>
              <a:rPr lang="de-CH" dirty="0"/>
              <a:t> (LNF)</a:t>
            </a:r>
          </a:p>
          <a:p>
            <a:r>
              <a:rPr lang="de-CH" dirty="0"/>
              <a:t>Giorgio Keppel (LNL) rapp. CNTT</a:t>
            </a:r>
            <a:endParaRPr lang="fr-FR" dirty="0"/>
          </a:p>
          <a:p>
            <a:r>
              <a:rPr lang="de-CH" dirty="0"/>
              <a:t>Franca </a:t>
            </a:r>
            <a:r>
              <a:rPr lang="de-CH" dirty="0" err="1"/>
              <a:t>Masciulli</a:t>
            </a:r>
            <a:r>
              <a:rPr lang="de-CH" dirty="0"/>
              <a:t> (LNGS) FE </a:t>
            </a:r>
            <a:r>
              <a:rPr lang="de-CH" dirty="0">
                <a:sym typeface="Wingdings" panose="05000000000000000000" pitchFamily="2" charset="2"/>
              </a:rPr>
              <a:t> Veronica Valsecchi</a:t>
            </a:r>
            <a:endParaRPr lang="fr-FR" dirty="0"/>
          </a:p>
          <a:p>
            <a:r>
              <a:rPr lang="de-CH" dirty="0"/>
              <a:t>Giuseppe </a:t>
            </a:r>
            <a:r>
              <a:rPr lang="de-CH" dirty="0" err="1"/>
              <a:t>Torrisi</a:t>
            </a:r>
            <a:r>
              <a:rPr lang="de-CH" dirty="0"/>
              <a:t> (LNS) (</a:t>
            </a:r>
            <a:r>
              <a:rPr lang="de-CH" dirty="0" err="1"/>
              <a:t>succede</a:t>
            </a:r>
            <a:r>
              <a:rPr lang="de-CH" dirty="0"/>
              <a:t> a David </a:t>
            </a:r>
            <a:r>
              <a:rPr lang="de-CH" dirty="0" err="1"/>
              <a:t>Mascali</a:t>
            </a:r>
            <a:r>
              <a:rPr lang="de-CH" dirty="0"/>
              <a:t>)</a:t>
            </a:r>
          </a:p>
          <a:p>
            <a:r>
              <a:rPr lang="fr-FR" dirty="0"/>
              <a:t>ex-</a:t>
            </a:r>
            <a:r>
              <a:rPr lang="fr-FR" dirty="0" err="1"/>
              <a:t>officio</a:t>
            </a:r>
            <a:r>
              <a:rPr lang="fr-FR" dirty="0"/>
              <a:t>: P. Campana (Giunta INFN)</a:t>
            </a:r>
            <a:endParaRPr lang="de-CH" dirty="0"/>
          </a:p>
          <a:p>
            <a:r>
              <a:rPr lang="fr-FR" dirty="0" err="1"/>
              <a:t>Invitati</a:t>
            </a:r>
            <a:r>
              <a:rPr lang="fr-FR" dirty="0"/>
              <a:t>: G. </a:t>
            </a:r>
            <a:r>
              <a:rPr lang="fr-FR" dirty="0" err="1"/>
              <a:t>Cuttone</a:t>
            </a:r>
            <a:r>
              <a:rPr lang="fr-FR" dirty="0"/>
              <a:t> (LNS, INFN4LS), E. </a:t>
            </a:r>
            <a:r>
              <a:rPr lang="fr-FR" dirty="0" err="1"/>
              <a:t>Nappi</a:t>
            </a:r>
            <a:r>
              <a:rPr lang="fr-FR" dirty="0"/>
              <a:t> (INFN BA, INFN-E), D. </a:t>
            </a:r>
            <a:r>
              <a:rPr lang="fr-FR" dirty="0" err="1"/>
              <a:t>Mascali</a:t>
            </a:r>
            <a:r>
              <a:rPr lang="fr-FR" dirty="0"/>
              <a:t> (LNS, </a:t>
            </a:r>
            <a:r>
              <a:rPr lang="fr-FR" dirty="0" err="1"/>
              <a:t>rappr</a:t>
            </a:r>
            <a:r>
              <a:rPr lang="fr-FR" dirty="0"/>
              <a:t>. </a:t>
            </a:r>
            <a:r>
              <a:rPr lang="fr-FR" dirty="0" err="1"/>
              <a:t>Comitato</a:t>
            </a:r>
            <a:r>
              <a:rPr lang="fr-FR" dirty="0"/>
              <a:t> in INFN-E)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F252F-F73C-6145-A1C5-104EDD91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58F2-9C42-9241-BCCC-13E495FF7112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FBB3-98DB-F94E-ADB3-73EF4EA1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89270-57B9-2742-B415-3BD93CE0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13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C4A5D-68D2-5B45-A4F0-819E58E6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53232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Secondo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giorno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inizio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09:00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Scopo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Progetti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CSN5 e di come la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politica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strategia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sceintifica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abbiano</a:t>
            </a:r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US" sz="2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impatto</a:t>
            </a:r>
            <a:endParaRPr lang="en-US" sz="2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9C58E-C346-4D03-BE5A-48541A21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634" y="257269"/>
            <a:ext cx="8128686" cy="1050324"/>
          </a:xfrm>
        </p:spPr>
        <p:txBody>
          <a:bodyPr>
            <a:normAutofit/>
          </a:bodyPr>
          <a:lstStyle/>
          <a:p>
            <a:r>
              <a:rPr lang="en-US" sz="3200" dirty="0"/>
              <a:t>Workshop Nazionale INFN-</a:t>
            </a:r>
            <a:r>
              <a:rPr lang="en-US" sz="3200" dirty="0" err="1"/>
              <a:t>Acceleratori</a:t>
            </a:r>
            <a:br>
              <a:rPr lang="en-US" sz="3200" dirty="0"/>
            </a:br>
            <a:r>
              <a:rPr lang="en-US" sz="3200" dirty="0"/>
              <a:t>7-8 </a:t>
            </a:r>
            <a:r>
              <a:rPr lang="en-US" sz="3200" dirty="0" err="1"/>
              <a:t>Aprile</a:t>
            </a:r>
            <a:r>
              <a:rPr lang="en-US" sz="3200" dirty="0"/>
              <a:t> : </a:t>
            </a:r>
            <a:r>
              <a:rPr lang="en-US" sz="3200" dirty="0" err="1"/>
              <a:t>Programma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71F72-2FAA-EB46-BA83-FBE340889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85" y="1825625"/>
            <a:ext cx="6367843" cy="405555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8A953-93C5-F74B-BDB6-47F7C978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0AA-5203-D44F-921F-2C06B5348522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3AAF3-6A0C-FD48-8613-F638EA96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92130-2C79-8746-9A02-3E61CE7A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6EEE-62F6-47A6-8FA0-677153C9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operandi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5D36-1959-4806-A53C-58650DDA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Riunione periodica ogni 2 settimane del comitato</a:t>
            </a:r>
          </a:p>
          <a:p>
            <a:pPr lvl="1"/>
            <a:r>
              <a:rPr lang="it-IT" dirty="0"/>
              <a:t>2020: 5 riunioni</a:t>
            </a:r>
          </a:p>
          <a:p>
            <a:pPr lvl="1"/>
            <a:r>
              <a:rPr lang="it-IT" dirty="0"/>
              <a:t>2021: 19 riunioni</a:t>
            </a:r>
          </a:p>
          <a:p>
            <a:pPr lvl="1"/>
            <a:r>
              <a:rPr lang="it-IT" dirty="0"/>
              <a:t>Gennaio 2022: 2 riunioni</a:t>
            </a:r>
          </a:p>
          <a:p>
            <a:r>
              <a:rPr lang="it-IT" dirty="0"/>
              <a:t>Riunioni dedicate a discussioni generali e ad argomenti specifici con invito di esperti</a:t>
            </a:r>
          </a:p>
          <a:p>
            <a:pPr lvl="1"/>
            <a:r>
              <a:rPr lang="it-IT" dirty="0"/>
              <a:t>Esempio: N. Pastrone (</a:t>
            </a:r>
            <a:r>
              <a:rPr lang="it-IT" dirty="0" err="1"/>
              <a:t>Muon</a:t>
            </a:r>
            <a:r>
              <a:rPr lang="it-IT" dirty="0"/>
              <a:t>-C), E. Boscolo (FCC-</a:t>
            </a:r>
            <a:r>
              <a:rPr lang="it-IT" dirty="0" err="1"/>
              <a:t>ee</a:t>
            </a:r>
            <a:r>
              <a:rPr lang="it-IT" dirty="0"/>
              <a:t>), M. Losasso (</a:t>
            </a:r>
            <a:r>
              <a:rPr lang="it-IT" dirty="0" err="1"/>
              <a:t>Transmutex</a:t>
            </a:r>
            <a:r>
              <a:rPr lang="it-IT" dirty="0"/>
              <a:t>), M. </a:t>
            </a:r>
            <a:r>
              <a:rPr lang="it-IT" dirty="0" err="1"/>
              <a:t>Morandin</a:t>
            </a:r>
            <a:r>
              <a:rPr lang="it-IT" dirty="0"/>
              <a:t> (INFN PD) per i rapporti con le industrie, P. </a:t>
            </a:r>
            <a:r>
              <a:rPr lang="it-IT" dirty="0" err="1"/>
              <a:t>Lenisa</a:t>
            </a:r>
            <a:r>
              <a:rPr lang="it-IT" dirty="0"/>
              <a:t> (Uni FE) per presentare gli studi di momento di dipolo elettrico e altri</a:t>
            </a:r>
          </a:p>
          <a:p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4B9A5-C38E-1545-A686-D94EB33E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E2A7-BA59-8C48-9807-AC226FC6066D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640A-CFFD-BB45-89B7-BC62C184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CDB7-C8CC-D84D-BCDD-0C9C1E32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C2BA-7718-0C47-BC18-BF4697EB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Pagina</a:t>
            </a:r>
            <a:r>
              <a:rPr lang="en-GB" dirty="0"/>
              <a:t> web </a:t>
            </a:r>
            <a:r>
              <a:rPr lang="en-GB" dirty="0" err="1"/>
              <a:t>dedicata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5022-178A-D841-AEFD-61D989B6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252274" cy="3095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https://acceleratori.infn.it/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2000" dirty="0"/>
              <a:t>Contiene tutte le informazioni pubbliche ed alcune informazioni ad accesso ristretto prima della pubblicazione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C96B6-2B0B-F940-9998-86DF1342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5038-6C29-5345-A0AE-7E79EB670386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5F9B4-04E0-4E4F-BDA1-A7B45278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5D46-EBAC-6646-947E-24B2767D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C810D8-44CE-384C-9AD5-B8DAE508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231" y="1371601"/>
            <a:ext cx="6108569" cy="47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1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BB75-C276-4007-91BF-D72BA31C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Mapping</a:t>
            </a:r>
            <a:r>
              <a:rPr lang="it-IT" dirty="0"/>
              <a:t> competenze, attività e strumentazione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1911E-ABB0-754A-AAC1-2E61B0A38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Gruppo di lavoro: T. </a:t>
            </a:r>
            <a:r>
              <a:rPr lang="it-IT" dirty="0" err="1"/>
              <a:t>Benson</a:t>
            </a:r>
            <a:r>
              <a:rPr lang="it-IT" dirty="0"/>
              <a:t>, D. Mascali, G. </a:t>
            </a:r>
            <a:r>
              <a:rPr lang="it-IT" dirty="0" err="1"/>
              <a:t>Torrisi</a:t>
            </a:r>
            <a:endParaRPr lang="it-IT" dirty="0"/>
          </a:p>
          <a:p>
            <a:r>
              <a:rPr lang="it-IT" dirty="0"/>
              <a:t>Mappatura delle attività, competenze e strumentazione con classificazione delle aree tematiche IPAC (es. MAG, RFC, TAR, etc.) e delle attività anche con classificazione IPAC delle tipologie di macchine acceleratrici</a:t>
            </a:r>
          </a:p>
          <a:p>
            <a:r>
              <a:rPr lang="it-IT" dirty="0"/>
              <a:t>Usando le aree tematiche, mappatura anche alle Industrie</a:t>
            </a:r>
          </a:p>
          <a:p>
            <a:r>
              <a:rPr lang="it-IT" dirty="0"/>
              <a:t>Il database è totalmente integrato nella pagina web, senza bisogno di software aggiuntivo o esterno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9D395-9CB5-1246-9607-90145312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321E-1FEB-0A4E-B29A-EA3E6AC3356D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3BB4D-0EF8-3E4E-93FA-1C697E84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DFADB-9420-AD4E-B2A7-2C45E6DF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8DDA-4732-424E-A360-0B7548D4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Mappatura competenze, attività e strumentazione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AFF3-5E42-D44E-867C-EF3FBA70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07D6-BC53-6243-91B2-4872552B2689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A5C02-C135-A64C-8FCF-E6DD447C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C86B4-54DB-9A43-8A43-379F6285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C5693-1AC1-9E4C-9B19-9E9E2D1A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9" y="1943264"/>
            <a:ext cx="4785875" cy="384142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1D2A71-8E7F-3042-8359-920F645C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57" y="1433540"/>
            <a:ext cx="6865856" cy="243043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5FD016-564A-7045-A8EB-9A503ED28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482" y="3232754"/>
            <a:ext cx="6187126" cy="175183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37B95C-1D16-8649-B7A1-294961C6D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156446"/>
            <a:ext cx="4405460" cy="201851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8759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C86C-83E3-4FC1-883F-1F682B6D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</a:t>
            </a:r>
            <a:r>
              <a:rPr lang="en-US" dirty="0" err="1"/>
              <a:t>industrie</a:t>
            </a:r>
            <a:r>
              <a:rPr lang="en-US" dirty="0"/>
              <a:t> 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D0A3-AD07-EF45-8F81-D990D1500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Gruppo di lavoro: T. Benson, P. Fabbricatore, D. Giove, G. </a:t>
            </a:r>
            <a:r>
              <a:rPr lang="it-IT" dirty="0" err="1"/>
              <a:t>Keppel</a:t>
            </a:r>
            <a:r>
              <a:rPr lang="it-IT" dirty="0"/>
              <a:t>, G. </a:t>
            </a:r>
            <a:r>
              <a:rPr lang="it-IT" dirty="0" err="1"/>
              <a:t>Torrisi</a:t>
            </a:r>
            <a:endParaRPr lang="it-IT" dirty="0"/>
          </a:p>
          <a:p>
            <a:r>
              <a:rPr lang="it-IT" dirty="0"/>
              <a:t>Compilazione di una lista di possibili fornitori basata su </a:t>
            </a:r>
            <a:r>
              <a:rPr lang="it-IT" dirty="0" err="1"/>
              <a:t>survey</a:t>
            </a:r>
            <a:r>
              <a:rPr lang="it-IT" dirty="0"/>
              <a:t> passate ed input dai laboratori</a:t>
            </a:r>
          </a:p>
          <a:p>
            <a:r>
              <a:rPr lang="it-IT" dirty="0"/>
              <a:t>Uso di </a:t>
            </a:r>
            <a:r>
              <a:rPr lang="it-IT" dirty="0" err="1"/>
              <a:t>keywords</a:t>
            </a:r>
            <a:r>
              <a:rPr lang="it-IT" dirty="0"/>
              <a:t> associate a codici di </a:t>
            </a:r>
            <a:r>
              <a:rPr lang="it-IT" dirty="0" err="1"/>
              <a:t>procurement</a:t>
            </a:r>
            <a:r>
              <a:rPr lang="it-IT" dirty="0"/>
              <a:t> (basati su CERN </a:t>
            </a:r>
            <a:r>
              <a:rPr lang="it-IT" dirty="0" err="1"/>
              <a:t>Procurement</a:t>
            </a:r>
            <a:r>
              <a:rPr lang="it-IT" dirty="0"/>
              <a:t> </a:t>
            </a:r>
            <a:r>
              <a:rPr lang="it-IT" dirty="0" err="1"/>
              <a:t>Codes</a:t>
            </a:r>
            <a:r>
              <a:rPr lang="it-IT" dirty="0"/>
              <a:t>) e con una classificazione per </a:t>
            </a:r>
            <a:r>
              <a:rPr lang="it-IT" dirty="0" err="1"/>
              <a:t>mapping</a:t>
            </a:r>
            <a:r>
              <a:rPr lang="it-IT" dirty="0"/>
              <a:t> alle attività per identificare potenziali fornitori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B29C5-FB2A-A74D-9AEB-FA8C59A8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1240-4F8C-F445-B575-99886807F2D5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E01BA-B329-684F-AA47-722A12FD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D8288-7A32-FC44-A915-CD2CB325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78403A-067E-6A46-8790-288341C1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</a:t>
            </a:r>
            <a:r>
              <a:rPr lang="en-US" dirty="0" err="1"/>
              <a:t>industrie</a:t>
            </a:r>
            <a:r>
              <a:rPr lang="en-US" dirty="0"/>
              <a:t> e mapping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CD4AC-069B-DD4D-A479-E0E3518B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EBF-C71C-BC49-B4E4-33249374AF3B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990A7-990D-944D-A020-B1A8CA6B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8EB28-CE65-3645-8688-7EED6AC7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56911F-C45E-6645-B705-CDF324813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1" y="1625293"/>
            <a:ext cx="4845722" cy="332378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00326-1E56-B14A-B145-9CD0617F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938" y="2030667"/>
            <a:ext cx="4570969" cy="375983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76A29F-9A2C-374E-92C0-DC42792CE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528" y="2768662"/>
            <a:ext cx="4346527" cy="330476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67040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E0AC0-4603-FD41-85B5-E8425D08B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497" y="2424884"/>
            <a:ext cx="6460503" cy="2808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4343C-17DC-48BA-A1EB-0ED71B2E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Lancio reti tematiche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B7BD-8D53-44EB-8D49-FE23038F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47" y="1787918"/>
            <a:ext cx="5609734" cy="4351338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Statuto: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Uno dei compiti del Comitato è di promuovere tra gli esperti di acceleratori la formazione di reti  di competenza costituite da nodi tematicamente affini su argomenti di rilevante interesse.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Una rete è in generale intesa come un laboratorio allargato di competenze o funzioni affini, nei vari settori degli acceleratori dell’INFN.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Due tipologie di reti: </a:t>
            </a:r>
          </a:p>
          <a:p>
            <a:pPr lvl="2">
              <a:lnSpc>
                <a:spcPct val="120000"/>
              </a:lnSpc>
            </a:pPr>
            <a:r>
              <a:rPr lang="it-IT" dirty="0"/>
              <a:t>1) Reti di competenza (tematica) specifica: con molte applicazioni; </a:t>
            </a:r>
          </a:p>
          <a:p>
            <a:pPr lvl="2">
              <a:lnSpc>
                <a:spcPct val="120000"/>
              </a:lnSpc>
            </a:pPr>
            <a:r>
              <a:rPr lang="it-IT" dirty="0"/>
              <a:t>2) Reti funzionali con molte tecnologie trasversali (simulazioni, teoria, RF, magneti, vuoto, ...)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Scopo: </a:t>
            </a:r>
            <a:r>
              <a:rPr lang="fr-FR" dirty="0" err="1"/>
              <a:t>Favorire</a:t>
            </a:r>
            <a:r>
              <a:rPr lang="fr-FR" dirty="0"/>
              <a:t> l’</a:t>
            </a:r>
            <a:r>
              <a:rPr lang="fr-FR" dirty="0" err="1"/>
              <a:t>aggregazione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comunità</a:t>
            </a:r>
            <a:r>
              <a:rPr lang="fr-FR" dirty="0"/>
              <a:t> </a:t>
            </a:r>
            <a:r>
              <a:rPr lang="fr-FR" dirty="0" err="1"/>
              <a:t>degli</a:t>
            </a:r>
            <a:r>
              <a:rPr lang="fr-FR" dirty="0"/>
              <a:t> </a:t>
            </a:r>
            <a:r>
              <a:rPr lang="fr-FR" dirty="0" err="1"/>
              <a:t>acceleratori</a:t>
            </a:r>
            <a:r>
              <a:rPr lang="fr-FR" dirty="0"/>
              <a:t> </a:t>
            </a:r>
            <a:r>
              <a:rPr lang="fr-FR" dirty="0" err="1"/>
              <a:t>dell’INFN</a:t>
            </a:r>
            <a:r>
              <a:rPr lang="fr-FR" dirty="0"/>
              <a:t> in cluster </a:t>
            </a:r>
            <a:r>
              <a:rPr lang="fr-FR" dirty="0" err="1"/>
              <a:t>nazionali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operino</a:t>
            </a:r>
            <a:r>
              <a:rPr lang="fr-FR" dirty="0"/>
              <a:t> in modo </a:t>
            </a:r>
            <a:r>
              <a:rPr lang="fr-FR" dirty="0" err="1"/>
              <a:t>coeso</a:t>
            </a:r>
            <a:endParaRPr lang="it-IT" dirty="0"/>
          </a:p>
          <a:p>
            <a:pPr lvl="1"/>
            <a:r>
              <a:rPr lang="it-IT" dirty="0"/>
              <a:t>Maggiori dettagli: </a:t>
            </a:r>
            <a:r>
              <a:rPr lang="it-IT" dirty="0">
                <a:hlinkClick r:id="rId4"/>
              </a:rPr>
              <a:t>https://pandora.infn.it/public/b2c8c3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69B29-722C-6343-944D-D6B70C4B809D}"/>
              </a:ext>
            </a:extLst>
          </p:cNvPr>
          <p:cNvSpPr txBox="1"/>
          <p:nvPr/>
        </p:nvSpPr>
        <p:spPr>
          <a:xfrm>
            <a:off x="11558016" y="6775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722A-0199-7340-A362-9241ECE1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D0C1-AB6E-094A-B8A5-EFDB613661CA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95F97-04CD-6948-9FF6-B3FE46F9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INFN Acceleratori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886C1-8641-C942-B90C-925D24B6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558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N_ACCELERATORI_Lightblue" id="{408A6064-80D4-194D-8253-334A08340F45}" vid="{85113180-F049-BF49-8322-36DC06434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409D6C37E8445800C5B72E88BF051" ma:contentTypeVersion="11" ma:contentTypeDescription="Create a new document." ma:contentTypeScope="" ma:versionID="d19c7fe6d90db3bd686f789cae24a3b2">
  <xsd:schema xmlns:xsd="http://www.w3.org/2001/XMLSchema" xmlns:xs="http://www.w3.org/2001/XMLSchema" xmlns:p="http://schemas.microsoft.com/office/2006/metadata/properties" xmlns:ns2="b54cb66a-0687-4087-b916-9fe4529546d7" xmlns:ns3="262aeeb5-d0c0-46ee-853b-13f0c3f3017e" targetNamespace="http://schemas.microsoft.com/office/2006/metadata/properties" ma:root="true" ma:fieldsID="edb5f8642ed11c7068d6e91a4584b8de" ns2:_="" ns3:_="">
    <xsd:import namespace="b54cb66a-0687-4087-b916-9fe4529546d7"/>
    <xsd:import namespace="262aeeb5-d0c0-46ee-853b-13f0c3f301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cb66a-0687-4087-b916-9fe452954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aeeb5-d0c0-46ee-853b-13f0c3f30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6155A0-03BD-4CCE-BBF3-8214FD28E9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64166-454B-48A4-80BD-EF53AD3CA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cb66a-0687-4087-b916-9fe4529546d7"/>
    <ds:schemaRef ds:uri="262aeeb5-d0c0-46ee-853b-13f0c3f301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6F8C28-0669-409E-B218-D6CCDFF3100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1511</Words>
  <Application>Microsoft Office PowerPoint</Application>
  <PresentationFormat>Widescreen</PresentationFormat>
  <Paragraphs>190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Helvetica Neue</vt:lpstr>
      <vt:lpstr>Helvetica Neue Medium</vt:lpstr>
      <vt:lpstr>Office Theme</vt:lpstr>
      <vt:lpstr>INFN-Acceleratori report per GE-INFN</vt:lpstr>
      <vt:lpstr>INFN-A Composizione</vt:lpstr>
      <vt:lpstr>Modus operandi</vt:lpstr>
      <vt:lpstr>Pagina web dedicata</vt:lpstr>
      <vt:lpstr>Mapping competenze, attività e strumentazione</vt:lpstr>
      <vt:lpstr>Mappatura competenze, attività e strumentazione</vt:lpstr>
      <vt:lpstr>Database industrie e mapping</vt:lpstr>
      <vt:lpstr>Database industrie e mapping</vt:lpstr>
      <vt:lpstr>Lancio reti tematiche</vt:lpstr>
      <vt:lpstr>Lancio reti tematiche</vt:lpstr>
      <vt:lpstr>Lancio reti tematiche</vt:lpstr>
      <vt:lpstr>La Grande Unificazione  (far parlare gli RFisti tra loro!)</vt:lpstr>
      <vt:lpstr>Lancio temi o supporto a progetti strategici</vt:lpstr>
      <vt:lpstr>Seminari Nazionali Acceleratori</vt:lpstr>
      <vt:lpstr>Seminari Nazionali Acceleratori</vt:lpstr>
      <vt:lpstr>R&amp;D Acceleratori e CSN5</vt:lpstr>
      <vt:lpstr>Prossimo punto: Formazione</vt:lpstr>
      <vt:lpstr>Giornata Nazionale Acceleratori</vt:lpstr>
      <vt:lpstr>Workshop Nazionale INFN-Acceleratori 7-8 Aprile : Programma</vt:lpstr>
      <vt:lpstr>Workshop Nazionale INFN-Acceleratori 7-8 Aprile : Programma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INFN-Acceleratori report per GE-INFN</dc:title>
  <dc:subject/>
  <dc:creator>Tiina Benson</dc:creator>
  <cp:keywords/>
  <dc:description/>
  <cp:lastModifiedBy>Lucio Rossi</cp:lastModifiedBy>
  <cp:revision>22</cp:revision>
  <dcterms:created xsi:type="dcterms:W3CDTF">2022-01-18T12:51:20Z</dcterms:created>
  <dcterms:modified xsi:type="dcterms:W3CDTF">2022-01-18T21:25:47Z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0x010100A07409D6C37E8445800C5B72E88BF051</vt:lpwstr>
  </property>
</Properties>
</file>