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16"/>
  </p:notesMasterIdLst>
  <p:sldIdLst>
    <p:sldId id="353" r:id="rId2"/>
    <p:sldId id="454" r:id="rId3"/>
    <p:sldId id="455" r:id="rId4"/>
    <p:sldId id="465" r:id="rId5"/>
    <p:sldId id="457" r:id="rId6"/>
    <p:sldId id="466" r:id="rId7"/>
    <p:sldId id="468" r:id="rId8"/>
    <p:sldId id="416" r:id="rId9"/>
    <p:sldId id="467" r:id="rId10"/>
    <p:sldId id="460" r:id="rId11"/>
    <p:sldId id="461" r:id="rId12"/>
    <p:sldId id="469" r:id="rId13"/>
    <p:sldId id="462" r:id="rId14"/>
    <p:sldId id="470" r:id="rId15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37" autoAdjust="0"/>
    <p:restoredTop sz="90381" autoAdjust="0"/>
  </p:normalViewPr>
  <p:slideViewPr>
    <p:cSldViewPr snapToGrid="0">
      <p:cViewPr varScale="1">
        <p:scale>
          <a:sx n="88" d="100"/>
          <a:sy n="88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0C7D19D-D3B0-4720-8741-7E5090A17932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3397B38-ACAD-4549-A2FC-5275A7419B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41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PETRA</a:t>
            </a:r>
            <a:r>
              <a:rPr lang="it-IT" baseline="0" dirty="0"/>
              <a:t> IV: 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convert the PETRA storage ring into an ultralow emittance synchrotron radiation source, able to provide beams of hard X-rays with unprecedented coherence properties that can be focused to dimensions in the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nanometre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-regime (500M€)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7B38-ACAD-4549-A2FC-5275A7419BB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30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1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Connettore diritto 6"/>
          <p:cNvCxnSpPr/>
          <p:nvPr userDrawn="1"/>
        </p:nvCxnSpPr>
        <p:spPr>
          <a:xfrm>
            <a:off x="112734" y="1002082"/>
            <a:ext cx="1196235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9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Connettore diritto 6"/>
          <p:cNvCxnSpPr/>
          <p:nvPr userDrawn="1"/>
        </p:nvCxnSpPr>
        <p:spPr>
          <a:xfrm>
            <a:off x="112734" y="1002082"/>
            <a:ext cx="1196235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42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Connettore diritto 6"/>
          <p:cNvCxnSpPr/>
          <p:nvPr userDrawn="1"/>
        </p:nvCxnSpPr>
        <p:spPr>
          <a:xfrm>
            <a:off x="112734" y="1002082"/>
            <a:ext cx="1196235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41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Connettore diritto 7"/>
          <p:cNvCxnSpPr/>
          <p:nvPr userDrawn="1"/>
        </p:nvCxnSpPr>
        <p:spPr>
          <a:xfrm>
            <a:off x="112734" y="1002082"/>
            <a:ext cx="1196235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0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Connettore diritto 9"/>
          <p:cNvCxnSpPr/>
          <p:nvPr userDrawn="1"/>
        </p:nvCxnSpPr>
        <p:spPr>
          <a:xfrm>
            <a:off x="112734" y="1002082"/>
            <a:ext cx="1196235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5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Connettore diritto 5"/>
          <p:cNvCxnSpPr/>
          <p:nvPr userDrawn="1"/>
        </p:nvCxnSpPr>
        <p:spPr>
          <a:xfrm>
            <a:off x="112734" y="1002082"/>
            <a:ext cx="1196235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77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Connettore diritto 4"/>
          <p:cNvCxnSpPr/>
          <p:nvPr userDrawn="1"/>
        </p:nvCxnSpPr>
        <p:spPr>
          <a:xfrm>
            <a:off x="112734" y="1002082"/>
            <a:ext cx="1196235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3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Connettore diritto 7"/>
          <p:cNvCxnSpPr/>
          <p:nvPr userDrawn="1"/>
        </p:nvCxnSpPr>
        <p:spPr>
          <a:xfrm>
            <a:off x="112734" y="1002082"/>
            <a:ext cx="1196235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Connettore diritto 7"/>
          <p:cNvCxnSpPr/>
          <p:nvPr userDrawn="1"/>
        </p:nvCxnSpPr>
        <p:spPr>
          <a:xfrm>
            <a:off x="112734" y="1002082"/>
            <a:ext cx="1196235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29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60589" y="250521"/>
            <a:ext cx="9793212" cy="626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magin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84"/>
            <a:ext cx="1681539" cy="103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0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infn.it/share/page/site/accteco/documentlibrary#filter=path%7C%2FMeetings%2520di%2520AccTeCo%2520e%2520INFN-Acceleratori%7C&amp;page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gsi.de/event/8745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INFN-Acceleratori: </a:t>
            </a:r>
            <a:br>
              <a:rPr lang="it-IT" sz="6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it-IT" sz="6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primi sei mesi.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85962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Lucio Rossi – </a:t>
            </a:r>
            <a:r>
              <a:rPr lang="it-IT" dirty="0" err="1"/>
              <a:t>Univ</a:t>
            </a:r>
            <a:r>
              <a:rPr lang="it-IT" dirty="0"/>
              <a:t>. &amp; INFN Milano</a:t>
            </a:r>
          </a:p>
          <a:p>
            <a:r>
              <a:rPr lang="it-IT" dirty="0"/>
              <a:t>Giovanni Bisoffi – INFN-LNL</a:t>
            </a:r>
          </a:p>
          <a:p>
            <a:endParaRPr lang="it-IT" dirty="0"/>
          </a:p>
          <a:p>
            <a:r>
              <a:rPr lang="it-IT" dirty="0"/>
              <a:t>Meeting Nazionale INFN-Acceleratori</a:t>
            </a:r>
          </a:p>
          <a:p>
            <a:r>
              <a:rPr lang="it-IT" dirty="0"/>
              <a:t>Meeting virtuale 16 Marzo 2021</a:t>
            </a:r>
          </a:p>
        </p:txBody>
      </p:sp>
    </p:spTree>
    <p:extLst>
      <p:ext uri="{BB962C8B-B14F-4D97-AF65-F5344CB8AC3E}">
        <p14:creationId xmlns:p14="http://schemas.microsoft.com/office/powerpoint/2010/main" val="186817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2DD63-1093-4448-9B9D-15DD2151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Iniziative</a:t>
            </a:r>
            <a:r>
              <a:rPr lang="en-US" dirty="0"/>
              <a:t>: </a:t>
            </a:r>
            <a:r>
              <a:rPr lang="en-US" dirty="0" err="1"/>
              <a:t>presenza</a:t>
            </a:r>
            <a:r>
              <a:rPr lang="en-US" dirty="0"/>
              <a:t> in </a:t>
            </a:r>
            <a:r>
              <a:rPr lang="en-US" dirty="0" err="1"/>
              <a:t>università</a:t>
            </a:r>
            <a:r>
              <a:rPr lang="en-US" dirty="0"/>
              <a:t> e </a:t>
            </a:r>
            <a:r>
              <a:rPr lang="en-US" dirty="0" err="1"/>
              <a:t>formazione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DD556-28A1-45A5-B39C-069E14274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Presenza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università</a:t>
            </a:r>
            <a:r>
              <a:rPr lang="en-US" dirty="0"/>
              <a:t> e </a:t>
            </a:r>
            <a:r>
              <a:rPr lang="en-US" dirty="0" err="1"/>
              <a:t>valorizzazione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acceleratori</a:t>
            </a:r>
            <a:r>
              <a:rPr lang="en-US" dirty="0"/>
              <a:t> come </a:t>
            </a:r>
            <a:r>
              <a:rPr lang="en-US" dirty="0" err="1"/>
              <a:t>scienza</a:t>
            </a:r>
            <a:r>
              <a:rPr lang="en-US" dirty="0"/>
              <a:t> e </a:t>
            </a:r>
            <a:r>
              <a:rPr lang="en-US" dirty="0" err="1"/>
              <a:t>tecnologia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Gruppo di studio </a:t>
            </a:r>
            <a:r>
              <a:rPr lang="en-US" dirty="0" err="1"/>
              <a:t>iniziale</a:t>
            </a:r>
            <a:r>
              <a:rPr lang="en-US" dirty="0"/>
              <a:t> per 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volto</a:t>
            </a:r>
            <a:r>
              <a:rPr lang="en-US" dirty="0"/>
              <a:t> a </a:t>
            </a:r>
            <a:r>
              <a:rPr lang="en-US" dirty="0" err="1"/>
              <a:t>modificare</a:t>
            </a:r>
            <a:r>
              <a:rPr lang="en-US" dirty="0"/>
              <a:t> I </a:t>
            </a:r>
            <a:r>
              <a:rPr lang="en-US" dirty="0" err="1"/>
              <a:t>criteri</a:t>
            </a:r>
            <a:r>
              <a:rPr lang="en-US" dirty="0"/>
              <a:t> di </a:t>
            </a:r>
            <a:r>
              <a:rPr lang="en-US" dirty="0" err="1"/>
              <a:t>abilitazione</a:t>
            </a:r>
            <a:r>
              <a:rPr lang="en-US" dirty="0"/>
              <a:t> e poi a </a:t>
            </a:r>
            <a:r>
              <a:rPr lang="en-US" dirty="0" err="1"/>
              <a:t>capire</a:t>
            </a:r>
            <a:r>
              <a:rPr lang="en-US" dirty="0"/>
              <a:t> dove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collocare</a:t>
            </a:r>
            <a:r>
              <a:rPr lang="en-US" dirty="0"/>
              <a:t> la nostra </a:t>
            </a:r>
            <a:r>
              <a:rPr lang="en-US" dirty="0" err="1"/>
              <a:t>attività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L. Palumbo e M. </a:t>
            </a:r>
            <a:r>
              <a:rPr lang="en-US" dirty="0" err="1"/>
              <a:t>Migliorati</a:t>
            </a:r>
            <a:r>
              <a:rPr lang="en-US" dirty="0"/>
              <a:t> (La Sapienza)</a:t>
            </a:r>
          </a:p>
          <a:p>
            <a:pPr lvl="2"/>
            <a:r>
              <a:rPr lang="en-US" dirty="0"/>
              <a:t>L. Rossi e M. Sorbi (</a:t>
            </a:r>
            <a:r>
              <a:rPr lang="en-US" dirty="0" err="1"/>
              <a:t>Unimi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G. </a:t>
            </a:r>
            <a:r>
              <a:rPr lang="en-US" dirty="0" err="1"/>
              <a:t>Cuttone</a:t>
            </a:r>
            <a:r>
              <a:rPr lang="en-US" dirty="0"/>
              <a:t> (LNS &amp; </a:t>
            </a:r>
            <a:r>
              <a:rPr lang="en-US" dirty="0" err="1"/>
              <a:t>Unict</a:t>
            </a:r>
            <a:r>
              <a:rPr lang="en-US" dirty="0"/>
              <a:t> &amp; </a:t>
            </a:r>
            <a:r>
              <a:rPr lang="en-US" dirty="0" err="1"/>
              <a:t>Anvur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Richiede</a:t>
            </a:r>
            <a:r>
              <a:rPr lang="en-US" dirty="0"/>
              <a:t> un forte </a:t>
            </a:r>
            <a:r>
              <a:rPr lang="en-US" dirty="0" err="1"/>
              <a:t>sostegno</a:t>
            </a:r>
            <a:r>
              <a:rPr lang="en-US" dirty="0"/>
              <a:t> </a:t>
            </a:r>
            <a:r>
              <a:rPr lang="en-US" dirty="0" err="1"/>
              <a:t>dell’INFN</a:t>
            </a:r>
            <a:r>
              <a:rPr lang="en-US" dirty="0"/>
              <a:t>  e </a:t>
            </a:r>
            <a:r>
              <a:rPr lang="en-US" dirty="0" err="1"/>
              <a:t>avrebbe</a:t>
            </a:r>
            <a:r>
              <a:rPr lang="en-US" dirty="0"/>
              <a:t> un </a:t>
            </a:r>
            <a:r>
              <a:rPr lang="en-US" dirty="0" err="1"/>
              <a:t>riflesso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presenza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acceleratorisiti</a:t>
            </a:r>
            <a:r>
              <a:rPr lang="en-US" dirty="0"/>
              <a:t> </a:t>
            </a:r>
            <a:r>
              <a:rPr lang="en-US" dirty="0" err="1"/>
              <a:t>nell’INFN</a:t>
            </a:r>
            <a:r>
              <a:rPr lang="en-US" dirty="0"/>
              <a:t> </a:t>
            </a:r>
            <a:r>
              <a:rPr lang="en-US" dirty="0" err="1"/>
              <a:t>stesso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Usare</a:t>
            </a:r>
            <a:r>
              <a:rPr lang="en-US" dirty="0"/>
              <a:t> il </a:t>
            </a:r>
            <a:r>
              <a:rPr lang="en-US" dirty="0" err="1"/>
              <a:t>prossimo</a:t>
            </a:r>
            <a:r>
              <a:rPr lang="en-US" dirty="0"/>
              <a:t> </a:t>
            </a:r>
            <a:r>
              <a:rPr lang="en-US" dirty="0" err="1"/>
              <a:t>congresso</a:t>
            </a:r>
            <a:r>
              <a:rPr lang="en-US" dirty="0"/>
              <a:t> </a:t>
            </a:r>
            <a:r>
              <a:rPr lang="en-US" dirty="0" err="1"/>
              <a:t>nazionale</a:t>
            </a:r>
            <a:r>
              <a:rPr lang="en-US" dirty="0"/>
              <a:t> SIF : ci </a:t>
            </a:r>
            <a:r>
              <a:rPr lang="en-US" dirty="0" err="1"/>
              <a:t>stiamo</a:t>
            </a:r>
            <a:r>
              <a:rPr lang="en-US" dirty="0"/>
              <a:t> </a:t>
            </a:r>
            <a:r>
              <a:rPr lang="en-US" dirty="0" err="1"/>
              <a:t>pensando</a:t>
            </a:r>
            <a:r>
              <a:rPr lang="en-US" dirty="0"/>
              <a:t>… (</a:t>
            </a:r>
            <a:r>
              <a:rPr lang="en-US" dirty="0" err="1"/>
              <a:t>volontari</a:t>
            </a:r>
            <a:r>
              <a:rPr lang="en-US" dirty="0"/>
              <a:t>?)</a:t>
            </a:r>
          </a:p>
          <a:p>
            <a:r>
              <a:rPr lang="it-IT" dirty="0"/>
              <a:t>In futuro: discussione dei percorsi di formazione degli acceleratoristi (e poi anche personale tecnico che lavora con noi.) Ovviamente in raccordo con gli organi preposti nell’INFN.</a:t>
            </a:r>
          </a:p>
          <a:p>
            <a:r>
              <a:rPr lang="it-IT" dirty="0"/>
              <a:t>Capire accesso ai fondi per Alta Formazione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5B986-0CCD-40CF-ABB1-159AC122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4FDF3-74D6-45B5-B64E-62E66C98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F8E0A-7B8A-4A5C-BB5A-E49EB26D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DB8B-2907-4C99-A209-246A6E9D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Reti</a:t>
            </a:r>
            <a:r>
              <a:rPr lang="en-US" dirty="0"/>
              <a:t> </a:t>
            </a:r>
            <a:r>
              <a:rPr lang="en-US" dirty="0" err="1"/>
              <a:t>tematiche</a:t>
            </a:r>
            <a:r>
              <a:rPr lang="en-US" dirty="0"/>
              <a:t> e </a:t>
            </a:r>
            <a:r>
              <a:rPr lang="en-US" dirty="0" err="1"/>
              <a:t>mappatura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B684E-1B6B-4563-87AB-1A1B36802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Strutturarsi</a:t>
            </a:r>
            <a:r>
              <a:rPr lang="en-US" dirty="0"/>
              <a:t> </a:t>
            </a:r>
            <a:r>
              <a:rPr lang="en-US" dirty="0" err="1"/>
              <a:t>meglio</a:t>
            </a:r>
            <a:r>
              <a:rPr lang="en-US" dirty="0"/>
              <a:t> (senza </a:t>
            </a:r>
            <a:r>
              <a:rPr lang="en-US" dirty="0" err="1"/>
              <a:t>appesantimenti</a:t>
            </a:r>
            <a:r>
              <a:rPr lang="en-US" dirty="0"/>
              <a:t> </a:t>
            </a:r>
            <a:r>
              <a:rPr lang="en-US" dirty="0" err="1"/>
              <a:t>burocratici</a:t>
            </a:r>
            <a:r>
              <a:rPr lang="en-US" dirty="0"/>
              <a:t>) e </a:t>
            </a:r>
            <a:r>
              <a:rPr lang="en-US" dirty="0" err="1"/>
              <a:t>mappare</a:t>
            </a:r>
            <a:r>
              <a:rPr lang="en-US" dirty="0"/>
              <a:t> le </a:t>
            </a:r>
            <a:r>
              <a:rPr lang="en-US" dirty="0" err="1"/>
              <a:t>competenze</a:t>
            </a:r>
            <a:r>
              <a:rPr lang="en-US" dirty="0"/>
              <a:t> e le </a:t>
            </a:r>
            <a:r>
              <a:rPr lang="en-US" dirty="0" err="1"/>
              <a:t>forze</a:t>
            </a:r>
            <a:r>
              <a:rPr lang="en-US" dirty="0"/>
              <a:t>.</a:t>
            </a:r>
          </a:p>
          <a:p>
            <a:r>
              <a:rPr lang="en-US" dirty="0"/>
              <a:t>Per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analisi</a:t>
            </a:r>
            <a:r>
              <a:rPr lang="en-US" dirty="0"/>
              <a:t> utile per la GE</a:t>
            </a:r>
          </a:p>
          <a:p>
            <a:pPr lvl="1"/>
            <a:r>
              <a:rPr lang="en-US" dirty="0" err="1"/>
              <a:t>nuovi</a:t>
            </a:r>
            <a:r>
              <a:rPr lang="en-US" dirty="0"/>
              <a:t> </a:t>
            </a:r>
            <a:r>
              <a:rPr lang="en-US" dirty="0" err="1"/>
              <a:t>progetti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fare </a:t>
            </a:r>
            <a:r>
              <a:rPr lang="en-US" dirty="0" err="1"/>
              <a:t>scelte</a:t>
            </a:r>
            <a:r>
              <a:rPr lang="en-US" dirty="0"/>
              <a:t> </a:t>
            </a:r>
            <a:r>
              <a:rPr lang="en-US" dirty="0" err="1"/>
              <a:t>strategiche</a:t>
            </a:r>
            <a:endParaRPr lang="en-US" dirty="0"/>
          </a:p>
          <a:p>
            <a:r>
              <a:rPr lang="en-US" dirty="0" err="1"/>
              <a:t>Organizzarsi</a:t>
            </a:r>
            <a:r>
              <a:rPr lang="en-US" dirty="0"/>
              <a:t> per </a:t>
            </a:r>
            <a:r>
              <a:rPr lang="en-US" dirty="0" err="1"/>
              <a:t>partecipare</a:t>
            </a:r>
            <a:r>
              <a:rPr lang="en-US" dirty="0"/>
              <a:t> a </a:t>
            </a:r>
            <a:r>
              <a:rPr lang="en-US" dirty="0" err="1"/>
              <a:t>progetti</a:t>
            </a:r>
            <a:r>
              <a:rPr lang="en-US" dirty="0"/>
              <a:t> o “call” </a:t>
            </a:r>
            <a:r>
              <a:rPr lang="en-US" dirty="0" err="1"/>
              <a:t>internazionali</a:t>
            </a:r>
            <a:endParaRPr lang="en-US" dirty="0"/>
          </a:p>
          <a:p>
            <a:r>
              <a:rPr lang="en-US" dirty="0"/>
              <a:t>E </a:t>
            </a:r>
            <a:r>
              <a:rPr lang="en-US" dirty="0" err="1"/>
              <a:t>progammi</a:t>
            </a:r>
            <a:r>
              <a:rPr lang="en-US" dirty="0"/>
              <a:t> </a:t>
            </a:r>
            <a:r>
              <a:rPr lang="en-US" dirty="0" err="1"/>
              <a:t>nazionali</a:t>
            </a:r>
            <a:r>
              <a:rPr lang="en-US" dirty="0"/>
              <a:t> e </a:t>
            </a:r>
            <a:r>
              <a:rPr lang="en-US" dirty="0" err="1"/>
              <a:t>regionali</a:t>
            </a:r>
            <a:endParaRPr lang="en-US" dirty="0"/>
          </a:p>
          <a:p>
            <a:r>
              <a:rPr lang="en-US" dirty="0"/>
              <a:t>E </a:t>
            </a:r>
            <a:r>
              <a:rPr lang="en-US" dirty="0" err="1"/>
              <a:t>capire</a:t>
            </a:r>
            <a:r>
              <a:rPr lang="en-US" dirty="0"/>
              <a:t> </a:t>
            </a:r>
            <a:r>
              <a:rPr lang="en-US" dirty="0" err="1"/>
              <a:t>meglio</a:t>
            </a:r>
            <a:r>
              <a:rPr lang="en-US" dirty="0"/>
              <a:t> le </a:t>
            </a:r>
            <a:r>
              <a:rPr lang="en-US" dirty="0" err="1"/>
              <a:t>occasioni</a:t>
            </a:r>
            <a:r>
              <a:rPr lang="en-US" dirty="0"/>
              <a:t> </a:t>
            </a:r>
            <a:r>
              <a:rPr lang="en-US" dirty="0" err="1"/>
              <a:t>varie</a:t>
            </a:r>
            <a:r>
              <a:rPr lang="en-US" dirty="0"/>
              <a:t> di </a:t>
            </a:r>
            <a:r>
              <a:rPr lang="en-US" dirty="0" err="1"/>
              <a:t>finanziamento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94483-997C-47A4-88D4-CECE05DF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0023B-DA07-41A5-9271-B0A46007C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ED518-8733-435C-9DA5-B1D4C322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7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02C41-71CE-49B4-900A-F8546984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temi</a:t>
            </a:r>
            <a:r>
              <a:rPr lang="en-US" dirty="0"/>
              <a:t> </a:t>
            </a:r>
            <a:r>
              <a:rPr lang="en-US" dirty="0" err="1"/>
              <a:t>affrontati</a:t>
            </a:r>
            <a:r>
              <a:rPr lang="en-US" dirty="0"/>
              <a:t> del </a:t>
            </a:r>
            <a:r>
              <a:rPr lang="en-US" dirty="0" err="1"/>
              <a:t>comitato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3ABCD-20BE-4301-A3A6-16588B79C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8 Meetings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primi</a:t>
            </a:r>
            <a:r>
              <a:rPr lang="en-US" dirty="0"/>
              <a:t> sei </a:t>
            </a:r>
            <a:r>
              <a:rPr lang="en-US" dirty="0" err="1"/>
              <a:t>mesi</a:t>
            </a:r>
            <a:r>
              <a:rPr lang="en-US" dirty="0"/>
              <a:t>.</a:t>
            </a:r>
          </a:p>
          <a:p>
            <a:r>
              <a:rPr lang="en-US" dirty="0" err="1"/>
              <a:t>Suggerimenti</a:t>
            </a:r>
            <a:r>
              <a:rPr lang="en-US" dirty="0"/>
              <a:t> a GE </a:t>
            </a:r>
            <a:r>
              <a:rPr lang="en-US" dirty="0" err="1"/>
              <a:t>nomi</a:t>
            </a:r>
            <a:r>
              <a:rPr lang="en-US" dirty="0"/>
              <a:t> per </a:t>
            </a:r>
            <a:r>
              <a:rPr lang="en-US" dirty="0" err="1"/>
              <a:t>vari</a:t>
            </a:r>
            <a:r>
              <a:rPr lang="en-US" dirty="0"/>
              <a:t> </a:t>
            </a:r>
            <a:r>
              <a:rPr lang="en-US" dirty="0" err="1"/>
              <a:t>comitati</a:t>
            </a:r>
            <a:r>
              <a:rPr lang="en-US" dirty="0"/>
              <a:t> </a:t>
            </a:r>
            <a:r>
              <a:rPr lang="en-US" dirty="0" err="1"/>
              <a:t>formatisi</a:t>
            </a:r>
            <a:r>
              <a:rPr lang="en-US" dirty="0"/>
              <a:t> per la </a:t>
            </a:r>
            <a:r>
              <a:rPr lang="en-US" dirty="0" err="1"/>
              <a:t>varie</a:t>
            </a:r>
            <a:r>
              <a:rPr lang="en-US" dirty="0"/>
              <a:t> </a:t>
            </a:r>
            <a:r>
              <a:rPr lang="en-US" dirty="0" err="1"/>
              <a:t>rodmaps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Varie</a:t>
            </a:r>
            <a:r>
              <a:rPr lang="en-US" dirty="0"/>
              <a:t> </a:t>
            </a:r>
            <a:r>
              <a:rPr lang="en-US" dirty="0" err="1"/>
              <a:t>informazioni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diversi</a:t>
            </a:r>
            <a:r>
              <a:rPr lang="en-US" dirty="0"/>
              <a:t> </a:t>
            </a:r>
            <a:r>
              <a:rPr lang="en-US" dirty="0" err="1"/>
              <a:t>programmi</a:t>
            </a:r>
            <a:endParaRPr lang="en-US" dirty="0"/>
          </a:p>
          <a:p>
            <a:pPr lvl="1"/>
            <a:r>
              <a:rPr lang="en-US" dirty="0" err="1"/>
              <a:t>Partecipazione</a:t>
            </a:r>
            <a:r>
              <a:rPr lang="en-US" dirty="0"/>
              <a:t> INFN al PNRR e ai </a:t>
            </a:r>
            <a:r>
              <a:rPr lang="en-US" dirty="0" err="1"/>
              <a:t>vari</a:t>
            </a:r>
            <a:r>
              <a:rPr lang="en-US" dirty="0"/>
              <a:t> PON/POR -&gt; Meeting di </a:t>
            </a:r>
            <a:r>
              <a:rPr lang="en-US" dirty="0" err="1"/>
              <a:t>informazione</a:t>
            </a:r>
            <a:r>
              <a:rPr lang="en-US" dirty="0"/>
              <a:t> future…</a:t>
            </a:r>
          </a:p>
          <a:p>
            <a:pPr lvl="1"/>
            <a:r>
              <a:rPr lang="en-US" dirty="0"/>
              <a:t>Snowmass -&gt; LOI INFN in </a:t>
            </a:r>
            <a:r>
              <a:rPr lang="en-US" dirty="0" err="1"/>
              <a:t>aggiunta</a:t>
            </a:r>
            <a:r>
              <a:rPr lang="en-US" dirty="0"/>
              <a:t> alle </a:t>
            </a:r>
            <a:r>
              <a:rPr lang="en-US" dirty="0" err="1"/>
              <a:t>varie</a:t>
            </a:r>
            <a:r>
              <a:rPr lang="en-US" dirty="0"/>
              <a:t> LOI </a:t>
            </a:r>
            <a:r>
              <a:rPr lang="en-US" dirty="0" err="1"/>
              <a:t>particolari</a:t>
            </a:r>
            <a:endParaRPr lang="en-US" dirty="0"/>
          </a:p>
          <a:p>
            <a:pPr lvl="1"/>
            <a:r>
              <a:rPr lang="en-US" dirty="0"/>
              <a:t>EIC</a:t>
            </a:r>
          </a:p>
          <a:p>
            <a:pPr lvl="1"/>
            <a:r>
              <a:rPr lang="en-US" dirty="0"/>
              <a:t>Muon-C</a:t>
            </a:r>
          </a:p>
          <a:p>
            <a:pPr lvl="1"/>
            <a:r>
              <a:rPr lang="en-US" dirty="0" err="1"/>
              <a:t>Possibile</a:t>
            </a:r>
            <a:r>
              <a:rPr lang="en-US" dirty="0"/>
              <a:t>  </a:t>
            </a:r>
            <a:r>
              <a:rPr lang="en-US" dirty="0" err="1"/>
              <a:t>partecipazione</a:t>
            </a:r>
            <a:r>
              <a:rPr lang="en-US" dirty="0"/>
              <a:t> a </a:t>
            </a:r>
            <a:r>
              <a:rPr lang="en-US" dirty="0" err="1"/>
              <a:t>Trasmutex</a:t>
            </a:r>
            <a:r>
              <a:rPr lang="en-US" dirty="0"/>
              <a:t> (</a:t>
            </a:r>
            <a:r>
              <a:rPr lang="en-US" dirty="0" err="1"/>
              <a:t>soptrattutto</a:t>
            </a:r>
            <a:r>
              <a:rPr lang="en-US" dirty="0"/>
              <a:t> LNL e LNS)</a:t>
            </a:r>
          </a:p>
          <a:p>
            <a:pPr lvl="2"/>
            <a:r>
              <a:rPr lang="en-US" dirty="0" err="1"/>
              <a:t>Raccordo</a:t>
            </a:r>
            <a:r>
              <a:rPr lang="en-US" dirty="0"/>
              <a:t> con INFN-E (</a:t>
            </a:r>
            <a:r>
              <a:rPr lang="en-US" dirty="0" err="1"/>
              <a:t>partecipazione</a:t>
            </a:r>
            <a:r>
              <a:rPr lang="en-US" dirty="0"/>
              <a:t> a DTT)</a:t>
            </a:r>
          </a:p>
          <a:p>
            <a:r>
              <a:rPr lang="en-US" dirty="0" err="1"/>
              <a:t>Discussione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R&amp;D </a:t>
            </a:r>
            <a:r>
              <a:rPr lang="en-US" dirty="0" err="1"/>
              <a:t>acceleratori</a:t>
            </a:r>
            <a:r>
              <a:rPr lang="en-US" dirty="0"/>
              <a:t>,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strategici</a:t>
            </a:r>
            <a:r>
              <a:rPr lang="en-US" dirty="0"/>
              <a:t>  e CNS5: Dario </a:t>
            </a:r>
            <a:r>
              <a:rPr lang="en-US" dirty="0" err="1"/>
              <a:t>Giove</a:t>
            </a:r>
            <a:r>
              <a:rPr lang="en-US" dirty="0"/>
              <a:t> ns </a:t>
            </a:r>
            <a:r>
              <a:rPr lang="en-US" dirty="0" err="1"/>
              <a:t>linkperson</a:t>
            </a:r>
            <a:r>
              <a:rPr lang="en-US" dirty="0"/>
              <a:t>. </a:t>
            </a:r>
            <a:r>
              <a:rPr lang="en-US" dirty="0" err="1"/>
              <a:t>Prinipale</a:t>
            </a:r>
            <a:r>
              <a:rPr lang="en-US" dirty="0"/>
              <a:t> </a:t>
            </a:r>
            <a:r>
              <a:rPr lang="en-US" dirty="0" err="1"/>
              <a:t>argomento</a:t>
            </a:r>
            <a:r>
              <a:rPr lang="en-US" dirty="0"/>
              <a:t> </a:t>
            </a:r>
            <a:r>
              <a:rPr lang="en-US" dirty="0" err="1"/>
              <a:t>specifico</a:t>
            </a:r>
            <a:r>
              <a:rPr lang="en-US" dirty="0"/>
              <a:t> di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riunione</a:t>
            </a:r>
            <a:endParaRPr lang="en-US" dirty="0"/>
          </a:p>
          <a:p>
            <a:r>
              <a:rPr lang="en-US" b="1" dirty="0" err="1">
                <a:solidFill>
                  <a:srgbClr val="C00000"/>
                </a:solidFill>
              </a:rPr>
              <a:t>Preparare</a:t>
            </a:r>
            <a:r>
              <a:rPr lang="en-US" b="1" dirty="0">
                <a:solidFill>
                  <a:srgbClr val="C00000"/>
                </a:solidFill>
              </a:rPr>
              <a:t> un ns </a:t>
            </a:r>
            <a:r>
              <a:rPr lang="en-US" b="1" dirty="0" err="1">
                <a:solidFill>
                  <a:srgbClr val="C00000"/>
                </a:solidFill>
              </a:rPr>
              <a:t>contributo</a:t>
            </a:r>
            <a:r>
              <a:rPr lang="en-US" b="1" dirty="0">
                <a:solidFill>
                  <a:srgbClr val="C00000"/>
                </a:solidFill>
              </a:rPr>
              <a:t> al </a:t>
            </a:r>
            <a:r>
              <a:rPr lang="it-IT" b="1" dirty="0">
                <a:solidFill>
                  <a:srgbClr val="C00000"/>
                </a:solidFill>
              </a:rPr>
              <a:t>convegno sul Piano Triennale dell’INFN del 2021</a:t>
            </a:r>
            <a:r>
              <a:rPr lang="it-IT" dirty="0"/>
              <a:t> -&gt; Riflettere quale modello </a:t>
            </a:r>
            <a:r>
              <a:rPr lang="it-IT" dirty="0" err="1"/>
              <a:t>organizzazionale</a:t>
            </a:r>
            <a:r>
              <a:rPr lang="it-IT" dirty="0"/>
              <a:t> per l’R&amp;D acceleratori &amp; tecnologie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CF311-FB18-4F47-92DD-9D3A537C0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0AF6E-3C10-4354-82B2-0BD9FF3D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C99BD-7E69-4E90-AA31-37E93FF6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04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D861E-902B-42EC-BFF8-7EDA697DA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Sito</a:t>
            </a:r>
            <a:r>
              <a:rPr lang="en-US" dirty="0"/>
              <a:t> web e repository </a:t>
            </a:r>
            <a:r>
              <a:rPr lang="en-US" dirty="0" err="1"/>
              <a:t>intelligente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86077-691D-4D61-ACB7-5D2EFDFE5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 </a:t>
            </a:r>
            <a:r>
              <a:rPr lang="en-US" dirty="0" err="1"/>
              <a:t>l’arrivo</a:t>
            </a:r>
            <a:r>
              <a:rPr lang="en-US" dirty="0"/>
              <a:t> del </a:t>
            </a:r>
            <a:r>
              <a:rPr lang="en-US" dirty="0" err="1"/>
              <a:t>tecnologo</a:t>
            </a:r>
            <a:r>
              <a:rPr lang="en-US" dirty="0"/>
              <a:t> </a:t>
            </a:r>
            <a:r>
              <a:rPr lang="en-US" dirty="0" err="1"/>
              <a:t>assistente</a:t>
            </a:r>
            <a:r>
              <a:rPr lang="en-US" dirty="0"/>
              <a:t> di </a:t>
            </a:r>
            <a:r>
              <a:rPr lang="en-US" dirty="0" err="1"/>
              <a:t>progetto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vuole</a:t>
            </a:r>
            <a:r>
              <a:rPr lang="en-US" dirty="0"/>
              <a:t> </a:t>
            </a:r>
            <a:r>
              <a:rPr lang="en-US" dirty="0" err="1"/>
              <a:t>attivare</a:t>
            </a:r>
            <a:endParaRPr lang="en-US" dirty="0"/>
          </a:p>
          <a:p>
            <a:pPr lvl="1"/>
            <a:r>
              <a:rPr lang="en-US" dirty="0" err="1"/>
              <a:t>Sito</a:t>
            </a:r>
            <a:r>
              <a:rPr lang="en-US" dirty="0"/>
              <a:t> web (</a:t>
            </a:r>
            <a:r>
              <a:rPr lang="en-US" dirty="0" err="1"/>
              <a:t>accessibile</a:t>
            </a:r>
            <a:r>
              <a:rPr lang="en-US" dirty="0"/>
              <a:t> dal </a:t>
            </a:r>
            <a:r>
              <a:rPr lang="en-US" dirty="0" err="1"/>
              <a:t>sito</a:t>
            </a:r>
            <a:r>
              <a:rPr lang="en-US" dirty="0"/>
              <a:t> INFN) </a:t>
            </a:r>
          </a:p>
          <a:p>
            <a:pPr lvl="1"/>
            <a:r>
              <a:rPr lang="en-US" dirty="0"/>
              <a:t>Dare impulse alle </a:t>
            </a:r>
            <a:r>
              <a:rPr lang="en-US" dirty="0" err="1"/>
              <a:t>reti</a:t>
            </a:r>
            <a:r>
              <a:rPr lang="en-US" dirty="0"/>
              <a:t> e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mappatura</a:t>
            </a:r>
            <a:endParaRPr lang="en-US" dirty="0"/>
          </a:p>
          <a:p>
            <a:pPr lvl="1"/>
            <a:r>
              <a:rPr lang="en-US" dirty="0" err="1"/>
              <a:t>Fornire</a:t>
            </a:r>
            <a:r>
              <a:rPr lang="en-US" dirty="0"/>
              <a:t> </a:t>
            </a:r>
            <a:r>
              <a:rPr lang="en-US" dirty="0" err="1"/>
              <a:t>strumenti</a:t>
            </a:r>
            <a:r>
              <a:rPr lang="en-US" dirty="0"/>
              <a:t> e </a:t>
            </a:r>
            <a:r>
              <a:rPr lang="en-US" dirty="0" err="1"/>
              <a:t>interfacciarci</a:t>
            </a:r>
            <a:r>
              <a:rPr lang="en-US" dirty="0"/>
              <a:t> </a:t>
            </a:r>
            <a:r>
              <a:rPr lang="en-US" dirty="0" err="1"/>
              <a:t>meglio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noi</a:t>
            </a:r>
            <a:endParaRPr lang="en-US" dirty="0"/>
          </a:p>
          <a:p>
            <a:pPr lvl="1"/>
            <a:r>
              <a:rPr lang="en-US" dirty="0" err="1"/>
              <a:t>Aiutare</a:t>
            </a:r>
            <a:r>
              <a:rPr lang="en-US" dirty="0"/>
              <a:t> la </a:t>
            </a:r>
            <a:r>
              <a:rPr lang="en-US" dirty="0" err="1"/>
              <a:t>comunicazione</a:t>
            </a:r>
            <a:r>
              <a:rPr lang="en-US" dirty="0"/>
              <a:t> INFN per il ns </a:t>
            </a:r>
            <a:r>
              <a:rPr lang="en-US" dirty="0" err="1"/>
              <a:t>settore</a:t>
            </a:r>
            <a:r>
              <a:rPr lang="en-US" dirty="0"/>
              <a:t> </a:t>
            </a:r>
            <a:r>
              <a:rPr lang="en-US" dirty="0" err="1"/>
              <a:t>specifico</a:t>
            </a:r>
            <a:endParaRPr lang="en-US" dirty="0"/>
          </a:p>
          <a:p>
            <a:r>
              <a:rPr lang="en-US" dirty="0" err="1"/>
              <a:t>Aiutare</a:t>
            </a:r>
            <a:r>
              <a:rPr lang="en-US" dirty="0"/>
              <a:t> </a:t>
            </a:r>
            <a:r>
              <a:rPr lang="en-US" dirty="0" err="1"/>
              <a:t>l’interfaccia</a:t>
            </a:r>
            <a:r>
              <a:rPr lang="en-US" dirty="0"/>
              <a:t> con </a:t>
            </a:r>
            <a:r>
              <a:rPr lang="en-US" dirty="0" err="1"/>
              <a:t>Industria</a:t>
            </a:r>
            <a:r>
              <a:rPr lang="en-US" dirty="0"/>
              <a:t> e </a:t>
            </a:r>
            <a:r>
              <a:rPr lang="en-US" dirty="0" err="1"/>
              <a:t>generare</a:t>
            </a:r>
            <a:r>
              <a:rPr lang="en-US" dirty="0"/>
              <a:t> un data-base utile per </a:t>
            </a:r>
            <a:r>
              <a:rPr lang="en-US" dirty="0" err="1"/>
              <a:t>noi</a:t>
            </a:r>
            <a:r>
              <a:rPr lang="en-US" dirty="0"/>
              <a:t> e per il management (-&gt; </a:t>
            </a:r>
            <a:r>
              <a:rPr lang="en-US" dirty="0" err="1"/>
              <a:t>raccordo</a:t>
            </a:r>
            <a:r>
              <a:rPr lang="en-US" dirty="0"/>
              <a:t> con ILO, Mauro </a:t>
            </a:r>
            <a:r>
              <a:rPr lang="en-US" dirty="0" err="1"/>
              <a:t>Morandin</a:t>
            </a:r>
            <a:r>
              <a:rPr lang="en-US" dirty="0"/>
              <a:t>, Pd)</a:t>
            </a:r>
          </a:p>
          <a:p>
            <a:endParaRPr lang="en-US" dirty="0"/>
          </a:p>
          <a:p>
            <a:r>
              <a:rPr lang="en-US" dirty="0"/>
              <a:t>Le minute e </a:t>
            </a:r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informazioni</a:t>
            </a:r>
            <a:r>
              <a:rPr lang="en-US" dirty="0"/>
              <a:t> </a:t>
            </a:r>
            <a:r>
              <a:rPr lang="en-US" dirty="0" err="1"/>
              <a:t>saranno</a:t>
            </a:r>
            <a:r>
              <a:rPr lang="en-US" dirty="0"/>
              <a:t> </a:t>
            </a:r>
            <a:r>
              <a:rPr lang="en-US" dirty="0" err="1"/>
              <a:t>disponibili</a:t>
            </a:r>
            <a:r>
              <a:rPr lang="en-US" dirty="0"/>
              <a:t> come pure </a:t>
            </a:r>
            <a:r>
              <a:rPr lang="en-US" dirty="0" err="1"/>
              <a:t>altro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, </a:t>
            </a:r>
            <a:r>
              <a:rPr lang="en-US" dirty="0" err="1"/>
              <a:t>possibilmente</a:t>
            </a:r>
            <a:r>
              <a:rPr lang="en-US" dirty="0"/>
              <a:t> in modo </a:t>
            </a:r>
            <a:r>
              <a:rPr lang="en-US" dirty="0" err="1"/>
              <a:t>organizzato</a:t>
            </a:r>
            <a:r>
              <a:rPr lang="en-US" dirty="0"/>
              <a:t> e semplice.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AE3B3-0CEC-47A1-AAE2-1F33CA0A0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49334-4F2E-423C-AF0C-96D3AC30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E04E6-76E3-4DEF-9358-63FC72D9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09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8B24-E84F-4B1B-935D-0A2037E3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Molto di piu’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interventi</a:t>
            </a:r>
            <a:r>
              <a:rPr lang="en-US" dirty="0"/>
              <a:t> a </a:t>
            </a:r>
            <a:r>
              <a:rPr lang="en-US" dirty="0" err="1"/>
              <a:t>seguire</a:t>
            </a:r>
            <a:r>
              <a:rPr lang="en-US" dirty="0"/>
              <a:t>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7EA6A-AC3A-49AD-A44F-7B53155ABD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Grazie</a:t>
            </a:r>
            <a:r>
              <a:rPr lang="en-US" sz="4000" dirty="0"/>
              <a:t> per </a:t>
            </a:r>
            <a:r>
              <a:rPr lang="en-US" sz="4000" dirty="0" err="1"/>
              <a:t>l’attenzione</a:t>
            </a:r>
            <a:r>
              <a:rPr lang="en-US" sz="4000" dirty="0"/>
              <a:t>: </a:t>
            </a:r>
            <a:r>
              <a:rPr lang="en-US" sz="4000" dirty="0" err="1"/>
              <a:t>questioni</a:t>
            </a:r>
            <a:r>
              <a:rPr lang="en-US" sz="4000" dirty="0"/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9634F-B905-4F7B-BCD2-01875233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754AB-B1AB-4B7B-97A1-A5FA840B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86AB1-26E9-4BAA-A982-4DBD8E3E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2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8E4A-DB65-43E1-8FA5-21CF4897C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Fondazione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E2B54-3635-47FF-9116-A5668CEDC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Disposizione</a:t>
            </a:r>
            <a:r>
              <a:rPr lang="en-US" dirty="0"/>
              <a:t> del </a:t>
            </a:r>
            <a:r>
              <a:rPr lang="en-US" dirty="0" err="1"/>
              <a:t>Presidente</a:t>
            </a:r>
            <a:r>
              <a:rPr lang="en-US" dirty="0"/>
              <a:t> INFN n. 22270 del 3 </a:t>
            </a:r>
            <a:r>
              <a:rPr lang="en-US" dirty="0" err="1"/>
              <a:t>luglio</a:t>
            </a:r>
            <a:r>
              <a:rPr lang="en-US" dirty="0"/>
              <a:t> 2020</a:t>
            </a:r>
          </a:p>
          <a:p>
            <a:r>
              <a:rPr lang="en-US" b="1" dirty="0" err="1"/>
              <a:t>Comitato</a:t>
            </a:r>
            <a:r>
              <a:rPr lang="en-US" b="1" dirty="0"/>
              <a:t> per la </a:t>
            </a:r>
            <a:r>
              <a:rPr lang="en-US" b="1" dirty="0" err="1"/>
              <a:t>Scienza</a:t>
            </a:r>
            <a:r>
              <a:rPr lang="en-US" b="1" dirty="0"/>
              <a:t> e la </a:t>
            </a:r>
            <a:r>
              <a:rPr lang="en-US" b="1" dirty="0" err="1"/>
              <a:t>Tecnologia</a:t>
            </a:r>
            <a:r>
              <a:rPr lang="en-US" b="1" dirty="0"/>
              <a:t> </a:t>
            </a:r>
            <a:r>
              <a:rPr lang="en-US" b="1" dirty="0" err="1"/>
              <a:t>degli</a:t>
            </a:r>
            <a:r>
              <a:rPr lang="en-US" b="1" dirty="0"/>
              <a:t> </a:t>
            </a:r>
            <a:r>
              <a:rPr lang="en-US" b="1" dirty="0" err="1"/>
              <a:t>Acceleratori</a:t>
            </a:r>
            <a:endParaRPr lang="en-US" b="1" dirty="0"/>
          </a:p>
          <a:p>
            <a:r>
              <a:rPr lang="en-US" dirty="0"/>
              <a:t>INFN-</a:t>
            </a:r>
            <a:r>
              <a:rPr lang="en-US" dirty="0" err="1"/>
              <a:t>Acceleratori</a:t>
            </a:r>
            <a:endParaRPr lang="en-US" dirty="0"/>
          </a:p>
          <a:p>
            <a:r>
              <a:rPr lang="en-US" dirty="0" err="1"/>
              <a:t>Riferisce</a:t>
            </a:r>
            <a:r>
              <a:rPr lang="en-US" dirty="0"/>
              <a:t> al </a:t>
            </a:r>
            <a:r>
              <a:rPr lang="en-US" dirty="0" err="1"/>
              <a:t>Presidente</a:t>
            </a:r>
            <a:r>
              <a:rPr lang="en-US" dirty="0"/>
              <a:t> e </a:t>
            </a:r>
            <a:r>
              <a:rPr lang="en-US" dirty="0" err="1"/>
              <a:t>alla</a:t>
            </a:r>
            <a:r>
              <a:rPr lang="en-US" dirty="0"/>
              <a:t> Giunta.</a:t>
            </a:r>
          </a:p>
          <a:p>
            <a:pPr lvl="1"/>
            <a:r>
              <a:rPr lang="en-US" dirty="0"/>
              <a:t>P. Campana è il ns </a:t>
            </a:r>
            <a:r>
              <a:rPr lang="en-US" dirty="0" err="1"/>
              <a:t>referente</a:t>
            </a:r>
            <a:r>
              <a:rPr lang="en-US" dirty="0"/>
              <a:t> </a:t>
            </a:r>
            <a:r>
              <a:rPr lang="en-US" dirty="0" err="1"/>
              <a:t>costante</a:t>
            </a:r>
            <a:endParaRPr lang="en-US" dirty="0"/>
          </a:p>
          <a:p>
            <a:r>
              <a:rPr lang="en-US" dirty="0" err="1"/>
              <a:t>Membri</a:t>
            </a:r>
            <a:r>
              <a:rPr lang="en-US" dirty="0"/>
              <a:t> </a:t>
            </a:r>
            <a:r>
              <a:rPr lang="en-US" dirty="0" err="1"/>
              <a:t>incaricati</a:t>
            </a:r>
            <a:r>
              <a:rPr lang="en-US" dirty="0"/>
              <a:t> per 3 anni (primo </a:t>
            </a:r>
            <a:r>
              <a:rPr lang="en-US" dirty="0" err="1"/>
              <a:t>mandato</a:t>
            </a:r>
            <a:r>
              <a:rPr lang="en-US" dirty="0"/>
              <a:t>).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Non piu di due </a:t>
            </a:r>
            <a:r>
              <a:rPr lang="en-US" dirty="0" err="1">
                <a:solidFill>
                  <a:srgbClr val="0070C0"/>
                </a:solidFill>
              </a:rPr>
              <a:t>mandati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Il </a:t>
            </a:r>
            <a:r>
              <a:rPr lang="en-US" dirty="0" err="1">
                <a:solidFill>
                  <a:srgbClr val="FF0000"/>
                </a:solidFill>
              </a:rPr>
              <a:t>mandato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puo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essere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revocato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11FE0-CDEA-4F32-BCAC-8788403E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C092C-1A3C-4E4D-957D-D5AF4AC0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7D8EF-E65B-4D1F-927E-D9832310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1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F55E8-632F-4299-A3D8-BC89CDF1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Scopo</a:t>
            </a:r>
            <a:r>
              <a:rPr lang="en-US" dirty="0"/>
              <a:t>  (dal </a:t>
            </a:r>
            <a:r>
              <a:rPr lang="en-US" dirty="0" err="1"/>
              <a:t>documento</a:t>
            </a:r>
            <a:r>
              <a:rPr lang="en-US" dirty="0"/>
              <a:t> di </a:t>
            </a:r>
            <a:r>
              <a:rPr lang="en-US" dirty="0" err="1"/>
              <a:t>nomina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1F202-E954-4DF7-A434-665D95BED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10" y="1792804"/>
            <a:ext cx="11535630" cy="392508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E7803-8E89-42C3-B514-D82734BB1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F6F0E-A113-41A1-92A0-A37A376F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23578-5E55-482C-918B-7BF3BCA6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4E607-ABCA-437E-9E44-97430419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 </a:t>
            </a:r>
            <a:r>
              <a:rPr lang="en-US" dirty="0" err="1"/>
              <a:t>Membri</a:t>
            </a:r>
            <a:r>
              <a:rPr lang="en-US" dirty="0"/>
              <a:t> (tutti  in </a:t>
            </a:r>
            <a:r>
              <a:rPr lang="en-US" dirty="0" err="1"/>
              <a:t>continuità</a:t>
            </a:r>
            <a:r>
              <a:rPr lang="en-US" dirty="0"/>
              <a:t> con </a:t>
            </a:r>
            <a:r>
              <a:rPr lang="en-US" dirty="0" err="1"/>
              <a:t>AccTeCo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148B-A0F0-4204-810C-A7343134C5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Giovanni </a:t>
            </a:r>
            <a:r>
              <a:rPr lang="en-US" dirty="0" err="1"/>
              <a:t>Bisoffi</a:t>
            </a:r>
            <a:r>
              <a:rPr lang="en-US" dirty="0"/>
              <a:t> (LNL)</a:t>
            </a:r>
          </a:p>
          <a:p>
            <a:r>
              <a:rPr lang="en-US" dirty="0"/>
              <a:t>Pasquale </a:t>
            </a:r>
            <a:r>
              <a:rPr lang="en-US" dirty="0" err="1"/>
              <a:t>Fabbricatore</a:t>
            </a:r>
            <a:r>
              <a:rPr lang="en-US" dirty="0"/>
              <a:t> (Sez. Ge)</a:t>
            </a:r>
          </a:p>
          <a:p>
            <a:r>
              <a:rPr lang="en-US" dirty="0"/>
              <a:t>Alessandro Gallo (LNF)</a:t>
            </a:r>
          </a:p>
          <a:p>
            <a:r>
              <a:rPr lang="en-US" dirty="0"/>
              <a:t>Dario </a:t>
            </a:r>
            <a:r>
              <a:rPr lang="en-US" dirty="0" err="1"/>
              <a:t>Giove</a:t>
            </a:r>
            <a:r>
              <a:rPr lang="en-US" dirty="0"/>
              <a:t> (Sez. Mi)</a:t>
            </a:r>
          </a:p>
          <a:p>
            <a:r>
              <a:rPr lang="en-US" dirty="0"/>
              <a:t>Susanna </a:t>
            </a:r>
            <a:r>
              <a:rPr lang="en-US" dirty="0" err="1"/>
              <a:t>Guiducci</a:t>
            </a:r>
            <a:r>
              <a:rPr lang="en-US" dirty="0"/>
              <a:t> (LNF)</a:t>
            </a:r>
          </a:p>
          <a:p>
            <a:r>
              <a:rPr lang="en-US" dirty="0"/>
              <a:t>David Mascali (LNS)</a:t>
            </a:r>
          </a:p>
          <a:p>
            <a:r>
              <a:rPr lang="en-US" dirty="0"/>
              <a:t>Lucio Rossi (</a:t>
            </a:r>
            <a:r>
              <a:rPr lang="en-US" dirty="0" err="1"/>
              <a:t>UniMi</a:t>
            </a:r>
            <a:r>
              <a:rPr lang="en-US" dirty="0"/>
              <a:t>- Sez. Mi, </a:t>
            </a:r>
            <a:r>
              <a:rPr lang="en-US" dirty="0" err="1"/>
              <a:t>coordinatore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BB4C6-9E1D-454E-B250-B9A6EFBB16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Alessa </a:t>
            </a:r>
            <a:r>
              <a:rPr lang="en-US" dirty="0" err="1"/>
              <a:t>D’Orazio</a:t>
            </a:r>
            <a:r>
              <a:rPr lang="en-US" dirty="0"/>
              <a:t> (</a:t>
            </a:r>
            <a:r>
              <a:rPr lang="en-US" dirty="0" err="1"/>
              <a:t>Sez.Bo</a:t>
            </a:r>
            <a:r>
              <a:rPr lang="en-US" dirty="0"/>
              <a:t>) </a:t>
            </a:r>
            <a:r>
              <a:rPr lang="en-US" dirty="0" err="1"/>
              <a:t>Fondi</a:t>
            </a:r>
            <a:r>
              <a:rPr lang="en-US" dirty="0"/>
              <a:t> E.</a:t>
            </a:r>
          </a:p>
          <a:p>
            <a:r>
              <a:rPr lang="en-US" dirty="0"/>
              <a:t>Franca </a:t>
            </a:r>
            <a:r>
              <a:rPr lang="en-US" dirty="0" err="1"/>
              <a:t>Masciulli</a:t>
            </a:r>
            <a:r>
              <a:rPr lang="en-US" dirty="0"/>
              <a:t> (LNGS)  </a:t>
            </a:r>
            <a:r>
              <a:rPr lang="en-US" dirty="0" err="1"/>
              <a:t>Fondi</a:t>
            </a:r>
            <a:r>
              <a:rPr lang="en-US" dirty="0"/>
              <a:t> 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tecnologo</a:t>
            </a:r>
            <a:r>
              <a:rPr lang="en-US" dirty="0"/>
              <a:t> </a:t>
            </a:r>
            <a:r>
              <a:rPr lang="en-US" dirty="0" err="1"/>
              <a:t>AdR</a:t>
            </a:r>
            <a:r>
              <a:rPr lang="en-US" dirty="0"/>
              <a:t> a </a:t>
            </a:r>
            <a:r>
              <a:rPr lang="en-US" dirty="0" err="1"/>
              <a:t>partire</a:t>
            </a:r>
            <a:r>
              <a:rPr lang="en-US" dirty="0"/>
              <a:t> da </a:t>
            </a:r>
            <a:r>
              <a:rPr lang="en-US" dirty="0" err="1"/>
              <a:t>Aprile</a:t>
            </a:r>
            <a:r>
              <a:rPr lang="en-US" dirty="0"/>
              <a:t>-Maggio 2021 (da </a:t>
            </a:r>
            <a:r>
              <a:rPr lang="en-US" dirty="0" err="1"/>
              <a:t>confermare</a:t>
            </a:r>
            <a:r>
              <a:rPr lang="en-US" dirty="0"/>
              <a:t>) come </a:t>
            </a:r>
            <a:r>
              <a:rPr lang="en-US" dirty="0" err="1"/>
              <a:t>assitente</a:t>
            </a:r>
            <a:r>
              <a:rPr lang="en-US" dirty="0"/>
              <a:t> di </a:t>
            </a:r>
            <a:r>
              <a:rPr lang="en-US" dirty="0" err="1"/>
              <a:t>progetto</a:t>
            </a:r>
            <a:r>
              <a:rPr lang="en-US" dirty="0"/>
              <a:t> per dare </a:t>
            </a:r>
            <a:r>
              <a:rPr lang="en-US" dirty="0" err="1"/>
              <a:t>sostegno</a:t>
            </a:r>
            <a:r>
              <a:rPr lang="en-US" dirty="0"/>
              <a:t> e </a:t>
            </a:r>
            <a:r>
              <a:rPr lang="en-US" dirty="0" err="1"/>
              <a:t>continuità</a:t>
            </a:r>
            <a:r>
              <a:rPr lang="en-US" dirty="0"/>
              <a:t> alle </a:t>
            </a:r>
            <a:r>
              <a:rPr lang="en-US" dirty="0" err="1"/>
              <a:t>attività</a:t>
            </a:r>
            <a:r>
              <a:rPr lang="en-US" dirty="0"/>
              <a:t> del </a:t>
            </a:r>
            <a:r>
              <a:rPr lang="en-US" dirty="0" err="1"/>
              <a:t>comitato</a:t>
            </a:r>
            <a:br>
              <a:rPr lang="en-US" dirty="0"/>
            </a:br>
            <a:r>
              <a:rPr lang="en-US" dirty="0" err="1"/>
              <a:t>Grazie</a:t>
            </a:r>
            <a:r>
              <a:rPr lang="en-US" dirty="0"/>
              <a:t> a AMICI (P. </a:t>
            </a:r>
            <a:r>
              <a:rPr lang="en-US" dirty="0" err="1"/>
              <a:t>Fabbricatore</a:t>
            </a:r>
            <a:r>
              <a:rPr lang="en-US" dirty="0"/>
              <a:t> e M. </a:t>
            </a:r>
            <a:r>
              <a:rPr lang="en-US" dirty="0" err="1"/>
              <a:t>Morandin</a:t>
            </a:r>
            <a:r>
              <a:rPr lang="en-US" dirty="0"/>
              <a:t>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4374F-049E-4613-A576-F3257EA9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B0312-BAEB-43FE-8F4A-9A3124D5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2EE57-B073-424F-BF02-04B52473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3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0383-9229-434B-89B9-81CE9ADE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AccTeCo</a:t>
            </a:r>
            <a:r>
              <a:rPr lang="en-US" dirty="0"/>
              <a:t> (</a:t>
            </a:r>
            <a:r>
              <a:rPr lang="en-US" b="1" dirty="0" err="1"/>
              <a:t>Acc</a:t>
            </a:r>
            <a:r>
              <a:rPr lang="en-US" dirty="0" err="1"/>
              <a:t>elrator</a:t>
            </a:r>
            <a:r>
              <a:rPr lang="en-US" dirty="0"/>
              <a:t> </a:t>
            </a:r>
            <a:r>
              <a:rPr lang="en-US" b="1" dirty="0"/>
              <a:t>Te</a:t>
            </a:r>
            <a:r>
              <a:rPr lang="en-US" dirty="0"/>
              <a:t>chnology </a:t>
            </a:r>
            <a:r>
              <a:rPr lang="en-US" b="1" dirty="0"/>
              <a:t>Coo</a:t>
            </a:r>
            <a:r>
              <a:rPr lang="en-US" dirty="0"/>
              <a:t>rdination)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CDB2E-0AA1-4907-8D55-07833B780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Nato nel 2019 per </a:t>
            </a:r>
            <a:r>
              <a:rPr lang="it-IT" dirty="0">
                <a:solidFill>
                  <a:srgbClr val="0070C0"/>
                </a:solidFill>
              </a:rPr>
              <a:t>ottimizzare una partecipazione coordinata degli esperti italiani di acceleratori di particelle a opportunità di finanziamento esterno all’INFN, per R&amp;D e progetti. </a:t>
            </a:r>
            <a:r>
              <a:rPr lang="it-IT" dirty="0"/>
              <a:t>Promotori S. Falciano e </a:t>
            </a:r>
            <a:r>
              <a:rPr lang="it-IT" dirty="0" err="1"/>
              <a:t>E</a:t>
            </a:r>
            <a:r>
              <a:rPr lang="it-IT" dirty="0"/>
              <a:t>. Nappi. -&gt; grazie!</a:t>
            </a:r>
          </a:p>
          <a:p>
            <a:r>
              <a:rPr lang="it-IT" dirty="0"/>
              <a:t>H2020-IFAST basato su </a:t>
            </a:r>
            <a:r>
              <a:rPr lang="it-IT" dirty="0" err="1"/>
              <a:t>pre</a:t>
            </a:r>
            <a:r>
              <a:rPr lang="it-IT" dirty="0"/>
              <a:t>-calls esaminate da un comitato TIARA</a:t>
            </a:r>
          </a:p>
          <a:p>
            <a:pPr lvl="1"/>
            <a:r>
              <a:rPr lang="it-IT" dirty="0"/>
              <a:t>INFN è (largamente) il primo beneficiario dopo CERN di questo programma omnibus</a:t>
            </a:r>
          </a:p>
          <a:p>
            <a:pPr lvl="1"/>
            <a:r>
              <a:rPr lang="it-IT" dirty="0"/>
              <a:t>INFN coordina ben due WP (quasi 3!) oltre a numerose task.</a:t>
            </a:r>
          </a:p>
          <a:p>
            <a:r>
              <a:rPr lang="it-IT" dirty="0"/>
              <a:t>E altre iniziative europee (ora HE), internazionali, nazionali e regionali.</a:t>
            </a:r>
          </a:p>
          <a:p>
            <a:endParaRPr lang="it-IT" dirty="0"/>
          </a:p>
          <a:p>
            <a:r>
              <a:rPr lang="it-IT" dirty="0"/>
              <a:t>Coordinato da Giovani Bisoffi (ora anche </a:t>
            </a:r>
            <a:r>
              <a:rPr lang="it-IT" dirty="0" err="1"/>
              <a:t>chair</a:t>
            </a:r>
            <a:r>
              <a:rPr lang="it-IT" dirty="0"/>
              <a:t> INFN-MAC)</a:t>
            </a:r>
          </a:p>
          <a:p>
            <a:r>
              <a:rPr lang="it-IT" dirty="0"/>
              <a:t>In circa un anno e mezzo ha svolto una </a:t>
            </a:r>
            <a:r>
              <a:rPr lang="it-IT" b="1" dirty="0">
                <a:solidFill>
                  <a:srgbClr val="C00000"/>
                </a:solidFill>
              </a:rPr>
              <a:t>quindicina di incontri a diverso livello</a:t>
            </a:r>
          </a:p>
          <a:p>
            <a:r>
              <a:rPr lang="it-IT" dirty="0"/>
              <a:t>Meeting plenario 20.07.20, passaggio da </a:t>
            </a:r>
            <a:r>
              <a:rPr lang="it-IT" dirty="0" err="1"/>
              <a:t>AccTeCo</a:t>
            </a:r>
            <a:r>
              <a:rPr lang="it-IT" dirty="0"/>
              <a:t> -&gt; INFN-Acceleratori</a:t>
            </a:r>
          </a:p>
          <a:p>
            <a:pPr lvl="1"/>
            <a:r>
              <a:rPr lang="it-IT" dirty="0"/>
              <a:t>Centrato sul processo </a:t>
            </a:r>
            <a:r>
              <a:rPr lang="it-IT" dirty="0" err="1"/>
              <a:t>Snowmass</a:t>
            </a:r>
            <a:r>
              <a:rPr lang="it-IT" dirty="0"/>
              <a:t> (Strategia PP degli USA)</a:t>
            </a:r>
          </a:p>
          <a:p>
            <a:r>
              <a:rPr lang="it-IT" dirty="0" err="1">
                <a:hlinkClick r:id="rId2"/>
              </a:rPr>
              <a:t>Matreriale</a:t>
            </a:r>
            <a:r>
              <a:rPr lang="it-IT" dirty="0">
                <a:hlinkClick r:id="rId2"/>
              </a:rPr>
              <a:t> sul sito </a:t>
            </a:r>
            <a:r>
              <a:rPr lang="it-IT" dirty="0" err="1">
                <a:hlinkClick r:id="rId2"/>
              </a:rPr>
              <a:t>Alfresco</a:t>
            </a:r>
            <a:endParaRPr lang="it-IT" dirty="0">
              <a:hlinkClick r:id="rId2"/>
            </a:endParaRPr>
          </a:p>
          <a:p>
            <a:r>
              <a:rPr lang="it-IT" dirty="0">
                <a:hlinkClick r:id="rId2"/>
              </a:rPr>
              <a:t>https://docs.infn.it/share/page/site/accteco/documentlibrary#filter=path%7C%2FMeetings%2520di%2520AccTeCo%2520e%2520INFN-Acceleratori%7C&amp;page=1</a:t>
            </a:r>
            <a:endParaRPr lang="it-IT" dirty="0"/>
          </a:p>
          <a:p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29A41-6850-4240-AE25-ED2355E1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A7DEC-E910-41FE-B846-E29DBAB2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C42B6-DC07-41E8-AFD8-266DC929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6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207F-DA19-42BA-BE20-B0CEDA07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88" y="250521"/>
            <a:ext cx="10631411" cy="626301"/>
          </a:xfrm>
        </p:spPr>
        <p:txBody>
          <a:bodyPr>
            <a:normAutofit fontScale="90000"/>
          </a:bodyPr>
          <a:lstStyle/>
          <a:p>
            <a:r>
              <a:rPr lang="en-US" dirty="0"/>
              <a:t>Fare </a:t>
            </a:r>
            <a:r>
              <a:rPr lang="en-US" dirty="0" err="1"/>
              <a:t>comunità</a:t>
            </a:r>
            <a:r>
              <a:rPr lang="en-US" dirty="0"/>
              <a:t> –  </a:t>
            </a:r>
            <a:r>
              <a:rPr lang="it-IT" sz="4400" dirty="0">
                <a:solidFill>
                  <a:srgbClr val="0070C0"/>
                </a:solidFill>
              </a:rPr>
              <a:t>mail a direttori 03.lug.20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5E783-C135-419F-A1E3-C8AB5E62F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Mailing list:  </a:t>
            </a:r>
          </a:p>
          <a:p>
            <a:pPr lvl="1"/>
            <a:r>
              <a:rPr lang="it-IT" dirty="0"/>
              <a:t>1. del gruppo (</a:t>
            </a:r>
            <a:r>
              <a:rPr lang="it-IT" dirty="0" err="1"/>
              <a:t>accteco</a:t>
            </a:r>
            <a:r>
              <a:rPr lang="it-IT" dirty="0"/>
              <a:t>-core); </a:t>
            </a:r>
          </a:p>
          <a:p>
            <a:pPr lvl="1"/>
            <a:r>
              <a:rPr lang="it-IT" dirty="0"/>
              <a:t>2. degli stakeholders; </a:t>
            </a:r>
          </a:p>
          <a:p>
            <a:pPr lvl="1"/>
            <a:r>
              <a:rPr lang="it-IT" dirty="0"/>
              <a:t>3. della comunità di ricercatori e tecnologi operanti nel settore acceleratori in senso lato (</a:t>
            </a:r>
            <a:r>
              <a:rPr lang="it-IT" dirty="0" err="1"/>
              <a:t>accteco-all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Verrà ogni tanto aggiornata… almeno annualmente -&gt; inviate nuovi nomi (dottorandi, </a:t>
            </a:r>
            <a:r>
              <a:rPr lang="it-IT" dirty="0" err="1"/>
              <a:t>AdR</a:t>
            </a:r>
            <a:r>
              <a:rPr lang="it-IT" dirty="0"/>
              <a:t>, borsisti, nuove assunzioni) del «mondo» INFN.</a:t>
            </a:r>
          </a:p>
          <a:p>
            <a:pPr lvl="1"/>
            <a:r>
              <a:rPr lang="it-IT" dirty="0"/>
              <a:t>Liste gestite da L. Rossi – G. Bisoffi e dal futuro </a:t>
            </a:r>
            <a:r>
              <a:rPr lang="it-IT" dirty="0" err="1"/>
              <a:t>AdR</a:t>
            </a:r>
            <a:r>
              <a:rPr lang="it-IT" dirty="0"/>
              <a:t> assistente di progetto</a:t>
            </a:r>
          </a:p>
          <a:p>
            <a:pPr lvl="1"/>
            <a:r>
              <a:rPr lang="it-IT" dirty="0"/>
              <a:t>Vedremo come usarle e quali altri strumenti per favorire il dialogo tra noi</a:t>
            </a:r>
          </a:p>
          <a:p>
            <a:r>
              <a:rPr lang="it-IT" b="1" dirty="0">
                <a:solidFill>
                  <a:srgbClr val="C00000"/>
                </a:solidFill>
              </a:rPr>
              <a:t>-&gt; DIVENTARE COMUNITA’ organizzata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F0288-581A-4949-A0B9-0169C63B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48703-307A-4DF8-84C5-03D62506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D3EA9-B3A8-40D3-80D8-93303822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7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5F9D-57A2-47C4-AC1F-C8DDF65E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Ambizione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8D147-C3F1-492C-8454-243E84060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Offrire un support per il coordinamento della R&amp;D </a:t>
            </a:r>
          </a:p>
          <a:p>
            <a:r>
              <a:rPr lang="it-IT" dirty="0"/>
              <a:t>Coordinamento e strategia dell’R&amp;D in Fisica &amp; Tecnologia degli Acceleratori in Germania e USA.</a:t>
            </a:r>
          </a:p>
          <a:p>
            <a:r>
              <a:rPr lang="it-IT" dirty="0"/>
              <a:t>Ci sono altri modelli: UK, FR.</a:t>
            </a:r>
          </a:p>
          <a:p>
            <a:pPr marL="0" indent="0">
              <a:buNone/>
            </a:pPr>
            <a:endParaRPr lang="it-IT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32D9E-87CA-4226-B101-36EA8A65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84DEA-EC70-4B7C-9184-1CDA03EE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C6978-7725-4928-9505-066BFA2C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41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99197" y="5820770"/>
            <a:ext cx="5704764" cy="6550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Esempio: Germania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1665" y="1228298"/>
            <a:ext cx="5742296" cy="5247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u="sng" dirty="0"/>
              <a:t>LE AGENZIE DI FINANZIAMENTO:</a:t>
            </a:r>
          </a:p>
          <a:p>
            <a:r>
              <a:rPr lang="en-GB" sz="2000" b="1" u="sng" dirty="0" err="1"/>
              <a:t>Governo</a:t>
            </a:r>
            <a:r>
              <a:rPr lang="en-GB" sz="2000" u="sng" dirty="0"/>
              <a:t> (</a:t>
            </a:r>
            <a:r>
              <a:rPr lang="en-GB" sz="2000" b="1" u="sng" dirty="0"/>
              <a:t>BMBF</a:t>
            </a:r>
            <a:r>
              <a:rPr lang="en-GB" sz="2000" u="sng" dirty="0"/>
              <a:t>):</a:t>
            </a:r>
            <a:r>
              <a:rPr lang="en-GB" sz="2000" b="1" u="sng" dirty="0"/>
              <a:t> </a:t>
            </a:r>
            <a:r>
              <a:rPr lang="en-GB" sz="2000" u="sng" dirty="0"/>
              <a:t>Calls per </a:t>
            </a:r>
            <a:r>
              <a:rPr lang="en-GB" sz="2000" u="sng" dirty="0" err="1"/>
              <a:t>ricerca</a:t>
            </a:r>
            <a:r>
              <a:rPr lang="en-GB" sz="2000" u="sng" dirty="0"/>
              <a:t> in </a:t>
            </a:r>
            <a:r>
              <a:rPr lang="en-GB" sz="2000" u="sng" dirty="0" err="1"/>
              <a:t>collaborazione</a:t>
            </a:r>
            <a:r>
              <a:rPr lang="en-GB" sz="2000" dirty="0"/>
              <a:t>.   10M€/anno per </a:t>
            </a:r>
            <a:r>
              <a:rPr lang="en-GB" sz="2000" dirty="0" err="1"/>
              <a:t>acceleratori</a:t>
            </a:r>
            <a:r>
              <a:rPr lang="en-GB" sz="2000" dirty="0"/>
              <a:t>, </a:t>
            </a:r>
            <a:r>
              <a:rPr lang="en-GB" sz="2000" dirty="0" err="1"/>
              <a:t>alle</a:t>
            </a:r>
            <a:r>
              <a:rPr lang="en-GB" sz="2000" dirty="0"/>
              <a:t> </a:t>
            </a:r>
            <a:r>
              <a:rPr lang="en-GB" sz="2000" dirty="0" err="1"/>
              <a:t>Università</a:t>
            </a:r>
            <a:r>
              <a:rPr lang="en-GB" sz="2000" dirty="0"/>
              <a:t> per </a:t>
            </a:r>
            <a:r>
              <a:rPr lang="en-GB" sz="2000" dirty="0" err="1"/>
              <a:t>attività</a:t>
            </a:r>
            <a:r>
              <a:rPr lang="en-GB" sz="2000" dirty="0"/>
              <a:t> in </a:t>
            </a:r>
            <a:r>
              <a:rPr lang="en-GB" sz="2000" dirty="0" err="1"/>
              <a:t>collaborazione</a:t>
            </a:r>
            <a:r>
              <a:rPr lang="en-GB" sz="2000" dirty="0"/>
              <a:t> </a:t>
            </a:r>
            <a:r>
              <a:rPr lang="en-GB" sz="2000" dirty="0" err="1"/>
              <a:t>coi</a:t>
            </a:r>
            <a:r>
              <a:rPr lang="en-GB" sz="2000" dirty="0"/>
              <a:t> </a:t>
            </a:r>
            <a:r>
              <a:rPr lang="en-GB" sz="2000" dirty="0" err="1"/>
              <a:t>principali</a:t>
            </a:r>
            <a:r>
              <a:rPr lang="en-GB" sz="2000" dirty="0"/>
              <a:t> LN</a:t>
            </a:r>
          </a:p>
          <a:p>
            <a:r>
              <a:rPr lang="en-AU" sz="2000" b="1" dirty="0" err="1"/>
              <a:t>Società</a:t>
            </a:r>
            <a:r>
              <a:rPr lang="en-AU" sz="2000" b="1" dirty="0"/>
              <a:t> </a:t>
            </a:r>
            <a:r>
              <a:rPr lang="en-AU" sz="2000" b="1" dirty="0" err="1"/>
              <a:t>Tedesca</a:t>
            </a:r>
            <a:r>
              <a:rPr lang="en-AU" sz="2000" b="1" dirty="0"/>
              <a:t> di </a:t>
            </a:r>
            <a:r>
              <a:rPr lang="en-AU" sz="2000" b="1" dirty="0" err="1"/>
              <a:t>Fisica</a:t>
            </a:r>
            <a:r>
              <a:rPr lang="en-AU" sz="2000" b="1" dirty="0"/>
              <a:t> </a:t>
            </a:r>
            <a:r>
              <a:rPr lang="en-AU" sz="2000" dirty="0"/>
              <a:t>(</a:t>
            </a:r>
            <a:r>
              <a:rPr lang="en-AU" sz="2000" b="1" dirty="0"/>
              <a:t>DFG</a:t>
            </a:r>
            <a:r>
              <a:rPr lang="en-AU" sz="2000" dirty="0"/>
              <a:t>): </a:t>
            </a:r>
            <a:r>
              <a:rPr lang="it-IT" sz="2000" dirty="0"/>
              <a:t>principale canale di finanziamento per le Università (100k€/progetto). Anche progetti di acceleratori per alcuni M€ (es. ERL di Mainz, assieme al Land è stato finanziato quasi completamente dalla DFG (a parte piccolo contributo del Land Renania-Palatinato).</a:t>
            </a:r>
          </a:p>
          <a:p>
            <a:r>
              <a:rPr lang="it-IT" sz="2000" b="1" dirty="0" err="1"/>
              <a:t>Helmoltz</a:t>
            </a:r>
            <a:r>
              <a:rPr lang="it-IT" sz="2000" b="1" dirty="0"/>
              <a:t> </a:t>
            </a:r>
            <a:r>
              <a:rPr lang="it-IT" sz="2000" b="1" dirty="0" err="1"/>
              <a:t>Gesellshaft</a:t>
            </a:r>
            <a:r>
              <a:rPr lang="it-IT" sz="2000" dirty="0"/>
              <a:t>: eroga i principali contributi tedeschi sugli acceleratori (XFEL, FAIR, </a:t>
            </a:r>
            <a:r>
              <a:rPr lang="it-IT" sz="2000" dirty="0" err="1"/>
              <a:t>PetraIV</a:t>
            </a:r>
            <a:r>
              <a:rPr lang="it-IT" sz="2000" dirty="0"/>
              <a:t>, …). Programma ARD (Accelerator R&amp;D), con 3 M€/anno, al cui interno </a:t>
            </a:r>
          </a:p>
          <a:p>
            <a:pPr marL="266700" indent="0">
              <a:buNone/>
            </a:pPr>
            <a:r>
              <a:rPr lang="it-IT" sz="2000" dirty="0" err="1"/>
              <a:t>Athena</a:t>
            </a:r>
            <a:r>
              <a:rPr lang="it-IT" sz="2000" dirty="0"/>
              <a:t> (</a:t>
            </a:r>
            <a:r>
              <a:rPr lang="it-IT" sz="2000" u="sng" dirty="0"/>
              <a:t>Accelerator Distributed Test </a:t>
            </a:r>
            <a:r>
              <a:rPr lang="it-IT" sz="2000" u="sng" dirty="0" err="1"/>
              <a:t>Facility</a:t>
            </a:r>
            <a:r>
              <a:rPr lang="it-IT" sz="2000" u="sng" dirty="0"/>
              <a:t> </a:t>
            </a:r>
            <a:r>
              <a:rPr lang="it-IT" sz="2000" dirty="0"/>
              <a:t>tra i principali centri </a:t>
            </a:r>
            <a:r>
              <a:rPr lang="it-IT" sz="2000" dirty="0" err="1"/>
              <a:t>Helmoltz</a:t>
            </a:r>
            <a:r>
              <a:rPr lang="it-IT" sz="2000" dirty="0"/>
              <a:t>)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6457194" y="1228297"/>
            <a:ext cx="5327647" cy="31285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it-IT" u="sng" dirty="0"/>
              <a:t>LA STRATEGIA:</a:t>
            </a:r>
          </a:p>
          <a:p>
            <a:pPr marL="0" lvl="0" indent="0">
              <a:buNone/>
            </a:pPr>
            <a:r>
              <a:rPr lang="it-IT" b="1" u="sng" dirty="0"/>
              <a:t>KFB</a:t>
            </a:r>
            <a:r>
              <a:rPr lang="it-IT" b="1" dirty="0"/>
              <a:t> (</a:t>
            </a:r>
            <a:r>
              <a:rPr lang="it-IT" b="1" dirty="0" err="1"/>
              <a:t>Kommittee</a:t>
            </a:r>
            <a:r>
              <a:rPr lang="it-IT" b="1" dirty="0"/>
              <a:t> </a:t>
            </a:r>
            <a:r>
              <a:rPr lang="it-IT" b="1" dirty="0" err="1"/>
              <a:t>fuer</a:t>
            </a:r>
            <a:r>
              <a:rPr lang="it-IT" b="1" dirty="0"/>
              <a:t> </a:t>
            </a:r>
            <a:r>
              <a:rPr lang="it-IT" b="1" dirty="0" err="1"/>
              <a:t>Beschleunigerphysik</a:t>
            </a:r>
            <a:r>
              <a:rPr lang="it-IT" b="1" dirty="0"/>
              <a:t>, =Accelerator </a:t>
            </a:r>
            <a:r>
              <a:rPr lang="it-IT" b="1" dirty="0" err="1"/>
              <a:t>Physics</a:t>
            </a:r>
            <a:r>
              <a:rPr lang="it-IT" b="1" dirty="0"/>
              <a:t> </a:t>
            </a:r>
            <a:r>
              <a:rPr lang="it-IT" b="1" dirty="0" err="1"/>
              <a:t>Committee</a:t>
            </a:r>
            <a:r>
              <a:rPr lang="it-IT" b="1" dirty="0"/>
              <a:t>), </a:t>
            </a:r>
            <a:r>
              <a:rPr lang="it-IT" dirty="0" err="1"/>
              <a:t>Spokeperson</a:t>
            </a:r>
            <a:r>
              <a:rPr lang="it-IT" dirty="0"/>
              <a:t>: O. </a:t>
            </a:r>
            <a:r>
              <a:rPr lang="it-IT" dirty="0" err="1"/>
              <a:t>Boine-Frankenheim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Svolge un </a:t>
            </a:r>
            <a:r>
              <a:rPr lang="it-IT" u="sng" dirty="0"/>
              <a:t>ruolo consultivo verso il Governo e la DFG sulle strategie principali </a:t>
            </a:r>
            <a:r>
              <a:rPr lang="it-IT" dirty="0"/>
              <a:t>di investimento con gli acceleratori.</a:t>
            </a:r>
          </a:p>
          <a:p>
            <a:pPr marL="0" lvl="0" indent="0">
              <a:buNone/>
            </a:pPr>
            <a:r>
              <a:rPr lang="it-IT" dirty="0"/>
              <a:t>Periodicamente o ad-hoc, fornisce un quadro della fisica degli acceleratori per il governo (in Germania, in UE, nel mondo). In preparazione </a:t>
            </a:r>
            <a:r>
              <a:rPr lang="en-GB" b="1" u="sng" dirty="0">
                <a:solidFill>
                  <a:srgbClr val="C00000"/>
                </a:solidFill>
              </a:rPr>
              <a:t>Strategy Accelerators 2030</a:t>
            </a:r>
            <a:r>
              <a:rPr lang="en-GB" dirty="0"/>
              <a:t>, </a:t>
            </a:r>
            <a:r>
              <a:rPr lang="en-GB" u="sng" dirty="0">
                <a:hlinkClick r:id="rId3"/>
              </a:rPr>
              <a:t>https://indico.gsi.de/event/8745/</a:t>
            </a:r>
            <a:r>
              <a:rPr lang="it-IT" dirty="0"/>
              <a:t>.</a:t>
            </a:r>
          </a:p>
          <a:p>
            <a:pPr marL="0" lv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457195" y="4367282"/>
            <a:ext cx="5327647" cy="2279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52400">
              <a:spcBef>
                <a:spcPts val="600"/>
              </a:spcBef>
              <a:buFont typeface="+mj-lt"/>
              <a:buAutoNum type="arabicPeriod"/>
            </a:pPr>
            <a:r>
              <a:rPr lang="it-IT" sz="1600" dirty="0"/>
              <a:t>Concezione e sviluppo di </a:t>
            </a:r>
            <a:r>
              <a:rPr lang="it-IT" sz="1600" b="1" dirty="0"/>
              <a:t>acceleratori compatti e </a:t>
            </a:r>
            <a:r>
              <a:rPr lang="it-IT" sz="1600" dirty="0"/>
              <a:t>acceleratori </a:t>
            </a:r>
            <a:r>
              <a:rPr lang="it-IT" sz="1600" b="1" dirty="0"/>
              <a:t>energeticamente efficienti</a:t>
            </a:r>
          </a:p>
          <a:p>
            <a:pPr marL="177800" indent="-152400">
              <a:spcBef>
                <a:spcPts val="600"/>
              </a:spcBef>
              <a:buFont typeface="+mj-lt"/>
              <a:buAutoNum type="arabicPeriod" startAt="2"/>
            </a:pPr>
            <a:r>
              <a:rPr lang="it-IT" sz="1600" b="1" dirty="0"/>
              <a:t>FEL e </a:t>
            </a:r>
            <a:r>
              <a:rPr lang="it-IT" sz="1600" dirty="0"/>
              <a:t>tecnologia di </a:t>
            </a:r>
            <a:r>
              <a:rPr lang="it-IT" sz="1600" b="1" dirty="0"/>
              <a:t>recupero di energia </a:t>
            </a:r>
            <a:r>
              <a:rPr lang="it-IT" sz="1600" dirty="0"/>
              <a:t>(ad esempio SRF)</a:t>
            </a:r>
          </a:p>
          <a:p>
            <a:pPr marL="177800" indent="-152400">
              <a:spcBef>
                <a:spcPts val="600"/>
              </a:spcBef>
              <a:buFont typeface="+mj-lt"/>
              <a:buAutoNum type="arabicPeriod" startAt="2"/>
            </a:pPr>
            <a:r>
              <a:rPr lang="it-IT" sz="1600" b="1" dirty="0"/>
              <a:t>Tecnologie</a:t>
            </a:r>
            <a:r>
              <a:rPr lang="it-IT" sz="1600" dirty="0"/>
              <a:t> per acceleratori (ad es. Magneti HTS)</a:t>
            </a:r>
          </a:p>
          <a:p>
            <a:pPr marL="177800" indent="-152400">
              <a:spcBef>
                <a:spcPts val="600"/>
              </a:spcBef>
              <a:buFont typeface="+mj-lt"/>
              <a:buAutoNum type="arabicPeriod" startAt="2"/>
            </a:pPr>
            <a:r>
              <a:rPr lang="it-IT" sz="1600" dirty="0"/>
              <a:t>Generazione e misurazione di </a:t>
            </a:r>
            <a:r>
              <a:rPr lang="it-IT" sz="1600" b="1" dirty="0"/>
              <a:t>impulsi brevi </a:t>
            </a:r>
            <a:r>
              <a:rPr lang="it-IT" sz="1600" dirty="0"/>
              <a:t>(ad es. Diagnostica)</a:t>
            </a:r>
          </a:p>
          <a:p>
            <a:pPr marL="177800" indent="-152400">
              <a:spcBef>
                <a:spcPts val="600"/>
              </a:spcBef>
              <a:buFont typeface="+mj-lt"/>
              <a:buAutoNum type="arabicPeriod" startAt="2"/>
            </a:pPr>
            <a:r>
              <a:rPr lang="it-IT" sz="1600" dirty="0"/>
              <a:t>Fisica e tecnologie con </a:t>
            </a:r>
            <a:r>
              <a:rPr lang="it-IT" sz="1600" b="1" dirty="0"/>
              <a:t>i gradienti più alti </a:t>
            </a:r>
            <a:r>
              <a:rPr lang="it-IT" sz="1600" dirty="0"/>
              <a:t>(ad es. LWFA)</a:t>
            </a:r>
          </a:p>
          <a:p>
            <a:pPr marL="177800" indent="-152400">
              <a:spcBef>
                <a:spcPts val="600"/>
              </a:spcBef>
              <a:buFont typeface="+mj-lt"/>
              <a:buAutoNum type="arabicPeriod" startAt="2"/>
            </a:pPr>
            <a:r>
              <a:rPr lang="it-IT" sz="1600" b="1" dirty="0"/>
              <a:t>Digitalizzazione</a:t>
            </a:r>
            <a:r>
              <a:rPr lang="it-IT" sz="1600" dirty="0"/>
              <a:t> della ricerca sugli acceleratori</a:t>
            </a:r>
          </a:p>
        </p:txBody>
      </p:sp>
      <p:pic>
        <p:nvPicPr>
          <p:cNvPr id="9" name="Segnaposto contenuto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079" y="-1"/>
            <a:ext cx="2262670" cy="98946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22830" y="6488668"/>
            <a:ext cx="277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O. </a:t>
            </a:r>
            <a:r>
              <a:rPr lang="it-IT" dirty="0" err="1">
                <a:solidFill>
                  <a:srgbClr val="C00000"/>
                </a:solidFill>
              </a:rPr>
              <a:t>Boine-Frankenheim</a:t>
            </a:r>
            <a:r>
              <a:rPr lang="it-IT" dirty="0">
                <a:solidFill>
                  <a:srgbClr val="C00000"/>
                </a:solidFill>
              </a:rPr>
              <a:t> (GSI)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B27913-168C-44D4-8F93-620487E4D2D4}"/>
              </a:ext>
            </a:extLst>
          </p:cNvPr>
          <p:cNvSpPr/>
          <p:nvPr/>
        </p:nvSpPr>
        <p:spPr>
          <a:xfrm rot="20584987">
            <a:off x="4577831" y="432082"/>
            <a:ext cx="3590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Cortesia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G.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Bisoffi</a:t>
            </a:r>
            <a:endParaRPr lang="en-US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9E97B-FFAF-44EB-88BB-CF28755A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B370943-9E29-484E-ADC3-5D69EADF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E236876-C71B-4A4D-84D1-1821323E1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8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AAF2C-BA8B-4B30-97AB-1BCD587A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Cosa </a:t>
            </a:r>
            <a:r>
              <a:rPr lang="en-US" dirty="0" err="1"/>
              <a:t>vogliamo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in </a:t>
            </a:r>
            <a:r>
              <a:rPr lang="en-US" dirty="0" err="1"/>
              <a:t>pratica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FDE8B-FFD0-4B1E-966F-4AD71B35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Piattaforma per discutere come meglio raccordarsi con i vari organi dell’INFN e fonti di finanziamento</a:t>
            </a:r>
          </a:p>
          <a:p>
            <a:r>
              <a:rPr lang="it-IT" dirty="0"/>
              <a:t>CSN5 : l’elezione del Presidente CSN5 è per noi un’occasione per riflettere sulla ns attività in CNS5 e come aumentare la ns presenza</a:t>
            </a:r>
          </a:p>
          <a:p>
            <a:r>
              <a:rPr lang="it-IT" dirty="0"/>
              <a:t>CSN1-2-3: non siamo estranei ai processi con cui queste comunità determina il loro futuro</a:t>
            </a:r>
          </a:p>
          <a:p>
            <a:r>
              <a:rPr lang="it-IT" dirty="0"/>
              <a:t>Far circolare informazioni e promuovere attività o progetti:</a:t>
            </a:r>
          </a:p>
          <a:p>
            <a:pPr lvl="1"/>
            <a:r>
              <a:rPr lang="it-IT" dirty="0"/>
              <a:t>USA </a:t>
            </a:r>
            <a:r>
              <a:rPr lang="it-IT" dirty="0" err="1"/>
              <a:t>Snowmass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 (G. Bisoffi)</a:t>
            </a:r>
          </a:p>
          <a:p>
            <a:pPr lvl="1"/>
            <a:r>
              <a:rPr lang="it-IT" dirty="0"/>
              <a:t>EIC (A. Gallo – R Cimino)</a:t>
            </a:r>
          </a:p>
          <a:p>
            <a:pPr lvl="1"/>
            <a:r>
              <a:rPr lang="it-IT" dirty="0" err="1"/>
              <a:t>Muon</a:t>
            </a:r>
            <a:r>
              <a:rPr lang="it-IT" dirty="0"/>
              <a:t>-Collider (N. Pastrone)</a:t>
            </a:r>
          </a:p>
          <a:p>
            <a:r>
              <a:rPr lang="it-IT" dirty="0"/>
              <a:t>Sono utili? -&gt; vostro feedback!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A9081-9BCB-41A4-B2DE-248D13A5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Marzo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B1A09-60F2-4525-8502-D32702D0A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Rossi- G. Bisoffi  - INFN-Acceleratori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B927D-4564-4195-BB86-44C8841B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95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5" id="{52579705-B389-4163-84C7-5C8E2E71F831}" vid="{C1EC2688-3DAC-463E-8F75-5A6A3B6C386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9654</TotalTime>
  <Words>1541</Words>
  <Application>Microsoft Office PowerPoint</Application>
  <PresentationFormat>Widescreen</PresentationFormat>
  <Paragraphs>165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di Office</vt:lpstr>
      <vt:lpstr> INFN-Acceleratori:  i primi sei mesi. </vt:lpstr>
      <vt:lpstr>Fondazione </vt:lpstr>
      <vt:lpstr>Scopo  (dal documento di nomina)</vt:lpstr>
      <vt:lpstr>9 Membri (tutti  in continuità con AccTeCo)</vt:lpstr>
      <vt:lpstr>AccTeCo (Accelrator Technology Coordination)</vt:lpstr>
      <vt:lpstr>Fare comunità –  mail a direttori 03.lug.20</vt:lpstr>
      <vt:lpstr>Ambizione </vt:lpstr>
      <vt:lpstr>Esempio: Germania</vt:lpstr>
      <vt:lpstr>Cosa vogliamo essere in pratica?</vt:lpstr>
      <vt:lpstr>Iniziative: presenza in università e formazione </vt:lpstr>
      <vt:lpstr>Reti tematiche e mappatura</vt:lpstr>
      <vt:lpstr>Altri temi affrontati del comitato</vt:lpstr>
      <vt:lpstr>Sito web e repository intelligente</vt:lpstr>
      <vt:lpstr>Molto di piu’ negli interventi a seguire…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Admin</dc:creator>
  <cp:lastModifiedBy>Lucio Rossi</cp:lastModifiedBy>
  <cp:revision>387</cp:revision>
  <cp:lastPrinted>2020-03-27T11:54:45Z</cp:lastPrinted>
  <dcterms:created xsi:type="dcterms:W3CDTF">2020-03-20T17:26:03Z</dcterms:created>
  <dcterms:modified xsi:type="dcterms:W3CDTF">2021-03-16T07:35:31Z</dcterms:modified>
</cp:coreProperties>
</file>