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75" r:id="rId3"/>
    <p:sldId id="278" r:id="rId4"/>
    <p:sldId id="269" r:id="rId5"/>
    <p:sldId id="279" r:id="rId6"/>
    <p:sldId id="272" r:id="rId7"/>
    <p:sldId id="276" r:id="rId8"/>
    <p:sldId id="277" r:id="rId9"/>
    <p:sldId id="28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B7E1"/>
    <a:srgbClr val="193561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94551"/>
  </p:normalViewPr>
  <p:slideViewPr>
    <p:cSldViewPr snapToGrid="0" snapToObjects="1">
      <p:cViewPr>
        <p:scale>
          <a:sx n="97" d="100"/>
          <a:sy n="97" d="100"/>
        </p:scale>
        <p:origin x="108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6D94C-797D-5B40-92F7-191EC4EB58B8}" type="datetimeFigureOut">
              <a:rPr lang="en-US" smtClean="0"/>
              <a:t>3/10/21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03597-1DF9-5C43-89A1-EDEF7E7A2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670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Laboratorio di Elettronica A.A. 2020/2021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568-5856-D546-8BB7-582F6C5D7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691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Laboratorio di Elettronica A.A. 2020/2021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568-5856-D546-8BB7-582F6C5D7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93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Laboratorio di Elettronica A.A. 2020/2021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568-5856-D546-8BB7-582F6C5D7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3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240" y="173361"/>
            <a:ext cx="11259665" cy="552738"/>
          </a:xfrm>
          <a:noFill/>
          <a:effectLst>
            <a:softEdge rad="0"/>
          </a:effectLst>
        </p:spPr>
        <p:txBody>
          <a:bodyPr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it-IT" noProof="0" dirty="0" smtClean="0"/>
              <a:t>Click to </a:t>
            </a:r>
            <a:r>
              <a:rPr lang="it-IT" noProof="0" dirty="0" err="1" smtClean="0"/>
              <a:t>edit</a:t>
            </a:r>
            <a:r>
              <a:rPr lang="it-IT" noProof="0" dirty="0" smtClean="0"/>
              <a:t> Master </a:t>
            </a:r>
            <a:r>
              <a:rPr lang="it-IT" noProof="0" dirty="0" err="1" smtClean="0"/>
              <a:t>title</a:t>
            </a:r>
            <a:r>
              <a:rPr lang="it-IT" noProof="0" dirty="0" smtClean="0"/>
              <a:t> style</a:t>
            </a:r>
            <a:endParaRPr lang="it-IT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239" y="940170"/>
            <a:ext cx="11259665" cy="544270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it-IT" noProof="0" dirty="0" err="1" smtClean="0"/>
              <a:t>Fifth</a:t>
            </a:r>
            <a:r>
              <a:rPr lang="en-US" dirty="0" smtClean="0"/>
              <a:t>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8239" y="6504060"/>
            <a:ext cx="7315200" cy="185764"/>
          </a:xfrm>
        </p:spPr>
        <p:txBody>
          <a:bodyPr/>
          <a:lstStyle/>
          <a:p>
            <a:pPr algn="l"/>
            <a:r>
              <a:rPr lang="en-US" dirty="0" err="1" smtClean="0"/>
              <a:t>Laboratorio</a:t>
            </a:r>
            <a:r>
              <a:rPr lang="en-US" dirty="0" smtClean="0"/>
              <a:t> di </a:t>
            </a:r>
            <a:r>
              <a:rPr lang="en-US" dirty="0" err="1" smtClean="0"/>
              <a:t>Elettronica</a:t>
            </a:r>
            <a:r>
              <a:rPr lang="en-US" dirty="0" smtClean="0"/>
              <a:t> A.A. 2020/2021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67399" y="632136"/>
            <a:ext cx="2743200" cy="1857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FF08568-5856-D546-8BB7-582F6C5D791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>
            <a:endCxn id="15" idx="2"/>
          </p:cNvCxnSpPr>
          <p:nvPr userDrawn="1"/>
        </p:nvCxnSpPr>
        <p:spPr>
          <a:xfrm>
            <a:off x="448239" y="726099"/>
            <a:ext cx="10919009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 userDrawn="1"/>
        </p:nvSpPr>
        <p:spPr>
          <a:xfrm>
            <a:off x="11367248" y="564731"/>
            <a:ext cx="322740" cy="3227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158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Laboratorio di Elettronica A.A. 2020/2021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568-5856-D546-8BB7-582F6C5D7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40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Laboratorio di Elettronica A.A. 2020/2021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568-5856-D546-8BB7-582F6C5D7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430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Laboratorio di Elettronica A.A. 2020/2021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568-5856-D546-8BB7-582F6C5D7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504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Laboratorio di Elettronica A.A. 2020/2021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568-5856-D546-8BB7-582F6C5D7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09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Laboratorio di Elettronica A.A. 2020/2021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568-5856-D546-8BB7-582F6C5D7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42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Laboratorio di Elettronica A.A. 2020/2021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568-5856-D546-8BB7-582F6C5D7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72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Laboratorio di Elettronica A.A. 2020/2021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568-5856-D546-8BB7-582F6C5D7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14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Laboratorio di Elettronica A.A. 2020/2021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08568-5856-D546-8BB7-582F6C5D7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53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5941" y="1800307"/>
            <a:ext cx="9433560" cy="3078739"/>
          </a:xfrm>
          <a:noFill/>
        </p:spPr>
        <p:txBody>
          <a:bodyPr>
            <a:normAutofit fontScale="90000"/>
          </a:bodyPr>
          <a:lstStyle/>
          <a:p>
            <a:r>
              <a:rPr lang="it-IT" dirty="0" err="1" smtClean="0"/>
              <a:t>Falaphel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endParaRPr lang="it-IT" sz="5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0721" y="5548151"/>
            <a:ext cx="9144000" cy="8081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March 10 2021</a:t>
            </a:r>
          </a:p>
          <a:p>
            <a:r>
              <a:rPr lang="en-US" dirty="0" smtClean="0"/>
              <a:t>WP1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568-5856-D546-8BB7-582F6C5D791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1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General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568-5856-D546-8BB7-582F6C5D791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286771" y="1278780"/>
            <a:ext cx="4421133" cy="4677083"/>
          </a:xfrm>
        </p:spPr>
        <p:txBody>
          <a:bodyPr>
            <a:normAutofit/>
          </a:bodyPr>
          <a:lstStyle/>
          <a:p>
            <a:r>
              <a:rPr lang="it-IT" sz="1800" b="1" dirty="0" smtClean="0"/>
              <a:t>Electronic chip</a:t>
            </a:r>
          </a:p>
          <a:p>
            <a:pPr lvl="1"/>
            <a:r>
              <a:rPr lang="it-IT" sz="1800" dirty="0" smtClean="0"/>
              <a:t>Front-end </a:t>
            </a:r>
            <a:r>
              <a:rPr lang="it-IT" sz="1800" dirty="0" err="1" smtClean="0"/>
              <a:t>matrix</a:t>
            </a:r>
            <a:r>
              <a:rPr lang="it-IT" sz="1800" dirty="0" smtClean="0"/>
              <a:t> </a:t>
            </a:r>
          </a:p>
          <a:p>
            <a:pPr lvl="1"/>
            <a:r>
              <a:rPr lang="it-IT" sz="1800" dirty="0" smtClean="0">
                <a:solidFill>
                  <a:schemeClr val="tx2"/>
                </a:solidFill>
              </a:rPr>
              <a:t>PRBS generator </a:t>
            </a:r>
          </a:p>
          <a:p>
            <a:pPr lvl="1"/>
            <a:r>
              <a:rPr lang="it-IT" sz="1800" dirty="0" smtClean="0"/>
              <a:t>Serdes/</a:t>
            </a:r>
            <a:r>
              <a:rPr lang="it-IT" sz="1800" dirty="0" err="1" smtClean="0"/>
              <a:t>Serializer</a:t>
            </a:r>
            <a:endParaRPr lang="it-IT" sz="1800" dirty="0" smtClean="0"/>
          </a:p>
          <a:p>
            <a:pPr lvl="1"/>
            <a:r>
              <a:rPr lang="it-IT" sz="1800" dirty="0" smtClean="0"/>
              <a:t>PLL</a:t>
            </a:r>
          </a:p>
          <a:p>
            <a:pPr lvl="1"/>
            <a:r>
              <a:rPr lang="it-IT" sz="1800" dirty="0" smtClean="0"/>
              <a:t>Drivers</a:t>
            </a:r>
          </a:p>
          <a:p>
            <a:r>
              <a:rPr lang="it-IT" sz="1800" b="1" dirty="0" err="1" smtClean="0"/>
              <a:t>Silicon</a:t>
            </a:r>
            <a:r>
              <a:rPr lang="it-IT" sz="1800" b="1" dirty="0" smtClean="0"/>
              <a:t> </a:t>
            </a:r>
            <a:r>
              <a:rPr lang="it-IT" sz="1800" b="1" dirty="0" err="1" smtClean="0"/>
              <a:t>Photonics</a:t>
            </a:r>
            <a:r>
              <a:rPr lang="it-IT" sz="1800" b="1" dirty="0" smtClean="0"/>
              <a:t> chip</a:t>
            </a:r>
          </a:p>
          <a:p>
            <a:pPr lvl="1"/>
            <a:r>
              <a:rPr lang="it-IT" sz="1800" dirty="0"/>
              <a:t>4 Ring Modulator </a:t>
            </a:r>
            <a:r>
              <a:rPr lang="it-IT" sz="1800" dirty="0" err="1"/>
              <a:t>at</a:t>
            </a:r>
            <a:r>
              <a:rPr lang="it-IT" sz="1800" dirty="0"/>
              <a:t> 25 </a:t>
            </a:r>
            <a:r>
              <a:rPr lang="it-IT" sz="1800" dirty="0" err="1" smtClean="0"/>
              <a:t>Gb</a:t>
            </a:r>
            <a:r>
              <a:rPr lang="it-IT" sz="1800" dirty="0" smtClean="0"/>
              <a:t>/</a:t>
            </a:r>
            <a:r>
              <a:rPr lang="it-IT" sz="1800" dirty="0" err="1" smtClean="0"/>
              <a:t>s</a:t>
            </a:r>
            <a:r>
              <a:rPr lang="it-IT" sz="1800" dirty="0" smtClean="0"/>
              <a:t>	</a:t>
            </a:r>
          </a:p>
          <a:p>
            <a:pPr lvl="1"/>
            <a:r>
              <a:rPr lang="it-IT" sz="1800" dirty="0"/>
              <a:t>4 </a:t>
            </a:r>
            <a:r>
              <a:rPr lang="it-IT" sz="1800" dirty="0" err="1"/>
              <a:t>channels</a:t>
            </a:r>
            <a:r>
              <a:rPr lang="it-IT" sz="1800" dirty="0"/>
              <a:t> </a:t>
            </a:r>
            <a:r>
              <a:rPr lang="it-IT" sz="1800" dirty="0" err="1"/>
              <a:t>at</a:t>
            </a:r>
            <a:r>
              <a:rPr lang="it-IT" sz="1800" dirty="0"/>
              <a:t> the Telecom C Band (1530-1565 nm)</a:t>
            </a:r>
            <a:endParaRPr lang="it-IT" sz="3600" b="1" dirty="0" smtClean="0"/>
          </a:p>
          <a:p>
            <a:endParaRPr lang="it-IT" sz="3600" b="1" dirty="0" smtClean="0"/>
          </a:p>
          <a:p>
            <a:pPr lvl="1"/>
            <a:endParaRPr lang="it-IT" sz="2800" b="1" dirty="0"/>
          </a:p>
          <a:p>
            <a:pPr lvl="1"/>
            <a:endParaRPr lang="is-IS" sz="2800" dirty="0" smtClean="0"/>
          </a:p>
          <a:p>
            <a:endParaRPr lang="en-US" sz="3200" dirty="0" smtClean="0"/>
          </a:p>
          <a:p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07" y="1278780"/>
            <a:ext cx="7172264" cy="3804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39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General specifications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568-5856-D546-8BB7-582F6C5D791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48240" y="1307155"/>
            <a:ext cx="10920800" cy="5004058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Operating temperature</a:t>
            </a:r>
            <a:r>
              <a:rPr lang="en-US" sz="2400" dirty="0" smtClean="0"/>
              <a:t>: -40C to + 85C (performs in this range)</a:t>
            </a:r>
          </a:p>
          <a:p>
            <a:r>
              <a:rPr lang="en-US" sz="2400" b="1" dirty="0" smtClean="0"/>
              <a:t>Typical operating temperature</a:t>
            </a:r>
            <a:r>
              <a:rPr lang="en-US" sz="2400" dirty="0" smtClean="0"/>
              <a:t>: -20C</a:t>
            </a:r>
          </a:p>
          <a:p>
            <a:r>
              <a:rPr lang="en-US" sz="2400" b="1" dirty="0" smtClean="0"/>
              <a:t>TID</a:t>
            </a:r>
            <a:r>
              <a:rPr lang="en-US" sz="2400" dirty="0" smtClean="0"/>
              <a:t>: ≥ 1 Grad (delivered at room T)</a:t>
            </a:r>
          </a:p>
          <a:p>
            <a:r>
              <a:rPr lang="en-US" sz="2400" b="1" dirty="0" smtClean="0"/>
              <a:t>Total </a:t>
            </a:r>
            <a:r>
              <a:rPr lang="en-US" sz="2400" b="1" dirty="0" err="1"/>
              <a:t>fluence</a:t>
            </a:r>
            <a:r>
              <a:rPr lang="en-US" sz="2400" b="1" dirty="0"/>
              <a:t> </a:t>
            </a:r>
            <a:r>
              <a:rPr lang="en-US" sz="2400" dirty="0"/>
              <a:t>&gt; 5 x 10</a:t>
            </a:r>
            <a:r>
              <a:rPr lang="en-US" sz="2400" baseline="30000" dirty="0"/>
              <a:t>16</a:t>
            </a:r>
            <a:r>
              <a:rPr lang="en-US" sz="2400" dirty="0"/>
              <a:t> </a:t>
            </a:r>
            <a:r>
              <a:rPr lang="en-US" sz="2400" dirty="0" smtClean="0"/>
              <a:t>n/cm</a:t>
            </a:r>
            <a:r>
              <a:rPr lang="en-US" sz="2400" baseline="30000" dirty="0" smtClean="0"/>
              <a:t>2</a:t>
            </a:r>
            <a:endParaRPr lang="en-US" sz="2400" dirty="0" smtClean="0"/>
          </a:p>
          <a:p>
            <a:r>
              <a:rPr lang="en-US" sz="2400" b="1" dirty="0" smtClean="0"/>
              <a:t>Hit rate</a:t>
            </a:r>
            <a:r>
              <a:rPr lang="en-US" sz="2400" dirty="0" smtClean="0"/>
              <a:t>: 6 GHz/cm</a:t>
            </a:r>
            <a:r>
              <a:rPr lang="en-US" sz="2400" baseline="30000" dirty="0" smtClean="0"/>
              <a:t>2</a:t>
            </a:r>
          </a:p>
          <a:p>
            <a:r>
              <a:rPr lang="en-US" sz="2400" b="1" dirty="0" smtClean="0"/>
              <a:t>Data rate</a:t>
            </a:r>
            <a:r>
              <a:rPr lang="en-US" sz="2400" dirty="0" smtClean="0"/>
              <a:t>: 100 Gb/s (aggregated)</a:t>
            </a:r>
          </a:p>
          <a:p>
            <a:pPr lvl="1"/>
            <a:r>
              <a:rPr lang="en-US" sz="2000" dirty="0" smtClean="0"/>
              <a:t>103.125 Gb/s - 100 </a:t>
            </a:r>
            <a:r>
              <a:rPr lang="en-US" sz="2000" dirty="0"/>
              <a:t>Gigabit Ethernet </a:t>
            </a:r>
            <a:r>
              <a:rPr lang="en-US" sz="2000" dirty="0" smtClean="0"/>
              <a:t>-100 </a:t>
            </a:r>
            <a:r>
              <a:rPr lang="en-US" sz="2000" dirty="0" err="1" smtClean="0"/>
              <a:t>GbE</a:t>
            </a:r>
            <a:r>
              <a:rPr lang="en-US" sz="2000" dirty="0"/>
              <a:t> </a:t>
            </a:r>
            <a:r>
              <a:rPr lang="en-US" sz="2000" dirty="0" smtClean="0"/>
              <a:t>(2nd </a:t>
            </a:r>
            <a:r>
              <a:rPr lang="en-US" sz="2000" dirty="0"/>
              <a:t>Generation: 25GbE-based</a:t>
            </a:r>
            <a:r>
              <a:rPr lang="en-US" sz="2000" dirty="0" smtClean="0"/>
              <a:t>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125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Analog Front-end </a:t>
            </a:r>
            <a:r>
              <a:rPr lang="en-US" b="1" dirty="0"/>
              <a:t>specifications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568-5856-D546-8BB7-582F6C5D791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48240" y="1072192"/>
            <a:ext cx="10920800" cy="5504464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 smtClean="0"/>
              <a:t>Pixel capacitance: &lt; 100 </a:t>
            </a:r>
            <a:r>
              <a:rPr lang="en-US" sz="1800" dirty="0" err="1" smtClean="0"/>
              <a:t>fF</a:t>
            </a:r>
            <a:endParaRPr lang="en-US" sz="1800" dirty="0" smtClean="0"/>
          </a:p>
          <a:p>
            <a:r>
              <a:rPr lang="en-US" sz="1800" dirty="0" smtClean="0"/>
              <a:t>Detector leakage: &lt; 20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</a:p>
          <a:p>
            <a:r>
              <a:rPr lang="en-US" sz="1800" dirty="0" smtClean="0"/>
              <a:t>Input polarity: negative</a:t>
            </a:r>
          </a:p>
          <a:p>
            <a:r>
              <a:rPr lang="en-US" sz="1800" dirty="0" smtClean="0"/>
              <a:t>Power consumption: 0.5 W/cm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 (</a:t>
            </a:r>
            <a:r>
              <a:rPr lang="en-US" sz="1800" dirty="0" err="1" smtClean="0"/>
              <a:t>analog+digital</a:t>
            </a:r>
            <a:r>
              <a:rPr lang="en-US" sz="1800" dirty="0" smtClean="0"/>
              <a:t>)  </a:t>
            </a:r>
            <a:endParaRPr lang="en-US" sz="1800" dirty="0">
              <a:sym typeface="Wingdings"/>
            </a:endParaRPr>
          </a:p>
          <a:p>
            <a:pPr lvl="1"/>
            <a:r>
              <a:rPr lang="en-US" sz="1600" dirty="0" smtClean="0">
                <a:sym typeface="Wingdings"/>
              </a:rPr>
              <a:t>6.25 </a:t>
            </a:r>
            <a:r>
              <a:rPr lang="en-US" sz="1600" dirty="0" err="1" smtClean="0">
                <a:sym typeface="Wingdings"/>
              </a:rPr>
              <a:t>uW</a:t>
            </a:r>
            <a:r>
              <a:rPr lang="en-US" sz="1600" dirty="0" smtClean="0">
                <a:sym typeface="Wingdings"/>
              </a:rPr>
              <a:t>/channel (25 x 50 um</a:t>
            </a:r>
            <a:r>
              <a:rPr lang="en-US" sz="1600" baseline="30000" dirty="0" smtClean="0">
                <a:sym typeface="Wingdings"/>
              </a:rPr>
              <a:t>2</a:t>
            </a:r>
            <a:r>
              <a:rPr lang="en-US" sz="1600" dirty="0" smtClean="0">
                <a:sym typeface="Wingdings"/>
              </a:rPr>
              <a:t>) </a:t>
            </a:r>
          </a:p>
          <a:p>
            <a:pPr lvl="1"/>
            <a:r>
              <a:rPr lang="en-US" sz="1600" dirty="0" smtClean="0">
                <a:sym typeface="Wingdings"/>
              </a:rPr>
              <a:t>RD53: ~10uW/channel (50 </a:t>
            </a:r>
            <a:r>
              <a:rPr lang="en-US" sz="1600" dirty="0">
                <a:sym typeface="Wingdings"/>
              </a:rPr>
              <a:t>x 50 um</a:t>
            </a:r>
            <a:r>
              <a:rPr lang="en-US" sz="1600" baseline="30000" dirty="0">
                <a:sym typeface="Wingdings"/>
              </a:rPr>
              <a:t>2</a:t>
            </a:r>
            <a:r>
              <a:rPr lang="en-US" sz="1600" dirty="0">
                <a:sym typeface="Wingdings"/>
              </a:rPr>
              <a:t>)</a:t>
            </a:r>
            <a:endParaRPr lang="en-US" sz="1600" dirty="0" smtClean="0">
              <a:sym typeface="Wingdings"/>
            </a:endParaRPr>
          </a:p>
          <a:p>
            <a:r>
              <a:rPr lang="en-US" sz="1800" dirty="0" smtClean="0"/>
              <a:t>Minimum MIP charge (at highest irradiation level): 4000 e-</a:t>
            </a:r>
          </a:p>
          <a:p>
            <a:r>
              <a:rPr lang="en-US" sz="1800" dirty="0" smtClean="0"/>
              <a:t>Min stable threshold: 600 e-</a:t>
            </a:r>
          </a:p>
          <a:p>
            <a:r>
              <a:rPr lang="en-US" sz="1800" dirty="0" smtClean="0"/>
              <a:t>Charge above threshold resulting in &lt;25 ns time walk: 300 e-</a:t>
            </a:r>
          </a:p>
          <a:p>
            <a:r>
              <a:rPr lang="en-US" sz="1800" dirty="0" smtClean="0"/>
              <a:t>Min. in-time threshold: 900 e-</a:t>
            </a:r>
          </a:p>
          <a:p>
            <a:r>
              <a:rPr lang="en-US" sz="1800" dirty="0" smtClean="0"/>
              <a:t>Hit loss from in-pixel pileup: &lt;= 1% (analog dead-time)</a:t>
            </a:r>
          </a:p>
          <a:p>
            <a:r>
              <a:rPr lang="en-US" sz="1800" dirty="0" smtClean="0"/>
              <a:t>Recovery from saturation: &lt; 1 us</a:t>
            </a:r>
          </a:p>
          <a:p>
            <a:r>
              <a:rPr lang="en-US" sz="1800" dirty="0" smtClean="0"/>
              <a:t>Noise occupancy:  &lt; 10</a:t>
            </a:r>
            <a:r>
              <a:rPr lang="en-US" sz="1800" baseline="30000" dirty="0" smtClean="0"/>
              <a:t>-6</a:t>
            </a:r>
          </a:p>
          <a:p>
            <a:pPr lvl="1"/>
            <a:r>
              <a:rPr lang="en-US" sz="1800" dirty="0" smtClean="0"/>
              <a:t>ENC &lt;&lt; 120  e </a:t>
            </a:r>
            <a:r>
              <a:rPr lang="en-US" sz="1800" dirty="0" err="1" smtClean="0"/>
              <a:t>r.m.s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err="1" smtClean="0"/>
              <a:t>Th</a:t>
            </a:r>
            <a:r>
              <a:rPr lang="en-US" sz="1800" dirty="0" smtClean="0"/>
              <a:t> dispersion &lt;&lt; 120 e </a:t>
            </a:r>
            <a:r>
              <a:rPr lang="en-US" sz="1800" dirty="0" err="1" smtClean="0"/>
              <a:t>r.m.s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Pixel </a:t>
            </a:r>
            <a:r>
              <a:rPr lang="en-US" sz="1800" dirty="0"/>
              <a:t>size: 50 x 25 </a:t>
            </a:r>
            <a:r>
              <a:rPr lang="en-US" sz="1800" dirty="0" smtClean="0"/>
              <a:t>um</a:t>
            </a:r>
            <a:r>
              <a:rPr lang="en-US" sz="1800" baseline="30000" dirty="0" smtClean="0"/>
              <a:t>2 </a:t>
            </a:r>
          </a:p>
          <a:p>
            <a:r>
              <a:rPr lang="en-US" sz="1800" dirty="0" smtClean="0"/>
              <a:t>Isolation of analog circuits: </a:t>
            </a:r>
            <a:r>
              <a:rPr lang="is-IS" sz="1800" dirty="0" smtClean="0"/>
              <a:t>Analog DNW only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5591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Pixel block diagram and Matrix readout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568-5856-D546-8BB7-582F6C5D791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5192" y="632136"/>
            <a:ext cx="4824413" cy="613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71450" y="2489812"/>
            <a:ext cx="5906622" cy="3060887"/>
            <a:chOff x="171450" y="2489812"/>
            <a:chExt cx="5906622" cy="306088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450" y="2489812"/>
              <a:ext cx="5906622" cy="2420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342901" y="3695710"/>
              <a:ext cx="1371600" cy="1214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067609" y="3990992"/>
              <a:ext cx="204787" cy="7096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 flipH="1">
              <a:off x="2603544" y="4479152"/>
              <a:ext cx="1132915" cy="10715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690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High-speed </a:t>
            </a:r>
            <a:r>
              <a:rPr lang="en-US" b="1" dirty="0"/>
              <a:t>electronics specifications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568-5856-D546-8BB7-582F6C5D791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48240" y="1276675"/>
            <a:ext cx="10920800" cy="5004058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dirty="0" smtClean="0"/>
              <a:t>Driver and </a:t>
            </a:r>
            <a:r>
              <a:rPr lang="en-US" sz="2000" b="1" dirty="0" err="1" smtClean="0"/>
              <a:t>SerDes</a:t>
            </a:r>
            <a:r>
              <a:rPr lang="en-US" sz="2000" b="1" dirty="0" smtClean="0"/>
              <a:t>/</a:t>
            </a:r>
            <a:r>
              <a:rPr lang="en-US" sz="2000" b="1" dirty="0" err="1" smtClean="0"/>
              <a:t>Serializer</a:t>
            </a:r>
            <a:endParaRPr lang="en-US" sz="2000" dirty="0" smtClean="0"/>
          </a:p>
          <a:p>
            <a:pPr lvl="1"/>
            <a:r>
              <a:rPr lang="en-US" sz="2000" dirty="0" smtClean="0"/>
              <a:t>Data rate: 25 Gb/s</a:t>
            </a:r>
          </a:p>
          <a:p>
            <a:pPr lvl="1"/>
            <a:r>
              <a:rPr lang="en-US" sz="2000" dirty="0"/>
              <a:t>P</a:t>
            </a:r>
            <a:r>
              <a:rPr lang="en-US" sz="2000" dirty="0" smtClean="0"/>
              <a:t>ower consumption: </a:t>
            </a:r>
          </a:p>
          <a:p>
            <a:pPr lvl="2"/>
            <a:r>
              <a:rPr lang="en-US" dirty="0" err="1" smtClean="0"/>
              <a:t>SerDes</a:t>
            </a:r>
            <a:r>
              <a:rPr lang="en-US" dirty="0" smtClean="0"/>
              <a:t> &lt; 1.5 W</a:t>
            </a:r>
          </a:p>
          <a:p>
            <a:pPr lvl="2"/>
            <a:r>
              <a:rPr lang="en-US" dirty="0" err="1"/>
              <a:t>Serializer</a:t>
            </a:r>
            <a:r>
              <a:rPr lang="en-US" dirty="0"/>
              <a:t> &lt; 1 W (30% smaller </a:t>
            </a:r>
            <a:r>
              <a:rPr lang="en-US" dirty="0" err="1"/>
              <a:t>wrt</a:t>
            </a:r>
            <a:r>
              <a:rPr lang="en-US" dirty="0"/>
              <a:t> SERDES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Driver CML  &lt; 25 </a:t>
            </a:r>
            <a:r>
              <a:rPr lang="en-US" dirty="0" err="1" smtClean="0"/>
              <a:t>mW</a:t>
            </a:r>
            <a:endParaRPr lang="en-US" dirty="0" smtClean="0"/>
          </a:p>
          <a:p>
            <a:pPr lvl="2"/>
            <a:endParaRPr lang="en-US" dirty="0"/>
          </a:p>
          <a:p>
            <a:pPr lvl="2"/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LpGBT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&lt; 0.5 W</a:t>
            </a:r>
          </a:p>
          <a:p>
            <a:pPr lvl="2"/>
            <a:endParaRPr lang="en-US" dirty="0"/>
          </a:p>
          <a:p>
            <a:pPr lvl="1"/>
            <a:r>
              <a:rPr lang="en-US" sz="2000" dirty="0" smtClean="0"/>
              <a:t>A</a:t>
            </a:r>
            <a:r>
              <a:rPr lang="is-IS" sz="2000" dirty="0" smtClean="0"/>
              <a:t>rea: </a:t>
            </a:r>
          </a:p>
          <a:p>
            <a:pPr lvl="2"/>
            <a:r>
              <a:rPr lang="is-IS" dirty="0" smtClean="0"/>
              <a:t>SerDes  &lt;  0.25 mm</a:t>
            </a:r>
            <a:r>
              <a:rPr lang="is-IS" baseline="30000" dirty="0" smtClean="0"/>
              <a:t>2</a:t>
            </a:r>
            <a:r>
              <a:rPr lang="is-IS" dirty="0" smtClean="0"/>
              <a:t> (20 bit)</a:t>
            </a:r>
          </a:p>
          <a:p>
            <a:pPr lvl="2"/>
            <a:r>
              <a:rPr lang="is-IS" dirty="0" smtClean="0"/>
              <a:t>Driver CML &lt; 0.30 mm</a:t>
            </a:r>
            <a:r>
              <a:rPr lang="is-IS" baseline="30000" dirty="0" smtClean="0"/>
              <a:t>2</a:t>
            </a:r>
          </a:p>
          <a:p>
            <a:pPr lvl="1"/>
            <a:endParaRPr lang="en-US" sz="2000" dirty="0" smtClean="0"/>
          </a:p>
          <a:p>
            <a:r>
              <a:rPr lang="en-US" sz="2000" b="1" dirty="0" smtClean="0"/>
              <a:t>PLL </a:t>
            </a:r>
          </a:p>
          <a:p>
            <a:pPr lvl="1"/>
            <a:r>
              <a:rPr lang="en-US" sz="2000" dirty="0"/>
              <a:t>P</a:t>
            </a:r>
            <a:r>
              <a:rPr lang="en-US" sz="2000" dirty="0" smtClean="0"/>
              <a:t>ower consumption: &lt; 50 </a:t>
            </a:r>
            <a:r>
              <a:rPr lang="en-US" sz="2000" dirty="0" err="1" smtClean="0"/>
              <a:t>mW</a:t>
            </a:r>
            <a:endParaRPr lang="en-US" sz="2000" dirty="0" smtClean="0"/>
          </a:p>
          <a:p>
            <a:pPr lvl="1"/>
            <a:r>
              <a:rPr lang="en-US" sz="2000" dirty="0"/>
              <a:t>O</a:t>
            </a:r>
            <a:r>
              <a:rPr lang="en-US" sz="2000" dirty="0" smtClean="0"/>
              <a:t>perating frequency: 25 GHz</a:t>
            </a:r>
          </a:p>
          <a:p>
            <a:pPr lvl="1"/>
            <a:r>
              <a:rPr lang="en-US" sz="2000" dirty="0" smtClean="0"/>
              <a:t>Phase noise</a:t>
            </a:r>
            <a:r>
              <a:rPr lang="en-US" sz="2000" dirty="0"/>
              <a:t> </a:t>
            </a:r>
            <a:r>
              <a:rPr lang="en-US" sz="2000" dirty="0" smtClean="0"/>
              <a:t>&lt; -90 </a:t>
            </a:r>
            <a:r>
              <a:rPr lang="en-US" sz="2000" dirty="0" err="1" smtClean="0"/>
              <a:t>dBc</a:t>
            </a:r>
            <a:r>
              <a:rPr lang="en-US" sz="2000" dirty="0" smtClean="0"/>
              <a:t>/Hz @ 1 MHz</a:t>
            </a:r>
            <a:endParaRPr lang="is-IS" sz="2000" dirty="0" smtClean="0"/>
          </a:p>
          <a:p>
            <a:pPr lvl="1"/>
            <a:r>
              <a:rPr lang="en-US" sz="2000" dirty="0" smtClean="0"/>
              <a:t>A</a:t>
            </a:r>
            <a:r>
              <a:rPr lang="is-IS" sz="2000" dirty="0" smtClean="0"/>
              <a:t>rea</a:t>
            </a:r>
            <a:r>
              <a:rPr lang="is-IS" sz="2000" dirty="0"/>
              <a:t> </a:t>
            </a:r>
            <a:r>
              <a:rPr lang="is-IS" sz="2000" dirty="0" smtClean="0"/>
              <a:t>&lt; 0.10 mm</a:t>
            </a:r>
            <a:r>
              <a:rPr lang="is-IS" sz="2000" baseline="30000" dirty="0" smtClean="0"/>
              <a:t>2</a:t>
            </a:r>
            <a:endParaRPr lang="en-US" sz="2000" baseline="300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178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Ring </a:t>
            </a:r>
            <a:r>
              <a:rPr lang="en-US" b="1" dirty="0"/>
              <a:t>modulator specifications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568-5856-D546-8BB7-582F6C5D791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48240" y="1005212"/>
            <a:ext cx="8724335" cy="1687377"/>
          </a:xfrm>
        </p:spPr>
        <p:txBody>
          <a:bodyPr>
            <a:normAutofit/>
          </a:bodyPr>
          <a:lstStyle/>
          <a:p>
            <a:r>
              <a:rPr lang="it-IT" sz="2000" dirty="0"/>
              <a:t>Ring </a:t>
            </a:r>
            <a:r>
              <a:rPr lang="it-IT" sz="2000" dirty="0" err="1"/>
              <a:t>Radius</a:t>
            </a:r>
            <a:r>
              <a:rPr lang="it-IT" sz="2000" dirty="0"/>
              <a:t> = 5 </a:t>
            </a:r>
            <a:r>
              <a:rPr lang="it-IT" sz="2000" dirty="0" err="1" smtClean="0"/>
              <a:t>um</a:t>
            </a:r>
            <a:r>
              <a:rPr lang="it-IT" sz="2000" dirty="0" smtClean="0"/>
              <a:t> </a:t>
            </a:r>
            <a:r>
              <a:rPr lang="it-IT" sz="2000" dirty="0"/>
              <a:t>- FSR (@1550 nm)=19-20 nm</a:t>
            </a:r>
          </a:p>
          <a:p>
            <a:r>
              <a:rPr lang="it-IT" sz="2000" dirty="0" err="1"/>
              <a:t>Heater</a:t>
            </a:r>
            <a:r>
              <a:rPr lang="it-IT" sz="2000" dirty="0"/>
              <a:t> </a:t>
            </a:r>
            <a:r>
              <a:rPr lang="it-IT" sz="2000" dirty="0" err="1"/>
              <a:t>efficiency</a:t>
            </a:r>
            <a:r>
              <a:rPr lang="it-IT" sz="2000" dirty="0"/>
              <a:t> 0.18 nm/</a:t>
            </a:r>
            <a:r>
              <a:rPr lang="it-IT" sz="2000" dirty="0" err="1"/>
              <a:t>mW</a:t>
            </a:r>
            <a:endParaRPr lang="it-IT" sz="2000" dirty="0"/>
          </a:p>
          <a:p>
            <a:r>
              <a:rPr lang="it-IT" sz="2000" dirty="0" err="1"/>
              <a:t>Modulation</a:t>
            </a:r>
            <a:r>
              <a:rPr lang="it-IT" sz="2000" dirty="0"/>
              <a:t> </a:t>
            </a:r>
            <a:r>
              <a:rPr lang="it-IT" sz="2000" dirty="0" err="1"/>
              <a:t>Efficiency</a:t>
            </a:r>
            <a:r>
              <a:rPr lang="it-IT" sz="2000" dirty="0"/>
              <a:t> 40pm/V</a:t>
            </a:r>
          </a:p>
          <a:p>
            <a:r>
              <a:rPr lang="it-IT" sz="2000" dirty="0" err="1"/>
              <a:t>Insertion</a:t>
            </a:r>
            <a:r>
              <a:rPr lang="it-IT" sz="2000" dirty="0"/>
              <a:t> </a:t>
            </a:r>
            <a:r>
              <a:rPr lang="it-IT" sz="2000" dirty="0" err="1"/>
              <a:t>Loss</a:t>
            </a:r>
            <a:r>
              <a:rPr lang="it-IT" sz="2000" dirty="0"/>
              <a:t> </a:t>
            </a:r>
            <a:r>
              <a:rPr lang="it-IT" sz="2000" dirty="0" smtClean="0"/>
              <a:t>= 5 </a:t>
            </a:r>
            <a:r>
              <a:rPr lang="it-IT" sz="2000" dirty="0"/>
              <a:t>dB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674" y="3118200"/>
            <a:ext cx="6383338" cy="1986867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5646504" y="2714101"/>
            <a:ext cx="2623016" cy="808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smtClean="0"/>
              <a:t>Backup scheme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845443" y="3522300"/>
            <a:ext cx="5084619" cy="3121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WDM configuration + Polarization Division Multiplexing </a:t>
            </a:r>
            <a:endParaRPr lang="en-US" sz="2000" dirty="0" smtClean="0"/>
          </a:p>
          <a:p>
            <a:r>
              <a:rPr lang="en-US" sz="2000" dirty="0" smtClean="0"/>
              <a:t>8 </a:t>
            </a:r>
            <a:r>
              <a:rPr lang="en-US" sz="2000" dirty="0"/>
              <a:t>Ring </a:t>
            </a:r>
            <a:r>
              <a:rPr lang="en-US" sz="2000" dirty="0" smtClean="0"/>
              <a:t>Modulators </a:t>
            </a:r>
            <a:r>
              <a:rPr lang="en-US" sz="2000" dirty="0"/>
              <a:t>at 12.5 Gb/s </a:t>
            </a:r>
            <a:endParaRPr lang="en-US" sz="2000" dirty="0" smtClean="0"/>
          </a:p>
          <a:p>
            <a:r>
              <a:rPr lang="en-US" sz="2000" dirty="0"/>
              <a:t>The 2D Grating coupler at the output coupled 8 different channels (4 wavelengths x 2 orthogonal polarizations</a:t>
            </a:r>
            <a:r>
              <a:rPr lang="en-US" sz="2000" dirty="0" smtClean="0"/>
              <a:t>)</a:t>
            </a:r>
          </a:p>
          <a:p>
            <a:r>
              <a:rPr lang="en-US" sz="2000" dirty="0"/>
              <a:t>The two orthogonal polarization are coupled in two orthogonal WG with the same polarization TE</a:t>
            </a:r>
            <a:endParaRPr lang="en-US" sz="2000" dirty="0" smtClean="0"/>
          </a:p>
          <a:p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070" y="4995231"/>
            <a:ext cx="2286002" cy="1856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74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Electronic chip simulation corners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568-5856-D546-8BB7-582F6C5D7915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6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769804"/>
              </p:ext>
            </p:extLst>
          </p:nvPr>
        </p:nvGraphicFramePr>
        <p:xfrm>
          <a:off x="2123167" y="1276675"/>
          <a:ext cx="7992381" cy="1878747"/>
        </p:xfrm>
        <a:graphic>
          <a:graphicData uri="http://schemas.openxmlformats.org/drawingml/2006/table">
            <a:tbl>
              <a:tblPr/>
              <a:tblGrid>
                <a:gridCol w="1142761"/>
                <a:gridCol w="683345"/>
                <a:gridCol w="683345"/>
                <a:gridCol w="685655"/>
                <a:gridCol w="685655"/>
                <a:gridCol w="685655"/>
                <a:gridCol w="685655"/>
                <a:gridCol w="683345"/>
                <a:gridCol w="685655"/>
                <a:gridCol w="685655"/>
                <a:gridCol w="685655"/>
              </a:tblGrid>
              <a:tr h="655203"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Typ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RO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Typ</a:t>
                      </a:r>
                      <a:endParaRPr kumimoji="0" lang="en-U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OP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FS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OP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SF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OP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SS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OP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FF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OP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SS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LT</a:t>
                      </a: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FF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LT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SS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HT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FF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HT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07848"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Model</a:t>
                      </a: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TT</a:t>
                      </a: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TT</a:t>
                      </a: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FS</a:t>
                      </a: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SF</a:t>
                      </a: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SS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FF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SS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FF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SS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FF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07848"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VDD</a:t>
                      </a: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0.9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0.9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0.8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0.8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0.8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1.0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0.8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1.0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0.8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1.0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07848"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T</a:t>
                      </a: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27</a:t>
                      </a: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-20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-20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-20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-20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-20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-40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1pPr>
                      <a:lvl2pPr marL="37931725" indent="-37474525" algn="l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-40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85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85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marL="160517" marR="160517" marT="80247" marB="802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552928" y="4543046"/>
            <a:ext cx="1050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mtClean="0"/>
              <a:t>PIC chip?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72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 candidate for project logo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568-5856-D546-8BB7-582F6C5D791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622" y="2806701"/>
            <a:ext cx="3644900" cy="123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13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2023</TotalTime>
  <Words>471</Words>
  <Application>Microsoft Macintosh PowerPoint</Application>
  <PresentationFormat>Widescreen</PresentationFormat>
  <Paragraphs>137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Calibri</vt:lpstr>
      <vt:lpstr>Calibri Light</vt:lpstr>
      <vt:lpstr>ＭＳ Ｐゴシック</vt:lpstr>
      <vt:lpstr>Times New Roman</vt:lpstr>
      <vt:lpstr>Wingdings</vt:lpstr>
      <vt:lpstr>Arial</vt:lpstr>
      <vt:lpstr>Office Theme</vt:lpstr>
      <vt:lpstr>Falaphel   </vt:lpstr>
      <vt:lpstr>General architecture</vt:lpstr>
      <vt:lpstr>General specifications </vt:lpstr>
      <vt:lpstr>Analog Front-end specifications </vt:lpstr>
      <vt:lpstr>Pixel block diagram and Matrix readout</vt:lpstr>
      <vt:lpstr>High-speed electronics specifications </vt:lpstr>
      <vt:lpstr>Ring modulator specifications </vt:lpstr>
      <vt:lpstr>Electronic chip simulation corners </vt:lpstr>
      <vt:lpstr>A candidate for project logo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Laboratorio di Elettronica</dc:title>
  <dc:creator>Luigi Gaioni</dc:creator>
  <cp:lastModifiedBy>Luigi Gaioni</cp:lastModifiedBy>
  <cp:revision>239</cp:revision>
  <dcterms:created xsi:type="dcterms:W3CDTF">2020-10-12T14:16:16Z</dcterms:created>
  <dcterms:modified xsi:type="dcterms:W3CDTF">2021-03-10T08:30:37Z</dcterms:modified>
</cp:coreProperties>
</file>