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7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F991D-A728-4B90-8A69-024D0B1E7820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EB00A-3F2E-47E1-BCEE-94F66E6B5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8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9A5EA-8021-4C70-8A11-A19082502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F8D7A-F5FC-4A37-9398-3B9DC806B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414EB-EC45-43F1-B39A-1CD266BE1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Discussione Roadmap ECFA Detector R&amp;D, 15-17/3/2021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AB299-D22C-4882-912C-86FCC4090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9E5E9-A222-45DB-B4E2-ED76FAF70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779-76A8-4234-BD2E-88AA3734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5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B349A-F9F6-4465-A8C8-F29217066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6F705-0D0A-43E5-AE2B-13261B158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9E901-0B56-456A-9E4C-FC1DDADDD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Discussione Roadmap ECFA Detector R&amp;D, 15-17/3/2021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F7A0C-D3F3-4D79-8A92-8F3129320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1D17D-967A-45B6-A468-966C39B65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779-76A8-4234-BD2E-88AA3734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4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B8ABBB-795C-4890-814E-07EF0A5DB1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39FFBD-8EFA-4048-B23A-0E5639582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5B077-22A5-4EF6-97E8-68E1276D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Discussione Roadmap ECFA Detector R&amp;D, 15-17/3/2021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E9557-D209-414A-B968-8DB9FCB5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B6A74-5A6E-406B-9B08-61D95C62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779-76A8-4234-BD2E-88AA3734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4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0DA1E-5740-4E46-A951-A0F571C05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D33A5-9E1D-4B9B-9CA9-E2F673FC0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21D3E-2304-413A-A95E-92CA1758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Discussione Roadmap ECFA Detector R&amp;D, 15-17/3/2021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7C9A4-A364-40F7-816D-E9E334396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B8153-72DA-4CA8-9108-F037F2A41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779-76A8-4234-BD2E-88AA3734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2CF2-8BC6-4ACF-B061-3052113C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7D163-8BA5-44C7-A9FA-449999157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DF12A-8788-40B8-B5D7-7DF1CF00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Discussione Roadmap ECFA Detector R&amp;D, 15-17/3/2021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CB134-55B9-435C-A240-16036E2A1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88D5F-20BD-4EB3-8F85-1F2C16DF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779-76A8-4234-BD2E-88AA3734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7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CE6F0-A3D4-4AEB-BD71-7AC732CB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83761-9EA5-42F2-A3EF-6D54EFAB0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87B0F-50D1-4BCA-AD06-8ADF4C32B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1A7CA-03A4-4BAA-82E4-2B5EAC456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Discussione Roadmap ECFA Detector R&amp;D, 15-17/3/2021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EB3C8-0E87-47C3-AD2E-7A3154A7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7BD52-90B5-4058-9F05-634769E0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779-76A8-4234-BD2E-88AA3734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2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DB815-1974-4DAC-AEC3-88EA81432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50244-AA5A-410C-8CDD-21FA5298E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B82645-886C-4737-90AD-B39E66BB1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234603-5422-4AA4-A19B-2D9547ED5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7E75DE-47F8-46DD-ABB8-555791BE2E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09952-ACD2-4F9A-8DB8-5CD0A839B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Discussione Roadmap ECFA Detector R&amp;D, 15-17/3/2021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D2E5E0-C242-4444-8FB1-9AA1BAB3B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8C3EF-17D0-43BE-8D32-1DF33BEE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779-76A8-4234-BD2E-88AA3734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0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EA1D3-3832-44A6-B39A-8E5B1F4B8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583C1D-D81C-454A-87A2-C137B62E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Discussione Roadmap ECFA Detector R&amp;D, 15-17/3/2021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096C7-27E2-4C00-85A1-8838140F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F24C6-99F1-42A1-B72B-9CD43EFD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779-76A8-4234-BD2E-88AA3734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C98A3D-20B0-4352-A82D-EDD6930A1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Discussione Roadmap ECFA Detector R&amp;D, 15-17/3/2021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1400A0-3BB2-4E64-89A2-17B5D06D7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6CD93-F61B-437C-948B-3E2B9540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779-76A8-4234-BD2E-88AA3734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8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0ED3-B7B2-4850-907B-25E693A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88AAA-09BF-48CD-865C-0A68B1D18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64D6D-60F6-4251-91E7-87DE88537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53735-12F7-442B-91CF-0C220A59C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Discussione Roadmap ECFA Detector R&amp;D, 15-17/3/2021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1B742-0B0D-496D-9562-EF6791449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75245-81BA-4EEF-9373-10792C1D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779-76A8-4234-BD2E-88AA3734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8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6A8A7-83E2-48A9-AA3C-C192C98C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3A791C-31F2-4CE6-A204-1B6B0A80C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8AE1D-EBB4-4220-888A-F9AA9C4D9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09B77-8F44-4192-95D4-3D910989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Discussione Roadmap ECFA Detector R&amp;D, 15-17/3/2021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5B1AA-C55E-4F27-8341-71B5BA4D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6DD7B-88E5-4C4A-8AC5-C3A56593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779-76A8-4234-BD2E-88AA3734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5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E7E43F-2C9A-40CF-9CD3-CBED7D8BC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CF874-04A1-499E-AC3B-D3466C7A4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655E3-E8E3-4340-A180-02AAF645B1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Discussione Roadmap ECFA Detector R&amp;D, 15-17/3/2021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94429-3DE1-4FDD-A404-A5A98A15D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4E120-10CE-4A91-9065-ED6FB5D69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2C779-76A8-4234-BD2E-88AA37349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8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E6A8F-28B9-44EC-AF2A-8EB46ACEE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104"/>
            <a:ext cx="9144000" cy="1062037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Gaseous detectors @ EIC</a:t>
            </a:r>
            <a:br>
              <a:rPr lang="en-US" b="1" dirty="0">
                <a:solidFill>
                  <a:srgbClr val="C00000"/>
                </a:solidFill>
              </a:rPr>
            </a:b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for tracking &amp; PID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52EA9-3077-4528-B0B1-01070E3D4F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S. Dalla Torre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520EDAC-CAB8-4B7A-9874-73BA218764C5}"/>
              </a:ext>
            </a:extLst>
          </p:cNvPr>
          <p:cNvSpPr txBox="1">
            <a:spLocks/>
          </p:cNvSpPr>
          <p:nvPr/>
        </p:nvSpPr>
        <p:spPr>
          <a:xfrm>
            <a:off x="9051009" y="248445"/>
            <a:ext cx="192437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15/3/2021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931D1-4A06-4EB6-9626-FF32A0101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Discussione Roadmap ECFA Detector R&amp;D, 15-17/3/2021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94A03-70A3-48F0-A016-CBFC92F6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779-76A8-4234-BD2E-88AA37349F2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8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D0452A7-AE00-4A9B-9D8E-901825DF1DC6}"/>
              </a:ext>
            </a:extLst>
          </p:cNvPr>
          <p:cNvSpPr/>
          <p:nvPr/>
        </p:nvSpPr>
        <p:spPr>
          <a:xfrm>
            <a:off x="6051556" y="3777863"/>
            <a:ext cx="5937693" cy="301975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3191A9-333E-4F95-B04E-529140181B74}"/>
              </a:ext>
            </a:extLst>
          </p:cNvPr>
          <p:cNvSpPr/>
          <p:nvPr/>
        </p:nvSpPr>
        <p:spPr>
          <a:xfrm>
            <a:off x="202751" y="4523431"/>
            <a:ext cx="5246068" cy="17618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F5CEEC5-D1D5-4D6A-9D56-5DE004FA2E71}"/>
              </a:ext>
            </a:extLst>
          </p:cNvPr>
          <p:cNvSpPr/>
          <p:nvPr/>
        </p:nvSpPr>
        <p:spPr>
          <a:xfrm>
            <a:off x="5374175" y="1104041"/>
            <a:ext cx="6597692" cy="260865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E6D99A-F673-4175-8838-DB33B230F61B}"/>
              </a:ext>
            </a:extLst>
          </p:cNvPr>
          <p:cNvSpPr/>
          <p:nvPr/>
        </p:nvSpPr>
        <p:spPr>
          <a:xfrm>
            <a:off x="94891" y="1164366"/>
            <a:ext cx="5132717" cy="315746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18C03-158F-48B1-98D3-4A2679D28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0" y="0"/>
            <a:ext cx="8534400" cy="1071418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TRACKING (several options considered)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CEC70-5CDD-4A1A-AEBA-DD3B15111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11" y="1233057"/>
            <a:ext cx="4448425" cy="9374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dirty="0"/>
              <a:t>A </a:t>
            </a:r>
            <a:r>
              <a:rPr lang="en-US" sz="8000" dirty="0">
                <a:solidFill>
                  <a:srgbClr val="C00000"/>
                </a:solidFill>
              </a:rPr>
              <a:t>TPC</a:t>
            </a:r>
            <a:r>
              <a:rPr lang="en-US" sz="8000" dirty="0"/>
              <a:t> around a Si vertex :</a:t>
            </a:r>
          </a:p>
          <a:p>
            <a:r>
              <a:rPr lang="en-US" sz="8000" dirty="0"/>
              <a:t>The TPC itself</a:t>
            </a:r>
          </a:p>
          <a:p>
            <a:r>
              <a:rPr lang="en-US" sz="8000" dirty="0"/>
              <a:t>The TPC sensors </a:t>
            </a:r>
          </a:p>
          <a:p>
            <a:endParaRPr lang="en-US" sz="2000" b="1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E5BC2-B700-4067-808D-CD1B08074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Discussione Roadmap ECFA Detector R&amp;D, 15-17/3/2021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5B21B-37B4-401D-835B-7B7446D04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2C779-76A8-4234-BD2E-88AA37349F2E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90CB05-9271-4050-9FE0-760C98FDB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11" y="2170545"/>
            <a:ext cx="4791075" cy="191452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38B163-39EA-45F0-A7FD-E0733F6761BE}"/>
              </a:ext>
            </a:extLst>
          </p:cNvPr>
          <p:cNvSpPr txBox="1">
            <a:spLocks/>
          </p:cNvSpPr>
          <p:nvPr/>
        </p:nvSpPr>
        <p:spPr>
          <a:xfrm>
            <a:off x="5401733" y="1054908"/>
            <a:ext cx="6570134" cy="937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C00000"/>
                </a:solidFill>
              </a:rPr>
              <a:t>Gaseous detector contributions </a:t>
            </a:r>
            <a:r>
              <a:rPr lang="en-US" sz="2000" dirty="0"/>
              <a:t>in a “all-Si option”</a:t>
            </a:r>
          </a:p>
          <a:p>
            <a:endParaRPr lang="en-US" sz="2000" b="1" dirty="0"/>
          </a:p>
          <a:p>
            <a:pPr lvl="1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F18031-F0CF-4E55-B9A8-AAAB6E3C3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582" y="1433357"/>
            <a:ext cx="3465285" cy="2171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5E5B27-680D-41B6-A5EF-5EEAA8699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363" y="4687456"/>
            <a:ext cx="1781456" cy="1503892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1BCF272-3742-4137-B59B-9469C8D56C17}"/>
              </a:ext>
            </a:extLst>
          </p:cNvPr>
          <p:cNvSpPr txBox="1">
            <a:spLocks/>
          </p:cNvSpPr>
          <p:nvPr/>
        </p:nvSpPr>
        <p:spPr>
          <a:xfrm>
            <a:off x="257024" y="4594508"/>
            <a:ext cx="3979334" cy="176184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000" dirty="0"/>
              <a:t>A </a:t>
            </a:r>
            <a:r>
              <a:rPr lang="en-US" sz="5000" dirty="0" err="1">
                <a:solidFill>
                  <a:srgbClr val="C00000"/>
                </a:solidFill>
                <a:latin typeface="Symbol" panose="05050102010706020507" pitchFamily="18" charset="2"/>
              </a:rPr>
              <a:t>m</a:t>
            </a:r>
            <a:r>
              <a:rPr lang="en-US" sz="5000" dirty="0" err="1">
                <a:solidFill>
                  <a:srgbClr val="C00000"/>
                </a:solidFill>
              </a:rPr>
              <a:t>R</a:t>
            </a:r>
            <a:r>
              <a:rPr lang="en-US" sz="5000" dirty="0">
                <a:solidFill>
                  <a:srgbClr val="C00000"/>
                </a:solidFill>
              </a:rPr>
              <a:t>-WELL</a:t>
            </a:r>
            <a:r>
              <a:rPr lang="en-US" sz="5000" dirty="0"/>
              <a:t> cylindrical layer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000" dirty="0"/>
              <a:t>Around the TPC</a:t>
            </a:r>
          </a:p>
          <a:p>
            <a:r>
              <a:rPr lang="en-US" sz="5000" dirty="0"/>
              <a:t>For timing</a:t>
            </a:r>
          </a:p>
          <a:p>
            <a:r>
              <a:rPr lang="en-US" sz="5000" dirty="0"/>
              <a:t>For precise angle information </a:t>
            </a:r>
          </a:p>
          <a:p>
            <a:pPr marL="0" indent="0">
              <a:buNone/>
            </a:pPr>
            <a:r>
              <a:rPr lang="en-US" sz="5000" dirty="0"/>
              <a:t>	at DIRC entrance </a:t>
            </a:r>
          </a:p>
          <a:p>
            <a:endParaRPr lang="en-US" sz="2000" b="1" dirty="0"/>
          </a:p>
          <a:p>
            <a:pPr lvl="1"/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5B4FE2-DC70-4E6F-81A7-26FA32C42BFE}"/>
              </a:ext>
            </a:extLst>
          </p:cNvPr>
          <p:cNvSpPr txBox="1">
            <a:spLocks/>
          </p:cNvSpPr>
          <p:nvPr/>
        </p:nvSpPr>
        <p:spPr>
          <a:xfrm>
            <a:off x="8676536" y="1448447"/>
            <a:ext cx="6570134" cy="937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/>
              <a:t>By low-material GEMs</a:t>
            </a:r>
          </a:p>
          <a:p>
            <a:pPr lvl="1"/>
            <a:r>
              <a:rPr lang="en-US" sz="2000" dirty="0"/>
              <a:t>By </a:t>
            </a:r>
            <a:r>
              <a:rPr lang="en-US" sz="2000" dirty="0" err="1"/>
              <a:t>sTGC</a:t>
            </a:r>
            <a:endParaRPr lang="en-US" sz="2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4B055C9-5926-473C-9838-588206366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5606" y="2369425"/>
            <a:ext cx="2465997" cy="1158807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43770FB-9234-4D45-8A66-E84720F97F6C}"/>
              </a:ext>
            </a:extLst>
          </p:cNvPr>
          <p:cNvSpPr txBox="1">
            <a:spLocks/>
          </p:cNvSpPr>
          <p:nvPr/>
        </p:nvSpPr>
        <p:spPr>
          <a:xfrm>
            <a:off x="6184090" y="3777863"/>
            <a:ext cx="5860838" cy="1761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Alternatives to TPC:</a:t>
            </a:r>
          </a:p>
          <a:p>
            <a:r>
              <a:rPr lang="en-US" sz="2000" dirty="0">
                <a:solidFill>
                  <a:srgbClr val="C00000"/>
                </a:solidFill>
              </a:rPr>
              <a:t>Straw trackers</a:t>
            </a:r>
          </a:p>
          <a:p>
            <a:r>
              <a:rPr lang="en-US" sz="2000" dirty="0">
                <a:solidFill>
                  <a:srgbClr val="C00000"/>
                </a:solidFill>
              </a:rPr>
              <a:t>Cylindrical</a:t>
            </a:r>
            <a:r>
              <a:rPr lang="en-US" sz="2000" dirty="0"/>
              <a:t> layers of </a:t>
            </a:r>
            <a:r>
              <a:rPr lang="en-US" sz="2000" dirty="0">
                <a:solidFill>
                  <a:srgbClr val="C00000"/>
                </a:solidFill>
              </a:rPr>
              <a:t>MICROMEGAS</a:t>
            </a:r>
            <a:r>
              <a:rPr lang="en-US" sz="2000" dirty="0"/>
              <a:t> or </a:t>
            </a:r>
            <a:r>
              <a:rPr lang="en-US" sz="2000" dirty="0" err="1">
                <a:solidFill>
                  <a:srgbClr val="C00000"/>
                </a:solidFill>
                <a:latin typeface="Symbol" panose="05050102010706020507" pitchFamily="18" charset="2"/>
              </a:rPr>
              <a:t>m</a:t>
            </a:r>
            <a:r>
              <a:rPr lang="en-US" sz="2000" dirty="0" err="1">
                <a:solidFill>
                  <a:srgbClr val="C00000"/>
                </a:solidFill>
              </a:rPr>
              <a:t>R</a:t>
            </a:r>
            <a:r>
              <a:rPr lang="en-US" sz="2000" dirty="0">
                <a:solidFill>
                  <a:srgbClr val="C00000"/>
                </a:solidFill>
              </a:rPr>
              <a:t>-WELL</a:t>
            </a:r>
            <a:r>
              <a:rPr lang="en-US" sz="20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endParaRPr lang="en-US" sz="2000" b="1" dirty="0"/>
          </a:p>
          <a:p>
            <a:pPr lvl="1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8D06E15-40F2-4924-9B14-603F10072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327" y="5009817"/>
            <a:ext cx="2479331" cy="13465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1FED368-D8D9-4C1C-832C-F9A77B8A18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5606" y="4846226"/>
            <a:ext cx="2103027" cy="188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32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B00022C-0076-481E-8777-FECDF72741BF}"/>
              </a:ext>
            </a:extLst>
          </p:cNvPr>
          <p:cNvSpPr/>
          <p:nvPr/>
        </p:nvSpPr>
        <p:spPr>
          <a:xfrm>
            <a:off x="172668" y="4315989"/>
            <a:ext cx="4611768" cy="17618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0452A7-AE00-4A9B-9D8E-901825DF1DC6}"/>
              </a:ext>
            </a:extLst>
          </p:cNvPr>
          <p:cNvSpPr/>
          <p:nvPr/>
        </p:nvSpPr>
        <p:spPr>
          <a:xfrm>
            <a:off x="5697085" y="1233057"/>
            <a:ext cx="6229204" cy="548841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E6D99A-F673-4175-8838-DB33B230F61B}"/>
              </a:ext>
            </a:extLst>
          </p:cNvPr>
          <p:cNvSpPr/>
          <p:nvPr/>
        </p:nvSpPr>
        <p:spPr>
          <a:xfrm>
            <a:off x="94891" y="1164366"/>
            <a:ext cx="5132717" cy="283190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18C03-158F-48B1-98D3-4A2679D28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51" y="0"/>
            <a:ext cx="11786497" cy="1071418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GAS contributions to PID  (several options considered)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CEC70-5CDD-4A1A-AEBA-DD3B15111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11" y="1233057"/>
            <a:ext cx="4448425" cy="937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C00000"/>
                </a:solidFill>
              </a:rPr>
              <a:t>TPC</a:t>
            </a:r>
            <a:r>
              <a:rPr lang="en-US" sz="2200" dirty="0"/>
              <a:t> </a:t>
            </a:r>
          </a:p>
          <a:p>
            <a:r>
              <a:rPr lang="en-US" sz="2200" dirty="0"/>
              <a:t>classical </a:t>
            </a:r>
            <a:r>
              <a:rPr lang="en-US" sz="2200" dirty="0" err="1"/>
              <a:t>dE</a:t>
            </a:r>
            <a:r>
              <a:rPr lang="en-US" sz="2200" dirty="0"/>
              <a:t>/dx</a:t>
            </a:r>
          </a:p>
          <a:p>
            <a:endParaRPr lang="en-US" sz="5000" b="1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E5BC2-B700-4067-808D-CD1B08074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Discussione</a:t>
            </a:r>
            <a:r>
              <a:rPr lang="en-US" dirty="0"/>
              <a:t> Roadmap ECFA Detector R&amp;D, 15-17/3/2021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90CB05-9271-4050-9FE0-760C98FDB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11" y="2010890"/>
            <a:ext cx="4791075" cy="1914525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43770FB-9234-4D45-8A66-E84720F97F6C}"/>
              </a:ext>
            </a:extLst>
          </p:cNvPr>
          <p:cNvSpPr txBox="1">
            <a:spLocks/>
          </p:cNvSpPr>
          <p:nvPr/>
        </p:nvSpPr>
        <p:spPr>
          <a:xfrm>
            <a:off x="5937785" y="1372707"/>
            <a:ext cx="3095376" cy="1761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solidFill>
                  <a:srgbClr val="C00000"/>
                </a:solidFill>
              </a:rPr>
              <a:t>dE</a:t>
            </a:r>
            <a:r>
              <a:rPr lang="en-US" sz="2000" dirty="0">
                <a:solidFill>
                  <a:srgbClr val="C00000"/>
                </a:solidFill>
              </a:rPr>
              <a:t>/dx by cluster counting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endParaRPr lang="en-US" sz="2000" b="1" dirty="0"/>
          </a:p>
          <a:p>
            <a:pPr lvl="1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8D06E15-40F2-4924-9B14-603F10072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85" y="3548404"/>
            <a:ext cx="3055920" cy="1659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4DADC6-79B8-48B9-984E-108A289A6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01" y="1300606"/>
            <a:ext cx="2499540" cy="2341449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29BDA84-BE15-4975-90AD-FC1A895DEF20}"/>
              </a:ext>
            </a:extLst>
          </p:cNvPr>
          <p:cNvSpPr txBox="1">
            <a:spLocks/>
          </p:cNvSpPr>
          <p:nvPr/>
        </p:nvSpPr>
        <p:spPr>
          <a:xfrm>
            <a:off x="5881067" y="2734734"/>
            <a:ext cx="3095376" cy="1761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An example from literature of what </a:t>
            </a:r>
            <a:r>
              <a:rPr lang="en-US" sz="1600" dirty="0" err="1"/>
              <a:t>dE</a:t>
            </a:r>
            <a:r>
              <a:rPr lang="en-US" sz="1600" dirty="0"/>
              <a:t>/dx by cluster counting can be provide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endParaRPr lang="en-US" sz="2000" b="1" dirty="0"/>
          </a:p>
          <a:p>
            <a:pPr lvl="1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BAB259-76C7-4D63-B4A2-4CB2E6F22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007" y="4842791"/>
            <a:ext cx="3920406" cy="1182247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D25FD9A-5D4D-41BE-B2D9-D1CA305218EC}"/>
              </a:ext>
            </a:extLst>
          </p:cNvPr>
          <p:cNvSpPr txBox="1">
            <a:spLocks/>
          </p:cNvSpPr>
          <p:nvPr/>
        </p:nvSpPr>
        <p:spPr>
          <a:xfrm>
            <a:off x="264813" y="4318388"/>
            <a:ext cx="4962795" cy="1761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Gaseous photon detectors for </a:t>
            </a:r>
            <a:r>
              <a:rPr lang="en-US" sz="2000" dirty="0" err="1">
                <a:solidFill>
                  <a:srgbClr val="C00000"/>
                </a:solidFill>
              </a:rPr>
              <a:t>RICHes</a:t>
            </a:r>
            <a:endParaRPr lang="en-US" sz="2000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endParaRPr lang="en-US" sz="2000" b="1" dirty="0"/>
          </a:p>
          <a:p>
            <a:pPr lvl="1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63AA053-4D90-49AC-82B5-8EFCA99B89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9123" y="5954758"/>
            <a:ext cx="3341158" cy="68764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7572345-8C5E-4F06-8443-73E7F18517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5550" y="5785736"/>
            <a:ext cx="619125" cy="228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14D6C8-19EB-4873-AA10-43B08F5C6E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6443" y="4655412"/>
            <a:ext cx="2820727" cy="11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02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146</Words>
  <Application>Microsoft Office PowerPoint</Application>
  <PresentationFormat>Widescreen</PresentationFormat>
  <Paragraphs>34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Symbol</vt:lpstr>
      <vt:lpstr>Office Theme</vt:lpstr>
      <vt:lpstr>Gaseous detectors @ EIC  for tracking &amp; PID </vt:lpstr>
      <vt:lpstr>TRACKING (several options considered)</vt:lpstr>
      <vt:lpstr>GAS contributions to PID  (several options considered)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Dalla Torre</dc:creator>
  <cp:lastModifiedBy>Silvia Dalla Torre</cp:lastModifiedBy>
  <cp:revision>34</cp:revision>
  <dcterms:created xsi:type="dcterms:W3CDTF">2020-09-15T11:39:40Z</dcterms:created>
  <dcterms:modified xsi:type="dcterms:W3CDTF">2021-03-15T10:34:40Z</dcterms:modified>
</cp:coreProperties>
</file>