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36" r:id="rId2"/>
  </p:sldMasterIdLst>
  <p:notesMasterIdLst>
    <p:notesMasterId r:id="rId42"/>
  </p:notesMasterIdLst>
  <p:sldIdLst>
    <p:sldId id="256" r:id="rId3"/>
    <p:sldId id="274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57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5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96" r:id="rId33"/>
    <p:sldId id="266" r:id="rId34"/>
    <p:sldId id="267" r:id="rId35"/>
    <p:sldId id="268" r:id="rId36"/>
    <p:sldId id="269" r:id="rId37"/>
    <p:sldId id="270" r:id="rId38"/>
    <p:sldId id="271" r:id="rId39"/>
    <p:sldId id="294" r:id="rId40"/>
    <p:sldId id="27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D78F2-8AB1-40A1-AC08-1E90B1680F1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283CFA-C622-47EA-BF25-94D2221290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Century Gothic" panose="020B0502020202020204" pitchFamily="34" charset="0"/>
            </a:rPr>
            <a:t>Mitigation of the electrostatic charge on test mass mirrors in gravitational wave detectors  (Marco Angelucci, LNF-INFN)</a:t>
          </a:r>
          <a:endParaRPr lang="en-US">
            <a:latin typeface="Century Gothic" panose="020B0502020202020204" pitchFamily="34" charset="0"/>
          </a:endParaRPr>
        </a:p>
      </dgm:t>
    </dgm:pt>
    <dgm:pt modelId="{98D8D216-1E99-4553-A06E-977FB2F5E91C}" type="parTrans" cxnId="{FE05FF5D-5E64-42F2-B31F-C61D4BD8C4FF}">
      <dgm:prSet/>
      <dgm:spPr/>
      <dgm:t>
        <a:bodyPr/>
        <a:lstStyle/>
        <a:p>
          <a:endParaRPr lang="en-US"/>
        </a:p>
      </dgm:t>
    </dgm:pt>
    <dgm:pt modelId="{3F4C0C2A-1767-4D86-BCA9-7D8911A63EB1}" type="sibTrans" cxnId="{FE05FF5D-5E64-42F2-B31F-C61D4BD8C4FF}">
      <dgm:prSet/>
      <dgm:spPr/>
      <dgm:t>
        <a:bodyPr/>
        <a:lstStyle/>
        <a:p>
          <a:endParaRPr lang="en-US"/>
        </a:p>
      </dgm:t>
    </dgm:pt>
    <dgm:pt modelId="{CCBB59C2-1A2A-433E-A9C2-14B78626A0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Century Gothic" panose="020B0502020202020204" pitchFamily="34" charset="0"/>
            </a:rPr>
            <a:t>Towards low suspension thermal noise of cryogenic torsion pendulums with crystalline fibres (Ching Pin Ooi, </a:t>
          </a:r>
          <a:r>
            <a:rPr lang="en-GB" b="0" i="0">
              <a:latin typeface="Century Gothic" panose="020B0502020202020204" pitchFamily="34" charset="0"/>
            </a:rPr>
            <a:t>The University of Tokyo</a:t>
          </a:r>
          <a:r>
            <a:rPr lang="en-US" b="0" i="0">
              <a:latin typeface="Century Gothic" panose="020B0502020202020204" pitchFamily="34" charset="0"/>
            </a:rPr>
            <a:t>)</a:t>
          </a:r>
          <a:endParaRPr lang="en-US">
            <a:latin typeface="Century Gothic" panose="020B0502020202020204" pitchFamily="34" charset="0"/>
          </a:endParaRPr>
        </a:p>
      </dgm:t>
    </dgm:pt>
    <dgm:pt modelId="{B3950A17-D569-4707-ACF8-23F0CF6D1A5E}" type="parTrans" cxnId="{1FFEB3E2-3BE2-41A1-BC3D-7010C06A7FA5}">
      <dgm:prSet/>
      <dgm:spPr/>
      <dgm:t>
        <a:bodyPr/>
        <a:lstStyle/>
        <a:p>
          <a:endParaRPr lang="en-US"/>
        </a:p>
      </dgm:t>
    </dgm:pt>
    <dgm:pt modelId="{229E2133-2D17-4AED-8228-A4FDEE96A859}" type="sibTrans" cxnId="{1FFEB3E2-3BE2-41A1-BC3D-7010C06A7FA5}">
      <dgm:prSet/>
      <dgm:spPr/>
      <dgm:t>
        <a:bodyPr/>
        <a:lstStyle/>
        <a:p>
          <a:endParaRPr lang="en-US"/>
        </a:p>
      </dgm:t>
    </dgm:pt>
    <dgm:pt modelId="{8186D420-FF63-49A8-BC8C-6E47885729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Century Gothic" panose="020B0502020202020204" pitchFamily="34" charset="0"/>
            </a:rPr>
            <a:t>Beam suspensions for cryogenic mirrors (Riccardo DeSalvo, </a:t>
          </a:r>
          <a:r>
            <a:rPr lang="en-GB" b="0" i="0">
              <a:latin typeface="Century Gothic" panose="020B0502020202020204" pitchFamily="34" charset="0"/>
            </a:rPr>
            <a:t>Università del Sannio</a:t>
          </a:r>
          <a:r>
            <a:rPr lang="en-US" b="0" i="0">
              <a:latin typeface="Century Gothic" panose="020B0502020202020204" pitchFamily="34" charset="0"/>
            </a:rPr>
            <a:t>)</a:t>
          </a:r>
          <a:endParaRPr lang="en-US">
            <a:latin typeface="Century Gothic" panose="020B0502020202020204" pitchFamily="34" charset="0"/>
          </a:endParaRPr>
        </a:p>
      </dgm:t>
    </dgm:pt>
    <dgm:pt modelId="{7C739215-6199-4CA1-9D38-69B209FDFF44}" type="parTrans" cxnId="{18CF7E9F-CE87-43E2-A5A9-225BA7453501}">
      <dgm:prSet/>
      <dgm:spPr/>
      <dgm:t>
        <a:bodyPr/>
        <a:lstStyle/>
        <a:p>
          <a:endParaRPr lang="en-US"/>
        </a:p>
      </dgm:t>
    </dgm:pt>
    <dgm:pt modelId="{82CFA76F-A9E5-4292-9B3E-E296C0B86E17}" type="sibTrans" cxnId="{18CF7E9F-CE87-43E2-A5A9-225BA7453501}">
      <dgm:prSet/>
      <dgm:spPr/>
      <dgm:t>
        <a:bodyPr/>
        <a:lstStyle/>
        <a:p>
          <a:endParaRPr lang="en-US"/>
        </a:p>
      </dgm:t>
    </dgm:pt>
    <dgm:pt modelId="{BD712F11-88A6-4D13-9437-AF4352D208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Century Gothic" panose="020B0502020202020204" pitchFamily="34" charset="0"/>
            </a:rPr>
            <a:t>Auxiliary Suspension Modelling for Glasgow Cryogenic Interferometer Facility (Victoria Graham, </a:t>
          </a:r>
          <a:r>
            <a:rPr lang="en-GB" b="0" i="0">
              <a:latin typeface="Century Gothic" panose="020B0502020202020204" pitchFamily="34" charset="0"/>
            </a:rPr>
            <a:t>University of Glasgow</a:t>
          </a:r>
          <a:r>
            <a:rPr lang="en-US" b="0" i="0">
              <a:latin typeface="Century Gothic" panose="020B0502020202020204" pitchFamily="34" charset="0"/>
            </a:rPr>
            <a:t>)</a:t>
          </a:r>
          <a:endParaRPr lang="en-US">
            <a:latin typeface="Century Gothic" panose="020B0502020202020204" pitchFamily="34" charset="0"/>
          </a:endParaRPr>
        </a:p>
      </dgm:t>
    </dgm:pt>
    <dgm:pt modelId="{54911917-9C97-4EF1-BE62-5EB373A08B20}" type="parTrans" cxnId="{73CEFF17-01ED-44C3-B2F2-D55C43819CBB}">
      <dgm:prSet/>
      <dgm:spPr/>
      <dgm:t>
        <a:bodyPr/>
        <a:lstStyle/>
        <a:p>
          <a:endParaRPr lang="en-US"/>
        </a:p>
      </dgm:t>
    </dgm:pt>
    <dgm:pt modelId="{E68991D3-A902-43D8-BC1D-FDBDFF6CF4B7}" type="sibTrans" cxnId="{73CEFF17-01ED-44C3-B2F2-D55C43819CBB}">
      <dgm:prSet/>
      <dgm:spPr/>
      <dgm:t>
        <a:bodyPr/>
        <a:lstStyle/>
        <a:p>
          <a:endParaRPr lang="en-US"/>
        </a:p>
      </dgm:t>
    </dgm:pt>
    <dgm:pt modelId="{04798CAF-CFDF-4B4A-A72C-034939069B12}" type="pres">
      <dgm:prSet presAssocID="{3C7D78F2-8AB1-40A1-AC08-1E90B1680F10}" presName="vert0" presStyleCnt="0">
        <dgm:presLayoutVars>
          <dgm:dir/>
          <dgm:animOne val="branch"/>
          <dgm:animLvl val="lvl"/>
        </dgm:presLayoutVars>
      </dgm:prSet>
      <dgm:spPr/>
    </dgm:pt>
    <dgm:pt modelId="{CD80028F-4F55-4573-8628-A39F1C2BA366}" type="pres">
      <dgm:prSet presAssocID="{5F283CFA-C622-47EA-BF25-94D2221290A7}" presName="thickLine" presStyleLbl="alignNode1" presStyleIdx="0" presStyleCnt="4"/>
      <dgm:spPr/>
    </dgm:pt>
    <dgm:pt modelId="{AB46F206-D01F-4066-AD3D-55AE92890364}" type="pres">
      <dgm:prSet presAssocID="{5F283CFA-C622-47EA-BF25-94D2221290A7}" presName="horz1" presStyleCnt="0"/>
      <dgm:spPr/>
    </dgm:pt>
    <dgm:pt modelId="{EFE355EE-61E6-4030-9C01-B70D81D95A71}" type="pres">
      <dgm:prSet presAssocID="{5F283CFA-C622-47EA-BF25-94D2221290A7}" presName="tx1" presStyleLbl="revTx" presStyleIdx="0" presStyleCnt="4"/>
      <dgm:spPr/>
    </dgm:pt>
    <dgm:pt modelId="{E65917DD-EAD1-41B7-9C32-CEEE1B8EEBB2}" type="pres">
      <dgm:prSet presAssocID="{5F283CFA-C622-47EA-BF25-94D2221290A7}" presName="vert1" presStyleCnt="0"/>
      <dgm:spPr/>
    </dgm:pt>
    <dgm:pt modelId="{9327F16D-38FE-4D50-AB92-488D656876B1}" type="pres">
      <dgm:prSet presAssocID="{CCBB59C2-1A2A-433E-A9C2-14B78626A026}" presName="thickLine" presStyleLbl="alignNode1" presStyleIdx="1" presStyleCnt="4"/>
      <dgm:spPr/>
    </dgm:pt>
    <dgm:pt modelId="{FF56FD0B-68CA-46FB-912E-CD9E8CE59680}" type="pres">
      <dgm:prSet presAssocID="{CCBB59C2-1A2A-433E-A9C2-14B78626A026}" presName="horz1" presStyleCnt="0"/>
      <dgm:spPr/>
    </dgm:pt>
    <dgm:pt modelId="{2CB5FB61-A851-42A7-BAD3-97399B193EFD}" type="pres">
      <dgm:prSet presAssocID="{CCBB59C2-1A2A-433E-A9C2-14B78626A026}" presName="tx1" presStyleLbl="revTx" presStyleIdx="1" presStyleCnt="4"/>
      <dgm:spPr/>
    </dgm:pt>
    <dgm:pt modelId="{EE4CAD34-3D43-4FA6-BA61-A3B1DA5A04C2}" type="pres">
      <dgm:prSet presAssocID="{CCBB59C2-1A2A-433E-A9C2-14B78626A026}" presName="vert1" presStyleCnt="0"/>
      <dgm:spPr/>
    </dgm:pt>
    <dgm:pt modelId="{D8D75C89-914B-4DAD-A0B3-629953ACEA91}" type="pres">
      <dgm:prSet presAssocID="{8186D420-FF63-49A8-BC8C-6E47885729A7}" presName="thickLine" presStyleLbl="alignNode1" presStyleIdx="2" presStyleCnt="4"/>
      <dgm:spPr/>
    </dgm:pt>
    <dgm:pt modelId="{8C1DC871-5B1C-42BB-A29B-A0ABA9D479FB}" type="pres">
      <dgm:prSet presAssocID="{8186D420-FF63-49A8-BC8C-6E47885729A7}" presName="horz1" presStyleCnt="0"/>
      <dgm:spPr/>
    </dgm:pt>
    <dgm:pt modelId="{B8E3DDBE-6842-4BCA-B9AF-31B8440CE5AD}" type="pres">
      <dgm:prSet presAssocID="{8186D420-FF63-49A8-BC8C-6E47885729A7}" presName="tx1" presStyleLbl="revTx" presStyleIdx="2" presStyleCnt="4"/>
      <dgm:spPr/>
    </dgm:pt>
    <dgm:pt modelId="{12390C79-7D00-48C5-940C-8CD3D57444EE}" type="pres">
      <dgm:prSet presAssocID="{8186D420-FF63-49A8-BC8C-6E47885729A7}" presName="vert1" presStyleCnt="0"/>
      <dgm:spPr/>
    </dgm:pt>
    <dgm:pt modelId="{83DB1883-7624-4CEB-98C4-0130D420356A}" type="pres">
      <dgm:prSet presAssocID="{BD712F11-88A6-4D13-9437-AF4352D20841}" presName="thickLine" presStyleLbl="alignNode1" presStyleIdx="3" presStyleCnt="4"/>
      <dgm:spPr/>
    </dgm:pt>
    <dgm:pt modelId="{5F2EAA7A-BAB6-48FF-B8EE-54F5A421641B}" type="pres">
      <dgm:prSet presAssocID="{BD712F11-88A6-4D13-9437-AF4352D20841}" presName="horz1" presStyleCnt="0"/>
      <dgm:spPr/>
    </dgm:pt>
    <dgm:pt modelId="{44A952D3-AA77-4FF4-A4E4-A4490FDE78A2}" type="pres">
      <dgm:prSet presAssocID="{BD712F11-88A6-4D13-9437-AF4352D20841}" presName="tx1" presStyleLbl="revTx" presStyleIdx="3" presStyleCnt="4"/>
      <dgm:spPr/>
    </dgm:pt>
    <dgm:pt modelId="{E0254EE5-4E18-4274-B623-98EA67D4EAD2}" type="pres">
      <dgm:prSet presAssocID="{BD712F11-88A6-4D13-9437-AF4352D20841}" presName="vert1" presStyleCnt="0"/>
      <dgm:spPr/>
    </dgm:pt>
  </dgm:ptLst>
  <dgm:cxnLst>
    <dgm:cxn modelId="{73CEFF17-01ED-44C3-B2F2-D55C43819CBB}" srcId="{3C7D78F2-8AB1-40A1-AC08-1E90B1680F10}" destId="{BD712F11-88A6-4D13-9437-AF4352D20841}" srcOrd="3" destOrd="0" parTransId="{54911917-9C97-4EF1-BE62-5EB373A08B20}" sibTransId="{E68991D3-A902-43D8-BC1D-FDBDFF6CF4B7}"/>
    <dgm:cxn modelId="{FE05FF5D-5E64-42F2-B31F-C61D4BD8C4FF}" srcId="{3C7D78F2-8AB1-40A1-AC08-1E90B1680F10}" destId="{5F283CFA-C622-47EA-BF25-94D2221290A7}" srcOrd="0" destOrd="0" parTransId="{98D8D216-1E99-4553-A06E-977FB2F5E91C}" sibTransId="{3F4C0C2A-1767-4D86-BCA9-7D8911A63EB1}"/>
    <dgm:cxn modelId="{0BA14B63-26F5-476D-BDB3-57D76EEFB156}" type="presOf" srcId="{BD712F11-88A6-4D13-9437-AF4352D20841}" destId="{44A952D3-AA77-4FF4-A4E4-A4490FDE78A2}" srcOrd="0" destOrd="0" presId="urn:microsoft.com/office/officeart/2008/layout/LinedList"/>
    <dgm:cxn modelId="{DA54B950-97FD-4D64-80FD-1C1FFB3A7CFE}" type="presOf" srcId="{3C7D78F2-8AB1-40A1-AC08-1E90B1680F10}" destId="{04798CAF-CFDF-4B4A-A72C-034939069B12}" srcOrd="0" destOrd="0" presId="urn:microsoft.com/office/officeart/2008/layout/LinedList"/>
    <dgm:cxn modelId="{18CF7E9F-CE87-43E2-A5A9-225BA7453501}" srcId="{3C7D78F2-8AB1-40A1-AC08-1E90B1680F10}" destId="{8186D420-FF63-49A8-BC8C-6E47885729A7}" srcOrd="2" destOrd="0" parTransId="{7C739215-6199-4CA1-9D38-69B209FDFF44}" sibTransId="{82CFA76F-A9E5-4292-9B3E-E296C0B86E17}"/>
    <dgm:cxn modelId="{9FDA6CA7-C11A-4A1C-883A-DC40D92D64CE}" type="presOf" srcId="{8186D420-FF63-49A8-BC8C-6E47885729A7}" destId="{B8E3DDBE-6842-4BCA-B9AF-31B8440CE5AD}" srcOrd="0" destOrd="0" presId="urn:microsoft.com/office/officeart/2008/layout/LinedList"/>
    <dgm:cxn modelId="{331C08D0-1774-4FB0-BB84-FEAA93357676}" type="presOf" srcId="{5F283CFA-C622-47EA-BF25-94D2221290A7}" destId="{EFE355EE-61E6-4030-9C01-B70D81D95A71}" srcOrd="0" destOrd="0" presId="urn:microsoft.com/office/officeart/2008/layout/LinedList"/>
    <dgm:cxn modelId="{1FFEB3E2-3BE2-41A1-BC3D-7010C06A7FA5}" srcId="{3C7D78F2-8AB1-40A1-AC08-1E90B1680F10}" destId="{CCBB59C2-1A2A-433E-A9C2-14B78626A026}" srcOrd="1" destOrd="0" parTransId="{B3950A17-D569-4707-ACF8-23F0CF6D1A5E}" sibTransId="{229E2133-2D17-4AED-8228-A4FDEE96A859}"/>
    <dgm:cxn modelId="{10CD14FB-8EF0-4723-A9A7-AD5EFE9E38A8}" type="presOf" srcId="{CCBB59C2-1A2A-433E-A9C2-14B78626A026}" destId="{2CB5FB61-A851-42A7-BAD3-97399B193EFD}" srcOrd="0" destOrd="0" presId="urn:microsoft.com/office/officeart/2008/layout/LinedList"/>
    <dgm:cxn modelId="{E21FF2C0-691F-4E68-A68C-146AA1A904D3}" type="presParOf" srcId="{04798CAF-CFDF-4B4A-A72C-034939069B12}" destId="{CD80028F-4F55-4573-8628-A39F1C2BA366}" srcOrd="0" destOrd="0" presId="urn:microsoft.com/office/officeart/2008/layout/LinedList"/>
    <dgm:cxn modelId="{B25B3203-1E26-4B49-BF24-6E3EC6E11B00}" type="presParOf" srcId="{04798CAF-CFDF-4B4A-A72C-034939069B12}" destId="{AB46F206-D01F-4066-AD3D-55AE92890364}" srcOrd="1" destOrd="0" presId="urn:microsoft.com/office/officeart/2008/layout/LinedList"/>
    <dgm:cxn modelId="{DE750F27-6C3E-4392-B4BB-EBEF8FA1814E}" type="presParOf" srcId="{AB46F206-D01F-4066-AD3D-55AE92890364}" destId="{EFE355EE-61E6-4030-9C01-B70D81D95A71}" srcOrd="0" destOrd="0" presId="urn:microsoft.com/office/officeart/2008/layout/LinedList"/>
    <dgm:cxn modelId="{5C15CDFF-9326-434E-8096-DA9E0506BD3A}" type="presParOf" srcId="{AB46F206-D01F-4066-AD3D-55AE92890364}" destId="{E65917DD-EAD1-41B7-9C32-CEEE1B8EEBB2}" srcOrd="1" destOrd="0" presId="urn:microsoft.com/office/officeart/2008/layout/LinedList"/>
    <dgm:cxn modelId="{8D65F00F-383C-43A1-9536-82DA57F7100D}" type="presParOf" srcId="{04798CAF-CFDF-4B4A-A72C-034939069B12}" destId="{9327F16D-38FE-4D50-AB92-488D656876B1}" srcOrd="2" destOrd="0" presId="urn:microsoft.com/office/officeart/2008/layout/LinedList"/>
    <dgm:cxn modelId="{EBC8A238-2C70-491E-8DFE-E62BA4F7DD72}" type="presParOf" srcId="{04798CAF-CFDF-4B4A-A72C-034939069B12}" destId="{FF56FD0B-68CA-46FB-912E-CD9E8CE59680}" srcOrd="3" destOrd="0" presId="urn:microsoft.com/office/officeart/2008/layout/LinedList"/>
    <dgm:cxn modelId="{8F949E7F-D114-45F2-ADB5-95B859464E48}" type="presParOf" srcId="{FF56FD0B-68CA-46FB-912E-CD9E8CE59680}" destId="{2CB5FB61-A851-42A7-BAD3-97399B193EFD}" srcOrd="0" destOrd="0" presId="urn:microsoft.com/office/officeart/2008/layout/LinedList"/>
    <dgm:cxn modelId="{C2CF2246-3A7B-43F3-B751-FB633A2B9795}" type="presParOf" srcId="{FF56FD0B-68CA-46FB-912E-CD9E8CE59680}" destId="{EE4CAD34-3D43-4FA6-BA61-A3B1DA5A04C2}" srcOrd="1" destOrd="0" presId="urn:microsoft.com/office/officeart/2008/layout/LinedList"/>
    <dgm:cxn modelId="{0675FD1E-A6D5-49DE-A397-6C650427D9E0}" type="presParOf" srcId="{04798CAF-CFDF-4B4A-A72C-034939069B12}" destId="{D8D75C89-914B-4DAD-A0B3-629953ACEA91}" srcOrd="4" destOrd="0" presId="urn:microsoft.com/office/officeart/2008/layout/LinedList"/>
    <dgm:cxn modelId="{938E2AEE-8116-40F6-9056-06A9425A2D60}" type="presParOf" srcId="{04798CAF-CFDF-4B4A-A72C-034939069B12}" destId="{8C1DC871-5B1C-42BB-A29B-A0ABA9D479FB}" srcOrd="5" destOrd="0" presId="urn:microsoft.com/office/officeart/2008/layout/LinedList"/>
    <dgm:cxn modelId="{70541AD7-1189-4F38-BEBA-ADCF357903EB}" type="presParOf" srcId="{8C1DC871-5B1C-42BB-A29B-A0ABA9D479FB}" destId="{B8E3DDBE-6842-4BCA-B9AF-31B8440CE5AD}" srcOrd="0" destOrd="0" presId="urn:microsoft.com/office/officeart/2008/layout/LinedList"/>
    <dgm:cxn modelId="{BE001CB4-9ED6-418B-92D6-740932B07DD4}" type="presParOf" srcId="{8C1DC871-5B1C-42BB-A29B-A0ABA9D479FB}" destId="{12390C79-7D00-48C5-940C-8CD3D57444EE}" srcOrd="1" destOrd="0" presId="urn:microsoft.com/office/officeart/2008/layout/LinedList"/>
    <dgm:cxn modelId="{0BC0AD46-E0D0-4457-8638-C1B5D8C7FAFE}" type="presParOf" srcId="{04798CAF-CFDF-4B4A-A72C-034939069B12}" destId="{83DB1883-7624-4CEB-98C4-0130D420356A}" srcOrd="6" destOrd="0" presId="urn:microsoft.com/office/officeart/2008/layout/LinedList"/>
    <dgm:cxn modelId="{4B2F5FA7-35C2-4EB1-8706-70D6217D337D}" type="presParOf" srcId="{04798CAF-CFDF-4B4A-A72C-034939069B12}" destId="{5F2EAA7A-BAB6-48FF-B8EE-54F5A421641B}" srcOrd="7" destOrd="0" presId="urn:microsoft.com/office/officeart/2008/layout/LinedList"/>
    <dgm:cxn modelId="{DC31D082-79FA-4B0B-944A-7DDA57AC3E68}" type="presParOf" srcId="{5F2EAA7A-BAB6-48FF-B8EE-54F5A421641B}" destId="{44A952D3-AA77-4FF4-A4E4-A4490FDE78A2}" srcOrd="0" destOrd="0" presId="urn:microsoft.com/office/officeart/2008/layout/LinedList"/>
    <dgm:cxn modelId="{ECA0C310-77DD-4348-B6A9-DEDED13EC418}" type="presParOf" srcId="{5F2EAA7A-BAB6-48FF-B8EE-54F5A421641B}" destId="{E0254EE5-4E18-4274-B623-98EA67D4EA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0028F-4F55-4573-8628-A39F1C2BA366}">
      <dsp:nvSpPr>
        <dsp:cNvPr id="0" name=""/>
        <dsp:cNvSpPr/>
      </dsp:nvSpPr>
      <dsp:spPr>
        <a:xfrm>
          <a:off x="0" y="0"/>
          <a:ext cx="63016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355EE-61E6-4030-9C01-B70D81D95A71}">
      <dsp:nvSpPr>
        <dsp:cNvPr id="0" name=""/>
        <dsp:cNvSpPr/>
      </dsp:nvSpPr>
      <dsp:spPr>
        <a:xfrm>
          <a:off x="0" y="0"/>
          <a:ext cx="6301601" cy="146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entury Gothic" panose="020B0502020202020204" pitchFamily="34" charset="0"/>
            </a:rPr>
            <a:t>Mitigation of the electrostatic charge on test mass mirrors in gravitational wave detectors  (Marco Angelucci, LNF-INFN)</a:t>
          </a:r>
          <a:endParaRPr lang="en-US" sz="2200" kern="1200">
            <a:latin typeface="Century Gothic" panose="020B0502020202020204" pitchFamily="34" charset="0"/>
          </a:endParaRPr>
        </a:p>
      </dsp:txBody>
      <dsp:txXfrm>
        <a:off x="0" y="0"/>
        <a:ext cx="6301601" cy="1469702"/>
      </dsp:txXfrm>
    </dsp:sp>
    <dsp:sp modelId="{9327F16D-38FE-4D50-AB92-488D656876B1}">
      <dsp:nvSpPr>
        <dsp:cNvPr id="0" name=""/>
        <dsp:cNvSpPr/>
      </dsp:nvSpPr>
      <dsp:spPr>
        <a:xfrm>
          <a:off x="0" y="1469702"/>
          <a:ext cx="6301601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5FB61-A851-42A7-BAD3-97399B193EFD}">
      <dsp:nvSpPr>
        <dsp:cNvPr id="0" name=""/>
        <dsp:cNvSpPr/>
      </dsp:nvSpPr>
      <dsp:spPr>
        <a:xfrm>
          <a:off x="0" y="1469702"/>
          <a:ext cx="6301601" cy="146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entury Gothic" panose="020B0502020202020204" pitchFamily="34" charset="0"/>
            </a:rPr>
            <a:t>Towards low suspension thermal noise of cryogenic torsion pendulums with crystalline fibres (Ching Pin Ooi, </a:t>
          </a:r>
          <a:r>
            <a:rPr lang="en-GB" sz="2200" b="0" i="0" kern="1200">
              <a:latin typeface="Century Gothic" panose="020B0502020202020204" pitchFamily="34" charset="0"/>
            </a:rPr>
            <a:t>The University of Tokyo</a:t>
          </a:r>
          <a:r>
            <a:rPr lang="en-US" sz="2200" b="0" i="0" kern="1200">
              <a:latin typeface="Century Gothic" panose="020B0502020202020204" pitchFamily="34" charset="0"/>
            </a:rPr>
            <a:t>)</a:t>
          </a:r>
          <a:endParaRPr lang="en-US" sz="2200" kern="1200">
            <a:latin typeface="Century Gothic" panose="020B0502020202020204" pitchFamily="34" charset="0"/>
          </a:endParaRPr>
        </a:p>
      </dsp:txBody>
      <dsp:txXfrm>
        <a:off x="0" y="1469702"/>
        <a:ext cx="6301601" cy="1469702"/>
      </dsp:txXfrm>
    </dsp:sp>
    <dsp:sp modelId="{D8D75C89-914B-4DAD-A0B3-629953ACEA91}">
      <dsp:nvSpPr>
        <dsp:cNvPr id="0" name=""/>
        <dsp:cNvSpPr/>
      </dsp:nvSpPr>
      <dsp:spPr>
        <a:xfrm>
          <a:off x="0" y="2939404"/>
          <a:ext cx="6301601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3DDBE-6842-4BCA-B9AF-31B8440CE5AD}">
      <dsp:nvSpPr>
        <dsp:cNvPr id="0" name=""/>
        <dsp:cNvSpPr/>
      </dsp:nvSpPr>
      <dsp:spPr>
        <a:xfrm>
          <a:off x="0" y="2939404"/>
          <a:ext cx="6301601" cy="146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entury Gothic" panose="020B0502020202020204" pitchFamily="34" charset="0"/>
            </a:rPr>
            <a:t>Beam suspensions for cryogenic mirrors (Riccardo DeSalvo, </a:t>
          </a:r>
          <a:r>
            <a:rPr lang="en-GB" sz="2200" b="0" i="0" kern="1200">
              <a:latin typeface="Century Gothic" panose="020B0502020202020204" pitchFamily="34" charset="0"/>
            </a:rPr>
            <a:t>Università del Sannio</a:t>
          </a:r>
          <a:r>
            <a:rPr lang="en-US" sz="2200" b="0" i="0" kern="1200">
              <a:latin typeface="Century Gothic" panose="020B0502020202020204" pitchFamily="34" charset="0"/>
            </a:rPr>
            <a:t>)</a:t>
          </a:r>
          <a:endParaRPr lang="en-US" sz="2200" kern="1200">
            <a:latin typeface="Century Gothic" panose="020B0502020202020204" pitchFamily="34" charset="0"/>
          </a:endParaRPr>
        </a:p>
      </dsp:txBody>
      <dsp:txXfrm>
        <a:off x="0" y="2939404"/>
        <a:ext cx="6301601" cy="1469702"/>
      </dsp:txXfrm>
    </dsp:sp>
    <dsp:sp modelId="{83DB1883-7624-4CEB-98C4-0130D420356A}">
      <dsp:nvSpPr>
        <dsp:cNvPr id="0" name=""/>
        <dsp:cNvSpPr/>
      </dsp:nvSpPr>
      <dsp:spPr>
        <a:xfrm>
          <a:off x="0" y="4409106"/>
          <a:ext cx="630160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952D3-AA77-4FF4-A4E4-A4490FDE78A2}">
      <dsp:nvSpPr>
        <dsp:cNvPr id="0" name=""/>
        <dsp:cNvSpPr/>
      </dsp:nvSpPr>
      <dsp:spPr>
        <a:xfrm>
          <a:off x="0" y="4409106"/>
          <a:ext cx="6301601" cy="146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>
              <a:latin typeface="Century Gothic" panose="020B0502020202020204" pitchFamily="34" charset="0"/>
            </a:rPr>
            <a:t>Auxiliary Suspension Modelling for Glasgow Cryogenic Interferometer Facility (Victoria Graham, </a:t>
          </a:r>
          <a:r>
            <a:rPr lang="en-GB" sz="2200" b="0" i="0" kern="1200">
              <a:latin typeface="Century Gothic" panose="020B0502020202020204" pitchFamily="34" charset="0"/>
            </a:rPr>
            <a:t>University of Glasgow</a:t>
          </a:r>
          <a:r>
            <a:rPr lang="en-US" sz="2200" b="0" i="0" kern="1200">
              <a:latin typeface="Century Gothic" panose="020B0502020202020204" pitchFamily="34" charset="0"/>
            </a:rPr>
            <a:t>)</a:t>
          </a:r>
          <a:endParaRPr lang="en-US" sz="2200" kern="1200">
            <a:latin typeface="Century Gothic" panose="020B0502020202020204" pitchFamily="34" charset="0"/>
          </a:endParaRPr>
        </a:p>
      </dsp:txBody>
      <dsp:txXfrm>
        <a:off x="0" y="4409106"/>
        <a:ext cx="6301601" cy="1469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40D1E-0C8F-49AD-A72A-A9D9438180E8}" type="datetimeFigureOut">
              <a:rPr lang="en-GB" smtClean="0"/>
              <a:t>22/05/2021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D7EB9-6E42-4F30-872A-68AD7394D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59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BD72D-4E39-4040-AF42-14FC099C834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17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0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2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3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06E9-5415-4D8D-9E4D-EE73E527B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79542-2DEB-4205-8E11-B70CD9F95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915F7-0424-472D-92F4-C9E78600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2FB3-52FA-4FA4-9AAE-7CE7E83A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5080B-79B4-4A72-B0C1-2ECC5394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46B81-A053-4B11-B7E9-3C43258E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53091-3833-4001-9D82-9E601EB5C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CD83-F02E-450A-9BE9-3043FA9D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B3883-392F-4E97-A7A7-2A8725DA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4096B-AA7B-433D-BDCD-10018050F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17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5380-18AF-4F77-B801-D455BCED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E137B-6E5D-478A-8712-7E7CBA672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DAD6E-99F1-4745-B485-5ECF2FB4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5D26-AAFC-44FD-89B8-F97D2F52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87962-6B7A-4B88-974E-00F469D1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35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2232-6504-4C55-9BF6-0C36544E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4F06E-F411-476C-B8F8-EE1BF0E1D6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AD5D3-D04F-444C-A32C-CF87732C4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D473E-F308-4162-ABEB-399A4859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39DFF-BC41-4D44-ABA2-1F1F623B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97F3-FEB2-4803-B100-E2BE25C9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33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9000F-0A63-4D4F-A0D6-5997707E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8CBF4-B485-4A76-8320-7CDAC5528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4B00F-D167-4B00-B76B-30C8A1B9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85BE7-0EFE-485A-8FE8-4A364FD09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F0F24-B406-420B-BF89-C122E8E25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550FD-FB58-4CF4-9A37-CDC35F0D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91EAC-2B8F-4189-87C8-AB6A6D93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B7AA4-B0F1-4785-8BED-44897B4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8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0F89-11CF-4FF1-AAFB-3ED47259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BA1A3-497A-4B46-8F05-0E8C4BED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D152-3749-4DF7-8C9F-0CE13A33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E55CA-8631-4FDA-A6D8-A555F564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32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DD5D2-F503-44D8-8BE4-FD12B542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5B5EA-37F0-49E7-A388-0CD3B4CF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995E-24E8-4E44-9F29-8202500C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5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8784-0CE0-4901-AB00-00A9B8EC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5DDFD-8551-4FDB-AAD2-233FF962F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22E4F-8E0F-48A7-8CF1-0459ED611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D8BBC-5F5E-4E9D-891D-92E169199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FA544-6247-4450-A990-050AEAF1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C6F31-8ABC-4F70-A29D-47368AB2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45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93D8-09BE-4771-A421-F30B9E4F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B7978A-F07D-404B-AD21-D17802BA2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A3154-680C-4F32-B278-8314DC775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76D34-1C3A-4423-AD38-AD854D74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6200A-357F-491A-A33A-5BEAED3B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D8A4-925E-4F9E-976B-38333F7D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97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77F6-CD2D-4401-930B-29582768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C621D-7761-4E68-8C53-390D012C4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104C9-9022-4D61-8531-345E47D9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9A54D-30D9-44FD-8ABE-FBB1E4A7D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5398F-B2BD-44E1-BA78-B332C4A2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92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D9711-2B02-4245-9E22-0DE8CA896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A7A9B-79FB-4115-996B-553DBEFBD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2632B-4369-4536-9618-380CAB47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DF46B-41D9-4BCE-A5DA-04D6CCA7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158A6-8C71-4D55-824C-3A8EA667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4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1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7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4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5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2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2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4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1F986-7384-40D0-A3F2-3004B724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E8D37-A2EF-4932-813D-EF2B2987F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5DB18-9D9B-4E4B-AE96-5358A1418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F9F4B-3FDE-4ABF-9E25-0B01E82BB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0F85C-EBAD-4ED7-A259-17EECD249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3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1180732" y="1353424"/>
            <a:ext cx="9605638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Cryogenic workshop summary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in GWADW 2021 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WADW2021 Gravitational Wave Advanced Detector Workshop">
            <a:extLst>
              <a:ext uri="{FF2B5EF4-FFF2-40B4-BE49-F238E27FC236}">
                <a16:creationId xmlns:a16="http://schemas.microsoft.com/office/drawing/2014/main" id="{E6763151-B08B-47CB-985D-E847B58E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6E1CF-A544-4F46-834F-B0B6E4887DF4}"/>
              </a:ext>
            </a:extLst>
          </p:cNvPr>
          <p:cNvSpPr txBox="1"/>
          <p:nvPr/>
        </p:nvSpPr>
        <p:spPr>
          <a:xfrm>
            <a:off x="2177998" y="4378124"/>
            <a:ext cx="71352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ja-JP" sz="3600" dirty="0">
                <a:highlight>
                  <a:srgbClr val="FFFF00"/>
                </a:highlight>
                <a:latin typeface="Century Gothic" panose="020B0502020202020204" pitchFamily="34" charset="0"/>
              </a:rPr>
              <a:t>Paola Puppo (INFN-Roma) </a:t>
            </a:r>
          </a:p>
          <a:p>
            <a:pPr algn="ctr"/>
            <a:r>
              <a:rPr lang="it-IT" sz="3600" dirty="0">
                <a:highlight>
                  <a:srgbClr val="FFFF00"/>
                </a:highlight>
                <a:latin typeface="Century Gothic" panose="020B0502020202020204" pitchFamily="34" charset="0"/>
              </a:rPr>
              <a:t>Kazuhiro Yamamoto (Toyama) </a:t>
            </a:r>
          </a:p>
          <a:p>
            <a:pPr algn="ctr"/>
            <a:r>
              <a:rPr lang="it-IT" sz="3600" dirty="0">
                <a:highlight>
                  <a:srgbClr val="FFFF00"/>
                </a:highlight>
                <a:latin typeface="Century Gothic" panose="020B0502020202020204" pitchFamily="34" charset="0"/>
              </a:rPr>
              <a:t>May 21th 2021</a:t>
            </a:r>
            <a:endParaRPr lang="en-GB" sz="36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8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F6B2B5-51C5-4D5E-B134-CA0ED968D140}"/>
              </a:ext>
            </a:extLst>
          </p:cNvPr>
          <p:cNvSpPr txBox="1"/>
          <p:nvPr/>
        </p:nvSpPr>
        <p:spPr>
          <a:xfrm>
            <a:off x="71120" y="0"/>
            <a:ext cx="1212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Yehonathan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Drori</a:t>
            </a:r>
            <a:r>
              <a:rPr lang="en-US" altLang="ja-JP" sz="2400" dirty="0"/>
              <a:t> (Department of Physics and Astronomy, Amherst College, Amherst, Massachusetts 01002)    Optical Refrigeration for an Optomechanical Amplifier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40C0E4F-38FE-40BE-80DC-4FD4104E6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6" y="1434635"/>
            <a:ext cx="12024804" cy="45800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CE5521-B356-4E8E-82F8-4F5F4364E7A9}"/>
              </a:ext>
            </a:extLst>
          </p:cNvPr>
          <p:cNvSpPr txBox="1"/>
          <p:nvPr/>
        </p:nvSpPr>
        <p:spPr>
          <a:xfrm>
            <a:off x="8950960" y="2143760"/>
            <a:ext cx="1209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Phonon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898E52-86F4-4817-8A89-38D2A1659EA1}"/>
              </a:ext>
            </a:extLst>
          </p:cNvPr>
          <p:cNvSpPr txBox="1"/>
          <p:nvPr/>
        </p:nvSpPr>
        <p:spPr>
          <a:xfrm>
            <a:off x="8879840" y="4399280"/>
            <a:ext cx="1209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Phonon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9D5D78-856A-449C-B248-4D470F9CC589}"/>
              </a:ext>
            </a:extLst>
          </p:cNvPr>
          <p:cNvSpPr txBox="1"/>
          <p:nvPr/>
        </p:nvSpPr>
        <p:spPr>
          <a:xfrm>
            <a:off x="8094856" y="3103168"/>
            <a:ext cx="1209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Photon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FC4ACD-F7AB-4306-A01B-2A9FEF54C9A0}"/>
              </a:ext>
            </a:extLst>
          </p:cNvPr>
          <p:cNvSpPr txBox="1"/>
          <p:nvPr/>
        </p:nvSpPr>
        <p:spPr>
          <a:xfrm>
            <a:off x="10815764" y="3422496"/>
            <a:ext cx="1209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Photon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F606AE-B8C1-4B1B-8223-C4FA8CDC6691}"/>
              </a:ext>
            </a:extLst>
          </p:cNvPr>
          <p:cNvSpPr txBox="1"/>
          <p:nvPr/>
        </p:nvSpPr>
        <p:spPr>
          <a:xfrm>
            <a:off x="6096000" y="5553055"/>
            <a:ext cx="5928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Phonon</a:t>
            </a:r>
            <a:r>
              <a:rPr lang="en-US" altLang="ja-JP" sz="2400" dirty="0"/>
              <a:t> is converted to </a:t>
            </a:r>
            <a:r>
              <a:rPr lang="en-US" altLang="ja-JP" sz="2400" dirty="0">
                <a:solidFill>
                  <a:srgbClr val="FF0000"/>
                </a:solidFill>
              </a:rPr>
              <a:t>photon</a:t>
            </a:r>
            <a:r>
              <a:rPr lang="en-US" altLang="ja-JP" sz="2400" dirty="0"/>
              <a:t> and escapes.</a:t>
            </a:r>
          </a:p>
        </p:txBody>
      </p:sp>
    </p:spTree>
    <p:extLst>
      <p:ext uri="{BB962C8B-B14F-4D97-AF65-F5344CB8AC3E}">
        <p14:creationId xmlns:p14="http://schemas.microsoft.com/office/powerpoint/2010/main" val="3324491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F6B2B5-51C5-4D5E-B134-CA0ED968D140}"/>
              </a:ext>
            </a:extLst>
          </p:cNvPr>
          <p:cNvSpPr txBox="1"/>
          <p:nvPr/>
        </p:nvSpPr>
        <p:spPr>
          <a:xfrm>
            <a:off x="71120" y="0"/>
            <a:ext cx="1212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Yehonathan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Drori</a:t>
            </a:r>
            <a:r>
              <a:rPr lang="en-US" altLang="ja-JP" sz="2400" dirty="0"/>
              <a:t> (Department of Physics and Astronomy, Amherst College, Amherst, Massachusetts 01002)    Optical Refrigeration for an Optomechanical Amplifier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F13431-B39F-4E07-8297-114AE1E2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8" y="1040820"/>
            <a:ext cx="11376624" cy="5457080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79E933F0-C64D-429E-B580-05035B782B4E}"/>
              </a:ext>
            </a:extLst>
          </p:cNvPr>
          <p:cNvSpPr/>
          <p:nvPr/>
        </p:nvSpPr>
        <p:spPr>
          <a:xfrm>
            <a:off x="8676640" y="3708400"/>
            <a:ext cx="1778000" cy="11277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F119470-E094-49A1-89C0-7910F4244D11}"/>
              </a:ext>
            </a:extLst>
          </p:cNvPr>
          <p:cNvCxnSpPr>
            <a:stCxn id="2" idx="3"/>
          </p:cNvCxnSpPr>
          <p:nvPr/>
        </p:nvCxnSpPr>
        <p:spPr>
          <a:xfrm flipH="1">
            <a:off x="7548880" y="4671003"/>
            <a:ext cx="1388142" cy="114617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882026-8947-4E1C-B2BF-C58D02FC97BF}"/>
              </a:ext>
            </a:extLst>
          </p:cNvPr>
          <p:cNvSpPr txBox="1"/>
          <p:nvPr/>
        </p:nvSpPr>
        <p:spPr>
          <a:xfrm>
            <a:off x="6959600" y="5796170"/>
            <a:ext cx="2326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~ gram (~cm)</a:t>
            </a:r>
          </a:p>
        </p:txBody>
      </p:sp>
    </p:spTree>
    <p:extLst>
      <p:ext uri="{BB962C8B-B14F-4D97-AF65-F5344CB8AC3E}">
        <p14:creationId xmlns:p14="http://schemas.microsoft.com/office/powerpoint/2010/main" val="340295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3CC45A-6FD3-4D79-95E8-A77240CCB76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Juliedson</a:t>
            </a:r>
            <a:r>
              <a:rPr lang="en-US" altLang="ja-JP" sz="2400" dirty="0"/>
              <a:t> Reis (Brazil) Theoretical Effective Emissivity for the LIGO Voyager Test Masses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36A6CB-E3D4-4E76-98DC-3CCEEF079107}"/>
              </a:ext>
            </a:extLst>
          </p:cNvPr>
          <p:cNvSpPr txBox="1"/>
          <p:nvPr/>
        </p:nvSpPr>
        <p:spPr>
          <a:xfrm>
            <a:off x="0" y="664550"/>
            <a:ext cx="12110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Black</a:t>
            </a:r>
            <a:r>
              <a:rPr lang="en-US" altLang="ja-JP" sz="2400" dirty="0"/>
              <a:t> body radiation is </a:t>
            </a:r>
            <a:r>
              <a:rPr lang="en-US" altLang="ja-JP" sz="2400" dirty="0">
                <a:solidFill>
                  <a:srgbClr val="FF0000"/>
                </a:solidFill>
              </a:rPr>
              <a:t>surface</a:t>
            </a:r>
            <a:r>
              <a:rPr lang="en-US" altLang="ja-JP" sz="2400" dirty="0"/>
              <a:t> phenomena. But actually, </a:t>
            </a:r>
            <a:r>
              <a:rPr lang="en-US" altLang="ja-JP" sz="2400" dirty="0">
                <a:solidFill>
                  <a:srgbClr val="FF0000"/>
                </a:solidFill>
              </a:rPr>
              <a:t>body</a:t>
            </a:r>
            <a:r>
              <a:rPr lang="en-US" altLang="ja-JP" sz="2400" dirty="0"/>
              <a:t> phenomena. Silicon at 123K is somehow </a:t>
            </a:r>
            <a:r>
              <a:rPr lang="en-US" altLang="ja-JP" sz="2400" dirty="0">
                <a:solidFill>
                  <a:srgbClr val="FF0000"/>
                </a:solidFill>
              </a:rPr>
              <a:t>transparent</a:t>
            </a:r>
            <a:r>
              <a:rPr lang="en-US" altLang="ja-JP" sz="2400" dirty="0"/>
              <a:t> for far infrared radiation.  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3CC9294-91CF-40E9-B3A3-CC8388AE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50" y="1596832"/>
            <a:ext cx="11785499" cy="487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97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3CC45A-6FD3-4D79-95E8-A77240CCB768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Juliedson</a:t>
            </a:r>
            <a:r>
              <a:rPr lang="en-US" altLang="ja-JP" sz="2400" dirty="0"/>
              <a:t> Reis (Brazil) Theoretical Effective Emissivity for the LIGO Voyager Test Masses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36A6CB-E3D4-4E76-98DC-3CCEEF079107}"/>
              </a:ext>
            </a:extLst>
          </p:cNvPr>
          <p:cNvSpPr txBox="1"/>
          <p:nvPr/>
        </p:nvSpPr>
        <p:spPr>
          <a:xfrm>
            <a:off x="0" y="664550"/>
            <a:ext cx="12110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/>
              <a:t>Black</a:t>
            </a:r>
            <a:r>
              <a:rPr lang="en-US" altLang="ja-JP" sz="2400" dirty="0"/>
              <a:t> body radiation is </a:t>
            </a:r>
            <a:r>
              <a:rPr lang="en-US" altLang="ja-JP" sz="2400" dirty="0">
                <a:solidFill>
                  <a:srgbClr val="FF0000"/>
                </a:solidFill>
              </a:rPr>
              <a:t>surface</a:t>
            </a:r>
            <a:r>
              <a:rPr lang="en-US" altLang="ja-JP" sz="2400" dirty="0"/>
              <a:t> phenomena. But actually, </a:t>
            </a:r>
            <a:r>
              <a:rPr lang="en-US" altLang="ja-JP" sz="2400" dirty="0">
                <a:solidFill>
                  <a:srgbClr val="FF0000"/>
                </a:solidFill>
              </a:rPr>
              <a:t>body</a:t>
            </a:r>
            <a:r>
              <a:rPr lang="en-US" altLang="ja-JP" sz="2400" dirty="0"/>
              <a:t> phenomena. Silicon at 123K is somehow </a:t>
            </a:r>
            <a:r>
              <a:rPr lang="en-US" altLang="ja-JP" sz="2400" dirty="0">
                <a:solidFill>
                  <a:srgbClr val="FF0000"/>
                </a:solidFill>
              </a:rPr>
              <a:t>transparent</a:t>
            </a:r>
            <a:r>
              <a:rPr lang="en-US" altLang="ja-JP" sz="2400" dirty="0"/>
              <a:t> for far infrared radiation. 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495012-F393-4E56-A93D-E7DEDD186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36" y="2100401"/>
            <a:ext cx="4018208" cy="32261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81EFB2-6F5D-41B8-ADC2-EA722A93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16" y="1918952"/>
            <a:ext cx="7511343" cy="35369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EEB9BD-ED99-4C90-A7B3-7AE256A87266}"/>
              </a:ext>
            </a:extLst>
          </p:cNvPr>
          <p:cNvSpPr txBox="1"/>
          <p:nvPr/>
        </p:nvSpPr>
        <p:spPr>
          <a:xfrm>
            <a:off x="6339840" y="4144314"/>
            <a:ext cx="5527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~0.4 (because of smallness, about 70mm*30mm*10mm) </a:t>
            </a:r>
          </a:p>
        </p:txBody>
      </p:sp>
    </p:spTree>
    <p:extLst>
      <p:ext uri="{BB962C8B-B14F-4D97-AF65-F5344CB8AC3E}">
        <p14:creationId xmlns:p14="http://schemas.microsoft.com/office/powerpoint/2010/main" val="304004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562789" y="950257"/>
            <a:ext cx="7238971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Cryogenic Session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Wednesday May 19</a:t>
            </a:r>
            <a:r>
              <a:rPr lang="en-US" sz="28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-20</a:t>
            </a:r>
            <a:r>
              <a:rPr lang="en-US" sz="28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(hour 1)</a:t>
            </a:r>
            <a:endParaRPr lang="en-US" sz="2800" baseline="30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 baseline="30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KAGRA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B600B-2AA2-4ABB-B029-5E4A76B6AAAF}"/>
              </a:ext>
            </a:extLst>
          </p:cNvPr>
          <p:cNvSpPr txBox="1"/>
          <p:nvPr/>
        </p:nvSpPr>
        <p:spPr>
          <a:xfrm>
            <a:off x="3400468" y="2676334"/>
            <a:ext cx="87915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Nobuhiro</a:t>
            </a:r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 Kimura (ICRR) </a:t>
            </a:r>
          </a:p>
          <a:p>
            <a:r>
              <a:rPr lang="en-US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The cooling scenario of the KAGRA test mass without condensation on the surface toward to O4</a:t>
            </a:r>
            <a:endParaRPr lang="en-GB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endParaRPr lang="en-GB" b="1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b="1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Tomohiro Yamada (High Energy Accelerator Research Organization) </a:t>
            </a:r>
            <a:endParaRPr lang="en-GB" b="1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Reduction of vibration transfer via heat links in KAGRA cryogenic mirror suspension system</a:t>
            </a:r>
            <a:endParaRPr lang="en-GB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endParaRPr lang="en-GB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Takafumi</a:t>
            </a:r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Ushiba</a:t>
            </a:r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 (ICRR) </a:t>
            </a:r>
          </a:p>
          <a:p>
            <a:r>
              <a:rPr lang="en-US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Recent upgrade of KAGRA cryogenic payload</a:t>
            </a:r>
          </a:p>
        </p:txBody>
      </p:sp>
      <p:pic>
        <p:nvPicPr>
          <p:cNvPr id="8" name="Picture 2" descr="GWADW2021 Gravitational Wave Advanced Detector Workshop">
            <a:extLst>
              <a:ext uri="{FF2B5EF4-FFF2-40B4-BE49-F238E27FC236}">
                <a16:creationId xmlns:a16="http://schemas.microsoft.com/office/drawing/2014/main" id="{170D28AC-5546-46DD-A1E6-79FCAB44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DFE20F-F8C8-4ED8-B877-766B8C539C82}"/>
              </a:ext>
            </a:extLst>
          </p:cNvPr>
          <p:cNvSpPr txBox="1"/>
          <p:nvPr/>
        </p:nvSpPr>
        <p:spPr>
          <a:xfrm>
            <a:off x="1805137" y="6488657"/>
            <a:ext cx="1054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Century Gothic" panose="020B0502020202020204" pitchFamily="34" charset="0"/>
              </a:rPr>
              <a:t>Summary of Cryogenics workshop, Kazuhiro Yamamoto (University of Toyama) May 21th 2021</a:t>
            </a:r>
            <a:endParaRPr lang="en-GB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4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0" y="612906"/>
            <a:ext cx="12191979" cy="58757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Status of KAGRA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“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Practical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updates and lessons about cooling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at site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How to avoid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condensation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mirrors and windows          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           (Kimura)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Heat links and their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vibration isolation 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(Yamada)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Updates in last 2 years for 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installed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cryogenic payload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   (</a:t>
            </a:r>
            <a:r>
              <a:rPr lang="en-US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Ushiba</a:t>
            </a: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8" name="Picture 2" descr="GWADW2021 Gravitational Wave Advanced Detector Workshop">
            <a:extLst>
              <a:ext uri="{FF2B5EF4-FFF2-40B4-BE49-F238E27FC236}">
                <a16:creationId xmlns:a16="http://schemas.microsoft.com/office/drawing/2014/main" id="{170D28AC-5546-46DD-A1E6-79FCAB44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DFE20F-F8C8-4ED8-B877-766B8C539C82}"/>
              </a:ext>
            </a:extLst>
          </p:cNvPr>
          <p:cNvSpPr txBox="1"/>
          <p:nvPr/>
        </p:nvSpPr>
        <p:spPr>
          <a:xfrm>
            <a:off x="1805137" y="6488657"/>
            <a:ext cx="1054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Century Gothic" panose="020B0502020202020204" pitchFamily="34" charset="0"/>
              </a:rPr>
              <a:t>Summary of Cryogenics workshop, Kazuhiro Yamamoto (University of Toyama) May 21th 2021</a:t>
            </a:r>
            <a:endParaRPr lang="en-GB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72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A4DCD6-4615-4DE9-BD10-88FBFE8D4A22}"/>
              </a:ext>
            </a:extLst>
          </p:cNvPr>
          <p:cNvSpPr txBox="1"/>
          <p:nvPr/>
        </p:nvSpPr>
        <p:spPr>
          <a:xfrm>
            <a:off x="1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Nobuhiro</a:t>
            </a:r>
            <a:r>
              <a:rPr lang="en-US" altLang="ja-JP" sz="2400" dirty="0"/>
              <a:t> Kimura (ICRR) </a:t>
            </a:r>
          </a:p>
          <a:p>
            <a:r>
              <a:rPr lang="en-US" altLang="ja-JP" sz="2400" dirty="0"/>
              <a:t>  The cooling scenario of the KAGRA test mass without condensation on the surface toward to O4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F61CDCF-2519-4840-A08A-AB7BF69E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134" y="953162"/>
            <a:ext cx="7501490" cy="31128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5CF9B2-94FD-4FFA-BF65-5833636FC4C6}"/>
              </a:ext>
            </a:extLst>
          </p:cNvPr>
          <p:cNvSpPr txBox="1"/>
          <p:nvPr/>
        </p:nvSpPr>
        <p:spPr>
          <a:xfrm>
            <a:off x="0" y="4188138"/>
            <a:ext cx="12191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How to avoid ? Kimura and his colleagues proposed as follows.</a:t>
            </a:r>
          </a:p>
          <a:p>
            <a:r>
              <a:rPr lang="en-US" altLang="ja-JP" sz="2400" dirty="0"/>
              <a:t>  (1)The cryostat is evacuated well (less residual gas).</a:t>
            </a:r>
          </a:p>
          <a:p>
            <a:r>
              <a:rPr lang="en-US" altLang="ja-JP" sz="2400" dirty="0"/>
              <a:t>  (2)At first the radiation shields are cooled down (</a:t>
            </a:r>
            <a:r>
              <a:rPr lang="en-US" altLang="ja-JP" sz="2400" dirty="0" err="1"/>
              <a:t>cryo</a:t>
            </a:r>
            <a:r>
              <a:rPr lang="en-US" altLang="ja-JP" sz="2400" dirty="0"/>
              <a:t> pump).</a:t>
            </a:r>
          </a:p>
          <a:p>
            <a:r>
              <a:rPr lang="en-US" altLang="ja-JP" sz="2400" dirty="0"/>
              <a:t>  (3)At last , the mirror and payload is cooled down.</a:t>
            </a:r>
          </a:p>
          <a:p>
            <a:r>
              <a:rPr lang="en-US" altLang="ja-JP" sz="2400" dirty="0"/>
              <a:t>  (4)If necessary, the heater works (de-frost).</a:t>
            </a:r>
          </a:p>
          <a:p>
            <a:r>
              <a:rPr lang="en-US" altLang="ja-JP" sz="2400" dirty="0"/>
              <a:t>In order to confirm this method, the experiment of cryostat at </a:t>
            </a:r>
            <a:r>
              <a:rPr lang="en-US" altLang="ja-JP" sz="2400" dirty="0">
                <a:solidFill>
                  <a:srgbClr val="FF0000"/>
                </a:solidFill>
              </a:rPr>
              <a:t>KAGRA site was conducted</a:t>
            </a:r>
            <a:r>
              <a:rPr lang="en-US" altLang="ja-JP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86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A4DCD6-4615-4DE9-BD10-88FBFE8D4A22}"/>
              </a:ext>
            </a:extLst>
          </p:cNvPr>
          <p:cNvSpPr txBox="1"/>
          <p:nvPr/>
        </p:nvSpPr>
        <p:spPr>
          <a:xfrm>
            <a:off x="1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Nobuhiro</a:t>
            </a:r>
            <a:r>
              <a:rPr lang="en-US" altLang="ja-JP" sz="2400" dirty="0"/>
              <a:t> Kimura (ICRR) </a:t>
            </a:r>
          </a:p>
          <a:p>
            <a:r>
              <a:rPr lang="en-US" altLang="ja-JP" sz="2400" dirty="0"/>
              <a:t>  The cooling scenario of the KAGRA test mass without condensation on the surface toward to O4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5CF9B2-94FD-4FFA-BF65-5833636FC4C6}"/>
              </a:ext>
            </a:extLst>
          </p:cNvPr>
          <p:cNvSpPr txBox="1"/>
          <p:nvPr/>
        </p:nvSpPr>
        <p:spPr>
          <a:xfrm>
            <a:off x="4740675" y="5994077"/>
            <a:ext cx="3542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400" dirty="0"/>
              <a:t>It works !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248140-D6FB-4444-B923-C3F53548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25" y="721526"/>
            <a:ext cx="10181396" cy="5414947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42934C3-EAD7-4414-88AD-44664CAA6D87}"/>
              </a:ext>
            </a:extLst>
          </p:cNvPr>
          <p:cNvCxnSpPr/>
          <p:nvPr/>
        </p:nvCxnSpPr>
        <p:spPr>
          <a:xfrm>
            <a:off x="1171852" y="1331650"/>
            <a:ext cx="787449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951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A4DCD6-4615-4DE9-BD10-88FBFE8D4A22}"/>
              </a:ext>
            </a:extLst>
          </p:cNvPr>
          <p:cNvSpPr txBox="1"/>
          <p:nvPr/>
        </p:nvSpPr>
        <p:spPr>
          <a:xfrm>
            <a:off x="1" y="0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Yamada (High Energy Accelerator Research Organization) </a:t>
            </a:r>
          </a:p>
          <a:p>
            <a:r>
              <a:rPr lang="en-US" altLang="ja-JP" sz="2400" dirty="0"/>
              <a:t>Reduction of vibration transfer via heat links in KAGRA cryogenic mirror suspension system</a:t>
            </a:r>
          </a:p>
          <a:p>
            <a:endParaRPr lang="en-US" altLang="ja-JP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28C18F-AA5D-4E87-9F75-EEF022B172D3}"/>
              </a:ext>
            </a:extLst>
          </p:cNvPr>
          <p:cNvSpPr txBox="1"/>
          <p:nvPr/>
        </p:nvSpPr>
        <p:spPr>
          <a:xfrm>
            <a:off x="0" y="105828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Heat links to cool KAGRA cryogenic payload transfer large vibration. </a:t>
            </a:r>
            <a:r>
              <a:rPr lang="en-US" altLang="ja-JP" sz="2400" dirty="0">
                <a:solidFill>
                  <a:srgbClr val="FF0000"/>
                </a:solidFill>
              </a:rPr>
              <a:t>Vibration isolation </a:t>
            </a:r>
            <a:r>
              <a:rPr lang="en-US" altLang="ja-JP" sz="2400" dirty="0"/>
              <a:t>system is necessary.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1AD978-76F4-4260-845C-8E72B7D1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11" y="2132547"/>
            <a:ext cx="7109138" cy="403108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6E7195-B932-43DF-9619-56C9EA7DC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622" y="1978000"/>
            <a:ext cx="2215166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6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A4DCD6-4615-4DE9-BD10-88FBFE8D4A22}"/>
              </a:ext>
            </a:extLst>
          </p:cNvPr>
          <p:cNvSpPr txBox="1"/>
          <p:nvPr/>
        </p:nvSpPr>
        <p:spPr>
          <a:xfrm>
            <a:off x="1" y="0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Yamada (High Energy Accelerator Research Organization) </a:t>
            </a:r>
          </a:p>
          <a:p>
            <a:r>
              <a:rPr lang="en-US" altLang="ja-JP" sz="2400" dirty="0"/>
              <a:t>Reduction of vibration transfer via heat links in KAGRA cryogenic mirror suspension system</a:t>
            </a:r>
          </a:p>
          <a:p>
            <a:endParaRPr lang="en-US" altLang="ja-JP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5CF9B2-94FD-4FFA-BF65-5833636FC4C6}"/>
              </a:ext>
            </a:extLst>
          </p:cNvPr>
          <p:cNvSpPr txBox="1"/>
          <p:nvPr/>
        </p:nvSpPr>
        <p:spPr>
          <a:xfrm>
            <a:off x="286395" y="5623234"/>
            <a:ext cx="5743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Heat link vibration isolation system in KAGRA cryostat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B26CDC-F1BC-4E61-B07F-1EC2F6AB7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95" y="1026198"/>
            <a:ext cx="5889888" cy="44018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DFBE691-2A5B-4FD6-AFAA-6C621D50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677" y="1026197"/>
            <a:ext cx="5711403" cy="44018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8087A68-7607-49E7-8323-47D713271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294" y="5929655"/>
            <a:ext cx="6545706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562790" y="950257"/>
            <a:ext cx="5720564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Cryogenic Session: Tuesday May 18</a:t>
            </a:r>
            <a:r>
              <a:rPr lang="en-US" sz="40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(hour 1)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 and Voyager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B600B-2AA2-4ABB-B029-5E4A76B6AAAF}"/>
              </a:ext>
            </a:extLst>
          </p:cNvPr>
          <p:cNvSpPr txBox="1"/>
          <p:nvPr/>
        </p:nvSpPr>
        <p:spPr>
          <a:xfrm>
            <a:off x="3837673" y="2142460"/>
            <a:ext cx="69670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Kevin </a:t>
            </a:r>
            <a:r>
              <a:rPr lang="en-GB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Kuns</a:t>
            </a:r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 (MIT) </a:t>
            </a:r>
          </a:p>
          <a:p>
            <a:r>
              <a:rPr lang="en-US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Realizing Cosmic Explorer 2 with LIGO A+ or Voyager Technology</a:t>
            </a:r>
            <a:endParaRPr lang="en-GB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endParaRPr lang="en-GB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Sebastien </a:t>
            </a:r>
            <a:r>
              <a:rPr lang="en-GB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Biscans</a:t>
            </a:r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 (MIT LIGO) </a:t>
            </a:r>
            <a:endParaRPr lang="en-GB" b="1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Suspension design for Cosmic Explorer</a:t>
            </a:r>
            <a:endParaRPr lang="en-GB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endParaRPr lang="en-GB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Yehonathan</a:t>
            </a:r>
            <a:r>
              <a:rPr lang="en-US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Drori</a:t>
            </a:r>
            <a:r>
              <a:rPr lang="en-US" b="1" dirty="0">
                <a:solidFill>
                  <a:srgbClr val="FFFF00"/>
                </a:solidFill>
                <a:latin typeface="Century Gothic" panose="020B0502020202020204" pitchFamily="34" charset="0"/>
              </a:rPr>
              <a:t> (Department of Physics and Astronomy, Amherst College, Amherst, Massachusetts 01002) </a:t>
            </a:r>
            <a:endParaRPr lang="en-GB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US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Optical Refrigeration for an Optomechanical Amplifier</a:t>
            </a:r>
            <a:endParaRPr lang="en-GB" i="0" dirty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endParaRPr lang="en-GB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 dirty="0" err="1">
                <a:solidFill>
                  <a:srgbClr val="FFFF00"/>
                </a:solidFill>
                <a:latin typeface="Century Gothic" panose="020B0502020202020204" pitchFamily="34" charset="0"/>
              </a:rPr>
              <a:t>Juliedson</a:t>
            </a:r>
            <a:r>
              <a:rPr lang="en-GB" b="1" dirty="0">
                <a:solidFill>
                  <a:srgbClr val="FFFF00"/>
                </a:solidFill>
                <a:latin typeface="Century Gothic" panose="020B0502020202020204" pitchFamily="34" charset="0"/>
              </a:rPr>
              <a:t> Reis (Brazil)</a:t>
            </a:r>
          </a:p>
          <a:p>
            <a:r>
              <a:rPr lang="en-US" i="0" dirty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Theoretical Effective Emissivity for the LIGO Voyager Test Masses</a:t>
            </a:r>
            <a:endParaRPr lang="en-GB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GWADW2021 Gravitational Wave Advanced Detector Workshop">
            <a:extLst>
              <a:ext uri="{FF2B5EF4-FFF2-40B4-BE49-F238E27FC236}">
                <a16:creationId xmlns:a16="http://schemas.microsoft.com/office/drawing/2014/main" id="{E6763151-B08B-47CB-985D-E847B58E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6E1CF-A544-4F46-834F-B0B6E4887DF4}"/>
              </a:ext>
            </a:extLst>
          </p:cNvPr>
          <p:cNvSpPr txBox="1"/>
          <p:nvPr/>
        </p:nvSpPr>
        <p:spPr>
          <a:xfrm>
            <a:off x="2044834" y="6478899"/>
            <a:ext cx="917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Century Gothic" panose="020B0502020202020204" pitchFamily="34" charset="0"/>
              </a:rPr>
              <a:t>Summary of Cryogenics workshop, Kazuhiro Yamamoto (Toyama) May 21th 2021</a:t>
            </a:r>
            <a:endParaRPr lang="en-GB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8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A4DCD6-4615-4DE9-BD10-88FBFE8D4A22}"/>
              </a:ext>
            </a:extLst>
          </p:cNvPr>
          <p:cNvSpPr txBox="1"/>
          <p:nvPr/>
        </p:nvSpPr>
        <p:spPr>
          <a:xfrm>
            <a:off x="1" y="0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Takafumi</a:t>
            </a:r>
            <a:r>
              <a:rPr lang="en-US" altLang="ja-JP" sz="2400" dirty="0"/>
              <a:t> </a:t>
            </a:r>
            <a:r>
              <a:rPr lang="en-US" altLang="ja-JP" sz="2400" dirty="0" err="1"/>
              <a:t>Ushiba</a:t>
            </a:r>
            <a:r>
              <a:rPr lang="en-US" altLang="ja-JP" sz="2400" dirty="0"/>
              <a:t> (ICRR) </a:t>
            </a:r>
          </a:p>
          <a:p>
            <a:r>
              <a:rPr lang="en-US" altLang="ja-JP" sz="2400" dirty="0"/>
              <a:t>Recent upgrade of KAGRA cryogenic payload</a:t>
            </a:r>
          </a:p>
          <a:p>
            <a:endParaRPr lang="en-US" altLang="ja-JP" sz="24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533DA9C-9AC3-494B-AFDF-F9204BAC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60" y="904673"/>
            <a:ext cx="7498441" cy="5622587"/>
          </a:xfrm>
          <a:prstGeom prst="rect">
            <a:avLst/>
          </a:prstGeom>
        </p:spPr>
      </p:pic>
      <p:sp>
        <p:nvSpPr>
          <p:cNvPr id="9" name="テキスト ボックス 22">
            <a:extLst>
              <a:ext uri="{FF2B5EF4-FFF2-40B4-BE49-F238E27FC236}">
                <a16:creationId xmlns:a16="http://schemas.microsoft.com/office/drawing/2014/main" id="{10488B67-DFA7-44BB-8A9C-934987F7AC44}"/>
              </a:ext>
            </a:extLst>
          </p:cNvPr>
          <p:cNvSpPr txBox="1"/>
          <p:nvPr/>
        </p:nvSpPr>
        <p:spPr>
          <a:xfrm>
            <a:off x="8388808" y="357455"/>
            <a:ext cx="35116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3600" dirty="0"/>
              <a:t>Due to complex structure, </a:t>
            </a:r>
          </a:p>
          <a:p>
            <a:r>
              <a:rPr kumimoji="1" lang="en-US" altLang="ja-JP" sz="3600" dirty="0">
                <a:solidFill>
                  <a:srgbClr val="FF0000"/>
                </a:solidFill>
              </a:rPr>
              <a:t>old </a:t>
            </a:r>
            <a:r>
              <a:rPr kumimoji="1" lang="en-US" altLang="ja-JP" sz="3600" dirty="0"/>
              <a:t>systems are sometimes </a:t>
            </a:r>
            <a:r>
              <a:rPr kumimoji="1" lang="en-US" altLang="ja-JP" sz="3600" dirty="0">
                <a:solidFill>
                  <a:srgbClr val="FF0000"/>
                </a:solidFill>
              </a:rPr>
              <a:t>stuck </a:t>
            </a:r>
          </a:p>
          <a:p>
            <a:r>
              <a:rPr kumimoji="1" lang="en-US" altLang="ja-JP" sz="3600" dirty="0">
                <a:solidFill>
                  <a:srgbClr val="FF0000"/>
                </a:solidFill>
              </a:rPr>
              <a:t>after </a:t>
            </a:r>
            <a:r>
              <a:rPr lang="en-US" altLang="ja-JP" sz="3600" dirty="0">
                <a:solidFill>
                  <a:srgbClr val="FF0000"/>
                </a:solidFill>
              </a:rPr>
              <a:t>moving several times</a:t>
            </a:r>
            <a:r>
              <a:rPr kumimoji="1" lang="en-US" altLang="ja-JP" sz="3600" dirty="0"/>
              <a:t>.</a:t>
            </a:r>
          </a:p>
          <a:p>
            <a:endParaRPr kumimoji="1" lang="en-US" altLang="ja-JP" sz="3600" dirty="0"/>
          </a:p>
          <a:p>
            <a:r>
              <a:rPr lang="en-US" altLang="ja-JP" sz="3600" dirty="0"/>
              <a:t>-&gt; </a:t>
            </a:r>
            <a:r>
              <a:rPr lang="en-US" altLang="ja-JP" sz="3600" dirty="0">
                <a:solidFill>
                  <a:srgbClr val="FF0000"/>
                </a:solidFill>
              </a:rPr>
              <a:t>New</a:t>
            </a:r>
            <a:r>
              <a:rPr lang="en-US" altLang="ja-JP" sz="3600" dirty="0"/>
              <a:t> system was developed and </a:t>
            </a:r>
            <a:r>
              <a:rPr lang="en-US" altLang="ja-JP" sz="3600" dirty="0">
                <a:solidFill>
                  <a:srgbClr val="FF0000"/>
                </a:solidFill>
              </a:rPr>
              <a:t>installed</a:t>
            </a:r>
            <a:r>
              <a:rPr lang="en-US" altLang="ja-JP" sz="3600" dirty="0"/>
              <a:t> in KAGRA cryostat.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4772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A4DCD6-4615-4DE9-BD10-88FBFE8D4A22}"/>
              </a:ext>
            </a:extLst>
          </p:cNvPr>
          <p:cNvSpPr txBox="1"/>
          <p:nvPr/>
        </p:nvSpPr>
        <p:spPr>
          <a:xfrm>
            <a:off x="1" y="0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Takafumi</a:t>
            </a:r>
            <a:r>
              <a:rPr lang="en-US" altLang="ja-JP" sz="2400" dirty="0"/>
              <a:t> </a:t>
            </a:r>
            <a:r>
              <a:rPr lang="en-US" altLang="ja-JP" sz="2400" dirty="0" err="1"/>
              <a:t>Ushiba</a:t>
            </a:r>
            <a:r>
              <a:rPr lang="en-US" altLang="ja-JP" sz="2400" dirty="0"/>
              <a:t> (ICRR) </a:t>
            </a:r>
          </a:p>
          <a:p>
            <a:r>
              <a:rPr lang="en-US" altLang="ja-JP" sz="2400" dirty="0"/>
              <a:t>Recent upgrade of KAGRA cryogenic payload</a:t>
            </a:r>
          </a:p>
          <a:p>
            <a:endParaRPr lang="en-US" altLang="ja-JP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A73C255-BAF9-4021-8E84-8EA885A02328}"/>
              </a:ext>
            </a:extLst>
          </p:cNvPr>
          <p:cNvGrpSpPr/>
          <p:nvPr/>
        </p:nvGrpSpPr>
        <p:grpSpPr>
          <a:xfrm>
            <a:off x="400382" y="1033064"/>
            <a:ext cx="5358394" cy="1835233"/>
            <a:chOff x="226582" y="1702733"/>
            <a:chExt cx="8706403" cy="3446729"/>
          </a:xfrm>
        </p:grpSpPr>
        <p:pic>
          <p:nvPicPr>
            <p:cNvPr id="7" name="コンテンツ プレースホルダー 4" descr="テーブル, 手術台 が含まれている画像&#10;&#10;自動的に生成された説明">
              <a:extLst>
                <a:ext uri="{FF2B5EF4-FFF2-40B4-BE49-F238E27FC236}">
                  <a16:creationId xmlns:a16="http://schemas.microsoft.com/office/drawing/2014/main" id="{536ACC38-56ED-4D4F-ADD8-09EB60D4B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8" t="15949" r="2061" b="19062"/>
            <a:stretch/>
          </p:blipFill>
          <p:spPr>
            <a:xfrm>
              <a:off x="226582" y="1806985"/>
              <a:ext cx="8706403" cy="3342477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C0EF3E2-27B8-41FB-B978-92D588B7EEE7}"/>
                </a:ext>
              </a:extLst>
            </p:cNvPr>
            <p:cNvSpPr/>
            <p:nvPr/>
          </p:nvSpPr>
          <p:spPr>
            <a:xfrm rot="3699417">
              <a:off x="863650" y="1845765"/>
              <a:ext cx="584847" cy="298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2B749D2-B0F4-43EB-9D18-F15F1EC5B318}"/>
                </a:ext>
              </a:extLst>
            </p:cNvPr>
            <p:cNvSpPr/>
            <p:nvPr/>
          </p:nvSpPr>
          <p:spPr>
            <a:xfrm rot="3699417">
              <a:off x="588821" y="1898305"/>
              <a:ext cx="584847" cy="298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22">
            <a:extLst>
              <a:ext uri="{FF2B5EF4-FFF2-40B4-BE49-F238E27FC236}">
                <a16:creationId xmlns:a16="http://schemas.microsoft.com/office/drawing/2014/main" id="{FDCF8CBA-A347-4D24-AB0B-E1A9D492DB73}"/>
              </a:ext>
            </a:extLst>
          </p:cNvPr>
          <p:cNvSpPr txBox="1"/>
          <p:nvPr/>
        </p:nvSpPr>
        <p:spPr>
          <a:xfrm>
            <a:off x="7933322" y="4459190"/>
            <a:ext cx="3511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600" dirty="0">
                <a:solidFill>
                  <a:srgbClr val="FF0000"/>
                </a:solidFill>
              </a:rPr>
              <a:t>New</a:t>
            </a:r>
            <a:r>
              <a:rPr lang="en-US" altLang="ja-JP" sz="3600" dirty="0"/>
              <a:t> system </a:t>
            </a:r>
            <a:r>
              <a:rPr lang="en-US" altLang="ja-JP" sz="3600" dirty="0">
                <a:solidFill>
                  <a:srgbClr val="FF0000"/>
                </a:solidFill>
              </a:rPr>
              <a:t>works</a:t>
            </a:r>
            <a:r>
              <a:rPr lang="en-US" altLang="ja-JP" sz="3600" dirty="0"/>
              <a:t> in KAGRA cryostat (46K).</a:t>
            </a:r>
            <a:endParaRPr kumimoji="1" lang="ja-JP" altLang="en-US" sz="36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B9AC082-6ACE-4869-A090-C1AA6CEB0EEC}"/>
              </a:ext>
            </a:extLst>
          </p:cNvPr>
          <p:cNvGrpSpPr/>
          <p:nvPr/>
        </p:nvGrpSpPr>
        <p:grpSpPr>
          <a:xfrm>
            <a:off x="6635399" y="29563"/>
            <a:ext cx="5556601" cy="4009500"/>
            <a:chOff x="1723360" y="1508459"/>
            <a:chExt cx="5556601" cy="40095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32B758E-1222-46EE-8CA6-BCEC58A67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3360" y="1508459"/>
              <a:ext cx="5556601" cy="4009500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EF52EE98-53F8-4936-B512-7F845F617504}"/>
                </a:ext>
              </a:extLst>
            </p:cNvPr>
            <p:cNvSpPr/>
            <p:nvPr/>
          </p:nvSpPr>
          <p:spPr>
            <a:xfrm>
              <a:off x="4844560" y="1670462"/>
              <a:ext cx="2022231" cy="448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32BE115-61EC-4A46-942F-2E8223B8FF9B}"/>
                </a:ext>
              </a:extLst>
            </p:cNvPr>
            <p:cNvSpPr txBox="1"/>
            <p:nvPr/>
          </p:nvSpPr>
          <p:spPr>
            <a:xfrm>
              <a:off x="4777126" y="1608361"/>
              <a:ext cx="2264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Pressure: 2.6×10</a:t>
              </a:r>
              <a:r>
                <a:rPr lang="en-US" altLang="ja-JP" baseline="30000" dirty="0"/>
                <a:t>-6</a:t>
              </a:r>
              <a:r>
                <a:rPr lang="en-US" altLang="ja-JP" dirty="0"/>
                <a:t> Pa</a:t>
              </a:r>
              <a:endParaRPr kumimoji="1" lang="ja-JP" altLang="en-US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300BA54C-B5EC-4398-9965-6D3AC1250E10}"/>
                </a:ext>
              </a:extLst>
            </p:cNvPr>
            <p:cNvSpPr txBox="1"/>
            <p:nvPr/>
          </p:nvSpPr>
          <p:spPr>
            <a:xfrm>
              <a:off x="4777126" y="1815794"/>
              <a:ext cx="1911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Temperature: 46 K</a:t>
              </a:r>
              <a:endParaRPr kumimoji="1" lang="ja-JP" altLang="en-US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798D29BC-D204-4C50-A50D-54B667499E33}"/>
                </a:ext>
              </a:extLst>
            </p:cNvPr>
            <p:cNvSpPr/>
            <p:nvPr/>
          </p:nvSpPr>
          <p:spPr>
            <a:xfrm>
              <a:off x="3710477" y="2937994"/>
              <a:ext cx="1134083" cy="232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A3468DF-DA35-45E2-A52E-85A9C86D3ABE}"/>
                </a:ext>
              </a:extLst>
            </p:cNvPr>
            <p:cNvSpPr txBox="1"/>
            <p:nvPr/>
          </p:nvSpPr>
          <p:spPr>
            <a:xfrm>
              <a:off x="3819700" y="286948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aligning</a:t>
              </a:r>
              <a:endParaRPr kumimoji="1" lang="ja-JP" altLang="en-US" dirty="0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B012E585-6BA4-4BB7-9F5C-73DF58313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10" y="2948792"/>
            <a:ext cx="6638358" cy="36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8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1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562790" y="950257"/>
            <a:ext cx="5720564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Cryogenic Session: Tuesday May 18</a:t>
            </a:r>
            <a:r>
              <a:rPr lang="en-US" sz="40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(hour 2)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 project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B600B-2AA2-4ABB-B029-5E4A76B6AAAF}"/>
              </a:ext>
            </a:extLst>
          </p:cNvPr>
          <p:cNvSpPr txBox="1"/>
          <p:nvPr/>
        </p:nvSpPr>
        <p:spPr>
          <a:xfrm>
            <a:off x="3819918" y="2470117"/>
            <a:ext cx="69670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Fulvio Ricci (Univ. Sapienza, INFN, Rome)</a:t>
            </a:r>
          </a:p>
          <a:p>
            <a:r>
              <a:rPr lang="en-GB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Cryogenics and Vacuum for the Einstein Telescope project</a:t>
            </a:r>
          </a:p>
          <a:p>
            <a:endParaRPr lang="en-GB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Ettore Majorana </a:t>
            </a:r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(Univ. Sapienza, INFN, Rome)</a:t>
            </a:r>
            <a:endParaRPr lang="en-GB" b="1" i="0"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GB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Outline of cryogenic payload compliance with Einstein Telescope</a:t>
            </a:r>
          </a:p>
          <a:p>
            <a:endParaRPr lang="en-GB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Henk Bulten (Vrije Universiteit Amsterdam/Nikhef)</a:t>
            </a:r>
          </a:p>
          <a:p>
            <a:r>
              <a:rPr lang="en-GB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Cryogenics and water migration in ET pathfinder</a:t>
            </a:r>
          </a:p>
          <a:p>
            <a:endParaRPr lang="en-GB" b="1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Lennard Busch, Xhesika Koroveshi and Steffen Grohmann  (Karlsruhe Institute of Technology (KIT))</a:t>
            </a:r>
          </a:p>
          <a:p>
            <a:r>
              <a:rPr lang="en-GB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Helium-based cooling concept of the ET-LF interferometer</a:t>
            </a:r>
            <a:endParaRPr lang="en-GB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GWADW2021 Gravitational Wave Advanced Detector Workshop">
            <a:extLst>
              <a:ext uri="{FF2B5EF4-FFF2-40B4-BE49-F238E27FC236}">
                <a16:creationId xmlns:a16="http://schemas.microsoft.com/office/drawing/2014/main" id="{E6763151-B08B-47CB-985D-E847B58E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6E1CF-A544-4F46-834F-B0B6E4887DF4}"/>
              </a:ext>
            </a:extLst>
          </p:cNvPr>
          <p:cNvSpPr txBox="1"/>
          <p:nvPr/>
        </p:nvSpPr>
        <p:spPr>
          <a:xfrm>
            <a:off x="2044834" y="6478899"/>
            <a:ext cx="870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highlight>
                  <a:srgbClr val="FFFF00"/>
                </a:highlight>
                <a:latin typeface="Century Gothic" panose="020B0502020202020204" pitchFamily="34" charset="0"/>
              </a:rPr>
              <a:t>Summary of Cryogenics workshop, Paola Puppo (INFN-Roma) May 21th 2021</a:t>
            </a:r>
            <a:endParaRPr lang="en-GB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4"/>
    </mc:Choice>
    <mc:Fallback xmlns="">
      <p:transition spd="slow" advTm="2297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298576-0867-4C9E-994D-97DF5916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04139" cy="3849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68AE0-3316-440D-AF90-D01CDA7C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87" y="3606529"/>
            <a:ext cx="5610514" cy="3175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9F8C7-D9E3-401A-8E94-F82BC5664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54" y="3715602"/>
            <a:ext cx="5446240" cy="3066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00184-A766-4BBA-B46E-9F4FCACF8E84}"/>
              </a:ext>
            </a:extLst>
          </p:cNvPr>
          <p:cNvSpPr txBox="1"/>
          <p:nvPr/>
        </p:nvSpPr>
        <p:spPr>
          <a:xfrm>
            <a:off x="6432687" y="325147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latin typeface="Century Gothic" panose="020B0502020202020204" pitchFamily="34" charset="0"/>
              </a:rPr>
              <a:t>Vacuum Tubes</a:t>
            </a:r>
            <a:endParaRPr lang="en-GB" b="1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210CE-0F52-4CD8-B3A4-D3CE16891E19}"/>
              </a:ext>
            </a:extLst>
          </p:cNvPr>
          <p:cNvSpPr txBox="1"/>
          <p:nvPr/>
        </p:nvSpPr>
        <p:spPr>
          <a:xfrm>
            <a:off x="367730" y="3428999"/>
            <a:ext cx="2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Century Gothic" panose="020B0502020202020204" pitchFamily="34" charset="0"/>
              </a:rPr>
              <a:t>Cooling System</a:t>
            </a:r>
            <a:endParaRPr lang="en-GB" b="1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8B6431-9499-4C40-BC51-3D19346F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629" y="552204"/>
            <a:ext cx="4924572" cy="2699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7A8B63-8E3D-4CED-956C-92B6AEF205BD}"/>
              </a:ext>
            </a:extLst>
          </p:cNvPr>
          <p:cNvSpPr txBox="1"/>
          <p:nvPr/>
        </p:nvSpPr>
        <p:spPr>
          <a:xfrm>
            <a:off x="7494366" y="116421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>
                <a:latin typeface="Century Gothic" panose="020B0502020202020204" pitchFamily="34" charset="0"/>
              </a:rPr>
              <a:t>Cryogenic Monolithic Suspensions</a:t>
            </a:r>
          </a:p>
        </p:txBody>
      </p:sp>
    </p:spTree>
    <p:extLst>
      <p:ext uri="{BB962C8B-B14F-4D97-AF65-F5344CB8AC3E}">
        <p14:creationId xmlns:p14="http://schemas.microsoft.com/office/powerpoint/2010/main" val="29807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0"/>
    </mc:Choice>
    <mc:Fallback xmlns="">
      <p:transition spd="slow" advTm="3614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17C06D0-E335-464D-81EF-DE55F92DC185}"/>
              </a:ext>
            </a:extLst>
          </p:cNvPr>
          <p:cNvSpPr txBox="1"/>
          <p:nvPr/>
        </p:nvSpPr>
        <p:spPr>
          <a:xfrm>
            <a:off x="127820" y="134226"/>
            <a:ext cx="66169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u="none" strike="noStrike" baseline="0">
                <a:solidFill>
                  <a:srgbClr val="0070C1"/>
                </a:solidFill>
                <a:latin typeface="Calibri-Light"/>
              </a:rPr>
              <a:t>Main issues related to cryogenics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Aria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Heat extraction from a heavy mirror and suspension wires for a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cryogenic payload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Aria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Cooling Time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Aria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Safety </a:t>
            </a:r>
            <a:r>
              <a:rPr lang="en-GB" sz="1800" b="1" i="0" u="none" strike="noStrike" baseline="0">
                <a:solidFill>
                  <a:srgbClr val="000000"/>
                </a:solidFill>
                <a:latin typeface="Calibri-Bold"/>
              </a:rPr>
              <a:t>: </a:t>
            </a:r>
            <a:r>
              <a:rPr lang="en-GB" sz="1800" i="0" u="none" strike="noStrike" baseline="0">
                <a:solidFill>
                  <a:srgbClr val="000000"/>
                </a:solidFill>
                <a:latin typeface="Calibri-Bold"/>
              </a:rPr>
              <a:t>a</a:t>
            </a:r>
            <a:r>
              <a:rPr lang="en-GB" sz="1800" b="1" i="0" u="none" strike="noStrike" baseline="0">
                <a:solidFill>
                  <a:srgbClr val="000000"/>
                </a:solidFill>
                <a:latin typeface="Calibri-Bold"/>
              </a:rPr>
              <a:t>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crucial issue when we operate in the underground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environment)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Aria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Mirror pollution due to the temperature gradients</a:t>
            </a:r>
          </a:p>
          <a:p>
            <a:pPr algn="l"/>
            <a:r>
              <a:rPr lang="en-GB" sz="2800" b="0" i="0" u="none" strike="noStrike" baseline="0">
                <a:solidFill>
                  <a:srgbClr val="000000"/>
                </a:solidFill>
                <a:latin typeface="ArialMT"/>
              </a:rPr>
              <a:t>• </a:t>
            </a:r>
            <a:r>
              <a:rPr lang="en-GB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VIBRATIONS and EXTRA ACOUSTIC NOISE!!!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23366-1A58-487B-AA1C-37EB2DA40087}"/>
              </a:ext>
            </a:extLst>
          </p:cNvPr>
          <p:cNvSpPr txBox="1"/>
          <p:nvPr/>
        </p:nvSpPr>
        <p:spPr>
          <a:xfrm>
            <a:off x="127820" y="3429000"/>
            <a:ext cx="609437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0" i="0" u="none" strike="noStrike" baseline="0">
                <a:solidFill>
                  <a:srgbClr val="0070C1"/>
                </a:solidFill>
                <a:latin typeface="OpenSans-Regular"/>
              </a:rPr>
              <a:t>Cryogenics: R&amp;D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OpenSans-Regular"/>
              </a:rPr>
              <a:t>In addition to the ET design effort, we will discuss and promote R&amp;D for improved detectors, for example for future ET upgrades. 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OpenSans-Regular"/>
              </a:rPr>
              <a:t>The scope of this division includes work on:</a:t>
            </a:r>
          </a:p>
          <a:p>
            <a:pPr algn="l"/>
            <a:r>
              <a:rPr lang="en-GB" sz="24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OpenSans-Regular"/>
              </a:rPr>
              <a:t>Simulation of particle sources and shields in the cryostat</a:t>
            </a:r>
          </a:p>
          <a:p>
            <a:pPr algn="l"/>
            <a:r>
              <a:rPr lang="en-GB" sz="24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OpenSans-Regular"/>
              </a:rPr>
              <a:t>Development of ultra-low noise LF payload cooling systems</a:t>
            </a:r>
          </a:p>
          <a:p>
            <a:pPr algn="l"/>
            <a:r>
              <a:rPr lang="en-GB" sz="24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OpenSans-Regular"/>
              </a:rPr>
              <a:t>Experimental investigations on LF payload operation, incl. local control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CF608-A34A-4A70-96F3-FCDC055DF57B}"/>
              </a:ext>
            </a:extLst>
          </p:cNvPr>
          <p:cNvSpPr txBox="1"/>
          <p:nvPr/>
        </p:nvSpPr>
        <p:spPr>
          <a:xfrm>
            <a:off x="6529431" y="86915"/>
            <a:ext cx="566256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 u="none" strike="noStrike" baseline="0">
                <a:solidFill>
                  <a:srgbClr val="0070C1"/>
                </a:solidFill>
                <a:latin typeface="Calibri" panose="020F0502020204030204" pitchFamily="34" charset="0"/>
              </a:rPr>
              <a:t>Open point</a:t>
            </a:r>
          </a:p>
          <a:p>
            <a:pPr algn="l"/>
            <a:r>
              <a:rPr lang="en-GB" sz="1800" b="1" i="0" u="none" strike="noStrike" baseline="0">
                <a:solidFill>
                  <a:srgbClr val="FF0000"/>
                </a:solidFill>
                <a:latin typeface="Calibri-Bold"/>
              </a:rPr>
              <a:t>Numerical study of the cryotrap configuration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-Numerical evaluation of the geometrical factor for the radiative heat transfer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-Molecular conduction evaluation via montecarlo</a:t>
            </a:r>
          </a:p>
          <a:p>
            <a:pPr algn="l"/>
            <a:endParaRPr lang="en-GB" sz="18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1800" b="1" i="0" u="none" strike="noStrike" baseline="0">
                <a:solidFill>
                  <a:srgbClr val="FF0000"/>
                </a:solidFill>
                <a:latin typeface="Calibri-Bold"/>
              </a:rPr>
              <a:t>Payload cooling time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- We need to reduce it ( up to 1 week per mirror )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- use of the He gas exchange, a complex solution in a real GW interferometer</a:t>
            </a:r>
          </a:p>
          <a:p>
            <a:pPr algn="l"/>
            <a:r>
              <a:rPr lang="en-GB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- Use a telescopic system to transmit the refr. power via solid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329F9-055D-482A-ACE6-67C45A77DFF8}"/>
              </a:ext>
            </a:extLst>
          </p:cNvPr>
          <p:cNvSpPr txBox="1"/>
          <p:nvPr/>
        </p:nvSpPr>
        <p:spPr>
          <a:xfrm>
            <a:off x="6529431" y="3872567"/>
            <a:ext cx="544165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u="none" strike="noStrike" baseline="0">
                <a:solidFill>
                  <a:srgbClr val="0070C1"/>
                </a:solidFill>
                <a:latin typeface="OpenSans-Regular"/>
              </a:rPr>
              <a:t>Vacuum &amp; Cryogenics:</a:t>
            </a:r>
          </a:p>
          <a:p>
            <a:pPr algn="l"/>
            <a:r>
              <a:rPr lang="en-GB" sz="2800" b="0" i="0" u="none" strike="noStrike" baseline="0">
                <a:solidFill>
                  <a:srgbClr val="0070C1"/>
                </a:solidFill>
                <a:latin typeface="OpenSans-Regular"/>
              </a:rPr>
              <a:t>Preliminary questions</a:t>
            </a:r>
          </a:p>
          <a:p>
            <a:pPr algn="l"/>
            <a:r>
              <a:rPr lang="en-GB" sz="1600" b="0" i="0" u="none" strike="noStrike" baseline="0">
                <a:solidFill>
                  <a:srgbClr val="000000"/>
                </a:solidFill>
                <a:latin typeface="OpenSans-Regular"/>
              </a:rPr>
              <a:t>Before the complete design document, we must address urgent issues following from the current design, for example:</a:t>
            </a:r>
          </a:p>
          <a:p>
            <a:pPr algn="l"/>
            <a:r>
              <a:rPr lang="en-GB" sz="20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600" b="0" i="0" u="none" strike="noStrike" baseline="0">
                <a:solidFill>
                  <a:srgbClr val="000000"/>
                </a:solidFill>
                <a:latin typeface="OpenSans-Regular"/>
              </a:rPr>
              <a:t>Diameter and bakeout conditions of the pipe arm tubes</a:t>
            </a:r>
          </a:p>
          <a:p>
            <a:pPr algn="l"/>
            <a:r>
              <a:rPr lang="en-GB" sz="20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600" b="0" i="0" u="none" strike="noStrike" baseline="0">
                <a:solidFill>
                  <a:srgbClr val="000000"/>
                </a:solidFill>
                <a:latin typeface="OpenSans-Regular"/>
              </a:rPr>
              <a:t>Desired cool-down and warm-up times</a:t>
            </a:r>
          </a:p>
          <a:p>
            <a:pPr algn="l"/>
            <a:r>
              <a:rPr lang="en-GB" sz="2000" b="0" i="0" u="none" strike="noStrike" baseline="0">
                <a:solidFill>
                  <a:srgbClr val="000000"/>
                </a:solidFill>
                <a:latin typeface="SymbolMT"/>
              </a:rPr>
              <a:t>• </a:t>
            </a:r>
            <a:r>
              <a:rPr lang="en-GB" sz="1600" b="0" i="0" u="none" strike="noStrike" baseline="0">
                <a:solidFill>
                  <a:srgbClr val="000000"/>
                </a:solidFill>
                <a:latin typeface="OpenSans-Regular"/>
              </a:rPr>
              <a:t>Heat load on the LF mirrors</a:t>
            </a:r>
          </a:p>
        </p:txBody>
      </p:sp>
    </p:spTree>
    <p:extLst>
      <p:ext uri="{BB962C8B-B14F-4D97-AF65-F5344CB8AC3E}">
        <p14:creationId xmlns:p14="http://schemas.microsoft.com/office/powerpoint/2010/main" val="2006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3"/>
    </mc:Choice>
    <mc:Fallback xmlns="">
      <p:transition spd="slow" advTm="4122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207155-6975-4C7F-91F4-2BF21254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43" y="399895"/>
            <a:ext cx="11109514" cy="60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6AEF5-BFF4-419B-93CA-F5AA89BAE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12" y="3575755"/>
            <a:ext cx="5838266" cy="3282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1AD7D-0D71-463F-B411-FC75A380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889" y="284493"/>
            <a:ext cx="5864913" cy="3291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3ACBA-271F-42A5-B622-57547EDB8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" y="3317132"/>
            <a:ext cx="6087717" cy="3489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B6430-AFC0-458A-B8CA-AB30F4D9F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864912" cy="3039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81AEE4-D254-4B8F-ABA8-25CC53FCC81C}"/>
              </a:ext>
            </a:extLst>
          </p:cNvPr>
          <p:cNvSpPr txBox="1"/>
          <p:nvPr/>
        </p:nvSpPr>
        <p:spPr>
          <a:xfrm>
            <a:off x="7744548" y="0"/>
            <a:ext cx="444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Century Gothic" panose="020B0502020202020204" pitchFamily="34" charset="0"/>
              </a:rPr>
              <a:t>Heat Links effect on thermal noise</a:t>
            </a:r>
            <a:endParaRPr lang="en-GB" b="1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D0AFBD-26CB-40A8-B038-4E219F1C4E64}"/>
              </a:ext>
            </a:extLst>
          </p:cNvPr>
          <p:cNvSpPr txBox="1"/>
          <p:nvPr/>
        </p:nvSpPr>
        <p:spPr>
          <a:xfrm>
            <a:off x="1082193" y="2988483"/>
            <a:ext cx="229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Century Gothic" panose="020B0502020202020204" pitchFamily="34" charset="0"/>
              </a:rPr>
              <a:t>Thermal Studies</a:t>
            </a:r>
            <a:endParaRPr lang="en-GB" b="1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B7C9F-1729-4034-B748-3065BF891D93}"/>
              </a:ext>
            </a:extLst>
          </p:cNvPr>
          <p:cNvSpPr txBox="1"/>
          <p:nvPr/>
        </p:nvSpPr>
        <p:spPr>
          <a:xfrm>
            <a:off x="6096000" y="3575755"/>
            <a:ext cx="5145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>
                <a:latin typeface="Century Gothic" panose="020B0502020202020204" pitchFamily="34" charset="0"/>
              </a:rPr>
              <a:t>Controls</a:t>
            </a:r>
            <a:endParaRPr lang="en-GB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4"/>
    </mc:Choice>
    <mc:Fallback xmlns="">
      <p:transition spd="slow" advTm="5372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632392-A2DF-4E97-8EAF-494AC175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85" y="5070"/>
            <a:ext cx="9747842" cy="68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4"/>
    </mc:Choice>
    <mc:Fallback xmlns="">
      <p:transition spd="slow" advTm="1615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84E247-71A8-458D-BFDD-EBB77B09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229" y="-403"/>
            <a:ext cx="977896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4"/>
    </mc:Choice>
    <mc:Fallback xmlns="">
      <p:transition spd="slow" advTm="3047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F933D9-6A4F-454A-B3E8-A823774E7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7" y="83890"/>
            <a:ext cx="12063741" cy="67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7"/>
    </mc:Choice>
    <mc:Fallback xmlns="">
      <p:transition spd="slow" advTm="224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-2" y="247231"/>
            <a:ext cx="12091481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 and Voyager project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Voyager (A+) is cryogenic (room temperature) upgrade of current LIGO facility.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Cryogenic is a choice of CE2.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B600B-2AA2-4ABB-B029-5E4A76B6AAAF}"/>
              </a:ext>
            </a:extLst>
          </p:cNvPr>
          <p:cNvSpPr txBox="1"/>
          <p:nvPr/>
        </p:nvSpPr>
        <p:spPr>
          <a:xfrm>
            <a:off x="-21" y="3016408"/>
            <a:ext cx="121920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CE2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based on A+(room temperature) and Voyager (cryogenic)        </a:t>
            </a:r>
          </a:p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      (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Kuns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CE2 suspension design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based on 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A+(room temperature) and Voyager (cryogenic)                                                                                   (</a:t>
            </a:r>
            <a:r>
              <a:rPr lang="en-US" altLang="ja-JP" sz="28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Biscans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800" b="1" i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New type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cryocooler (Voyager); Optical Refrigeration for an Optomechanical Amplifier  (</a:t>
            </a:r>
            <a:r>
              <a:rPr lang="en-US" sz="2800" b="1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Drori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GB" sz="2800" b="1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Black body radiation as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bulk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phenomena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(Reis)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GWADW2021 Gravitational Wave Advanced Detector Workshop">
            <a:extLst>
              <a:ext uri="{FF2B5EF4-FFF2-40B4-BE49-F238E27FC236}">
                <a16:creationId xmlns:a16="http://schemas.microsoft.com/office/drawing/2014/main" id="{E6763151-B08B-47CB-985D-E847B58E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6E1CF-A544-4F46-834F-B0B6E4887DF4}"/>
              </a:ext>
            </a:extLst>
          </p:cNvPr>
          <p:cNvSpPr txBox="1"/>
          <p:nvPr/>
        </p:nvSpPr>
        <p:spPr>
          <a:xfrm>
            <a:off x="2044834" y="6478899"/>
            <a:ext cx="917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  <a:latin typeface="Century Gothic" panose="020B0502020202020204" pitchFamily="34" charset="0"/>
              </a:rPr>
              <a:t>Summary of Cryogenics workshop, Kazuhiro Yamamoto (Toyama) May 21th 2021</a:t>
            </a:r>
            <a:endParaRPr lang="en-GB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70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D68BF2-58BA-47CF-960B-0B754D7B7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2" y="77957"/>
            <a:ext cx="8216721" cy="4153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67379-1EF6-4B8C-B032-F0F201BAE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62" y="3251896"/>
            <a:ext cx="6877500" cy="35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63"/>
    </mc:Choice>
    <mc:Fallback xmlns="">
      <p:transition spd="slow" advTm="4366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A close-up of a rainbow&#10;&#10;Description automatically generated with low confidence">
            <a:extLst>
              <a:ext uri="{FF2B5EF4-FFF2-40B4-BE49-F238E27FC236}">
                <a16:creationId xmlns:a16="http://schemas.microsoft.com/office/drawing/2014/main" id="{18C97FA7-E115-49FF-87D4-B3D46DE3B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7B9DB-4706-4850-8AC8-638CA280A5DB}"/>
              </a:ext>
            </a:extLst>
          </p:cNvPr>
          <p:cNvSpPr txBox="1"/>
          <p:nvPr/>
        </p:nvSpPr>
        <p:spPr>
          <a:xfrm>
            <a:off x="562789" y="950257"/>
            <a:ext cx="7238971" cy="3427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Cryogenic Session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Wednesday May 19</a:t>
            </a:r>
            <a:r>
              <a:rPr lang="en-US" sz="28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-20</a:t>
            </a:r>
            <a:r>
              <a:rPr lang="en-US" sz="28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(hour 2)</a:t>
            </a:r>
            <a:endParaRPr lang="en-US" sz="2800" baseline="30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4000" baseline="30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R&amp;D’s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B600B-2AA2-4ABB-B029-5E4A76B6AAAF}"/>
              </a:ext>
            </a:extLst>
          </p:cNvPr>
          <p:cNvSpPr txBox="1"/>
          <p:nvPr/>
        </p:nvSpPr>
        <p:spPr>
          <a:xfrm>
            <a:off x="3400468" y="2676334"/>
            <a:ext cx="87915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Satoshi Tanioka (ICRR, The University of Tokyo.)</a:t>
            </a:r>
          </a:p>
          <a:p>
            <a:r>
              <a:rPr lang="en-GB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Optical loss study of the cryogenic molecular layer using a folded cavity for future gravitational-wave detectors</a:t>
            </a:r>
          </a:p>
          <a:p>
            <a:endParaRPr lang="en-GB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Luisa Spallino (LNF - INFN)</a:t>
            </a:r>
          </a:p>
          <a:p>
            <a:r>
              <a:rPr lang="en-GB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Impact on Vacuum Requirements by Cryogenically Cooled Mirrors for Gravitational Wave Detection</a:t>
            </a:r>
          </a:p>
          <a:p>
            <a:endParaRPr lang="en-GB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Marcel ter Brake, Arvi Xhahi, Harry Holland  (University of Twente) </a:t>
            </a:r>
          </a:p>
          <a:p>
            <a:r>
              <a:rPr lang="en-GB" i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Sorption-based vibration-free cryogenic cooling for ET and ETPathFinder</a:t>
            </a:r>
          </a:p>
        </p:txBody>
      </p:sp>
      <p:pic>
        <p:nvPicPr>
          <p:cNvPr id="8" name="Picture 2" descr="GWADW2021 Gravitational Wave Advanced Detector Workshop">
            <a:extLst>
              <a:ext uri="{FF2B5EF4-FFF2-40B4-BE49-F238E27FC236}">
                <a16:creationId xmlns:a16="http://schemas.microsoft.com/office/drawing/2014/main" id="{170D28AC-5546-46DD-A1E6-79FCAB447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475" y="0"/>
            <a:ext cx="15335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DFE20F-F8C8-4ED8-B877-766B8C539C82}"/>
              </a:ext>
            </a:extLst>
          </p:cNvPr>
          <p:cNvSpPr txBox="1"/>
          <p:nvPr/>
        </p:nvSpPr>
        <p:spPr>
          <a:xfrm>
            <a:off x="2044834" y="6478899"/>
            <a:ext cx="870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highlight>
                  <a:srgbClr val="FFFF00"/>
                </a:highlight>
                <a:latin typeface="Century Gothic" panose="020B0502020202020204" pitchFamily="34" charset="0"/>
              </a:rPr>
              <a:t>Summary of Cryogenics workshop, Paola Puppo (INFN-Roma) May 21th 2021</a:t>
            </a:r>
            <a:endParaRPr lang="en-GB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9"/>
    </mc:Choice>
    <mc:Fallback xmlns="">
      <p:transition spd="slow" advTm="2048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C5FD0-B787-43D0-A3AE-ACBCA10B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715"/>
            <a:ext cx="5845459" cy="437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87F6D-15EF-4DEE-A1A1-960D58CBB4B0}"/>
              </a:ext>
            </a:extLst>
          </p:cNvPr>
          <p:cNvSpPr txBox="1"/>
          <p:nvPr/>
        </p:nvSpPr>
        <p:spPr>
          <a:xfrm>
            <a:off x="-12784" y="-1"/>
            <a:ext cx="12204784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FFFF00"/>
                </a:solidFill>
                <a:latin typeface="Century Gothic" panose="020B0502020202020204" pitchFamily="34" charset="0"/>
              </a:rPr>
              <a:t>Satoshi Tanioka (ICRR, The University of Tokyo.)</a:t>
            </a:r>
          </a:p>
          <a:p>
            <a:r>
              <a:rPr lang="en-GB" sz="2400" i="0">
                <a:solidFill>
                  <a:srgbClr val="FFFF00"/>
                </a:solidFill>
                <a:effectLst/>
                <a:latin typeface="Century Gothic" panose="020B0502020202020204" pitchFamily="34" charset="0"/>
              </a:rPr>
              <a:t>Optical loss study of the cryogenic molecular layer using a folded cavity for future gravitational-wave detectors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41C02-805B-4C99-94CF-FF82DB47B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05" y="4229166"/>
            <a:ext cx="3485492" cy="2611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1BF608-8E5E-430F-A0FC-B698860D9F11}"/>
              </a:ext>
            </a:extLst>
          </p:cNvPr>
          <p:cNvSpPr txBox="1"/>
          <p:nvPr/>
        </p:nvSpPr>
        <p:spPr>
          <a:xfrm>
            <a:off x="5858336" y="1151798"/>
            <a:ext cx="6207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latin typeface="Century Gothic" panose="020B0502020202020204" pitchFamily="34" charset="0"/>
              </a:rPr>
              <a:t>Folded cavity to characterize this effect</a:t>
            </a:r>
            <a:endParaRPr lang="en-GB" sz="2400"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CB33F3-8A12-49F4-B831-EC75701AC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12"/>
          <a:stretch/>
        </p:blipFill>
        <p:spPr>
          <a:xfrm>
            <a:off x="6560190" y="1608947"/>
            <a:ext cx="4591053" cy="2872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A26873-43F0-4F1D-B75B-7B01D54F2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764" y="4476444"/>
            <a:ext cx="3485492" cy="23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25"/>
    </mc:Choice>
    <mc:Fallback xmlns="">
      <p:transition spd="slow" advTm="6462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FC2BE-30A5-4B78-97DC-207B0976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5" y="151039"/>
            <a:ext cx="6584472" cy="440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3F56B7-2D4F-4EA7-A294-AB2DD5E3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513" y="2999736"/>
            <a:ext cx="5426403" cy="38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6"/>
    </mc:Choice>
    <mc:Fallback xmlns="">
      <p:transition spd="slow" advTm="31906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22BD7-7D9E-49E3-ADFF-81A9C9D9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115" y="3717"/>
            <a:ext cx="12192000" cy="68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1"/>
    </mc:Choice>
    <mc:Fallback xmlns="">
      <p:transition spd="slow" advTm="1271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0D20E0-5410-418B-9303-B20D1D8C6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83" y="2814514"/>
            <a:ext cx="7192317" cy="4043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65E8F-08D6-43DC-8091-866BC9648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88865" cy="3142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DBA1D-C4D8-4414-A016-54219895E5F8}"/>
              </a:ext>
            </a:extLst>
          </p:cNvPr>
          <p:cNvSpPr txBox="1"/>
          <p:nvPr/>
        </p:nvSpPr>
        <p:spPr>
          <a:xfrm>
            <a:off x="7066856" y="2198451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Century Gothic" panose="020B0502020202020204" pitchFamily="34" charset="0"/>
              </a:rPr>
              <a:t>Mitigation strategies…..</a:t>
            </a:r>
            <a:endParaRPr lang="en-GB" sz="240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88A87-D23A-4641-9BB7-80A2AF518529}"/>
              </a:ext>
            </a:extLst>
          </p:cNvPr>
          <p:cNvSpPr txBox="1"/>
          <p:nvPr/>
        </p:nvSpPr>
        <p:spPr>
          <a:xfrm>
            <a:off x="555809" y="3257523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Century Gothic" panose="020B0502020202020204" pitchFamily="34" charset="0"/>
              </a:rPr>
              <a:t>Issues on water pressure…</a:t>
            </a:r>
            <a:endParaRPr lang="en-GB"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68"/>
    </mc:Choice>
    <mc:Fallback xmlns="">
      <p:transition spd="slow" advTm="7976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A816E-89DB-45E8-875A-AAF101B4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95261" cy="4017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B02D0-D0E1-43DC-89F4-13728E31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68678"/>
            <a:ext cx="6096000" cy="32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76"/>
    </mc:Choice>
    <mc:Fallback xmlns="">
      <p:transition spd="slow" advTm="3227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8C1EB-60A3-4A3B-98F6-04ADEF18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15" y="3378256"/>
            <a:ext cx="7328170" cy="3479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AEB65-913F-48B0-ABF9-8BC1AF2CB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788" y="0"/>
            <a:ext cx="6426423" cy="32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3"/>
    </mc:Choice>
    <mc:Fallback xmlns="">
      <p:transition spd="slow" advTm="4348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40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9" name="Rectangle 4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09E6A-C9A9-4718-9AF1-A5A96B61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solidFill>
                  <a:schemeClr val="bg1"/>
                </a:solidFill>
                <a:latin typeface="Century Gothic" panose="020B0502020202020204" pitchFamily="34" charset="0"/>
              </a:rPr>
              <a:t>Sorry no time to introduce details but 4 posters !</a:t>
            </a:r>
          </a:p>
        </p:txBody>
      </p:sp>
      <p:grpSp>
        <p:nvGrpSpPr>
          <p:cNvPr id="70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71" name="Freeform: Shape 45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72" name="Freeform: Shape 46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sp>
        <p:nvSpPr>
          <p:cNvPr id="73" name="Oval 4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4" name="Oval 5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75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76" name="Freeform: Shape 5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7" name="Freeform: Shape 5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8" name="Freeform: Shape 5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9" name="Freeform: Shape 5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0" name="Freeform: Shape 5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1" name="Freeform: Shape 5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2" name="Freeform: Shape 5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3" name="Freeform: Shape 6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4" name="Freeform: Shape 6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5" name="Freeform: Shape 6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6" name="Freeform: Shape 6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7" name="Freeform: Shape 6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8" name="Freeform: Shape 6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7" name="テキスト ボックス 4">
            <a:extLst>
              <a:ext uri="{FF2B5EF4-FFF2-40B4-BE49-F238E27FC236}">
                <a16:creationId xmlns:a16="http://schemas.microsoft.com/office/drawing/2014/main" id="{A02C21D4-0DCA-48DA-A03C-AD016E7C6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054207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0158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609E6A-C9A9-4718-9AF1-A5A96B61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chemeClr val="tx2"/>
                </a:solidFill>
                <a:latin typeface="Century Gothic" panose="020B0502020202020204" pitchFamily="34" charset="0"/>
              </a:rPr>
              <a:t>We</a:t>
            </a:r>
            <a:r>
              <a:rPr lang="en-US" sz="5200" kern="1200">
                <a:solidFill>
                  <a:schemeClr val="tx2"/>
                </a:solidFill>
                <a:latin typeface="Century Gothic" panose="020B0502020202020204" pitchFamily="34" charset="0"/>
              </a:rPr>
              <a:t> thank all the speakers!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C8AC9F-AFC6-413B-A4A4-3AEB5AF6AB62}"/>
              </a:ext>
            </a:extLst>
          </p:cNvPr>
          <p:cNvSpPr txBox="1"/>
          <p:nvPr/>
        </p:nvSpPr>
        <p:spPr>
          <a:xfrm>
            <a:off x="2044834" y="6478899"/>
            <a:ext cx="870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Summary of Cryogenics workshop, Paola Puppo (INFN-Roma) May 21th 2021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1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5"/>
    </mc:Choice>
    <mc:Fallback xmlns="">
      <p:transition spd="slow" advTm="116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3E8BDC-9A14-4193-BCCE-D85DA321643E}"/>
              </a:ext>
            </a:extLst>
          </p:cNvPr>
          <p:cNvSpPr txBox="1"/>
          <p:nvPr/>
        </p:nvSpPr>
        <p:spPr>
          <a:xfrm>
            <a:off x="-59234" y="0"/>
            <a:ext cx="1210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Kevin </a:t>
            </a:r>
            <a:r>
              <a:rPr lang="en-US" altLang="ja-JP" sz="2400" dirty="0" err="1"/>
              <a:t>Kuns</a:t>
            </a:r>
            <a:r>
              <a:rPr lang="en-US" altLang="ja-JP" sz="2400" dirty="0"/>
              <a:t> (MIT)  Realizing Cosmic Explorer 2 with LIGO A+ or Voyager Technology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052D4BA-465F-497C-865B-0F6215EA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00" y="1046738"/>
            <a:ext cx="9998800" cy="556113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017B9B3-FD34-46E1-BD9D-9E188A25315F}"/>
              </a:ext>
            </a:extLst>
          </p:cNvPr>
          <p:cNvCxnSpPr>
            <a:cxnSpLocks/>
          </p:cNvCxnSpPr>
          <p:nvPr/>
        </p:nvCxnSpPr>
        <p:spPr>
          <a:xfrm>
            <a:off x="2279292" y="6482770"/>
            <a:ext cx="742350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45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C085C1-7048-4DB4-B72D-8ABBC93F4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584775"/>
            <a:ext cx="5599089" cy="311639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D31F2B-5732-4CA7-B263-86A8A1C5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816" y="3701173"/>
            <a:ext cx="7002959" cy="326050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3D595E-C072-49AB-B3AC-CF57C4F7AE89}"/>
              </a:ext>
            </a:extLst>
          </p:cNvPr>
          <p:cNvSpPr txBox="1"/>
          <p:nvPr/>
        </p:nvSpPr>
        <p:spPr>
          <a:xfrm>
            <a:off x="-59234" y="0"/>
            <a:ext cx="1210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Kevin </a:t>
            </a:r>
            <a:r>
              <a:rPr lang="en-US" altLang="ja-JP" sz="2400" dirty="0" err="1"/>
              <a:t>Kuns</a:t>
            </a:r>
            <a:r>
              <a:rPr lang="en-US" altLang="ja-JP" sz="2400" dirty="0"/>
              <a:t> (MIT)  Realizing Cosmic Explorer 2 with LIGO A+ or Voyager Technology</a:t>
            </a:r>
          </a:p>
        </p:txBody>
      </p:sp>
    </p:spTree>
    <p:extLst>
      <p:ext uri="{BB962C8B-B14F-4D97-AF65-F5344CB8AC3E}">
        <p14:creationId xmlns:p14="http://schemas.microsoft.com/office/powerpoint/2010/main" val="380791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6773F4F-5DB8-4793-9D58-A3624762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03" y="774592"/>
            <a:ext cx="11095112" cy="5849728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7031979-F0E6-494E-B11D-BBDA3A243274}"/>
              </a:ext>
            </a:extLst>
          </p:cNvPr>
          <p:cNvCxnSpPr>
            <a:cxnSpLocks/>
          </p:cNvCxnSpPr>
          <p:nvPr/>
        </p:nvCxnSpPr>
        <p:spPr>
          <a:xfrm>
            <a:off x="6532880" y="5202610"/>
            <a:ext cx="37592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5E9E693-8039-4DFE-B9BF-9080ABD67A20}"/>
              </a:ext>
            </a:extLst>
          </p:cNvPr>
          <p:cNvCxnSpPr>
            <a:cxnSpLocks/>
          </p:cNvCxnSpPr>
          <p:nvPr/>
        </p:nvCxnSpPr>
        <p:spPr>
          <a:xfrm>
            <a:off x="6532880" y="5527730"/>
            <a:ext cx="440944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4471B8A-4ADA-4223-81FD-9168463E4164}"/>
              </a:ext>
            </a:extLst>
          </p:cNvPr>
          <p:cNvCxnSpPr>
            <a:cxnSpLocks/>
          </p:cNvCxnSpPr>
          <p:nvPr/>
        </p:nvCxnSpPr>
        <p:spPr>
          <a:xfrm>
            <a:off x="6532880" y="5883330"/>
            <a:ext cx="12192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E04731C-0F6D-4F32-B290-3D795AA3F804}"/>
              </a:ext>
            </a:extLst>
          </p:cNvPr>
          <p:cNvSpPr txBox="1"/>
          <p:nvPr/>
        </p:nvSpPr>
        <p:spPr>
          <a:xfrm>
            <a:off x="-59234" y="0"/>
            <a:ext cx="12100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Kevin </a:t>
            </a:r>
            <a:r>
              <a:rPr lang="en-US" altLang="ja-JP" sz="2400" dirty="0" err="1"/>
              <a:t>Kuns</a:t>
            </a:r>
            <a:r>
              <a:rPr lang="en-US" altLang="ja-JP" sz="2400" dirty="0"/>
              <a:t> (MIT)  Realizing Cosmic Explorer 2 with LIGO A+ or Voyager Technology</a:t>
            </a:r>
          </a:p>
        </p:txBody>
      </p:sp>
    </p:spTree>
    <p:extLst>
      <p:ext uri="{BB962C8B-B14F-4D97-AF65-F5344CB8AC3E}">
        <p14:creationId xmlns:p14="http://schemas.microsoft.com/office/powerpoint/2010/main" val="207070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2617F9-475D-4204-848D-DAD01E843E7C}"/>
              </a:ext>
            </a:extLst>
          </p:cNvPr>
          <p:cNvSpPr txBox="1"/>
          <p:nvPr/>
        </p:nvSpPr>
        <p:spPr>
          <a:xfrm>
            <a:off x="81280" y="0"/>
            <a:ext cx="1211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Sebastien </a:t>
            </a:r>
            <a:r>
              <a:rPr lang="en-US" altLang="ja-JP" sz="2400" dirty="0" err="1"/>
              <a:t>Biscans</a:t>
            </a:r>
            <a:r>
              <a:rPr lang="en-US" altLang="ja-JP" sz="2400" dirty="0"/>
              <a:t> (MIT LIGO) Suspension design for Cosmic Explorer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4CF47D-3AFA-4557-9AF2-18782D50D02E}"/>
              </a:ext>
            </a:extLst>
          </p:cNvPr>
          <p:cNvSpPr txBox="1"/>
          <p:nvPr/>
        </p:nvSpPr>
        <p:spPr>
          <a:xfrm>
            <a:off x="0" y="512150"/>
            <a:ext cx="12110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Keys of suspension for CE2</a:t>
            </a:r>
          </a:p>
          <a:p>
            <a:r>
              <a:rPr lang="en-US" altLang="ja-JP" sz="2400" dirty="0"/>
              <a:t>(1)If cryogenic is adopted, fibers are made from </a:t>
            </a:r>
            <a:r>
              <a:rPr lang="en-US" altLang="ja-JP" sz="2400" dirty="0">
                <a:solidFill>
                  <a:srgbClr val="FF0000"/>
                </a:solidFill>
              </a:rPr>
              <a:t>silicon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(2)Resonant frequencies are </a:t>
            </a:r>
            <a:r>
              <a:rPr lang="en-US" altLang="ja-JP" sz="2400" dirty="0">
                <a:solidFill>
                  <a:srgbClr val="FF0000"/>
                </a:solidFill>
              </a:rPr>
              <a:t>3Hz</a:t>
            </a:r>
            <a:r>
              <a:rPr lang="en-US" altLang="ja-JP" sz="2400" dirty="0"/>
              <a:t> at most. </a:t>
            </a:r>
            <a:r>
              <a:rPr lang="en-US" altLang="ja-JP" sz="2400" dirty="0">
                <a:solidFill>
                  <a:srgbClr val="FF0000"/>
                </a:solidFill>
              </a:rPr>
              <a:t>Soft (vertical) blade springs </a:t>
            </a:r>
            <a:r>
              <a:rPr lang="en-US" altLang="ja-JP" sz="2400" dirty="0"/>
              <a:t>are necessary. 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AB391D-18F1-45B9-841E-E8B76F71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7" y="1873590"/>
            <a:ext cx="9762186" cy="479738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B46B7EB-6AC9-422E-8CD7-41816EB23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52" y="3767428"/>
            <a:ext cx="4083106" cy="29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4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2617F9-475D-4204-848D-DAD01E843E7C}"/>
              </a:ext>
            </a:extLst>
          </p:cNvPr>
          <p:cNvSpPr txBox="1"/>
          <p:nvPr/>
        </p:nvSpPr>
        <p:spPr>
          <a:xfrm>
            <a:off x="81280" y="0"/>
            <a:ext cx="12110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Sebastien </a:t>
            </a:r>
            <a:r>
              <a:rPr lang="en-US" altLang="ja-JP" sz="2400" dirty="0" err="1"/>
              <a:t>Biscans</a:t>
            </a:r>
            <a:r>
              <a:rPr lang="en-US" altLang="ja-JP" sz="2400" dirty="0"/>
              <a:t> (MIT LIGO) Suspension design for Cosmic Explorer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2D220C-4692-4FF2-A9DD-6F1187EE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80" y="1188076"/>
            <a:ext cx="5950039" cy="5396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370FFD-92D7-4911-A951-7F925E3CE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884"/>
            <a:ext cx="9720668" cy="807516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EC9AE29-8234-4397-A836-81AA6948D088}"/>
              </a:ext>
            </a:extLst>
          </p:cNvPr>
          <p:cNvCxnSpPr>
            <a:cxnSpLocks/>
          </p:cNvCxnSpPr>
          <p:nvPr/>
        </p:nvCxnSpPr>
        <p:spPr>
          <a:xfrm>
            <a:off x="711200" y="986210"/>
            <a:ext cx="86868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774CFF08-B00A-4CE7-A405-0E2CAEFAC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85" y="1712890"/>
            <a:ext cx="5151549" cy="434662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9FF122-A904-47C1-9A2A-0F8B97394A07}"/>
              </a:ext>
            </a:extLst>
          </p:cNvPr>
          <p:cNvSpPr txBox="1"/>
          <p:nvPr/>
        </p:nvSpPr>
        <p:spPr>
          <a:xfrm>
            <a:off x="43071" y="6059510"/>
            <a:ext cx="5826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Acceptable parameter region for blade spring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5A7CE4-4DD7-4269-9BFA-8CC00FB869DD}"/>
              </a:ext>
            </a:extLst>
          </p:cNvPr>
          <p:cNvSpPr txBox="1"/>
          <p:nvPr/>
        </p:nvSpPr>
        <p:spPr>
          <a:xfrm>
            <a:off x="1189770" y="2696352"/>
            <a:ext cx="15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A+(300K)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6FFC95-A935-4309-B7D2-DF5CCB0A78EA}"/>
              </a:ext>
            </a:extLst>
          </p:cNvPr>
          <p:cNvSpPr txBox="1"/>
          <p:nvPr/>
        </p:nvSpPr>
        <p:spPr>
          <a:xfrm>
            <a:off x="1066962" y="4992229"/>
            <a:ext cx="2750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Voyager(cryogenic)</a:t>
            </a:r>
          </a:p>
        </p:txBody>
      </p:sp>
    </p:spTree>
    <p:extLst>
      <p:ext uri="{BB962C8B-B14F-4D97-AF65-F5344CB8AC3E}">
        <p14:creationId xmlns:p14="http://schemas.microsoft.com/office/powerpoint/2010/main" val="167425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F6B2B5-51C5-4D5E-B134-CA0ED968D140}"/>
              </a:ext>
            </a:extLst>
          </p:cNvPr>
          <p:cNvSpPr txBox="1"/>
          <p:nvPr/>
        </p:nvSpPr>
        <p:spPr>
          <a:xfrm>
            <a:off x="71120" y="0"/>
            <a:ext cx="1212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 err="1"/>
              <a:t>Yehonathan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Drori</a:t>
            </a:r>
            <a:r>
              <a:rPr lang="en-US" altLang="ja-JP" sz="2400" dirty="0"/>
              <a:t> (Department of Physics and Astronomy, Amherst College, Amherst, Massachusetts 01002)    Optical Refrigeration for an Optomechanical Amplifier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C200B0-12DD-4D19-8A3D-EE220EC91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978145"/>
            <a:ext cx="11983720" cy="544788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F20D6B-4613-47BB-BF63-8D22C39E8F8F}"/>
              </a:ext>
            </a:extLst>
          </p:cNvPr>
          <p:cNvSpPr txBox="1"/>
          <p:nvPr/>
        </p:nvSpPr>
        <p:spPr>
          <a:xfrm>
            <a:off x="1212207" y="4932402"/>
            <a:ext cx="2367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/>
              <a:t>Geometrical limit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FDCE137-6671-4E51-8F32-4A5DA5CC9271}"/>
              </a:ext>
            </a:extLst>
          </p:cNvPr>
          <p:cNvSpPr txBox="1"/>
          <p:nvPr/>
        </p:nvSpPr>
        <p:spPr>
          <a:xfrm>
            <a:off x="732913" y="5699344"/>
            <a:ext cx="2367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No geometrical limit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E7A8667-E3CC-48B7-8084-3684974C56AD}"/>
              </a:ext>
            </a:extLst>
          </p:cNvPr>
          <p:cNvSpPr/>
          <p:nvPr/>
        </p:nvSpPr>
        <p:spPr>
          <a:xfrm>
            <a:off x="355611" y="5365790"/>
            <a:ext cx="11214064" cy="66710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185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861</TotalTime>
  <Words>1520</Words>
  <Application>Microsoft Office PowerPoint</Application>
  <PresentationFormat>ワイド画面</PresentationFormat>
  <Paragraphs>185</Paragraphs>
  <Slides>39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39</vt:i4>
      </vt:variant>
    </vt:vector>
  </HeadingPairs>
  <TitlesOfParts>
    <vt:vector size="51" baseType="lpstr">
      <vt:lpstr>ArialMT</vt:lpstr>
      <vt:lpstr>Calibri-Bold</vt:lpstr>
      <vt:lpstr>Calibri-Light</vt:lpstr>
      <vt:lpstr>OpenSans-Regular</vt:lpstr>
      <vt:lpstr>SymbolMT</vt:lpstr>
      <vt:lpstr>Arial</vt:lpstr>
      <vt:lpstr>Calibri</vt:lpstr>
      <vt:lpstr>Calibri Light</vt:lpstr>
      <vt:lpstr>Century Gothic</vt:lpstr>
      <vt:lpstr>Roboto</vt:lpstr>
      <vt:lpstr>Office Theme</vt:lpstr>
      <vt:lpstr>1_Office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Sorry no time to introduce details but 4 posters !</vt:lpstr>
      <vt:lpstr>We thank all the speakers!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Puppo</dc:creator>
  <cp:lastModifiedBy>山元 一広</cp:lastModifiedBy>
  <cp:revision>52</cp:revision>
  <dcterms:created xsi:type="dcterms:W3CDTF">2021-05-20T08:28:52Z</dcterms:created>
  <dcterms:modified xsi:type="dcterms:W3CDTF">2021-05-21T15:43:26Z</dcterms:modified>
</cp:coreProperties>
</file>