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6" r:id="rId5"/>
    <p:sldId id="270" r:id="rId6"/>
    <p:sldId id="271" r:id="rId7"/>
    <p:sldId id="274" r:id="rId8"/>
    <p:sldId id="276" r:id="rId9"/>
    <p:sldId id="268" r:id="rId10"/>
    <p:sldId id="267" r:id="rId11"/>
    <p:sldId id="269" r:id="rId12"/>
    <p:sldId id="275" r:id="rId13"/>
    <p:sldId id="277" r:id="rId14"/>
    <p:sldId id="273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62"/>
    <p:restoredTop sz="96327"/>
  </p:normalViewPr>
  <p:slideViewPr>
    <p:cSldViewPr snapToGrid="0" snapToObjects="1">
      <p:cViewPr varScale="1">
        <p:scale>
          <a:sx n="103" d="100"/>
          <a:sy n="103" d="100"/>
        </p:scale>
        <p:origin x="18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930F9-91F9-194E-9032-A2866B40A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C6B74-2B49-074E-9126-C8392BA61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66A48-8DD3-ED4A-B767-92C22E6F3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0E981-A67C-B644-8AEA-C96069D78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A015-D019-3A46-9E41-9A6D0ECF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3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F982-8D90-5D45-9798-B60816A0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E494F-DC4B-1D4D-95E9-23AB01DB2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4C1A-BE53-5347-BEC1-656FEBE36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42A5-350A-6243-9096-60E925D7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6FBE-3360-1744-A8B7-174FA698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16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15EC8-73BF-1142-BFC0-698FA766B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79189-54F1-7543-B10A-7448D20B6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F3B16-422F-F24C-8456-5CA6DE2C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33E6A-7468-F846-ABEB-2347CD21E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3967A-1DDD-EF40-9A6E-4FC1AC69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3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49A3A-4105-ED43-A257-D9191D24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12392-0B2D-FD4E-A670-EF7E3D95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9FA86-F081-6443-9BF8-8576526D9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DE289-8118-944C-8BFD-DCBCE0CA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1B5E7-383E-8948-B090-F10F0841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92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8DBD-1DB5-1648-B274-0491E806C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B2112-F4B5-7D46-9C0F-CAFEA5979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3F079-E30D-E648-B777-907ACF42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A4320-26A7-3A43-A919-669932B6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96DA4-A06F-9A4A-9B6E-DA96A229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BC3C6-95FD-5447-BCF5-21A329D3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11371-99CB-AA43-A3F4-FE89A6E29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F5CC-C3A9-164B-9B9C-DE04F8D7E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C24A4-6F65-4342-8EE4-798D7C07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724E7-1717-AD43-968B-DA1C8B3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35282-E8DE-184D-AF32-6DA7148D7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B85CD-C29A-7746-99C3-F2762AF37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2E88-AD52-7646-8630-C12E85BE8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E44CC-AF9C-AC44-A787-FE5DD809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E5C52-208E-534D-9FE6-D25A59DC9E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B4A175-6379-E946-ABB6-EFD002999F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12DC2-20A0-CF46-B22C-B3C632DC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A54A-F654-4646-BD47-7B18E561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BC2FA-5762-8444-BACA-FDE4A22D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DA8C-9049-BC47-9544-566DCCA1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A1BA4B-FB0F-7F4D-9B00-6B78A91A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C2830-028E-0F4B-A083-D9CC2FAC8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E3920-C930-8C47-9833-8CD425D9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2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85782-1F66-7543-A17D-EAF6F7B6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726D52-0CC7-C343-BD78-9D49C78C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3E55-5DC5-B54E-9C70-A6249745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59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13FA5-8933-FF49-82C8-91DF67CF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50394-58AD-C240-8FFA-A31C6956D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062B8-8DBA-EB4E-A078-76DC4AD6B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25D67-AF0F-8B4C-880F-FEB54801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749CF-067E-7041-BA06-B3BEAF687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F5D0D-2086-6741-9FAA-F0F63170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111D-BB68-C140-9BEC-50360FCA5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C340C5-B80D-884A-9481-222CA58B2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57FE0-5B05-B14E-BD0D-26B9BB84BE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A1B95-6DFB-464B-9D01-9184ADB1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709470-A602-494D-8E7A-7718C057F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66AB7-B09D-B44A-87BA-1F9D6FD1B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85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63406-E8CE-C245-BB58-ADB92A06E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DC40D-9245-0C4E-BF3D-A0297294E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58B05-F682-8C4E-AEE9-ED1FA2599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A6D86-C79B-224F-B585-97BCF9C9E8EA}" type="datetimeFigureOut">
              <a:rPr lang="en-US" smtClean="0"/>
              <a:t>5/13/21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4D12E-93D4-754B-BBFE-E42C050646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ED68C-A1E5-1947-A885-196762A526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F7745-D14E-424F-BB6A-723971B37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agenda.infn.it/event/26121/abstracts/18454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osapublishing.org/abstract.cfm?uri=ao-60-13-40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nfrared.als.lbl.gov/calculators/bb2001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2C5C7-2AFB-F94F-B3A1-0219C917A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Radiative mirror thermal compensation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D927DB-247F-5F49-A88D-00152496FF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Adrian Hernandez</a:t>
            </a:r>
          </a:p>
          <a:p>
            <a:r>
              <a:rPr lang="en-US" dirty="0"/>
              <a:t>Riccardo DeSalvo,  Jeremy Blow</a:t>
            </a:r>
          </a:p>
          <a:p>
            <a:r>
              <a:rPr lang="en-US" dirty="0"/>
              <a:t>Claudio Pineda,  Stefano </a:t>
            </a:r>
            <a:r>
              <a:rPr lang="en-US" dirty="0" err="1"/>
              <a:t>Selleri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C77CA8-5E74-7540-B4C7-826C83F7BAE0}"/>
              </a:ext>
            </a:extLst>
          </p:cNvPr>
          <p:cNvSpPr/>
          <p:nvPr/>
        </p:nvSpPr>
        <p:spPr>
          <a:xfrm>
            <a:off x="7585105" y="5397240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LIGO Document G2101030</a:t>
            </a:r>
            <a:endParaRPr lang="en-US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62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3AC473D-6290-3040-9B47-E0CDB51E98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03" t="9466" r="1897" b="4942"/>
          <a:stretch/>
        </p:blipFill>
        <p:spPr>
          <a:xfrm rot="10800000">
            <a:off x="6999701" y="1184498"/>
            <a:ext cx="1828800" cy="1786404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D9A8E63-9383-D144-AB2B-8EC3FE1C3CDF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1015" y="1184498"/>
            <a:ext cx="2971800" cy="1755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977D5-3D00-0F41-970E-F85BB2B64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the cooling spot to the interferometer beam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3CE55-833B-DF49-9C07-E95800572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291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circular black body mouth, imaged on the glass disk, poorly matches the gaussian shape of an interferometer beam</a:t>
            </a:r>
          </a:p>
          <a:p>
            <a:r>
              <a:rPr lang="en-US" dirty="0"/>
              <a:t>A, slightly defocused, target-shaped metal mask (white body, kept at room temperature) placed in front of the black body nicely matches the gaussian profile</a:t>
            </a:r>
          </a:p>
          <a:p>
            <a:r>
              <a:rPr lang="en-US" dirty="0"/>
              <a:t>The measurement was done with visible light and the same mirrors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297A2-EFCB-CB49-ADBD-980E22982511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61015" y="4923886"/>
            <a:ext cx="2970530" cy="1751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DAF9A80-8070-F743-9F85-8E86375AD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39" r="50000" b="4669"/>
          <a:stretch/>
        </p:blipFill>
        <p:spPr>
          <a:xfrm rot="10800000">
            <a:off x="6999701" y="4753814"/>
            <a:ext cx="1828800" cy="178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B1460-9E13-F34D-AE52-E75785D72E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15" t="73952" r="57362"/>
          <a:stretch/>
        </p:blipFill>
        <p:spPr>
          <a:xfrm>
            <a:off x="8205200" y="3024525"/>
            <a:ext cx="1246601" cy="17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C0DD-70D1-D542-92FA-7C14E2F4B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of the black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798F-4269-BF41-B545-35B293F52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absorb the heat from the mirrors the black bodies need to be kept cold</a:t>
            </a:r>
          </a:p>
          <a:p>
            <a:r>
              <a:rPr lang="en-US" dirty="0"/>
              <a:t>The cooling power can be tuned by controlling their </a:t>
            </a:r>
            <a:r>
              <a:rPr lang="en-US" dirty="0" err="1"/>
              <a:t>temperatire</a:t>
            </a:r>
            <a:r>
              <a:rPr lang="en-US" dirty="0"/>
              <a:t> </a:t>
            </a:r>
          </a:p>
          <a:p>
            <a:r>
              <a:rPr lang="en-US" dirty="0"/>
              <a:t>They can be as cold as liquid nitrogen temperature</a:t>
            </a:r>
          </a:p>
          <a:p>
            <a:r>
              <a:rPr lang="en-US" dirty="0"/>
              <a:t>In the actual implementation it is vital that they are completely shielded in a small cryostat to avoid uncontrolled thermal deformation s to the interferometer mirror</a:t>
            </a:r>
          </a:p>
          <a:p>
            <a:endParaRPr lang="en-US" dirty="0"/>
          </a:p>
          <a:p>
            <a:r>
              <a:rPr lang="en-US" dirty="0"/>
              <a:t>This is also true in the experiment, even if done in air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44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C0DD-70D1-D542-92FA-7C14E2F4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8393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Building the experiment black bodies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5798F-4269-BF41-B545-35B293F52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865419" cy="45751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cryostat is built with thick Styrofoam thermal insulation </a:t>
            </a:r>
          </a:p>
          <a:p>
            <a:r>
              <a:rPr lang="en-US" dirty="0"/>
              <a:t>The black body is a long tube made of BK7 that is close to a black body, multiple internal reflections build up to a close-to-perfect black body.</a:t>
            </a:r>
          </a:p>
          <a:p>
            <a:r>
              <a:rPr lang="en-US" dirty="0"/>
              <a:t>It is housed in a copper pipe for thermal uniformity.</a:t>
            </a:r>
          </a:p>
          <a:p>
            <a:r>
              <a:rPr lang="en-US" dirty="0"/>
              <a:t>A conical opening of the thermal insulation ensure that the mouth of the black body is only visible in the solid angle pointing to the gold mirrors</a:t>
            </a:r>
          </a:p>
          <a:p>
            <a:r>
              <a:rPr lang="en-US" dirty="0"/>
              <a:t>Two thermistors monitor the temperature uniformity along the pipe.</a:t>
            </a:r>
          </a:p>
          <a:p>
            <a:r>
              <a:rPr lang="en-US" dirty="0"/>
              <a:t>Dry ice (fixed temperature at 195K, heat flow restitution ~50%) is used to chill the black body</a:t>
            </a:r>
          </a:p>
          <a:p>
            <a:r>
              <a:rPr lang="en-US" dirty="0"/>
              <a:t>A heating resistor is used to heat the black body</a:t>
            </a:r>
          </a:p>
          <a:p>
            <a:r>
              <a:rPr lang="en-US" dirty="0"/>
              <a:t>The cryostat thermal constant is close to 1 hour</a:t>
            </a:r>
          </a:p>
          <a:p>
            <a:endParaRPr lang="en-US" dirty="0"/>
          </a:p>
        </p:txBody>
      </p:sp>
      <p:pic>
        <p:nvPicPr>
          <p:cNvPr id="4" name="Picture 3" descr="A blue and white tiled floor&#10;&#10;Description automatically generated">
            <a:extLst>
              <a:ext uri="{FF2B5EF4-FFF2-40B4-BE49-F238E27FC236}">
                <a16:creationId xmlns:a16="http://schemas.microsoft.com/office/drawing/2014/main" id="{EEBD5436-206B-1840-8006-6D7D02ACE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98"/>
          <a:stretch/>
        </p:blipFill>
        <p:spPr bwMode="auto">
          <a:xfrm>
            <a:off x="9122137" y="230188"/>
            <a:ext cx="2743200" cy="1157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picture containing table, indoor, desk, wooden&#10;&#10;Description automatically generated">
            <a:extLst>
              <a:ext uri="{FF2B5EF4-FFF2-40B4-BE49-F238E27FC236}">
                <a16:creationId xmlns:a16="http://schemas.microsoft.com/office/drawing/2014/main" id="{6507FBB2-B50E-4E4F-89C7-F2AAC6C2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9904" y="1522971"/>
            <a:ext cx="2286000" cy="2031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indoor, sitting, wooden, table&#10;&#10;Description automatically generated">
            <a:extLst>
              <a:ext uri="{FF2B5EF4-FFF2-40B4-BE49-F238E27FC236}">
                <a16:creationId xmlns:a16="http://schemas.microsoft.com/office/drawing/2014/main" id="{BA0F081C-A37B-2C41-A41D-6BA40995216E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79" t="27972" r="18639" b="23638"/>
          <a:stretch/>
        </p:blipFill>
        <p:spPr bwMode="auto">
          <a:xfrm rot="5400000">
            <a:off x="10927395" y="2597456"/>
            <a:ext cx="1157847" cy="1189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79BB8EC-FE6F-D64F-B89E-3ACDF1F312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56" t="32362" r="3404" b="15433"/>
          <a:stretch/>
        </p:blipFill>
        <p:spPr>
          <a:xfrm>
            <a:off x="8847313" y="3995803"/>
            <a:ext cx="3344687" cy="28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7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178F-2BD7-F449-921C-B343D5B60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1" y="-143265"/>
            <a:ext cx="10515600" cy="1325563"/>
          </a:xfrm>
        </p:spPr>
        <p:txBody>
          <a:bodyPr/>
          <a:lstStyle/>
          <a:p>
            <a:r>
              <a:rPr lang="en-US" dirty="0"/>
              <a:t>The experiment setup</a:t>
            </a:r>
          </a:p>
        </p:txBody>
      </p:sp>
      <p:pic>
        <p:nvPicPr>
          <p:cNvPr id="4" name="Picture 3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EFFCC8DD-C796-E84E-A51C-7BF56B947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32" t="5466" b="21813"/>
          <a:stretch/>
        </p:blipFill>
        <p:spPr>
          <a:xfrm>
            <a:off x="2215768" y="1780033"/>
            <a:ext cx="5647267" cy="3277763"/>
          </a:xfrm>
          <a:prstGeom prst="rect">
            <a:avLst/>
          </a:prstGeom>
        </p:spPr>
      </p:pic>
      <p:pic>
        <p:nvPicPr>
          <p:cNvPr id="5" name="Picture 4" descr="A picture containing indoor, wall, light&#10;&#10;Description automatically generated">
            <a:extLst>
              <a:ext uri="{FF2B5EF4-FFF2-40B4-BE49-F238E27FC236}">
                <a16:creationId xmlns:a16="http://schemas.microsoft.com/office/drawing/2014/main" id="{DF8B03F2-5F91-EC47-9DEA-FFB95C21C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80" t="18024" r="32492" b="25679"/>
          <a:stretch/>
        </p:blipFill>
        <p:spPr>
          <a:xfrm>
            <a:off x="10233112" y="140494"/>
            <a:ext cx="1781088" cy="3860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DE63EA-AFFF-184D-8F85-8592FBBEAA0D}"/>
              </a:ext>
            </a:extLst>
          </p:cNvPr>
          <p:cNvSpPr txBox="1"/>
          <p:nvPr/>
        </p:nvSpPr>
        <p:spPr>
          <a:xfrm>
            <a:off x="8763975" y="4134472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Hot and cold black bodies pointed at gold mirrors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13C88-8852-1847-ACFE-9C5AEA03C171}"/>
              </a:ext>
            </a:extLst>
          </p:cNvPr>
          <p:cNvSpPr txBox="1"/>
          <p:nvPr/>
        </p:nvSpPr>
        <p:spPr>
          <a:xfrm>
            <a:off x="3660941" y="911926"/>
            <a:ext cx="2845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glass plate</a:t>
            </a:r>
          </a:p>
          <a:p>
            <a:r>
              <a:rPr lang="en-US" dirty="0"/>
              <a:t>undergoing thermal lensing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94EB4-00FD-0E4F-9DEE-EE6FA68424CD}"/>
              </a:ext>
            </a:extLst>
          </p:cNvPr>
          <p:cNvSpPr txBox="1"/>
          <p:nvPr/>
        </p:nvSpPr>
        <p:spPr>
          <a:xfrm>
            <a:off x="15590" y="3367465"/>
            <a:ext cx="20981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with diffractive  plate generating light dot matrix reflecting on glass 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27A9E-4EF1-5447-93F7-15373C2DCD73}"/>
              </a:ext>
            </a:extLst>
          </p:cNvPr>
          <p:cNvSpPr txBox="1"/>
          <p:nvPr/>
        </p:nvSpPr>
        <p:spPr>
          <a:xfrm>
            <a:off x="230345" y="975099"/>
            <a:ext cx="20981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Spherical gold-plated mirrors imaging thermal radiation to and from black bodies onto glass 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413E05-399B-DC4D-AFE9-0231C3EA14C0}"/>
              </a:ext>
            </a:extLst>
          </p:cNvPr>
          <p:cNvSpPr txBox="1"/>
          <p:nvPr/>
        </p:nvSpPr>
        <p:spPr>
          <a:xfrm>
            <a:off x="8093748" y="454471"/>
            <a:ext cx="1540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dot matrix on detection screen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ABF31-92A4-3E4A-9DFC-11BA20927D6C}"/>
              </a:ext>
            </a:extLst>
          </p:cNvPr>
          <p:cNvSpPr txBox="1"/>
          <p:nvPr/>
        </p:nvSpPr>
        <p:spPr>
          <a:xfrm>
            <a:off x="8816297" y="2495623"/>
            <a:ext cx="1159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CCD camera digitizing light dot positions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DEBC8-6CD2-1144-8375-31443BEC8279}"/>
              </a:ext>
            </a:extLst>
          </p:cNvPr>
          <p:cNvCxnSpPr>
            <a:cxnSpLocks/>
          </p:cNvCxnSpPr>
          <p:nvPr/>
        </p:nvCxnSpPr>
        <p:spPr>
          <a:xfrm flipH="1" flipV="1">
            <a:off x="7643288" y="4134472"/>
            <a:ext cx="942296" cy="4616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E63544D-0378-ED43-A73A-CEDF76807BAA}"/>
              </a:ext>
            </a:extLst>
          </p:cNvPr>
          <p:cNvCxnSpPr>
            <a:cxnSpLocks/>
          </p:cNvCxnSpPr>
          <p:nvPr/>
        </p:nvCxnSpPr>
        <p:spPr>
          <a:xfrm flipH="1" flipV="1">
            <a:off x="7514848" y="2726422"/>
            <a:ext cx="1070736" cy="18697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6F92DF-E2BF-4048-80A7-A04EEF7641A6}"/>
              </a:ext>
            </a:extLst>
          </p:cNvPr>
          <p:cNvCxnSpPr>
            <a:cxnSpLocks/>
          </p:cNvCxnSpPr>
          <p:nvPr/>
        </p:nvCxnSpPr>
        <p:spPr>
          <a:xfrm flipV="1">
            <a:off x="9717237" y="2637077"/>
            <a:ext cx="1204763" cy="38924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EAD2722-847B-7C47-BF29-DA2CA65F4B70}"/>
              </a:ext>
            </a:extLst>
          </p:cNvPr>
          <p:cNvCxnSpPr>
            <a:cxnSpLocks/>
          </p:cNvCxnSpPr>
          <p:nvPr/>
        </p:nvCxnSpPr>
        <p:spPr>
          <a:xfrm flipV="1">
            <a:off x="9114855" y="1027906"/>
            <a:ext cx="1366878" cy="95708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D0460B-AADF-5C46-AA0E-9A88E5F073FA}"/>
              </a:ext>
            </a:extLst>
          </p:cNvPr>
          <p:cNvCxnSpPr>
            <a:cxnSpLocks/>
          </p:cNvCxnSpPr>
          <p:nvPr/>
        </p:nvCxnSpPr>
        <p:spPr>
          <a:xfrm>
            <a:off x="5328620" y="1558257"/>
            <a:ext cx="353428" cy="94974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F44AC0-558C-4544-A4E2-E279C6C4C3DE}"/>
              </a:ext>
            </a:extLst>
          </p:cNvPr>
          <p:cNvCxnSpPr>
            <a:cxnSpLocks/>
          </p:cNvCxnSpPr>
          <p:nvPr/>
        </p:nvCxnSpPr>
        <p:spPr>
          <a:xfrm>
            <a:off x="1919968" y="1949305"/>
            <a:ext cx="940260" cy="310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4998AD6-7D12-6741-9BEC-6E313A9F0EF6}"/>
              </a:ext>
            </a:extLst>
          </p:cNvPr>
          <p:cNvCxnSpPr>
            <a:cxnSpLocks/>
          </p:cNvCxnSpPr>
          <p:nvPr/>
        </p:nvCxnSpPr>
        <p:spPr>
          <a:xfrm>
            <a:off x="1919968" y="1949305"/>
            <a:ext cx="646019" cy="6131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C75D6E-FC1F-224F-B6B3-0211495BDB77}"/>
              </a:ext>
            </a:extLst>
          </p:cNvPr>
          <p:cNvCxnSpPr>
            <a:cxnSpLocks/>
          </p:cNvCxnSpPr>
          <p:nvPr/>
        </p:nvCxnSpPr>
        <p:spPr>
          <a:xfrm>
            <a:off x="1978316" y="4134472"/>
            <a:ext cx="1621987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544DE7AD-14FF-F543-97A3-B9A38C5FB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72" t="14045" r="17587" b="15984"/>
          <a:stretch/>
        </p:blipFill>
        <p:spPr>
          <a:xfrm>
            <a:off x="8263081" y="5044573"/>
            <a:ext cx="2743200" cy="21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2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8097-CBB9-9B45-BCA7-6158D8C2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Can directional radiative cooling neutralize point adsorbers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CCD40-4266-3F43-9014-9A3D6D80D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2375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typical point absorber deposits </a:t>
            </a:r>
            <a:r>
              <a:rPr lang="en-US" dirty="0" err="1"/>
              <a:t>mW</a:t>
            </a:r>
            <a:r>
              <a:rPr lang="en-US" dirty="0"/>
              <a:t> on the mirror surface</a:t>
            </a:r>
          </a:p>
          <a:p>
            <a:r>
              <a:rPr lang="en-US" dirty="0"/>
              <a:t>It is point-like, but produce a thermal bump typically 1 cm in radius that produce High Order optical Modes</a:t>
            </a:r>
          </a:p>
          <a:p>
            <a:r>
              <a:rPr lang="en-US" dirty="0"/>
              <a:t>The mirror surface emits ~ 15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-sr</a:t>
            </a:r>
          </a:p>
          <a:p>
            <a:r>
              <a:rPr lang="en-US" dirty="0"/>
              <a:t>Assuming a 0.5 </a:t>
            </a:r>
            <a:r>
              <a:rPr lang="en-US" dirty="0" err="1"/>
              <a:t>sr</a:t>
            </a:r>
            <a:r>
              <a:rPr lang="en-US" dirty="0"/>
              <a:t> covering mirror and 50% efficiency ~7mW can be absorbed by a cold spot</a:t>
            </a:r>
          </a:p>
          <a:p>
            <a:r>
              <a:rPr lang="en-US" dirty="0"/>
              <a:t>The cold spot cannot match the point-like deformation but correct the wider area causing most of the HOM feeding </a:t>
            </a:r>
          </a:p>
          <a:p>
            <a:r>
              <a:rPr lang="en-US" dirty="0"/>
              <a:t>dedicated mirrors are requires </a:t>
            </a:r>
          </a:p>
          <a:p>
            <a:r>
              <a:rPr lang="en-US" sz="2200" dirty="0">
                <a:hlinkClick r:id="rId2"/>
              </a:rPr>
              <a:t>Point absorbers in Advanced LIGO</a:t>
            </a:r>
            <a:r>
              <a:rPr lang="en-US" sz="2200" dirty="0"/>
              <a:t> AF Brooks, G </a:t>
            </a:r>
            <a:r>
              <a:rPr lang="en-US" sz="2200" dirty="0" err="1"/>
              <a:t>Vajente</a:t>
            </a:r>
            <a:r>
              <a:rPr lang="en-US" sz="2200" dirty="0"/>
              <a:t>, H Yamamoto,. . . - Applied Optics, </a:t>
            </a:r>
            <a:r>
              <a:rPr lang="en-US" sz="2200" b="1" dirty="0"/>
              <a:t>60</a:t>
            </a:r>
            <a:r>
              <a:rPr lang="en-US" sz="2200" dirty="0"/>
              <a:t>, (13), pp 4047-4063 (2021)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3F98D-F24E-FE44-A8DC-A599E2595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06" r="2175" b="67854"/>
          <a:stretch/>
        </p:blipFill>
        <p:spPr>
          <a:xfrm>
            <a:off x="9466545" y="3867927"/>
            <a:ext cx="2725455" cy="2805146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C2BE19D-61DD-D347-AC7E-B040F4F99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850"/>
          <a:stretch/>
        </p:blipFill>
        <p:spPr>
          <a:xfrm>
            <a:off x="9261953" y="1825625"/>
            <a:ext cx="3049682" cy="18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11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C9699-CD6C-5B46-929C-73AA6DF2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for </a:t>
            </a:r>
            <a:r>
              <a:rPr lang="en-US"/>
              <a:t>actual cooling-heating </a:t>
            </a:r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3221-D39F-5944-8168-3A5B794FD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8930" cy="4351338"/>
          </a:xfrm>
        </p:spPr>
        <p:txBody>
          <a:bodyPr/>
          <a:lstStyle/>
          <a:p>
            <a:r>
              <a:rPr lang="en-US" dirty="0"/>
              <a:t>The experiment is starting with heating at 85</a:t>
            </a:r>
            <a:r>
              <a:rPr lang="en-US" baseline="30000" dirty="0"/>
              <a:t>o</a:t>
            </a:r>
            <a:r>
              <a:rPr lang="en-US" dirty="0"/>
              <a:t>C (358K) where larger signal can be produced,  data being analyzed</a:t>
            </a:r>
          </a:p>
          <a:p>
            <a:endParaRPr lang="en-US" dirty="0"/>
          </a:p>
          <a:p>
            <a:r>
              <a:rPr lang="en-US" dirty="0"/>
              <a:t>Next dry ice will be used at -78</a:t>
            </a:r>
            <a:r>
              <a:rPr lang="en-US" baseline="30000" dirty="0"/>
              <a:t>o</a:t>
            </a:r>
            <a:r>
              <a:rPr lang="en-US" dirty="0"/>
              <a:t>K (158K)</a:t>
            </a:r>
          </a:p>
          <a:p>
            <a:endParaRPr lang="en-US" dirty="0"/>
          </a:p>
          <a:p>
            <a:r>
              <a:rPr lang="en-US" dirty="0"/>
              <a:t>Finally, both will be used to produce the thermal bump with one mirror and then cancel with the other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B27AD-A063-D34E-A896-9E0597EE7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7130" y="1690688"/>
            <a:ext cx="4492901" cy="31502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A96524-7DAF-964F-9A7C-DFBE7012BB3E}"/>
              </a:ext>
            </a:extLst>
          </p:cNvPr>
          <p:cNvCxnSpPr>
            <a:cxnSpLocks/>
          </p:cNvCxnSpPr>
          <p:nvPr/>
        </p:nvCxnSpPr>
        <p:spPr>
          <a:xfrm>
            <a:off x="6825343" y="2429155"/>
            <a:ext cx="4610444" cy="597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B530BBB-EDF4-2C41-A65B-7A6CC96AEA49}"/>
              </a:ext>
            </a:extLst>
          </p:cNvPr>
          <p:cNvCxnSpPr>
            <a:cxnSpLocks/>
          </p:cNvCxnSpPr>
          <p:nvPr/>
        </p:nvCxnSpPr>
        <p:spPr>
          <a:xfrm>
            <a:off x="6939643" y="3810624"/>
            <a:ext cx="2547257" cy="5416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19C93B0-F061-8741-ABDE-F770112D9F8C}"/>
              </a:ext>
            </a:extLst>
          </p:cNvPr>
          <p:cNvCxnSpPr>
            <a:cxnSpLocks/>
          </p:cNvCxnSpPr>
          <p:nvPr/>
        </p:nvCxnSpPr>
        <p:spPr>
          <a:xfrm flipV="1">
            <a:off x="6939643" y="3161604"/>
            <a:ext cx="4414157" cy="19745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1A8936-4CE4-D34E-A0FD-92FE26B13AA4}"/>
              </a:ext>
            </a:extLst>
          </p:cNvPr>
          <p:cNvCxnSpPr>
            <a:cxnSpLocks/>
          </p:cNvCxnSpPr>
          <p:nvPr/>
        </p:nvCxnSpPr>
        <p:spPr>
          <a:xfrm flipV="1">
            <a:off x="6939643" y="4352230"/>
            <a:ext cx="2363869" cy="78395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5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A9DB-0976-3D40-94AE-700C356A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1B0B9-78BC-4541-9566-714F8C4D3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black body at room temperature radiates close to 1 W/cm</a:t>
            </a:r>
            <a:r>
              <a:rPr lang="en-US" baseline="30000" dirty="0"/>
              <a:t>2 </a:t>
            </a:r>
          </a:p>
          <a:p>
            <a:r>
              <a:rPr lang="en-US" dirty="0"/>
              <a:t>If this radiant heat is not returned from the ambient thermal bath the mirror cools (thermalize)</a:t>
            </a:r>
          </a:p>
          <a:p>
            <a:r>
              <a:rPr lang="en-US" dirty="0"/>
              <a:t>Fused silica emission coefficient is close to a black body (0.93)</a:t>
            </a:r>
          </a:p>
          <a:p>
            <a:r>
              <a:rPr lang="en-US" dirty="0"/>
              <a:t>Directing part of the radiated heat to a cold black body the mirror can be cooled</a:t>
            </a:r>
          </a:p>
          <a:p>
            <a:r>
              <a:rPr lang="en-US" dirty="0"/>
              <a:t>With proper imaging, a cooling spot precisely matching the profile of the stored beam in a GW detector can be projected on a mirror </a:t>
            </a:r>
          </a:p>
          <a:p>
            <a:r>
              <a:rPr lang="en-US" dirty="0"/>
              <a:t>The heat deposited by the beam can thus be extracted </a:t>
            </a:r>
          </a:p>
          <a:p>
            <a:r>
              <a:rPr lang="en-US" dirty="0"/>
              <a:t>The cooling power can track the power deposited by the beam</a:t>
            </a:r>
          </a:p>
        </p:txBody>
      </p:sp>
    </p:spTree>
    <p:extLst>
      <p:ext uri="{BB962C8B-B14F-4D97-AF65-F5344CB8AC3E}">
        <p14:creationId xmlns:p14="http://schemas.microsoft.com/office/powerpoint/2010/main" val="154072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285" y="1417639"/>
            <a:ext cx="8813515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room temperature a black body 			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	emits 146W/sr-m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  <a:p>
            <a:r>
              <a:rPr lang="en-US" dirty="0"/>
              <a:t>Fused silica emissivity is close to that of a black body 0.93  </a:t>
            </a:r>
            <a:r>
              <a:rPr lang="en-US" sz="1600" dirty="0"/>
              <a:t>engineering toolbox http://</a:t>
            </a:r>
            <a:r>
              <a:rPr lang="en-US" sz="1600" dirty="0" err="1"/>
              <a:t>www.engineeringtoolbox.com</a:t>
            </a:r>
            <a:r>
              <a:rPr lang="en-US" sz="1600" dirty="0"/>
              <a:t>/</a:t>
            </a:r>
          </a:p>
          <a:p>
            <a:r>
              <a:rPr lang="en-US" dirty="0"/>
              <a:t>A 6 cm radius spot emits 1.64W/sr </a:t>
            </a:r>
          </a:p>
          <a:p>
            <a:r>
              <a:rPr lang="en-US" sz="1600" dirty="0"/>
              <a:t>Black Body Emission Calculator  </a:t>
            </a:r>
            <a:r>
              <a:rPr lang="en-US" sz="1600" u="sng" dirty="0">
                <a:hlinkClick r:id="rId2"/>
              </a:rPr>
              <a:t>http://infrared.als.lbl.gov/calculators/bb2001.html</a:t>
            </a:r>
            <a:r>
              <a:rPr lang="en-US" sz="1600" dirty="0"/>
              <a:t> </a:t>
            </a:r>
            <a:endParaRPr lang="en-US" dirty="0"/>
          </a:p>
          <a:p>
            <a:r>
              <a:rPr lang="en-US" dirty="0"/>
              <a:t>Less than 1 </a:t>
            </a:r>
            <a:r>
              <a:rPr lang="en-US" dirty="0" err="1"/>
              <a:t>sr</a:t>
            </a:r>
            <a:r>
              <a:rPr lang="en-US" dirty="0"/>
              <a:t> coverage is sufficient to </a:t>
            </a:r>
          </a:p>
          <a:p>
            <a:pPr>
              <a:buNone/>
            </a:pPr>
            <a:r>
              <a:rPr lang="en-US" dirty="0"/>
              <a:t>	extract the ~1 W of deposited power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	</a:t>
            </a:r>
          </a:p>
        </p:txBody>
      </p:sp>
      <p:pic>
        <p:nvPicPr>
          <p:cNvPr id="4" name="Content Placeholder 4" descr="Picture 1.png"/>
          <p:cNvPicPr>
            <a:picLocks noChangeAspect="1"/>
          </p:cNvPicPr>
          <p:nvPr/>
        </p:nvPicPr>
        <p:blipFill>
          <a:blip r:embed="rId3"/>
          <a:srcRect l="-10413" r="-10413"/>
          <a:stretch>
            <a:fillRect/>
          </a:stretch>
        </p:blipFill>
        <p:spPr>
          <a:xfrm>
            <a:off x="7453754" y="4572000"/>
            <a:ext cx="374099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E8E4-66F5-604D-A2FE-65277390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E3040-AFAF-5246-8700-58CB7ACB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7416" cy="4351338"/>
          </a:xfrm>
        </p:spPr>
        <p:txBody>
          <a:bodyPr>
            <a:normAutofit/>
          </a:bodyPr>
          <a:lstStyle/>
          <a:p>
            <a:r>
              <a:rPr lang="en-US" dirty="0"/>
              <a:t>A piece of glass disk represent the mirror</a:t>
            </a:r>
          </a:p>
          <a:p>
            <a:r>
              <a:rPr lang="en-US" dirty="0"/>
              <a:t>Two gold plated mirrors direct the heat power radiated by the glass disk to two shielded black bodies kept at a controlled temperature</a:t>
            </a:r>
          </a:p>
          <a:p>
            <a:r>
              <a:rPr lang="en-US" dirty="0"/>
              <a:t>The experiment is done in air, due to resource limitations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0AD9F-0355-AF4C-9BDE-CB16F77D3311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47" t="22233" r="38324" b="54765"/>
          <a:stretch/>
        </p:blipFill>
        <p:spPr bwMode="auto">
          <a:xfrm>
            <a:off x="7701676" y="841560"/>
            <a:ext cx="3933173" cy="3159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4855F900-4DD1-E247-8562-A3A839E54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71" b="28219"/>
          <a:stretch/>
        </p:blipFill>
        <p:spPr>
          <a:xfrm>
            <a:off x="7198291" y="4624420"/>
            <a:ext cx="4572000" cy="204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88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E8E4-66F5-604D-A2FE-65277390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E3040-AFAF-5246-8700-58CB7ACB6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77416" cy="4351338"/>
          </a:xfrm>
        </p:spPr>
        <p:txBody>
          <a:bodyPr>
            <a:normAutofit/>
          </a:bodyPr>
          <a:lstStyle/>
          <a:p>
            <a:r>
              <a:rPr lang="en-US" dirty="0"/>
              <a:t>A laser with a holographic filter illuminates the glass disk with a matrix of light dots</a:t>
            </a:r>
          </a:p>
          <a:p>
            <a:r>
              <a:rPr lang="en-US" dirty="0"/>
              <a:t>Reflection on the front and back of the disk make pairs of dots</a:t>
            </a:r>
          </a:p>
          <a:p>
            <a:r>
              <a:rPr lang="en-US" dirty="0"/>
              <a:t>The reflected dots are monitored by a CCD camera</a:t>
            </a:r>
          </a:p>
          <a:p>
            <a:r>
              <a:rPr lang="en-US" dirty="0"/>
              <a:t>The relative motion of the dots tracks the induced  thermal lensing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CEEDF-581A-F64D-B00D-7E1AC82C1EB7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20" t="4840" r="39845" b="76983"/>
          <a:stretch/>
        </p:blipFill>
        <p:spPr bwMode="auto">
          <a:xfrm>
            <a:off x="7515616" y="4569834"/>
            <a:ext cx="2609590" cy="1742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5F2441F-AB6B-F445-A945-4F39CE3C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8" t="9931" r="9026" b="8310"/>
          <a:stretch/>
        </p:blipFill>
        <p:spPr>
          <a:xfrm>
            <a:off x="10114605" y="4319442"/>
            <a:ext cx="2077395" cy="2094380"/>
          </a:xfrm>
          <a:prstGeom prst="rect">
            <a:avLst/>
          </a:prstGeom>
        </p:spPr>
      </p:pic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5B2F8D82-B895-5C43-835E-4654774885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72" t="24652" r="45107" b="31507"/>
          <a:stretch/>
        </p:blipFill>
        <p:spPr>
          <a:xfrm>
            <a:off x="8404965" y="148536"/>
            <a:ext cx="3657600" cy="404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8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278B0-F30C-3244-9B7D-40F286B2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precision achievable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C6F91-E15C-2440-9575-04F37DD07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786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Experiment heating with a sort exposer to a mini heat gun</a:t>
            </a:r>
          </a:p>
          <a:p>
            <a:r>
              <a:rPr lang="en-US" dirty="0"/>
              <a:t>Observed the cooling phase</a:t>
            </a:r>
          </a:p>
          <a:p>
            <a:r>
              <a:rPr lang="en-US" dirty="0"/>
              <a:t>Residuals indicate a minimum precision of 0.02 pixel ~ 5 µm/spot</a:t>
            </a:r>
          </a:p>
          <a:p>
            <a:r>
              <a:rPr lang="en-US" dirty="0"/>
              <a:t>&lt;10 µradian (&lt;1 µradian with optimized optics)</a:t>
            </a:r>
          </a:p>
          <a:p>
            <a:r>
              <a:rPr lang="en-US" dirty="0"/>
              <a:t>Measured a glass disk thermal relaxation with a time constant of ~46 seconds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647064A-53B9-E442-A978-A27E5772DCF9}"/>
              </a:ext>
            </a:extLst>
          </p:cNvPr>
          <p:cNvPicPr/>
          <p:nvPr/>
        </p:nvPicPr>
        <p:blipFill rotWithShape="1">
          <a:blip r:embed="rId2"/>
          <a:srcRect t="13919"/>
          <a:stretch/>
        </p:blipFill>
        <p:spPr bwMode="auto">
          <a:xfrm>
            <a:off x="7985760" y="403556"/>
            <a:ext cx="4206240" cy="3620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5BAC-EE6D-9D4F-8892-542D9D7C78DB}"/>
              </a:ext>
            </a:extLst>
          </p:cNvPr>
          <p:cNvPicPr/>
          <p:nvPr/>
        </p:nvPicPr>
        <p:blipFill rotWithShape="1">
          <a:blip r:embed="rId3"/>
          <a:srcRect t="18531"/>
          <a:stretch/>
        </p:blipFill>
        <p:spPr bwMode="auto">
          <a:xfrm>
            <a:off x="8168222" y="3672962"/>
            <a:ext cx="4206240" cy="3426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781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0870-2799-C24D-9473-EC4CF289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noise  subtraction and differential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47702-75DC-C348-9D30-6EB36ED14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75334" cy="4351338"/>
          </a:xfrm>
        </p:spPr>
        <p:txBody>
          <a:bodyPr/>
          <a:lstStyle/>
          <a:p>
            <a:r>
              <a:rPr lang="en-US" dirty="0"/>
              <a:t>The components of the setup may vibrate or drift</a:t>
            </a:r>
          </a:p>
          <a:p>
            <a:r>
              <a:rPr lang="en-US" dirty="0"/>
              <a:t>Only a small fraction of the image is interested by the thermal lensing</a:t>
            </a:r>
          </a:p>
          <a:p>
            <a:r>
              <a:rPr lang="en-US" dirty="0"/>
              <a:t>Averaging the position of the frame of dots around the thermal lensing area the movements can be eliminated from the image</a:t>
            </a:r>
          </a:p>
          <a:p>
            <a:r>
              <a:rPr lang="en-US" dirty="0"/>
              <a:t>A small fraction of µradian sensitivity can be achieved</a:t>
            </a:r>
          </a:p>
          <a:p>
            <a:endParaRPr lang="en-US" dirty="0"/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5736550D-7F47-1343-A8AF-52EBAA0732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2" t="24653" r="43662" b="23884"/>
          <a:stretch/>
        </p:blipFill>
        <p:spPr>
          <a:xfrm>
            <a:off x="6876790" y="1626723"/>
            <a:ext cx="5110619" cy="4749141"/>
          </a:xfrm>
          <a:prstGeom prst="rect">
            <a:avLst/>
          </a:prstGeom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E07B8EC5-D64F-7E42-AEF9-15C8F852D207}"/>
              </a:ext>
            </a:extLst>
          </p:cNvPr>
          <p:cNvSpPr/>
          <p:nvPr/>
        </p:nvSpPr>
        <p:spPr>
          <a:xfrm>
            <a:off x="8805797" y="3319397"/>
            <a:ext cx="1402916" cy="1458510"/>
          </a:xfrm>
          <a:prstGeom prst="donut">
            <a:avLst>
              <a:gd name="adj" fmla="val 63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9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211D-5AC2-A44C-B58A-586C9351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Matching the cooling power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5726E-D72C-0D44-8846-35B355B8C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mirror, being at ambient temperature, radiates always the same power towards the cold trap, according to the Stefan-</a:t>
            </a:r>
            <a:r>
              <a:rPr lang="en-US" dirty="0" err="1"/>
              <a:t>Boltzman</a:t>
            </a:r>
            <a:r>
              <a:rPr lang="en-US" dirty="0"/>
              <a:t> law 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radiated</a:t>
            </a:r>
            <a:r>
              <a:rPr lang="en-US" dirty="0"/>
              <a:t> [W/</a:t>
            </a:r>
            <a:r>
              <a:rPr lang="en-US" dirty="0" err="1"/>
              <a:t>sr</a:t>
            </a:r>
            <a:r>
              <a:rPr lang="en-US" dirty="0"/>
              <a:t>] = 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A T</a:t>
            </a:r>
            <a:r>
              <a:rPr lang="en-US" baseline="-25000" dirty="0"/>
              <a:t>mirror</a:t>
            </a:r>
            <a:r>
              <a:rPr lang="en-US" baseline="30000" dirty="0"/>
              <a:t>4</a:t>
            </a:r>
            <a:r>
              <a:rPr lang="en-US" dirty="0"/>
              <a:t>  where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= black body emissivity</a:t>
            </a:r>
          </a:p>
          <a:p>
            <a:r>
              <a:rPr lang="en-US" dirty="0"/>
              <a:t>The cold trap returns a power proportional to its temperature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returned</a:t>
            </a:r>
            <a:r>
              <a:rPr lang="en-US" dirty="0"/>
              <a:t> [W/</a:t>
            </a:r>
            <a:r>
              <a:rPr lang="en-US" dirty="0" err="1"/>
              <a:t>sr</a:t>
            </a:r>
            <a:r>
              <a:rPr lang="en-US" dirty="0"/>
              <a:t>] = 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A </a:t>
            </a:r>
            <a:r>
              <a:rPr lang="en-US" dirty="0" err="1"/>
              <a:t>T</a:t>
            </a:r>
            <a:r>
              <a:rPr lang="en-US" baseline="-25000" dirty="0" err="1"/>
              <a:t>cold</a:t>
            </a:r>
            <a:r>
              <a:rPr lang="en-US" baseline="-25000" dirty="0"/>
              <a:t> trap</a:t>
            </a:r>
            <a:r>
              <a:rPr lang="en-US" baseline="30000" dirty="0"/>
              <a:t>4</a:t>
            </a:r>
          </a:p>
          <a:p>
            <a:r>
              <a:rPr lang="en-US" dirty="0"/>
              <a:t>The cooling power therefore is 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cooling</a:t>
            </a:r>
            <a:r>
              <a:rPr lang="en-US" dirty="0"/>
              <a:t> [W/</a:t>
            </a:r>
            <a:r>
              <a:rPr lang="en-US" dirty="0" err="1"/>
              <a:t>sr</a:t>
            </a:r>
            <a:r>
              <a:rPr lang="en-US" dirty="0"/>
              <a:t>] = 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A (T</a:t>
            </a:r>
            <a:r>
              <a:rPr lang="en-US" baseline="-25000" dirty="0"/>
              <a:t>mirror</a:t>
            </a:r>
            <a:r>
              <a:rPr lang="en-US" baseline="30000" dirty="0"/>
              <a:t>4</a:t>
            </a:r>
            <a:r>
              <a:rPr lang="en-US" dirty="0"/>
              <a:t>- </a:t>
            </a:r>
            <a:r>
              <a:rPr lang="en-US" dirty="0" err="1"/>
              <a:t>T</a:t>
            </a:r>
            <a:r>
              <a:rPr lang="en-US" baseline="-25000" dirty="0" err="1"/>
              <a:t>cold</a:t>
            </a:r>
            <a:r>
              <a:rPr lang="en-US" baseline="-25000" dirty="0"/>
              <a:t> trap</a:t>
            </a:r>
            <a:r>
              <a:rPr lang="en-US" baseline="30000" dirty="0"/>
              <a:t>4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A69D1-FB7A-544A-A92F-4022CD21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890" y="3429000"/>
            <a:ext cx="4492901" cy="3150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3EE77-B7BB-7646-AA20-4377C075AC5D}"/>
              </a:ext>
            </a:extLst>
          </p:cNvPr>
          <p:cNvSpPr txBox="1"/>
          <p:nvPr/>
        </p:nvSpPr>
        <p:spPr>
          <a:xfrm>
            <a:off x="7828767" y="580763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251037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1211D-5AC2-A44C-B58A-586C9351E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Matching the cooling power level in the experiment and in the interferometer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5726E-D72C-0D44-8846-35B355B8C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The cooling power is      </a:t>
            </a:r>
            <a:r>
              <a:rPr lang="en-US" dirty="0" err="1"/>
              <a:t>P</a:t>
            </a:r>
            <a:r>
              <a:rPr lang="en-US" baseline="-25000" dirty="0" err="1"/>
              <a:t>cooling</a:t>
            </a:r>
            <a:r>
              <a:rPr lang="en-US" dirty="0"/>
              <a:t> [W/</a:t>
            </a:r>
            <a:r>
              <a:rPr lang="en-US" dirty="0" err="1"/>
              <a:t>sr</a:t>
            </a:r>
            <a:r>
              <a:rPr lang="en-US" dirty="0"/>
              <a:t>] =  </a:t>
            </a:r>
            <a:r>
              <a:rPr lang="en-US" dirty="0">
                <a:latin typeface="Symbol" pitchFamily="2" charset="2"/>
              </a:rPr>
              <a:t>s</a:t>
            </a:r>
            <a:r>
              <a:rPr lang="en-US" dirty="0"/>
              <a:t> A (T</a:t>
            </a:r>
            <a:r>
              <a:rPr lang="en-US" baseline="-25000" dirty="0"/>
              <a:t>mirror</a:t>
            </a:r>
            <a:r>
              <a:rPr lang="en-US" baseline="30000" dirty="0"/>
              <a:t>4</a:t>
            </a:r>
            <a:r>
              <a:rPr lang="en-US" dirty="0"/>
              <a:t>- </a:t>
            </a:r>
            <a:r>
              <a:rPr lang="en-US" dirty="0" err="1"/>
              <a:t>T</a:t>
            </a:r>
            <a:r>
              <a:rPr lang="en-US" baseline="-25000" dirty="0" err="1"/>
              <a:t>cold</a:t>
            </a:r>
            <a:r>
              <a:rPr lang="en-US" baseline="-25000" dirty="0"/>
              <a:t> trap</a:t>
            </a:r>
            <a:r>
              <a:rPr lang="en-US" baseline="30000" dirty="0"/>
              <a:t>4</a:t>
            </a:r>
            <a:r>
              <a:rPr lang="en-US" dirty="0"/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In the experiment </a:t>
            </a:r>
          </a:p>
          <a:p>
            <a:r>
              <a:rPr lang="en-US" dirty="0"/>
              <a:t>The cold black body will be dry-ice-cooled at fixed 195K and cooling power</a:t>
            </a:r>
          </a:p>
          <a:p>
            <a:r>
              <a:rPr lang="en-US" dirty="0"/>
              <a:t>The heating is controlled by an electrically heated black body temperature and matched to the cooling power</a:t>
            </a:r>
          </a:p>
          <a:p>
            <a:r>
              <a:rPr lang="en-US" dirty="0">
                <a:solidFill>
                  <a:srgbClr val="FF0000"/>
                </a:solidFill>
              </a:rPr>
              <a:t>In an interferometer </a:t>
            </a:r>
            <a:r>
              <a:rPr lang="en-US" dirty="0"/>
              <a:t>the heating will be controlled</a:t>
            </a:r>
            <a:br>
              <a:rPr lang="en-US" dirty="0"/>
            </a:br>
            <a:r>
              <a:rPr lang="en-US" dirty="0"/>
              <a:t>by the stored beam power and coating absorption</a:t>
            </a:r>
          </a:p>
          <a:p>
            <a:r>
              <a:rPr lang="en-US" dirty="0"/>
              <a:t>The cooling black body will be connected </a:t>
            </a:r>
            <a:br>
              <a:rPr lang="en-US" dirty="0"/>
            </a:br>
            <a:r>
              <a:rPr lang="en-US" dirty="0"/>
              <a:t>with a thermal resistor to a liquid nitrogen </a:t>
            </a:r>
            <a:br>
              <a:rPr lang="en-US" dirty="0"/>
            </a:br>
            <a:r>
              <a:rPr lang="en-US" dirty="0"/>
              <a:t>cold finger and heated to a temperature matching</a:t>
            </a:r>
            <a:br>
              <a:rPr lang="en-US" dirty="0"/>
            </a:br>
            <a:r>
              <a:rPr lang="en-US" dirty="0"/>
              <a:t>the cooling power to the deposited power </a:t>
            </a:r>
          </a:p>
          <a:p>
            <a:r>
              <a:rPr lang="en-US" dirty="0"/>
              <a:t>Cooling can track in feedforward or feedback</a:t>
            </a:r>
            <a:br>
              <a:rPr lang="en-US" dirty="0"/>
            </a:br>
            <a:r>
              <a:rPr lang="en-US" dirty="0"/>
              <a:t>the power deposited on the mirror thus</a:t>
            </a:r>
            <a:br>
              <a:rPr lang="en-US" dirty="0"/>
            </a:br>
            <a:r>
              <a:rPr lang="en-US" dirty="0"/>
              <a:t>impeding thermal lensing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A69D1-FB7A-544A-A92F-4022CD21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34" y="3429000"/>
            <a:ext cx="4716784" cy="3307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3EE77-B7BB-7646-AA20-4377C075AC5D}"/>
              </a:ext>
            </a:extLst>
          </p:cNvPr>
          <p:cNvSpPr txBox="1"/>
          <p:nvPr/>
        </p:nvSpPr>
        <p:spPr>
          <a:xfrm>
            <a:off x="7828767" y="5807631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56406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1149</Words>
  <Application>Microsoft Macintosh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Symbol</vt:lpstr>
      <vt:lpstr>Office Theme</vt:lpstr>
      <vt:lpstr>Radiative mirror thermal compensation system</vt:lpstr>
      <vt:lpstr>Cooling principle</vt:lpstr>
      <vt:lpstr>Feasibility</vt:lpstr>
      <vt:lpstr>The experiment</vt:lpstr>
      <vt:lpstr>The experiment</vt:lpstr>
      <vt:lpstr>Tracking precision achievable</vt:lpstr>
      <vt:lpstr>Mechanical noise  subtraction and differential measurement</vt:lpstr>
      <vt:lpstr>Matching the cooling power level</vt:lpstr>
      <vt:lpstr>Matching the cooling power level in the experiment and in the interferometer</vt:lpstr>
      <vt:lpstr>Matching the cooling spot to the interferometer beam shape</vt:lpstr>
      <vt:lpstr>Requirements of the black bodies</vt:lpstr>
      <vt:lpstr>Building the experiment black bodies</vt:lpstr>
      <vt:lpstr>The experiment setup</vt:lpstr>
      <vt:lpstr>Can directional radiative cooling neutralize point adsorbers</vt:lpstr>
      <vt:lpstr>Ready for actual cooling-heating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.Radiative mirror thermal compensation system</dc:title>
  <dc:creator>Riccardo DeSalvo</dc:creator>
  <cp:lastModifiedBy>Riccardo DeSalvo</cp:lastModifiedBy>
  <cp:revision>38</cp:revision>
  <dcterms:created xsi:type="dcterms:W3CDTF">2021-05-04T11:17:34Z</dcterms:created>
  <dcterms:modified xsi:type="dcterms:W3CDTF">2021-05-13T11:20:05Z</dcterms:modified>
</cp:coreProperties>
</file>