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73" r:id="rId6"/>
    <p:sldId id="259" r:id="rId7"/>
    <p:sldId id="260" r:id="rId8"/>
    <p:sldId id="277" r:id="rId9"/>
    <p:sldId id="266" r:id="rId10"/>
    <p:sldId id="267" r:id="rId11"/>
    <p:sldId id="279" r:id="rId12"/>
    <p:sldId id="280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62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6E87A-38DE-2646-B8D6-B04161CC898B}" type="datetimeFigureOut">
              <a:rPr lang="en-US" smtClean="0"/>
              <a:t>5/13/21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FF52A-8D3F-1246-96ED-06408DDC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31326-F6AB-DB45-AC43-E4BB9F69A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9B2E5-4EEF-6B4A-8C36-F63FFD596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AF6C7-C11F-4E47-9426-93BE9C0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EFC6-324F-204A-BE5A-E185E280D295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43D21-0E42-0B47-8C9F-7BF81060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6ED40-9065-BE47-9F34-06D1F0FE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AA5C-8178-924C-94C4-829B06E0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1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23E5-2216-914E-8672-4CB84193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3EE609-88A4-8744-858F-84DBD002B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20096-79E4-D549-9B0A-6F12D953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EFC6-324F-204A-BE5A-E185E280D295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9BC87-EEA8-FD48-933E-D2A2ADBF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6618C-E20A-E447-AB3A-5D844731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AA5C-8178-924C-94C4-829B06E0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09149F-48C4-9E4E-B2DB-523A4927A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C3E24-5FCA-B144-9F16-F09804950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11F59-C255-244C-9A4D-B16EF78E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EFC6-324F-204A-BE5A-E185E280D295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B09EF-6AC1-5B43-8152-9EF9CDEC3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30EB6-DA5B-BF47-B24B-E4D24F0A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AA5C-8178-924C-94C4-829B06E0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5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2742B-1A18-1A48-809A-B5A64BCE0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8A5A1-AF17-6F47-90E4-666FAA11F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3075F-5DC2-5949-9AE9-787E2C8E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EFC6-324F-204A-BE5A-E185E280D295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934EF-B4AC-DC49-B852-584F728C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AA2D6-D836-FD4C-9914-D15CF26A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AA5C-8178-924C-94C4-829B06E0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0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284A-DD1F-BC4C-AE2F-1E9ECD77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E0DD1-2B70-8A47-8D2E-20E02C691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C9DFE-EACF-034B-8FC8-C31BB5F7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EFC6-324F-204A-BE5A-E185E280D295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40810-B3CC-5143-BE48-E8FDEC54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F9057-C203-5247-9F05-4DBEC860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AA5C-8178-924C-94C4-829B06E0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8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B346-A9D6-9445-88D5-F0F9F04A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FF1D-DE47-CE48-AED6-A59006A36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8ED65-1F40-EB47-AA7A-7CCA61964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0D31D-0D18-2947-A566-27FF7E5D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EFC6-324F-204A-BE5A-E185E280D295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7C327-224C-B34D-8CB6-2C3D7D28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AD3CE-DE6D-3A4C-8652-5E03841C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AA5C-8178-924C-94C4-829B06E0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8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9CB40-13EB-DC44-8EFC-41694F572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D626F-CC65-0848-A053-7D1C59823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E87B7-A6A3-C247-9E2A-9C7835C26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A21F3-3142-0B4B-B676-4F4229E92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10152-2968-D84F-88E5-6F864402F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B3173-AFAC-0843-B08A-2D8B750EC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EFC6-324F-204A-BE5A-E185E280D295}" type="datetimeFigureOut">
              <a:rPr lang="en-US" smtClean="0"/>
              <a:t>5/13/21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8BB715-4E5F-C149-AEC2-16AF27B5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5B279-2673-F74F-AEE3-20034026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AA5C-8178-924C-94C4-829B06E0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0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11D6-D9A4-1045-A57C-2F20064F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BECE4-D51D-2D4B-BF34-04128371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EFC6-324F-204A-BE5A-E185E280D295}" type="datetimeFigureOut">
              <a:rPr lang="en-US" smtClean="0"/>
              <a:t>5/13/21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68855-A7EB-1244-9015-03EC6A7CA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8AA46-F457-404A-9CF2-7C9ED272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AA5C-8178-924C-94C4-829B06E0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3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781057-ADE4-774D-A79C-74BEF062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EFC6-324F-204A-BE5A-E185E280D295}" type="datetimeFigureOut">
              <a:rPr lang="en-US" smtClean="0"/>
              <a:t>5/13/21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2B937-EC83-A949-8D3F-A51784FF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BCD91-0E06-604E-968E-96072B87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AA5C-8178-924C-94C4-829B06E0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1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C26A7-9E1D-8C4A-B5AD-FF9FA58B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7F463-4143-4F41-B7B4-C10FC670F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50165-114A-B341-98E4-8C0DB3052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5AB0C-99FE-844B-83DD-E6A883B3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EFC6-324F-204A-BE5A-E185E280D295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082F2-EFE0-624C-B2AE-49FA536A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54FAB-25BA-ED4A-9DEF-B35DD73B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AA5C-8178-924C-94C4-829B06E0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1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C82A-F214-E846-B65A-C06B59071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4BA36-9F39-3243-9EF7-A39E8CC1D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1B4D7-8F52-1342-90F2-0FDBF645C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3FCD1-DFE7-0C48-8FDF-A3BD1558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EFC6-324F-204A-BE5A-E185E280D295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959F8-E6A8-AB4C-99B8-F6430E5A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88FAE-8E5D-634F-9B35-52747288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AA5C-8178-924C-94C4-829B06E0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0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8CF04-AF8C-E746-9761-F522BE3BF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0DF23-93CA-F941-B960-87CD7F491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69810-2B97-704F-A268-3446BE9B9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7EFC6-324F-204A-BE5A-E185E280D295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CC8EE-3A1A-3D42-B25B-08E34ADB1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51EB1-4CCE-CB4B-AF2C-526F8AD2D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EAA5C-8178-924C-94C4-829B06E0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7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8107-16AE-2949-B86D-EACB90B13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977" y="24268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Test mass cryogenic suspensions</a:t>
            </a:r>
            <a:br>
              <a:rPr lang="en-US" dirty="0"/>
            </a:br>
            <a:r>
              <a:rPr lang="en-US" dirty="0"/>
              <a:t>with rigid beams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50C9D-286D-764C-A35F-06FBDF189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434" y="3096816"/>
            <a:ext cx="9144000" cy="1655762"/>
          </a:xfrm>
        </p:spPr>
        <p:txBody>
          <a:bodyPr/>
          <a:lstStyle/>
          <a:p>
            <a:r>
              <a:rPr lang="en-US" dirty="0"/>
              <a:t>Riccardo DeSalvo </a:t>
            </a:r>
            <a:r>
              <a:rPr lang="en-US" sz="1800" dirty="0" err="1"/>
              <a:t>RicLab</a:t>
            </a:r>
            <a:r>
              <a:rPr lang="en-US" sz="1800" dirty="0"/>
              <a:t> LLC, University of </a:t>
            </a:r>
            <a:r>
              <a:rPr lang="en-US" sz="1800" dirty="0" err="1"/>
              <a:t>Sannio</a:t>
            </a:r>
            <a:r>
              <a:rPr lang="en-US" sz="1800" dirty="0"/>
              <a:t>, University of Utah</a:t>
            </a:r>
          </a:p>
          <a:p>
            <a:r>
              <a:rPr lang="en-US" dirty="0"/>
              <a:t>Alessandro </a:t>
            </a:r>
            <a:r>
              <a:rPr lang="en-US" dirty="0" err="1"/>
              <a:t>Bertolini</a:t>
            </a:r>
            <a:r>
              <a:rPr lang="en-US" dirty="0"/>
              <a:t>    </a:t>
            </a:r>
            <a:r>
              <a:rPr lang="en-US" sz="1800" dirty="0"/>
              <a:t>NIKHEF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B2B4C-50FB-6240-BE02-5121C5C46F72}"/>
              </a:ext>
            </a:extLst>
          </p:cNvPr>
          <p:cNvSpPr txBox="1"/>
          <p:nvPr/>
        </p:nvSpPr>
        <p:spPr>
          <a:xfrm>
            <a:off x="8118389" y="5795319"/>
            <a:ext cx="27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LIGO Document G2101031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8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0E3D4-0243-CD46-8485-F78898A0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How to attach the suspension beams to the mirror 2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CCE8D-124B-984C-91EF-058D8615F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22621" cy="4351338"/>
          </a:xfrm>
        </p:spPr>
        <p:txBody>
          <a:bodyPr>
            <a:normAutofit/>
          </a:bodyPr>
          <a:lstStyle/>
          <a:p>
            <a:r>
              <a:rPr lang="en-US" dirty="0"/>
              <a:t>Grind two vertical trenches and a horizontal slot on the sides of the test mass </a:t>
            </a:r>
          </a:p>
          <a:p>
            <a:pPr lvl="1"/>
            <a:r>
              <a:rPr lang="en-US" dirty="0"/>
              <a:t>The front surface of the mirror is untouched</a:t>
            </a:r>
          </a:p>
          <a:p>
            <a:r>
              <a:rPr lang="en-US" dirty="0">
                <a:solidFill>
                  <a:schemeClr val="accent1"/>
                </a:solidFill>
              </a:rPr>
              <a:t>The slot forms a shelf to anchor the suspensions in compression</a:t>
            </a:r>
          </a:p>
          <a:p>
            <a:r>
              <a:rPr lang="en-US" dirty="0"/>
              <a:t>Insert the suspension beams and anchoring bars</a:t>
            </a:r>
          </a:p>
          <a:p>
            <a:r>
              <a:rPr lang="en-US" dirty="0">
                <a:solidFill>
                  <a:schemeClr val="accent1"/>
                </a:solidFill>
              </a:rPr>
              <a:t>All assembly is in compression !!!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39277B0-8AAA-DE41-A896-93B42F7F0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75865" y="1504992"/>
            <a:ext cx="2899064" cy="3518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FC113C-D8D7-294A-B38B-E10A8DEDC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415" y="3657599"/>
            <a:ext cx="1707608" cy="297553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615C01-61EC-C74D-A7A0-1A8D98E018E1}"/>
              </a:ext>
            </a:extLst>
          </p:cNvPr>
          <p:cNvCxnSpPr>
            <a:cxnSpLocks/>
          </p:cNvCxnSpPr>
          <p:nvPr/>
        </p:nvCxnSpPr>
        <p:spPr>
          <a:xfrm flipH="1">
            <a:off x="6888801" y="2375729"/>
            <a:ext cx="1680418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D1C237-B72B-5645-8083-8545C21D1172}"/>
              </a:ext>
            </a:extLst>
          </p:cNvPr>
          <p:cNvCxnSpPr>
            <a:cxnSpLocks/>
          </p:cNvCxnSpPr>
          <p:nvPr/>
        </p:nvCxnSpPr>
        <p:spPr>
          <a:xfrm flipH="1" flipV="1">
            <a:off x="5854535" y="5023263"/>
            <a:ext cx="1643925" cy="343069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1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19B1D-38F7-AB4D-AB5C-32460AA2F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325563"/>
          </a:xfrm>
        </p:spPr>
        <p:txBody>
          <a:bodyPr/>
          <a:lstStyle/>
          <a:p>
            <a:r>
              <a:rPr lang="en-US" dirty="0"/>
              <a:t>Silicon or Sapphire Suspensions?  </a:t>
            </a:r>
            <a:r>
              <a:rPr lang="en-US" sz="3600" dirty="0"/>
              <a:t>conductivity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9E05-B30A-8645-B697-965DF90F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05" y="1212572"/>
            <a:ext cx="39624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TYPICAL VALUES OF THERMAL CONDUCTIVITY @~ 4K: </a:t>
            </a:r>
          </a:p>
          <a:p>
            <a:r>
              <a:rPr lang="en-US" b="1" dirty="0"/>
              <a:t>sapphire 100W/m*K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7030A0"/>
                </a:solidFill>
              </a:rPr>
              <a:t>silicon 1000W/m*K </a:t>
            </a:r>
          </a:p>
          <a:p>
            <a:r>
              <a:rPr lang="en-US" sz="2600" dirty="0"/>
              <a:t>recently measured @KEK on 1-mm IMPEX rods. </a:t>
            </a:r>
          </a:p>
          <a:p>
            <a:r>
              <a:rPr lang="en-US" sz="2600" dirty="0"/>
              <a:t>Phonon peak in Si is shifted towards lower temperatures.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Silicon is preferrable</a:t>
            </a:r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C47C74A-00DB-9E48-9817-133D917E1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05" y="1027906"/>
            <a:ext cx="7386524" cy="5580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06093A-369D-3D49-81D7-05A3F9EC857A}"/>
              </a:ext>
            </a:extLst>
          </p:cNvPr>
          <p:cNvCxnSpPr/>
          <p:nvPr/>
        </p:nvCxnSpPr>
        <p:spPr>
          <a:xfrm flipV="1">
            <a:off x="7537938" y="738554"/>
            <a:ext cx="0" cy="5322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CBA5740-A4C1-D146-BB51-5C59107173E6}"/>
              </a:ext>
            </a:extLst>
          </p:cNvPr>
          <p:cNvSpPr txBox="1"/>
          <p:nvPr/>
        </p:nvSpPr>
        <p:spPr>
          <a:xfrm>
            <a:off x="7116028" y="84324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4K</a:t>
            </a:r>
          </a:p>
        </p:txBody>
      </p:sp>
    </p:spTree>
    <p:extLst>
      <p:ext uri="{BB962C8B-B14F-4D97-AF65-F5344CB8AC3E}">
        <p14:creationId xmlns:p14="http://schemas.microsoft.com/office/powerpoint/2010/main" val="302730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D919-A4ED-844A-B082-49755FFC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754"/>
            <a:ext cx="10515600" cy="1325563"/>
          </a:xfrm>
        </p:spPr>
        <p:txBody>
          <a:bodyPr/>
          <a:lstStyle/>
          <a:p>
            <a:r>
              <a:rPr lang="en-US" dirty="0"/>
              <a:t>Silicon or Sapphire Suspensions?  </a:t>
            </a:r>
            <a:r>
              <a:rPr lang="en-US" sz="3600" dirty="0"/>
              <a:t>flexibility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9E1FA7-78A7-E048-A311-5DD622EE4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3245"/>
            <a:ext cx="5287604" cy="3965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83E86A-87BD-834B-B324-11D840327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63" y="1213208"/>
            <a:ext cx="5207701" cy="3905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6949E8-1ADE-0142-8AF1-AE7B23214D1E}"/>
              </a:ext>
            </a:extLst>
          </p:cNvPr>
          <p:cNvSpPr txBox="1"/>
          <p:nvPr/>
        </p:nvSpPr>
        <p:spPr>
          <a:xfrm>
            <a:off x="1018166" y="1709052"/>
            <a:ext cx="1982611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cylindrical flexures</a:t>
            </a:r>
          </a:p>
          <a:p>
            <a:r>
              <a:rPr lang="en-US" sz="1400" dirty="0"/>
              <a:t>2.5mm diameter   X 12.5mm length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1F0204-4EC3-7A45-BE7D-BED9FDBFAE68}"/>
              </a:ext>
            </a:extLst>
          </p:cNvPr>
          <p:cNvSpPr txBox="1"/>
          <p:nvPr/>
        </p:nvSpPr>
        <p:spPr>
          <a:xfrm>
            <a:off x="9226302" y="2589603"/>
            <a:ext cx="1982611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cylindrical flexures</a:t>
            </a:r>
          </a:p>
          <a:p>
            <a:r>
              <a:rPr lang="en-US" sz="1400" dirty="0"/>
              <a:t>2mm diameter X </a:t>
            </a:r>
          </a:p>
          <a:p>
            <a:r>
              <a:rPr lang="en-US" sz="1400" dirty="0"/>
              <a:t>10mm length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50F4F7-DE3A-314A-A90D-A093B44FA0E4}"/>
              </a:ext>
            </a:extLst>
          </p:cNvPr>
          <p:cNvSpPr txBox="1"/>
          <p:nvPr/>
        </p:nvSpPr>
        <p:spPr>
          <a:xfrm>
            <a:off x="690746" y="5046368"/>
            <a:ext cx="427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Sapphire has high stiffness</a:t>
            </a:r>
          </a:p>
          <a:p>
            <a:r>
              <a:rPr lang="en-US" dirty="0"/>
              <a:t>Stress is high and flexures get in tension (may crack) even for minimal swings. </a:t>
            </a:r>
          </a:p>
          <a:p>
            <a:r>
              <a:rPr lang="en-US" dirty="0"/>
              <a:t>Dilution factor is poor.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1D-942F-5741-95E1-E81F4529B56A}"/>
              </a:ext>
            </a:extLst>
          </p:cNvPr>
          <p:cNvSpPr txBox="1"/>
          <p:nvPr/>
        </p:nvSpPr>
        <p:spPr>
          <a:xfrm>
            <a:off x="6307538" y="5046368"/>
            <a:ext cx="5206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Flexures are never in tension and safer than with sapphire.</a:t>
            </a:r>
          </a:p>
          <a:p>
            <a:r>
              <a:rPr lang="en-US" dirty="0"/>
              <a:t>Dilution factor is good</a:t>
            </a:r>
          </a:p>
          <a:p>
            <a:r>
              <a:rPr lang="en-US" dirty="0">
                <a:solidFill>
                  <a:srgbClr val="FF0000"/>
                </a:solidFill>
              </a:rPr>
              <a:t>Silicon is preferrable</a:t>
            </a:r>
          </a:p>
        </p:txBody>
      </p:sp>
    </p:spTree>
    <p:extLst>
      <p:ext uri="{BB962C8B-B14F-4D97-AF65-F5344CB8AC3E}">
        <p14:creationId xmlns:p14="http://schemas.microsoft.com/office/powerpoint/2010/main" val="48820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0B48-D91F-EB4D-8CCB-808DA100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3C341-78E4-DE4E-A871-1A3B95176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KAGRA’s experience has shown that rods under tension are either too rigid or have too little thermal conductivity.</a:t>
            </a:r>
          </a:p>
          <a:p>
            <a:endParaRPr lang="en-US" dirty="0"/>
          </a:p>
          <a:p>
            <a:r>
              <a:rPr lang="en-US" dirty="0"/>
              <a:t>Large diameter rigid rods coupled to the mirror and PUM by means of flexures in compression appear more promising.</a:t>
            </a:r>
          </a:p>
          <a:p>
            <a:endParaRPr lang="en-US" dirty="0"/>
          </a:p>
          <a:p>
            <a:r>
              <a:rPr lang="en-US" dirty="0"/>
              <a:t>Fully compressional configuration allows safe use of much higher stress levels in thinner, softer flexures</a:t>
            </a:r>
          </a:p>
          <a:p>
            <a:endParaRPr lang="en-US" dirty="0"/>
          </a:p>
          <a:p>
            <a:r>
              <a:rPr lang="en-US" dirty="0"/>
              <a:t>Assembly and disassembly are easy</a:t>
            </a:r>
          </a:p>
        </p:txBody>
      </p:sp>
    </p:spTree>
    <p:extLst>
      <p:ext uri="{BB962C8B-B14F-4D97-AF65-F5344CB8AC3E}">
        <p14:creationId xmlns:p14="http://schemas.microsoft.com/office/powerpoint/2010/main" val="164382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F70CD-1EF3-1146-B0AB-6A189D6C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30CF3-65D3-9043-9E4A-3DACB9BCE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70" y="1399259"/>
            <a:ext cx="6615896" cy="509361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Suspension thermal noise </a:t>
            </a:r>
            <a:r>
              <a:rPr lang="en-US" dirty="0"/>
              <a:t>is critical at the lowest frequencies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suspensions </a:t>
            </a:r>
            <a:r>
              <a:rPr lang="en-US" dirty="0">
                <a:solidFill>
                  <a:schemeClr val="accent1"/>
                </a:solidFill>
              </a:rPr>
              <a:t>must be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long and thin, </a:t>
            </a:r>
          </a:p>
          <a:p>
            <a:pPr lvl="1"/>
            <a:r>
              <a:rPr lang="en-US" dirty="0"/>
              <a:t>For </a:t>
            </a:r>
            <a:r>
              <a:rPr lang="en-US" dirty="0">
                <a:solidFill>
                  <a:schemeClr val="accent1"/>
                </a:solidFill>
              </a:rPr>
              <a:t>vibration attenuation</a:t>
            </a:r>
          </a:p>
          <a:p>
            <a:r>
              <a:rPr lang="en-US" dirty="0">
                <a:solidFill>
                  <a:srgbClr val="FF0000"/>
                </a:solidFill>
              </a:rPr>
              <a:t>very flexible </a:t>
            </a:r>
          </a:p>
          <a:p>
            <a:pPr lvl="1"/>
            <a:r>
              <a:rPr lang="en-US" dirty="0"/>
              <a:t>For </a:t>
            </a:r>
            <a:r>
              <a:rPr lang="en-US" dirty="0">
                <a:solidFill>
                  <a:schemeClr val="accent1"/>
                </a:solidFill>
              </a:rPr>
              <a:t>thermal noise (</a:t>
            </a:r>
            <a:r>
              <a:rPr lang="en-US" dirty="0"/>
              <a:t>minimize pendulum elastic energy)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sz="2300" dirty="0"/>
              <a:t>Fabricated with metal wires or fused silica fibers </a:t>
            </a:r>
          </a:p>
          <a:p>
            <a:r>
              <a:rPr lang="en-US" dirty="0">
                <a:solidFill>
                  <a:srgbClr val="FF0000"/>
                </a:solidFill>
              </a:rPr>
              <a:t>short and fat</a:t>
            </a:r>
          </a:p>
          <a:p>
            <a:pPr lvl="1"/>
            <a:r>
              <a:rPr lang="en-US" dirty="0"/>
              <a:t>For thermal conductance to extract the heat deposited by the light beam in the mirror, </a:t>
            </a:r>
          </a:p>
          <a:p>
            <a:r>
              <a:rPr lang="en-US" dirty="0">
                <a:solidFill>
                  <a:schemeClr val="accent1"/>
                </a:solidFill>
              </a:rPr>
              <a:t>made of fragile </a:t>
            </a:r>
            <a:r>
              <a:rPr lang="en-US" dirty="0">
                <a:solidFill>
                  <a:srgbClr val="FF0000"/>
                </a:solidFill>
              </a:rPr>
              <a:t>crystals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for heat conduction (Sapphire or Silicon)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23666F5E-AFDB-B84F-8CCA-3A05411B4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"/>
            <a:ext cx="3810000" cy="3429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155156-5842-C443-A5E0-70074B849552}"/>
              </a:ext>
            </a:extLst>
          </p:cNvPr>
          <p:cNvCxnSpPr>
            <a:cxnSpLocks/>
          </p:cNvCxnSpPr>
          <p:nvPr/>
        </p:nvCxnSpPr>
        <p:spPr>
          <a:xfrm flipH="1">
            <a:off x="6483927" y="894479"/>
            <a:ext cx="2781060" cy="820022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(Color online) Advanced LIGO lower suspension stage showing the monolithic portion and one of two upper metal masses.">
            <a:extLst>
              <a:ext uri="{FF2B5EF4-FFF2-40B4-BE49-F238E27FC236}">
                <a16:creationId xmlns:a16="http://schemas.microsoft.com/office/drawing/2014/main" id="{E099EC5E-D117-2E45-BC47-280144D62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27" t="20411" r="16082"/>
          <a:stretch/>
        </p:blipFill>
        <p:spPr bwMode="auto">
          <a:xfrm>
            <a:off x="7610857" y="3321596"/>
            <a:ext cx="1522595" cy="262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D64C86-B97A-154D-8A92-45105B495B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65" t="24653" r="50000" b="18576"/>
          <a:stretch/>
        </p:blipFill>
        <p:spPr>
          <a:xfrm>
            <a:off x="9264986" y="3658562"/>
            <a:ext cx="2808838" cy="319943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99E45B-DD4B-F942-80C7-28E079EC875A}"/>
              </a:ext>
            </a:extLst>
          </p:cNvPr>
          <p:cNvCxnSpPr>
            <a:cxnSpLocks/>
          </p:cNvCxnSpPr>
          <p:nvPr/>
        </p:nvCxnSpPr>
        <p:spPr>
          <a:xfrm flipH="1" flipV="1">
            <a:off x="6605899" y="4141618"/>
            <a:ext cx="1390673" cy="22362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8C58CE-DDCD-0F4B-BEB6-F173F65185C0}"/>
              </a:ext>
            </a:extLst>
          </p:cNvPr>
          <p:cNvCxnSpPr>
            <a:cxnSpLocks/>
          </p:cNvCxnSpPr>
          <p:nvPr/>
        </p:nvCxnSpPr>
        <p:spPr>
          <a:xfrm flipH="1">
            <a:off x="5969470" y="5672855"/>
            <a:ext cx="4317530" cy="26909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7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1CA4-5243-9243-AF0B-61488BE6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1"/>
          </a:xfrm>
        </p:spPr>
        <p:txBody>
          <a:bodyPr/>
          <a:lstStyle/>
          <a:p>
            <a:r>
              <a:rPr lang="en-US" dirty="0"/>
              <a:t>Using beams for cryogenic suspensions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8E85A-B956-5142-BAA3-7FFA7CE7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5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300" dirty="0"/>
              <a:t>Let’s consider a square cross section rod.</a:t>
            </a:r>
          </a:p>
          <a:p>
            <a:pPr lvl="1"/>
            <a:r>
              <a:rPr lang="en-US" sz="2900" dirty="0"/>
              <a:t>provide large thermal conductivity</a:t>
            </a:r>
          </a:p>
          <a:p>
            <a:pPr lvl="1"/>
            <a:r>
              <a:rPr lang="en-US" sz="2900" dirty="0">
                <a:solidFill>
                  <a:srgbClr val="FF0000"/>
                </a:solidFill>
              </a:rPr>
              <a:t>are too rigid to be useful</a:t>
            </a:r>
          </a:p>
          <a:p>
            <a:r>
              <a:rPr lang="en-US" sz="3200" dirty="0"/>
              <a:t>Short flexures get flexibility with small loss of conductivity</a:t>
            </a:r>
            <a:endParaRPr lang="en-US" sz="2800" dirty="0"/>
          </a:p>
          <a:p>
            <a:pPr lvl="1"/>
            <a:r>
              <a:rPr lang="en-US" sz="2800" dirty="0"/>
              <a:t>are </a:t>
            </a:r>
            <a:r>
              <a:rPr lang="en-US" sz="2800" dirty="0">
                <a:solidFill>
                  <a:srgbClr val="FF0000"/>
                </a:solidFill>
              </a:rPr>
              <a:t>extremely fragile</a:t>
            </a:r>
            <a:r>
              <a:rPr lang="en-US" sz="2800" dirty="0"/>
              <a:t>, almost </a:t>
            </a:r>
            <a:r>
              <a:rPr lang="en-US" sz="2800" dirty="0">
                <a:solidFill>
                  <a:srgbClr val="FF0000"/>
                </a:solidFill>
              </a:rPr>
              <a:t>impossible to work</a:t>
            </a:r>
            <a:r>
              <a:rPr lang="en-US" sz="2800" dirty="0"/>
              <a:t> with</a:t>
            </a:r>
          </a:p>
          <a:p>
            <a:pPr lvl="1"/>
            <a:r>
              <a:rPr lang="en-US" sz="2800" dirty="0"/>
              <a:t>Tensioning confines the bending making it </a:t>
            </a:r>
            <a:r>
              <a:rPr lang="en-US" sz="2800" dirty="0">
                <a:solidFill>
                  <a:srgbClr val="FF0000"/>
                </a:solidFill>
              </a:rPr>
              <a:t>effectively stiffer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C8B30D-7EF0-BC4A-83D3-54467A21C799}"/>
              </a:ext>
            </a:extLst>
          </p:cNvPr>
          <p:cNvGrpSpPr/>
          <p:nvPr/>
        </p:nvGrpSpPr>
        <p:grpSpPr>
          <a:xfrm>
            <a:off x="9181869" y="365125"/>
            <a:ext cx="2680435" cy="2698813"/>
            <a:chOff x="9468361" y="1756456"/>
            <a:chExt cx="2680435" cy="269881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F8C3F0-2E32-2944-977D-94E9BFAEEE60}"/>
                </a:ext>
              </a:extLst>
            </p:cNvPr>
            <p:cNvGrpSpPr/>
            <p:nvPr/>
          </p:nvGrpSpPr>
          <p:grpSpPr>
            <a:xfrm>
              <a:off x="9468361" y="1756456"/>
              <a:ext cx="2680435" cy="2698813"/>
              <a:chOff x="9468361" y="1756456"/>
              <a:chExt cx="2680435" cy="2698813"/>
            </a:xfrm>
          </p:grpSpPr>
          <p:sp>
            <p:nvSpPr>
              <p:cNvPr id="4" name="Frame 3">
                <a:extLst>
                  <a:ext uri="{FF2B5EF4-FFF2-40B4-BE49-F238E27FC236}">
                    <a16:creationId xmlns:a16="http://schemas.microsoft.com/office/drawing/2014/main" id="{B58472C6-165E-D841-B0CB-9FE306D3E844}"/>
                  </a:ext>
                </a:extLst>
              </p:cNvPr>
              <p:cNvSpPr/>
              <p:nvPr/>
            </p:nvSpPr>
            <p:spPr>
              <a:xfrm>
                <a:off x="10254343" y="2645229"/>
                <a:ext cx="947057" cy="947057"/>
              </a:xfrm>
              <a:prstGeom prst="frame">
                <a:avLst>
                  <a:gd name="adj1" fmla="val 4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68C2E76-709D-8E4D-8E0B-489C004CE1ED}"/>
                  </a:ext>
                </a:extLst>
              </p:cNvPr>
              <p:cNvCxnSpPr/>
              <p:nvPr/>
            </p:nvCxnSpPr>
            <p:spPr>
              <a:xfrm>
                <a:off x="9829800" y="2612571"/>
                <a:ext cx="0" cy="96338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A21F9BA6-5A53-7342-A1CA-98537C81FE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4343" y="3918857"/>
                <a:ext cx="1083129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CD40EB2-149C-8442-85A9-9F1D254F6BB7}"/>
                  </a:ext>
                </a:extLst>
              </p:cNvPr>
              <p:cNvCxnSpPr/>
              <p:nvPr/>
            </p:nvCxnSpPr>
            <p:spPr>
              <a:xfrm flipV="1">
                <a:off x="10237164" y="1756456"/>
                <a:ext cx="921883" cy="9218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31C0BC0-B735-D040-A97B-AC31DA73BA75}"/>
                  </a:ext>
                </a:extLst>
              </p:cNvPr>
              <p:cNvCxnSpPr/>
              <p:nvPr/>
            </p:nvCxnSpPr>
            <p:spPr>
              <a:xfrm flipV="1">
                <a:off x="11181669" y="1759857"/>
                <a:ext cx="921883" cy="9218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12DF21F-E854-9442-B2D5-FB1B0DCF4FAC}"/>
                  </a:ext>
                </a:extLst>
              </p:cNvPr>
              <p:cNvCxnSpPr/>
              <p:nvPr/>
            </p:nvCxnSpPr>
            <p:spPr>
              <a:xfrm flipV="1">
                <a:off x="11226913" y="2612571"/>
                <a:ext cx="921883" cy="9218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62047B-D3A1-A943-B257-DF5789BA5E9A}"/>
                  </a:ext>
                </a:extLst>
              </p:cNvPr>
              <p:cNvSpPr txBox="1"/>
              <p:nvPr/>
            </p:nvSpPr>
            <p:spPr>
              <a:xfrm>
                <a:off x="10586555" y="408593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476B24-0EC9-5E49-9D9E-EBFE77639130}"/>
                  </a:ext>
                </a:extLst>
              </p:cNvPr>
              <p:cNvSpPr txBox="1"/>
              <p:nvPr/>
            </p:nvSpPr>
            <p:spPr>
              <a:xfrm>
                <a:off x="9468361" y="292150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15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31C06F6-B3AC-264B-966F-421DEF2A7E1B}"/>
                </a:ext>
              </a:extLst>
            </p:cNvPr>
            <p:cNvCxnSpPr/>
            <p:nvPr/>
          </p:nvCxnSpPr>
          <p:spPr>
            <a:xfrm flipV="1">
              <a:off x="10292273" y="2645229"/>
              <a:ext cx="921883" cy="921883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673E0BA-9384-704C-805C-37C024E66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701" y="2527526"/>
            <a:ext cx="607231" cy="406377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6B387F-0EC6-B841-A87F-11621B500240}"/>
              </a:ext>
            </a:extLst>
          </p:cNvPr>
          <p:cNvCxnSpPr>
            <a:cxnSpLocks/>
          </p:cNvCxnSpPr>
          <p:nvPr/>
        </p:nvCxnSpPr>
        <p:spPr>
          <a:xfrm flipH="1">
            <a:off x="10509415" y="3647792"/>
            <a:ext cx="944486" cy="9137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353FA9-10E2-D141-AD96-9A71897F6D00}"/>
              </a:ext>
            </a:extLst>
          </p:cNvPr>
          <p:cNvCxnSpPr>
            <a:cxnSpLocks/>
          </p:cNvCxnSpPr>
          <p:nvPr/>
        </p:nvCxnSpPr>
        <p:spPr>
          <a:xfrm flipH="1" flipV="1">
            <a:off x="10461915" y="3859965"/>
            <a:ext cx="1098637" cy="177679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6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1CA4-5243-9243-AF0B-61488BE6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Compressive flexure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8E85A-B956-5142-BAA3-7FFA7CE7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07" y="1600994"/>
            <a:ext cx="8746671" cy="4351338"/>
          </a:xfrm>
        </p:spPr>
        <p:txBody>
          <a:bodyPr>
            <a:normAutofit/>
          </a:bodyPr>
          <a:lstStyle/>
          <a:p>
            <a:r>
              <a:rPr lang="en-US" dirty="0"/>
              <a:t>flexures working in compressional mode allow :</a:t>
            </a:r>
          </a:p>
          <a:p>
            <a:pPr lvl="1"/>
            <a:r>
              <a:rPr lang="en-US" dirty="0"/>
              <a:t>To separately machining all components</a:t>
            </a:r>
          </a:p>
          <a:p>
            <a:pPr lvl="2"/>
            <a:r>
              <a:rPr lang="en-US" dirty="0"/>
              <a:t>Cheaper and more accurate machining)</a:t>
            </a:r>
          </a:p>
          <a:p>
            <a:pPr lvl="2"/>
            <a:r>
              <a:rPr lang="en-US" dirty="0"/>
              <a:t>Fully engineer the assembly procedure</a:t>
            </a:r>
          </a:p>
          <a:p>
            <a:pPr lvl="1"/>
            <a:r>
              <a:rPr lang="en-US" dirty="0"/>
              <a:t>Compressional assembly is intrinsically stable</a:t>
            </a:r>
          </a:p>
          <a:p>
            <a:pPr lvl="1"/>
            <a:r>
              <a:rPr lang="en-US" dirty="0"/>
              <a:t>Bonding and de-bonding with thin metal braze is possible</a:t>
            </a:r>
          </a:p>
          <a:p>
            <a:pPr lvl="1"/>
            <a:r>
              <a:rPr lang="en-US" dirty="0"/>
              <a:t>Compressional load distributes the bending along the length making the flexure effectively softer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2D77C53A-34BD-6E4C-BB50-3C9CFA7FA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495" y="1142476"/>
            <a:ext cx="22098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0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1CA4-5243-9243-AF0B-61488BE6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Compressive flexure Brazes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8E85A-B956-5142-BAA3-7FFA7CE7B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Indium and Gallium are possible braze materials</a:t>
            </a:r>
          </a:p>
          <a:p>
            <a:r>
              <a:rPr lang="en-US" dirty="0">
                <a:solidFill>
                  <a:srgbClr val="0070C0"/>
                </a:solidFill>
              </a:rPr>
              <a:t>Braze does not add thermal noise </a:t>
            </a:r>
            <a:r>
              <a:rPr lang="en-US" dirty="0"/>
              <a:t>because </a:t>
            </a:r>
          </a:p>
          <a:p>
            <a:pPr lvl="1"/>
            <a:r>
              <a:rPr lang="en-US" dirty="0"/>
              <a:t>Effectively direct contact between crystalline components</a:t>
            </a:r>
          </a:p>
          <a:p>
            <a:pPr lvl="1"/>
            <a:r>
              <a:rPr lang="en-US" dirty="0"/>
              <a:t>No elastic oscillation energy is stored in a thin film; </a:t>
            </a:r>
          </a:p>
          <a:p>
            <a:r>
              <a:rPr lang="en-US" dirty="0">
                <a:solidFill>
                  <a:srgbClr val="FF0000"/>
                </a:solidFill>
              </a:rPr>
              <a:t>Gallium </a:t>
            </a:r>
            <a:r>
              <a:rPr lang="en-US" dirty="0"/>
              <a:t>is a better braze than Indium because </a:t>
            </a:r>
          </a:p>
          <a:p>
            <a:pPr lvl="1"/>
            <a:r>
              <a:rPr lang="en-US" dirty="0"/>
              <a:t>It melts just above room temperature allowing easier </a:t>
            </a:r>
          </a:p>
          <a:p>
            <a:pPr marL="457200" lvl="1" indent="0">
              <a:buNone/>
            </a:pPr>
            <a:r>
              <a:rPr lang="en-US" dirty="0"/>
              <a:t>	assembly and disassembly</a:t>
            </a:r>
          </a:p>
          <a:p>
            <a:pPr lvl="1"/>
            <a:r>
              <a:rPr lang="en-US" dirty="0"/>
              <a:t>It expands at the transition to solidus thus making better bonds</a:t>
            </a:r>
          </a:p>
          <a:p>
            <a:pPr lvl="1"/>
            <a:r>
              <a:rPr lang="en-US" dirty="0"/>
              <a:t>It typically better wets crystals</a:t>
            </a:r>
          </a:p>
          <a:p>
            <a:pPr lvl="1"/>
            <a:r>
              <a:rPr lang="en-US" dirty="0"/>
              <a:t>It has slightly higher Q factor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D46156C1-BF54-294C-93EC-5982D0F53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495" y="1142476"/>
            <a:ext cx="22098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0C13-6882-D84E-8E01-9BD5178A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8582" cy="1325563"/>
          </a:xfrm>
        </p:spPr>
        <p:txBody>
          <a:bodyPr>
            <a:noAutofit/>
          </a:bodyPr>
          <a:lstStyle/>
          <a:p>
            <a:r>
              <a:rPr lang="en-US" sz="3200" dirty="0"/>
              <a:t>Implement compression flexure in the beams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BB47D-DD72-1F4D-96AB-76313C77D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91" y="1690688"/>
            <a:ext cx="791680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Carve a slot with a flat bottom at the end of the fat suspension beam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Insert flexures and a cross bar to be attached to the  mirror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Braze in compression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Problem: beams are very massive, transmit vibration via batting center 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4255D-570F-6E45-8851-0FE524B2B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903"/>
          <a:stretch/>
        </p:blipFill>
        <p:spPr>
          <a:xfrm>
            <a:off x="9299682" y="1690688"/>
            <a:ext cx="2197100" cy="3730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D7F7B1-A2F7-4B49-AA95-9E090C104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75"/>
          <a:stretch/>
        </p:blipFill>
        <p:spPr>
          <a:xfrm>
            <a:off x="10839450" y="1236133"/>
            <a:ext cx="933450" cy="52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9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0C13-6882-D84E-8E01-9BD5178A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9101447" cy="810532"/>
          </a:xfrm>
        </p:spPr>
        <p:txBody>
          <a:bodyPr>
            <a:noAutofit/>
          </a:bodyPr>
          <a:lstStyle/>
          <a:p>
            <a:r>
              <a:rPr lang="en-US" sz="3200" dirty="0"/>
              <a:t>How to realize good attenuation with massive beams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BB47D-DD72-1F4D-96AB-76313C77D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47200" cy="4351338"/>
          </a:xfrm>
        </p:spPr>
        <p:txBody>
          <a:bodyPr>
            <a:normAutofit/>
          </a:bodyPr>
          <a:lstStyle/>
          <a:p>
            <a:r>
              <a:rPr lang="en-US" dirty="0"/>
              <a:t>Add percussion point compensation like Inverted pendula </a:t>
            </a:r>
            <a:r>
              <a:rPr lang="en-US" dirty="0">
                <a:solidFill>
                  <a:schemeClr val="accent1"/>
                </a:solidFill>
              </a:rPr>
              <a:t>Taking advantage of the beam rigidity</a:t>
            </a:r>
          </a:p>
          <a:p>
            <a:r>
              <a:rPr lang="en-US" dirty="0"/>
              <a:t>The percussion center compensation  arm is implemented above the mirror or above, inside the marionette.</a:t>
            </a:r>
          </a:p>
          <a:p>
            <a:r>
              <a:rPr lang="en-US" dirty="0">
                <a:solidFill>
                  <a:srgbClr val="FF0000"/>
                </a:solidFill>
              </a:rPr>
              <a:t>Beam resonances are problematic</a:t>
            </a:r>
          </a:p>
          <a:p>
            <a:r>
              <a:rPr lang="en-US" dirty="0">
                <a:solidFill>
                  <a:schemeClr val="accent1"/>
                </a:solidFill>
              </a:rPr>
              <a:t>Passive Eddy current damping, or active damping can be implemented inside the marionette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F19EF-3A2C-384B-8160-46A94EAA4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375237"/>
            <a:ext cx="933450" cy="60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648" y="202584"/>
            <a:ext cx="8727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Example of </a:t>
            </a:r>
            <a:r>
              <a:rPr lang="en-US" sz="2400" dirty="0" err="1">
                <a:solidFill>
                  <a:schemeClr val="accent1"/>
                </a:solidFill>
              </a:rPr>
              <a:t>Beams+flexures</a:t>
            </a:r>
            <a:r>
              <a:rPr lang="en-US" sz="2400" dirty="0">
                <a:solidFill>
                  <a:schemeClr val="accent1"/>
                </a:solidFill>
              </a:rPr>
              <a:t> internal modes (to be checked with FEM)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46115" y="766293"/>
            <a:ext cx="180304" cy="5550794"/>
            <a:chOff x="1448873" y="1223493"/>
            <a:chExt cx="180304" cy="5550794"/>
          </a:xfrm>
        </p:grpSpPr>
        <p:sp>
          <p:nvSpPr>
            <p:cNvPr id="5" name="Rectangle 4"/>
            <p:cNvSpPr/>
            <p:nvPr/>
          </p:nvSpPr>
          <p:spPr>
            <a:xfrm>
              <a:off x="1506828" y="1223493"/>
              <a:ext cx="64395" cy="2575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48873" y="1481070"/>
              <a:ext cx="180304" cy="5035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828" y="6516710"/>
              <a:ext cx="64395" cy="2575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2348" y="1230779"/>
            <a:ext cx="2863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Si cylindrical flexures 2-mm diameter,11-mm long;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beam 10-mm diameter, 989-mm long.</a:t>
            </a:r>
          </a:p>
        </p:txBody>
      </p:sp>
      <p:sp>
        <p:nvSpPr>
          <p:cNvPr id="10" name="Curved Left Arrow 9"/>
          <p:cNvSpPr/>
          <p:nvPr/>
        </p:nvSpPr>
        <p:spPr>
          <a:xfrm>
            <a:off x="3684374" y="895081"/>
            <a:ext cx="335867" cy="335698"/>
          </a:xfrm>
          <a:prstGeom prst="curved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3684374" y="6020449"/>
            <a:ext cx="335867" cy="335698"/>
          </a:xfrm>
          <a:prstGeom prst="curved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4374" y="3372413"/>
            <a:ext cx="120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yaw mode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~220 Hz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22944" y="766293"/>
            <a:ext cx="64395" cy="257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64989" y="1023870"/>
            <a:ext cx="180304" cy="5035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22944" y="6059510"/>
            <a:ext cx="64395" cy="257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368143" y="3282901"/>
            <a:ext cx="473528" cy="285187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468611" y="3282901"/>
            <a:ext cx="473528" cy="285187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68143" y="3664800"/>
            <a:ext cx="1921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translational mode ~270 Hz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084915" y="766293"/>
            <a:ext cx="180304" cy="5550794"/>
            <a:chOff x="1448873" y="1223493"/>
            <a:chExt cx="180304" cy="5550794"/>
          </a:xfrm>
        </p:grpSpPr>
        <p:sp>
          <p:nvSpPr>
            <p:cNvPr id="23" name="Rectangle 22"/>
            <p:cNvSpPr/>
            <p:nvPr/>
          </p:nvSpPr>
          <p:spPr>
            <a:xfrm>
              <a:off x="1506828" y="1223493"/>
              <a:ext cx="64395" cy="2575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48873" y="1481070"/>
              <a:ext cx="180304" cy="5035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06828" y="6516710"/>
              <a:ext cx="64395" cy="2575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9304131" y="1038732"/>
            <a:ext cx="473528" cy="285187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8558961" y="5774323"/>
            <a:ext cx="473528" cy="285187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317645" y="3372413"/>
            <a:ext cx="15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tilt mode ~470 Hz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553E37-9B39-5E41-8C60-024125A5DF23}"/>
              </a:ext>
            </a:extLst>
          </p:cNvPr>
          <p:cNvSpPr/>
          <p:nvPr/>
        </p:nvSpPr>
        <p:spPr>
          <a:xfrm>
            <a:off x="388525" y="3504801"/>
            <a:ext cx="1998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Even the beam-flexure resonances are at sufficiently high frequency to be easily damped</a:t>
            </a:r>
          </a:p>
        </p:txBody>
      </p:sp>
    </p:spTree>
    <p:extLst>
      <p:ext uri="{BB962C8B-B14F-4D97-AF65-F5344CB8AC3E}">
        <p14:creationId xmlns:p14="http://schemas.microsoft.com/office/powerpoint/2010/main" val="137067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962F-6284-4047-A8FC-A78BD1A2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36100" cy="1552575"/>
          </a:xfrm>
        </p:spPr>
        <p:txBody>
          <a:bodyPr>
            <a:normAutofit/>
          </a:bodyPr>
          <a:lstStyle/>
          <a:p>
            <a:r>
              <a:rPr lang="en-US" dirty="0"/>
              <a:t>Use the compensation arm for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controls of the test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0F5D0-6DD5-6744-8500-299BB6784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399"/>
            <a:ext cx="7950200" cy="3738563"/>
          </a:xfrm>
        </p:spPr>
        <p:txBody>
          <a:bodyPr>
            <a:normAutofit/>
          </a:bodyPr>
          <a:lstStyle/>
          <a:p>
            <a:r>
              <a:rPr lang="en-US" dirty="0"/>
              <a:t>The compensation arms extending inside the marionette can be used as control levers</a:t>
            </a:r>
          </a:p>
          <a:p>
            <a:r>
              <a:rPr lang="en-US" dirty="0"/>
              <a:t>Actuation for the test mass controls can be applied from above eliminating the need for a recoil mass</a:t>
            </a:r>
          </a:p>
          <a:p>
            <a:r>
              <a:rPr lang="en-US" dirty="0">
                <a:solidFill>
                  <a:schemeClr val="accent1"/>
                </a:solidFill>
              </a:rPr>
              <a:t>Axial and Yaw actuation can be implemented</a:t>
            </a:r>
          </a:p>
          <a:p>
            <a:r>
              <a:rPr lang="en-US" dirty="0">
                <a:solidFill>
                  <a:srgbClr val="FF0000"/>
                </a:solidFill>
              </a:rPr>
              <a:t>Pitch actuation is tough</a:t>
            </a:r>
            <a:r>
              <a:rPr lang="en-US" dirty="0"/>
              <a:t>, it requires :</a:t>
            </a:r>
          </a:p>
          <a:p>
            <a:pPr lvl="1"/>
            <a:r>
              <a:rPr lang="en-US" dirty="0"/>
              <a:t>vertical compliance in the beam support points acting </a:t>
            </a:r>
          </a:p>
          <a:p>
            <a:pPr lvl="1"/>
            <a:r>
              <a:rPr lang="en-US" dirty="0"/>
              <a:t>or act on marionette’s pitch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6122E-F339-F343-9BE8-738680678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013" y="182562"/>
            <a:ext cx="1645387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8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743</Words>
  <Application>Microsoft Macintosh PowerPoint</Application>
  <PresentationFormat>Widescreen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</vt:lpstr>
      <vt:lpstr>Office Theme</vt:lpstr>
      <vt:lpstr>Test mass cryogenic suspensions with rigid beams </vt:lpstr>
      <vt:lpstr>Conflicting requirements</vt:lpstr>
      <vt:lpstr>Using beams for cryogenic suspensions</vt:lpstr>
      <vt:lpstr>Compressive flexure Solution</vt:lpstr>
      <vt:lpstr>Compressive flexure Brazes</vt:lpstr>
      <vt:lpstr>Implement compression flexure in the beams</vt:lpstr>
      <vt:lpstr>How to realize good attenuation with massive beams</vt:lpstr>
      <vt:lpstr>PowerPoint Presentation</vt:lpstr>
      <vt:lpstr>Use the compensation arm for  controls of the test mass</vt:lpstr>
      <vt:lpstr>How to attach the suspension beams to the mirror 2</vt:lpstr>
      <vt:lpstr>Silicon or Sapphire Suspensions?  conductivity</vt:lpstr>
      <vt:lpstr>Silicon or Sapphire Suspensions?  flexibility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prejudices about cryogenic suspensions</dc:title>
  <dc:creator>Riccardo DeSalvo</dc:creator>
  <cp:lastModifiedBy>Riccardo DeSalvo</cp:lastModifiedBy>
  <cp:revision>77</cp:revision>
  <dcterms:created xsi:type="dcterms:W3CDTF">2021-01-12T22:48:40Z</dcterms:created>
  <dcterms:modified xsi:type="dcterms:W3CDTF">2021-05-13T11:23:23Z</dcterms:modified>
</cp:coreProperties>
</file>