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429" r:id="rId2"/>
    <p:sldId id="430" r:id="rId3"/>
    <p:sldId id="540" r:id="rId4"/>
    <p:sldId id="525" r:id="rId5"/>
    <p:sldId id="426" r:id="rId6"/>
    <p:sldId id="539" r:id="rId7"/>
    <p:sldId id="414" r:id="rId8"/>
    <p:sldId id="425" r:id="rId9"/>
    <p:sldId id="423" r:id="rId10"/>
    <p:sldId id="533" r:id="rId11"/>
    <p:sldId id="534" r:id="rId12"/>
    <p:sldId id="535" r:id="rId13"/>
    <p:sldId id="427" r:id="rId14"/>
    <p:sldId id="526" r:id="rId1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30" autoAdjust="0"/>
    <p:restoredTop sz="94660"/>
  </p:normalViewPr>
  <p:slideViewPr>
    <p:cSldViewPr snapToGrid="0">
      <p:cViewPr varScale="1">
        <p:scale>
          <a:sx n="86" d="100"/>
          <a:sy n="86" d="100"/>
        </p:scale>
        <p:origin x="46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6E97E1-6468-42FD-935E-DEA30245970D}" type="datetimeFigureOut">
              <a:rPr lang="it-IT" smtClean="0"/>
              <a:t>13/05/2021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4BD3A-30E9-4231-A544-CD822F794E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6174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4B992907-8D7D-4927-87BD-5B1461CCBDD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755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66B388E-1768-459A-9D24-DB77AAAD0F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8465D31-4B61-4607-BAC8-B6BBDC816D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3E31166-C566-4904-B245-F34E85204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C5BC3-BC96-439F-98CB-C04F110F6776}" type="datetimeFigureOut">
              <a:rPr lang="it-IT" smtClean="0"/>
              <a:t>13/05/2021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8C515D5-F285-495F-9E70-4B6D1114A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F0D9EBD-10F2-47CC-B677-310C80449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1694E-E26F-4F44-B538-05E0F9E91A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1868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864D25-0483-4167-B23C-853F65CA1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5547F67-8CF0-4912-8A3E-C4D699FEA0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F87D2AC-79EC-428F-9056-0D297C570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C5BC3-BC96-439F-98CB-C04F110F6776}" type="datetimeFigureOut">
              <a:rPr lang="it-IT" smtClean="0"/>
              <a:t>13/05/2021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FFDEF9D-E4D2-4FD1-93B0-12C675D3B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F118F8E-58E5-4341-9DD7-7DA1B14B7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1694E-E26F-4F44-B538-05E0F9E91A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1433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15B23F65-302E-484C-9CF5-9F1AA69019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0EEF512-E468-416D-AA64-DF58839D0E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5F45485-E347-4B0B-897D-4940BD0C3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17/5/2021	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CC0D887-05E6-43DF-A367-7D3B85604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Rapagnani GWADW 2021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C32B17C-40B2-491A-9CD2-C42D537B0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1694E-E26F-4F44-B538-05E0F9E91A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8736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B933F5-A912-4B18-9BF7-6F7A16997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AC9A3F9-27FC-4FFC-B03E-CD47E1F9AC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C9310E6-41A8-4016-AE99-C760EDE2F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17/5/2021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2EE8AEB-1DFA-41D7-BCB2-FAAD1E04F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Rapagnani GWADW2021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243C6B0-7C9B-4669-80DC-25B224D2B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1694E-E26F-4F44-B538-05E0F9E91A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6917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CB55F84-3DA5-4F91-9D61-4E97DF8AA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BDB2B3F-2C3C-411F-BEB6-6FC40E48FA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B78BFEA-5F90-4D07-AE35-CBBEE3246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17/5/2021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9DB8853-DCE6-4545-B93D-D7FEC540A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Rapagnani GWADW 2021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0C4698A-B111-4B3F-8F9B-FB52EE823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1694E-E26F-4F44-B538-05E0F9E91A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2842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CC5F4C-59D5-4CE9-AD7E-79389F1EA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D4D068A-7D30-4270-A147-AE447E59DE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E1FB69E-35C3-4E21-ACD8-2A2DFDB889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B2105CE-0741-4CE1-86F6-FE392A4BE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C5BC3-BC96-439F-98CB-C04F110F6776}" type="datetimeFigureOut">
              <a:rPr lang="it-IT" smtClean="0"/>
              <a:t>13/05/2021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42A46B9-323A-44B6-8D14-A4D65D547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400EA65-5942-4BE2-984F-FDF1748D6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1694E-E26F-4F44-B538-05E0F9E91A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9517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B4FC03-8DC6-4781-ABC3-F5B02B13C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EE66763-BC85-4B11-9706-2D2353E96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94D2500-D7BC-48CB-9407-819FBEE78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90D09E8-4F0E-4725-9E4B-7A42360707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2E79010-1A8C-4340-B6F4-24A999D25E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2321EB41-BD84-4B4B-9911-12EDEB76C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17/5/2021	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DB7B1ECC-2D43-4164-883A-062B57076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Rapagnani GWADW 2021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6D09849C-3904-4C6B-AE7A-3923EDFC4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1694E-E26F-4F44-B538-05E0F9E91A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2571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ECBA6A2-4527-4413-8744-5F7AAAB2F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3E91DAE-2531-4312-B2E5-A266219E2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17/5/2021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0D7D130-309B-444B-8C12-AEB61A704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Rapagnani GWADW 2021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6D84DC8-9598-4286-A618-FE254FDE5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1694E-E26F-4F44-B538-05E0F9E91A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8813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CCE0D27-9984-4101-8108-48EE04393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17/5/2021	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1B5F44B-0651-4928-931B-03D63003D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Rapagnani GWADW 2021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DC6836F-3FAF-4FFF-9A75-DDCD9962F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1694E-E26F-4F44-B538-05E0F9E91A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4961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F34F95-2CF2-4D2D-A3CF-CED7A2B4C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D38C8D8-66ED-430D-97C1-291887E96C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97D1146-5A54-4304-BE9F-A0D5AE6186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050E7D7-5FFF-45DD-B47F-0BBB75A6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17/5/2021	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05E3520-CD92-44C5-A6AF-B96C1FE75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Rapagnani GWADW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AE12525-6D2E-455B-BBB0-6502232C6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1694E-E26F-4F44-B538-05E0F9E91A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4754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69DF85-6254-4B73-BCDD-F77DBBC8F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0092DB4B-9588-42AD-B9A9-3E5DD16322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92B9906-45FC-4FB5-A397-97C07ADA21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A66E629-A0A7-478C-835C-555734D3C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17/5/2021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1161A70-19A6-4440-8654-28A89EE93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Rapagnani GWADW 2021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543CC10-2DF8-4AAE-89DF-0AB7E3865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1694E-E26F-4F44-B538-05E0F9E91A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444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3597CBF-3984-40A4-8ED3-711AA13B7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CACBC2E-A2DA-40FC-AE3D-5A9D79CC74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42D3499-0921-4DF3-A650-DB234CBB09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8C5BC3-BC96-439F-98CB-C04F110F6776}" type="datetimeFigureOut">
              <a:rPr lang="it-IT" smtClean="0"/>
              <a:t>13/05/2021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C8E6500-E73A-4BFF-9598-5D245C6D84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1B84207-C15A-4242-8B92-8688ABFD33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F1694E-E26F-4F44-B538-05E0F9E91A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6547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hys.uniroma1.it/fisica/arc_multi_messenger_astronomy" TargetMode="External"/><Relationship Id="rId3" Type="http://schemas.openxmlformats.org/officeDocument/2006/relationships/image" Target="../media/image3.png"/><Relationship Id="rId7" Type="http://schemas.openxmlformats.org/officeDocument/2006/relationships/hyperlink" Target="https://www.phys.uniroma1.it/fisica/arc_LIGO-Virgo_GW_Data_analysis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hys.uniroma1.it/fisica/arc_gravitational_physics_and_astrophysics" TargetMode="External"/><Relationship Id="rId11" Type="http://schemas.openxmlformats.org/officeDocument/2006/relationships/hyperlink" Target="https://www.phys.uniroma1.it/fisica/arc_3g_gw_lab" TargetMode="External"/><Relationship Id="rId5" Type="http://schemas.openxmlformats.org/officeDocument/2006/relationships/hyperlink" Target="https://en.wikipedia.org/wiki/Edoardo_Amaldi" TargetMode="External"/><Relationship Id="rId10" Type="http://schemas.openxmlformats.org/officeDocument/2006/relationships/hyperlink" Target="https://www.phys.uniroma1.it/fisica/arc_material_science_for_3g_interferometers" TargetMode="External"/><Relationship Id="rId4" Type="http://schemas.openxmlformats.org/officeDocument/2006/relationships/image" Target="../media/image4.png"/><Relationship Id="rId9" Type="http://schemas.openxmlformats.org/officeDocument/2006/relationships/hyperlink" Target="https://www.phys.uniroma1.it/fisica/arc_quantum_technologies_for_gw_detection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hys.uniroma1.it/fisica/arc_quantum_technologies_for_gw_detection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7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phys.uniroma1.it/fisica/arc_material_science_for_3g_interferometers" TargetMode="External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E146197-F27F-44AA-8AAE-AC539E060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130" y="1922923"/>
            <a:ext cx="8641074" cy="432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CDA74B0-A133-4AA8-A0B4-42E47BD30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78" y="109105"/>
            <a:ext cx="5381625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CC30847-B07B-433D-9E08-4F90C4399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75" y="0"/>
            <a:ext cx="538162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333CDD5E-753A-4832-AD89-D40111526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930" y="-134643"/>
            <a:ext cx="6026140" cy="241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87E66D3B-0715-4D46-BD56-947215A203FA}"/>
              </a:ext>
            </a:extLst>
          </p:cNvPr>
          <p:cNvSpPr txBox="1"/>
          <p:nvPr/>
        </p:nvSpPr>
        <p:spPr>
          <a:xfrm>
            <a:off x="5479164" y="6368301"/>
            <a:ext cx="1773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/>
              <a:t>Piero Rapagnani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0B812FD-6671-4ED1-9155-A99FAC941B0B}"/>
              </a:ext>
            </a:extLst>
          </p:cNvPr>
          <p:cNvSpPr txBox="1"/>
          <p:nvPr/>
        </p:nvSpPr>
        <p:spPr>
          <a:xfrm>
            <a:off x="309778" y="6379563"/>
            <a:ext cx="1544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/>
              <a:t>GWADW 2021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872B23F-3D22-49FD-8D9E-A860034AC82B}"/>
              </a:ext>
            </a:extLst>
          </p:cNvPr>
          <p:cNvSpPr txBox="1"/>
          <p:nvPr/>
        </p:nvSpPr>
        <p:spPr>
          <a:xfrm>
            <a:off x="10653204" y="640744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/>
              <a:t>17/05/2021</a:t>
            </a:r>
          </a:p>
        </p:txBody>
      </p:sp>
    </p:spTree>
    <p:extLst>
      <p:ext uri="{BB962C8B-B14F-4D97-AF65-F5344CB8AC3E}">
        <p14:creationId xmlns:p14="http://schemas.microsoft.com/office/powerpoint/2010/main" val="17635486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interni, stanza, tavolo, letto&#10;&#10;Descrizione generata automaticamente">
            <a:extLst>
              <a:ext uri="{FF2B5EF4-FFF2-40B4-BE49-F238E27FC236}">
                <a16:creationId xmlns:a16="http://schemas.microsoft.com/office/drawing/2014/main" id="{EB7ED6EF-BD02-4EB7-8CC6-2A92E9365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65140" y="-164251"/>
            <a:ext cx="15454359" cy="478536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900B8F80-88B2-4857-8A08-1613D1E21CC8}"/>
              </a:ext>
            </a:extLst>
          </p:cNvPr>
          <p:cNvSpPr/>
          <p:nvPr/>
        </p:nvSpPr>
        <p:spPr>
          <a:xfrm>
            <a:off x="0" y="4645216"/>
            <a:ext cx="11988800" cy="13236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it-IT" sz="2667"/>
              <a:t>With the funds of ARC we have already bought two </a:t>
            </a:r>
            <a:r>
              <a:rPr lang="it-IT" sz="2667" b="1"/>
              <a:t> Pulse Tube Cryomech PT400 (1.8 W @ 4.2 K). 	They are being used for thermal tests in a temporary test lab in Rome La Sapienza. </a:t>
            </a:r>
            <a:endParaRPr lang="it-IT" sz="2667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30AE2D0-41BD-46BE-875D-FBF6502D6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326" y="578188"/>
            <a:ext cx="1765325" cy="3826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06A8DCC-790C-4BD3-B142-E9F527580907}"/>
              </a:ext>
            </a:extLst>
          </p:cNvPr>
          <p:cNvSpPr txBox="1"/>
          <p:nvPr/>
        </p:nvSpPr>
        <p:spPr>
          <a:xfrm>
            <a:off x="7157157" y="5767369"/>
            <a:ext cx="5034843" cy="92333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b="1" u="sng"/>
              <a:t>Note: development of a good, damped, thermal link technology is essential in any cryogenic system configuration.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26D798-C940-E44F-8F93-FCD442223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966E7-BB56-6B4A-8165-FAC3BEFC7A2C}" type="slidenum">
              <a:rPr lang="en-IT"/>
              <a:t>10</a:t>
            </a:fld>
            <a:endParaRPr lang="en-IT"/>
          </a:p>
        </p:txBody>
      </p:sp>
      <p:sp>
        <p:nvSpPr>
          <p:cNvPr id="10" name="CasellaDiTesto 12">
            <a:extLst>
              <a:ext uri="{FF2B5EF4-FFF2-40B4-BE49-F238E27FC236}">
                <a16:creationId xmlns:a16="http://schemas.microsoft.com/office/drawing/2014/main" id="{1F66F4DB-E2F3-420F-8031-A93557FD53F6}"/>
              </a:ext>
            </a:extLst>
          </p:cNvPr>
          <p:cNvSpPr txBox="1"/>
          <p:nvPr/>
        </p:nvSpPr>
        <p:spPr>
          <a:xfrm>
            <a:off x="3652" y="19391"/>
            <a:ext cx="5941937" cy="4154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2100" b="1" i="1">
                <a:solidFill>
                  <a:schemeClr val="bg1"/>
                </a:solidFill>
              </a:rPr>
              <a:t>Pulse Tube Station for ET  LF-Payload Test Cryostat</a:t>
            </a:r>
          </a:p>
        </p:txBody>
      </p:sp>
    </p:spTree>
    <p:extLst>
      <p:ext uri="{BB962C8B-B14F-4D97-AF65-F5344CB8AC3E}">
        <p14:creationId xmlns:p14="http://schemas.microsoft.com/office/powerpoint/2010/main" val="18081940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51EF615-D7C8-43C0-AF99-13482541A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03/12/2020</a:t>
            </a:r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75E73E7-BED0-4513-9FA2-A3244609A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Rapagnani - ET Symposium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D463B27-6745-4060-AB13-51E888521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966E7-BB56-6B4A-8165-FAC3BEFC7A2C}" type="slidenum">
              <a:rPr lang="en-IT" smtClean="0"/>
              <a:t>11</a:t>
            </a:fld>
            <a:endParaRPr lang="en-IT"/>
          </a:p>
        </p:txBody>
      </p:sp>
      <p:sp>
        <p:nvSpPr>
          <p:cNvPr id="7" name="CasellaDiTesto 12">
            <a:extLst>
              <a:ext uri="{FF2B5EF4-FFF2-40B4-BE49-F238E27FC236}">
                <a16:creationId xmlns:a16="http://schemas.microsoft.com/office/drawing/2014/main" id="{47DBD63C-4950-4EB3-BBA5-BECAE0CE768B}"/>
              </a:ext>
            </a:extLst>
          </p:cNvPr>
          <p:cNvSpPr txBox="1"/>
          <p:nvPr/>
        </p:nvSpPr>
        <p:spPr>
          <a:xfrm>
            <a:off x="3652" y="19391"/>
            <a:ext cx="4165349" cy="1061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2100" b="1" i="1">
                <a:solidFill>
                  <a:schemeClr val="bg1"/>
                </a:solidFill>
              </a:rPr>
              <a:t>Low vibration PT test facility for sensor and actuators at low temperature: VFC</a:t>
            </a:r>
          </a:p>
        </p:txBody>
      </p:sp>
      <p:pic>
        <p:nvPicPr>
          <p:cNvPr id="9" name="Immagine 8" descr="Immagine che contiene interni, tavolo, sedendo, sporco&#10;&#10;Descrizione generata automaticamente">
            <a:extLst>
              <a:ext uri="{FF2B5EF4-FFF2-40B4-BE49-F238E27FC236}">
                <a16:creationId xmlns:a16="http://schemas.microsoft.com/office/drawing/2014/main" id="{A52F9D1A-6156-473C-9AE9-82699840F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827137" y="1516177"/>
            <a:ext cx="6857999" cy="3864428"/>
          </a:xfrm>
          <a:prstGeom prst="rect">
            <a:avLst/>
          </a:prstGeom>
        </p:spPr>
      </p:pic>
      <p:sp>
        <p:nvSpPr>
          <p:cNvPr id="12" name="TextBox 17">
            <a:extLst>
              <a:ext uri="{FF2B5EF4-FFF2-40B4-BE49-F238E27FC236}">
                <a16:creationId xmlns:a16="http://schemas.microsoft.com/office/drawing/2014/main" id="{C47EF8FF-C088-41CA-A425-E434D9ED93B3}"/>
              </a:ext>
            </a:extLst>
          </p:cNvPr>
          <p:cNvSpPr txBox="1"/>
          <p:nvPr/>
        </p:nvSpPr>
        <p:spPr>
          <a:xfrm>
            <a:off x="8385297" y="6033755"/>
            <a:ext cx="2295368" cy="7487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33" b="1" i="1"/>
              <a:t>RSI 77(9):095102 - 095102-7 · 2006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7BA0FC3-FA7C-4CC4-BA8E-73C464BA0E11}"/>
              </a:ext>
            </a:extLst>
          </p:cNvPr>
          <p:cNvSpPr txBox="1"/>
          <p:nvPr/>
        </p:nvSpPr>
        <p:spPr>
          <a:xfrm>
            <a:off x="4132923" y="-53102"/>
            <a:ext cx="4828197" cy="230832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400" b="1"/>
              <a:t>In our main lab in Rome, we use our low vibration cryogenic setup to develop </a:t>
            </a:r>
            <a:r>
              <a:rPr lang="en-GB" sz="2400" b="1">
                <a:solidFill>
                  <a:srgbClr val="0070C0"/>
                </a:solidFill>
              </a:rPr>
              <a:t>cryogenic sensing of position/velocity/acceleration</a:t>
            </a:r>
            <a:r>
              <a:rPr lang="en-GB" sz="2400" b="1">
                <a:solidFill>
                  <a:srgbClr val="333333"/>
                </a:solidFill>
              </a:rPr>
              <a:t>, in collaboration with KAGRA, and, since this year, also with CUORE. </a:t>
            </a:r>
            <a:endParaRPr lang="it-IT" sz="2400" b="1"/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11D8A3EF-1A94-4C6C-A2CB-64B879564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22480" y="2237153"/>
            <a:ext cx="4112273" cy="4527455"/>
          </a:xfrm>
          <a:prstGeom prst="rect">
            <a:avLst/>
          </a:prstGeom>
          <a:noFill/>
          <a:ln w="25400">
            <a:solidFill>
              <a:schemeClr val="bg2">
                <a:lumMod val="2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10" name="TextBox 7">
            <a:extLst>
              <a:ext uri="{FF2B5EF4-FFF2-40B4-BE49-F238E27FC236}">
                <a16:creationId xmlns:a16="http://schemas.microsoft.com/office/drawing/2014/main" id="{6EE99963-5D3A-40B5-97AC-304F67A570B1}"/>
              </a:ext>
            </a:extLst>
          </p:cNvPr>
          <p:cNvSpPr txBox="1"/>
          <p:nvPr/>
        </p:nvSpPr>
        <p:spPr>
          <a:xfrm>
            <a:off x="7969523" y="4777965"/>
            <a:ext cx="2304167" cy="124162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67" b="1"/>
              <a:t>Active System for Pulse Tube Vibrations Attenuation</a:t>
            </a:r>
          </a:p>
        </p:txBody>
      </p:sp>
      <p:pic>
        <p:nvPicPr>
          <p:cNvPr id="22" name="Immagine 21" descr="Immagine che contiene treno, sedendo, blu, uomo&#10;&#10;Descrizione generata automaticamente">
            <a:extLst>
              <a:ext uri="{FF2B5EF4-FFF2-40B4-BE49-F238E27FC236}">
                <a16:creationId xmlns:a16="http://schemas.microsoft.com/office/drawing/2014/main" id="{B9EF1050-ADCA-4B71-B1F1-2ABCA1BFDA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237" y="2334847"/>
            <a:ext cx="3367303" cy="4429760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E193174C-E5C9-4284-A41D-AAB2B9FE3339}"/>
              </a:ext>
            </a:extLst>
          </p:cNvPr>
          <p:cNvSpPr txBox="1"/>
          <p:nvPr/>
        </p:nvSpPr>
        <p:spPr>
          <a:xfrm>
            <a:off x="497846" y="1137405"/>
            <a:ext cx="3671156" cy="230832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600" b="1" i="1"/>
              <a:t>For instance:</a:t>
            </a:r>
          </a:p>
          <a:p>
            <a:r>
              <a:rPr lang="en-US" sz="1600"/>
              <a:t>Design, assembly, calibration of low frequency </a:t>
            </a:r>
            <a:r>
              <a:rPr lang="en-US" sz="1600" b="1">
                <a:solidFill>
                  <a:srgbClr val="0070C0"/>
                </a:solidFill>
              </a:rPr>
              <a:t>Vertical Accelerometers for cryogenic operations</a:t>
            </a:r>
            <a:r>
              <a:rPr lang="en-US" sz="1600"/>
              <a:t> (feedback control)</a:t>
            </a:r>
          </a:p>
          <a:p>
            <a:r>
              <a:rPr lang="en-US" sz="1600" b="1" i="1"/>
              <a:t>Vibration measurements of KAGRA cryostats:</a:t>
            </a:r>
            <a:r>
              <a:rPr lang="en-US" sz="1600"/>
              <a:t> vacuum chamber and inner radiation shield  @ University of Tokyo (ICRR), at Toshiba Keihin (Yokohama), JP., and at KAGRA site</a:t>
            </a:r>
          </a:p>
        </p:txBody>
      </p:sp>
      <p:sp>
        <p:nvSpPr>
          <p:cNvPr id="23" name="Freccia a sinistra 22">
            <a:extLst>
              <a:ext uri="{FF2B5EF4-FFF2-40B4-BE49-F238E27FC236}">
                <a16:creationId xmlns:a16="http://schemas.microsoft.com/office/drawing/2014/main" id="{CC5C8ABC-BAD5-4CF1-B1AC-21CB28E7B087}"/>
              </a:ext>
            </a:extLst>
          </p:cNvPr>
          <p:cNvSpPr/>
          <p:nvPr/>
        </p:nvSpPr>
        <p:spPr>
          <a:xfrm rot="18949553">
            <a:off x="2444034" y="3633870"/>
            <a:ext cx="670031" cy="542525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CE562843-66FC-4268-843D-017D7B8B8298}"/>
              </a:ext>
            </a:extLst>
          </p:cNvPr>
          <p:cNvSpPr txBox="1"/>
          <p:nvPr/>
        </p:nvSpPr>
        <p:spPr>
          <a:xfrm>
            <a:off x="719281" y="6015615"/>
            <a:ext cx="6386455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2400" b="1"/>
              <a:t>Development of cryogenic sensors and actuators is crucial for payload design.</a:t>
            </a:r>
          </a:p>
        </p:txBody>
      </p:sp>
    </p:spTree>
    <p:extLst>
      <p:ext uri="{BB962C8B-B14F-4D97-AF65-F5344CB8AC3E}">
        <p14:creationId xmlns:p14="http://schemas.microsoft.com/office/powerpoint/2010/main" val="14321747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B0EA760-A7F0-4EF2-80B7-E3570E764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03/12/2020</a:t>
            </a:r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5A94657-965D-4A04-B7C0-56A5CC3B2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966E7-BB56-6B4A-8165-FAC3BEFC7A2C}" type="slidenum">
              <a:rPr lang="en-IT" smtClean="0"/>
              <a:t>12</a:t>
            </a:fld>
            <a:endParaRPr lang="en-IT"/>
          </a:p>
        </p:txBody>
      </p:sp>
      <p:pic>
        <p:nvPicPr>
          <p:cNvPr id="10" name="Immagine 9" descr="Immagine che contiene interni, tavolo, lavello, sedendo&#10;&#10;Descrizione generata automaticamente">
            <a:extLst>
              <a:ext uri="{FF2B5EF4-FFF2-40B4-BE49-F238E27FC236}">
                <a16:creationId xmlns:a16="http://schemas.microsoft.com/office/drawing/2014/main" id="{B249BB62-84EA-4122-9362-FEA42ACEB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919254" y="2327016"/>
            <a:ext cx="8810403" cy="4964592"/>
          </a:xfrm>
          <a:prstGeom prst="rect">
            <a:avLst/>
          </a:prstGeom>
        </p:spPr>
      </p:pic>
      <p:sp>
        <p:nvSpPr>
          <p:cNvPr id="7" name="CasellaDiTesto 12">
            <a:extLst>
              <a:ext uri="{FF2B5EF4-FFF2-40B4-BE49-F238E27FC236}">
                <a16:creationId xmlns:a16="http://schemas.microsoft.com/office/drawing/2014/main" id="{69067CE7-E3B4-481F-9F0C-6B5DB0F6DB1F}"/>
              </a:ext>
            </a:extLst>
          </p:cNvPr>
          <p:cNvSpPr txBox="1"/>
          <p:nvPr/>
        </p:nvSpPr>
        <p:spPr>
          <a:xfrm>
            <a:off x="3652" y="19391"/>
            <a:ext cx="4165349" cy="7386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2100" b="1" i="1">
                <a:solidFill>
                  <a:schemeClr val="bg1"/>
                </a:solidFill>
              </a:rPr>
              <a:t>Cryocoolers facilities for thermal conduction measurements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D8F12F3-5769-4FBC-8476-ED6517FD94B2}"/>
              </a:ext>
            </a:extLst>
          </p:cNvPr>
          <p:cNvSpPr txBox="1"/>
          <p:nvPr/>
        </p:nvSpPr>
        <p:spPr>
          <a:xfrm>
            <a:off x="5201823" y="4053403"/>
            <a:ext cx="3020872" cy="156966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2400" b="1"/>
              <a:t>We plan to use it mainly for developing the thermal links for Payload cooling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58DAF64-5D8B-4DF4-A660-E1A042369D1B}"/>
              </a:ext>
            </a:extLst>
          </p:cNvPr>
          <p:cNvSpPr txBox="1"/>
          <p:nvPr/>
        </p:nvSpPr>
        <p:spPr>
          <a:xfrm>
            <a:off x="4257041" y="29551"/>
            <a:ext cx="7931307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400" b="1"/>
              <a:t>In our Lab in Rome we have also a Cryomech PT dedicated to thermal resistance measurements, both on conductive links, and silicon or sapphire semples bonded with a monolithic bonding technique.</a:t>
            </a:r>
          </a:p>
        </p:txBody>
      </p:sp>
      <p:pic>
        <p:nvPicPr>
          <p:cNvPr id="3" name="Immagine 2" descr="Immagine che contiene interni, tavolo, sedendo, cibo&#10;&#10;Descrizione generata automaticamente">
            <a:extLst>
              <a:ext uri="{FF2B5EF4-FFF2-40B4-BE49-F238E27FC236}">
                <a16:creationId xmlns:a16="http://schemas.microsoft.com/office/drawing/2014/main" id="{ACF511B7-C609-454F-A257-02AC73F11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7685" y="1741653"/>
            <a:ext cx="3874316" cy="5168903"/>
          </a:xfrm>
          <a:prstGeom prst="rect">
            <a:avLst/>
          </a:prstGeom>
        </p:spPr>
      </p:pic>
      <p:sp>
        <p:nvSpPr>
          <p:cNvPr id="9" name="Freccia a sinistra 8">
            <a:extLst>
              <a:ext uri="{FF2B5EF4-FFF2-40B4-BE49-F238E27FC236}">
                <a16:creationId xmlns:a16="http://schemas.microsoft.com/office/drawing/2014/main" id="{FFF15830-5C80-434E-841D-4A6DD93CD6C8}"/>
              </a:ext>
            </a:extLst>
          </p:cNvPr>
          <p:cNvSpPr/>
          <p:nvPr/>
        </p:nvSpPr>
        <p:spPr>
          <a:xfrm rot="19491462">
            <a:off x="2776699" y="1736440"/>
            <a:ext cx="1764455" cy="599360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288A827-104C-49A9-A3BD-F610B190027E}"/>
              </a:ext>
            </a:extLst>
          </p:cNvPr>
          <p:cNvSpPr txBox="1"/>
          <p:nvPr/>
        </p:nvSpPr>
        <p:spPr>
          <a:xfrm>
            <a:off x="4627551" y="1599487"/>
            <a:ext cx="4030827" cy="193899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2400" b="1"/>
              <a:t>Recently, we gained access also to a facility for thermal conductivity measurements at INFN Laboratori Nazionali del Gran Sasso.</a:t>
            </a:r>
          </a:p>
        </p:txBody>
      </p:sp>
      <p:sp>
        <p:nvSpPr>
          <p:cNvPr id="13" name="Freccia a destra 12">
            <a:extLst>
              <a:ext uri="{FF2B5EF4-FFF2-40B4-BE49-F238E27FC236}">
                <a16:creationId xmlns:a16="http://schemas.microsoft.com/office/drawing/2014/main" id="{6AADED71-EC88-46CA-89D4-10AEE3FA39E0}"/>
              </a:ext>
            </a:extLst>
          </p:cNvPr>
          <p:cNvSpPr/>
          <p:nvPr/>
        </p:nvSpPr>
        <p:spPr>
          <a:xfrm rot="1127812">
            <a:off x="8163788" y="3314577"/>
            <a:ext cx="1098573" cy="587023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</p:spTree>
    <p:extLst>
      <p:ext uri="{BB962C8B-B14F-4D97-AF65-F5344CB8AC3E}">
        <p14:creationId xmlns:p14="http://schemas.microsoft.com/office/powerpoint/2010/main" val="14892422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4E153D7F-8EFD-4C35-A8BA-4043F070526E}"/>
              </a:ext>
            </a:extLst>
          </p:cNvPr>
          <p:cNvSpPr txBox="1"/>
          <p:nvPr/>
        </p:nvSpPr>
        <p:spPr>
          <a:xfrm>
            <a:off x="1514168" y="235974"/>
            <a:ext cx="552208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i="1">
                <a:solidFill>
                  <a:srgbClr val="0070C0"/>
                </a:solidFill>
              </a:rPr>
              <a:t>ET Amaldi Research Center Lab </a:t>
            </a:r>
          </a:p>
          <a:p>
            <a:r>
              <a:rPr lang="it-IT" sz="3200" b="1" i="1">
                <a:solidFill>
                  <a:srgbClr val="0070C0"/>
                </a:solidFill>
              </a:rPr>
              <a:t>Program outline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50ABED4-9690-40FF-9F69-DB16563D5A74}"/>
              </a:ext>
            </a:extLst>
          </p:cNvPr>
          <p:cNvSpPr txBox="1"/>
          <p:nvPr/>
        </p:nvSpPr>
        <p:spPr>
          <a:xfrm>
            <a:off x="1877961" y="1582994"/>
            <a:ext cx="9207264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/>
              <a:t>2021:  </a:t>
            </a:r>
          </a:p>
          <a:p>
            <a:pPr marL="285750" indent="-285750">
              <a:buFontTx/>
              <a:buChar char="-"/>
            </a:pPr>
            <a:r>
              <a:rPr lang="it-IT" sz="2400" b="1"/>
              <a:t>Tests on high conductivity thermal links (ongoing)</a:t>
            </a:r>
          </a:p>
          <a:p>
            <a:pPr marL="285750" indent="-285750">
              <a:buFontTx/>
              <a:buChar char="-"/>
            </a:pPr>
            <a:r>
              <a:rPr lang="it-IT" sz="2400" b="1"/>
              <a:t>Construction of prototype PT Cooling Station (call for tender started)</a:t>
            </a:r>
          </a:p>
          <a:p>
            <a:pPr marL="285750" indent="-285750">
              <a:buFontTx/>
              <a:buChar char="-"/>
            </a:pPr>
            <a:r>
              <a:rPr lang="it-IT" sz="2400" b="1"/>
              <a:t>Design of test cryostat (starting)</a:t>
            </a:r>
          </a:p>
          <a:p>
            <a:r>
              <a:rPr lang="it-IT" sz="2400" b="1"/>
              <a:t>2022: </a:t>
            </a:r>
          </a:p>
          <a:p>
            <a:pPr marL="285750" indent="-285750">
              <a:buFontTx/>
              <a:buChar char="-"/>
            </a:pPr>
            <a:r>
              <a:rPr lang="it-IT" sz="2400" b="1"/>
              <a:t>Construction of test cryostat begins</a:t>
            </a:r>
          </a:p>
          <a:p>
            <a:pPr marL="285750" indent="-285750">
              <a:buFontTx/>
              <a:buChar char="-"/>
            </a:pPr>
            <a:r>
              <a:rPr lang="it-IT" sz="2400" b="1"/>
              <a:t>Tests on dummy ET-LF payload at room temperature:</a:t>
            </a:r>
          </a:p>
          <a:p>
            <a:r>
              <a:rPr lang="it-IT" sz="2400" b="1"/>
              <a:t>	- frequencies, sensing &amp; actuation, assembly procedure </a:t>
            </a:r>
          </a:p>
          <a:p>
            <a:r>
              <a:rPr lang="it-IT" sz="2400" b="1"/>
              <a:t>2023:</a:t>
            </a:r>
          </a:p>
          <a:p>
            <a:r>
              <a:rPr lang="it-IT" sz="2400" b="1"/>
              <a:t>- Tests on prototype payload at low temperature in test cryostat</a:t>
            </a:r>
          </a:p>
          <a:p>
            <a:pPr marL="285750" indent="-285750">
              <a:buFontTx/>
              <a:buChar char="-"/>
            </a:pPr>
            <a:endParaRPr lang="it-IT" sz="2400" b="1"/>
          </a:p>
        </p:txBody>
      </p:sp>
    </p:spTree>
    <p:extLst>
      <p:ext uri="{BB962C8B-B14F-4D97-AF65-F5344CB8AC3E}">
        <p14:creationId xmlns:p14="http://schemas.microsoft.com/office/powerpoint/2010/main" val="11435683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41A37AAD-5898-494D-AE3C-7B0911E6AF4F}"/>
              </a:ext>
            </a:extLst>
          </p:cNvPr>
          <p:cNvSpPr txBox="1"/>
          <p:nvPr/>
        </p:nvSpPr>
        <p:spPr>
          <a:xfrm>
            <a:off x="4722920" y="3116062"/>
            <a:ext cx="10951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i="1">
                <a:solidFill>
                  <a:srgbClr val="0070C0"/>
                </a:solidFill>
              </a:rPr>
              <a:t>END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65F8173-324A-4DE2-B5FA-C9AF33015D64}"/>
              </a:ext>
            </a:extLst>
          </p:cNvPr>
          <p:cNvSpPr txBox="1"/>
          <p:nvPr/>
        </p:nvSpPr>
        <p:spPr>
          <a:xfrm>
            <a:off x="6492435" y="5790656"/>
            <a:ext cx="5238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i="1">
                <a:solidFill>
                  <a:srgbClr val="0070C0"/>
                </a:solidFill>
              </a:rPr>
              <a:t>Thank you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32567565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3CDA74B0-A133-4AA8-A0B4-42E47BD30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78" y="109106"/>
            <a:ext cx="3472109" cy="694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CC30847-B07B-433D-9E08-4F90C4399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36" y="0"/>
            <a:ext cx="3532110" cy="937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333CDD5E-753A-4832-AD89-D40111526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842" y="-49708"/>
            <a:ext cx="2592860" cy="1037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E7B0B7A3-E814-427E-B402-148EF1CA2F15}"/>
              </a:ext>
            </a:extLst>
          </p:cNvPr>
          <p:cNvSpPr txBox="1"/>
          <p:nvPr/>
        </p:nvSpPr>
        <p:spPr>
          <a:xfrm>
            <a:off x="345891" y="1184754"/>
            <a:ext cx="1151527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solidFill>
                  <a:srgbClr val="333333"/>
                </a:solidFill>
                <a:effectLst/>
                <a:latin typeface="Open Sans" panose="020B0604020202020204" pitchFamily="34" charset="0"/>
              </a:rPr>
              <a:t>The </a:t>
            </a:r>
            <a:r>
              <a:rPr lang="en-US" b="1" i="0">
                <a:solidFill>
                  <a:srgbClr val="333333"/>
                </a:solidFill>
                <a:effectLst/>
                <a:latin typeface="Open Sans" panose="020B0604020202020204" pitchFamily="34" charset="0"/>
              </a:rPr>
              <a:t>Amaldi Research Center</a:t>
            </a:r>
            <a:r>
              <a:rPr lang="en-US" sz="1400" i="1">
                <a:solidFill>
                  <a:srgbClr val="0070C0"/>
                </a:solidFill>
                <a:effectLst/>
                <a:latin typeface="Open Sans" panose="020B0604020202020204" pitchFamily="34" charset="0"/>
              </a:rPr>
              <a:t> </a:t>
            </a:r>
            <a:r>
              <a:rPr lang="en-US" sz="2000" b="1" i="1">
                <a:effectLst/>
                <a:latin typeface="Open Sans" panose="020B0604020202020204" pitchFamily="34" charset="0"/>
              </a:rPr>
              <a:t>(ARC)</a:t>
            </a:r>
            <a:r>
              <a:rPr lang="en-US" sz="1400" i="1">
                <a:solidFill>
                  <a:srgbClr val="0070C0"/>
                </a:solidFill>
                <a:effectLst/>
                <a:latin typeface="Open Sans" panose="020B0604020202020204" pitchFamily="34" charset="0"/>
              </a:rPr>
              <a:t> (https://www.phys.uniroma1.it/fisica/arc_amaldi_research_center) </a:t>
            </a:r>
            <a:r>
              <a:rPr lang="en-US" b="0" i="0">
                <a:solidFill>
                  <a:srgbClr val="333333"/>
                </a:solidFill>
                <a:effectLst/>
                <a:latin typeface="Open Sans" panose="020B0604020202020204" pitchFamily="34" charset="0"/>
              </a:rPr>
              <a:t>is an interdisciplinary Center for Gravitational Physics and Astrophysics dedicated to </a:t>
            </a:r>
            <a:r>
              <a:rPr lang="en-US" b="0" i="0" u="none" strike="noStrike">
                <a:solidFill>
                  <a:srgbClr val="0058FF"/>
                </a:solidFill>
                <a:effectLst/>
                <a:latin typeface="Open Sans" panose="020B0604020202020204" pitchFamily="34" charset="0"/>
                <a:hlinkClick r:id="rId5"/>
              </a:rPr>
              <a:t>Edoardo Amaldi</a:t>
            </a:r>
            <a:r>
              <a:rPr lang="en-US" b="0" i="0">
                <a:solidFill>
                  <a:srgbClr val="333333"/>
                </a:solidFill>
                <a:effectLst/>
                <a:latin typeface="Open Sans" panose="020B0604020202020204" pitchFamily="34" charset="0"/>
              </a:rPr>
              <a:t> and financed with 10 M€ by MIUR, the Italian Ministry for University and Research, in the framework of the “</a:t>
            </a:r>
            <a:r>
              <a:rPr lang="en-US" b="1" i="1">
                <a:solidFill>
                  <a:srgbClr val="0070C0"/>
                </a:solidFill>
                <a:effectLst/>
                <a:latin typeface="Open Sans" panose="020B0604020202020204" pitchFamily="34" charset="0"/>
              </a:rPr>
              <a:t>Dipartimenti di Eccellenza</a:t>
            </a:r>
            <a:r>
              <a:rPr lang="en-US" b="0" i="0">
                <a:solidFill>
                  <a:srgbClr val="333333"/>
                </a:solidFill>
                <a:effectLst/>
                <a:latin typeface="Open Sans" panose="020B0604020202020204" pitchFamily="34" charset="0"/>
              </a:rPr>
              <a:t>” initiative.</a:t>
            </a:r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51A49A1-58F6-4379-93FB-35D8016766FA}"/>
              </a:ext>
            </a:extLst>
          </p:cNvPr>
          <p:cNvSpPr txBox="1"/>
          <p:nvPr/>
        </p:nvSpPr>
        <p:spPr>
          <a:xfrm>
            <a:off x="489751" y="2292025"/>
            <a:ext cx="1121249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b="0" i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The research activities of the Amaldi Research Center are  organized into the following research areas: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it-IT" b="0" i="0" u="none" strike="noStrike">
                <a:solidFill>
                  <a:srgbClr val="0058FF"/>
                </a:solidFill>
                <a:effectLst/>
                <a:latin typeface="Open Sans" panose="020B0606030504020204" pitchFamily="34" charset="0"/>
                <a:hlinkClick r:id="rId6"/>
              </a:rPr>
              <a:t> Gravitational physics and astrophysics</a:t>
            </a:r>
            <a:endParaRPr lang="it-IT" b="0" i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it-IT">
                <a:solidFill>
                  <a:srgbClr val="0058FF"/>
                </a:solidFill>
                <a:latin typeface="Open Sans" panose="020B0606030504020204" pitchFamily="34" charset="0"/>
                <a:hlinkClick r:id="rId7"/>
              </a:rPr>
              <a:t> </a:t>
            </a:r>
            <a:r>
              <a:rPr lang="it-IT" b="0" i="0" u="none" strike="noStrike">
                <a:solidFill>
                  <a:srgbClr val="0058FF"/>
                </a:solidFill>
                <a:effectLst/>
                <a:latin typeface="Open Sans" panose="020B0606030504020204" pitchFamily="34" charset="0"/>
                <a:hlinkClick r:id="rId7"/>
              </a:rPr>
              <a:t>LIGO-Virgo gravitational-wave data analysis</a:t>
            </a:r>
            <a:endParaRPr lang="it-IT" b="0" i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it-IT">
                <a:solidFill>
                  <a:srgbClr val="0058FF"/>
                </a:solidFill>
                <a:latin typeface="Open Sans" panose="020B0606030504020204" pitchFamily="34" charset="0"/>
                <a:hlinkClick r:id="rId8"/>
              </a:rPr>
              <a:t> </a:t>
            </a:r>
            <a:r>
              <a:rPr lang="it-IT" b="0" i="0" u="none" strike="noStrike">
                <a:solidFill>
                  <a:srgbClr val="0058FF"/>
                </a:solidFill>
                <a:effectLst/>
                <a:latin typeface="Open Sans" panose="020B0606030504020204" pitchFamily="34" charset="0"/>
                <a:hlinkClick r:id="rId8"/>
              </a:rPr>
              <a:t>Multi messenger astronomy</a:t>
            </a:r>
            <a:endParaRPr lang="it-IT" b="0" i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it-IT">
                <a:solidFill>
                  <a:srgbClr val="0058FF"/>
                </a:solidFill>
                <a:latin typeface="Open Sans" panose="020B0606030504020204" pitchFamily="34" charset="0"/>
                <a:hlinkClick r:id="rId9"/>
              </a:rPr>
              <a:t> </a:t>
            </a:r>
            <a:r>
              <a:rPr lang="it-IT" b="1" i="0" u="none" strike="noStrike">
                <a:solidFill>
                  <a:srgbClr val="0058FF"/>
                </a:solidFill>
                <a:effectLst/>
                <a:latin typeface="Open Sans" panose="020B0606030504020204" pitchFamily="34" charset="0"/>
                <a:hlinkClick r:id="rId9"/>
              </a:rPr>
              <a:t>Quantum technologies for gravitational-wave detection</a:t>
            </a:r>
            <a:endParaRPr lang="it-IT" b="1" i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it-IT">
                <a:solidFill>
                  <a:srgbClr val="0058FF"/>
                </a:solidFill>
                <a:latin typeface="Open Sans" panose="020B0606030504020204" pitchFamily="34" charset="0"/>
                <a:hlinkClick r:id="rId10"/>
              </a:rPr>
              <a:t> </a:t>
            </a:r>
            <a:r>
              <a:rPr lang="it-IT" b="1" i="0" u="none" strike="noStrike">
                <a:solidFill>
                  <a:srgbClr val="0058FF"/>
                </a:solidFill>
                <a:effectLst/>
                <a:latin typeface="Open Sans" panose="020B0606030504020204" pitchFamily="34" charset="0"/>
                <a:hlinkClick r:id="rId10"/>
              </a:rPr>
              <a:t>Material science for 3G interferometers</a:t>
            </a:r>
            <a:endParaRPr lang="it-IT" b="1" i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it-IT" b="0" i="0" u="none" strike="noStrike">
                <a:solidFill>
                  <a:srgbClr val="0058FF"/>
                </a:solidFill>
                <a:effectLst/>
                <a:latin typeface="Open Sans" panose="020B0606030504020204" pitchFamily="34" charset="0"/>
                <a:hlinkClick r:id="rId11"/>
              </a:rPr>
              <a:t> </a:t>
            </a:r>
            <a:r>
              <a:rPr lang="it-IT" b="1" i="0" u="none" strike="noStrike">
                <a:solidFill>
                  <a:srgbClr val="0058FF"/>
                </a:solidFill>
                <a:effectLst/>
                <a:latin typeface="Open Sans" panose="020B0606030504020204" pitchFamily="34" charset="0"/>
                <a:hlinkClick r:id="rId11"/>
              </a:rPr>
              <a:t>3G gravitational-wave lab</a:t>
            </a:r>
            <a:endParaRPr lang="it-IT" b="1" i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E327BAF-9AF9-4D61-8F35-A3E56289B891}"/>
              </a:ext>
            </a:extLst>
          </p:cNvPr>
          <p:cNvSpPr txBox="1"/>
          <p:nvPr/>
        </p:nvSpPr>
        <p:spPr>
          <a:xfrm>
            <a:off x="223173" y="4476513"/>
            <a:ext cx="117656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>
                <a:solidFill>
                  <a:srgbClr val="0070C0"/>
                </a:solidFill>
              </a:rPr>
              <a:t>All the experimental activities of the ARC are dedicated to R&amp;D on technologies crucial for 3G Gravitational Wave detectors: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i="1"/>
              <a:t>Improvement of optical coatings of mirrors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i="1"/>
              <a:t>Development of quantum noise reduction strategies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i="1"/>
              <a:t>Cryogenics for cooling down mirrors of 3G gravitational wave detectors </a:t>
            </a:r>
          </a:p>
        </p:txBody>
      </p:sp>
    </p:spTree>
    <p:extLst>
      <p:ext uri="{BB962C8B-B14F-4D97-AF65-F5344CB8AC3E}">
        <p14:creationId xmlns:p14="http://schemas.microsoft.com/office/powerpoint/2010/main" val="21905098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9D3848A6-23BE-43E5-A46A-36491097C0DA}"/>
              </a:ext>
            </a:extLst>
          </p:cNvPr>
          <p:cNvSpPr/>
          <p:nvPr/>
        </p:nvSpPr>
        <p:spPr>
          <a:xfrm>
            <a:off x="0" y="748520"/>
            <a:ext cx="7331015" cy="467693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3CDA74B0-A133-4AA8-A0B4-42E47BD30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78" y="109106"/>
            <a:ext cx="3472109" cy="694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CC30847-B07B-433D-9E08-4F90C4399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36" y="0"/>
            <a:ext cx="3532110" cy="937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333CDD5E-753A-4832-AD89-D40111526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842" y="-49708"/>
            <a:ext cx="2592860" cy="1037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2C6123A-2F50-4D56-B282-1540265E1B2E}"/>
              </a:ext>
            </a:extLst>
          </p:cNvPr>
          <p:cNvSpPr txBox="1"/>
          <p:nvPr/>
        </p:nvSpPr>
        <p:spPr>
          <a:xfrm>
            <a:off x="3639846" y="64701"/>
            <a:ext cx="72905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>
                <a:solidFill>
                  <a:srgbClr val="0070C0"/>
                </a:solidFill>
              </a:rPr>
              <a:t>Quantum technologies for gravitational-wave detection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91ED24F-2933-4F9D-8B54-C81E8AAC343A}"/>
              </a:ext>
            </a:extLst>
          </p:cNvPr>
          <p:cNvSpPr txBox="1"/>
          <p:nvPr/>
        </p:nvSpPr>
        <p:spPr>
          <a:xfrm>
            <a:off x="181504" y="5425455"/>
            <a:ext cx="4812390" cy="13234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600" b="1" i="1"/>
              <a:t>Faculty Members: </a:t>
            </a:r>
          </a:p>
          <a:p>
            <a:r>
              <a:rPr lang="it-IT" sz="1600" b="1" i="1"/>
              <a:t>Fabio Sciarrino (Group Leader), Nicolò Spagnolo</a:t>
            </a:r>
          </a:p>
          <a:p>
            <a:r>
              <a:rPr lang="it-IT" sz="1600" b="1" i="1"/>
              <a:t>Post Docs:</a:t>
            </a:r>
          </a:p>
          <a:p>
            <a:r>
              <a:rPr lang="it-IT" sz="1600" b="1" i="1"/>
              <a:t>Iris Agresti, Mariana Berros, Gonzalo Carvacho, Valeria Cimini, Taira Giordani, Emanuele Polino</a:t>
            </a:r>
          </a:p>
        </p:txBody>
      </p:sp>
      <p:grpSp>
        <p:nvGrpSpPr>
          <p:cNvPr id="35" name="Gruppo 34">
            <a:extLst>
              <a:ext uri="{FF2B5EF4-FFF2-40B4-BE49-F238E27FC236}">
                <a16:creationId xmlns:a16="http://schemas.microsoft.com/office/drawing/2014/main" id="{BC85F17B-4BF7-4F55-9129-2252D28C8C3D}"/>
              </a:ext>
            </a:extLst>
          </p:cNvPr>
          <p:cNvGrpSpPr/>
          <p:nvPr/>
        </p:nvGrpSpPr>
        <p:grpSpPr>
          <a:xfrm>
            <a:off x="7357127" y="2878999"/>
            <a:ext cx="4834873" cy="3950231"/>
            <a:chOff x="4241425" y="1382966"/>
            <a:chExt cx="4834873" cy="3950231"/>
          </a:xfrm>
        </p:grpSpPr>
        <p:sp>
          <p:nvSpPr>
            <p:cNvPr id="36" name="Rettangolo con angoli arrotondati 1">
              <a:extLst>
                <a:ext uri="{FF2B5EF4-FFF2-40B4-BE49-F238E27FC236}">
                  <a16:creationId xmlns:a16="http://schemas.microsoft.com/office/drawing/2014/main" id="{4AD41924-A1D3-45BB-BCA0-92F5292B24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6126" y="1399430"/>
              <a:ext cx="2193701" cy="1597435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rgbClr val="822433"/>
                </a:buClr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it-IT" altLang="it-IT" sz="900">
                <a:solidFill>
                  <a:schemeClr val="bg1"/>
                </a:solidFill>
              </a:endParaRPr>
            </a:p>
          </p:txBody>
        </p:sp>
        <p:sp>
          <p:nvSpPr>
            <p:cNvPr id="37" name="Rettangolo con angoli arrotondati 8">
              <a:extLst>
                <a:ext uri="{FF2B5EF4-FFF2-40B4-BE49-F238E27FC236}">
                  <a16:creationId xmlns:a16="http://schemas.microsoft.com/office/drawing/2014/main" id="{B592839C-AC96-4668-AD44-06CB8874BE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90171" y="1403824"/>
              <a:ext cx="2556536" cy="1593041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rgbClr val="822433"/>
                </a:buClr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it-IT" altLang="it-IT" sz="900">
                <a:solidFill>
                  <a:schemeClr val="bg1"/>
                </a:solidFill>
              </a:endParaRPr>
            </a:p>
          </p:txBody>
        </p:sp>
        <p:sp>
          <p:nvSpPr>
            <p:cNvPr id="38" name="Rettangolo con angoli arrotondati 9">
              <a:extLst>
                <a:ext uri="{FF2B5EF4-FFF2-40B4-BE49-F238E27FC236}">
                  <a16:creationId xmlns:a16="http://schemas.microsoft.com/office/drawing/2014/main" id="{BAEF16D8-53AE-4506-9E95-2A69E2A68A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1425" y="3431700"/>
              <a:ext cx="4820260" cy="1901497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rgbClr val="822433"/>
                </a:buClr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it-IT" altLang="it-IT" sz="900">
                <a:solidFill>
                  <a:schemeClr val="bg1"/>
                </a:solidFill>
              </a:endParaRPr>
            </a:p>
          </p:txBody>
        </p:sp>
        <p:sp>
          <p:nvSpPr>
            <p:cNvPr id="39" name="Text Box 10">
              <a:extLst>
                <a:ext uri="{FF2B5EF4-FFF2-40B4-BE49-F238E27FC236}">
                  <a16:creationId xmlns:a16="http://schemas.microsoft.com/office/drawing/2014/main" id="{42151EAC-31B5-4041-B09B-7C5A07ED21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81384" y="1382966"/>
              <a:ext cx="2108785" cy="923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822433"/>
                </a:buClr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FontTx/>
                <a:buNone/>
              </a:pPr>
              <a:r>
                <a:rPr lang="it-IT" altLang="it-IT" sz="1800" b="1"/>
                <a:t>Machine learning for quantum sensing</a:t>
              </a:r>
              <a:endParaRPr lang="it-IT" altLang="it-IT" sz="1800" b="1">
                <a:solidFill>
                  <a:schemeClr val="tx1"/>
                </a:solidFill>
              </a:endParaRPr>
            </a:p>
          </p:txBody>
        </p:sp>
        <p:sp>
          <p:nvSpPr>
            <p:cNvPr id="40" name="Text Box 10">
              <a:extLst>
                <a:ext uri="{FF2B5EF4-FFF2-40B4-BE49-F238E27FC236}">
                  <a16:creationId xmlns:a16="http://schemas.microsoft.com/office/drawing/2014/main" id="{46021321-8806-4A12-BE3E-0F5C10055B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69485" y="1413521"/>
              <a:ext cx="2577129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822433"/>
                </a:buClr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FontTx/>
                <a:buNone/>
              </a:pPr>
              <a:r>
                <a:rPr lang="it-IT" altLang="it-IT" sz="1800" b="1"/>
                <a:t>Platform for squeezing generation</a:t>
              </a:r>
              <a:endParaRPr lang="it-IT" altLang="it-IT" sz="1800" b="1">
                <a:solidFill>
                  <a:schemeClr val="tx1"/>
                </a:solidFill>
              </a:endParaRPr>
            </a:p>
          </p:txBody>
        </p:sp>
        <p:sp>
          <p:nvSpPr>
            <p:cNvPr id="41" name="Text Box 10">
              <a:extLst>
                <a:ext uri="{FF2B5EF4-FFF2-40B4-BE49-F238E27FC236}">
                  <a16:creationId xmlns:a16="http://schemas.microsoft.com/office/drawing/2014/main" id="{8ECF243A-2AA8-48BB-A236-84C72A7B5C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17683" y="3385431"/>
              <a:ext cx="3241632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822433"/>
                </a:buClr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FontTx/>
                <a:buNone/>
              </a:pPr>
              <a:r>
                <a:rPr lang="it-IT" altLang="it-IT" sz="2000" b="1"/>
                <a:t>Machine learning for CV quantum sensing</a:t>
              </a:r>
              <a:endParaRPr lang="it-IT" altLang="it-IT" sz="2000" b="1">
                <a:solidFill>
                  <a:schemeClr val="tx1"/>
                </a:solidFill>
              </a:endParaRPr>
            </a:p>
          </p:txBody>
        </p:sp>
        <p:sp>
          <p:nvSpPr>
            <p:cNvPr id="42" name="Freccia a destra 2">
              <a:extLst>
                <a:ext uri="{FF2B5EF4-FFF2-40B4-BE49-F238E27FC236}">
                  <a16:creationId xmlns:a16="http://schemas.microsoft.com/office/drawing/2014/main" id="{CE4412DF-0FF0-415A-A851-848E5C68C26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700000">
              <a:off x="5337274" y="3030043"/>
              <a:ext cx="575920" cy="337820"/>
            </a:xfrm>
            <a:prstGeom prst="rightArrow">
              <a:avLst>
                <a:gd name="adj1" fmla="val 50000"/>
                <a:gd name="adj2" fmla="val 50021"/>
              </a:avLst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rgbClr val="822433"/>
                </a:buClr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it-IT" altLang="it-IT" sz="900">
                <a:solidFill>
                  <a:schemeClr val="bg1"/>
                </a:solidFill>
              </a:endParaRPr>
            </a:p>
          </p:txBody>
        </p:sp>
        <p:sp>
          <p:nvSpPr>
            <p:cNvPr id="43" name="Text Box 10">
              <a:extLst>
                <a:ext uri="{FF2B5EF4-FFF2-40B4-BE49-F238E27FC236}">
                  <a16:creationId xmlns:a16="http://schemas.microsoft.com/office/drawing/2014/main" id="{4D8CA90D-7125-44B8-AE1B-2374120D4C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12512" y="2181476"/>
              <a:ext cx="2516920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822433"/>
                </a:buClr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it-IT" altLang="it-IT" sz="1600"/>
                <a:t>Advanced protocols in the multiparameter regime</a:t>
              </a:r>
            </a:p>
          </p:txBody>
        </p:sp>
        <p:sp>
          <p:nvSpPr>
            <p:cNvPr id="44" name="Text Box 10">
              <a:extLst>
                <a:ext uri="{FF2B5EF4-FFF2-40B4-BE49-F238E27FC236}">
                  <a16:creationId xmlns:a16="http://schemas.microsoft.com/office/drawing/2014/main" id="{76DD81BC-B5B0-49B7-9D47-27C7994EB6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90171" y="1940505"/>
              <a:ext cx="2586127" cy="1077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822433"/>
                </a:buClr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it-IT" altLang="it-IT" sz="1600"/>
                <a:t>Development of experimental platform for continous-variable (CV)  quantum sensing</a:t>
              </a:r>
            </a:p>
          </p:txBody>
        </p:sp>
        <p:sp>
          <p:nvSpPr>
            <p:cNvPr id="45" name="Freccia a destra 16">
              <a:extLst>
                <a:ext uri="{FF2B5EF4-FFF2-40B4-BE49-F238E27FC236}">
                  <a16:creationId xmlns:a16="http://schemas.microsoft.com/office/drawing/2014/main" id="{B6A6281C-ADEC-434F-A9BA-0242BD70F54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100000">
              <a:off x="7411028" y="3030481"/>
              <a:ext cx="605948" cy="363324"/>
            </a:xfrm>
            <a:prstGeom prst="rightArrow">
              <a:avLst>
                <a:gd name="adj1" fmla="val 50000"/>
                <a:gd name="adj2" fmla="val 50021"/>
              </a:avLst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rgbClr val="822433"/>
                </a:buClr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it-IT" altLang="it-IT" sz="900">
                <a:solidFill>
                  <a:schemeClr val="bg1"/>
                </a:solidFill>
              </a:endParaRPr>
            </a:p>
          </p:txBody>
        </p:sp>
        <p:sp>
          <p:nvSpPr>
            <p:cNvPr id="46" name="Text Box 10">
              <a:extLst>
                <a:ext uri="{FF2B5EF4-FFF2-40B4-BE49-F238E27FC236}">
                  <a16:creationId xmlns:a16="http://schemas.microsoft.com/office/drawing/2014/main" id="{853FB844-3BA0-4CA5-8646-813440A7E0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41425" y="4067696"/>
              <a:ext cx="2228061" cy="1077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822433"/>
                </a:buClr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it-IT" altLang="it-IT" sz="1600"/>
                <a:t>Application of machine learning in the CV regime for quantum sensing</a:t>
              </a:r>
            </a:p>
          </p:txBody>
        </p:sp>
        <p:pic>
          <p:nvPicPr>
            <p:cNvPr id="47" name="Immagine 4" descr="Immagine che contiene luce, illuminato, computer, filo&#10;&#10;Descrizione generata automaticamente">
              <a:extLst>
                <a:ext uri="{FF2B5EF4-FFF2-40B4-BE49-F238E27FC236}">
                  <a16:creationId xmlns:a16="http://schemas.microsoft.com/office/drawing/2014/main" id="{EFDE1479-57FE-4FB6-9D6A-BA01979375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763" b="44987"/>
            <a:stretch>
              <a:fillRect/>
            </a:stretch>
          </p:blipFill>
          <p:spPr bwMode="auto">
            <a:xfrm>
              <a:off x="6469487" y="4100775"/>
              <a:ext cx="2435908" cy="11115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0" name="Gruppo 59">
            <a:extLst>
              <a:ext uri="{FF2B5EF4-FFF2-40B4-BE49-F238E27FC236}">
                <a16:creationId xmlns:a16="http://schemas.microsoft.com/office/drawing/2014/main" id="{782420F5-A3C8-419A-80BC-CD724A1DC27D}"/>
              </a:ext>
            </a:extLst>
          </p:cNvPr>
          <p:cNvGrpSpPr/>
          <p:nvPr/>
        </p:nvGrpSpPr>
        <p:grpSpPr>
          <a:xfrm>
            <a:off x="31614" y="803538"/>
            <a:ext cx="7385844" cy="4572937"/>
            <a:chOff x="1774825" y="1341439"/>
            <a:chExt cx="7385844" cy="4572937"/>
          </a:xfrm>
        </p:grpSpPr>
        <p:sp>
          <p:nvSpPr>
            <p:cNvPr id="61" name="Text Box 10">
              <a:extLst>
                <a:ext uri="{FF2B5EF4-FFF2-40B4-BE49-F238E27FC236}">
                  <a16:creationId xmlns:a16="http://schemas.microsoft.com/office/drawing/2014/main" id="{D9963C2C-FC70-49EA-9395-97E0CB85CC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32176" y="1373188"/>
              <a:ext cx="5256213" cy="400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822433"/>
                </a:buClr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FontTx/>
                <a:buNone/>
              </a:pPr>
              <a:r>
                <a:rPr lang="it-IT" altLang="it-IT" sz="2000" b="1"/>
                <a:t>Machine learning for quantum sensing</a:t>
              </a:r>
              <a:endParaRPr lang="it-IT" altLang="it-IT" sz="2000" b="1">
                <a:solidFill>
                  <a:schemeClr val="tx1"/>
                </a:solidFill>
              </a:endParaRPr>
            </a:p>
          </p:txBody>
        </p:sp>
        <p:sp>
          <p:nvSpPr>
            <p:cNvPr id="62" name="Text Box 10">
              <a:extLst>
                <a:ext uri="{FF2B5EF4-FFF2-40B4-BE49-F238E27FC236}">
                  <a16:creationId xmlns:a16="http://schemas.microsoft.com/office/drawing/2014/main" id="{765BF752-38FA-4F3C-971E-FF4DDDB364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35150" y="1774971"/>
              <a:ext cx="3286125" cy="646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822433"/>
                </a:buClr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FontTx/>
                <a:buNone/>
              </a:pPr>
              <a:r>
                <a:rPr lang="it-IT" altLang="it-IT" sz="1800"/>
                <a:t>ADAPTIVE PROTOCOLS FOR PHASE ESTIMATION</a:t>
              </a:r>
            </a:p>
          </p:txBody>
        </p:sp>
        <p:sp>
          <p:nvSpPr>
            <p:cNvPr id="63" name="Text Box 10">
              <a:extLst>
                <a:ext uri="{FF2B5EF4-FFF2-40B4-BE49-F238E27FC236}">
                  <a16:creationId xmlns:a16="http://schemas.microsoft.com/office/drawing/2014/main" id="{F085BFA5-0BA8-4369-9294-92B815638D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21418" y="1785144"/>
              <a:ext cx="3287713" cy="646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822433"/>
                </a:buClr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FontTx/>
                <a:buNone/>
              </a:pPr>
              <a:r>
                <a:rPr lang="it-IT" altLang="it-IT" sz="1800"/>
                <a:t>CALIBRATION OF QUANTUM SENSORS</a:t>
              </a:r>
            </a:p>
          </p:txBody>
        </p:sp>
        <p:sp>
          <p:nvSpPr>
            <p:cNvPr id="64" name="Text Box 10">
              <a:extLst>
                <a:ext uri="{FF2B5EF4-FFF2-40B4-BE49-F238E27FC236}">
                  <a16:creationId xmlns:a16="http://schemas.microsoft.com/office/drawing/2014/main" id="{5634121F-F9B5-45B6-8C41-DCD14E1929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02360" y="4374819"/>
              <a:ext cx="4360863" cy="646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822433"/>
                </a:buClr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it-IT" altLang="it-IT" sz="1200"/>
                <a:t>A. Lumino, </a:t>
              </a:r>
              <a:r>
                <a:rPr lang="it-IT" altLang="it-IT" sz="1200" i="1"/>
                <a:t>et al.</a:t>
              </a:r>
              <a:r>
                <a:rPr lang="it-IT" altLang="it-IT" sz="1200"/>
                <a:t>, Phys. Rev. Applied </a:t>
              </a:r>
              <a:r>
                <a:rPr lang="it-IT" altLang="it-IT" sz="1200" b="1"/>
                <a:t>10</a:t>
              </a:r>
              <a:r>
                <a:rPr lang="it-IT" altLang="it-IT" sz="1200"/>
                <a:t>, 044033 (2018);</a:t>
              </a: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it-IT" altLang="it-IT" sz="1200"/>
                <a:t>K. Rambhatla, </a:t>
              </a:r>
              <a:r>
                <a:rPr lang="it-IT" altLang="it-IT" sz="1200" i="1"/>
                <a:t>et al</a:t>
              </a:r>
              <a:r>
                <a:rPr lang="it-IT" altLang="it-IT" sz="1200"/>
                <a:t>, Phys. Rev. Research </a:t>
              </a:r>
              <a:r>
                <a:rPr lang="it-IT" altLang="it-IT" sz="1200" b="1"/>
                <a:t>2</a:t>
              </a:r>
              <a:r>
                <a:rPr lang="it-IT" altLang="it-IT" sz="1200"/>
                <a:t>, 033078 (2020).;</a:t>
              </a: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it-IT" altLang="it-IT" sz="1200"/>
                <a:t>M. Valeri, </a:t>
              </a:r>
              <a:r>
                <a:rPr lang="it-IT" altLang="it-IT" sz="1200" i="1"/>
                <a:t>et al.</a:t>
              </a:r>
              <a:r>
                <a:rPr lang="it-IT" altLang="it-IT" sz="1200"/>
                <a:t>, npj Quantum Information (in press, 2020).</a:t>
              </a:r>
            </a:p>
          </p:txBody>
        </p:sp>
        <p:sp>
          <p:nvSpPr>
            <p:cNvPr id="65" name="Text Box 10">
              <a:extLst>
                <a:ext uri="{FF2B5EF4-FFF2-40B4-BE49-F238E27FC236}">
                  <a16:creationId xmlns:a16="http://schemas.microsoft.com/office/drawing/2014/main" id="{F9D255C3-CC18-4D0B-A4BE-8A856F9638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60282" y="4647075"/>
              <a:ext cx="3100387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822433"/>
                </a:buClr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FontTx/>
                <a:buNone/>
              </a:pPr>
              <a:r>
                <a:rPr lang="it-IT" altLang="it-IT" sz="1200"/>
                <a:t>V. Cimini, </a:t>
              </a:r>
              <a:r>
                <a:rPr lang="it-IT" altLang="it-IT" sz="1200" i="1"/>
                <a:t>et al., </a:t>
              </a:r>
              <a:r>
                <a:rPr lang="it-IT" altLang="it-IT" sz="1200"/>
                <a:t>Phys. Rev. Lett. </a:t>
              </a:r>
              <a:r>
                <a:rPr lang="it-IT" altLang="it-IT" sz="1200" b="1"/>
                <a:t>123</a:t>
              </a:r>
              <a:r>
                <a:rPr lang="it-IT" altLang="it-IT" sz="1200"/>
                <a:t>, 230502 (2019) </a:t>
              </a:r>
            </a:p>
          </p:txBody>
        </p:sp>
        <p:pic>
          <p:nvPicPr>
            <p:cNvPr id="66" name="Immagine 3">
              <a:extLst>
                <a:ext uri="{FF2B5EF4-FFF2-40B4-BE49-F238E27FC236}">
                  <a16:creationId xmlns:a16="http://schemas.microsoft.com/office/drawing/2014/main" id="{C4CE77CF-67D6-4AB9-B03C-C4F037D842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5356" y="2409991"/>
              <a:ext cx="3100387" cy="2324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" name="Immagine 5">
              <a:extLst>
                <a:ext uri="{FF2B5EF4-FFF2-40B4-BE49-F238E27FC236}">
                  <a16:creationId xmlns:a16="http://schemas.microsoft.com/office/drawing/2014/main" id="{B354006A-34CC-48BE-9876-9378F8CC3F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8814" y="2500312"/>
              <a:ext cx="3721100" cy="1833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" name="Text Box 10">
              <a:extLst>
                <a:ext uri="{FF2B5EF4-FFF2-40B4-BE49-F238E27FC236}">
                  <a16:creationId xmlns:a16="http://schemas.microsoft.com/office/drawing/2014/main" id="{74935180-E178-4815-86A1-B3B580A091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35150" y="5169224"/>
              <a:ext cx="2954337" cy="708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822433"/>
                </a:buClr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FontTx/>
                <a:buNone/>
              </a:pPr>
              <a:r>
                <a:rPr lang="it-IT" altLang="it-IT" sz="2000" b="1"/>
                <a:t>Bounds and protocols for quantum sensing</a:t>
              </a:r>
              <a:endParaRPr lang="it-IT" altLang="it-IT" sz="2000" b="1">
                <a:solidFill>
                  <a:schemeClr val="tx1"/>
                </a:solidFill>
              </a:endParaRPr>
            </a:p>
          </p:txBody>
        </p:sp>
        <p:sp>
          <p:nvSpPr>
            <p:cNvPr id="69" name="Text Box 10">
              <a:extLst>
                <a:ext uri="{FF2B5EF4-FFF2-40B4-BE49-F238E27FC236}">
                  <a16:creationId xmlns:a16="http://schemas.microsoft.com/office/drawing/2014/main" id="{748E17FF-FE0C-4936-BBE7-C68E20F09D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30308" y="5203962"/>
              <a:ext cx="4359275" cy="646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822433"/>
                </a:buClr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it-IT" altLang="it-IT" sz="1200"/>
                <a:t>V. Cimini, </a:t>
              </a:r>
              <a:r>
                <a:rPr lang="it-IT" altLang="it-IT" sz="1200" i="1"/>
                <a:t>et al.</a:t>
              </a:r>
              <a:r>
                <a:rPr lang="it-IT" altLang="it-IT" sz="1200"/>
                <a:t>, Phys. Rev. Applied </a:t>
              </a:r>
              <a:r>
                <a:rPr lang="it-IT" altLang="it-IT" sz="1200" b="1"/>
                <a:t>13</a:t>
              </a:r>
              <a:r>
                <a:rPr lang="it-IT" altLang="it-IT" sz="1200"/>
                <a:t>, 024043 (2018);</a:t>
              </a: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it-IT" altLang="it-IT" sz="1200"/>
                <a:t>E. Polino, </a:t>
              </a:r>
              <a:r>
                <a:rPr lang="it-IT" altLang="it-IT" sz="1200" i="1"/>
                <a:t>et al</a:t>
              </a:r>
              <a:r>
                <a:rPr lang="it-IT" altLang="it-IT" sz="1200"/>
                <a:t>, AVS Quantum Sci. </a:t>
              </a:r>
              <a:r>
                <a:rPr lang="it-IT" altLang="it-IT" sz="1200" b="1"/>
                <a:t>2</a:t>
              </a:r>
              <a:r>
                <a:rPr lang="it-IT" altLang="it-IT" sz="1200"/>
                <a:t>, 024073 (2020).;</a:t>
              </a: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it-IT" altLang="it-IT" sz="1200"/>
                <a:t>A. Z. Goldberg, </a:t>
              </a:r>
              <a:r>
                <a:rPr lang="it-IT" altLang="it-IT" sz="1200" i="1"/>
                <a:t>et al.</a:t>
              </a:r>
              <a:r>
                <a:rPr lang="it-IT" altLang="it-IT" sz="1200"/>
                <a:t>, Phys. Rev. A 102, 022230 (2020).</a:t>
              </a:r>
            </a:p>
          </p:txBody>
        </p:sp>
        <p:sp>
          <p:nvSpPr>
            <p:cNvPr id="70" name="Rettangolo con angoli arrotondati 24">
              <a:extLst>
                <a:ext uri="{FF2B5EF4-FFF2-40B4-BE49-F238E27FC236}">
                  <a16:creationId xmlns:a16="http://schemas.microsoft.com/office/drawing/2014/main" id="{916BC0FA-6EEA-4F46-B28E-AB0EF8EFF7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4825" y="1341439"/>
              <a:ext cx="7290587" cy="3741737"/>
            </a:xfrm>
            <a:prstGeom prst="roundRect">
              <a:avLst>
                <a:gd name="adj" fmla="val 8181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rgbClr val="822433"/>
                </a:buClr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it-IT" altLang="it-IT" sz="900">
                <a:solidFill>
                  <a:schemeClr val="bg1"/>
                </a:solidFill>
              </a:endParaRPr>
            </a:p>
          </p:txBody>
        </p:sp>
        <p:sp>
          <p:nvSpPr>
            <p:cNvPr id="71" name="Rettangolo con angoli arrotondati 25">
              <a:extLst>
                <a:ext uri="{FF2B5EF4-FFF2-40B4-BE49-F238E27FC236}">
                  <a16:creationId xmlns:a16="http://schemas.microsoft.com/office/drawing/2014/main" id="{7BE457E2-200D-4170-8D60-0B1F9DDE66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2203" y="5119039"/>
              <a:ext cx="6804569" cy="795337"/>
            </a:xfrm>
            <a:prstGeom prst="roundRect">
              <a:avLst>
                <a:gd name="adj" fmla="val 3072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rgbClr val="822433"/>
                </a:buClr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it-IT" altLang="it-IT" sz="900">
                <a:solidFill>
                  <a:schemeClr val="bg1"/>
                </a:solidFill>
              </a:endParaRPr>
            </a:p>
          </p:txBody>
        </p:sp>
      </p:grpSp>
      <p:sp>
        <p:nvSpPr>
          <p:cNvPr id="72" name="Text Box 10">
            <a:extLst>
              <a:ext uri="{FF2B5EF4-FFF2-40B4-BE49-F238E27FC236}">
                <a16:creationId xmlns:a16="http://schemas.microsoft.com/office/drawing/2014/main" id="{DEDCADAD-74A0-4203-A262-D2A7F5B3B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6102" y="1134134"/>
            <a:ext cx="2141467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it-IT" altLang="it-IT" sz="2200" b="1"/>
              <a:t>Ongoing work</a:t>
            </a:r>
            <a:endParaRPr lang="it-IT" altLang="it-IT" sz="2200" b="1">
              <a:solidFill>
                <a:schemeClr val="tx1"/>
              </a:solidFill>
            </a:endParaRPr>
          </a:p>
        </p:txBody>
      </p:sp>
      <p:sp>
        <p:nvSpPr>
          <p:cNvPr id="73" name="Text Box 6">
            <a:extLst>
              <a:ext uri="{FF2B5EF4-FFF2-40B4-BE49-F238E27FC236}">
                <a16:creationId xmlns:a16="http://schemas.microsoft.com/office/drawing/2014/main" id="{44E98942-906E-4E08-9006-4C212689AE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7086" y="2312889"/>
            <a:ext cx="1890475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it-IT" altLang="it-IT" sz="2200" b="1" i="1"/>
              <a:t>Future work:</a:t>
            </a:r>
            <a:endParaRPr lang="it-IT" altLang="it-IT" sz="2200" b="1" i="1">
              <a:solidFill>
                <a:schemeClr val="tx1"/>
              </a:solidFill>
            </a:endParaRPr>
          </a:p>
        </p:txBody>
      </p:sp>
      <p:sp>
        <p:nvSpPr>
          <p:cNvPr id="3" name="Freccia a sinistra 2">
            <a:extLst>
              <a:ext uri="{FF2B5EF4-FFF2-40B4-BE49-F238E27FC236}">
                <a16:creationId xmlns:a16="http://schemas.microsoft.com/office/drawing/2014/main" id="{FE87E6C8-43A8-4679-97B5-7BE0F7BB7577}"/>
              </a:ext>
            </a:extLst>
          </p:cNvPr>
          <p:cNvSpPr/>
          <p:nvPr/>
        </p:nvSpPr>
        <p:spPr>
          <a:xfrm>
            <a:off x="7312333" y="1183355"/>
            <a:ext cx="403769" cy="374766"/>
          </a:xfrm>
          <a:prstGeom prst="lef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7" name="CasellaDiTesto 76">
            <a:extLst>
              <a:ext uri="{FF2B5EF4-FFF2-40B4-BE49-F238E27FC236}">
                <a16:creationId xmlns:a16="http://schemas.microsoft.com/office/drawing/2014/main" id="{B9A9B825-66B0-4D7E-9CBA-6BF07C8F21E5}"/>
              </a:ext>
            </a:extLst>
          </p:cNvPr>
          <p:cNvSpPr txBox="1"/>
          <p:nvPr/>
        </p:nvSpPr>
        <p:spPr>
          <a:xfrm>
            <a:off x="3625951" y="417992"/>
            <a:ext cx="63608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>
                <a:hlinkClick r:id="rId8"/>
              </a:rPr>
              <a:t>https://www.phys.uniroma1.it/fisica/arc_quantum_technologies_for_gw_detection</a:t>
            </a:r>
            <a:endParaRPr lang="it-IT" sz="1400"/>
          </a:p>
        </p:txBody>
      </p:sp>
    </p:spTree>
    <p:extLst>
      <p:ext uri="{BB962C8B-B14F-4D97-AF65-F5344CB8AC3E}">
        <p14:creationId xmlns:p14="http://schemas.microsoft.com/office/powerpoint/2010/main" val="569311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637CC0BB-2F0C-4006-8129-C7AFABDF3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7452" y="4477"/>
            <a:ext cx="4287915" cy="418635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19AC59DD-8D65-4CB1-9FD3-DBD81F96D2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6023" y="311283"/>
            <a:ext cx="8635977" cy="576951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E82FEEC8-9255-46EC-B70F-0F4DD35EE79D}"/>
              </a:ext>
            </a:extLst>
          </p:cNvPr>
          <p:cNvSpPr txBox="1"/>
          <p:nvPr/>
        </p:nvSpPr>
        <p:spPr>
          <a:xfrm>
            <a:off x="0" y="5945162"/>
            <a:ext cx="121920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600" b="1" i="1" kern="150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5 A. </a:t>
            </a:r>
            <a:r>
              <a:rPr lang="en-US" sz="1600" b="1" i="1" kern="150" dirty="0" err="1">
                <a:solidFill>
                  <a:srgbClr val="0070C0"/>
                </a:solidFill>
                <a:effectLst/>
                <a:latin typeface="Tahoma" panose="020B060403050404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Paolone</a:t>
            </a:r>
            <a:r>
              <a:rPr lang="en-US" sz="1600" b="1" i="1" kern="150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, et al. Effects of the annealing of amorphous Ta</a:t>
            </a:r>
            <a:r>
              <a:rPr lang="en-US" sz="1600" b="1" i="1" kern="150" baseline="-25000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2</a:t>
            </a:r>
            <a:r>
              <a:rPr lang="en-US" sz="1600" b="1" i="1" kern="150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O</a:t>
            </a:r>
            <a:r>
              <a:rPr lang="en-US" sz="1600" b="1" i="1" kern="150" baseline="-25000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5</a:t>
            </a:r>
            <a:r>
              <a:rPr lang="en-US" sz="1600" b="1" i="1" kern="150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 coatings produced by Ion Beam Sputtering concerning the effusion of argon and the chemical composition</a:t>
            </a:r>
            <a:endParaRPr lang="en-US" sz="1600" b="1" i="1" kern="1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600" b="1" i="1" kern="150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 Journal of non crystalline solids  </a:t>
            </a:r>
            <a:r>
              <a:rPr lang="en-US" sz="1600" b="1" i="1" kern="0" dirty="0">
                <a:solidFill>
                  <a:srgbClr val="0A80BB"/>
                </a:solidFill>
                <a:effectLst/>
                <a:latin typeface="Tahoma" panose="020B060403050404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557 (2021) 120651</a:t>
            </a:r>
            <a:endParaRPr lang="en-US" sz="1600" b="1" i="1" kern="1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40CB551-3795-4A7E-A2C7-A2F81F0B98E0}"/>
              </a:ext>
            </a:extLst>
          </p:cNvPr>
          <p:cNvSpPr txBox="1"/>
          <p:nvPr/>
        </p:nvSpPr>
        <p:spPr>
          <a:xfrm>
            <a:off x="-5892" y="4190836"/>
            <a:ext cx="344577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SMART LAB</a:t>
            </a:r>
          </a:p>
          <a:p>
            <a:r>
              <a:rPr lang="en-US" b="1" dirty="0"/>
              <a:t>M. G. Betti, C. </a:t>
            </a:r>
            <a:r>
              <a:rPr lang="en-US" b="1" dirty="0" err="1"/>
              <a:t>Mariani</a:t>
            </a:r>
            <a:r>
              <a:rPr lang="en-US" b="1" dirty="0"/>
              <a:t>, M. </a:t>
            </a:r>
            <a:r>
              <a:rPr lang="en-US" b="1" dirty="0" err="1"/>
              <a:t>Felici</a:t>
            </a:r>
            <a:r>
              <a:rPr lang="en-US" b="1" dirty="0"/>
              <a:t>, </a:t>
            </a:r>
          </a:p>
          <a:p>
            <a:r>
              <a:rPr lang="en-US" b="1" dirty="0"/>
              <a:t>E. </a:t>
            </a:r>
            <a:r>
              <a:rPr lang="en-US" b="1" dirty="0" err="1"/>
              <a:t>Placidi</a:t>
            </a:r>
            <a:r>
              <a:rPr lang="en-US" b="1" dirty="0"/>
              <a:t>, M. </a:t>
            </a:r>
            <a:r>
              <a:rPr lang="en-US" b="1" dirty="0" err="1"/>
              <a:t>Sbroscia</a:t>
            </a:r>
            <a:r>
              <a:rPr lang="en-US" b="1" dirty="0"/>
              <a:t>,</a:t>
            </a:r>
          </a:p>
          <a:p>
            <a:r>
              <a:rPr lang="en-US" b="1" dirty="0"/>
              <a:t> A. </a:t>
            </a:r>
            <a:r>
              <a:rPr lang="en-US" b="1" dirty="0" err="1"/>
              <a:t>Polimeni</a:t>
            </a:r>
            <a:r>
              <a:rPr lang="en-US" b="1" dirty="0"/>
              <a:t>, </a:t>
            </a:r>
            <a:r>
              <a:rPr lang="en-US" b="1" dirty="0" err="1"/>
              <a:t>P.Postorino</a:t>
            </a:r>
            <a:r>
              <a:rPr lang="en-US" b="1" dirty="0"/>
              <a:t>, R. Trotta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BC7E100-547E-4BCD-8981-B6CE413A5983}"/>
              </a:ext>
            </a:extLst>
          </p:cNvPr>
          <p:cNvSpPr txBox="1"/>
          <p:nvPr/>
        </p:nvSpPr>
        <p:spPr>
          <a:xfrm>
            <a:off x="5579616" y="81841"/>
            <a:ext cx="6241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>
                <a:hlinkClick r:id="rId5"/>
              </a:rPr>
              <a:t>https://www.phys.uniroma1.it/fisica/arc_material_science_for_3g_interferometers</a:t>
            </a:r>
            <a:endParaRPr lang="it-IT" sz="1400"/>
          </a:p>
        </p:txBody>
      </p:sp>
    </p:spTree>
    <p:extLst>
      <p:ext uri="{BB962C8B-B14F-4D97-AF65-F5344CB8AC3E}">
        <p14:creationId xmlns:p14="http://schemas.microsoft.com/office/powerpoint/2010/main" val="1748676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B4CEBFCA-2610-49CC-9AF1-EC37400810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96" y="860947"/>
            <a:ext cx="7476351" cy="5264933"/>
          </a:xfrm>
          <a:prstGeom prst="rect">
            <a:avLst/>
          </a:prstGeom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E67CD891-EC59-49BE-A922-AD2C6A6E8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78" y="109106"/>
            <a:ext cx="3472109" cy="694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Arrow Connector 12">
            <a:extLst>
              <a:ext uri="{FF2B5EF4-FFF2-40B4-BE49-F238E27FC236}">
                <a16:creationId xmlns:a16="http://schemas.microsoft.com/office/drawing/2014/main" id="{4A04AA4E-5512-4FC9-8AAE-7F145DED5030}"/>
              </a:ext>
            </a:extLst>
          </p:cNvPr>
          <p:cNvCxnSpPr>
            <a:cxnSpLocks/>
          </p:cNvCxnSpPr>
          <p:nvPr/>
        </p:nvCxnSpPr>
        <p:spPr>
          <a:xfrm flipH="1">
            <a:off x="4350058" y="2635765"/>
            <a:ext cx="1104404" cy="721841"/>
          </a:xfrm>
          <a:prstGeom prst="straightConnector1">
            <a:avLst/>
          </a:prstGeom>
          <a:noFill/>
          <a:ln w="57150"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85D7567D-2F8C-4F75-8C42-544F2110CE6F}"/>
              </a:ext>
            </a:extLst>
          </p:cNvPr>
          <p:cNvSpPr txBox="1"/>
          <p:nvPr/>
        </p:nvSpPr>
        <p:spPr>
          <a:xfrm>
            <a:off x="861136" y="4643280"/>
            <a:ext cx="2778710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600" b="1" i="1"/>
              <a:t>Payload Development and Test Area (LF Payload – Real size)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C2D6061-FBB1-4533-A96C-6568A6D9AA0F}"/>
              </a:ext>
            </a:extLst>
          </p:cNvPr>
          <p:cNvSpPr txBox="1"/>
          <p:nvPr/>
        </p:nvSpPr>
        <p:spPr>
          <a:xfrm>
            <a:off x="3273326" y="803528"/>
            <a:ext cx="7930451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2400" b="1" i="1"/>
              <a:t>With ARC funds, we are preparing a lab for low temperature tests on a real size prototype of an ET LF-Payload 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F18C1D31-DE3C-40A6-99B7-B3506E43A532}"/>
              </a:ext>
            </a:extLst>
          </p:cNvPr>
          <p:cNvSpPr txBox="1"/>
          <p:nvPr/>
        </p:nvSpPr>
        <p:spPr>
          <a:xfrm>
            <a:off x="916346" y="2356708"/>
            <a:ext cx="3564566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it-IT" sz="2400" b="1"/>
              <a:t>Pulse Tube Cooling Station</a:t>
            </a:r>
          </a:p>
        </p:txBody>
      </p: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C9E80913-6C02-4A44-B58E-E632A37F9611}"/>
              </a:ext>
            </a:extLst>
          </p:cNvPr>
          <p:cNvCxnSpPr>
            <a:cxnSpLocks/>
          </p:cNvCxnSpPr>
          <p:nvPr/>
        </p:nvCxnSpPr>
        <p:spPr>
          <a:xfrm>
            <a:off x="2770324" y="2875792"/>
            <a:ext cx="647579" cy="76087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861CF61B-E951-4D35-A7F2-7D9355A8B677}"/>
              </a:ext>
            </a:extLst>
          </p:cNvPr>
          <p:cNvSpPr txBox="1"/>
          <p:nvPr/>
        </p:nvSpPr>
        <p:spPr>
          <a:xfrm>
            <a:off x="5454462" y="1880278"/>
            <a:ext cx="5358540" cy="12464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it-IT" sz="1500" b="1" i="1"/>
              <a:t>Cryogenic Tests Area:</a:t>
            </a:r>
          </a:p>
          <a:p>
            <a:r>
              <a:rPr lang="it-IT" sz="1500" b="1" i="1"/>
              <a:t>Test Cryostat for a full size LF-Payload, cooled by two PT (~Ø 3 m x 3.5 m): </a:t>
            </a:r>
          </a:p>
          <a:p>
            <a:r>
              <a:rPr lang="it-IT" sz="1500" b="1" i="1"/>
              <a:t>	- 2 thermal shields in insulation vacuum</a:t>
            </a:r>
          </a:p>
          <a:p>
            <a:r>
              <a:rPr lang="it-IT" sz="1500" b="1" i="1"/>
              <a:t>	- 1 experimental chamber with separated vacuum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5C80097-B677-4B7B-AB50-E2EC245C53DC}"/>
              </a:ext>
            </a:extLst>
          </p:cNvPr>
          <p:cNvSpPr txBox="1"/>
          <p:nvPr/>
        </p:nvSpPr>
        <p:spPr>
          <a:xfrm>
            <a:off x="3583053" y="79354"/>
            <a:ext cx="52965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>
                <a:solidFill>
                  <a:srgbClr val="0070C0"/>
                </a:solidFill>
              </a:rPr>
              <a:t>3G Gravitational-Wave Lab</a:t>
            </a:r>
          </a:p>
        </p:txBody>
      </p:sp>
      <p:pic>
        <p:nvPicPr>
          <p:cNvPr id="18" name="Picture 6">
            <a:extLst>
              <a:ext uri="{FF2B5EF4-FFF2-40B4-BE49-F238E27FC236}">
                <a16:creationId xmlns:a16="http://schemas.microsoft.com/office/drawing/2014/main" id="{5C56FD67-F4D5-4645-9D29-F480AB9C0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36" y="0"/>
            <a:ext cx="3532110" cy="937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>
            <a:extLst>
              <a:ext uri="{FF2B5EF4-FFF2-40B4-BE49-F238E27FC236}">
                <a16:creationId xmlns:a16="http://schemas.microsoft.com/office/drawing/2014/main" id="{B7050F6A-9E84-4442-99ED-B8E15C88E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842" y="-49708"/>
            <a:ext cx="2592860" cy="1037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320611E4-D466-438A-A9AE-B73D77B35B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2019" y="3129423"/>
            <a:ext cx="3313646" cy="3466686"/>
          </a:xfrm>
          <a:prstGeom prst="rect">
            <a:avLst/>
          </a:prstGeom>
        </p:spPr>
      </p:pic>
      <p:cxnSp>
        <p:nvCxnSpPr>
          <p:cNvPr id="35" name="Straight Arrow Connector 12">
            <a:extLst>
              <a:ext uri="{FF2B5EF4-FFF2-40B4-BE49-F238E27FC236}">
                <a16:creationId xmlns:a16="http://schemas.microsoft.com/office/drawing/2014/main" id="{E8B9F2EF-7C30-44B5-9A5B-8A71B9A74995}"/>
              </a:ext>
            </a:extLst>
          </p:cNvPr>
          <p:cNvCxnSpPr>
            <a:cxnSpLocks/>
          </p:cNvCxnSpPr>
          <p:nvPr/>
        </p:nvCxnSpPr>
        <p:spPr>
          <a:xfrm>
            <a:off x="3646315" y="5058778"/>
            <a:ext cx="564291" cy="415499"/>
          </a:xfrm>
          <a:prstGeom prst="straightConnector1">
            <a:avLst/>
          </a:prstGeom>
          <a:noFill/>
          <a:ln w="57150">
            <a:solidFill>
              <a:schemeClr val="accent6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93417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">
            <a:extLst>
              <a:ext uri="{FF2B5EF4-FFF2-40B4-BE49-F238E27FC236}">
                <a16:creationId xmlns:a16="http://schemas.microsoft.com/office/drawing/2014/main" id="{E67CD891-EC59-49BE-A922-AD2C6A6E8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78" y="109106"/>
            <a:ext cx="3472109" cy="694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B6B4A342-9193-438F-9256-9EEDF7121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322" y="1872748"/>
            <a:ext cx="12068041" cy="4330637"/>
          </a:xfrm>
          <a:prstGeom prst="rect">
            <a:avLst/>
          </a:prstGeom>
        </p:spPr>
      </p:pic>
      <p:cxnSp>
        <p:nvCxnSpPr>
          <p:cNvPr id="17" name="Straight Arrow Connector 12">
            <a:extLst>
              <a:ext uri="{FF2B5EF4-FFF2-40B4-BE49-F238E27FC236}">
                <a16:creationId xmlns:a16="http://schemas.microsoft.com/office/drawing/2014/main" id="{4A04AA4E-5512-4FC9-8AAE-7F145DED5030}"/>
              </a:ext>
            </a:extLst>
          </p:cNvPr>
          <p:cNvCxnSpPr>
            <a:cxnSpLocks/>
            <a:stCxn id="37" idx="2"/>
          </p:cNvCxnSpPr>
          <p:nvPr/>
        </p:nvCxnSpPr>
        <p:spPr>
          <a:xfrm>
            <a:off x="7902687" y="1979571"/>
            <a:ext cx="779674" cy="1544864"/>
          </a:xfrm>
          <a:prstGeom prst="straightConnector1">
            <a:avLst/>
          </a:prstGeom>
          <a:noFill/>
          <a:ln w="57150"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0B81EAE3-F8CA-4531-A4F7-D6C81C301605}"/>
              </a:ext>
            </a:extLst>
          </p:cNvPr>
          <p:cNvCxnSpPr>
            <a:cxnSpLocks/>
          </p:cNvCxnSpPr>
          <p:nvPr/>
        </p:nvCxnSpPr>
        <p:spPr>
          <a:xfrm>
            <a:off x="1545063" y="1872748"/>
            <a:ext cx="164308" cy="684021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e 32">
            <a:extLst>
              <a:ext uri="{FF2B5EF4-FFF2-40B4-BE49-F238E27FC236}">
                <a16:creationId xmlns:a16="http://schemas.microsoft.com/office/drawing/2014/main" id="{1D3C3FEE-7B76-4DDE-BBF2-37E4C047A37F}"/>
              </a:ext>
            </a:extLst>
          </p:cNvPr>
          <p:cNvSpPr/>
          <p:nvPr/>
        </p:nvSpPr>
        <p:spPr>
          <a:xfrm>
            <a:off x="8235698" y="3641026"/>
            <a:ext cx="668068" cy="66806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306C37-F56F-844B-BC61-D584C3689A25}"/>
              </a:ext>
            </a:extLst>
          </p:cNvPr>
          <p:cNvSpPr txBox="1"/>
          <p:nvPr/>
        </p:nvSpPr>
        <p:spPr>
          <a:xfrm>
            <a:off x="197322" y="6351872"/>
            <a:ext cx="4083612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2400" b="1" i="1" u="sng"/>
              <a:t>Lab ready beginning of 2022</a:t>
            </a:r>
            <a:endParaRPr lang="en-IT" sz="2400" b="1" i="1" u="sng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85D7567D-2F8C-4F75-8C42-544F2110CE6F}"/>
              </a:ext>
            </a:extLst>
          </p:cNvPr>
          <p:cNvSpPr txBox="1"/>
          <p:nvPr/>
        </p:nvSpPr>
        <p:spPr>
          <a:xfrm>
            <a:off x="0" y="949846"/>
            <a:ext cx="3083672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b="1" i="1"/>
              <a:t>Payload Development and Test Area (LF Payload – Real size)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959D73D-1D50-4CA0-A2AC-3863CDBC01F5}"/>
              </a:ext>
            </a:extLst>
          </p:cNvPr>
          <p:cNvSpPr txBox="1"/>
          <p:nvPr/>
        </p:nvSpPr>
        <p:spPr>
          <a:xfrm>
            <a:off x="775535" y="5072443"/>
            <a:ext cx="135396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b="1" i="1">
                <a:solidFill>
                  <a:srgbClr val="0070C0"/>
                </a:solidFill>
              </a:rPr>
              <a:t>2 tons crane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A02603B-CF6A-46C4-91F7-4762F23F509D}"/>
              </a:ext>
            </a:extLst>
          </p:cNvPr>
          <p:cNvSpPr txBox="1"/>
          <p:nvPr/>
        </p:nvSpPr>
        <p:spPr>
          <a:xfrm>
            <a:off x="5184889" y="4417864"/>
            <a:ext cx="1470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>
                <a:solidFill>
                  <a:srgbClr val="0070C0"/>
                </a:solidFill>
              </a:rPr>
              <a:t>16 tons crane</a:t>
            </a:r>
          </a:p>
        </p:txBody>
      </p: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98C3A69A-2F11-489A-823F-AF5EEB75F7EC}"/>
              </a:ext>
            </a:extLst>
          </p:cNvPr>
          <p:cNvCxnSpPr>
            <a:cxnSpLocks/>
          </p:cNvCxnSpPr>
          <p:nvPr/>
        </p:nvCxnSpPr>
        <p:spPr>
          <a:xfrm flipV="1">
            <a:off x="5996474" y="4269377"/>
            <a:ext cx="599429" cy="24460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2 40">
            <a:extLst>
              <a:ext uri="{FF2B5EF4-FFF2-40B4-BE49-F238E27FC236}">
                <a16:creationId xmlns:a16="http://schemas.microsoft.com/office/drawing/2014/main" id="{CFED22FC-06DD-498B-9826-1533A807ECA8}"/>
              </a:ext>
            </a:extLst>
          </p:cNvPr>
          <p:cNvCxnSpPr>
            <a:cxnSpLocks/>
          </p:cNvCxnSpPr>
          <p:nvPr/>
        </p:nvCxnSpPr>
        <p:spPr>
          <a:xfrm flipV="1">
            <a:off x="1306033" y="4602530"/>
            <a:ext cx="239030" cy="48766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F18C1D31-DE3C-40A6-99B7-B3506E43A532}"/>
              </a:ext>
            </a:extLst>
          </p:cNvPr>
          <p:cNvSpPr txBox="1"/>
          <p:nvPr/>
        </p:nvSpPr>
        <p:spPr>
          <a:xfrm>
            <a:off x="5913731" y="6351871"/>
            <a:ext cx="3564566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it-IT" sz="2400" b="1"/>
              <a:t>Pulse Tube Cooling Station</a:t>
            </a:r>
          </a:p>
        </p:txBody>
      </p: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C9E80913-6C02-4A44-B58E-E632A37F9611}"/>
              </a:ext>
            </a:extLst>
          </p:cNvPr>
          <p:cNvCxnSpPr>
            <a:cxnSpLocks/>
          </p:cNvCxnSpPr>
          <p:nvPr/>
        </p:nvCxnSpPr>
        <p:spPr>
          <a:xfrm flipV="1">
            <a:off x="7661169" y="5197278"/>
            <a:ext cx="1817128" cy="1222859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861CF61B-E951-4D35-A7F2-7D9355A8B677}"/>
              </a:ext>
            </a:extLst>
          </p:cNvPr>
          <p:cNvSpPr txBox="1"/>
          <p:nvPr/>
        </p:nvSpPr>
        <p:spPr>
          <a:xfrm>
            <a:off x="4057095" y="779242"/>
            <a:ext cx="7691184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it-IT" b="1" i="1"/>
              <a:t>Cryogenic Tests Area:</a:t>
            </a:r>
          </a:p>
          <a:p>
            <a:r>
              <a:rPr lang="it-IT" b="1" i="1"/>
              <a:t>Test Cryostat for a full size LF-Payload, cooled by two PT (~Ø 3 m x 3.5 m): </a:t>
            </a:r>
          </a:p>
          <a:p>
            <a:r>
              <a:rPr lang="it-IT" b="1" i="1"/>
              <a:t>	- 2 thermal shields in insulation vacuum</a:t>
            </a:r>
          </a:p>
          <a:p>
            <a:r>
              <a:rPr lang="it-IT" b="1" i="1"/>
              <a:t>	- 1 experimental chamber with separated vacuum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5C80097-B677-4B7B-AB50-E2EC245C53DC}"/>
              </a:ext>
            </a:extLst>
          </p:cNvPr>
          <p:cNvSpPr txBox="1"/>
          <p:nvPr/>
        </p:nvSpPr>
        <p:spPr>
          <a:xfrm>
            <a:off x="3583053" y="79354"/>
            <a:ext cx="52965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>
                <a:solidFill>
                  <a:srgbClr val="0070C0"/>
                </a:solidFill>
              </a:rPr>
              <a:t>3G Gravitational-Wave Lab</a:t>
            </a:r>
          </a:p>
        </p:txBody>
      </p:sp>
      <p:pic>
        <p:nvPicPr>
          <p:cNvPr id="18" name="Picture 6">
            <a:extLst>
              <a:ext uri="{FF2B5EF4-FFF2-40B4-BE49-F238E27FC236}">
                <a16:creationId xmlns:a16="http://schemas.microsoft.com/office/drawing/2014/main" id="{5C56FD67-F4D5-4645-9D29-F480AB9C0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36" y="0"/>
            <a:ext cx="3532110" cy="937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>
            <a:extLst>
              <a:ext uri="{FF2B5EF4-FFF2-40B4-BE49-F238E27FC236}">
                <a16:creationId xmlns:a16="http://schemas.microsoft.com/office/drawing/2014/main" id="{B7050F6A-9E84-4442-99ED-B8E15C88E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842" y="-49708"/>
            <a:ext cx="2592860" cy="1037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8665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0BB01BE-3AEA-4AA4-BDCC-4E1643D74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17/05/2021</a:t>
            </a:r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C18031D-5CD5-4445-8810-13B72C8BA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Rapagnani – GWADW 2021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6B943EF-0C4D-482A-B7BD-9180E2D9D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966E7-BB56-6B4A-8165-FAC3BEFC7A2C}" type="slidenum">
              <a:rPr lang="en-IT" smtClean="0"/>
              <a:t>7</a:t>
            </a:fld>
            <a:endParaRPr lang="en-IT"/>
          </a:p>
        </p:txBody>
      </p:sp>
      <p:pic>
        <p:nvPicPr>
          <p:cNvPr id="8" name="Immagine 7" descr="Immagine che contiene erba, esterni, edificio, via&#10;&#10;Descrizione generata automaticamente">
            <a:extLst>
              <a:ext uri="{FF2B5EF4-FFF2-40B4-BE49-F238E27FC236}">
                <a16:creationId xmlns:a16="http://schemas.microsoft.com/office/drawing/2014/main" id="{FBBEF299-C536-4C6E-8DFD-8800E9435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585048C5-429D-4D0B-9FB1-C256D7C42ADF}"/>
              </a:ext>
            </a:extLst>
          </p:cNvPr>
          <p:cNvSpPr txBox="1"/>
          <p:nvPr/>
        </p:nvSpPr>
        <p:spPr>
          <a:xfrm>
            <a:off x="6548471" y="12817"/>
            <a:ext cx="4876801" cy="74879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133" b="1" i="1">
                <a:solidFill>
                  <a:srgbClr val="0070C0"/>
                </a:solidFill>
              </a:rPr>
              <a:t>Amaldi Research Center</a:t>
            </a:r>
          </a:p>
          <a:p>
            <a:r>
              <a:rPr lang="it-IT" sz="2133" b="1" i="1">
                <a:solidFill>
                  <a:srgbClr val="0070C0"/>
                </a:solidFill>
              </a:rPr>
              <a:t>ET Cryogenics Test Lab </a:t>
            </a: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A209C1DE-BDC2-4F74-AF3E-9B4A15081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412" y="12817"/>
            <a:ext cx="2592860" cy="1037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9901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erba, esterni, edificio, via&#10;&#10;Descrizione generata automaticamente">
            <a:extLst>
              <a:ext uri="{FF2B5EF4-FFF2-40B4-BE49-F238E27FC236}">
                <a16:creationId xmlns:a16="http://schemas.microsoft.com/office/drawing/2014/main" id="{FBBEF299-C536-4C6E-8DFD-8800E9435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0999"/>
            <a:ext cx="12192000" cy="60960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83E7C8A-FCA6-4CE1-A62D-035D3BAA5D1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flipH="1">
            <a:off x="402709" y="1606492"/>
            <a:ext cx="9793751" cy="3645015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E3220E5-0D23-48B7-B42A-695101DFCF1C}"/>
              </a:ext>
            </a:extLst>
          </p:cNvPr>
          <p:cNvSpPr txBox="1"/>
          <p:nvPr/>
        </p:nvSpPr>
        <p:spPr>
          <a:xfrm>
            <a:off x="6548471" y="12817"/>
            <a:ext cx="4876801" cy="74879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133" b="1" i="1">
                <a:solidFill>
                  <a:srgbClr val="0070C0"/>
                </a:solidFill>
              </a:rPr>
              <a:t>Amaldi Research Center</a:t>
            </a:r>
          </a:p>
          <a:p>
            <a:r>
              <a:rPr lang="it-IT" sz="2133" b="1" i="1">
                <a:solidFill>
                  <a:srgbClr val="0070C0"/>
                </a:solidFill>
              </a:rPr>
              <a:t>ET Cryogenics Test Lab </a:t>
            </a:r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45195E4D-AD0E-4369-A50D-B7A579A5B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412" y="12817"/>
            <a:ext cx="2592860" cy="1037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6220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magine 20">
            <a:extLst>
              <a:ext uri="{FF2B5EF4-FFF2-40B4-BE49-F238E27FC236}">
                <a16:creationId xmlns:a16="http://schemas.microsoft.com/office/drawing/2014/main" id="{CDD8AB34-9323-4984-A495-7EB429D76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015" y="953841"/>
            <a:ext cx="10512213" cy="54952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99F325-125A-CA4B-8722-C83CC7A9FF55}"/>
              </a:ext>
            </a:extLst>
          </p:cNvPr>
          <p:cNvSpPr txBox="1"/>
          <p:nvPr/>
        </p:nvSpPr>
        <p:spPr>
          <a:xfrm>
            <a:off x="10290815" y="2085777"/>
            <a:ext cx="1853271" cy="20617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133" b="1" i="1"/>
              <a:t>2 </a:t>
            </a:r>
            <a:r>
              <a:rPr lang="en-IT" sz="2133" b="1" i="1"/>
              <a:t>PT</a:t>
            </a:r>
            <a:r>
              <a:rPr lang="it-IT" sz="2133" b="1" i="1"/>
              <a:t>s</a:t>
            </a:r>
            <a:r>
              <a:rPr lang="en-IT" sz="2133" b="1" i="1"/>
              <a:t> in co</a:t>
            </a:r>
            <a:r>
              <a:rPr lang="it-IT" sz="2133" b="1" i="1"/>
              <a:t>unterphase </a:t>
            </a:r>
            <a:r>
              <a:rPr lang="en-IT" sz="2133" b="1" i="1"/>
              <a:t>(CUORE like)</a:t>
            </a:r>
            <a:endParaRPr lang="it-IT" sz="2133" b="1" i="1"/>
          </a:p>
          <a:p>
            <a:pPr algn="ctr"/>
            <a:r>
              <a:rPr lang="it-IT" sz="2133" b="1" i="1"/>
              <a:t>with thermal links in Al5N and Al6N</a:t>
            </a:r>
            <a:endParaRPr lang="en-IT" sz="2133" b="1" i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8CBCA2-3D24-3441-B0CB-B3A8950B3745}"/>
              </a:ext>
            </a:extLst>
          </p:cNvPr>
          <p:cNvSpPr txBox="1"/>
          <p:nvPr/>
        </p:nvSpPr>
        <p:spPr>
          <a:xfrm>
            <a:off x="6297902" y="778728"/>
            <a:ext cx="2124300" cy="14052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133" b="1" i="1"/>
              <a:t>Cryogenic cooling lines suspensions</a:t>
            </a:r>
            <a:endParaRPr lang="en-IT" sz="2133" b="1" i="1"/>
          </a:p>
          <a:p>
            <a:pPr algn="ctr"/>
            <a:r>
              <a:rPr lang="en-IT" sz="2133" b="1" i="1"/>
              <a:t>(VIRGO like)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994BDE-AF97-7B4E-987F-6BBEF0E95A91}"/>
              </a:ext>
            </a:extLst>
          </p:cNvPr>
          <p:cNvSpPr txBox="1"/>
          <p:nvPr/>
        </p:nvSpPr>
        <p:spPr>
          <a:xfrm>
            <a:off x="3611108" y="2669378"/>
            <a:ext cx="1446422" cy="5080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sz="1351" b="1" i="1"/>
              <a:t>Soft thermal links</a:t>
            </a:r>
            <a:endParaRPr lang="en-IT" sz="1351" b="1" i="1"/>
          </a:p>
          <a:p>
            <a:pPr algn="ctr"/>
            <a:r>
              <a:rPr lang="en-IT" sz="1351" b="1" i="1"/>
              <a:t>(KAGRA like)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C7446DD-6880-BB4D-A4FD-8B5BABDBBF58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6597034" y="2183984"/>
            <a:ext cx="763018" cy="978819"/>
          </a:xfrm>
          <a:prstGeom prst="straightConnector1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EC6D384B-40EF-684B-A5BD-A6EE1E7DC4C5}"/>
              </a:ext>
            </a:extLst>
          </p:cNvPr>
          <p:cNvSpPr txBox="1"/>
          <p:nvPr/>
        </p:nvSpPr>
        <p:spPr>
          <a:xfrm>
            <a:off x="284015" y="5864285"/>
            <a:ext cx="1123623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3200" b="1" i="1">
                <a:solidFill>
                  <a:schemeClr val="accent5">
                    <a:lumMod val="75000"/>
                  </a:schemeClr>
                </a:solidFill>
              </a:rPr>
              <a:t>Call for tender started. Construction starting in June 2021.</a:t>
            </a:r>
            <a:endParaRPr lang="en-IT" sz="3200" b="1" i="1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0305E5-C85C-3B44-BE9A-EFB1D16FA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966E7-BB56-6B4A-8165-FAC3BEFC7A2C}" type="slidenum">
              <a:rPr lang="en-IT"/>
              <a:t>9</a:t>
            </a:fld>
            <a:endParaRPr lang="en-IT"/>
          </a:p>
        </p:txBody>
      </p:sp>
      <p:cxnSp>
        <p:nvCxnSpPr>
          <p:cNvPr id="17" name="Straight Arrow Connector 22">
            <a:extLst>
              <a:ext uri="{FF2B5EF4-FFF2-40B4-BE49-F238E27FC236}">
                <a16:creationId xmlns:a16="http://schemas.microsoft.com/office/drawing/2014/main" id="{A66B6EC0-1CFE-4E1B-B91B-EA73943FA3B4}"/>
              </a:ext>
            </a:extLst>
          </p:cNvPr>
          <p:cNvCxnSpPr>
            <a:cxnSpLocks/>
            <a:stCxn id="6" idx="1"/>
          </p:cNvCxnSpPr>
          <p:nvPr/>
        </p:nvCxnSpPr>
        <p:spPr>
          <a:xfrm flipH="1" flipV="1">
            <a:off x="9222745" y="2960325"/>
            <a:ext cx="1068070" cy="156311"/>
          </a:xfrm>
          <a:prstGeom prst="straightConnector1">
            <a:avLst/>
          </a:prstGeom>
          <a:ln w="38100">
            <a:solidFill>
              <a:schemeClr val="accent1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2">
            <a:extLst>
              <a:ext uri="{FF2B5EF4-FFF2-40B4-BE49-F238E27FC236}">
                <a16:creationId xmlns:a16="http://schemas.microsoft.com/office/drawing/2014/main" id="{C24C90B9-C4D8-4299-9789-33339946EDC0}"/>
              </a:ext>
            </a:extLst>
          </p:cNvPr>
          <p:cNvSpPr txBox="1"/>
          <p:nvPr/>
        </p:nvSpPr>
        <p:spPr>
          <a:xfrm>
            <a:off x="0" y="116690"/>
            <a:ext cx="5708890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2400" b="1" i="1">
                <a:solidFill>
                  <a:schemeClr val="tx1"/>
                </a:solidFill>
              </a:rPr>
              <a:t>First phase: </a:t>
            </a:r>
          </a:p>
          <a:p>
            <a:r>
              <a:rPr lang="it-IT" sz="2400" b="1" i="1">
                <a:solidFill>
                  <a:schemeClr val="tx1"/>
                </a:solidFill>
              </a:rPr>
              <a:t>for ET  LF-Payload Test Cryostat</a:t>
            </a:r>
          </a:p>
        </p:txBody>
      </p:sp>
      <p:sp>
        <p:nvSpPr>
          <p:cNvPr id="24" name="CasellaDiTesto 10">
            <a:extLst>
              <a:ext uri="{FF2B5EF4-FFF2-40B4-BE49-F238E27FC236}">
                <a16:creationId xmlns:a16="http://schemas.microsoft.com/office/drawing/2014/main" id="{E28EFFA2-A1D2-4EC3-AB8A-AC7356EB7EC2}"/>
              </a:ext>
            </a:extLst>
          </p:cNvPr>
          <p:cNvSpPr txBox="1"/>
          <p:nvPr/>
        </p:nvSpPr>
        <p:spPr>
          <a:xfrm>
            <a:off x="10082672" y="4650675"/>
            <a:ext cx="2109328" cy="5080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351"/>
              <a:t>Design by Antonio Marra, Franco Bronzini: 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FCE4B7C-E95D-4E8C-9EC1-59D832C2D5AC}"/>
              </a:ext>
            </a:extLst>
          </p:cNvPr>
          <p:cNvSpPr txBox="1"/>
          <p:nvPr/>
        </p:nvSpPr>
        <p:spPr>
          <a:xfrm>
            <a:off x="38121" y="1028785"/>
            <a:ext cx="3521505" cy="19389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2400" b="1"/>
              <a:t>Cryogenic Test Chamber:</a:t>
            </a:r>
          </a:p>
          <a:p>
            <a:pPr marL="380990" indent="-380990">
              <a:buFontTx/>
              <a:buChar char="-"/>
            </a:pPr>
            <a:r>
              <a:rPr lang="it-IT" sz="2400" b="1"/>
              <a:t>Cooling efficiency,</a:t>
            </a:r>
          </a:p>
          <a:p>
            <a:pPr marL="380990" indent="-380990">
              <a:buFontTx/>
              <a:buChar char="-"/>
            </a:pPr>
            <a:r>
              <a:rPr lang="it-IT" sz="2400" b="1"/>
              <a:t>Residual vibrations,</a:t>
            </a:r>
          </a:p>
          <a:p>
            <a:pPr marL="380990" indent="-380990">
              <a:buFontTx/>
              <a:buChar char="-"/>
            </a:pPr>
            <a:r>
              <a:rPr lang="it-IT" sz="2400" b="1"/>
              <a:t>Sensing and actuators testing</a:t>
            </a:r>
          </a:p>
        </p:txBody>
      </p:sp>
      <p:cxnSp>
        <p:nvCxnSpPr>
          <p:cNvPr id="22" name="Straight Arrow Connector 17">
            <a:extLst>
              <a:ext uri="{FF2B5EF4-FFF2-40B4-BE49-F238E27FC236}">
                <a16:creationId xmlns:a16="http://schemas.microsoft.com/office/drawing/2014/main" id="{DC2871C0-D9CE-48B2-BC0C-2540BFDB4B7B}"/>
              </a:ext>
            </a:extLst>
          </p:cNvPr>
          <p:cNvCxnSpPr>
            <a:cxnSpLocks/>
            <a:stCxn id="14" idx="2"/>
          </p:cNvCxnSpPr>
          <p:nvPr/>
        </p:nvCxnSpPr>
        <p:spPr>
          <a:xfrm flipH="1">
            <a:off x="1571426" y="2967777"/>
            <a:ext cx="227448" cy="923964"/>
          </a:xfrm>
          <a:prstGeom prst="straightConnector1">
            <a:avLst/>
          </a:prstGeom>
          <a:ln w="38100">
            <a:solidFill>
              <a:schemeClr val="accent1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magine 15">
            <a:extLst>
              <a:ext uri="{FF2B5EF4-FFF2-40B4-BE49-F238E27FC236}">
                <a16:creationId xmlns:a16="http://schemas.microsoft.com/office/drawing/2014/main" id="{0355E433-EF1A-42B7-AA29-FF3CAC0DD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5009">
            <a:off x="3382668" y="3990585"/>
            <a:ext cx="1311864" cy="930668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5B07698-E3B6-3942-AEB8-3B469D103A5D}"/>
              </a:ext>
            </a:extLst>
          </p:cNvPr>
          <p:cNvCxnSpPr>
            <a:cxnSpLocks/>
            <a:stCxn id="8" idx="2"/>
          </p:cNvCxnSpPr>
          <p:nvPr/>
        </p:nvCxnSpPr>
        <p:spPr>
          <a:xfrm flipH="1">
            <a:off x="4160998" y="3177466"/>
            <a:ext cx="173321" cy="572932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16">
            <a:extLst>
              <a:ext uri="{FF2B5EF4-FFF2-40B4-BE49-F238E27FC236}">
                <a16:creationId xmlns:a16="http://schemas.microsoft.com/office/drawing/2014/main" id="{AC3BFA3E-1F56-40A5-9DC0-F9A40056A7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9727" y="67731"/>
            <a:ext cx="3728621" cy="1874175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DABE3A4-E6B8-6D45-B79F-909BB8E2A2D3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11217451" y="1013485"/>
            <a:ext cx="420045" cy="1072292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0EC562F5-EA39-42E0-9F15-C81337F4D552}"/>
              </a:ext>
            </a:extLst>
          </p:cNvPr>
          <p:cNvSpPr txBox="1"/>
          <p:nvPr/>
        </p:nvSpPr>
        <p:spPr>
          <a:xfrm>
            <a:off x="1624337" y="101085"/>
            <a:ext cx="3705630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it-IT" sz="2400" b="1"/>
              <a:t>Pulse Tube Cooling Station</a:t>
            </a:r>
          </a:p>
        </p:txBody>
      </p:sp>
      <p:pic>
        <p:nvPicPr>
          <p:cNvPr id="34" name="Immagine 33">
            <a:extLst>
              <a:ext uri="{FF2B5EF4-FFF2-40B4-BE49-F238E27FC236}">
                <a16:creationId xmlns:a16="http://schemas.microsoft.com/office/drawing/2014/main" id="{DCDB8C9A-18F2-4BF0-B276-0220A1B76E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131614" y="831295"/>
            <a:ext cx="1276119" cy="1577649"/>
          </a:xfrm>
          <a:prstGeom prst="rect">
            <a:avLst/>
          </a:prstGeom>
        </p:spPr>
      </p:pic>
      <p:cxnSp>
        <p:nvCxnSpPr>
          <p:cNvPr id="36" name="Connettore 2 35">
            <a:extLst>
              <a:ext uri="{FF2B5EF4-FFF2-40B4-BE49-F238E27FC236}">
                <a16:creationId xmlns:a16="http://schemas.microsoft.com/office/drawing/2014/main" id="{82B79BF8-41F2-43AF-8202-0205BB457212}"/>
              </a:ext>
            </a:extLst>
          </p:cNvPr>
          <p:cNvCxnSpPr>
            <a:cxnSpLocks/>
            <a:stCxn id="39" idx="6"/>
          </p:cNvCxnSpPr>
          <p:nvPr/>
        </p:nvCxnSpPr>
        <p:spPr>
          <a:xfrm>
            <a:off x="5594967" y="1996329"/>
            <a:ext cx="580844" cy="157856"/>
          </a:xfrm>
          <a:prstGeom prst="straightConnector1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e 38">
            <a:extLst>
              <a:ext uri="{FF2B5EF4-FFF2-40B4-BE49-F238E27FC236}">
                <a16:creationId xmlns:a16="http://schemas.microsoft.com/office/drawing/2014/main" id="{20070297-0ABC-4400-9D4C-16F96C488661}"/>
              </a:ext>
            </a:extLst>
          </p:cNvPr>
          <p:cNvSpPr/>
          <p:nvPr/>
        </p:nvSpPr>
        <p:spPr>
          <a:xfrm>
            <a:off x="4759885" y="1645387"/>
            <a:ext cx="835082" cy="701884"/>
          </a:xfrm>
          <a:prstGeom prst="ellipse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EA7890B5-F6E3-4BEE-92F4-16E9EC238787}"/>
              </a:ext>
            </a:extLst>
          </p:cNvPr>
          <p:cNvSpPr/>
          <p:nvPr/>
        </p:nvSpPr>
        <p:spPr>
          <a:xfrm>
            <a:off x="4896284" y="1626274"/>
            <a:ext cx="6697730" cy="4860369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729163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599</TotalTime>
  <Words>1137</Words>
  <Application>Microsoft Office PowerPoint</Application>
  <PresentationFormat>Widescreen</PresentationFormat>
  <Paragraphs>124</Paragraphs>
  <Slides>14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Open Sans</vt:lpstr>
      <vt:lpstr>Tahoma</vt:lpstr>
      <vt:lpstr>Times New Roman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Piero Rapagnani</dc:creator>
  <cp:lastModifiedBy>Piero Rapagnani</cp:lastModifiedBy>
  <cp:revision>50</cp:revision>
  <dcterms:created xsi:type="dcterms:W3CDTF">2021-04-23T13:17:18Z</dcterms:created>
  <dcterms:modified xsi:type="dcterms:W3CDTF">2021-05-13T10:55:57Z</dcterms:modified>
</cp:coreProperties>
</file>