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7"/>
  </p:notesMasterIdLst>
  <p:handoutMasterIdLst>
    <p:handoutMasterId r:id="rId98"/>
  </p:handoutMasterIdLst>
  <p:sldIdLst>
    <p:sldId id="492" r:id="rId2"/>
    <p:sldId id="630" r:id="rId3"/>
    <p:sldId id="564" r:id="rId4"/>
    <p:sldId id="565" r:id="rId5"/>
    <p:sldId id="566" r:id="rId6"/>
    <p:sldId id="567" r:id="rId7"/>
    <p:sldId id="578" r:id="rId8"/>
    <p:sldId id="581" r:id="rId9"/>
    <p:sldId id="579" r:id="rId10"/>
    <p:sldId id="580" r:id="rId11"/>
    <p:sldId id="563" r:id="rId12"/>
    <p:sldId id="631" r:id="rId13"/>
    <p:sldId id="632" r:id="rId14"/>
    <p:sldId id="537" r:id="rId15"/>
    <p:sldId id="629" r:id="rId16"/>
    <p:sldId id="495" r:id="rId17"/>
    <p:sldId id="633" r:id="rId18"/>
    <p:sldId id="559" r:id="rId19"/>
    <p:sldId id="560" r:id="rId20"/>
    <p:sldId id="546" r:id="rId21"/>
    <p:sldId id="562" r:id="rId22"/>
    <p:sldId id="582" r:id="rId23"/>
    <p:sldId id="583" r:id="rId24"/>
    <p:sldId id="584" r:id="rId25"/>
    <p:sldId id="585" r:id="rId26"/>
    <p:sldId id="586" r:id="rId27"/>
    <p:sldId id="587" r:id="rId28"/>
    <p:sldId id="588" r:id="rId29"/>
    <p:sldId id="589" r:id="rId30"/>
    <p:sldId id="590" r:id="rId31"/>
    <p:sldId id="486" r:id="rId32"/>
    <p:sldId id="591" r:id="rId33"/>
    <p:sldId id="513" r:id="rId34"/>
    <p:sldId id="484" r:id="rId35"/>
    <p:sldId id="487" r:id="rId36"/>
    <p:sldId id="485" r:id="rId37"/>
    <p:sldId id="488" r:id="rId38"/>
    <p:sldId id="491" r:id="rId39"/>
    <p:sldId id="489" r:id="rId40"/>
    <p:sldId id="490" r:id="rId41"/>
    <p:sldId id="595" r:id="rId42"/>
    <p:sldId id="596" r:id="rId43"/>
    <p:sldId id="597" r:id="rId44"/>
    <p:sldId id="598" r:id="rId45"/>
    <p:sldId id="592" r:id="rId46"/>
    <p:sldId id="593" r:id="rId47"/>
    <p:sldId id="594" r:id="rId48"/>
    <p:sldId id="599" r:id="rId49"/>
    <p:sldId id="600" r:id="rId50"/>
    <p:sldId id="601" r:id="rId51"/>
    <p:sldId id="602" r:id="rId52"/>
    <p:sldId id="603" r:id="rId53"/>
    <p:sldId id="604" r:id="rId54"/>
    <p:sldId id="541" r:id="rId55"/>
    <p:sldId id="542" r:id="rId56"/>
    <p:sldId id="543" r:id="rId57"/>
    <p:sldId id="544" r:id="rId58"/>
    <p:sldId id="545" r:id="rId59"/>
    <p:sldId id="523" r:id="rId60"/>
    <p:sldId id="525" r:id="rId61"/>
    <p:sldId id="257" r:id="rId62"/>
    <p:sldId id="256" r:id="rId63"/>
    <p:sldId id="260" r:id="rId64"/>
    <p:sldId id="258" r:id="rId65"/>
    <p:sldId id="259" r:id="rId66"/>
    <p:sldId id="480" r:id="rId67"/>
    <p:sldId id="482" r:id="rId68"/>
    <p:sldId id="481" r:id="rId69"/>
    <p:sldId id="634" r:id="rId70"/>
    <p:sldId id="635" r:id="rId71"/>
    <p:sldId id="538" r:id="rId72"/>
    <p:sldId id="539" r:id="rId73"/>
    <p:sldId id="540" r:id="rId74"/>
    <p:sldId id="609" r:id="rId75"/>
    <p:sldId id="483" r:id="rId76"/>
    <p:sldId id="610" r:id="rId77"/>
    <p:sldId id="611" r:id="rId78"/>
    <p:sldId id="612" r:id="rId79"/>
    <p:sldId id="613" r:id="rId80"/>
    <p:sldId id="614" r:id="rId81"/>
    <p:sldId id="615" r:id="rId82"/>
    <p:sldId id="616" r:id="rId83"/>
    <p:sldId id="617" r:id="rId84"/>
    <p:sldId id="618" r:id="rId85"/>
    <p:sldId id="619" r:id="rId86"/>
    <p:sldId id="620" r:id="rId87"/>
    <p:sldId id="621" r:id="rId88"/>
    <p:sldId id="622" r:id="rId89"/>
    <p:sldId id="623" r:id="rId90"/>
    <p:sldId id="624" r:id="rId91"/>
    <p:sldId id="625" r:id="rId92"/>
    <p:sldId id="626" r:id="rId93"/>
    <p:sldId id="627" r:id="rId94"/>
    <p:sldId id="636" r:id="rId95"/>
    <p:sldId id="637" r:id="rId96"/>
  </p:sldIdLst>
  <p:sldSz cx="12060238" cy="6858000"/>
  <p:notesSz cx="9144000" cy="6858000"/>
  <p:defaultTextStyle>
    <a:defPPr>
      <a:defRPr lang="en-US"/>
    </a:defPPr>
    <a:lvl1pPr marL="0" algn="l" defTabSz="582061" rtl="0" eaLnBrk="1" latinLnBrk="0" hangingPunct="1">
      <a:defRPr sz="2300" kern="1200">
        <a:solidFill>
          <a:schemeClr val="tx1"/>
        </a:solidFill>
        <a:latin typeface="+mn-lt"/>
        <a:ea typeface="+mn-ea"/>
        <a:cs typeface="+mn-cs"/>
      </a:defRPr>
    </a:lvl1pPr>
    <a:lvl2pPr marL="582061" algn="l" defTabSz="582061" rtl="0" eaLnBrk="1" latinLnBrk="0" hangingPunct="1">
      <a:defRPr sz="2300" kern="1200">
        <a:solidFill>
          <a:schemeClr val="tx1"/>
        </a:solidFill>
        <a:latin typeface="+mn-lt"/>
        <a:ea typeface="+mn-ea"/>
        <a:cs typeface="+mn-cs"/>
      </a:defRPr>
    </a:lvl2pPr>
    <a:lvl3pPr marL="1164123" algn="l" defTabSz="582061" rtl="0" eaLnBrk="1" latinLnBrk="0" hangingPunct="1">
      <a:defRPr sz="2300" kern="1200">
        <a:solidFill>
          <a:schemeClr val="tx1"/>
        </a:solidFill>
        <a:latin typeface="+mn-lt"/>
        <a:ea typeface="+mn-ea"/>
        <a:cs typeface="+mn-cs"/>
      </a:defRPr>
    </a:lvl3pPr>
    <a:lvl4pPr marL="1746184" algn="l" defTabSz="582061" rtl="0" eaLnBrk="1" latinLnBrk="0" hangingPunct="1">
      <a:defRPr sz="2300" kern="1200">
        <a:solidFill>
          <a:schemeClr val="tx1"/>
        </a:solidFill>
        <a:latin typeface="+mn-lt"/>
        <a:ea typeface="+mn-ea"/>
        <a:cs typeface="+mn-cs"/>
      </a:defRPr>
    </a:lvl4pPr>
    <a:lvl5pPr marL="2328245" algn="l" defTabSz="582061" rtl="0" eaLnBrk="1" latinLnBrk="0" hangingPunct="1">
      <a:defRPr sz="2300" kern="1200">
        <a:solidFill>
          <a:schemeClr val="tx1"/>
        </a:solidFill>
        <a:latin typeface="+mn-lt"/>
        <a:ea typeface="+mn-ea"/>
        <a:cs typeface="+mn-cs"/>
      </a:defRPr>
    </a:lvl5pPr>
    <a:lvl6pPr marL="2910307" algn="l" defTabSz="582061" rtl="0" eaLnBrk="1" latinLnBrk="0" hangingPunct="1">
      <a:defRPr sz="2300" kern="1200">
        <a:solidFill>
          <a:schemeClr val="tx1"/>
        </a:solidFill>
        <a:latin typeface="+mn-lt"/>
        <a:ea typeface="+mn-ea"/>
        <a:cs typeface="+mn-cs"/>
      </a:defRPr>
    </a:lvl6pPr>
    <a:lvl7pPr marL="3492368" algn="l" defTabSz="582061" rtl="0" eaLnBrk="1" latinLnBrk="0" hangingPunct="1">
      <a:defRPr sz="2300" kern="1200">
        <a:solidFill>
          <a:schemeClr val="tx1"/>
        </a:solidFill>
        <a:latin typeface="+mn-lt"/>
        <a:ea typeface="+mn-ea"/>
        <a:cs typeface="+mn-cs"/>
      </a:defRPr>
    </a:lvl7pPr>
    <a:lvl8pPr marL="4074429" algn="l" defTabSz="582061" rtl="0" eaLnBrk="1" latinLnBrk="0" hangingPunct="1">
      <a:defRPr sz="2300" kern="1200">
        <a:solidFill>
          <a:schemeClr val="tx1"/>
        </a:solidFill>
        <a:latin typeface="+mn-lt"/>
        <a:ea typeface="+mn-ea"/>
        <a:cs typeface="+mn-cs"/>
      </a:defRPr>
    </a:lvl8pPr>
    <a:lvl9pPr marL="4656491" algn="l" defTabSz="582061" rtl="0" eaLnBrk="1" latinLnBrk="0" hangingPunct="1">
      <a:defRPr sz="2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99">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4F81BD"/>
    <a:srgbClr val="0432FF"/>
    <a:srgbClr val="C4407B"/>
    <a:srgbClr val="C440A5"/>
    <a:srgbClr val="1EC044"/>
    <a:srgbClr val="71D3E4"/>
    <a:srgbClr val="EFF3C6"/>
    <a:srgbClr val="EAEAA4"/>
    <a:srgbClr val="E8E190"/>
    <a:srgbClr val="B1CE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90" autoAdjust="0"/>
    <p:restoredTop sz="95807" autoAdjust="0"/>
  </p:normalViewPr>
  <p:slideViewPr>
    <p:cSldViewPr snapToGrid="0" snapToObjects="1">
      <p:cViewPr varScale="1">
        <p:scale>
          <a:sx n="111" d="100"/>
          <a:sy n="111" d="100"/>
        </p:scale>
        <p:origin x="672" y="192"/>
      </p:cViewPr>
      <p:guideLst>
        <p:guide orient="horz" pos="2160"/>
        <p:guide pos="3799"/>
      </p:guideLst>
    </p:cSldViewPr>
  </p:slideViewPr>
  <p:notesTextViewPr>
    <p:cViewPr>
      <p:scale>
        <a:sx n="100" d="100"/>
        <a:sy n="100" d="100"/>
      </p:scale>
      <p:origin x="0" y="0"/>
    </p:cViewPr>
  </p:notesTextViewPr>
  <p:sorterViewPr>
    <p:cViewPr>
      <p:scale>
        <a:sx n="55" d="100"/>
        <a:sy n="55" d="100"/>
      </p:scale>
      <p:origin x="0" y="624"/>
    </p:cViewPr>
  </p:sorterViewPr>
  <p:notesViewPr>
    <p:cSldViewPr snapToGrid="0" snapToObjects="1">
      <p:cViewPr varScale="1">
        <p:scale>
          <a:sx n="108" d="100"/>
          <a:sy n="108" d="100"/>
        </p:scale>
        <p:origin x="-2096" y="-10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vito/Library/Containers/com.microsoft.Excel/Data/Library/Application%20Support/Microsoft/Book3%20(version%201).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istnazfisnucl-my.sharepoint.com/personal/ceres_infn_it/Documents/CdS%20formazione%202021%20marzo/Corsi%20formazione%2020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istnazfisnucl-my.sharepoint.com/personal/ceres_infn_it/Documents/CdS%20formazione%202021%20marzo/Corsi%20formazione%202020.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it-IT" sz="1400" b="0" i="0" u="none" strike="noStrike" kern="1200" spc="0" baseline="0" noProof="0">
                <a:solidFill>
                  <a:schemeClr val="tx1">
                    <a:lumMod val="65000"/>
                    <a:lumOff val="35000"/>
                  </a:schemeClr>
                </a:solidFill>
                <a:latin typeface="+mn-lt"/>
                <a:ea typeface="+mn-ea"/>
                <a:cs typeface="+mn-cs"/>
              </a:defRPr>
            </a:pPr>
            <a:r>
              <a:rPr lang="it-IT" noProof="0" dirty="0"/>
              <a:t>Ricercatori Sez. di Bari</a:t>
            </a:r>
          </a:p>
        </c:rich>
      </c:tx>
      <c:overlay val="0"/>
      <c:spPr>
        <a:noFill/>
        <a:ln>
          <a:noFill/>
        </a:ln>
        <a:effectLst/>
      </c:spPr>
      <c:txPr>
        <a:bodyPr rot="0" spcFirstLastPara="1" vertOverflow="ellipsis" vert="horz" wrap="square" anchor="ctr" anchorCtr="1"/>
        <a:lstStyle/>
        <a:p>
          <a:pPr>
            <a:defRPr lang="it-IT" sz="1400" b="0" i="0" u="none" strike="noStrike" kern="1200" spc="0" baseline="0" noProof="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Sheet1!$A$1:$A$7</c:f>
              <c:numCache>
                <c:formatCode>General</c:formatCode>
                <c:ptCount val="7"/>
                <c:pt idx="0">
                  <c:v>2016</c:v>
                </c:pt>
                <c:pt idx="1">
                  <c:v>2018</c:v>
                </c:pt>
                <c:pt idx="2">
                  <c:v>2020</c:v>
                </c:pt>
                <c:pt idx="3">
                  <c:v>2021</c:v>
                </c:pt>
                <c:pt idx="4">
                  <c:v>2022</c:v>
                </c:pt>
                <c:pt idx="5">
                  <c:v>2023</c:v>
                </c:pt>
                <c:pt idx="6">
                  <c:v>2024</c:v>
                </c:pt>
              </c:numCache>
            </c:numRef>
          </c:cat>
          <c:val>
            <c:numRef>
              <c:f>Sheet1!$B$1:$B$7</c:f>
              <c:numCache>
                <c:formatCode>General</c:formatCode>
                <c:ptCount val="7"/>
                <c:pt idx="0">
                  <c:v>25</c:v>
                </c:pt>
                <c:pt idx="1">
                  <c:v>28</c:v>
                </c:pt>
                <c:pt idx="2">
                  <c:v>26</c:v>
                </c:pt>
                <c:pt idx="3">
                  <c:v>25</c:v>
                </c:pt>
                <c:pt idx="4">
                  <c:v>24</c:v>
                </c:pt>
                <c:pt idx="5">
                  <c:v>20</c:v>
                </c:pt>
                <c:pt idx="6">
                  <c:v>18</c:v>
                </c:pt>
              </c:numCache>
            </c:numRef>
          </c:val>
          <c:extLst>
            <c:ext xmlns:c16="http://schemas.microsoft.com/office/drawing/2014/chart" uri="{C3380CC4-5D6E-409C-BE32-E72D297353CC}">
              <c16:uniqueId val="{00000000-5B99-624F-BEA1-530221ABD743}"/>
            </c:ext>
          </c:extLst>
        </c:ser>
        <c:dLbls>
          <c:showLegendKey val="0"/>
          <c:showVal val="0"/>
          <c:showCatName val="0"/>
          <c:showSerName val="0"/>
          <c:showPercent val="0"/>
          <c:showBubbleSize val="0"/>
        </c:dLbls>
        <c:gapWidth val="219"/>
        <c:overlap val="-27"/>
        <c:axId val="711086448"/>
        <c:axId val="799795344"/>
      </c:barChart>
      <c:catAx>
        <c:axId val="711086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9795344"/>
        <c:crosses val="autoZero"/>
        <c:auto val="1"/>
        <c:lblAlgn val="ctr"/>
        <c:lblOffset val="100"/>
        <c:noMultiLvlLbl val="0"/>
      </c:catAx>
      <c:valAx>
        <c:axId val="799795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1086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it-IT" sz="1400" b="0" i="0" u="none" strike="noStrike" kern="1200" spc="0" baseline="0" noProof="0">
                <a:solidFill>
                  <a:schemeClr val="tx1">
                    <a:lumMod val="65000"/>
                    <a:lumOff val="35000"/>
                  </a:schemeClr>
                </a:solidFill>
                <a:latin typeface="+mn-lt"/>
                <a:ea typeface="+mn-ea"/>
                <a:cs typeface="+mn-cs"/>
              </a:defRPr>
            </a:pPr>
            <a:r>
              <a:rPr lang="it-IT" noProof="0" dirty="0"/>
              <a:t>Tecnologi</a:t>
            </a:r>
            <a:r>
              <a:rPr lang="it-IT" baseline="0" noProof="0" dirty="0"/>
              <a:t> </a:t>
            </a:r>
            <a:r>
              <a:rPr lang="it-IT" noProof="0" dirty="0"/>
              <a:t>Sez. di Bari</a:t>
            </a:r>
          </a:p>
        </c:rich>
      </c:tx>
      <c:overlay val="0"/>
      <c:spPr>
        <a:noFill/>
        <a:ln>
          <a:noFill/>
        </a:ln>
        <a:effectLst/>
      </c:spPr>
      <c:txPr>
        <a:bodyPr rot="0" spcFirstLastPara="1" vertOverflow="ellipsis" vert="horz" wrap="square" anchor="ctr" anchorCtr="1"/>
        <a:lstStyle/>
        <a:p>
          <a:pPr>
            <a:defRPr lang="it-IT" sz="1400" b="0" i="0" u="none" strike="noStrike" kern="1200" spc="0" baseline="0" noProof="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Sheet1!$A$1:$A$4</c:f>
              <c:numCache>
                <c:formatCode>General</c:formatCode>
                <c:ptCount val="4"/>
                <c:pt idx="0">
                  <c:v>2016</c:v>
                </c:pt>
                <c:pt idx="1">
                  <c:v>2018</c:v>
                </c:pt>
                <c:pt idx="2">
                  <c:v>2019</c:v>
                </c:pt>
                <c:pt idx="3">
                  <c:v>2021</c:v>
                </c:pt>
              </c:numCache>
            </c:numRef>
          </c:cat>
          <c:val>
            <c:numRef>
              <c:f>Sheet1!$B$1:$B$4</c:f>
              <c:numCache>
                <c:formatCode>General</c:formatCode>
                <c:ptCount val="4"/>
                <c:pt idx="0">
                  <c:v>5</c:v>
                </c:pt>
                <c:pt idx="1">
                  <c:v>10</c:v>
                </c:pt>
                <c:pt idx="2">
                  <c:v>11</c:v>
                </c:pt>
                <c:pt idx="3">
                  <c:v>12</c:v>
                </c:pt>
              </c:numCache>
            </c:numRef>
          </c:val>
          <c:extLst>
            <c:ext xmlns:c16="http://schemas.microsoft.com/office/drawing/2014/chart" uri="{C3380CC4-5D6E-409C-BE32-E72D297353CC}">
              <c16:uniqueId val="{00000000-FB16-A34C-B1AE-694011D37F60}"/>
            </c:ext>
          </c:extLst>
        </c:ser>
        <c:dLbls>
          <c:showLegendKey val="0"/>
          <c:showVal val="0"/>
          <c:showCatName val="0"/>
          <c:showSerName val="0"/>
          <c:showPercent val="0"/>
          <c:showBubbleSize val="0"/>
        </c:dLbls>
        <c:gapWidth val="219"/>
        <c:overlap val="-27"/>
        <c:axId val="711086448"/>
        <c:axId val="799795344"/>
      </c:barChart>
      <c:catAx>
        <c:axId val="711086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9795344"/>
        <c:crosses val="autoZero"/>
        <c:auto val="1"/>
        <c:lblAlgn val="ctr"/>
        <c:lblOffset val="100"/>
        <c:noMultiLvlLbl val="0"/>
      </c:catAx>
      <c:valAx>
        <c:axId val="799795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1086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aseline="0" dirty="0" err="1">
                <a:latin typeface="Calibri" panose="020F0502020204030204" pitchFamily="34" charset="0"/>
              </a:rPr>
              <a:t>Distribuzione</a:t>
            </a:r>
            <a:r>
              <a:rPr lang="en-US" sz="1200" baseline="0" dirty="0">
                <a:latin typeface="Calibri" panose="020F0502020204030204" pitchFamily="34" charset="0"/>
              </a:rPr>
              <a:t> </a:t>
            </a:r>
            <a:r>
              <a:rPr lang="en-US" sz="1200" baseline="0" dirty="0" err="1">
                <a:latin typeface="Calibri" panose="020F0502020204030204" pitchFamily="34" charset="0"/>
              </a:rPr>
              <a:t>partecipanti</a:t>
            </a:r>
            <a:r>
              <a:rPr lang="en-US" sz="1200" baseline="0" dirty="0">
                <a:latin typeface="Calibri" panose="020F0502020204030204" pitchFamily="34" charset="0"/>
              </a:rPr>
              <a:t> per </a:t>
            </a:r>
            <a:r>
              <a:rPr lang="en-US" sz="1200" baseline="0" dirty="0" err="1">
                <a:latin typeface="Calibri" panose="020F0502020204030204" pitchFamily="34" charset="0"/>
              </a:rPr>
              <a:t>qualifica</a:t>
            </a:r>
            <a:endParaRPr lang="en-US" sz="1200" baseline="0" dirty="0">
              <a:latin typeface="Calibri" panose="020F0502020204030204" pitchFamily="34" charset="0"/>
            </a:endParaRPr>
          </a:p>
        </c:rich>
      </c:tx>
      <c:layout>
        <c:manualLayout>
          <c:xMode val="edge"/>
          <c:yMode val="edge"/>
          <c:x val="0.21277777777777779"/>
          <c:y val="5.092592592592592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3DE-43DA-91D6-9B0CF5BFD65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3DE-43DA-91D6-9B0CF5BFD65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3DE-43DA-91D6-9B0CF5BFD65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3DE-43DA-91D6-9B0CF5BFD656}"/>
              </c:ext>
            </c:extLst>
          </c:dPt>
          <c:cat>
            <c:strRef>
              <c:f>Totale!$D$1:$G$1</c:f>
              <c:strCache>
                <c:ptCount val="4"/>
                <c:pt idx="0">
                  <c:v>Ricercatori</c:v>
                </c:pt>
                <c:pt idx="1">
                  <c:v>Tecnologi</c:v>
                </c:pt>
                <c:pt idx="2">
                  <c:v>Tecnici </c:v>
                </c:pt>
                <c:pt idx="3">
                  <c:v>Amministrativi</c:v>
                </c:pt>
              </c:strCache>
            </c:strRef>
          </c:cat>
          <c:val>
            <c:numRef>
              <c:f>Totale!$D$2:$G$2</c:f>
              <c:numCache>
                <c:formatCode>General</c:formatCode>
                <c:ptCount val="4"/>
                <c:pt idx="0">
                  <c:v>17</c:v>
                </c:pt>
                <c:pt idx="1">
                  <c:v>12</c:v>
                </c:pt>
                <c:pt idx="2">
                  <c:v>30</c:v>
                </c:pt>
                <c:pt idx="3">
                  <c:v>15</c:v>
                </c:pt>
              </c:numCache>
            </c:numRef>
          </c:val>
          <c:extLst>
            <c:ext xmlns:c16="http://schemas.microsoft.com/office/drawing/2014/chart" uri="{C3380CC4-5D6E-409C-BE32-E72D297353CC}">
              <c16:uniqueId val="{00000008-D3DE-43DA-91D6-9B0CF5BFD65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dirty="0" err="1"/>
              <a:t>Distribuzione</a:t>
            </a:r>
            <a:r>
              <a:rPr lang="en-US" sz="1200" baseline="0" dirty="0"/>
              <a:t> </a:t>
            </a:r>
            <a:r>
              <a:rPr lang="en-US" sz="1200" baseline="0" dirty="0" err="1"/>
              <a:t>dei</a:t>
            </a:r>
            <a:r>
              <a:rPr lang="en-US" sz="1200" baseline="0" dirty="0"/>
              <a:t> </a:t>
            </a:r>
            <a:r>
              <a:rPr lang="en-US" sz="1200" baseline="0" dirty="0" err="1"/>
              <a:t>p</a:t>
            </a:r>
            <a:r>
              <a:rPr lang="en-US" sz="1200" dirty="0" err="1"/>
              <a:t>artecipanti</a:t>
            </a:r>
            <a:r>
              <a:rPr lang="en-US" sz="1200" dirty="0"/>
              <a:t> per </a:t>
            </a:r>
            <a:r>
              <a:rPr lang="en-US" sz="1200" dirty="0" err="1"/>
              <a:t>tipologia</a:t>
            </a:r>
            <a:r>
              <a:rPr lang="en-US" sz="1200" dirty="0"/>
              <a:t> di </a:t>
            </a:r>
            <a:r>
              <a:rPr lang="en-US" sz="1200" dirty="0" err="1"/>
              <a:t>corso</a:t>
            </a:r>
            <a:endParaRPr lang="en-US" sz="1200" dirty="0"/>
          </a:p>
        </c:rich>
      </c:tx>
      <c:layout>
        <c:manualLayout>
          <c:xMode val="edge"/>
          <c:yMode val="edge"/>
          <c:x val="0.1239582239720035"/>
          <c:y val="4.629629629629629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Totale!$L$28</c:f>
              <c:strCache>
                <c:ptCount val="1"/>
                <c:pt idx="0">
                  <c:v>Partecipanti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2DF-42B9-9B03-010F61C2551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2DF-42B9-9B03-010F61C2551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2DF-42B9-9B03-010F61C2551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2DF-42B9-9B03-010F61C2551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2DF-42B9-9B03-010F61C2551F}"/>
              </c:ext>
            </c:extLst>
          </c:dPt>
          <c:cat>
            <c:strRef>
              <c:f>Totale!$K$29:$K$33</c:f>
              <c:strCache>
                <c:ptCount val="4"/>
                <c:pt idx="0">
                  <c:v>Nazionali</c:v>
                </c:pt>
                <c:pt idx="1">
                  <c:v>Locali</c:v>
                </c:pt>
                <c:pt idx="2">
                  <c:v>Interstruttura</c:v>
                </c:pt>
                <c:pt idx="3">
                  <c:v>CCR</c:v>
                </c:pt>
              </c:strCache>
            </c:strRef>
          </c:cat>
          <c:val>
            <c:numRef>
              <c:f>Totale!$L$29:$L$33</c:f>
              <c:numCache>
                <c:formatCode>General</c:formatCode>
                <c:ptCount val="5"/>
                <c:pt idx="0">
                  <c:v>45</c:v>
                </c:pt>
                <c:pt idx="1">
                  <c:v>18</c:v>
                </c:pt>
                <c:pt idx="2">
                  <c:v>7</c:v>
                </c:pt>
                <c:pt idx="3">
                  <c:v>4</c:v>
                </c:pt>
              </c:numCache>
            </c:numRef>
          </c:val>
          <c:extLst>
            <c:ext xmlns:c16="http://schemas.microsoft.com/office/drawing/2014/chart" uri="{C3380CC4-5D6E-409C-BE32-E72D297353CC}">
              <c16:uniqueId val="{0000000A-12DF-42B9-9B03-010F61C2551F}"/>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4"/>
        <c:delete val="1"/>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BF1D6E-E2F0-4759-A3FB-A7A7F23EE0F2}"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it-IT"/>
        </a:p>
      </dgm:t>
    </dgm:pt>
    <dgm:pt modelId="{18ECE1A4-47A2-44B5-81CF-B4315D0A945F}">
      <dgm:prSet/>
      <dgm:spPr/>
      <dgm:t>
        <a:bodyPr/>
        <a:lstStyle/>
        <a:p>
          <a:r>
            <a:rPr lang="it-IT"/>
            <a:t>Componenti:</a:t>
          </a:r>
        </a:p>
      </dgm:t>
    </dgm:pt>
    <dgm:pt modelId="{DFECB58B-41F7-4119-A482-CBB6027A69E6}" type="parTrans" cxnId="{F9EAE38A-3D78-4BF2-831D-639DFED31870}">
      <dgm:prSet/>
      <dgm:spPr/>
      <dgm:t>
        <a:bodyPr/>
        <a:lstStyle/>
        <a:p>
          <a:endParaRPr lang="it-IT"/>
        </a:p>
      </dgm:t>
    </dgm:pt>
    <dgm:pt modelId="{0CEA8BF0-6A50-4D98-B73E-56C27A70F1D7}" type="sibTrans" cxnId="{F9EAE38A-3D78-4BF2-831D-639DFED31870}">
      <dgm:prSet/>
      <dgm:spPr/>
      <dgm:t>
        <a:bodyPr/>
        <a:lstStyle/>
        <a:p>
          <a:endParaRPr lang="it-IT"/>
        </a:p>
      </dgm:t>
    </dgm:pt>
    <dgm:pt modelId="{869C3862-2A00-459C-A0D6-A6C5012A65E5}">
      <dgm:prSet custT="1"/>
      <dgm:spPr/>
      <dgm:t>
        <a:bodyPr/>
        <a:lstStyle/>
        <a:p>
          <a:r>
            <a:rPr lang="it-IT" sz="1600" dirty="0"/>
            <a:t>Lorusso Annalisa</a:t>
          </a:r>
        </a:p>
      </dgm:t>
    </dgm:pt>
    <dgm:pt modelId="{FADE6F59-0501-4C3F-9789-BF4FACD3DECF}" type="parTrans" cxnId="{A358737B-CE07-47BB-869A-07DD7BC45CF1}">
      <dgm:prSet/>
      <dgm:spPr/>
      <dgm:t>
        <a:bodyPr/>
        <a:lstStyle/>
        <a:p>
          <a:endParaRPr lang="it-IT"/>
        </a:p>
      </dgm:t>
    </dgm:pt>
    <dgm:pt modelId="{31ADF366-EEB3-49E1-93F6-8EADED0A6790}" type="sibTrans" cxnId="{A358737B-CE07-47BB-869A-07DD7BC45CF1}">
      <dgm:prSet/>
      <dgm:spPr/>
      <dgm:t>
        <a:bodyPr/>
        <a:lstStyle/>
        <a:p>
          <a:endParaRPr lang="it-IT"/>
        </a:p>
      </dgm:t>
    </dgm:pt>
    <dgm:pt modelId="{43CEEEE8-9923-4BB2-AD9E-BD71DA309BCC}">
      <dgm:prSet custT="1"/>
      <dgm:spPr/>
      <dgm:t>
        <a:bodyPr/>
        <a:lstStyle/>
        <a:p>
          <a:r>
            <a:rPr lang="it-IT" sz="1600" dirty="0"/>
            <a:t>Moccia Leonardo</a:t>
          </a:r>
        </a:p>
      </dgm:t>
    </dgm:pt>
    <dgm:pt modelId="{29774AFE-2DBC-4DD5-9BEB-6D60170F620D}" type="parTrans" cxnId="{9584CBD2-D5F9-484D-9412-8263079FB8BC}">
      <dgm:prSet/>
      <dgm:spPr/>
      <dgm:t>
        <a:bodyPr/>
        <a:lstStyle/>
        <a:p>
          <a:endParaRPr lang="it-IT"/>
        </a:p>
      </dgm:t>
    </dgm:pt>
    <dgm:pt modelId="{8FBA5A68-5661-4B5D-9603-352247F6E556}" type="sibTrans" cxnId="{9584CBD2-D5F9-484D-9412-8263079FB8BC}">
      <dgm:prSet/>
      <dgm:spPr/>
      <dgm:t>
        <a:bodyPr/>
        <a:lstStyle/>
        <a:p>
          <a:endParaRPr lang="it-IT"/>
        </a:p>
      </dgm:t>
    </dgm:pt>
    <dgm:pt modelId="{E40A1D97-CBAE-4A28-A4AE-A12CE1A8C588}">
      <dgm:prSet custT="1"/>
      <dgm:spPr/>
      <dgm:t>
        <a:bodyPr/>
        <a:lstStyle/>
        <a:p>
          <a:r>
            <a:rPr lang="it-IT" sz="1600" b="1" dirty="0"/>
            <a:t>Silvestri Antonio (responsabile)</a:t>
          </a:r>
        </a:p>
      </dgm:t>
    </dgm:pt>
    <dgm:pt modelId="{AA1CBA7D-87EE-4885-9C50-32F123F9413A}" type="parTrans" cxnId="{F2F629BB-C557-4D74-B348-D661029CEAE7}">
      <dgm:prSet/>
      <dgm:spPr/>
      <dgm:t>
        <a:bodyPr/>
        <a:lstStyle/>
        <a:p>
          <a:endParaRPr lang="it-IT"/>
        </a:p>
      </dgm:t>
    </dgm:pt>
    <dgm:pt modelId="{BA364833-2D38-444F-B7D2-D9B0C7C0A7C9}" type="sibTrans" cxnId="{F2F629BB-C557-4D74-B348-D661029CEAE7}">
      <dgm:prSet/>
      <dgm:spPr/>
      <dgm:t>
        <a:bodyPr/>
        <a:lstStyle/>
        <a:p>
          <a:endParaRPr lang="it-IT"/>
        </a:p>
      </dgm:t>
    </dgm:pt>
    <dgm:pt modelId="{10B1A686-A904-40A6-83C6-CF5A2B398EF7}" type="pres">
      <dgm:prSet presAssocID="{FABF1D6E-E2F0-4759-A3FB-A7A7F23EE0F2}" presName="diagram" presStyleCnt="0">
        <dgm:presLayoutVars>
          <dgm:chPref val="1"/>
          <dgm:dir/>
          <dgm:animOne val="branch"/>
          <dgm:animLvl val="lvl"/>
          <dgm:resizeHandles/>
        </dgm:presLayoutVars>
      </dgm:prSet>
      <dgm:spPr/>
    </dgm:pt>
    <dgm:pt modelId="{58CC18F5-7D30-49B6-B6A7-02E59A7ED551}" type="pres">
      <dgm:prSet presAssocID="{18ECE1A4-47A2-44B5-81CF-B4315D0A945F}" presName="root" presStyleCnt="0"/>
      <dgm:spPr/>
    </dgm:pt>
    <dgm:pt modelId="{2664A1EF-3C0B-4532-AFD3-54DB33585FDD}" type="pres">
      <dgm:prSet presAssocID="{18ECE1A4-47A2-44B5-81CF-B4315D0A945F}" presName="rootComposite" presStyleCnt="0"/>
      <dgm:spPr/>
    </dgm:pt>
    <dgm:pt modelId="{C25C8D2B-05E8-455C-8292-E8B0EAD962E3}" type="pres">
      <dgm:prSet presAssocID="{18ECE1A4-47A2-44B5-81CF-B4315D0A945F}" presName="rootText" presStyleLbl="node1" presStyleIdx="0" presStyleCnt="1"/>
      <dgm:spPr/>
    </dgm:pt>
    <dgm:pt modelId="{A900134D-43E3-4E99-82AF-9EBA9EAB6950}" type="pres">
      <dgm:prSet presAssocID="{18ECE1A4-47A2-44B5-81CF-B4315D0A945F}" presName="rootConnector" presStyleLbl="node1" presStyleIdx="0" presStyleCnt="1"/>
      <dgm:spPr/>
    </dgm:pt>
    <dgm:pt modelId="{3105B608-6C75-4B59-9C8E-C30BE992A19E}" type="pres">
      <dgm:prSet presAssocID="{18ECE1A4-47A2-44B5-81CF-B4315D0A945F}" presName="childShape" presStyleCnt="0"/>
      <dgm:spPr/>
    </dgm:pt>
    <dgm:pt modelId="{A10DC49A-61AB-4E36-A9B2-036A569F9AFF}" type="pres">
      <dgm:prSet presAssocID="{FADE6F59-0501-4C3F-9789-BF4FACD3DECF}" presName="Name13" presStyleLbl="parChTrans1D2" presStyleIdx="0" presStyleCnt="3"/>
      <dgm:spPr/>
    </dgm:pt>
    <dgm:pt modelId="{A6B9E29C-7DBC-46DB-A105-D0F3133D7B1C}" type="pres">
      <dgm:prSet presAssocID="{869C3862-2A00-459C-A0D6-A6C5012A65E5}" presName="childText" presStyleLbl="bgAcc1" presStyleIdx="0" presStyleCnt="3">
        <dgm:presLayoutVars>
          <dgm:bulletEnabled val="1"/>
        </dgm:presLayoutVars>
      </dgm:prSet>
      <dgm:spPr/>
    </dgm:pt>
    <dgm:pt modelId="{2391DD0C-13F6-426C-8FD3-C0208B35D59D}" type="pres">
      <dgm:prSet presAssocID="{29774AFE-2DBC-4DD5-9BEB-6D60170F620D}" presName="Name13" presStyleLbl="parChTrans1D2" presStyleIdx="1" presStyleCnt="3"/>
      <dgm:spPr/>
    </dgm:pt>
    <dgm:pt modelId="{93602358-613B-4367-9DC0-934E4C9836A7}" type="pres">
      <dgm:prSet presAssocID="{43CEEEE8-9923-4BB2-AD9E-BD71DA309BCC}" presName="childText" presStyleLbl="bgAcc1" presStyleIdx="1" presStyleCnt="3">
        <dgm:presLayoutVars>
          <dgm:bulletEnabled val="1"/>
        </dgm:presLayoutVars>
      </dgm:prSet>
      <dgm:spPr/>
    </dgm:pt>
    <dgm:pt modelId="{7D75481C-30B9-40C2-8E2B-9A53E0B6301A}" type="pres">
      <dgm:prSet presAssocID="{AA1CBA7D-87EE-4885-9C50-32F123F9413A}" presName="Name13" presStyleLbl="parChTrans1D2" presStyleIdx="2" presStyleCnt="3"/>
      <dgm:spPr/>
    </dgm:pt>
    <dgm:pt modelId="{EEC7C4A3-3987-46E2-9382-466649B5241A}" type="pres">
      <dgm:prSet presAssocID="{E40A1D97-CBAE-4A28-A4AE-A12CE1A8C588}" presName="childText" presStyleLbl="bgAcc1" presStyleIdx="2" presStyleCnt="3">
        <dgm:presLayoutVars>
          <dgm:bulletEnabled val="1"/>
        </dgm:presLayoutVars>
      </dgm:prSet>
      <dgm:spPr/>
    </dgm:pt>
  </dgm:ptLst>
  <dgm:cxnLst>
    <dgm:cxn modelId="{88919D16-D098-4636-BFDF-C1C8146208EB}" type="presOf" srcId="{43CEEEE8-9923-4BB2-AD9E-BD71DA309BCC}" destId="{93602358-613B-4367-9DC0-934E4C9836A7}" srcOrd="0" destOrd="0" presId="urn:microsoft.com/office/officeart/2005/8/layout/hierarchy3"/>
    <dgm:cxn modelId="{99A84828-7AB5-4935-A063-8312362ACBD0}" type="presOf" srcId="{18ECE1A4-47A2-44B5-81CF-B4315D0A945F}" destId="{C25C8D2B-05E8-455C-8292-E8B0EAD962E3}" srcOrd="0" destOrd="0" presId="urn:microsoft.com/office/officeart/2005/8/layout/hierarchy3"/>
    <dgm:cxn modelId="{C9C8C65D-96F5-4B02-BD58-8102469F4F0C}" type="presOf" srcId="{18ECE1A4-47A2-44B5-81CF-B4315D0A945F}" destId="{A900134D-43E3-4E99-82AF-9EBA9EAB6950}" srcOrd="1" destOrd="0" presId="urn:microsoft.com/office/officeart/2005/8/layout/hierarchy3"/>
    <dgm:cxn modelId="{A358737B-CE07-47BB-869A-07DD7BC45CF1}" srcId="{18ECE1A4-47A2-44B5-81CF-B4315D0A945F}" destId="{869C3862-2A00-459C-A0D6-A6C5012A65E5}" srcOrd="0" destOrd="0" parTransId="{FADE6F59-0501-4C3F-9789-BF4FACD3DECF}" sibTransId="{31ADF366-EEB3-49E1-93F6-8EADED0A6790}"/>
    <dgm:cxn modelId="{F9EAE38A-3D78-4BF2-831D-639DFED31870}" srcId="{FABF1D6E-E2F0-4759-A3FB-A7A7F23EE0F2}" destId="{18ECE1A4-47A2-44B5-81CF-B4315D0A945F}" srcOrd="0" destOrd="0" parTransId="{DFECB58B-41F7-4119-A482-CBB6027A69E6}" sibTransId="{0CEA8BF0-6A50-4D98-B73E-56C27A70F1D7}"/>
    <dgm:cxn modelId="{10AB75B8-67F4-468C-930C-8832A9ACD12F}" type="presOf" srcId="{FADE6F59-0501-4C3F-9789-BF4FACD3DECF}" destId="{A10DC49A-61AB-4E36-A9B2-036A569F9AFF}" srcOrd="0" destOrd="0" presId="urn:microsoft.com/office/officeart/2005/8/layout/hierarchy3"/>
    <dgm:cxn modelId="{F2F629BB-C557-4D74-B348-D661029CEAE7}" srcId="{18ECE1A4-47A2-44B5-81CF-B4315D0A945F}" destId="{E40A1D97-CBAE-4A28-A4AE-A12CE1A8C588}" srcOrd="2" destOrd="0" parTransId="{AA1CBA7D-87EE-4885-9C50-32F123F9413A}" sibTransId="{BA364833-2D38-444F-B7D2-D9B0C7C0A7C9}"/>
    <dgm:cxn modelId="{44034DBC-8B99-4C0B-BA93-4F2BF23B20AD}" type="presOf" srcId="{869C3862-2A00-459C-A0D6-A6C5012A65E5}" destId="{A6B9E29C-7DBC-46DB-A105-D0F3133D7B1C}" srcOrd="0" destOrd="0" presId="urn:microsoft.com/office/officeart/2005/8/layout/hierarchy3"/>
    <dgm:cxn modelId="{EB66B8C3-D85C-4FB7-BBC8-DD8BF1A96FA5}" type="presOf" srcId="{AA1CBA7D-87EE-4885-9C50-32F123F9413A}" destId="{7D75481C-30B9-40C2-8E2B-9A53E0B6301A}" srcOrd="0" destOrd="0" presId="urn:microsoft.com/office/officeart/2005/8/layout/hierarchy3"/>
    <dgm:cxn modelId="{9584CBD2-D5F9-484D-9412-8263079FB8BC}" srcId="{18ECE1A4-47A2-44B5-81CF-B4315D0A945F}" destId="{43CEEEE8-9923-4BB2-AD9E-BD71DA309BCC}" srcOrd="1" destOrd="0" parTransId="{29774AFE-2DBC-4DD5-9BEB-6D60170F620D}" sibTransId="{8FBA5A68-5661-4B5D-9603-352247F6E556}"/>
    <dgm:cxn modelId="{FD31A3DB-2418-44B7-BAF2-26E779F6EC22}" type="presOf" srcId="{FABF1D6E-E2F0-4759-A3FB-A7A7F23EE0F2}" destId="{10B1A686-A904-40A6-83C6-CF5A2B398EF7}" srcOrd="0" destOrd="0" presId="urn:microsoft.com/office/officeart/2005/8/layout/hierarchy3"/>
    <dgm:cxn modelId="{7CF5F9F4-8D1B-4433-AA80-0387C5B1F106}" type="presOf" srcId="{E40A1D97-CBAE-4A28-A4AE-A12CE1A8C588}" destId="{EEC7C4A3-3987-46E2-9382-466649B5241A}" srcOrd="0" destOrd="0" presId="urn:microsoft.com/office/officeart/2005/8/layout/hierarchy3"/>
    <dgm:cxn modelId="{37A43BFF-1B26-4815-A483-6E4430E0E8B8}" type="presOf" srcId="{29774AFE-2DBC-4DD5-9BEB-6D60170F620D}" destId="{2391DD0C-13F6-426C-8FD3-C0208B35D59D}" srcOrd="0" destOrd="0" presId="urn:microsoft.com/office/officeart/2005/8/layout/hierarchy3"/>
    <dgm:cxn modelId="{CD5148D8-398F-4CE9-8C96-8758075659A6}" type="presParOf" srcId="{10B1A686-A904-40A6-83C6-CF5A2B398EF7}" destId="{58CC18F5-7D30-49B6-B6A7-02E59A7ED551}" srcOrd="0" destOrd="0" presId="urn:microsoft.com/office/officeart/2005/8/layout/hierarchy3"/>
    <dgm:cxn modelId="{C03A0E43-0340-4E7A-9DFF-8CF8EAE5BDD3}" type="presParOf" srcId="{58CC18F5-7D30-49B6-B6A7-02E59A7ED551}" destId="{2664A1EF-3C0B-4532-AFD3-54DB33585FDD}" srcOrd="0" destOrd="0" presId="urn:microsoft.com/office/officeart/2005/8/layout/hierarchy3"/>
    <dgm:cxn modelId="{6A59EDF0-A895-48D9-BF95-622532FB755D}" type="presParOf" srcId="{2664A1EF-3C0B-4532-AFD3-54DB33585FDD}" destId="{C25C8D2B-05E8-455C-8292-E8B0EAD962E3}" srcOrd="0" destOrd="0" presId="urn:microsoft.com/office/officeart/2005/8/layout/hierarchy3"/>
    <dgm:cxn modelId="{8BE87B21-F0D6-4FD9-AF88-9BEC58D44BE6}" type="presParOf" srcId="{2664A1EF-3C0B-4532-AFD3-54DB33585FDD}" destId="{A900134D-43E3-4E99-82AF-9EBA9EAB6950}" srcOrd="1" destOrd="0" presId="urn:microsoft.com/office/officeart/2005/8/layout/hierarchy3"/>
    <dgm:cxn modelId="{47A89E9C-500F-406F-9ADC-D65C6F22FC64}" type="presParOf" srcId="{58CC18F5-7D30-49B6-B6A7-02E59A7ED551}" destId="{3105B608-6C75-4B59-9C8E-C30BE992A19E}" srcOrd="1" destOrd="0" presId="urn:microsoft.com/office/officeart/2005/8/layout/hierarchy3"/>
    <dgm:cxn modelId="{969B5CB1-9AB3-4437-A4D9-46AD88D07D2A}" type="presParOf" srcId="{3105B608-6C75-4B59-9C8E-C30BE992A19E}" destId="{A10DC49A-61AB-4E36-A9B2-036A569F9AFF}" srcOrd="0" destOrd="0" presId="urn:microsoft.com/office/officeart/2005/8/layout/hierarchy3"/>
    <dgm:cxn modelId="{7B42187E-1321-4244-8A52-52056B6CA839}" type="presParOf" srcId="{3105B608-6C75-4B59-9C8E-C30BE992A19E}" destId="{A6B9E29C-7DBC-46DB-A105-D0F3133D7B1C}" srcOrd="1" destOrd="0" presId="urn:microsoft.com/office/officeart/2005/8/layout/hierarchy3"/>
    <dgm:cxn modelId="{EA8EC7A4-AC58-4BB0-BD25-3B31C142858F}" type="presParOf" srcId="{3105B608-6C75-4B59-9C8E-C30BE992A19E}" destId="{2391DD0C-13F6-426C-8FD3-C0208B35D59D}" srcOrd="2" destOrd="0" presId="urn:microsoft.com/office/officeart/2005/8/layout/hierarchy3"/>
    <dgm:cxn modelId="{5223D97F-4336-4E2C-9B8A-394C7FD41798}" type="presParOf" srcId="{3105B608-6C75-4B59-9C8E-C30BE992A19E}" destId="{93602358-613B-4367-9DC0-934E4C9836A7}" srcOrd="3" destOrd="0" presId="urn:microsoft.com/office/officeart/2005/8/layout/hierarchy3"/>
    <dgm:cxn modelId="{93ADF21D-C3F9-4BF5-969E-24132F4A4BED}" type="presParOf" srcId="{3105B608-6C75-4B59-9C8E-C30BE992A19E}" destId="{7D75481C-30B9-40C2-8E2B-9A53E0B6301A}" srcOrd="4" destOrd="0" presId="urn:microsoft.com/office/officeart/2005/8/layout/hierarchy3"/>
    <dgm:cxn modelId="{B25987DA-6C97-4C3D-8F61-DB26463F1305}" type="presParOf" srcId="{3105B608-6C75-4B59-9C8E-C30BE992A19E}" destId="{EEC7C4A3-3987-46E2-9382-466649B5241A}"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DD7E05-84A2-4B7F-9F8F-C1C10985F6D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24DE57E9-109B-4869-BA52-8B2C71080522}">
      <dgm:prSet/>
      <dgm:spPr/>
      <dgm:t>
        <a:bodyPr/>
        <a:lstStyle/>
        <a:p>
          <a:r>
            <a:rPr lang="it-IT" dirty="0"/>
            <a:t>Compiti assegnati:</a:t>
          </a:r>
        </a:p>
      </dgm:t>
    </dgm:pt>
    <dgm:pt modelId="{1AB4AC15-7AD7-4CA0-8EFF-262BFBE0BDF4}" type="parTrans" cxnId="{990982D4-3504-4966-83C4-9742DF1D2317}">
      <dgm:prSet/>
      <dgm:spPr/>
      <dgm:t>
        <a:bodyPr/>
        <a:lstStyle/>
        <a:p>
          <a:endParaRPr lang="it-IT"/>
        </a:p>
      </dgm:t>
    </dgm:pt>
    <dgm:pt modelId="{1569BB96-B7C4-4DEF-8C35-A1572849911E}" type="sibTrans" cxnId="{990982D4-3504-4966-83C4-9742DF1D2317}">
      <dgm:prSet/>
      <dgm:spPr/>
      <dgm:t>
        <a:bodyPr/>
        <a:lstStyle/>
        <a:p>
          <a:endParaRPr lang="it-IT"/>
        </a:p>
      </dgm:t>
    </dgm:pt>
    <dgm:pt modelId="{B7ACE542-08F9-4E9A-A725-15D784F9182E}">
      <dgm:prSet/>
      <dgm:spPr/>
      <dgm:t>
        <a:bodyPr/>
        <a:lstStyle/>
        <a:p>
          <a:r>
            <a:rPr lang="it-IT" b="1" dirty="0"/>
            <a:t>Segreteria di Direzione</a:t>
          </a:r>
          <a:endParaRPr lang="it-IT" dirty="0"/>
        </a:p>
      </dgm:t>
    </dgm:pt>
    <dgm:pt modelId="{3CE568B4-26E5-4673-A6D1-CB69CE748202}" type="parTrans" cxnId="{5914F1FB-96CA-41BF-8D29-8141EB273AB8}">
      <dgm:prSet/>
      <dgm:spPr/>
      <dgm:t>
        <a:bodyPr/>
        <a:lstStyle/>
        <a:p>
          <a:endParaRPr lang="it-IT"/>
        </a:p>
      </dgm:t>
    </dgm:pt>
    <dgm:pt modelId="{15770A62-7456-4ED8-ADD3-4C3A015FACA1}" type="sibTrans" cxnId="{5914F1FB-96CA-41BF-8D29-8141EB273AB8}">
      <dgm:prSet/>
      <dgm:spPr/>
      <dgm:t>
        <a:bodyPr/>
        <a:lstStyle/>
        <a:p>
          <a:endParaRPr lang="it-IT"/>
        </a:p>
      </dgm:t>
    </dgm:pt>
    <dgm:pt modelId="{292ECC6D-82F7-497B-9B2B-12989815D426}">
      <dgm:prSet/>
      <dgm:spPr/>
      <dgm:t>
        <a:bodyPr/>
        <a:lstStyle/>
        <a:p>
          <a:endParaRPr lang="it-IT" dirty="0"/>
        </a:p>
      </dgm:t>
    </dgm:pt>
    <dgm:pt modelId="{AB166191-2500-49E6-856A-169FB472232D}" type="parTrans" cxnId="{F4C43446-8C96-4D38-B271-56838F07DEFC}">
      <dgm:prSet/>
      <dgm:spPr/>
      <dgm:t>
        <a:bodyPr/>
        <a:lstStyle/>
        <a:p>
          <a:endParaRPr lang="it-IT"/>
        </a:p>
      </dgm:t>
    </dgm:pt>
    <dgm:pt modelId="{4B966552-98E4-465A-9A0E-02C84BA64F85}" type="sibTrans" cxnId="{F4C43446-8C96-4D38-B271-56838F07DEFC}">
      <dgm:prSet/>
      <dgm:spPr/>
      <dgm:t>
        <a:bodyPr/>
        <a:lstStyle/>
        <a:p>
          <a:endParaRPr lang="it-IT"/>
        </a:p>
      </dgm:t>
    </dgm:pt>
    <dgm:pt modelId="{87DB87B3-848E-441B-A122-F653D3D6A5C5}" type="pres">
      <dgm:prSet presAssocID="{E1DD7E05-84A2-4B7F-9F8F-C1C10985F6DF}" presName="Name0" presStyleCnt="0">
        <dgm:presLayoutVars>
          <dgm:dir/>
          <dgm:animLvl val="lvl"/>
          <dgm:resizeHandles val="exact"/>
        </dgm:presLayoutVars>
      </dgm:prSet>
      <dgm:spPr/>
    </dgm:pt>
    <dgm:pt modelId="{355D407B-9D75-4727-9E61-EDAEA3F898F6}" type="pres">
      <dgm:prSet presAssocID="{24DE57E9-109B-4869-BA52-8B2C71080522}" presName="linNode" presStyleCnt="0"/>
      <dgm:spPr/>
    </dgm:pt>
    <dgm:pt modelId="{A9E95F07-16BD-4790-9BFB-FE8FDEE2592D}" type="pres">
      <dgm:prSet presAssocID="{24DE57E9-109B-4869-BA52-8B2C71080522}" presName="parentText" presStyleLbl="node1" presStyleIdx="0" presStyleCnt="1">
        <dgm:presLayoutVars>
          <dgm:chMax val="1"/>
          <dgm:bulletEnabled val="1"/>
        </dgm:presLayoutVars>
      </dgm:prSet>
      <dgm:spPr/>
    </dgm:pt>
    <dgm:pt modelId="{B8EA7DDD-D468-468E-9AD3-92177091B0F0}" type="pres">
      <dgm:prSet presAssocID="{24DE57E9-109B-4869-BA52-8B2C71080522}" presName="descendantText" presStyleLbl="alignAccFollowNode1" presStyleIdx="0" presStyleCnt="1">
        <dgm:presLayoutVars>
          <dgm:bulletEnabled val="1"/>
        </dgm:presLayoutVars>
      </dgm:prSet>
      <dgm:spPr/>
    </dgm:pt>
  </dgm:ptLst>
  <dgm:cxnLst>
    <dgm:cxn modelId="{3C90842B-AE38-410D-B87D-675E52E14A79}" type="presOf" srcId="{B7ACE542-08F9-4E9A-A725-15D784F9182E}" destId="{B8EA7DDD-D468-468E-9AD3-92177091B0F0}" srcOrd="0" destOrd="0" presId="urn:microsoft.com/office/officeart/2005/8/layout/vList5"/>
    <dgm:cxn modelId="{F4C43446-8C96-4D38-B271-56838F07DEFC}" srcId="{24DE57E9-109B-4869-BA52-8B2C71080522}" destId="{292ECC6D-82F7-497B-9B2B-12989815D426}" srcOrd="1" destOrd="0" parTransId="{AB166191-2500-49E6-856A-169FB472232D}" sibTransId="{4B966552-98E4-465A-9A0E-02C84BA64F85}"/>
    <dgm:cxn modelId="{238AF0CD-7D03-4877-9C4B-CF6B4924D9E2}" type="presOf" srcId="{292ECC6D-82F7-497B-9B2B-12989815D426}" destId="{B8EA7DDD-D468-468E-9AD3-92177091B0F0}" srcOrd="0" destOrd="1" presId="urn:microsoft.com/office/officeart/2005/8/layout/vList5"/>
    <dgm:cxn modelId="{990982D4-3504-4966-83C4-9742DF1D2317}" srcId="{E1DD7E05-84A2-4B7F-9F8F-C1C10985F6DF}" destId="{24DE57E9-109B-4869-BA52-8B2C71080522}" srcOrd="0" destOrd="0" parTransId="{1AB4AC15-7AD7-4CA0-8EFF-262BFBE0BDF4}" sibTransId="{1569BB96-B7C4-4DEF-8C35-A1572849911E}"/>
    <dgm:cxn modelId="{1966D8DD-B197-46DE-8420-158803B73A37}" type="presOf" srcId="{E1DD7E05-84A2-4B7F-9F8F-C1C10985F6DF}" destId="{87DB87B3-848E-441B-A122-F653D3D6A5C5}" srcOrd="0" destOrd="0" presId="urn:microsoft.com/office/officeart/2005/8/layout/vList5"/>
    <dgm:cxn modelId="{14ED7EF6-872F-46AB-BD1C-EB6581A7138E}" type="presOf" srcId="{24DE57E9-109B-4869-BA52-8B2C71080522}" destId="{A9E95F07-16BD-4790-9BFB-FE8FDEE2592D}" srcOrd="0" destOrd="0" presId="urn:microsoft.com/office/officeart/2005/8/layout/vList5"/>
    <dgm:cxn modelId="{5914F1FB-96CA-41BF-8D29-8141EB273AB8}" srcId="{24DE57E9-109B-4869-BA52-8B2C71080522}" destId="{B7ACE542-08F9-4E9A-A725-15D784F9182E}" srcOrd="0" destOrd="0" parTransId="{3CE568B4-26E5-4673-A6D1-CB69CE748202}" sibTransId="{15770A62-7456-4ED8-ADD3-4C3A015FACA1}"/>
    <dgm:cxn modelId="{9C03959A-FAFB-41B2-89D0-EB7ACABF85E1}" type="presParOf" srcId="{87DB87B3-848E-441B-A122-F653D3D6A5C5}" destId="{355D407B-9D75-4727-9E61-EDAEA3F898F6}" srcOrd="0" destOrd="0" presId="urn:microsoft.com/office/officeart/2005/8/layout/vList5"/>
    <dgm:cxn modelId="{898FBC09-137F-4D36-BE75-9E67B1B0FFA2}" type="presParOf" srcId="{355D407B-9D75-4727-9E61-EDAEA3F898F6}" destId="{A9E95F07-16BD-4790-9BFB-FE8FDEE2592D}" srcOrd="0" destOrd="0" presId="urn:microsoft.com/office/officeart/2005/8/layout/vList5"/>
    <dgm:cxn modelId="{92F2A6F4-B305-48F4-A0D2-53C46399C35C}" type="presParOf" srcId="{355D407B-9D75-4727-9E61-EDAEA3F898F6}" destId="{B8EA7DDD-D468-468E-9AD3-92177091B0F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DD7E05-84A2-4B7F-9F8F-C1C10985F6D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24DE57E9-109B-4869-BA52-8B2C71080522}">
      <dgm:prSet/>
      <dgm:spPr/>
      <dgm:t>
        <a:bodyPr/>
        <a:lstStyle/>
        <a:p>
          <a:r>
            <a:rPr lang="it-IT" dirty="0"/>
            <a:t>Compiti assegnati:</a:t>
          </a:r>
        </a:p>
      </dgm:t>
    </dgm:pt>
    <dgm:pt modelId="{1AB4AC15-7AD7-4CA0-8EFF-262BFBE0BDF4}" type="parTrans" cxnId="{990982D4-3504-4966-83C4-9742DF1D2317}">
      <dgm:prSet/>
      <dgm:spPr/>
      <dgm:t>
        <a:bodyPr/>
        <a:lstStyle/>
        <a:p>
          <a:endParaRPr lang="it-IT"/>
        </a:p>
      </dgm:t>
    </dgm:pt>
    <dgm:pt modelId="{1569BB96-B7C4-4DEF-8C35-A1572849911E}" type="sibTrans" cxnId="{990982D4-3504-4966-83C4-9742DF1D2317}">
      <dgm:prSet/>
      <dgm:spPr/>
      <dgm:t>
        <a:bodyPr/>
        <a:lstStyle/>
        <a:p>
          <a:endParaRPr lang="it-IT"/>
        </a:p>
      </dgm:t>
    </dgm:pt>
    <dgm:pt modelId="{B7ACE542-08F9-4E9A-A725-15D784F9182E}">
      <dgm:prSet/>
      <dgm:spPr/>
      <dgm:t>
        <a:bodyPr/>
        <a:lstStyle/>
        <a:p>
          <a:r>
            <a:rPr lang="it-IT" b="1" dirty="0"/>
            <a:t>Gestione Fondi Esterni</a:t>
          </a:r>
          <a:endParaRPr lang="it-IT" dirty="0"/>
        </a:p>
      </dgm:t>
    </dgm:pt>
    <dgm:pt modelId="{3CE568B4-26E5-4673-A6D1-CB69CE748202}" type="parTrans" cxnId="{5914F1FB-96CA-41BF-8D29-8141EB273AB8}">
      <dgm:prSet/>
      <dgm:spPr/>
      <dgm:t>
        <a:bodyPr/>
        <a:lstStyle/>
        <a:p>
          <a:endParaRPr lang="it-IT"/>
        </a:p>
      </dgm:t>
    </dgm:pt>
    <dgm:pt modelId="{15770A62-7456-4ED8-ADD3-4C3A015FACA1}" type="sibTrans" cxnId="{5914F1FB-96CA-41BF-8D29-8141EB273AB8}">
      <dgm:prSet/>
      <dgm:spPr/>
      <dgm:t>
        <a:bodyPr/>
        <a:lstStyle/>
        <a:p>
          <a:endParaRPr lang="it-IT"/>
        </a:p>
      </dgm:t>
    </dgm:pt>
    <dgm:pt modelId="{292ECC6D-82F7-497B-9B2B-12989815D426}">
      <dgm:prSet/>
      <dgm:spPr/>
      <dgm:t>
        <a:bodyPr/>
        <a:lstStyle/>
        <a:p>
          <a:endParaRPr lang="it-IT" dirty="0"/>
        </a:p>
      </dgm:t>
    </dgm:pt>
    <dgm:pt modelId="{AB166191-2500-49E6-856A-169FB472232D}" type="parTrans" cxnId="{F4C43446-8C96-4D38-B271-56838F07DEFC}">
      <dgm:prSet/>
      <dgm:spPr/>
      <dgm:t>
        <a:bodyPr/>
        <a:lstStyle/>
        <a:p>
          <a:endParaRPr lang="it-IT"/>
        </a:p>
      </dgm:t>
    </dgm:pt>
    <dgm:pt modelId="{4B966552-98E4-465A-9A0E-02C84BA64F85}" type="sibTrans" cxnId="{F4C43446-8C96-4D38-B271-56838F07DEFC}">
      <dgm:prSet/>
      <dgm:spPr/>
      <dgm:t>
        <a:bodyPr/>
        <a:lstStyle/>
        <a:p>
          <a:endParaRPr lang="it-IT"/>
        </a:p>
      </dgm:t>
    </dgm:pt>
    <dgm:pt modelId="{87DB87B3-848E-441B-A122-F653D3D6A5C5}" type="pres">
      <dgm:prSet presAssocID="{E1DD7E05-84A2-4B7F-9F8F-C1C10985F6DF}" presName="Name0" presStyleCnt="0">
        <dgm:presLayoutVars>
          <dgm:dir/>
          <dgm:animLvl val="lvl"/>
          <dgm:resizeHandles val="exact"/>
        </dgm:presLayoutVars>
      </dgm:prSet>
      <dgm:spPr/>
    </dgm:pt>
    <dgm:pt modelId="{355D407B-9D75-4727-9E61-EDAEA3F898F6}" type="pres">
      <dgm:prSet presAssocID="{24DE57E9-109B-4869-BA52-8B2C71080522}" presName="linNode" presStyleCnt="0"/>
      <dgm:spPr/>
    </dgm:pt>
    <dgm:pt modelId="{A9E95F07-16BD-4790-9BFB-FE8FDEE2592D}" type="pres">
      <dgm:prSet presAssocID="{24DE57E9-109B-4869-BA52-8B2C71080522}" presName="parentText" presStyleLbl="node1" presStyleIdx="0" presStyleCnt="1">
        <dgm:presLayoutVars>
          <dgm:chMax val="1"/>
          <dgm:bulletEnabled val="1"/>
        </dgm:presLayoutVars>
      </dgm:prSet>
      <dgm:spPr/>
    </dgm:pt>
    <dgm:pt modelId="{B8EA7DDD-D468-468E-9AD3-92177091B0F0}" type="pres">
      <dgm:prSet presAssocID="{24DE57E9-109B-4869-BA52-8B2C71080522}" presName="descendantText" presStyleLbl="alignAccFollowNode1" presStyleIdx="0" presStyleCnt="1">
        <dgm:presLayoutVars>
          <dgm:bulletEnabled val="1"/>
        </dgm:presLayoutVars>
      </dgm:prSet>
      <dgm:spPr/>
    </dgm:pt>
  </dgm:ptLst>
  <dgm:cxnLst>
    <dgm:cxn modelId="{3C90842B-AE38-410D-B87D-675E52E14A79}" type="presOf" srcId="{B7ACE542-08F9-4E9A-A725-15D784F9182E}" destId="{B8EA7DDD-D468-468E-9AD3-92177091B0F0}" srcOrd="0" destOrd="0" presId="urn:microsoft.com/office/officeart/2005/8/layout/vList5"/>
    <dgm:cxn modelId="{F4C43446-8C96-4D38-B271-56838F07DEFC}" srcId="{24DE57E9-109B-4869-BA52-8B2C71080522}" destId="{292ECC6D-82F7-497B-9B2B-12989815D426}" srcOrd="1" destOrd="0" parTransId="{AB166191-2500-49E6-856A-169FB472232D}" sibTransId="{4B966552-98E4-465A-9A0E-02C84BA64F85}"/>
    <dgm:cxn modelId="{238AF0CD-7D03-4877-9C4B-CF6B4924D9E2}" type="presOf" srcId="{292ECC6D-82F7-497B-9B2B-12989815D426}" destId="{B8EA7DDD-D468-468E-9AD3-92177091B0F0}" srcOrd="0" destOrd="1" presId="urn:microsoft.com/office/officeart/2005/8/layout/vList5"/>
    <dgm:cxn modelId="{990982D4-3504-4966-83C4-9742DF1D2317}" srcId="{E1DD7E05-84A2-4B7F-9F8F-C1C10985F6DF}" destId="{24DE57E9-109B-4869-BA52-8B2C71080522}" srcOrd="0" destOrd="0" parTransId="{1AB4AC15-7AD7-4CA0-8EFF-262BFBE0BDF4}" sibTransId="{1569BB96-B7C4-4DEF-8C35-A1572849911E}"/>
    <dgm:cxn modelId="{1966D8DD-B197-46DE-8420-158803B73A37}" type="presOf" srcId="{E1DD7E05-84A2-4B7F-9F8F-C1C10985F6DF}" destId="{87DB87B3-848E-441B-A122-F653D3D6A5C5}" srcOrd="0" destOrd="0" presId="urn:microsoft.com/office/officeart/2005/8/layout/vList5"/>
    <dgm:cxn modelId="{14ED7EF6-872F-46AB-BD1C-EB6581A7138E}" type="presOf" srcId="{24DE57E9-109B-4869-BA52-8B2C71080522}" destId="{A9E95F07-16BD-4790-9BFB-FE8FDEE2592D}" srcOrd="0" destOrd="0" presId="urn:microsoft.com/office/officeart/2005/8/layout/vList5"/>
    <dgm:cxn modelId="{5914F1FB-96CA-41BF-8D29-8141EB273AB8}" srcId="{24DE57E9-109B-4869-BA52-8B2C71080522}" destId="{B7ACE542-08F9-4E9A-A725-15D784F9182E}" srcOrd="0" destOrd="0" parTransId="{3CE568B4-26E5-4673-A6D1-CB69CE748202}" sibTransId="{15770A62-7456-4ED8-ADD3-4C3A015FACA1}"/>
    <dgm:cxn modelId="{9C03959A-FAFB-41B2-89D0-EB7ACABF85E1}" type="presParOf" srcId="{87DB87B3-848E-441B-A122-F653D3D6A5C5}" destId="{355D407B-9D75-4727-9E61-EDAEA3F898F6}" srcOrd="0" destOrd="0" presId="urn:microsoft.com/office/officeart/2005/8/layout/vList5"/>
    <dgm:cxn modelId="{898FBC09-137F-4D36-BE75-9E67B1B0FFA2}" type="presParOf" srcId="{355D407B-9D75-4727-9E61-EDAEA3F898F6}" destId="{A9E95F07-16BD-4790-9BFB-FE8FDEE2592D}" srcOrd="0" destOrd="0" presId="urn:microsoft.com/office/officeart/2005/8/layout/vList5"/>
    <dgm:cxn modelId="{92F2A6F4-B305-48F4-A0D2-53C46399C35C}" type="presParOf" srcId="{355D407B-9D75-4727-9E61-EDAEA3F898F6}" destId="{B8EA7DDD-D468-468E-9AD3-92177091B0F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C8D2B-05E8-455C-8292-E8B0EAD962E3}">
      <dsp:nvSpPr>
        <dsp:cNvPr id="0" name=""/>
        <dsp:cNvSpPr/>
      </dsp:nvSpPr>
      <dsp:spPr>
        <a:xfrm>
          <a:off x="2858938" y="619"/>
          <a:ext cx="1920878" cy="9604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it-IT" sz="2600" kern="1200"/>
            <a:t>Componenti:</a:t>
          </a:r>
        </a:p>
      </dsp:txBody>
      <dsp:txXfrm>
        <a:off x="2887068" y="28749"/>
        <a:ext cx="1864618" cy="904179"/>
      </dsp:txXfrm>
    </dsp:sp>
    <dsp:sp modelId="{A10DC49A-61AB-4E36-A9B2-036A569F9AFF}">
      <dsp:nvSpPr>
        <dsp:cNvPr id="0" name=""/>
        <dsp:cNvSpPr/>
      </dsp:nvSpPr>
      <dsp:spPr>
        <a:xfrm>
          <a:off x="3051026" y="961058"/>
          <a:ext cx="192087" cy="720329"/>
        </a:xfrm>
        <a:custGeom>
          <a:avLst/>
          <a:gdLst/>
          <a:ahLst/>
          <a:cxnLst/>
          <a:rect l="0" t="0" r="0" b="0"/>
          <a:pathLst>
            <a:path>
              <a:moveTo>
                <a:pt x="0" y="0"/>
              </a:moveTo>
              <a:lnTo>
                <a:pt x="0" y="720329"/>
              </a:lnTo>
              <a:lnTo>
                <a:pt x="192087" y="7203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B9E29C-7DBC-46DB-A105-D0F3133D7B1C}">
      <dsp:nvSpPr>
        <dsp:cNvPr id="0" name=""/>
        <dsp:cNvSpPr/>
      </dsp:nvSpPr>
      <dsp:spPr>
        <a:xfrm>
          <a:off x="3243114" y="1201168"/>
          <a:ext cx="1536702" cy="96043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it-IT" sz="1600" kern="1200" dirty="0"/>
            <a:t>Lorusso Annalisa</a:t>
          </a:r>
        </a:p>
      </dsp:txBody>
      <dsp:txXfrm>
        <a:off x="3271244" y="1229298"/>
        <a:ext cx="1480442" cy="904179"/>
      </dsp:txXfrm>
    </dsp:sp>
    <dsp:sp modelId="{2391DD0C-13F6-426C-8FD3-C0208B35D59D}">
      <dsp:nvSpPr>
        <dsp:cNvPr id="0" name=""/>
        <dsp:cNvSpPr/>
      </dsp:nvSpPr>
      <dsp:spPr>
        <a:xfrm>
          <a:off x="3051026" y="961058"/>
          <a:ext cx="192087" cy="1920878"/>
        </a:xfrm>
        <a:custGeom>
          <a:avLst/>
          <a:gdLst/>
          <a:ahLst/>
          <a:cxnLst/>
          <a:rect l="0" t="0" r="0" b="0"/>
          <a:pathLst>
            <a:path>
              <a:moveTo>
                <a:pt x="0" y="0"/>
              </a:moveTo>
              <a:lnTo>
                <a:pt x="0" y="1920878"/>
              </a:lnTo>
              <a:lnTo>
                <a:pt x="192087" y="19208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602358-613B-4367-9DC0-934E4C9836A7}">
      <dsp:nvSpPr>
        <dsp:cNvPr id="0" name=""/>
        <dsp:cNvSpPr/>
      </dsp:nvSpPr>
      <dsp:spPr>
        <a:xfrm>
          <a:off x="3243114" y="2401717"/>
          <a:ext cx="1536702" cy="96043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it-IT" sz="1600" kern="1200" dirty="0"/>
            <a:t>Moccia Leonardo</a:t>
          </a:r>
        </a:p>
      </dsp:txBody>
      <dsp:txXfrm>
        <a:off x="3271244" y="2429847"/>
        <a:ext cx="1480442" cy="904179"/>
      </dsp:txXfrm>
    </dsp:sp>
    <dsp:sp modelId="{7D75481C-30B9-40C2-8E2B-9A53E0B6301A}">
      <dsp:nvSpPr>
        <dsp:cNvPr id="0" name=""/>
        <dsp:cNvSpPr/>
      </dsp:nvSpPr>
      <dsp:spPr>
        <a:xfrm>
          <a:off x="3051026" y="961058"/>
          <a:ext cx="192087" cy="3121427"/>
        </a:xfrm>
        <a:custGeom>
          <a:avLst/>
          <a:gdLst/>
          <a:ahLst/>
          <a:cxnLst/>
          <a:rect l="0" t="0" r="0" b="0"/>
          <a:pathLst>
            <a:path>
              <a:moveTo>
                <a:pt x="0" y="0"/>
              </a:moveTo>
              <a:lnTo>
                <a:pt x="0" y="3121427"/>
              </a:lnTo>
              <a:lnTo>
                <a:pt x="192087" y="31214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C7C4A3-3987-46E2-9382-466649B5241A}">
      <dsp:nvSpPr>
        <dsp:cNvPr id="0" name=""/>
        <dsp:cNvSpPr/>
      </dsp:nvSpPr>
      <dsp:spPr>
        <a:xfrm>
          <a:off x="3243114" y="3602266"/>
          <a:ext cx="1536702" cy="96043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it-IT" sz="1600" b="1" kern="1200" dirty="0"/>
            <a:t>Silvestri Antonio (responsabile)</a:t>
          </a:r>
        </a:p>
      </dsp:txBody>
      <dsp:txXfrm>
        <a:off x="3271244" y="3630396"/>
        <a:ext cx="1480442" cy="904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A7DDD-D468-468E-9AD3-92177091B0F0}">
      <dsp:nvSpPr>
        <dsp:cNvPr id="0" name=""/>
        <dsp:cNvSpPr/>
      </dsp:nvSpPr>
      <dsp:spPr>
        <a:xfrm rot="5400000">
          <a:off x="5343111" y="-1727583"/>
          <a:ext cx="2019014" cy="597893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83820" rIns="167640" bIns="83820" numCol="1" spcCol="1270" anchor="ctr" anchorCtr="0">
          <a:noAutofit/>
        </a:bodyPr>
        <a:lstStyle/>
        <a:p>
          <a:pPr marL="285750" lvl="1" indent="-285750" algn="l" defTabSz="1955800">
            <a:lnSpc>
              <a:spcPct val="90000"/>
            </a:lnSpc>
            <a:spcBef>
              <a:spcPct val="0"/>
            </a:spcBef>
            <a:spcAft>
              <a:spcPct val="15000"/>
            </a:spcAft>
            <a:buChar char="•"/>
          </a:pPr>
          <a:r>
            <a:rPr lang="it-IT" sz="4400" b="1" kern="1200" dirty="0"/>
            <a:t>Segreteria di Direzione</a:t>
          </a:r>
          <a:endParaRPr lang="it-IT" sz="4400" kern="1200" dirty="0"/>
        </a:p>
        <a:p>
          <a:pPr marL="285750" lvl="1" indent="-285750" algn="l" defTabSz="1955800">
            <a:lnSpc>
              <a:spcPct val="90000"/>
            </a:lnSpc>
            <a:spcBef>
              <a:spcPct val="0"/>
            </a:spcBef>
            <a:spcAft>
              <a:spcPct val="15000"/>
            </a:spcAft>
            <a:buChar char="•"/>
          </a:pPr>
          <a:endParaRPr lang="it-IT" sz="4400" kern="1200" dirty="0"/>
        </a:p>
      </dsp:txBody>
      <dsp:txXfrm rot="-5400000">
        <a:off x="3363151" y="350937"/>
        <a:ext cx="5880375" cy="1821894"/>
      </dsp:txXfrm>
    </dsp:sp>
    <dsp:sp modelId="{A9E95F07-16BD-4790-9BFB-FE8FDEE2592D}">
      <dsp:nvSpPr>
        <dsp:cNvPr id="0" name=""/>
        <dsp:cNvSpPr/>
      </dsp:nvSpPr>
      <dsp:spPr>
        <a:xfrm>
          <a:off x="0" y="0"/>
          <a:ext cx="3363151" cy="25237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it-IT" sz="5200" kern="1200" dirty="0"/>
            <a:t>Compiti assegnati:</a:t>
          </a:r>
        </a:p>
      </dsp:txBody>
      <dsp:txXfrm>
        <a:off x="123200" y="123200"/>
        <a:ext cx="3116751" cy="22773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A7DDD-D468-468E-9AD3-92177091B0F0}">
      <dsp:nvSpPr>
        <dsp:cNvPr id="0" name=""/>
        <dsp:cNvSpPr/>
      </dsp:nvSpPr>
      <dsp:spPr>
        <a:xfrm rot="5400000">
          <a:off x="5343111" y="-1727583"/>
          <a:ext cx="2019014" cy="597893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83820" rIns="167640" bIns="83820" numCol="1" spcCol="1270" anchor="ctr" anchorCtr="0">
          <a:noAutofit/>
        </a:bodyPr>
        <a:lstStyle/>
        <a:p>
          <a:pPr marL="285750" lvl="1" indent="-285750" algn="l" defTabSz="1955800">
            <a:lnSpc>
              <a:spcPct val="90000"/>
            </a:lnSpc>
            <a:spcBef>
              <a:spcPct val="0"/>
            </a:spcBef>
            <a:spcAft>
              <a:spcPct val="15000"/>
            </a:spcAft>
            <a:buChar char="•"/>
          </a:pPr>
          <a:r>
            <a:rPr lang="it-IT" sz="4400" b="1" kern="1200" dirty="0"/>
            <a:t>Gestione Fondi Esterni</a:t>
          </a:r>
          <a:endParaRPr lang="it-IT" sz="4400" kern="1200" dirty="0"/>
        </a:p>
        <a:p>
          <a:pPr marL="285750" lvl="1" indent="-285750" algn="l" defTabSz="1955800">
            <a:lnSpc>
              <a:spcPct val="90000"/>
            </a:lnSpc>
            <a:spcBef>
              <a:spcPct val="0"/>
            </a:spcBef>
            <a:spcAft>
              <a:spcPct val="15000"/>
            </a:spcAft>
            <a:buChar char="•"/>
          </a:pPr>
          <a:endParaRPr lang="it-IT" sz="4400" kern="1200" dirty="0"/>
        </a:p>
      </dsp:txBody>
      <dsp:txXfrm rot="-5400000">
        <a:off x="3363151" y="350937"/>
        <a:ext cx="5880375" cy="1821894"/>
      </dsp:txXfrm>
    </dsp:sp>
    <dsp:sp modelId="{A9E95F07-16BD-4790-9BFB-FE8FDEE2592D}">
      <dsp:nvSpPr>
        <dsp:cNvPr id="0" name=""/>
        <dsp:cNvSpPr/>
      </dsp:nvSpPr>
      <dsp:spPr>
        <a:xfrm>
          <a:off x="0" y="0"/>
          <a:ext cx="3363151" cy="25237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it-IT" sz="5200" kern="1200" dirty="0"/>
            <a:t>Compiti assegnati:</a:t>
          </a:r>
        </a:p>
      </dsp:txBody>
      <dsp:txXfrm>
        <a:off x="123200" y="123200"/>
        <a:ext cx="3116751" cy="227736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347937B0-5A54-AC4B-848B-2BF110F42713}" type="datetimeFigureOut">
              <a:rPr lang="en-US" smtClean="0"/>
              <a:t>3/10/21</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CF655816-1496-3948-A8B3-EEDEA5977207}" type="slidenum">
              <a:rPr lang="en-US" smtClean="0"/>
              <a:t>‹#›</a:t>
            </a:fld>
            <a:endParaRPr lang="en-US"/>
          </a:p>
        </p:txBody>
      </p:sp>
    </p:spTree>
    <p:extLst>
      <p:ext uri="{BB962C8B-B14F-4D97-AF65-F5344CB8AC3E}">
        <p14:creationId xmlns:p14="http://schemas.microsoft.com/office/powerpoint/2010/main" val="22147738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6332DD28-CE26-B842-A8BA-FC19F387B2F5}" type="datetimeFigureOut">
              <a:rPr lang="en-US" smtClean="0"/>
              <a:t>3/10/21</a:t>
            </a:fld>
            <a:endParaRPr lang="en-US"/>
          </a:p>
        </p:txBody>
      </p:sp>
      <p:sp>
        <p:nvSpPr>
          <p:cNvPr id="4" name="Slide Image Placeholder 3"/>
          <p:cNvSpPr>
            <a:spLocks noGrp="1" noRot="1" noChangeAspect="1"/>
          </p:cNvSpPr>
          <p:nvPr>
            <p:ph type="sldImg" idx="2"/>
          </p:nvPr>
        </p:nvSpPr>
        <p:spPr>
          <a:xfrm>
            <a:off x="2311400" y="514350"/>
            <a:ext cx="45212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70329440-0B81-8345-8084-FB580399F838}" type="slidenum">
              <a:rPr lang="en-US" smtClean="0"/>
              <a:t>‹#›</a:t>
            </a:fld>
            <a:endParaRPr lang="en-US"/>
          </a:p>
        </p:txBody>
      </p:sp>
    </p:spTree>
    <p:extLst>
      <p:ext uri="{BB962C8B-B14F-4D97-AF65-F5344CB8AC3E}">
        <p14:creationId xmlns:p14="http://schemas.microsoft.com/office/powerpoint/2010/main" val="586720208"/>
      </p:ext>
    </p:extLst>
  </p:cSld>
  <p:clrMap bg1="lt1" tx1="dk1" bg2="lt2" tx2="dk2" accent1="accent1" accent2="accent2" accent3="accent3" accent4="accent4" accent5="accent5" accent6="accent6" hlink="hlink" folHlink="folHlink"/>
  <p:hf hdr="0" ftr="0" dt="0"/>
  <p:notesStyle>
    <a:lvl1pPr marL="0" algn="l" defTabSz="582061" rtl="0" eaLnBrk="1" latinLnBrk="0" hangingPunct="1">
      <a:defRPr sz="1500" kern="1200">
        <a:solidFill>
          <a:schemeClr val="tx1"/>
        </a:solidFill>
        <a:latin typeface="+mn-lt"/>
        <a:ea typeface="+mn-ea"/>
        <a:cs typeface="+mn-cs"/>
      </a:defRPr>
    </a:lvl1pPr>
    <a:lvl2pPr marL="582061" algn="l" defTabSz="582061" rtl="0" eaLnBrk="1" latinLnBrk="0" hangingPunct="1">
      <a:defRPr sz="1500" kern="1200">
        <a:solidFill>
          <a:schemeClr val="tx1"/>
        </a:solidFill>
        <a:latin typeface="+mn-lt"/>
        <a:ea typeface="+mn-ea"/>
        <a:cs typeface="+mn-cs"/>
      </a:defRPr>
    </a:lvl2pPr>
    <a:lvl3pPr marL="1164123" algn="l" defTabSz="582061" rtl="0" eaLnBrk="1" latinLnBrk="0" hangingPunct="1">
      <a:defRPr sz="1500" kern="1200">
        <a:solidFill>
          <a:schemeClr val="tx1"/>
        </a:solidFill>
        <a:latin typeface="+mn-lt"/>
        <a:ea typeface="+mn-ea"/>
        <a:cs typeface="+mn-cs"/>
      </a:defRPr>
    </a:lvl3pPr>
    <a:lvl4pPr marL="1746184" algn="l" defTabSz="582061" rtl="0" eaLnBrk="1" latinLnBrk="0" hangingPunct="1">
      <a:defRPr sz="1500" kern="1200">
        <a:solidFill>
          <a:schemeClr val="tx1"/>
        </a:solidFill>
        <a:latin typeface="+mn-lt"/>
        <a:ea typeface="+mn-ea"/>
        <a:cs typeface="+mn-cs"/>
      </a:defRPr>
    </a:lvl4pPr>
    <a:lvl5pPr marL="2328245" algn="l" defTabSz="582061" rtl="0" eaLnBrk="1" latinLnBrk="0" hangingPunct="1">
      <a:defRPr sz="1500" kern="1200">
        <a:solidFill>
          <a:schemeClr val="tx1"/>
        </a:solidFill>
        <a:latin typeface="+mn-lt"/>
        <a:ea typeface="+mn-ea"/>
        <a:cs typeface="+mn-cs"/>
      </a:defRPr>
    </a:lvl5pPr>
    <a:lvl6pPr marL="2910307" algn="l" defTabSz="582061" rtl="0" eaLnBrk="1" latinLnBrk="0" hangingPunct="1">
      <a:defRPr sz="1500" kern="1200">
        <a:solidFill>
          <a:schemeClr val="tx1"/>
        </a:solidFill>
        <a:latin typeface="+mn-lt"/>
        <a:ea typeface="+mn-ea"/>
        <a:cs typeface="+mn-cs"/>
      </a:defRPr>
    </a:lvl6pPr>
    <a:lvl7pPr marL="3492368" algn="l" defTabSz="582061" rtl="0" eaLnBrk="1" latinLnBrk="0" hangingPunct="1">
      <a:defRPr sz="1500" kern="1200">
        <a:solidFill>
          <a:schemeClr val="tx1"/>
        </a:solidFill>
        <a:latin typeface="+mn-lt"/>
        <a:ea typeface="+mn-ea"/>
        <a:cs typeface="+mn-cs"/>
      </a:defRPr>
    </a:lvl7pPr>
    <a:lvl8pPr marL="4074429" algn="l" defTabSz="582061" rtl="0" eaLnBrk="1" latinLnBrk="0" hangingPunct="1">
      <a:defRPr sz="1500" kern="1200">
        <a:solidFill>
          <a:schemeClr val="tx1"/>
        </a:solidFill>
        <a:latin typeface="+mn-lt"/>
        <a:ea typeface="+mn-ea"/>
        <a:cs typeface="+mn-cs"/>
      </a:defRPr>
    </a:lvl8pPr>
    <a:lvl9pPr marL="4656491" algn="l" defTabSz="582061"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2:notes"/>
          <p:cNvSpPr>
            <a:spLocks noGrp="1" noRot="1" noChangeAspect="1"/>
          </p:cNvSpPr>
          <p:nvPr>
            <p:ph type="sldImg" idx="2"/>
          </p:nvPr>
        </p:nvSpPr>
        <p:spPr>
          <a:xfrm>
            <a:off x="2311400" y="514350"/>
            <a:ext cx="45212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560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 name="Google Shape;27;p1:notes"/>
          <p:cNvSpPr>
            <a:spLocks noGrp="1" noRot="1" noChangeAspect="1"/>
          </p:cNvSpPr>
          <p:nvPr>
            <p:ph type="sldImg" idx="2"/>
          </p:nvPr>
        </p:nvSpPr>
        <p:spPr>
          <a:xfrm>
            <a:off x="2311400" y="514350"/>
            <a:ext cx="45212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6326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 name="Google Shape;27;p1:notes"/>
          <p:cNvSpPr>
            <a:spLocks noGrp="1" noRot="1" noChangeAspect="1"/>
          </p:cNvSpPr>
          <p:nvPr>
            <p:ph type="sldImg" idx="2"/>
          </p:nvPr>
        </p:nvSpPr>
        <p:spPr>
          <a:xfrm>
            <a:off x="2311400" y="514350"/>
            <a:ext cx="45212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530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3:notes"/>
          <p:cNvSpPr>
            <a:spLocks noGrp="1" noRot="1" noChangeAspect="1"/>
          </p:cNvSpPr>
          <p:nvPr>
            <p:ph type="sldImg" idx="2"/>
          </p:nvPr>
        </p:nvSpPr>
        <p:spPr>
          <a:xfrm>
            <a:off x="2311400" y="514350"/>
            <a:ext cx="45212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8713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2311400" y="514350"/>
            <a:ext cx="45212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7481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04518" y="876761"/>
            <a:ext cx="10251202" cy="1470025"/>
          </a:xfrm>
        </p:spPr>
        <p:txBody>
          <a:bodyPr/>
          <a:lstStyle/>
          <a:p>
            <a:r>
              <a:rPr lang="en-US" dirty="0"/>
              <a:t>Click to edit Master title style</a:t>
            </a:r>
          </a:p>
        </p:txBody>
      </p:sp>
      <p:sp>
        <p:nvSpPr>
          <p:cNvPr id="3" name="Subtitle 2"/>
          <p:cNvSpPr>
            <a:spLocks noGrp="1"/>
          </p:cNvSpPr>
          <p:nvPr>
            <p:ph type="subTitle" idx="1"/>
          </p:nvPr>
        </p:nvSpPr>
        <p:spPr>
          <a:xfrm>
            <a:off x="1809036" y="3886200"/>
            <a:ext cx="8442167" cy="1752600"/>
          </a:xfrm>
        </p:spPr>
        <p:txBody>
          <a:bodyPr/>
          <a:lstStyle>
            <a:lvl1pPr marL="0" indent="0" algn="ctr">
              <a:buNone/>
              <a:defRPr>
                <a:solidFill>
                  <a:schemeClr val="tx1">
                    <a:tint val="75000"/>
                  </a:schemeClr>
                </a:solidFill>
              </a:defRPr>
            </a:lvl1pPr>
            <a:lvl2pPr marL="582061" indent="0" algn="ctr">
              <a:buNone/>
              <a:defRPr>
                <a:solidFill>
                  <a:schemeClr val="tx1">
                    <a:tint val="75000"/>
                  </a:schemeClr>
                </a:solidFill>
              </a:defRPr>
            </a:lvl2pPr>
            <a:lvl3pPr marL="1164123" indent="0" algn="ctr">
              <a:buNone/>
              <a:defRPr>
                <a:solidFill>
                  <a:schemeClr val="tx1">
                    <a:tint val="75000"/>
                  </a:schemeClr>
                </a:solidFill>
              </a:defRPr>
            </a:lvl3pPr>
            <a:lvl4pPr marL="1746184" indent="0" algn="ctr">
              <a:buNone/>
              <a:defRPr>
                <a:solidFill>
                  <a:schemeClr val="tx1">
                    <a:tint val="75000"/>
                  </a:schemeClr>
                </a:solidFill>
              </a:defRPr>
            </a:lvl4pPr>
            <a:lvl5pPr marL="2328245" indent="0" algn="ctr">
              <a:buNone/>
              <a:defRPr>
                <a:solidFill>
                  <a:schemeClr val="tx1">
                    <a:tint val="75000"/>
                  </a:schemeClr>
                </a:solidFill>
              </a:defRPr>
            </a:lvl5pPr>
            <a:lvl6pPr marL="2910307" indent="0" algn="ctr">
              <a:buNone/>
              <a:defRPr>
                <a:solidFill>
                  <a:schemeClr val="tx1">
                    <a:tint val="75000"/>
                  </a:schemeClr>
                </a:solidFill>
              </a:defRPr>
            </a:lvl6pPr>
            <a:lvl7pPr marL="3492368" indent="0" algn="ctr">
              <a:buNone/>
              <a:defRPr>
                <a:solidFill>
                  <a:schemeClr val="tx1">
                    <a:tint val="75000"/>
                  </a:schemeClr>
                </a:solidFill>
              </a:defRPr>
            </a:lvl7pPr>
            <a:lvl8pPr marL="4074429" indent="0" algn="ctr">
              <a:buNone/>
              <a:defRPr>
                <a:solidFill>
                  <a:schemeClr val="tx1">
                    <a:tint val="75000"/>
                  </a:schemeClr>
                </a:solidFill>
              </a:defRPr>
            </a:lvl8pPr>
            <a:lvl9pPr marL="4656491" indent="0" algn="ctr">
              <a:buNone/>
              <a:defRPr>
                <a:solidFill>
                  <a:schemeClr val="tx1">
                    <a:tint val="75000"/>
                  </a:schemeClr>
                </a:solidFill>
              </a:defRPr>
            </a:lvl9pPr>
          </a:lstStyle>
          <a:p>
            <a:r>
              <a:rPr lang="en-US"/>
              <a:t>Click to edit Master subtitle style</a:t>
            </a:r>
          </a:p>
        </p:txBody>
      </p:sp>
      <p:cxnSp>
        <p:nvCxnSpPr>
          <p:cNvPr id="9" name="Straight Connector 8"/>
          <p:cNvCxnSpPr/>
          <p:nvPr/>
        </p:nvCxnSpPr>
        <p:spPr>
          <a:xfrm flipH="1">
            <a:off x="868674" y="835953"/>
            <a:ext cx="10322892" cy="0"/>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userDrawn="1"/>
        </p:nvCxnSpPr>
        <p:spPr>
          <a:xfrm flipH="1">
            <a:off x="868674" y="2672584"/>
            <a:ext cx="10322891" cy="13316"/>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6251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9" name="Rectangle 18"/>
          <p:cNvSpPr/>
          <p:nvPr userDrawn="1"/>
        </p:nvSpPr>
        <p:spPr>
          <a:xfrm>
            <a:off x="1" y="6552024"/>
            <a:ext cx="12052857" cy="3059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H="1">
            <a:off x="313926" y="668377"/>
            <a:ext cx="10700635" cy="0"/>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16" name="Title Placeholder 1"/>
          <p:cNvSpPr>
            <a:spLocks noGrp="1"/>
          </p:cNvSpPr>
          <p:nvPr>
            <p:ph type="title" hasCustomPrompt="1"/>
          </p:nvPr>
        </p:nvSpPr>
        <p:spPr>
          <a:xfrm>
            <a:off x="1672473" y="147189"/>
            <a:ext cx="9342088" cy="393738"/>
          </a:xfrm>
          <a:prstGeom prst="rect">
            <a:avLst/>
          </a:prstGeom>
        </p:spPr>
        <p:txBody>
          <a:bodyPr vert="horz" lIns="116412" tIns="58206" rIns="116412" bIns="58206" rtlCol="0" anchor="ctr">
            <a:noAutofit/>
          </a:bodyPr>
          <a:lstStyle>
            <a:lvl1pPr algn="l">
              <a:defRPr sz="3200">
                <a:solidFill>
                  <a:srgbClr val="4F81BD"/>
                </a:solidFill>
              </a:defRPr>
            </a:lvl1pPr>
          </a:lstStyle>
          <a:p>
            <a:r>
              <a:rPr lang="en-US" dirty="0"/>
              <a:t>Click to edit slide title</a:t>
            </a:r>
          </a:p>
        </p:txBody>
      </p:sp>
      <p:sp>
        <p:nvSpPr>
          <p:cNvPr id="20" name="Footer Placeholder 4"/>
          <p:cNvSpPr>
            <a:spLocks noGrp="1"/>
          </p:cNvSpPr>
          <p:nvPr>
            <p:ph type="ftr" sz="quarter" idx="3"/>
          </p:nvPr>
        </p:nvSpPr>
        <p:spPr>
          <a:xfrm>
            <a:off x="3976650" y="6546207"/>
            <a:ext cx="4106941" cy="311794"/>
          </a:xfrm>
          <a:prstGeom prst="rect">
            <a:avLst/>
          </a:prstGeom>
        </p:spPr>
        <p:txBody>
          <a:bodyPr/>
          <a:lstStyle>
            <a:lvl1pPr>
              <a:defRPr sz="1400" i="1">
                <a:solidFill>
                  <a:srgbClr val="595959"/>
                </a:solidFill>
              </a:defRPr>
            </a:lvl1pPr>
          </a:lstStyle>
          <a:p>
            <a:pPr algn="ctr"/>
            <a:r>
              <a:rPr lang="it-IT" dirty="0"/>
              <a:t>Consiglio di Sezione - Bari, 3 Marzo 2021</a:t>
            </a:r>
            <a:endParaRPr lang="it-IT" i="1" dirty="0"/>
          </a:p>
        </p:txBody>
      </p:sp>
      <p:sp>
        <p:nvSpPr>
          <p:cNvPr id="22" name="Slide Number Placeholder 5"/>
          <p:cNvSpPr>
            <a:spLocks noGrp="1"/>
          </p:cNvSpPr>
          <p:nvPr>
            <p:ph type="sldNum" sz="quarter" idx="4"/>
          </p:nvPr>
        </p:nvSpPr>
        <p:spPr>
          <a:xfrm>
            <a:off x="11274811" y="6546207"/>
            <a:ext cx="778046" cy="311794"/>
          </a:xfrm>
          <a:prstGeom prst="rect">
            <a:avLst/>
          </a:prstGeom>
        </p:spPr>
        <p:txBody>
          <a:bodyPr/>
          <a:lstStyle>
            <a:lvl1pPr algn="ctr">
              <a:defRPr sz="1400">
                <a:solidFill>
                  <a:srgbClr val="595959"/>
                </a:solidFill>
              </a:defRPr>
            </a:lvl1pPr>
          </a:lstStyle>
          <a:p>
            <a:fld id="{B7F62631-D247-0E44-B808-5D23CBBA66F7}" type="slidenum">
              <a:rPr lang="en-US" smtClean="0"/>
              <a:pPr/>
              <a:t>‹#›</a:t>
            </a:fld>
            <a:endParaRPr lang="en-US" dirty="0"/>
          </a:p>
        </p:txBody>
      </p:sp>
      <p:pic>
        <p:nvPicPr>
          <p:cNvPr id="8" name="Picture 7" descr="logocip.tif">
            <a:extLst>
              <a:ext uri="{FF2B5EF4-FFF2-40B4-BE49-F238E27FC236}">
                <a16:creationId xmlns:a16="http://schemas.microsoft.com/office/drawing/2014/main" id="{08104971-6018-3645-89C6-E752D66F2F0F}"/>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4134" y="72616"/>
            <a:ext cx="1295400" cy="719455"/>
          </a:xfrm>
          <a:prstGeom prst="rect">
            <a:avLst/>
          </a:prstGeom>
        </p:spPr>
      </p:pic>
    </p:spTree>
    <p:extLst>
      <p:ext uri="{BB962C8B-B14F-4D97-AF65-F5344CB8AC3E}">
        <p14:creationId xmlns:p14="http://schemas.microsoft.com/office/powerpoint/2010/main" val="8872467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012" y="274639"/>
            <a:ext cx="10854214" cy="1143000"/>
          </a:xfrm>
          <a:prstGeom prst="rect">
            <a:avLst/>
          </a:prstGeom>
        </p:spPr>
        <p:txBody>
          <a:bodyPr vert="horz" lIns="116412" tIns="58206" rIns="116412" bIns="58206" rtlCol="0" anchor="ctr">
            <a:normAutofit/>
          </a:bodyPr>
          <a:lstStyle/>
          <a:p>
            <a:r>
              <a:rPr lang="en-US"/>
              <a:t>Click to edit Master title style</a:t>
            </a:r>
          </a:p>
        </p:txBody>
      </p:sp>
      <p:sp>
        <p:nvSpPr>
          <p:cNvPr id="3" name="Text Placeholder 2"/>
          <p:cNvSpPr>
            <a:spLocks noGrp="1"/>
          </p:cNvSpPr>
          <p:nvPr>
            <p:ph type="body" idx="1"/>
          </p:nvPr>
        </p:nvSpPr>
        <p:spPr>
          <a:xfrm>
            <a:off x="603012" y="1600203"/>
            <a:ext cx="10854214" cy="4525963"/>
          </a:xfrm>
          <a:prstGeom prst="rect">
            <a:avLst/>
          </a:prstGeom>
        </p:spPr>
        <p:txBody>
          <a:bodyPr vert="horz" lIns="116412" tIns="58206" rIns="116412" bIns="582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11274811" y="6546207"/>
            <a:ext cx="778046" cy="311794"/>
          </a:xfrm>
          <a:prstGeom prst="rect">
            <a:avLst/>
          </a:prstGeom>
        </p:spPr>
        <p:txBody>
          <a:bodyPr/>
          <a:lstStyle>
            <a:lvl1pPr algn="ctr">
              <a:defRPr sz="1400">
                <a:solidFill>
                  <a:srgbClr val="595959"/>
                </a:solidFill>
              </a:defRPr>
            </a:lvl1pPr>
          </a:lstStyle>
          <a:p>
            <a:fld id="{B7F62631-D247-0E44-B808-5D23CBBA66F7}" type="slidenum">
              <a:rPr lang="en-US" smtClean="0"/>
              <a:pPr/>
              <a:t>‹#›</a:t>
            </a:fld>
            <a:endParaRPr lang="en-US" dirty="0"/>
          </a:p>
        </p:txBody>
      </p:sp>
    </p:spTree>
    <p:extLst>
      <p:ext uri="{BB962C8B-B14F-4D97-AF65-F5344CB8AC3E}">
        <p14:creationId xmlns:p14="http://schemas.microsoft.com/office/powerpoint/2010/main" val="1666018385"/>
      </p:ext>
    </p:extLst>
  </p:cSld>
  <p:clrMap bg1="lt1" tx1="dk1" bg2="lt2" tx2="dk2" accent1="accent1" accent2="accent2" accent3="accent3" accent4="accent4" accent5="accent5" accent6="accent6" hlink="hlink" folHlink="folHlink"/>
  <p:sldLayoutIdLst>
    <p:sldLayoutId id="2147483649" r:id="rId1"/>
    <p:sldLayoutId id="2147483660" r:id="rId2"/>
  </p:sldLayoutIdLst>
  <p:hf hdr="0"/>
  <p:txStyles>
    <p:titleStyle>
      <a:lvl1pPr algn="ctr" defTabSz="582061" rtl="0" eaLnBrk="1" latinLnBrk="0" hangingPunct="1">
        <a:spcBef>
          <a:spcPct val="0"/>
        </a:spcBef>
        <a:buNone/>
        <a:defRPr sz="5600" kern="1200">
          <a:solidFill>
            <a:schemeClr val="tx1"/>
          </a:solidFill>
          <a:latin typeface="+mj-lt"/>
          <a:ea typeface="+mj-ea"/>
          <a:cs typeface="+mj-cs"/>
        </a:defRPr>
      </a:lvl1pPr>
    </p:titleStyle>
    <p:bodyStyle>
      <a:lvl1pPr marL="436546" indent="-436546" algn="l" defTabSz="582061" rtl="0" eaLnBrk="1" latinLnBrk="0" hangingPunct="1">
        <a:spcBef>
          <a:spcPct val="20000"/>
        </a:spcBef>
        <a:buFont typeface="Arial"/>
        <a:buChar char="•"/>
        <a:defRPr sz="4100" kern="1200">
          <a:solidFill>
            <a:schemeClr val="tx1"/>
          </a:solidFill>
          <a:latin typeface="+mn-lt"/>
          <a:ea typeface="+mn-ea"/>
          <a:cs typeface="+mn-cs"/>
        </a:defRPr>
      </a:lvl1pPr>
      <a:lvl2pPr marL="945850" indent="-363788" algn="l" defTabSz="582061" rtl="0" eaLnBrk="1" latinLnBrk="0" hangingPunct="1">
        <a:spcBef>
          <a:spcPct val="20000"/>
        </a:spcBef>
        <a:buFont typeface="Arial"/>
        <a:buChar char="–"/>
        <a:defRPr sz="3600" kern="1200">
          <a:solidFill>
            <a:schemeClr val="tx1"/>
          </a:solidFill>
          <a:latin typeface="+mn-lt"/>
          <a:ea typeface="+mn-ea"/>
          <a:cs typeface="+mn-cs"/>
        </a:defRPr>
      </a:lvl2pPr>
      <a:lvl3pPr marL="1455153" indent="-291031" algn="l" defTabSz="582061" rtl="0" eaLnBrk="1" latinLnBrk="0" hangingPunct="1">
        <a:spcBef>
          <a:spcPct val="20000"/>
        </a:spcBef>
        <a:buFont typeface="Arial"/>
        <a:buChar char="•"/>
        <a:defRPr sz="3100" kern="1200">
          <a:solidFill>
            <a:schemeClr val="tx1"/>
          </a:solidFill>
          <a:latin typeface="+mn-lt"/>
          <a:ea typeface="+mn-ea"/>
          <a:cs typeface="+mn-cs"/>
        </a:defRPr>
      </a:lvl3pPr>
      <a:lvl4pPr marL="2037215" indent="-291031" algn="l" defTabSz="582061" rtl="0" eaLnBrk="1" latinLnBrk="0" hangingPunct="1">
        <a:spcBef>
          <a:spcPct val="20000"/>
        </a:spcBef>
        <a:buFont typeface="Arial"/>
        <a:buChar char="–"/>
        <a:defRPr sz="2500" kern="1200">
          <a:solidFill>
            <a:schemeClr val="tx1"/>
          </a:solidFill>
          <a:latin typeface="+mn-lt"/>
          <a:ea typeface="+mn-ea"/>
          <a:cs typeface="+mn-cs"/>
        </a:defRPr>
      </a:lvl4pPr>
      <a:lvl5pPr marL="2619276" indent="-291031" algn="l" defTabSz="582061" rtl="0" eaLnBrk="1" latinLnBrk="0" hangingPunct="1">
        <a:spcBef>
          <a:spcPct val="20000"/>
        </a:spcBef>
        <a:buFont typeface="Arial"/>
        <a:buChar char="»"/>
        <a:defRPr sz="2500" kern="1200">
          <a:solidFill>
            <a:schemeClr val="tx1"/>
          </a:solidFill>
          <a:latin typeface="+mn-lt"/>
          <a:ea typeface="+mn-ea"/>
          <a:cs typeface="+mn-cs"/>
        </a:defRPr>
      </a:lvl5pPr>
      <a:lvl6pPr marL="3201337" indent="-291031" algn="l" defTabSz="582061" rtl="0" eaLnBrk="1" latinLnBrk="0" hangingPunct="1">
        <a:spcBef>
          <a:spcPct val="20000"/>
        </a:spcBef>
        <a:buFont typeface="Arial"/>
        <a:buChar char="•"/>
        <a:defRPr sz="2500" kern="1200">
          <a:solidFill>
            <a:schemeClr val="tx1"/>
          </a:solidFill>
          <a:latin typeface="+mn-lt"/>
          <a:ea typeface="+mn-ea"/>
          <a:cs typeface="+mn-cs"/>
        </a:defRPr>
      </a:lvl6pPr>
      <a:lvl7pPr marL="3783399" indent="-291031" algn="l" defTabSz="582061" rtl="0" eaLnBrk="1" latinLnBrk="0" hangingPunct="1">
        <a:spcBef>
          <a:spcPct val="20000"/>
        </a:spcBef>
        <a:buFont typeface="Arial"/>
        <a:buChar char="•"/>
        <a:defRPr sz="2500" kern="1200">
          <a:solidFill>
            <a:schemeClr val="tx1"/>
          </a:solidFill>
          <a:latin typeface="+mn-lt"/>
          <a:ea typeface="+mn-ea"/>
          <a:cs typeface="+mn-cs"/>
        </a:defRPr>
      </a:lvl7pPr>
      <a:lvl8pPr marL="4365460" indent="-291031" algn="l" defTabSz="582061" rtl="0" eaLnBrk="1" latinLnBrk="0" hangingPunct="1">
        <a:spcBef>
          <a:spcPct val="20000"/>
        </a:spcBef>
        <a:buFont typeface="Arial"/>
        <a:buChar char="•"/>
        <a:defRPr sz="2500" kern="1200">
          <a:solidFill>
            <a:schemeClr val="tx1"/>
          </a:solidFill>
          <a:latin typeface="+mn-lt"/>
          <a:ea typeface="+mn-ea"/>
          <a:cs typeface="+mn-cs"/>
        </a:defRPr>
      </a:lvl8pPr>
      <a:lvl9pPr marL="4947521" indent="-291031" algn="l" defTabSz="582061"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2061" rtl="0" eaLnBrk="1" latinLnBrk="0" hangingPunct="1">
        <a:defRPr sz="2300" kern="1200">
          <a:solidFill>
            <a:schemeClr val="tx1"/>
          </a:solidFill>
          <a:latin typeface="+mn-lt"/>
          <a:ea typeface="+mn-ea"/>
          <a:cs typeface="+mn-cs"/>
        </a:defRPr>
      </a:lvl1pPr>
      <a:lvl2pPr marL="582061" algn="l" defTabSz="582061" rtl="0" eaLnBrk="1" latinLnBrk="0" hangingPunct="1">
        <a:defRPr sz="2300" kern="1200">
          <a:solidFill>
            <a:schemeClr val="tx1"/>
          </a:solidFill>
          <a:latin typeface="+mn-lt"/>
          <a:ea typeface="+mn-ea"/>
          <a:cs typeface="+mn-cs"/>
        </a:defRPr>
      </a:lvl2pPr>
      <a:lvl3pPr marL="1164123" algn="l" defTabSz="582061" rtl="0" eaLnBrk="1" latinLnBrk="0" hangingPunct="1">
        <a:defRPr sz="2300" kern="1200">
          <a:solidFill>
            <a:schemeClr val="tx1"/>
          </a:solidFill>
          <a:latin typeface="+mn-lt"/>
          <a:ea typeface="+mn-ea"/>
          <a:cs typeface="+mn-cs"/>
        </a:defRPr>
      </a:lvl3pPr>
      <a:lvl4pPr marL="1746184" algn="l" defTabSz="582061" rtl="0" eaLnBrk="1" latinLnBrk="0" hangingPunct="1">
        <a:defRPr sz="2300" kern="1200">
          <a:solidFill>
            <a:schemeClr val="tx1"/>
          </a:solidFill>
          <a:latin typeface="+mn-lt"/>
          <a:ea typeface="+mn-ea"/>
          <a:cs typeface="+mn-cs"/>
        </a:defRPr>
      </a:lvl4pPr>
      <a:lvl5pPr marL="2328245" algn="l" defTabSz="582061" rtl="0" eaLnBrk="1" latinLnBrk="0" hangingPunct="1">
        <a:defRPr sz="2300" kern="1200">
          <a:solidFill>
            <a:schemeClr val="tx1"/>
          </a:solidFill>
          <a:latin typeface="+mn-lt"/>
          <a:ea typeface="+mn-ea"/>
          <a:cs typeface="+mn-cs"/>
        </a:defRPr>
      </a:lvl5pPr>
      <a:lvl6pPr marL="2910307" algn="l" defTabSz="582061" rtl="0" eaLnBrk="1" latinLnBrk="0" hangingPunct="1">
        <a:defRPr sz="2300" kern="1200">
          <a:solidFill>
            <a:schemeClr val="tx1"/>
          </a:solidFill>
          <a:latin typeface="+mn-lt"/>
          <a:ea typeface="+mn-ea"/>
          <a:cs typeface="+mn-cs"/>
        </a:defRPr>
      </a:lvl6pPr>
      <a:lvl7pPr marL="3492368" algn="l" defTabSz="582061" rtl="0" eaLnBrk="1" latinLnBrk="0" hangingPunct="1">
        <a:defRPr sz="2300" kern="1200">
          <a:solidFill>
            <a:schemeClr val="tx1"/>
          </a:solidFill>
          <a:latin typeface="+mn-lt"/>
          <a:ea typeface="+mn-ea"/>
          <a:cs typeface="+mn-cs"/>
        </a:defRPr>
      </a:lvl7pPr>
      <a:lvl8pPr marL="4074429" algn="l" defTabSz="582061" rtl="0" eaLnBrk="1" latinLnBrk="0" hangingPunct="1">
        <a:defRPr sz="2300" kern="1200">
          <a:solidFill>
            <a:schemeClr val="tx1"/>
          </a:solidFill>
          <a:latin typeface="+mn-lt"/>
          <a:ea typeface="+mn-ea"/>
          <a:cs typeface="+mn-cs"/>
        </a:defRPr>
      </a:lvl8pPr>
      <a:lvl9pPr marL="4656491" algn="l" defTabSz="582061"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presid.infn.it/images/PDF/Piani_Triennali/PTA2020-2022/AOO_PRESIDENZA-2020-0001715-fwd_miur_Pta_1.pdf" TargetMode="External"/><Relationship Id="rId2" Type="http://schemas.openxmlformats.org/officeDocument/2006/relationships/hyperlink" Target="https://www.presid.infn.it/images/PDF/Piani_Triennali/PTA2020-2022/del15521_PTA2020-2022.pdf" TargetMode="Externa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5.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18" Type="http://schemas.openxmlformats.org/officeDocument/2006/relationships/image" Target="../media/image64.jpeg"/><Relationship Id="rId3" Type="http://schemas.openxmlformats.org/officeDocument/2006/relationships/image" Target="../media/image49.jpeg"/><Relationship Id="rId21" Type="http://schemas.openxmlformats.org/officeDocument/2006/relationships/image" Target="../media/image67.jpeg"/><Relationship Id="rId7" Type="http://schemas.openxmlformats.org/officeDocument/2006/relationships/image" Target="../media/image53.jpeg"/><Relationship Id="rId12" Type="http://schemas.openxmlformats.org/officeDocument/2006/relationships/image" Target="../media/image58.jpeg"/><Relationship Id="rId17" Type="http://schemas.openxmlformats.org/officeDocument/2006/relationships/image" Target="../media/image63.png"/><Relationship Id="rId2" Type="http://schemas.openxmlformats.org/officeDocument/2006/relationships/image" Target="../media/image48.jpeg"/><Relationship Id="rId16" Type="http://schemas.openxmlformats.org/officeDocument/2006/relationships/image" Target="../media/image62.jpeg"/><Relationship Id="rId20"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5" Type="http://schemas.openxmlformats.org/officeDocument/2006/relationships/image" Target="../media/image61.png"/><Relationship Id="rId10" Type="http://schemas.openxmlformats.org/officeDocument/2006/relationships/image" Target="../media/image56.jpeg"/><Relationship Id="rId19" Type="http://schemas.openxmlformats.org/officeDocument/2006/relationships/image" Target="../media/image65.jpe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60.jpeg"/><Relationship Id="rId22" Type="http://schemas.openxmlformats.org/officeDocument/2006/relationships/image" Target="../media/image6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hub.link/ZZwzhf7" TargetMode="External"/><Relationship Id="rId7" Type="http://schemas.openxmlformats.org/officeDocument/2006/relationships/image" Target="../media/image72.png"/><Relationship Id="rId2" Type="http://schemas.openxmlformats.org/officeDocument/2006/relationships/hyperlink" Target="http://wos.ba.infn.it/index.php/it/home-it/" TargetMode="External"/><Relationship Id="rId1" Type="http://schemas.openxmlformats.org/officeDocument/2006/relationships/slideLayout" Target="../slideLayouts/slideLayout2.xml"/><Relationship Id="rId6" Type="http://schemas.openxmlformats.org/officeDocument/2006/relationships/hyperlink" Target="https://sites.google.com/view/as-bari/home" TargetMode="External"/><Relationship Id="rId5" Type="http://schemas.openxmlformats.org/officeDocument/2006/relationships/hyperlink" Target="https://next.infn.it/" TargetMode="External"/><Relationship Id="rId10" Type="http://schemas.openxmlformats.org/officeDocument/2006/relationships/image" Target="../media/image75.png"/><Relationship Id="rId4" Type="http://schemas.openxmlformats.org/officeDocument/2006/relationships/hyperlink" Target="https://sites.google.com/view/asimovpuglianord/home" TargetMode="External"/><Relationship Id="rId9"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agenda.infn.it/event/23414/timetable/#20200713" TargetMode="External"/><Relationship Id="rId7" Type="http://schemas.openxmlformats.org/officeDocument/2006/relationships/image" Target="../media/image90.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gif"/></Relationships>
</file>

<file path=ppt/slides/_rels/slide82.xml.rels><?xml version="1.0" encoding="UTF-8" standalone="yes"?>
<Relationships xmlns="http://schemas.openxmlformats.org/package/2006/relationships"><Relationship Id="rId8" Type="http://schemas.openxmlformats.org/officeDocument/2006/relationships/image" Target="../media/image103.gif"/><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www.bnl.gov/ec/files/EIC_CDR_Final.pdf"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E4A7798C-6002-9E4D-ADF8-7BF618BBFC13}"/>
              </a:ext>
            </a:extLst>
          </p:cNvPr>
          <p:cNvSpPr>
            <a:spLocks noGrp="1"/>
          </p:cNvSpPr>
          <p:nvPr>
            <p:ph type="subTitle" idx="1"/>
          </p:nvPr>
        </p:nvSpPr>
        <p:spPr>
          <a:xfrm>
            <a:off x="1809033" y="2867723"/>
            <a:ext cx="8442167" cy="1069850"/>
          </a:xfrm>
        </p:spPr>
        <p:txBody>
          <a:bodyPr>
            <a:normAutofit/>
          </a:bodyPr>
          <a:lstStyle/>
          <a:p>
            <a:r>
              <a:rPr lang="it-IT" sz="2800" dirty="0">
                <a:solidFill>
                  <a:schemeClr val="accent1">
                    <a:lumMod val="75000"/>
                  </a:schemeClr>
                </a:solidFill>
              </a:rPr>
              <a:t>Consiglio di Sezione, 10 Marzo 2021</a:t>
            </a:r>
          </a:p>
          <a:p>
            <a:pPr>
              <a:spcBef>
                <a:spcPts val="1200"/>
              </a:spcBef>
            </a:pPr>
            <a:r>
              <a:rPr lang="it-IT" sz="2400" i="1" dirty="0">
                <a:solidFill>
                  <a:schemeClr val="accent1">
                    <a:lumMod val="75000"/>
                  </a:schemeClr>
                </a:solidFill>
                <a:latin typeface="Times New Roman" panose="02020603050405020304" pitchFamily="18" charset="0"/>
                <a:cs typeface="Times New Roman" panose="02020603050405020304" pitchFamily="18" charset="0"/>
              </a:rPr>
              <a:t>V. </a:t>
            </a:r>
            <a:r>
              <a:rPr lang="it-IT" sz="2400" i="1" dirty="0" err="1">
                <a:solidFill>
                  <a:schemeClr val="accent1">
                    <a:lumMod val="75000"/>
                  </a:schemeClr>
                </a:solidFill>
                <a:latin typeface="Times New Roman" panose="02020603050405020304" pitchFamily="18" charset="0"/>
                <a:cs typeface="Times New Roman" panose="02020603050405020304" pitchFamily="18" charset="0"/>
              </a:rPr>
              <a:t>Manzari</a:t>
            </a:r>
            <a:endParaRPr lang="it-IT" sz="2400" i="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Title 4">
            <a:extLst>
              <a:ext uri="{FF2B5EF4-FFF2-40B4-BE49-F238E27FC236}">
                <a16:creationId xmlns:a16="http://schemas.microsoft.com/office/drawing/2014/main" id="{E507E4C8-55A6-E845-B922-EA7F1468C9AD}"/>
              </a:ext>
            </a:extLst>
          </p:cNvPr>
          <p:cNvSpPr>
            <a:spLocks noGrp="1"/>
          </p:cNvSpPr>
          <p:nvPr>
            <p:ph type="ctrTitle"/>
          </p:nvPr>
        </p:nvSpPr>
        <p:spPr>
          <a:xfrm>
            <a:off x="904515" y="1299932"/>
            <a:ext cx="10251202" cy="1470025"/>
          </a:xfrm>
        </p:spPr>
        <p:txBody>
          <a:bodyPr>
            <a:normAutofit/>
          </a:bodyPr>
          <a:lstStyle/>
          <a:p>
            <a:r>
              <a:rPr lang="it-IT" sz="4800" dirty="0">
                <a:solidFill>
                  <a:srgbClr val="0432FF"/>
                </a:solidFill>
              </a:rPr>
              <a:t>Stato della Sezione</a:t>
            </a:r>
          </a:p>
        </p:txBody>
      </p:sp>
      <p:sp>
        <p:nvSpPr>
          <p:cNvPr id="4" name="Slide Number Placeholder 3">
            <a:extLst>
              <a:ext uri="{FF2B5EF4-FFF2-40B4-BE49-F238E27FC236}">
                <a16:creationId xmlns:a16="http://schemas.microsoft.com/office/drawing/2014/main" id="{52F6CB09-FCC5-EA43-9BC4-488CC3798805}"/>
              </a:ext>
            </a:extLst>
          </p:cNvPr>
          <p:cNvSpPr>
            <a:spLocks noGrp="1"/>
          </p:cNvSpPr>
          <p:nvPr>
            <p:ph type="sldNum" sz="quarter" idx="4294967295"/>
          </p:nvPr>
        </p:nvSpPr>
        <p:spPr>
          <a:xfrm>
            <a:off x="11282363" y="6546850"/>
            <a:ext cx="777875" cy="311150"/>
          </a:xfrm>
        </p:spPr>
        <p:txBody>
          <a:bodyPr/>
          <a:lstStyle/>
          <a:p>
            <a:fld id="{B7F62631-D247-0E44-B808-5D23CBBA66F7}" type="slidenum">
              <a:rPr lang="en-US" smtClean="0"/>
              <a:pPr/>
              <a:t>1</a:t>
            </a:fld>
            <a:endParaRPr lang="en-US" dirty="0"/>
          </a:p>
        </p:txBody>
      </p:sp>
      <p:pic>
        <p:nvPicPr>
          <p:cNvPr id="10" name="Picture 9" descr="logocip.tif">
            <a:extLst>
              <a:ext uri="{FF2B5EF4-FFF2-40B4-BE49-F238E27FC236}">
                <a16:creationId xmlns:a16="http://schemas.microsoft.com/office/drawing/2014/main" id="{3358B754-2260-C847-9120-613E60885854}"/>
              </a:ext>
            </a:extLst>
          </p:cNvPr>
          <p:cNvPicPr>
            <a:picLocks noChangeAspect="1"/>
          </p:cNvPicPr>
          <p:nvPr/>
        </p:nvPicPr>
        <p:blipFill>
          <a:blip r:embed="rId2"/>
          <a:stretch>
            <a:fillRect/>
          </a:stretch>
        </p:blipFill>
        <p:spPr>
          <a:xfrm>
            <a:off x="4749959" y="266649"/>
            <a:ext cx="2560320" cy="1417320"/>
          </a:xfrm>
          <a:prstGeom prst="rect">
            <a:avLst/>
          </a:prstGeom>
        </p:spPr>
      </p:pic>
      <p:grpSp>
        <p:nvGrpSpPr>
          <p:cNvPr id="3" name="Group 2">
            <a:extLst>
              <a:ext uri="{FF2B5EF4-FFF2-40B4-BE49-F238E27FC236}">
                <a16:creationId xmlns:a16="http://schemas.microsoft.com/office/drawing/2014/main" id="{38C70230-2DAB-6E4E-8456-5C996804BA56}"/>
              </a:ext>
            </a:extLst>
          </p:cNvPr>
          <p:cNvGrpSpPr/>
          <p:nvPr/>
        </p:nvGrpSpPr>
        <p:grpSpPr>
          <a:xfrm>
            <a:off x="1422845" y="4476573"/>
            <a:ext cx="9214548" cy="1938992"/>
            <a:chOff x="1301311" y="4476573"/>
            <a:chExt cx="9214548" cy="1938992"/>
          </a:xfrm>
        </p:grpSpPr>
        <p:sp>
          <p:nvSpPr>
            <p:cNvPr id="2" name="TextBox 1">
              <a:extLst>
                <a:ext uri="{FF2B5EF4-FFF2-40B4-BE49-F238E27FC236}">
                  <a16:creationId xmlns:a16="http://schemas.microsoft.com/office/drawing/2014/main" id="{FB8387C5-5B1D-AD43-8DB3-132C2EADE811}"/>
                </a:ext>
              </a:extLst>
            </p:cNvPr>
            <p:cNvSpPr txBox="1"/>
            <p:nvPr/>
          </p:nvSpPr>
          <p:spPr>
            <a:xfrm>
              <a:off x="1301311" y="4476573"/>
              <a:ext cx="1609543" cy="1938992"/>
            </a:xfrm>
            <a:prstGeom prst="rect">
              <a:avLst/>
            </a:prstGeom>
            <a:noFill/>
          </p:spPr>
          <p:txBody>
            <a:bodyPr wrap="none" rtlCol="0">
              <a:spAutoFit/>
            </a:bodyPr>
            <a:lstStyle/>
            <a:p>
              <a:r>
                <a:rPr lang="en-US" sz="2400" i="1" dirty="0">
                  <a:latin typeface="Times New Roman" panose="02020603050405020304" pitchFamily="18" charset="0"/>
                  <a:cs typeface="Times New Roman" panose="02020603050405020304" pitchFamily="18" charset="0"/>
                </a:rPr>
                <a:t>S. My</a:t>
              </a:r>
            </a:p>
            <a:p>
              <a:r>
                <a:rPr lang="en-US" sz="2400" i="1" dirty="0">
                  <a:latin typeface="Times New Roman" panose="02020603050405020304" pitchFamily="18" charset="0"/>
                  <a:cs typeface="Times New Roman" panose="02020603050405020304" pitchFamily="18" charset="0"/>
                </a:rPr>
                <a:t>F. Gargano</a:t>
              </a:r>
            </a:p>
            <a:p>
              <a:r>
                <a:rPr lang="en-US" sz="2400" i="1" dirty="0">
                  <a:latin typeface="Times New Roman" panose="02020603050405020304" pitchFamily="18" charset="0"/>
                  <a:cs typeface="Times New Roman" panose="02020603050405020304" pitchFamily="18" charset="0"/>
                </a:rPr>
                <a:t>G. Volpe</a:t>
              </a:r>
            </a:p>
            <a:p>
              <a:r>
                <a:rPr lang="en-US" sz="2400" i="1" dirty="0">
                  <a:latin typeface="Times New Roman" panose="02020603050405020304" pitchFamily="18" charset="0"/>
                  <a:cs typeface="Times New Roman" panose="02020603050405020304" pitchFamily="18" charset="0"/>
                </a:rPr>
                <a:t>A. </a:t>
              </a:r>
              <a:r>
                <a:rPr lang="en-US" sz="2400" i="1" dirty="0" err="1">
                  <a:latin typeface="Times New Roman" panose="02020603050405020304" pitchFamily="18" charset="0"/>
                  <a:cs typeface="Times New Roman" panose="02020603050405020304" pitchFamily="18" charset="0"/>
                </a:rPr>
                <a:t>Marrone</a:t>
              </a:r>
              <a:endParaRPr lang="en-US" sz="2400" i="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S. </a:t>
              </a:r>
              <a:r>
                <a:rPr lang="en-US" sz="2400" i="1" dirty="0" err="1">
                  <a:latin typeface="Times New Roman" panose="02020603050405020304" pitchFamily="18" charset="0"/>
                  <a:cs typeface="Times New Roman" panose="02020603050405020304" pitchFamily="18" charset="0"/>
                </a:rPr>
                <a:t>Tangaro</a:t>
              </a:r>
              <a:endParaRPr lang="en-US" sz="24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6340756-99D7-4C4A-8DFA-21BFD20B865B}"/>
                </a:ext>
              </a:extLst>
            </p:cNvPr>
            <p:cNvSpPr txBox="1"/>
            <p:nvPr/>
          </p:nvSpPr>
          <p:spPr>
            <a:xfrm>
              <a:off x="5310168" y="4476573"/>
              <a:ext cx="2039341" cy="1938992"/>
            </a:xfrm>
            <a:prstGeom prst="rect">
              <a:avLst/>
            </a:prstGeom>
            <a:noFill/>
          </p:spPr>
          <p:txBody>
            <a:bodyPr wrap="none" rtlCol="0">
              <a:spAutoFit/>
            </a:bodyPr>
            <a:lstStyle/>
            <a:p>
              <a:r>
                <a:rPr lang="en-US" sz="2400" i="1" dirty="0">
                  <a:latin typeface="Times New Roman" panose="02020603050405020304" pitchFamily="18" charset="0"/>
                  <a:cs typeface="Times New Roman" panose="02020603050405020304" pitchFamily="18" charset="0"/>
                </a:rPr>
                <a:t>F. Assisi</a:t>
              </a:r>
            </a:p>
            <a:p>
              <a:r>
                <a:rPr lang="en-US" sz="2400" i="1" dirty="0">
                  <a:latin typeface="Times New Roman" panose="02020603050405020304" pitchFamily="18" charset="0"/>
                  <a:cs typeface="Times New Roman" panose="02020603050405020304" pitchFamily="18" charset="0"/>
                </a:rPr>
                <a:t>A. Silvestri</a:t>
              </a:r>
            </a:p>
            <a:p>
              <a:r>
                <a:rPr lang="en-US" sz="2400" i="1" dirty="0">
                  <a:latin typeface="Times New Roman" panose="02020603050405020304" pitchFamily="18" charset="0"/>
                  <a:cs typeface="Times New Roman" panose="02020603050405020304" pitchFamily="18" charset="0"/>
                </a:rPr>
                <a:t>G. De </a:t>
              </a:r>
              <a:r>
                <a:rPr lang="en-US" sz="2400" i="1" dirty="0" err="1">
                  <a:latin typeface="Times New Roman" panose="02020603050405020304" pitchFamily="18" charset="0"/>
                  <a:cs typeface="Times New Roman" panose="02020603050405020304" pitchFamily="18" charset="0"/>
                </a:rPr>
                <a:t>Robertis</a:t>
              </a:r>
              <a:endParaRPr lang="en-US" sz="2400" i="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M. </a:t>
              </a:r>
              <a:r>
                <a:rPr lang="en-US" sz="2400" i="1" dirty="0" err="1">
                  <a:latin typeface="Times New Roman" panose="02020603050405020304" pitchFamily="18" charset="0"/>
                  <a:cs typeface="Times New Roman" panose="02020603050405020304" pitchFamily="18" charset="0"/>
                </a:rPr>
                <a:t>Mongelli</a:t>
              </a:r>
              <a:endParaRPr lang="en-US" sz="2400" i="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C. Pastore</a:t>
              </a:r>
            </a:p>
          </p:txBody>
        </p:sp>
        <p:sp>
          <p:nvSpPr>
            <p:cNvPr id="9" name="TextBox 8">
              <a:extLst>
                <a:ext uri="{FF2B5EF4-FFF2-40B4-BE49-F238E27FC236}">
                  <a16:creationId xmlns:a16="http://schemas.microsoft.com/office/drawing/2014/main" id="{98D82764-09D8-8C46-87F4-C7C26B2B9636}"/>
                </a:ext>
              </a:extLst>
            </p:cNvPr>
            <p:cNvSpPr txBox="1"/>
            <p:nvPr/>
          </p:nvSpPr>
          <p:spPr>
            <a:xfrm>
              <a:off x="7699062" y="4476573"/>
              <a:ext cx="2816797" cy="1938992"/>
            </a:xfrm>
            <a:prstGeom prst="rect">
              <a:avLst/>
            </a:prstGeom>
            <a:noFill/>
          </p:spPr>
          <p:txBody>
            <a:bodyPr wrap="none" rtlCol="0">
              <a:spAutoFit/>
            </a:bodyPr>
            <a:lstStyle/>
            <a:p>
              <a:r>
                <a:rPr lang="en-US" sz="2400" i="1" dirty="0">
                  <a:latin typeface="Times New Roman" panose="02020603050405020304" pitchFamily="18" charset="0"/>
                  <a:cs typeface="Times New Roman" panose="02020603050405020304" pitchFamily="18" charset="0"/>
                </a:rPr>
                <a:t>V. </a:t>
              </a:r>
              <a:r>
                <a:rPr lang="en-US" sz="2400" i="1" dirty="0" err="1">
                  <a:latin typeface="Times New Roman" panose="02020603050405020304" pitchFamily="18" charset="0"/>
                  <a:cs typeface="Times New Roman" panose="02020603050405020304" pitchFamily="18" charset="0"/>
                </a:rPr>
                <a:t>Spinoso</a:t>
              </a:r>
              <a:endParaRPr lang="en-US" sz="2400" i="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M. </a:t>
              </a:r>
              <a:r>
                <a:rPr lang="en-US" sz="2400" i="1" dirty="0" err="1">
                  <a:latin typeface="Times New Roman" panose="02020603050405020304" pitchFamily="18" charset="0"/>
                  <a:cs typeface="Times New Roman" panose="02020603050405020304" pitchFamily="18" charset="0"/>
                </a:rPr>
                <a:t>Sacchetti</a:t>
              </a:r>
              <a:endParaRPr lang="en-US" sz="2400" i="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M. </a:t>
              </a:r>
              <a:r>
                <a:rPr lang="en-US" sz="2400" i="1" dirty="0" err="1">
                  <a:latin typeface="Times New Roman" panose="02020603050405020304" pitchFamily="18" charset="0"/>
                  <a:cs typeface="Times New Roman" panose="02020603050405020304" pitchFamily="18" charset="0"/>
                </a:rPr>
                <a:t>Circella</a:t>
              </a:r>
              <a:endParaRPr lang="en-US" sz="2400" i="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A. Ceres</a:t>
              </a:r>
            </a:p>
            <a:p>
              <a:r>
                <a:rPr lang="en-US" sz="2400" i="1" dirty="0">
                  <a:latin typeface="Times New Roman" panose="02020603050405020304" pitchFamily="18" charset="0"/>
                  <a:cs typeface="Times New Roman" panose="02020603050405020304" pitchFamily="18" charset="0"/>
                </a:rPr>
                <a:t>G. Maggi/G. </a:t>
              </a:r>
              <a:r>
                <a:rPr lang="en-US" sz="2400" i="1" dirty="0" err="1">
                  <a:latin typeface="Times New Roman" panose="02020603050405020304" pitchFamily="18" charset="0"/>
                  <a:cs typeface="Times New Roman" panose="02020603050405020304" pitchFamily="18" charset="0"/>
                </a:rPr>
                <a:t>Donvito</a:t>
              </a:r>
              <a:endParaRPr lang="en-US" sz="2400" i="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CD855FD-8F19-9248-A2B8-D4FDF0991983}"/>
                </a:ext>
              </a:extLst>
            </p:cNvPr>
            <p:cNvSpPr txBox="1"/>
            <p:nvPr/>
          </p:nvSpPr>
          <p:spPr>
            <a:xfrm>
              <a:off x="3304817" y="4476573"/>
              <a:ext cx="1636987" cy="1938992"/>
            </a:xfrm>
            <a:prstGeom prst="rect">
              <a:avLst/>
            </a:prstGeom>
            <a:noFill/>
          </p:spPr>
          <p:txBody>
            <a:bodyPr wrap="none" rtlCol="0">
              <a:spAutoFit/>
            </a:bodyPr>
            <a:lstStyle/>
            <a:p>
              <a:r>
                <a:rPr lang="en-US" sz="2400" i="1" dirty="0">
                  <a:latin typeface="Times New Roman" panose="02020603050405020304" pitchFamily="18" charset="0"/>
                  <a:cs typeface="Times New Roman" panose="02020603050405020304" pitchFamily="18" charset="0"/>
                </a:rPr>
                <a:t>V. Berardi</a:t>
              </a:r>
            </a:p>
            <a:p>
              <a:r>
                <a:rPr lang="en-US" sz="2400" i="1" dirty="0">
                  <a:latin typeface="Times New Roman" panose="02020603050405020304" pitchFamily="18" charset="0"/>
                  <a:cs typeface="Times New Roman" panose="02020603050405020304" pitchFamily="18" charset="0"/>
                </a:rPr>
                <a:t>L. </a:t>
              </a:r>
              <a:r>
                <a:rPr lang="en-US" sz="2400" i="1" dirty="0" err="1">
                  <a:latin typeface="Times New Roman" panose="02020603050405020304" pitchFamily="18" charset="0"/>
                  <a:cs typeface="Times New Roman" panose="02020603050405020304" pitchFamily="18" charset="0"/>
                </a:rPr>
                <a:t>Silvestris</a:t>
              </a:r>
              <a:endParaRPr lang="en-US" sz="2400" i="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V. </a:t>
              </a:r>
              <a:r>
                <a:rPr lang="en-US" sz="2400" i="1" dirty="0" err="1">
                  <a:latin typeface="Times New Roman" panose="02020603050405020304" pitchFamily="18" charset="0"/>
                  <a:cs typeface="Times New Roman" panose="02020603050405020304" pitchFamily="18" charset="0"/>
                </a:rPr>
                <a:t>Spinoso</a:t>
              </a:r>
              <a:endParaRPr lang="en-US" sz="2400" i="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R. </a:t>
              </a:r>
              <a:r>
                <a:rPr lang="en-US" sz="2400" i="1" dirty="0" err="1">
                  <a:latin typeface="Times New Roman" panose="02020603050405020304" pitchFamily="18" charset="0"/>
                  <a:cs typeface="Times New Roman" panose="02020603050405020304" pitchFamily="18" charset="0"/>
                </a:rPr>
                <a:t>Valentini</a:t>
              </a:r>
              <a:endParaRPr lang="en-US" sz="2400" i="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G. Sala</a:t>
              </a:r>
            </a:p>
          </p:txBody>
        </p:sp>
      </p:grpSp>
    </p:spTree>
    <p:extLst>
      <p:ext uri="{BB962C8B-B14F-4D97-AF65-F5344CB8AC3E}">
        <p14:creationId xmlns:p14="http://schemas.microsoft.com/office/powerpoint/2010/main" val="2477937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D2-E4F4-6042-ACD1-C212AA834FE3}"/>
              </a:ext>
            </a:extLst>
          </p:cNvPr>
          <p:cNvSpPr>
            <a:spLocks noGrp="1"/>
          </p:cNvSpPr>
          <p:nvPr>
            <p:ph type="title"/>
          </p:nvPr>
        </p:nvSpPr>
        <p:spPr/>
        <p:txBody>
          <a:bodyPr/>
          <a:lstStyle/>
          <a:p>
            <a:r>
              <a:rPr lang="it-IT" dirty="0"/>
              <a:t>Incarichi di Ricerca e di Associazione</a:t>
            </a:r>
          </a:p>
        </p:txBody>
      </p:sp>
      <p:sp>
        <p:nvSpPr>
          <p:cNvPr id="3" name="Footer Placeholder 2">
            <a:extLst>
              <a:ext uri="{FF2B5EF4-FFF2-40B4-BE49-F238E27FC236}">
                <a16:creationId xmlns:a16="http://schemas.microsoft.com/office/drawing/2014/main" id="{4E16A258-0DA6-5643-A4CE-5D474F97153A}"/>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146F4C57-1ECB-1E44-8B63-DF41849A92A7}"/>
              </a:ext>
            </a:extLst>
          </p:cNvPr>
          <p:cNvSpPr>
            <a:spLocks noGrp="1"/>
          </p:cNvSpPr>
          <p:nvPr>
            <p:ph type="sldNum" sz="quarter" idx="4"/>
          </p:nvPr>
        </p:nvSpPr>
        <p:spPr/>
        <p:txBody>
          <a:bodyPr/>
          <a:lstStyle/>
          <a:p>
            <a:fld id="{B7F62631-D247-0E44-B808-5D23CBBA66F7}" type="slidenum">
              <a:rPr lang="en-US" smtClean="0"/>
              <a:pPr/>
              <a:t>10</a:t>
            </a:fld>
            <a:endParaRPr lang="en-US" dirty="0"/>
          </a:p>
        </p:txBody>
      </p:sp>
      <p:pic>
        <p:nvPicPr>
          <p:cNvPr id="14" name="Picture 13">
            <a:extLst>
              <a:ext uri="{FF2B5EF4-FFF2-40B4-BE49-F238E27FC236}">
                <a16:creationId xmlns:a16="http://schemas.microsoft.com/office/drawing/2014/main" id="{41BCE8A5-3622-E744-A57C-B3487496B61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3182" t="26044" r="22772" b="53165"/>
          <a:stretch/>
        </p:blipFill>
        <p:spPr>
          <a:xfrm>
            <a:off x="2140045" y="1839988"/>
            <a:ext cx="7780149" cy="4235347"/>
          </a:xfrm>
          <a:prstGeom prst="rect">
            <a:avLst/>
          </a:prstGeom>
        </p:spPr>
      </p:pic>
    </p:spTree>
    <p:extLst>
      <p:ext uri="{BB962C8B-B14F-4D97-AF65-F5344CB8AC3E}">
        <p14:creationId xmlns:p14="http://schemas.microsoft.com/office/powerpoint/2010/main" val="1438803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D2-E4F4-6042-ACD1-C212AA834FE3}"/>
              </a:ext>
            </a:extLst>
          </p:cNvPr>
          <p:cNvSpPr>
            <a:spLocks noGrp="1"/>
          </p:cNvSpPr>
          <p:nvPr>
            <p:ph type="title"/>
          </p:nvPr>
        </p:nvSpPr>
        <p:spPr/>
        <p:txBody>
          <a:bodyPr/>
          <a:lstStyle/>
          <a:p>
            <a:r>
              <a:rPr lang="it-IT" dirty="0"/>
              <a:t>Concorsi in itinere</a:t>
            </a:r>
          </a:p>
        </p:txBody>
      </p:sp>
      <p:sp>
        <p:nvSpPr>
          <p:cNvPr id="3" name="Footer Placeholder 2">
            <a:extLst>
              <a:ext uri="{FF2B5EF4-FFF2-40B4-BE49-F238E27FC236}">
                <a16:creationId xmlns:a16="http://schemas.microsoft.com/office/drawing/2014/main" id="{4E16A258-0DA6-5643-A4CE-5D474F97153A}"/>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146F4C57-1ECB-1E44-8B63-DF41849A92A7}"/>
              </a:ext>
            </a:extLst>
          </p:cNvPr>
          <p:cNvSpPr>
            <a:spLocks noGrp="1"/>
          </p:cNvSpPr>
          <p:nvPr>
            <p:ph type="sldNum" sz="quarter" idx="4"/>
          </p:nvPr>
        </p:nvSpPr>
        <p:spPr/>
        <p:txBody>
          <a:bodyPr/>
          <a:lstStyle/>
          <a:p>
            <a:fld id="{B7F62631-D247-0E44-B808-5D23CBBA66F7}" type="slidenum">
              <a:rPr lang="en-US" smtClean="0"/>
              <a:pPr/>
              <a:t>11</a:t>
            </a:fld>
            <a:endParaRPr lang="en-US" dirty="0"/>
          </a:p>
        </p:txBody>
      </p:sp>
      <p:sp>
        <p:nvSpPr>
          <p:cNvPr id="6" name="TextBox 5">
            <a:extLst>
              <a:ext uri="{FF2B5EF4-FFF2-40B4-BE49-F238E27FC236}">
                <a16:creationId xmlns:a16="http://schemas.microsoft.com/office/drawing/2014/main" id="{C8EFA939-062D-CD46-9D2F-24B59D72765F}"/>
              </a:ext>
            </a:extLst>
          </p:cNvPr>
          <p:cNvSpPr txBox="1"/>
          <p:nvPr/>
        </p:nvSpPr>
        <p:spPr>
          <a:xfrm>
            <a:off x="728683" y="898507"/>
            <a:ext cx="10070498" cy="5647700"/>
          </a:xfrm>
          <a:prstGeom prst="rect">
            <a:avLst/>
          </a:prstGeom>
          <a:noFill/>
        </p:spPr>
        <p:txBody>
          <a:bodyPr wrap="square" rtlCol="0">
            <a:spAutoFit/>
          </a:bodyPr>
          <a:lstStyle/>
          <a:p>
            <a:pPr>
              <a:spcBef>
                <a:spcPts val="600"/>
              </a:spcBef>
            </a:pPr>
            <a:r>
              <a:rPr lang="it-IT" sz="1800" b="1" dirty="0"/>
              <a:t>Bando n. 22630/22631 – CTER/</a:t>
            </a:r>
            <a:r>
              <a:rPr lang="it-IT" sz="1800" b="1" dirty="0" err="1"/>
              <a:t>Coll.Amm</a:t>
            </a:r>
            <a:r>
              <a:rPr lang="it-IT" sz="1800" b="1" dirty="0"/>
              <a:t>. - ex Art. 22</a:t>
            </a:r>
          </a:p>
          <a:p>
            <a:r>
              <a:rPr lang="it-IT" sz="1800" dirty="0"/>
              <a:t>	</a:t>
            </a:r>
            <a:r>
              <a:rPr lang="it-IT" sz="1600" dirty="0"/>
              <a:t>Posti:  52 CTER, 24 </a:t>
            </a:r>
            <a:r>
              <a:rPr lang="it-IT" sz="1600" dirty="0" err="1"/>
              <a:t>Coll</a:t>
            </a:r>
            <a:r>
              <a:rPr lang="it-IT" sz="1600" dirty="0"/>
              <a:t>. </a:t>
            </a:r>
            <a:r>
              <a:rPr lang="it-IT" sz="1600" dirty="0" err="1"/>
              <a:t>Amm</a:t>
            </a:r>
            <a:r>
              <a:rPr lang="it-IT" sz="1600" dirty="0"/>
              <a:t>. </a:t>
            </a:r>
          </a:p>
          <a:p>
            <a:r>
              <a:rPr lang="it-IT" sz="1600" dirty="0"/>
              <a:t>	Partecipanti Sez. Bari: 	1 </a:t>
            </a:r>
            <a:r>
              <a:rPr lang="it-IT" sz="1600" dirty="0" err="1"/>
              <a:t>Coll</a:t>
            </a:r>
            <a:r>
              <a:rPr lang="it-IT" sz="1600" dirty="0"/>
              <a:t>. </a:t>
            </a:r>
            <a:r>
              <a:rPr lang="it-IT" sz="1600" dirty="0" err="1"/>
              <a:t>Amm</a:t>
            </a:r>
            <a:r>
              <a:rPr lang="it-IT" sz="1600" dirty="0"/>
              <a:t>.</a:t>
            </a:r>
          </a:p>
          <a:p>
            <a:r>
              <a:rPr lang="it-IT" sz="1600" dirty="0"/>
              <a:t>	Commissione CTER: 	</a:t>
            </a:r>
            <a:r>
              <a:rPr lang="it-IT" sz="1600" b="1" dirty="0"/>
              <a:t>C. Vignoli</a:t>
            </a:r>
            <a:r>
              <a:rPr lang="it-IT" sz="1600" dirty="0"/>
              <a:t> (LNGS), V. Giordano (Bo), A. Grilli (LNF)</a:t>
            </a:r>
          </a:p>
          <a:p>
            <a:r>
              <a:rPr lang="it-IT" sz="1600" dirty="0"/>
              <a:t>	Commissione </a:t>
            </a:r>
            <a:r>
              <a:rPr lang="it-IT" sz="1600" dirty="0" err="1"/>
              <a:t>Coll</a:t>
            </a:r>
            <a:r>
              <a:rPr lang="it-IT" sz="1600" dirty="0"/>
              <a:t>. </a:t>
            </a:r>
            <a:r>
              <a:rPr lang="it-IT" sz="1600" dirty="0" err="1"/>
              <a:t>Amm</a:t>
            </a:r>
            <a:r>
              <a:rPr lang="it-IT" sz="1600" dirty="0"/>
              <a:t>: 	</a:t>
            </a:r>
            <a:r>
              <a:rPr lang="it-IT" sz="1600" b="1" dirty="0" err="1"/>
              <a:t>R</a:t>
            </a:r>
            <a:r>
              <a:rPr lang="it-IT" sz="1600" b="1" dirty="0"/>
              <a:t>. Pellegrini</a:t>
            </a:r>
            <a:r>
              <a:rPr lang="it-IT" sz="1600" dirty="0"/>
              <a:t> (AC), A. Filippi (</a:t>
            </a:r>
            <a:r>
              <a:rPr lang="it-IT" sz="1600" dirty="0" err="1"/>
              <a:t>Ts</a:t>
            </a:r>
            <a:r>
              <a:rPr lang="it-IT" sz="1600" dirty="0"/>
              <a:t>), </a:t>
            </a:r>
            <a:r>
              <a:rPr lang="it-IT" sz="1600" dirty="0" err="1"/>
              <a:t>R</a:t>
            </a:r>
            <a:r>
              <a:rPr lang="it-IT" sz="1600" dirty="0"/>
              <a:t>. </a:t>
            </a:r>
            <a:r>
              <a:rPr lang="it-IT" sz="1600" dirty="0" err="1"/>
              <a:t>Chiaratti</a:t>
            </a:r>
            <a:r>
              <a:rPr lang="it-IT" sz="1600" dirty="0"/>
              <a:t> (Pd)</a:t>
            </a:r>
          </a:p>
          <a:p>
            <a:pPr>
              <a:spcBef>
                <a:spcPts val="1200"/>
              </a:spcBef>
            </a:pPr>
            <a:r>
              <a:rPr lang="it-IT" sz="1800" b="1" dirty="0"/>
              <a:t>Bando n. 22663 – Progressioni di livello - Art. 54</a:t>
            </a:r>
          </a:p>
          <a:p>
            <a:r>
              <a:rPr lang="it-IT" sz="1800" dirty="0"/>
              <a:t>	</a:t>
            </a:r>
            <a:r>
              <a:rPr lang="it-IT" sz="1600" dirty="0"/>
              <a:t>Posti: 427 </a:t>
            </a:r>
          </a:p>
          <a:p>
            <a:r>
              <a:rPr lang="it-IT" sz="1600" dirty="0"/>
              <a:t>	Partecipanti Sez. Bari:	10</a:t>
            </a:r>
          </a:p>
          <a:p>
            <a:r>
              <a:rPr lang="it-IT" sz="1600" dirty="0"/>
              <a:t>	Commissione:    </a:t>
            </a:r>
            <a:r>
              <a:rPr lang="it-IT" sz="1600" b="1" dirty="0"/>
              <a:t>E. Pasqualucci</a:t>
            </a:r>
            <a:r>
              <a:rPr lang="it-IT" sz="1600" dirty="0"/>
              <a:t> (Rm1), P. </a:t>
            </a:r>
            <a:r>
              <a:rPr lang="it-IT" sz="1600" dirty="0" err="1"/>
              <a:t>Belluomo</a:t>
            </a:r>
            <a:r>
              <a:rPr lang="it-IT" sz="1600" dirty="0"/>
              <a:t> (</a:t>
            </a:r>
            <a:r>
              <a:rPr lang="it-IT" sz="1600" dirty="0" err="1"/>
              <a:t>Ct</a:t>
            </a:r>
            <a:r>
              <a:rPr lang="it-IT" sz="1600" dirty="0"/>
              <a:t>), L. Lilli (</a:t>
            </a:r>
            <a:r>
              <a:rPr lang="it-IT" sz="1600" dirty="0" err="1"/>
              <a:t>Pi</a:t>
            </a:r>
            <a:r>
              <a:rPr lang="it-IT" sz="1600" dirty="0"/>
              <a:t>), </a:t>
            </a:r>
            <a:r>
              <a:rPr lang="it-IT" sz="1600" dirty="0" err="1"/>
              <a:t>F</a:t>
            </a:r>
            <a:r>
              <a:rPr lang="it-IT" sz="1600" dirty="0"/>
              <a:t>. Sabatini (Mi), G. Salente (Pd)</a:t>
            </a:r>
          </a:p>
          <a:p>
            <a:pPr>
              <a:spcBef>
                <a:spcPts val="1200"/>
              </a:spcBef>
            </a:pPr>
            <a:r>
              <a:rPr lang="it-IT" sz="1800" b="1" dirty="0"/>
              <a:t>Bando n. 22737 – Progressione economica - Art. 53</a:t>
            </a:r>
          </a:p>
          <a:p>
            <a:r>
              <a:rPr lang="it-IT" sz="1800" dirty="0"/>
              <a:t>	</a:t>
            </a:r>
            <a:r>
              <a:rPr lang="it-IT" sz="1600" dirty="0"/>
              <a:t>Posti: 132</a:t>
            </a:r>
          </a:p>
          <a:p>
            <a:r>
              <a:rPr lang="it-IT" sz="1600" dirty="0"/>
              <a:t>	Partecipanti Sez. Bari:	14</a:t>
            </a:r>
          </a:p>
          <a:p>
            <a:r>
              <a:rPr lang="it-IT" sz="1600" dirty="0"/>
              <a:t>	Commissione:</a:t>
            </a:r>
          </a:p>
          <a:p>
            <a:pPr>
              <a:spcBef>
                <a:spcPts val="600"/>
              </a:spcBef>
            </a:pPr>
            <a:r>
              <a:rPr lang="it-IT" sz="1800" b="1" dirty="0"/>
              <a:t>Bando n. 22641/22642/22643 – PR </a:t>
            </a:r>
            <a:r>
              <a:rPr lang="it-IT" sz="1800" b="1" dirty="0" err="1"/>
              <a:t>S</a:t>
            </a:r>
            <a:r>
              <a:rPr lang="it-IT" sz="1800" b="1" dirty="0"/>
              <a:t>/PR T/ PT – ex Art. 15</a:t>
            </a:r>
          </a:p>
          <a:p>
            <a:r>
              <a:rPr lang="it-IT" sz="1800" dirty="0"/>
              <a:t>	Posti: 23 PR </a:t>
            </a:r>
            <a:r>
              <a:rPr lang="it-IT" sz="1800" dirty="0" err="1"/>
              <a:t>S</a:t>
            </a:r>
            <a:r>
              <a:rPr lang="it-IT" sz="1800" dirty="0"/>
              <a:t>, 5 PR T, 23 PT</a:t>
            </a:r>
            <a:endParaRPr lang="it-IT" sz="1600" dirty="0"/>
          </a:p>
          <a:p>
            <a:r>
              <a:rPr lang="it-IT" sz="1600" b="1" dirty="0">
                <a:solidFill>
                  <a:srgbClr val="0432FF"/>
                </a:solidFill>
              </a:rPr>
              <a:t>	</a:t>
            </a:r>
            <a:r>
              <a:rPr lang="it-IT" sz="1600" dirty="0"/>
              <a:t>Commissione PR </a:t>
            </a:r>
            <a:r>
              <a:rPr lang="it-IT" sz="1600" dirty="0" err="1"/>
              <a:t>S</a:t>
            </a:r>
            <a:r>
              <a:rPr lang="it-IT" sz="1600" dirty="0"/>
              <a:t>: 	</a:t>
            </a:r>
            <a:r>
              <a:rPr lang="it-IT" sz="1600" b="1" dirty="0"/>
              <a:t>M. De Palma </a:t>
            </a:r>
            <a:r>
              <a:rPr lang="it-IT" sz="1600" dirty="0"/>
              <a:t>(</a:t>
            </a:r>
            <a:r>
              <a:rPr lang="it-IT" sz="1600" dirty="0" err="1"/>
              <a:t>Ba</a:t>
            </a:r>
            <a:r>
              <a:rPr lang="it-IT" sz="1600" dirty="0"/>
              <a:t>), V. </a:t>
            </a:r>
            <a:r>
              <a:rPr lang="it-IT" sz="1600" dirty="0" err="1"/>
              <a:t>Vagnoni</a:t>
            </a:r>
            <a:r>
              <a:rPr lang="it-IT" sz="1600" dirty="0"/>
              <a:t> (Bo), A. Ianni (LNGS), P. Sapienza (LNS), P. </a:t>
            </a:r>
            <a:r>
              <a:rPr lang="it-IT" sz="1600" dirty="0" err="1"/>
              <a:t>Gianotti</a:t>
            </a:r>
            <a:r>
              <a:rPr lang="it-IT" sz="1600" dirty="0"/>
              <a:t> (LNF), </a:t>
            </a:r>
          </a:p>
          <a:p>
            <a:r>
              <a:rPr lang="it-IT" sz="1600" dirty="0"/>
              <a:t>				G. La Rana (Na), V. Rosso(</a:t>
            </a:r>
            <a:r>
              <a:rPr lang="it-IT" sz="1600" dirty="0" err="1"/>
              <a:t>Pi</a:t>
            </a:r>
            <a:r>
              <a:rPr lang="it-IT" sz="1600" dirty="0"/>
              <a:t>)</a:t>
            </a:r>
          </a:p>
          <a:p>
            <a:r>
              <a:rPr lang="it-IT" sz="1600" dirty="0"/>
              <a:t>	Commissione PR T: 	</a:t>
            </a:r>
            <a:r>
              <a:rPr lang="it-IT" sz="1600" b="1" dirty="0"/>
              <a:t>L. Silvestrini</a:t>
            </a:r>
            <a:r>
              <a:rPr lang="it-IT" sz="1600" dirty="0"/>
              <a:t> (Rm1), A. Ceresole (To), M. Pietroni (Pr) 	</a:t>
            </a:r>
          </a:p>
          <a:p>
            <a:r>
              <a:rPr lang="it-IT" sz="1600" dirty="0"/>
              <a:t>	Commissione PT: 	</a:t>
            </a:r>
            <a:r>
              <a:rPr lang="it-IT" sz="1600" b="1" dirty="0"/>
              <a:t>S. Falciano </a:t>
            </a:r>
            <a:r>
              <a:rPr lang="it-IT" sz="1600" dirty="0"/>
              <a:t>(Rm1), M. </a:t>
            </a:r>
            <a:r>
              <a:rPr lang="it-IT" sz="1600" dirty="0" err="1"/>
              <a:t>Prest</a:t>
            </a:r>
            <a:r>
              <a:rPr lang="it-IT" sz="1600" dirty="0"/>
              <a:t> (</a:t>
            </a:r>
            <a:r>
              <a:rPr lang="it-IT" sz="1600" dirty="0" err="1"/>
              <a:t>Insubria</a:t>
            </a:r>
            <a:r>
              <a:rPr lang="it-IT" sz="1600" dirty="0"/>
              <a:t>- MIB),  L.. Dell’Agnello (CNAF), S. </a:t>
            </a:r>
            <a:r>
              <a:rPr lang="it-IT" sz="1600" dirty="0" err="1"/>
              <a:t>Beolè</a:t>
            </a:r>
            <a:r>
              <a:rPr lang="it-IT" sz="1600" dirty="0"/>
              <a:t> (TO),</a:t>
            </a:r>
          </a:p>
          <a:p>
            <a:r>
              <a:rPr lang="it-IT" sz="1600" dirty="0"/>
              <a:t>				N. Randazzo (CT),  A. Pepato (PD), A. </a:t>
            </a:r>
            <a:r>
              <a:rPr lang="it-IT" sz="1600" dirty="0" err="1"/>
              <a:t>Facco</a:t>
            </a:r>
            <a:r>
              <a:rPr lang="it-IT" sz="1600" dirty="0"/>
              <a:t> (LNL)</a:t>
            </a:r>
          </a:p>
        </p:txBody>
      </p:sp>
    </p:spTree>
    <p:extLst>
      <p:ext uri="{BB962C8B-B14F-4D97-AF65-F5344CB8AC3E}">
        <p14:creationId xmlns:p14="http://schemas.microsoft.com/office/powerpoint/2010/main" val="3696847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D2-E4F4-6042-ACD1-C212AA834FE3}"/>
              </a:ext>
            </a:extLst>
          </p:cNvPr>
          <p:cNvSpPr>
            <a:spLocks noGrp="1"/>
          </p:cNvSpPr>
          <p:nvPr>
            <p:ph type="title"/>
          </p:nvPr>
        </p:nvSpPr>
        <p:spPr/>
        <p:txBody>
          <a:bodyPr/>
          <a:lstStyle/>
          <a:p>
            <a:r>
              <a:rPr lang="it-IT" dirty="0"/>
              <a:t>Concorsi in preparazione</a:t>
            </a:r>
          </a:p>
        </p:txBody>
      </p:sp>
      <p:sp>
        <p:nvSpPr>
          <p:cNvPr id="3" name="Footer Placeholder 2">
            <a:extLst>
              <a:ext uri="{FF2B5EF4-FFF2-40B4-BE49-F238E27FC236}">
                <a16:creationId xmlns:a16="http://schemas.microsoft.com/office/drawing/2014/main" id="{4E16A258-0DA6-5643-A4CE-5D474F97153A}"/>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146F4C57-1ECB-1E44-8B63-DF41849A92A7}"/>
              </a:ext>
            </a:extLst>
          </p:cNvPr>
          <p:cNvSpPr>
            <a:spLocks noGrp="1"/>
          </p:cNvSpPr>
          <p:nvPr>
            <p:ph type="sldNum" sz="quarter" idx="4"/>
          </p:nvPr>
        </p:nvSpPr>
        <p:spPr/>
        <p:txBody>
          <a:bodyPr/>
          <a:lstStyle/>
          <a:p>
            <a:fld id="{B7F62631-D247-0E44-B808-5D23CBBA66F7}" type="slidenum">
              <a:rPr lang="en-US" smtClean="0"/>
              <a:pPr/>
              <a:t>12</a:t>
            </a:fld>
            <a:endParaRPr lang="en-US" dirty="0"/>
          </a:p>
        </p:txBody>
      </p:sp>
      <p:sp>
        <p:nvSpPr>
          <p:cNvPr id="6" name="TextBox 5">
            <a:extLst>
              <a:ext uri="{FF2B5EF4-FFF2-40B4-BE49-F238E27FC236}">
                <a16:creationId xmlns:a16="http://schemas.microsoft.com/office/drawing/2014/main" id="{C8EFA939-062D-CD46-9D2F-24B59D72765F}"/>
              </a:ext>
            </a:extLst>
          </p:cNvPr>
          <p:cNvSpPr txBox="1"/>
          <p:nvPr/>
        </p:nvSpPr>
        <p:spPr>
          <a:xfrm>
            <a:off x="457813" y="767284"/>
            <a:ext cx="11182252" cy="5401479"/>
          </a:xfrm>
          <a:prstGeom prst="rect">
            <a:avLst/>
          </a:prstGeom>
          <a:noFill/>
        </p:spPr>
        <p:txBody>
          <a:bodyPr wrap="square" rtlCol="0">
            <a:spAutoFit/>
          </a:bodyPr>
          <a:lstStyle/>
          <a:p>
            <a:pPr>
              <a:spcBef>
                <a:spcPts val="600"/>
              </a:spcBef>
            </a:pPr>
            <a:r>
              <a:rPr lang="it-IT" sz="2000" b="1" dirty="0"/>
              <a:t>	Dirigenti di Ricerca: 25</a:t>
            </a:r>
          </a:p>
          <a:p>
            <a:pPr>
              <a:spcBef>
                <a:spcPts val="600"/>
              </a:spcBef>
            </a:pPr>
            <a:r>
              <a:rPr lang="it-IT" sz="2000" b="1" dirty="0"/>
              <a:t>	Dirigenti Tecnologi: 10</a:t>
            </a:r>
          </a:p>
          <a:p>
            <a:pPr lvl="2" algn="just">
              <a:spcBef>
                <a:spcPts val="1200"/>
              </a:spcBef>
            </a:pPr>
            <a:r>
              <a:rPr lang="it-IT" sz="1800" dirty="0"/>
              <a:t>I bandi dovrebbero uscire in primavera in modo che si svolgano dopo l’estate, evitando la sovrapposizione con quelli da PR e PT. Dovrebbero essere banditi come art. 15, quindi selezioni riservate agli interni che occupano il livello immediatamente inferiore dello stesso profilo, ma con l’accordo che la tornata successiva sarà un concorso aperto. Il bando da DR dovrebbe essere comune per sperimentali e teorici. Griglia di valutazione:</a:t>
            </a:r>
          </a:p>
          <a:p>
            <a:pPr>
              <a:spcBef>
                <a:spcPts val="600"/>
              </a:spcBef>
            </a:pPr>
            <a:endParaRPr lang="it-IT" sz="2000" b="1" dirty="0"/>
          </a:p>
          <a:p>
            <a:pPr>
              <a:spcBef>
                <a:spcPts val="600"/>
              </a:spcBef>
            </a:pPr>
            <a:endParaRPr lang="it-IT" sz="2000" b="1" dirty="0"/>
          </a:p>
          <a:p>
            <a:pPr>
              <a:spcBef>
                <a:spcPts val="600"/>
              </a:spcBef>
            </a:pPr>
            <a:endParaRPr lang="it-IT" sz="2000" b="1" dirty="0"/>
          </a:p>
          <a:p>
            <a:pPr>
              <a:spcBef>
                <a:spcPts val="600"/>
              </a:spcBef>
            </a:pPr>
            <a:endParaRPr lang="it-IT" sz="2000" b="1" dirty="0"/>
          </a:p>
          <a:p>
            <a:pPr>
              <a:spcBef>
                <a:spcPts val="600"/>
              </a:spcBef>
            </a:pPr>
            <a:endParaRPr lang="it-IT" sz="2000" b="1" dirty="0"/>
          </a:p>
          <a:p>
            <a:pPr>
              <a:spcBef>
                <a:spcPts val="600"/>
              </a:spcBef>
            </a:pPr>
            <a:r>
              <a:rPr lang="it-IT" sz="2000" b="1" dirty="0"/>
              <a:t>	Ricercatori III Livello Sperimentali e Teorici: ~40</a:t>
            </a:r>
          </a:p>
          <a:p>
            <a:pPr>
              <a:spcBef>
                <a:spcPts val="1200"/>
              </a:spcBef>
            </a:pPr>
            <a:r>
              <a:rPr lang="it-IT" sz="2000" b="1" dirty="0"/>
              <a:t>		</a:t>
            </a:r>
            <a:r>
              <a:rPr lang="it-IT" sz="2000" dirty="0"/>
              <a:t>Raccolta delle informazioni in corso: sedi e linee scientifiche assegnate. Al CD di Marzo 			dovrebbe essere presentata una prima bozza del piano.</a:t>
            </a:r>
          </a:p>
        </p:txBody>
      </p:sp>
      <p:graphicFrame>
        <p:nvGraphicFramePr>
          <p:cNvPr id="5" name="Table 6">
            <a:extLst>
              <a:ext uri="{FF2B5EF4-FFF2-40B4-BE49-F238E27FC236}">
                <a16:creationId xmlns:a16="http://schemas.microsoft.com/office/drawing/2014/main" id="{9EE0675A-AE20-3A4A-ABD6-675AE283D1D7}"/>
              </a:ext>
            </a:extLst>
          </p:cNvPr>
          <p:cNvGraphicFramePr>
            <a:graphicFrameLocks noGrp="1"/>
          </p:cNvGraphicFramePr>
          <p:nvPr>
            <p:extLst>
              <p:ext uri="{D42A27DB-BD31-4B8C-83A1-F6EECF244321}">
                <p14:modId xmlns:p14="http://schemas.microsoft.com/office/powerpoint/2010/main" val="1498964106"/>
              </p:ext>
            </p:extLst>
          </p:nvPr>
        </p:nvGraphicFramePr>
        <p:xfrm>
          <a:off x="1672473" y="3138291"/>
          <a:ext cx="8505562" cy="1676400"/>
        </p:xfrm>
        <a:graphic>
          <a:graphicData uri="http://schemas.openxmlformats.org/drawingml/2006/table">
            <a:tbl>
              <a:tblPr firstRow="1" bandRow="1">
                <a:tableStyleId>{5C22544A-7EE6-4342-B048-85BDC9FD1C3A}</a:tableStyleId>
              </a:tblPr>
              <a:tblGrid>
                <a:gridCol w="1216098">
                  <a:extLst>
                    <a:ext uri="{9D8B030D-6E8A-4147-A177-3AD203B41FA5}">
                      <a16:colId xmlns:a16="http://schemas.microsoft.com/office/drawing/2014/main" val="1677769247"/>
                    </a:ext>
                  </a:extLst>
                </a:gridCol>
                <a:gridCol w="2124334">
                  <a:extLst>
                    <a:ext uri="{9D8B030D-6E8A-4147-A177-3AD203B41FA5}">
                      <a16:colId xmlns:a16="http://schemas.microsoft.com/office/drawing/2014/main" val="244993585"/>
                    </a:ext>
                  </a:extLst>
                </a:gridCol>
                <a:gridCol w="1594026">
                  <a:extLst>
                    <a:ext uri="{9D8B030D-6E8A-4147-A177-3AD203B41FA5}">
                      <a16:colId xmlns:a16="http://schemas.microsoft.com/office/drawing/2014/main" val="1997350464"/>
                    </a:ext>
                  </a:extLst>
                </a:gridCol>
                <a:gridCol w="1816443">
                  <a:extLst>
                    <a:ext uri="{9D8B030D-6E8A-4147-A177-3AD203B41FA5}">
                      <a16:colId xmlns:a16="http://schemas.microsoft.com/office/drawing/2014/main" val="1901139023"/>
                    </a:ext>
                  </a:extLst>
                </a:gridCol>
                <a:gridCol w="1754661">
                  <a:extLst>
                    <a:ext uri="{9D8B030D-6E8A-4147-A177-3AD203B41FA5}">
                      <a16:colId xmlns:a16="http://schemas.microsoft.com/office/drawing/2014/main" val="1836943301"/>
                    </a:ext>
                  </a:extLst>
                </a:gridCol>
              </a:tblGrid>
              <a:tr h="529809">
                <a:tc>
                  <a:txBody>
                    <a:bodyPr/>
                    <a:lstStyle/>
                    <a:p>
                      <a:endParaRPr lang="en-US" sz="1600" b="0" dirty="0"/>
                    </a:p>
                  </a:txBody>
                  <a:tcPr/>
                </a:tc>
                <a:tc>
                  <a:txBody>
                    <a:bodyPr/>
                    <a:lstStyle/>
                    <a:p>
                      <a:pPr algn="ctr"/>
                      <a:r>
                        <a:rPr lang="it-IT" sz="1600" b="0" noProof="0" dirty="0"/>
                        <a:t>Attività Scientifica/Tecnologica</a:t>
                      </a:r>
                    </a:p>
                  </a:txBody>
                  <a:tcPr/>
                </a:tc>
                <a:tc>
                  <a:txBody>
                    <a:bodyPr/>
                    <a:lstStyle/>
                    <a:p>
                      <a:pPr algn="ctr"/>
                      <a:r>
                        <a:rPr lang="it-IT" sz="1600" b="0" noProof="0" dirty="0"/>
                        <a:t>Coordinamento/Servizio</a:t>
                      </a:r>
                    </a:p>
                  </a:txBody>
                  <a:tcPr/>
                </a:tc>
                <a:tc>
                  <a:txBody>
                    <a:bodyPr/>
                    <a:lstStyle/>
                    <a:p>
                      <a:pPr algn="ctr"/>
                      <a:r>
                        <a:rPr lang="it-IT" sz="1600" b="0" noProof="0"/>
                        <a:t>Valorizzazione e</a:t>
                      </a:r>
                    </a:p>
                    <a:p>
                      <a:pPr algn="ctr"/>
                      <a:r>
                        <a:rPr lang="it-IT" sz="1600" b="0" noProof="0"/>
                        <a:t>Terza Missione </a:t>
                      </a:r>
                    </a:p>
                  </a:txBody>
                  <a:tcPr/>
                </a:tc>
                <a:tc>
                  <a:txBody>
                    <a:bodyPr/>
                    <a:lstStyle/>
                    <a:p>
                      <a:pPr algn="ctr"/>
                      <a:r>
                        <a:rPr lang="it-IT" sz="1600" b="0" noProof="0" dirty="0"/>
                        <a:t>Pubblicazioni</a:t>
                      </a:r>
                    </a:p>
                  </a:txBody>
                  <a:tcPr/>
                </a:tc>
                <a:extLst>
                  <a:ext uri="{0D108BD9-81ED-4DB2-BD59-A6C34878D82A}">
                    <a16:rowId xmlns:a16="http://schemas.microsoft.com/office/drawing/2014/main" val="1415647875"/>
                  </a:ext>
                </a:extLst>
              </a:tr>
              <a:tr h="334617">
                <a:tc>
                  <a:txBody>
                    <a:bodyPr/>
                    <a:lstStyle/>
                    <a:p>
                      <a:r>
                        <a:rPr lang="en-US" sz="1800" dirty="0"/>
                        <a:t>DR Sper.</a:t>
                      </a:r>
                    </a:p>
                  </a:txBody>
                  <a:tcPr/>
                </a:tc>
                <a:tc>
                  <a:txBody>
                    <a:bodyPr/>
                    <a:lstStyle/>
                    <a:p>
                      <a:pPr algn="ctr"/>
                      <a:r>
                        <a:rPr lang="en-US" sz="1800" dirty="0"/>
                        <a:t>90</a:t>
                      </a:r>
                    </a:p>
                  </a:txBody>
                  <a:tcPr/>
                </a:tc>
                <a:tc>
                  <a:txBody>
                    <a:bodyPr/>
                    <a:lstStyle/>
                    <a:p>
                      <a:pPr algn="ctr"/>
                      <a:r>
                        <a:rPr lang="en-US" sz="1800" dirty="0"/>
                        <a:t>60 (50)</a:t>
                      </a:r>
                    </a:p>
                  </a:txBody>
                  <a:tcPr/>
                </a:tc>
                <a:tc>
                  <a:txBody>
                    <a:bodyPr/>
                    <a:lstStyle/>
                    <a:p>
                      <a:pPr algn="ctr"/>
                      <a:r>
                        <a:rPr lang="en-US" sz="1800" dirty="0"/>
                        <a:t>10</a:t>
                      </a:r>
                    </a:p>
                  </a:txBody>
                  <a:tcPr/>
                </a:tc>
                <a:tc>
                  <a:txBody>
                    <a:bodyPr/>
                    <a:lstStyle/>
                    <a:p>
                      <a:pPr algn="ctr"/>
                      <a:r>
                        <a:rPr lang="en-US" sz="1800" dirty="0"/>
                        <a:t>40 (50)</a:t>
                      </a:r>
                    </a:p>
                  </a:txBody>
                  <a:tcPr/>
                </a:tc>
                <a:extLst>
                  <a:ext uri="{0D108BD9-81ED-4DB2-BD59-A6C34878D82A}">
                    <a16:rowId xmlns:a16="http://schemas.microsoft.com/office/drawing/2014/main" val="2393751137"/>
                  </a:ext>
                </a:extLst>
              </a:tr>
              <a:tr h="334617">
                <a:tc>
                  <a:txBody>
                    <a:bodyPr/>
                    <a:lstStyle/>
                    <a:p>
                      <a:r>
                        <a:rPr lang="en-US" sz="1800" dirty="0"/>
                        <a:t>DR </a:t>
                      </a:r>
                      <a:r>
                        <a:rPr lang="en-US" sz="1800" dirty="0" err="1"/>
                        <a:t>Teor</a:t>
                      </a:r>
                      <a:r>
                        <a:rPr lang="en-US" sz="1800" dirty="0"/>
                        <a:t>.</a:t>
                      </a:r>
                    </a:p>
                  </a:txBody>
                  <a:tcPr/>
                </a:tc>
                <a:tc>
                  <a:txBody>
                    <a:bodyPr/>
                    <a:lstStyle/>
                    <a:p>
                      <a:pPr algn="ctr"/>
                      <a:r>
                        <a:rPr lang="en-US" sz="1800" dirty="0"/>
                        <a:t>90</a:t>
                      </a:r>
                    </a:p>
                  </a:txBody>
                  <a:tcPr/>
                </a:tc>
                <a:tc>
                  <a:txBody>
                    <a:bodyPr/>
                    <a:lstStyle/>
                    <a:p>
                      <a:pPr algn="ctr"/>
                      <a:r>
                        <a:rPr lang="en-US" sz="1800" dirty="0"/>
                        <a:t>40 (50)</a:t>
                      </a:r>
                    </a:p>
                  </a:txBody>
                  <a:tcPr/>
                </a:tc>
                <a:tc>
                  <a:txBody>
                    <a:bodyPr/>
                    <a:lstStyle/>
                    <a:p>
                      <a:pPr algn="ctr"/>
                      <a:r>
                        <a:rPr lang="en-US" sz="1800" dirty="0"/>
                        <a:t>10</a:t>
                      </a:r>
                    </a:p>
                  </a:txBody>
                  <a:tcPr/>
                </a:tc>
                <a:tc>
                  <a:txBody>
                    <a:bodyPr/>
                    <a:lstStyle/>
                    <a:p>
                      <a:pPr algn="ctr"/>
                      <a:r>
                        <a:rPr lang="en-US" sz="1800" dirty="0"/>
                        <a:t>60 (50)</a:t>
                      </a:r>
                    </a:p>
                  </a:txBody>
                  <a:tcPr/>
                </a:tc>
                <a:extLst>
                  <a:ext uri="{0D108BD9-81ED-4DB2-BD59-A6C34878D82A}">
                    <a16:rowId xmlns:a16="http://schemas.microsoft.com/office/drawing/2014/main" val="2430752736"/>
                  </a:ext>
                </a:extLst>
              </a:tr>
              <a:tr h="334617">
                <a:tc>
                  <a:txBody>
                    <a:bodyPr/>
                    <a:lstStyle/>
                    <a:p>
                      <a:r>
                        <a:rPr lang="en-US" sz="1800" dirty="0"/>
                        <a:t>DT</a:t>
                      </a:r>
                    </a:p>
                  </a:txBody>
                  <a:tcPr/>
                </a:tc>
                <a:tc>
                  <a:txBody>
                    <a:bodyPr/>
                    <a:lstStyle/>
                    <a:p>
                      <a:pPr algn="ctr"/>
                      <a:r>
                        <a:rPr lang="en-US" sz="1800" dirty="0"/>
                        <a:t>80</a:t>
                      </a:r>
                    </a:p>
                  </a:txBody>
                  <a:tcPr/>
                </a:tc>
                <a:tc>
                  <a:txBody>
                    <a:bodyPr/>
                    <a:lstStyle/>
                    <a:p>
                      <a:pPr algn="ctr"/>
                      <a:r>
                        <a:rPr lang="en-US" sz="1800" dirty="0"/>
                        <a:t>80</a:t>
                      </a:r>
                    </a:p>
                  </a:txBody>
                  <a:tcPr/>
                </a:tc>
                <a:tc>
                  <a:txBody>
                    <a:bodyPr/>
                    <a:lstStyle/>
                    <a:p>
                      <a:pPr algn="ctr"/>
                      <a:r>
                        <a:rPr lang="en-US" sz="1800" dirty="0"/>
                        <a:t>10</a:t>
                      </a:r>
                    </a:p>
                  </a:txBody>
                  <a:tcPr/>
                </a:tc>
                <a:tc>
                  <a:txBody>
                    <a:bodyPr/>
                    <a:lstStyle/>
                    <a:p>
                      <a:pPr algn="ctr"/>
                      <a:r>
                        <a:rPr lang="en-US" sz="1800" dirty="0"/>
                        <a:t>30</a:t>
                      </a:r>
                    </a:p>
                  </a:txBody>
                  <a:tcPr/>
                </a:tc>
                <a:extLst>
                  <a:ext uri="{0D108BD9-81ED-4DB2-BD59-A6C34878D82A}">
                    <a16:rowId xmlns:a16="http://schemas.microsoft.com/office/drawing/2014/main" val="270505743"/>
                  </a:ext>
                </a:extLst>
              </a:tr>
            </a:tbl>
          </a:graphicData>
        </a:graphic>
      </p:graphicFrame>
    </p:spTree>
    <p:extLst>
      <p:ext uri="{BB962C8B-B14F-4D97-AF65-F5344CB8AC3E}">
        <p14:creationId xmlns:p14="http://schemas.microsoft.com/office/powerpoint/2010/main" val="3833135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D2-E4F4-6042-ACD1-C212AA834FE3}"/>
              </a:ext>
            </a:extLst>
          </p:cNvPr>
          <p:cNvSpPr>
            <a:spLocks noGrp="1"/>
          </p:cNvSpPr>
          <p:nvPr>
            <p:ph type="title"/>
          </p:nvPr>
        </p:nvSpPr>
        <p:spPr/>
        <p:txBody>
          <a:bodyPr/>
          <a:lstStyle/>
          <a:p>
            <a:r>
              <a:rPr lang="it-IT" dirty="0"/>
              <a:t>Gruppi di Lavoro in CD</a:t>
            </a:r>
          </a:p>
        </p:txBody>
      </p:sp>
      <p:sp>
        <p:nvSpPr>
          <p:cNvPr id="3" name="Footer Placeholder 2">
            <a:extLst>
              <a:ext uri="{FF2B5EF4-FFF2-40B4-BE49-F238E27FC236}">
                <a16:creationId xmlns:a16="http://schemas.microsoft.com/office/drawing/2014/main" id="{4E16A258-0DA6-5643-A4CE-5D474F97153A}"/>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146F4C57-1ECB-1E44-8B63-DF41849A92A7}"/>
              </a:ext>
            </a:extLst>
          </p:cNvPr>
          <p:cNvSpPr>
            <a:spLocks noGrp="1"/>
          </p:cNvSpPr>
          <p:nvPr>
            <p:ph type="sldNum" sz="quarter" idx="4"/>
          </p:nvPr>
        </p:nvSpPr>
        <p:spPr/>
        <p:txBody>
          <a:bodyPr/>
          <a:lstStyle/>
          <a:p>
            <a:fld id="{B7F62631-D247-0E44-B808-5D23CBBA66F7}" type="slidenum">
              <a:rPr lang="en-US" smtClean="0"/>
              <a:pPr/>
              <a:t>13</a:t>
            </a:fld>
            <a:endParaRPr lang="en-US" dirty="0"/>
          </a:p>
        </p:txBody>
      </p:sp>
      <p:sp>
        <p:nvSpPr>
          <p:cNvPr id="5" name="Rectangle 4">
            <a:extLst>
              <a:ext uri="{FF2B5EF4-FFF2-40B4-BE49-F238E27FC236}">
                <a16:creationId xmlns:a16="http://schemas.microsoft.com/office/drawing/2014/main" id="{1E6CCFAB-6923-E646-866A-77614304624F}"/>
              </a:ext>
            </a:extLst>
          </p:cNvPr>
          <p:cNvSpPr/>
          <p:nvPr/>
        </p:nvSpPr>
        <p:spPr>
          <a:xfrm>
            <a:off x="703390" y="1227238"/>
            <a:ext cx="10960444" cy="5016758"/>
          </a:xfrm>
          <a:prstGeom prst="rect">
            <a:avLst/>
          </a:prstGeom>
        </p:spPr>
        <p:txBody>
          <a:bodyPr wrap="square">
            <a:spAutoFit/>
          </a:bodyPr>
          <a:lstStyle/>
          <a:p>
            <a:pPr>
              <a:spcBef>
                <a:spcPts val="1800"/>
              </a:spcBef>
            </a:pPr>
            <a:r>
              <a:rPr lang="it-IT" b="1" dirty="0" err="1">
                <a:solidFill>
                  <a:srgbClr val="00B050"/>
                </a:solidFill>
              </a:rPr>
              <a:t>GdL</a:t>
            </a:r>
            <a:r>
              <a:rPr lang="it-IT" b="1" dirty="0">
                <a:solidFill>
                  <a:srgbClr val="00B050"/>
                </a:solidFill>
              </a:rPr>
              <a:t> Borse di Studio</a:t>
            </a:r>
            <a:r>
              <a:rPr lang="it-IT" dirty="0">
                <a:solidFill>
                  <a:srgbClr val="00B050"/>
                </a:solidFill>
              </a:rPr>
              <a:t>: </a:t>
            </a:r>
            <a:r>
              <a:rPr lang="it-IT" b="1" dirty="0" err="1"/>
              <a:t>Pallavicini</a:t>
            </a:r>
            <a:r>
              <a:rPr lang="it-IT" b="1" dirty="0"/>
              <a:t> (GE)</a:t>
            </a:r>
            <a:r>
              <a:rPr lang="it-IT" dirty="0"/>
              <a:t>,</a:t>
            </a:r>
            <a:r>
              <a:rPr lang="it-IT" b="1" dirty="0"/>
              <a:t> </a:t>
            </a:r>
            <a:r>
              <a:rPr lang="it-IT" dirty="0"/>
              <a:t>Calabrese, Cenci, Citterio, Rivetti</a:t>
            </a:r>
            <a:endParaRPr lang="it-IT" b="1" dirty="0"/>
          </a:p>
          <a:p>
            <a:pPr>
              <a:spcBef>
                <a:spcPts val="1800"/>
              </a:spcBef>
            </a:pPr>
            <a:r>
              <a:rPr lang="it-IT" b="1" dirty="0" err="1">
                <a:solidFill>
                  <a:srgbClr val="00B050"/>
                </a:solidFill>
              </a:rPr>
              <a:t>GdL</a:t>
            </a:r>
            <a:r>
              <a:rPr lang="it-IT" b="1" dirty="0">
                <a:solidFill>
                  <a:srgbClr val="00B050"/>
                </a:solidFill>
              </a:rPr>
              <a:t> PTA: </a:t>
            </a:r>
            <a:r>
              <a:rPr lang="it-IT" b="1" dirty="0"/>
              <a:t>Ciuchini (GE)</a:t>
            </a:r>
            <a:r>
              <a:rPr lang="it-IT" dirty="0"/>
              <a:t>,</a:t>
            </a:r>
            <a:r>
              <a:rPr lang="it-IT" b="1" dirty="0">
                <a:solidFill>
                  <a:srgbClr val="00B050"/>
                </a:solidFill>
              </a:rPr>
              <a:t> </a:t>
            </a:r>
            <a:r>
              <a:rPr lang="it-IT" dirty="0" err="1"/>
              <a:t>Taiuti</a:t>
            </a:r>
            <a:r>
              <a:rPr lang="it-IT" dirty="0"/>
              <a:t>, </a:t>
            </a:r>
            <a:r>
              <a:rPr lang="it-IT" dirty="0" err="1"/>
              <a:t>Scapparone</a:t>
            </a:r>
            <a:r>
              <a:rPr lang="it-IT" dirty="0"/>
              <a:t>, Tricomi, Grassi, Di Ciaccio</a:t>
            </a:r>
            <a:endParaRPr lang="it-IT" b="1" dirty="0"/>
          </a:p>
          <a:p>
            <a:pPr>
              <a:spcBef>
                <a:spcPts val="1800"/>
              </a:spcBef>
            </a:pPr>
            <a:r>
              <a:rPr lang="it-IT" b="1" dirty="0" err="1">
                <a:solidFill>
                  <a:srgbClr val="C00000"/>
                </a:solidFill>
              </a:rPr>
              <a:t>GdL</a:t>
            </a:r>
            <a:r>
              <a:rPr lang="it-IT" b="1" dirty="0">
                <a:solidFill>
                  <a:srgbClr val="C00000"/>
                </a:solidFill>
              </a:rPr>
              <a:t> Associazioni: </a:t>
            </a:r>
            <a:r>
              <a:rPr lang="it-IT" b="1" dirty="0" err="1"/>
              <a:t>Pallavicini</a:t>
            </a:r>
            <a:r>
              <a:rPr lang="it-IT" b="1" dirty="0"/>
              <a:t> (GE)</a:t>
            </a:r>
            <a:r>
              <a:rPr lang="it-IT" dirty="0"/>
              <a:t> - studiare nuovo status per pensionati e in generale le problematiche delle associazioni</a:t>
            </a:r>
          </a:p>
          <a:p>
            <a:pPr>
              <a:spcBef>
                <a:spcPts val="1800"/>
              </a:spcBef>
            </a:pPr>
            <a:r>
              <a:rPr lang="it-IT" b="1" dirty="0" err="1">
                <a:solidFill>
                  <a:srgbClr val="C00000"/>
                </a:solidFill>
              </a:rPr>
              <a:t>GdL</a:t>
            </a:r>
            <a:r>
              <a:rPr lang="it-IT" b="1" dirty="0">
                <a:solidFill>
                  <a:srgbClr val="C00000"/>
                </a:solidFill>
              </a:rPr>
              <a:t> Dematerializzazione:</a:t>
            </a:r>
            <a:r>
              <a:rPr lang="it-IT" dirty="0">
                <a:solidFill>
                  <a:srgbClr val="C00000"/>
                </a:solidFill>
              </a:rPr>
              <a:t> </a:t>
            </a:r>
            <a:r>
              <a:rPr lang="it-IT" b="1" dirty="0"/>
              <a:t>Ciuchini (GE) </a:t>
            </a:r>
            <a:r>
              <a:rPr lang="it-IT" dirty="0"/>
              <a:t>- analizzare a che punto siamo e cosa occorre fare</a:t>
            </a:r>
          </a:p>
          <a:p>
            <a:pPr>
              <a:spcBef>
                <a:spcPts val="1800"/>
              </a:spcBef>
            </a:pPr>
            <a:r>
              <a:rPr lang="it-IT" b="1" dirty="0" err="1">
                <a:solidFill>
                  <a:srgbClr val="C00000"/>
                </a:solidFill>
              </a:rPr>
              <a:t>GdL</a:t>
            </a:r>
            <a:r>
              <a:rPr lang="it-IT" b="1" dirty="0">
                <a:solidFill>
                  <a:srgbClr val="C00000"/>
                </a:solidFill>
              </a:rPr>
              <a:t> Disciplinari Organizzativi: </a:t>
            </a:r>
            <a:r>
              <a:rPr lang="it-IT" b="1" dirty="0" err="1"/>
              <a:t>Bettoni</a:t>
            </a:r>
            <a:r>
              <a:rPr lang="it-IT" b="1" dirty="0"/>
              <a:t> (GE) </a:t>
            </a:r>
            <a:r>
              <a:rPr lang="it-IT" dirty="0"/>
              <a:t>-  far ripartire approvazione dei disciplinari organizzativi delle strutture</a:t>
            </a:r>
          </a:p>
          <a:p>
            <a:pPr>
              <a:spcBef>
                <a:spcPts val="1800"/>
              </a:spcBef>
            </a:pPr>
            <a:r>
              <a:rPr lang="it-IT" b="1" dirty="0" err="1">
                <a:solidFill>
                  <a:srgbClr val="C00000"/>
                </a:solidFill>
              </a:rPr>
              <a:t>GdL</a:t>
            </a:r>
            <a:r>
              <a:rPr lang="it-IT" b="1" dirty="0">
                <a:solidFill>
                  <a:srgbClr val="C00000"/>
                </a:solidFill>
              </a:rPr>
              <a:t> Deleghe:</a:t>
            </a:r>
            <a:r>
              <a:rPr lang="it-IT" dirty="0">
                <a:solidFill>
                  <a:srgbClr val="C00000"/>
                </a:solidFill>
              </a:rPr>
              <a:t> </a:t>
            </a:r>
            <a:r>
              <a:rPr lang="it-IT" b="1" dirty="0" err="1"/>
              <a:t>Meroni</a:t>
            </a:r>
            <a:r>
              <a:rPr lang="it-IT" b="1" dirty="0"/>
              <a:t> (GE) </a:t>
            </a:r>
            <a:r>
              <a:rPr lang="it-IT" dirty="0"/>
              <a:t>- analizzare la gerarchia e l'ampiezza delle deleghe</a:t>
            </a:r>
          </a:p>
          <a:p>
            <a:pPr>
              <a:spcBef>
                <a:spcPts val="1800"/>
              </a:spcBef>
            </a:pPr>
            <a:r>
              <a:rPr lang="it-IT" b="1" dirty="0" err="1">
                <a:solidFill>
                  <a:srgbClr val="C00000"/>
                </a:solidFill>
              </a:rPr>
              <a:t>GdL</a:t>
            </a:r>
            <a:r>
              <a:rPr lang="it-IT" b="1" dirty="0">
                <a:solidFill>
                  <a:srgbClr val="C00000"/>
                </a:solidFill>
              </a:rPr>
              <a:t> Best </a:t>
            </a:r>
            <a:r>
              <a:rPr lang="it-IT" b="1" dirty="0" err="1">
                <a:solidFill>
                  <a:srgbClr val="C00000"/>
                </a:solidFill>
              </a:rPr>
              <a:t>Practice</a:t>
            </a:r>
            <a:r>
              <a:rPr lang="it-IT" b="1" dirty="0">
                <a:solidFill>
                  <a:srgbClr val="C00000"/>
                </a:solidFill>
              </a:rPr>
              <a:t>: </a:t>
            </a:r>
            <a:r>
              <a:rPr lang="it-IT" b="1" dirty="0"/>
              <a:t>Campana (GE) </a:t>
            </a:r>
            <a:r>
              <a:rPr lang="it-IT" dirty="0"/>
              <a:t>- Semplificazione e Razionalizzazione dei processi amministrativi/personale e dell’interazione tra strutture centrali e periferiche</a:t>
            </a:r>
          </a:p>
        </p:txBody>
      </p:sp>
    </p:spTree>
    <p:extLst>
      <p:ext uri="{BB962C8B-B14F-4D97-AF65-F5344CB8AC3E}">
        <p14:creationId xmlns:p14="http://schemas.microsoft.com/office/powerpoint/2010/main" val="547921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0AAE8-21B9-3940-959B-42E3175911AC}"/>
              </a:ext>
            </a:extLst>
          </p:cNvPr>
          <p:cNvSpPr>
            <a:spLocks noGrp="1"/>
          </p:cNvSpPr>
          <p:nvPr>
            <p:ph type="title"/>
          </p:nvPr>
        </p:nvSpPr>
        <p:spPr/>
        <p:txBody>
          <a:bodyPr/>
          <a:lstStyle/>
          <a:p>
            <a:r>
              <a:rPr lang="it-IT"/>
              <a:t>Stato della Sezione</a:t>
            </a:r>
          </a:p>
        </p:txBody>
      </p:sp>
      <p:sp>
        <p:nvSpPr>
          <p:cNvPr id="4" name="Slide Number Placeholder 3">
            <a:extLst>
              <a:ext uri="{FF2B5EF4-FFF2-40B4-BE49-F238E27FC236}">
                <a16:creationId xmlns:a16="http://schemas.microsoft.com/office/drawing/2014/main" id="{9C422FB4-DB07-F04D-9E65-51B059A351A6}"/>
              </a:ext>
            </a:extLst>
          </p:cNvPr>
          <p:cNvSpPr>
            <a:spLocks noGrp="1"/>
          </p:cNvSpPr>
          <p:nvPr>
            <p:ph type="sldNum" sz="quarter" idx="4"/>
          </p:nvPr>
        </p:nvSpPr>
        <p:spPr/>
        <p:txBody>
          <a:bodyPr/>
          <a:lstStyle/>
          <a:p>
            <a:fld id="{B7F62631-D247-0E44-B808-5D23CBBA66F7}" type="slidenum">
              <a:rPr lang="en-US" smtClean="0"/>
              <a:pPr/>
              <a:t>14</a:t>
            </a:fld>
            <a:endParaRPr lang="en-US" dirty="0"/>
          </a:p>
        </p:txBody>
      </p:sp>
      <p:sp>
        <p:nvSpPr>
          <p:cNvPr id="6" name="TextBox 5">
            <a:extLst>
              <a:ext uri="{FF2B5EF4-FFF2-40B4-BE49-F238E27FC236}">
                <a16:creationId xmlns:a16="http://schemas.microsoft.com/office/drawing/2014/main" id="{4248CFED-DE65-FD48-B09B-B1BD6AFD8030}"/>
              </a:ext>
            </a:extLst>
          </p:cNvPr>
          <p:cNvSpPr txBox="1"/>
          <p:nvPr/>
        </p:nvSpPr>
        <p:spPr>
          <a:xfrm>
            <a:off x="297203" y="1120160"/>
            <a:ext cx="11412197" cy="3385542"/>
          </a:xfrm>
          <a:prstGeom prst="rect">
            <a:avLst/>
          </a:prstGeom>
          <a:noFill/>
        </p:spPr>
        <p:txBody>
          <a:bodyPr wrap="square" rtlCol="0">
            <a:spAutoFit/>
          </a:bodyPr>
          <a:lstStyle/>
          <a:p>
            <a:r>
              <a:rPr lang="it-IT" b="1" dirty="0"/>
              <a:t>Funzionamento della Sezione</a:t>
            </a:r>
          </a:p>
          <a:p>
            <a:pPr>
              <a:spcBef>
                <a:spcPts val="1200"/>
              </a:spcBef>
            </a:pPr>
            <a:r>
              <a:rPr lang="it-IT" b="1" dirty="0"/>
              <a:t>	</a:t>
            </a:r>
            <a:r>
              <a:rPr lang="it-IT" dirty="0"/>
              <a:t>Oggi</a:t>
            </a:r>
          </a:p>
          <a:p>
            <a:endParaRPr lang="it-IT" b="1" dirty="0"/>
          </a:p>
          <a:p>
            <a:r>
              <a:rPr lang="it-IT" b="1" dirty="0"/>
              <a:t>Consuntivo scientifico </a:t>
            </a:r>
          </a:p>
          <a:p>
            <a:pPr>
              <a:spcBef>
                <a:spcPts val="1200"/>
              </a:spcBef>
            </a:pPr>
            <a:r>
              <a:rPr lang="it-IT" dirty="0">
                <a:sym typeface="Wingdings" pitchFamily="2" charset="2"/>
              </a:rPr>
              <a:t>	Congresso di Sezione sulle attività sperimentali e teoriche    seconda metà di Giugno e 	comunque prima del </a:t>
            </a:r>
            <a:r>
              <a:rPr lang="it-IT" dirty="0" err="1">
                <a:sym typeface="Wingdings" pitchFamily="2" charset="2"/>
              </a:rPr>
              <a:t>CdS</a:t>
            </a:r>
            <a:r>
              <a:rPr lang="it-IT" dirty="0">
                <a:sym typeface="Wingdings" pitchFamily="2" charset="2"/>
              </a:rPr>
              <a:t> di Luglio dedicato ai Preventivi 2022</a:t>
            </a:r>
          </a:p>
          <a:p>
            <a:pPr>
              <a:spcBef>
                <a:spcPts val="1200"/>
              </a:spcBef>
            </a:pPr>
            <a:r>
              <a:rPr lang="it-IT" dirty="0">
                <a:sym typeface="Wingdings" pitchFamily="2" charset="2"/>
              </a:rPr>
              <a:t>	Workshop di Sezione sulle attività di R&amp;D sui rivelatori   autunno 2021		 </a:t>
            </a:r>
            <a:endParaRPr lang="it-IT" dirty="0"/>
          </a:p>
          <a:p>
            <a:endParaRPr lang="it-IT" b="1" dirty="0"/>
          </a:p>
        </p:txBody>
      </p:sp>
      <p:sp>
        <p:nvSpPr>
          <p:cNvPr id="7" name="Footer Placeholder 2">
            <a:extLst>
              <a:ext uri="{FF2B5EF4-FFF2-40B4-BE49-F238E27FC236}">
                <a16:creationId xmlns:a16="http://schemas.microsoft.com/office/drawing/2014/main" id="{662D0AE0-2B9D-784E-ADCC-613496792D8B}"/>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894492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D2-E4F4-6042-ACD1-C212AA834FE3}"/>
              </a:ext>
            </a:extLst>
          </p:cNvPr>
          <p:cNvSpPr>
            <a:spLocks noGrp="1"/>
          </p:cNvSpPr>
          <p:nvPr>
            <p:ph type="title"/>
          </p:nvPr>
        </p:nvSpPr>
        <p:spPr/>
        <p:txBody>
          <a:bodyPr/>
          <a:lstStyle/>
          <a:p>
            <a:r>
              <a:rPr lang="it-IT" dirty="0"/>
              <a:t>Un anno in sintesi…</a:t>
            </a:r>
          </a:p>
        </p:txBody>
      </p:sp>
      <p:sp>
        <p:nvSpPr>
          <p:cNvPr id="3" name="Footer Placeholder 2">
            <a:extLst>
              <a:ext uri="{FF2B5EF4-FFF2-40B4-BE49-F238E27FC236}">
                <a16:creationId xmlns:a16="http://schemas.microsoft.com/office/drawing/2014/main" id="{4E16A258-0DA6-5643-A4CE-5D474F97153A}"/>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146F4C57-1ECB-1E44-8B63-DF41849A92A7}"/>
              </a:ext>
            </a:extLst>
          </p:cNvPr>
          <p:cNvSpPr>
            <a:spLocks noGrp="1"/>
          </p:cNvSpPr>
          <p:nvPr>
            <p:ph type="sldNum" sz="quarter" idx="4"/>
          </p:nvPr>
        </p:nvSpPr>
        <p:spPr/>
        <p:txBody>
          <a:bodyPr/>
          <a:lstStyle/>
          <a:p>
            <a:fld id="{B7F62631-D247-0E44-B808-5D23CBBA66F7}" type="slidenum">
              <a:rPr lang="en-US" smtClean="0"/>
              <a:pPr/>
              <a:t>15</a:t>
            </a:fld>
            <a:endParaRPr lang="en-US" dirty="0"/>
          </a:p>
        </p:txBody>
      </p:sp>
      <p:sp>
        <p:nvSpPr>
          <p:cNvPr id="6" name="TextBox 5">
            <a:extLst>
              <a:ext uri="{FF2B5EF4-FFF2-40B4-BE49-F238E27FC236}">
                <a16:creationId xmlns:a16="http://schemas.microsoft.com/office/drawing/2014/main" id="{0CACD1C7-47A4-E547-ADF9-E47E6643FA9C}"/>
              </a:ext>
            </a:extLst>
          </p:cNvPr>
          <p:cNvSpPr txBox="1"/>
          <p:nvPr/>
        </p:nvSpPr>
        <p:spPr>
          <a:xfrm>
            <a:off x="78918" y="936429"/>
            <a:ext cx="11875897" cy="5170646"/>
          </a:xfrm>
          <a:prstGeom prst="rect">
            <a:avLst/>
          </a:prstGeom>
          <a:noFill/>
        </p:spPr>
        <p:txBody>
          <a:bodyPr wrap="square" rtlCol="0">
            <a:spAutoFit/>
          </a:bodyPr>
          <a:lstStyle/>
          <a:p>
            <a:r>
              <a:rPr lang="it-IT" sz="2000" b="1" dirty="0">
                <a:solidFill>
                  <a:srgbClr val="0432FF"/>
                </a:solidFill>
              </a:rPr>
              <a:t>A parte l’ordinaria amministrazione</a:t>
            </a:r>
          </a:p>
          <a:p>
            <a:endParaRPr lang="it-IT" sz="2000" b="1" dirty="0">
              <a:solidFill>
                <a:srgbClr val="0432FF"/>
              </a:solidFill>
            </a:endParaRPr>
          </a:p>
          <a:p>
            <a:r>
              <a:rPr lang="it-IT" sz="2000" b="1" dirty="0">
                <a:solidFill>
                  <a:srgbClr val="0432FF"/>
                </a:solidFill>
              </a:rPr>
              <a:t>Emergenza COVID-19</a:t>
            </a:r>
          </a:p>
          <a:p>
            <a:pPr>
              <a:spcBef>
                <a:spcPts val="1200"/>
              </a:spcBef>
            </a:pPr>
            <a:r>
              <a:rPr lang="it-IT" sz="2000" dirty="0"/>
              <a:t>	Marzo 2020  </a:t>
            </a:r>
            <a:r>
              <a:rPr lang="it-IT" sz="2000" dirty="0">
                <a:sym typeface="Wingdings" pitchFamily="2" charset="2"/>
              </a:rPr>
              <a:t>  </a:t>
            </a:r>
            <a:r>
              <a:rPr lang="it-IT" sz="2000" dirty="0" err="1">
                <a:sym typeface="Wingdings" pitchFamily="2" charset="2"/>
              </a:rPr>
              <a:t>lockdown</a:t>
            </a:r>
            <a:r>
              <a:rPr lang="it-IT" sz="2000" dirty="0">
                <a:sym typeface="Wingdings" pitchFamily="2" charset="2"/>
              </a:rPr>
              <a:t> generalizzato, adozione del “lavoro agile“</a:t>
            </a:r>
          </a:p>
          <a:p>
            <a:r>
              <a:rPr lang="it-IT" sz="2000" dirty="0">
                <a:sym typeface="Wingdings" pitchFamily="2" charset="2"/>
              </a:rPr>
              <a:t>	Giugno 2020   	entra in vigore il </a:t>
            </a:r>
            <a:r>
              <a:rPr lang="it-IT" sz="2000" b="1" dirty="0">
                <a:solidFill>
                  <a:srgbClr val="0432FF"/>
                </a:solidFill>
              </a:rPr>
              <a:t>Protocollo per il riavvio delle attività lavorative nella Sezione di Bari 					dell’INFN a seguito dell’emergenza COVID-19</a:t>
            </a:r>
          </a:p>
          <a:p>
            <a:r>
              <a:rPr lang="it-IT" sz="2000" b="1" dirty="0"/>
              <a:t>	</a:t>
            </a:r>
            <a:r>
              <a:rPr lang="it-IT" sz="2000" dirty="0"/>
              <a:t>Ottobre 2020 </a:t>
            </a:r>
            <a:r>
              <a:rPr lang="it-IT" sz="2000" dirty="0">
                <a:sym typeface="Wingdings" pitchFamily="2" charset="2"/>
              </a:rPr>
              <a:t>	adozione della nuova versione del </a:t>
            </a:r>
            <a:r>
              <a:rPr lang="it-IT" sz="2000" b="1" dirty="0">
                <a:solidFill>
                  <a:srgbClr val="0432FF"/>
                </a:solidFill>
                <a:sym typeface="Wingdings" pitchFamily="2" charset="2"/>
              </a:rPr>
              <a:t>Protocollo per la ripresa in sicurezza delle attività 					lavorative in presenza nella Sezione di Bari dell’INFN a seguito dell’emergenza COVID-19</a:t>
            </a:r>
          </a:p>
          <a:p>
            <a:endParaRPr lang="it-IT" sz="2000" b="1" dirty="0">
              <a:solidFill>
                <a:srgbClr val="0432FF"/>
              </a:solidFill>
            </a:endParaRPr>
          </a:p>
          <a:p>
            <a:r>
              <a:rPr lang="it-IT" sz="2000" b="1" dirty="0">
                <a:solidFill>
                  <a:srgbClr val="0432FF"/>
                </a:solidFill>
              </a:rPr>
              <a:t>Dematerializzazione e digitalizzazione </a:t>
            </a:r>
            <a:r>
              <a:rPr lang="it-IT" sz="2000" dirty="0"/>
              <a:t>delle pratiche amministrative e del personale; in fase di studio il trasferimento degli archivi cartacei su supporto digitale </a:t>
            </a:r>
            <a:r>
              <a:rPr lang="it-IT" sz="2000" dirty="0">
                <a:sym typeface="Wingdings" pitchFamily="2" charset="2"/>
              </a:rPr>
              <a:t>  risparmio economico, sostenibilità, semplificazione delle procedure</a:t>
            </a:r>
            <a:endParaRPr lang="it-IT" sz="2000" dirty="0"/>
          </a:p>
          <a:p>
            <a:r>
              <a:rPr lang="it-IT" sz="2000" dirty="0"/>
              <a:t>	</a:t>
            </a:r>
          </a:p>
          <a:p>
            <a:r>
              <a:rPr lang="it-IT" sz="2000" dirty="0"/>
              <a:t>Piccole variazioni della </a:t>
            </a:r>
            <a:r>
              <a:rPr lang="it-IT" sz="2000" b="1" dirty="0">
                <a:solidFill>
                  <a:srgbClr val="0432FF"/>
                </a:solidFill>
              </a:rPr>
              <a:t>composizione dei Servizi</a:t>
            </a:r>
          </a:p>
          <a:p>
            <a:endParaRPr lang="it-IT" sz="2000" dirty="0"/>
          </a:p>
          <a:p>
            <a:r>
              <a:rPr lang="it-IT" sz="2000" b="1" dirty="0">
                <a:solidFill>
                  <a:srgbClr val="0432FF"/>
                </a:solidFill>
              </a:rPr>
              <a:t>Trasferimento</a:t>
            </a:r>
            <a:r>
              <a:rPr lang="it-IT" sz="2000" dirty="0"/>
              <a:t> (in corso) degli uffici del </a:t>
            </a:r>
            <a:r>
              <a:rPr lang="it-IT" sz="2000" b="1" dirty="0">
                <a:solidFill>
                  <a:srgbClr val="0432FF"/>
                </a:solidFill>
              </a:rPr>
              <a:t>Servizio di Direzione</a:t>
            </a:r>
            <a:r>
              <a:rPr lang="it-IT" sz="2000" dirty="0"/>
              <a:t> e del </a:t>
            </a:r>
            <a:r>
              <a:rPr lang="it-IT" sz="2000" b="1" dirty="0">
                <a:solidFill>
                  <a:srgbClr val="0432FF"/>
                </a:solidFill>
              </a:rPr>
              <a:t>Servizio di Prevenzione e Protezione</a:t>
            </a:r>
          </a:p>
        </p:txBody>
      </p:sp>
    </p:spTree>
    <p:extLst>
      <p:ext uri="{BB962C8B-B14F-4D97-AF65-F5344CB8AC3E}">
        <p14:creationId xmlns:p14="http://schemas.microsoft.com/office/powerpoint/2010/main" val="2786414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D2-E4F4-6042-ACD1-C212AA834FE3}"/>
              </a:ext>
            </a:extLst>
          </p:cNvPr>
          <p:cNvSpPr>
            <a:spLocks noGrp="1"/>
          </p:cNvSpPr>
          <p:nvPr>
            <p:ph type="title"/>
          </p:nvPr>
        </p:nvSpPr>
        <p:spPr/>
        <p:txBody>
          <a:bodyPr/>
          <a:lstStyle/>
          <a:p>
            <a:r>
              <a:rPr lang="it-IT" dirty="0"/>
              <a:t>Un anno in sintesi…</a:t>
            </a:r>
          </a:p>
        </p:txBody>
      </p:sp>
      <p:sp>
        <p:nvSpPr>
          <p:cNvPr id="3" name="Footer Placeholder 2">
            <a:extLst>
              <a:ext uri="{FF2B5EF4-FFF2-40B4-BE49-F238E27FC236}">
                <a16:creationId xmlns:a16="http://schemas.microsoft.com/office/drawing/2014/main" id="{4E16A258-0DA6-5643-A4CE-5D474F97153A}"/>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146F4C57-1ECB-1E44-8B63-DF41849A92A7}"/>
              </a:ext>
            </a:extLst>
          </p:cNvPr>
          <p:cNvSpPr>
            <a:spLocks noGrp="1"/>
          </p:cNvSpPr>
          <p:nvPr>
            <p:ph type="sldNum" sz="quarter" idx="4"/>
          </p:nvPr>
        </p:nvSpPr>
        <p:spPr/>
        <p:txBody>
          <a:bodyPr/>
          <a:lstStyle/>
          <a:p>
            <a:fld id="{B7F62631-D247-0E44-B808-5D23CBBA66F7}" type="slidenum">
              <a:rPr lang="en-US" smtClean="0"/>
              <a:pPr/>
              <a:t>16</a:t>
            </a:fld>
            <a:endParaRPr lang="en-US" dirty="0"/>
          </a:p>
        </p:txBody>
      </p:sp>
      <p:sp>
        <p:nvSpPr>
          <p:cNvPr id="6" name="TextBox 5">
            <a:extLst>
              <a:ext uri="{FF2B5EF4-FFF2-40B4-BE49-F238E27FC236}">
                <a16:creationId xmlns:a16="http://schemas.microsoft.com/office/drawing/2014/main" id="{0CACD1C7-47A4-E547-ADF9-E47E6643FA9C}"/>
              </a:ext>
            </a:extLst>
          </p:cNvPr>
          <p:cNvSpPr txBox="1"/>
          <p:nvPr/>
        </p:nvSpPr>
        <p:spPr>
          <a:xfrm>
            <a:off x="271752" y="840270"/>
            <a:ext cx="11516734" cy="5724644"/>
          </a:xfrm>
          <a:prstGeom prst="rect">
            <a:avLst/>
          </a:prstGeom>
          <a:noFill/>
        </p:spPr>
        <p:txBody>
          <a:bodyPr wrap="square" rtlCol="0">
            <a:spAutoFit/>
          </a:bodyPr>
          <a:lstStyle/>
          <a:p>
            <a:r>
              <a:rPr lang="it-IT" sz="2000" b="1" dirty="0">
                <a:solidFill>
                  <a:srgbClr val="0432FF"/>
                </a:solidFill>
              </a:rPr>
              <a:t>Riorganizzazione dei Laboratori </a:t>
            </a:r>
            <a:r>
              <a:rPr lang="it-IT" sz="2000" dirty="0">
                <a:solidFill>
                  <a:srgbClr val="0432FF"/>
                </a:solidFill>
              </a:rPr>
              <a:t>in 4 poli</a:t>
            </a:r>
          </a:p>
          <a:p>
            <a:pPr algn="just">
              <a:spcBef>
                <a:spcPts val="600"/>
              </a:spcBef>
            </a:pPr>
            <a:r>
              <a:rPr lang="it-IT" sz="2000" dirty="0"/>
              <a:t>	</a:t>
            </a:r>
            <a:r>
              <a:rPr lang="it-IT" sz="2000" dirty="0">
                <a:solidFill>
                  <a:srgbClr val="00B050"/>
                </a:solidFill>
              </a:rPr>
              <a:t>- Laboratorio rivelatori a gas (GEM, RPC, TPC)</a:t>
            </a:r>
          </a:p>
          <a:p>
            <a:pPr algn="just">
              <a:spcBef>
                <a:spcPts val="600"/>
              </a:spcBef>
            </a:pPr>
            <a:r>
              <a:rPr lang="it-IT" sz="2000" dirty="0">
                <a:solidFill>
                  <a:srgbClr val="C4407B"/>
                </a:solidFill>
              </a:rPr>
              <a:t>	- Laboratorio </a:t>
            </a:r>
            <a:r>
              <a:rPr lang="it-IT" sz="2000" dirty="0" err="1">
                <a:solidFill>
                  <a:srgbClr val="C4407B"/>
                </a:solidFill>
              </a:rPr>
              <a:t>fotorivelatori</a:t>
            </a:r>
            <a:r>
              <a:rPr lang="it-IT" sz="2000" dirty="0">
                <a:solidFill>
                  <a:srgbClr val="C4407B"/>
                </a:solidFill>
              </a:rPr>
              <a:t> (</a:t>
            </a:r>
            <a:r>
              <a:rPr lang="it-IT" sz="2000" dirty="0" err="1">
                <a:solidFill>
                  <a:srgbClr val="C4407B"/>
                </a:solidFill>
              </a:rPr>
              <a:t>SiPM</a:t>
            </a:r>
            <a:r>
              <a:rPr lang="it-IT" sz="2000" dirty="0">
                <a:solidFill>
                  <a:srgbClr val="C4407B"/>
                </a:solidFill>
              </a:rPr>
              <a:t>, </a:t>
            </a:r>
            <a:r>
              <a:rPr lang="it-IT" sz="2000" dirty="0" err="1">
                <a:solidFill>
                  <a:srgbClr val="C4407B"/>
                </a:solidFill>
              </a:rPr>
              <a:t>Aerogel</a:t>
            </a:r>
            <a:r>
              <a:rPr lang="it-IT" sz="2000" dirty="0">
                <a:solidFill>
                  <a:srgbClr val="C4407B"/>
                </a:solidFill>
              </a:rPr>
              <a:t>, Fibre Scintillanti)</a:t>
            </a:r>
          </a:p>
          <a:p>
            <a:pPr algn="just">
              <a:spcBef>
                <a:spcPts val="600"/>
              </a:spcBef>
            </a:pPr>
            <a:r>
              <a:rPr lang="it-IT" sz="2000" dirty="0"/>
              <a:t>	</a:t>
            </a:r>
            <a:r>
              <a:rPr lang="it-IT" sz="2000" dirty="0">
                <a:solidFill>
                  <a:srgbClr val="00B050"/>
                </a:solidFill>
              </a:rPr>
              <a:t>- Laboratorio Tecnologie di Precisione (rivelatori a semiconduttore)</a:t>
            </a:r>
          </a:p>
          <a:p>
            <a:pPr algn="just">
              <a:spcBef>
                <a:spcPts val="600"/>
              </a:spcBef>
            </a:pPr>
            <a:r>
              <a:rPr lang="it-IT" sz="2000" dirty="0"/>
              <a:t>	- </a:t>
            </a:r>
            <a:r>
              <a:rPr lang="it-IT" sz="2000" dirty="0">
                <a:solidFill>
                  <a:srgbClr val="C4407B"/>
                </a:solidFill>
              </a:rPr>
              <a:t>Laboratorio sistemi di acquisizione dati e slow control </a:t>
            </a:r>
          </a:p>
          <a:p>
            <a:endParaRPr lang="it-IT" sz="2000" dirty="0"/>
          </a:p>
          <a:p>
            <a:r>
              <a:rPr lang="it-IT" sz="2000" dirty="0"/>
              <a:t>Firmato da INFN e UNIBA il nuovo </a:t>
            </a:r>
            <a:r>
              <a:rPr lang="it-IT" sz="2000" b="1" dirty="0">
                <a:solidFill>
                  <a:srgbClr val="0432FF"/>
                </a:solidFill>
              </a:rPr>
              <a:t>Accordo per la gestione del Centro di Bari dell’infrastruttura </a:t>
            </a:r>
            <a:r>
              <a:rPr lang="it-IT" sz="2000" b="1" dirty="0" err="1">
                <a:solidFill>
                  <a:srgbClr val="0432FF"/>
                </a:solidFill>
              </a:rPr>
              <a:t>ReCaS</a:t>
            </a:r>
            <a:r>
              <a:rPr lang="it-IT" sz="2000" dirty="0">
                <a:sym typeface="Wingdings" pitchFamily="2" charset="2"/>
              </a:rPr>
              <a:t> per il triennio 2021-2023</a:t>
            </a:r>
            <a:endParaRPr lang="it-IT" sz="2000" dirty="0"/>
          </a:p>
          <a:p>
            <a:endParaRPr lang="it-IT" sz="2000" dirty="0"/>
          </a:p>
          <a:p>
            <a:r>
              <a:rPr lang="it-IT" sz="2000" dirty="0"/>
              <a:t>Firmato da INFN l’</a:t>
            </a:r>
            <a:r>
              <a:rPr lang="it-IT" sz="2000" b="1" dirty="0">
                <a:solidFill>
                  <a:srgbClr val="0432FF"/>
                </a:solidFill>
              </a:rPr>
              <a:t>Accordo tra l’Università degli Studi di Bari e l’Istituto Nazionale di Fisica Nucleare per la gestione dei fondi dei progetti PACE-IN e </a:t>
            </a:r>
            <a:r>
              <a:rPr lang="it-IT" sz="2000" b="1" dirty="0" err="1">
                <a:solidFill>
                  <a:srgbClr val="0432FF"/>
                </a:solidFill>
              </a:rPr>
              <a:t>QuantHEP</a:t>
            </a:r>
            <a:endParaRPr lang="it-IT" sz="2000" b="1" dirty="0">
              <a:solidFill>
                <a:srgbClr val="0432FF"/>
              </a:solidFill>
            </a:endParaRPr>
          </a:p>
          <a:p>
            <a:endParaRPr lang="it-IT" sz="2000" dirty="0"/>
          </a:p>
          <a:p>
            <a:r>
              <a:rPr lang="it-IT" sz="2000" dirty="0"/>
              <a:t>Approvata dall’INFN e dal CNR la bozza della </a:t>
            </a:r>
            <a:r>
              <a:rPr lang="it-IT" sz="2000" b="1" dirty="0">
                <a:solidFill>
                  <a:srgbClr val="0432FF"/>
                </a:solidFill>
              </a:rPr>
              <a:t>Convenzione operativa tra INFN, CNR e UNIBA per il progetto </a:t>
            </a:r>
            <a:r>
              <a:rPr lang="it-IT" sz="2000" b="1" dirty="0" err="1">
                <a:solidFill>
                  <a:srgbClr val="0432FF"/>
                </a:solidFill>
              </a:rPr>
              <a:t>CNRBiOmics</a:t>
            </a:r>
            <a:endParaRPr lang="en-GB" sz="2000" b="1" dirty="0">
              <a:solidFill>
                <a:srgbClr val="0432FF"/>
              </a:solidFill>
            </a:endParaRPr>
          </a:p>
          <a:p>
            <a:r>
              <a:rPr lang="it-IT" sz="2000" dirty="0"/>
              <a:t>	</a:t>
            </a:r>
          </a:p>
          <a:p>
            <a:r>
              <a:rPr lang="it-IT" sz="2000" dirty="0"/>
              <a:t>Avviati contatti per la stipula di un accordo quadro di collaborazione tra INFN e il </a:t>
            </a:r>
            <a:r>
              <a:rPr lang="it-IT" sz="2000" b="1" dirty="0">
                <a:solidFill>
                  <a:srgbClr val="0432FF"/>
                </a:solidFill>
              </a:rPr>
              <a:t>Distretto Tecnologico Aerospaziale pugliese </a:t>
            </a:r>
          </a:p>
        </p:txBody>
      </p:sp>
    </p:spTree>
    <p:extLst>
      <p:ext uri="{BB962C8B-B14F-4D97-AF65-F5344CB8AC3E}">
        <p14:creationId xmlns:p14="http://schemas.microsoft.com/office/powerpoint/2010/main" val="259220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D2-E4F4-6042-ACD1-C212AA834FE3}"/>
              </a:ext>
            </a:extLst>
          </p:cNvPr>
          <p:cNvSpPr>
            <a:spLocks noGrp="1"/>
          </p:cNvSpPr>
          <p:nvPr>
            <p:ph type="title"/>
          </p:nvPr>
        </p:nvSpPr>
        <p:spPr/>
        <p:txBody>
          <a:bodyPr/>
          <a:lstStyle/>
          <a:p>
            <a:r>
              <a:rPr lang="it-IT" dirty="0"/>
              <a:t>Lavoro in presenza</a:t>
            </a:r>
          </a:p>
        </p:txBody>
      </p:sp>
      <p:sp>
        <p:nvSpPr>
          <p:cNvPr id="3" name="Footer Placeholder 2">
            <a:extLst>
              <a:ext uri="{FF2B5EF4-FFF2-40B4-BE49-F238E27FC236}">
                <a16:creationId xmlns:a16="http://schemas.microsoft.com/office/drawing/2014/main" id="{4E16A258-0DA6-5643-A4CE-5D474F97153A}"/>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146F4C57-1ECB-1E44-8B63-DF41849A92A7}"/>
              </a:ext>
            </a:extLst>
          </p:cNvPr>
          <p:cNvSpPr>
            <a:spLocks noGrp="1"/>
          </p:cNvSpPr>
          <p:nvPr>
            <p:ph type="sldNum" sz="quarter" idx="4"/>
          </p:nvPr>
        </p:nvSpPr>
        <p:spPr/>
        <p:txBody>
          <a:bodyPr/>
          <a:lstStyle/>
          <a:p>
            <a:fld id="{B7F62631-D247-0E44-B808-5D23CBBA66F7}" type="slidenum">
              <a:rPr lang="en-US" smtClean="0"/>
              <a:pPr/>
              <a:t>17</a:t>
            </a:fld>
            <a:endParaRPr lang="en-US" dirty="0"/>
          </a:p>
        </p:txBody>
      </p:sp>
      <p:graphicFrame>
        <p:nvGraphicFramePr>
          <p:cNvPr id="7" name="Tabella 2">
            <a:extLst>
              <a:ext uri="{FF2B5EF4-FFF2-40B4-BE49-F238E27FC236}">
                <a16:creationId xmlns:a16="http://schemas.microsoft.com/office/drawing/2014/main" id="{1BE75DC7-E353-1642-BAC0-FB8E95DB0825}"/>
              </a:ext>
            </a:extLst>
          </p:cNvPr>
          <p:cNvGraphicFramePr>
            <a:graphicFrameLocks noGrp="1"/>
          </p:cNvGraphicFramePr>
          <p:nvPr>
            <p:extLst>
              <p:ext uri="{D42A27DB-BD31-4B8C-83A1-F6EECF244321}">
                <p14:modId xmlns:p14="http://schemas.microsoft.com/office/powerpoint/2010/main" val="3396411946"/>
              </p:ext>
            </p:extLst>
          </p:nvPr>
        </p:nvGraphicFramePr>
        <p:xfrm>
          <a:off x="1650260" y="545608"/>
          <a:ext cx="8759719" cy="6004562"/>
        </p:xfrm>
        <a:graphic>
          <a:graphicData uri="http://schemas.openxmlformats.org/drawingml/2006/table">
            <a:tbl>
              <a:tblPr/>
              <a:tblGrid>
                <a:gridCol w="660802">
                  <a:extLst>
                    <a:ext uri="{9D8B030D-6E8A-4147-A177-3AD203B41FA5}">
                      <a16:colId xmlns:a16="http://schemas.microsoft.com/office/drawing/2014/main" val="128414870"/>
                    </a:ext>
                  </a:extLst>
                </a:gridCol>
                <a:gridCol w="348963">
                  <a:extLst>
                    <a:ext uri="{9D8B030D-6E8A-4147-A177-3AD203B41FA5}">
                      <a16:colId xmlns:a16="http://schemas.microsoft.com/office/drawing/2014/main" val="3561066838"/>
                    </a:ext>
                  </a:extLst>
                </a:gridCol>
                <a:gridCol w="348963">
                  <a:extLst>
                    <a:ext uri="{9D8B030D-6E8A-4147-A177-3AD203B41FA5}">
                      <a16:colId xmlns:a16="http://schemas.microsoft.com/office/drawing/2014/main" val="1434156123"/>
                    </a:ext>
                  </a:extLst>
                </a:gridCol>
                <a:gridCol w="348963">
                  <a:extLst>
                    <a:ext uri="{9D8B030D-6E8A-4147-A177-3AD203B41FA5}">
                      <a16:colId xmlns:a16="http://schemas.microsoft.com/office/drawing/2014/main" val="2564198811"/>
                    </a:ext>
                  </a:extLst>
                </a:gridCol>
                <a:gridCol w="348963">
                  <a:extLst>
                    <a:ext uri="{9D8B030D-6E8A-4147-A177-3AD203B41FA5}">
                      <a16:colId xmlns:a16="http://schemas.microsoft.com/office/drawing/2014/main" val="551408936"/>
                    </a:ext>
                  </a:extLst>
                </a:gridCol>
                <a:gridCol w="348963">
                  <a:extLst>
                    <a:ext uri="{9D8B030D-6E8A-4147-A177-3AD203B41FA5}">
                      <a16:colId xmlns:a16="http://schemas.microsoft.com/office/drawing/2014/main" val="428249681"/>
                    </a:ext>
                  </a:extLst>
                </a:gridCol>
                <a:gridCol w="356388">
                  <a:extLst>
                    <a:ext uri="{9D8B030D-6E8A-4147-A177-3AD203B41FA5}">
                      <a16:colId xmlns:a16="http://schemas.microsoft.com/office/drawing/2014/main" val="2477744995"/>
                    </a:ext>
                  </a:extLst>
                </a:gridCol>
                <a:gridCol w="356388">
                  <a:extLst>
                    <a:ext uri="{9D8B030D-6E8A-4147-A177-3AD203B41FA5}">
                      <a16:colId xmlns:a16="http://schemas.microsoft.com/office/drawing/2014/main" val="2718986622"/>
                    </a:ext>
                  </a:extLst>
                </a:gridCol>
                <a:gridCol w="348963">
                  <a:extLst>
                    <a:ext uri="{9D8B030D-6E8A-4147-A177-3AD203B41FA5}">
                      <a16:colId xmlns:a16="http://schemas.microsoft.com/office/drawing/2014/main" val="189420382"/>
                    </a:ext>
                  </a:extLst>
                </a:gridCol>
                <a:gridCol w="348963">
                  <a:extLst>
                    <a:ext uri="{9D8B030D-6E8A-4147-A177-3AD203B41FA5}">
                      <a16:colId xmlns:a16="http://schemas.microsoft.com/office/drawing/2014/main" val="1767632501"/>
                    </a:ext>
                  </a:extLst>
                </a:gridCol>
                <a:gridCol w="348963">
                  <a:extLst>
                    <a:ext uri="{9D8B030D-6E8A-4147-A177-3AD203B41FA5}">
                      <a16:colId xmlns:a16="http://schemas.microsoft.com/office/drawing/2014/main" val="3582834440"/>
                    </a:ext>
                  </a:extLst>
                </a:gridCol>
                <a:gridCol w="348963">
                  <a:extLst>
                    <a:ext uri="{9D8B030D-6E8A-4147-A177-3AD203B41FA5}">
                      <a16:colId xmlns:a16="http://schemas.microsoft.com/office/drawing/2014/main" val="926905840"/>
                    </a:ext>
                  </a:extLst>
                </a:gridCol>
                <a:gridCol w="348963">
                  <a:extLst>
                    <a:ext uri="{9D8B030D-6E8A-4147-A177-3AD203B41FA5}">
                      <a16:colId xmlns:a16="http://schemas.microsoft.com/office/drawing/2014/main" val="3238290807"/>
                    </a:ext>
                  </a:extLst>
                </a:gridCol>
                <a:gridCol w="348963">
                  <a:extLst>
                    <a:ext uri="{9D8B030D-6E8A-4147-A177-3AD203B41FA5}">
                      <a16:colId xmlns:a16="http://schemas.microsoft.com/office/drawing/2014/main" val="3903835117"/>
                    </a:ext>
                  </a:extLst>
                </a:gridCol>
                <a:gridCol w="348963">
                  <a:extLst>
                    <a:ext uri="{9D8B030D-6E8A-4147-A177-3AD203B41FA5}">
                      <a16:colId xmlns:a16="http://schemas.microsoft.com/office/drawing/2014/main" val="2774026539"/>
                    </a:ext>
                  </a:extLst>
                </a:gridCol>
                <a:gridCol w="348963">
                  <a:extLst>
                    <a:ext uri="{9D8B030D-6E8A-4147-A177-3AD203B41FA5}">
                      <a16:colId xmlns:a16="http://schemas.microsoft.com/office/drawing/2014/main" val="1726593819"/>
                    </a:ext>
                  </a:extLst>
                </a:gridCol>
                <a:gridCol w="348963">
                  <a:extLst>
                    <a:ext uri="{9D8B030D-6E8A-4147-A177-3AD203B41FA5}">
                      <a16:colId xmlns:a16="http://schemas.microsoft.com/office/drawing/2014/main" val="3028997046"/>
                    </a:ext>
                  </a:extLst>
                </a:gridCol>
                <a:gridCol w="348963">
                  <a:extLst>
                    <a:ext uri="{9D8B030D-6E8A-4147-A177-3AD203B41FA5}">
                      <a16:colId xmlns:a16="http://schemas.microsoft.com/office/drawing/2014/main" val="749530147"/>
                    </a:ext>
                  </a:extLst>
                </a:gridCol>
                <a:gridCol w="280656">
                  <a:extLst>
                    <a:ext uri="{9D8B030D-6E8A-4147-A177-3AD203B41FA5}">
                      <a16:colId xmlns:a16="http://schemas.microsoft.com/office/drawing/2014/main" val="3650719500"/>
                    </a:ext>
                  </a:extLst>
                </a:gridCol>
                <a:gridCol w="311840">
                  <a:extLst>
                    <a:ext uri="{9D8B030D-6E8A-4147-A177-3AD203B41FA5}">
                      <a16:colId xmlns:a16="http://schemas.microsoft.com/office/drawing/2014/main" val="1350796154"/>
                    </a:ext>
                  </a:extLst>
                </a:gridCol>
                <a:gridCol w="311840">
                  <a:extLst>
                    <a:ext uri="{9D8B030D-6E8A-4147-A177-3AD203B41FA5}">
                      <a16:colId xmlns:a16="http://schemas.microsoft.com/office/drawing/2014/main" val="4291702003"/>
                    </a:ext>
                  </a:extLst>
                </a:gridCol>
                <a:gridCol w="311840">
                  <a:extLst>
                    <a:ext uri="{9D8B030D-6E8A-4147-A177-3AD203B41FA5}">
                      <a16:colId xmlns:a16="http://schemas.microsoft.com/office/drawing/2014/main" val="811365902"/>
                    </a:ext>
                  </a:extLst>
                </a:gridCol>
                <a:gridCol w="311840">
                  <a:extLst>
                    <a:ext uri="{9D8B030D-6E8A-4147-A177-3AD203B41FA5}">
                      <a16:colId xmlns:a16="http://schemas.microsoft.com/office/drawing/2014/main" val="3576175663"/>
                    </a:ext>
                  </a:extLst>
                </a:gridCol>
                <a:gridCol w="311840">
                  <a:extLst>
                    <a:ext uri="{9D8B030D-6E8A-4147-A177-3AD203B41FA5}">
                      <a16:colId xmlns:a16="http://schemas.microsoft.com/office/drawing/2014/main" val="660714677"/>
                    </a:ext>
                  </a:extLst>
                </a:gridCol>
                <a:gridCol w="311840">
                  <a:extLst>
                    <a:ext uri="{9D8B030D-6E8A-4147-A177-3AD203B41FA5}">
                      <a16:colId xmlns:a16="http://schemas.microsoft.com/office/drawing/2014/main" val="3148533553"/>
                    </a:ext>
                  </a:extLst>
                </a:gridCol>
              </a:tblGrid>
              <a:tr h="268927">
                <a:tc rowSpan="2">
                  <a:txBody>
                    <a:bodyPr/>
                    <a:lstStyle/>
                    <a:p>
                      <a:pPr algn="ctr" fontAlgn="ctr"/>
                      <a:r>
                        <a:rPr lang="it-IT" sz="1100" b="1" i="0" u="none" strike="noStrike">
                          <a:solidFill>
                            <a:srgbClr val="000000"/>
                          </a:solidFill>
                          <a:effectLst/>
                          <a:latin typeface="Calibri" panose="020F0502020204030204" pitchFamily="34" charset="0"/>
                        </a:rPr>
                        <a:t>Struttura</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6">
                  <a:txBody>
                    <a:bodyPr/>
                    <a:lstStyle/>
                    <a:p>
                      <a:pPr algn="ctr" fontAlgn="ctr"/>
                      <a:r>
                        <a:rPr lang="it-IT" sz="1100" b="1" i="0" u="none" strike="noStrike">
                          <a:solidFill>
                            <a:srgbClr val="1F4E78"/>
                          </a:solidFill>
                          <a:effectLst/>
                          <a:latin typeface="Calibri" panose="020F0502020204030204" pitchFamily="34" charset="0"/>
                        </a:rPr>
                        <a:t>RICERCATORI/TECNOLOGI</a:t>
                      </a:r>
                    </a:p>
                  </a:txBody>
                  <a:tcPr marL="4080" marR="4080" marT="408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6">
                  <a:txBody>
                    <a:bodyPr/>
                    <a:lstStyle/>
                    <a:p>
                      <a:pPr algn="ctr" fontAlgn="ctr"/>
                      <a:r>
                        <a:rPr lang="it-IT" sz="1100" b="1" i="0" u="none" strike="noStrike">
                          <a:solidFill>
                            <a:srgbClr val="C00000"/>
                          </a:solidFill>
                          <a:effectLst/>
                          <a:latin typeface="Calibri" panose="020F0502020204030204" pitchFamily="34" charset="0"/>
                        </a:rPr>
                        <a:t>TECNICI</a:t>
                      </a:r>
                    </a:p>
                  </a:txBody>
                  <a:tcPr marL="4080" marR="4080" marT="408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6">
                  <a:txBody>
                    <a:bodyPr/>
                    <a:lstStyle/>
                    <a:p>
                      <a:pPr algn="ctr" fontAlgn="ctr"/>
                      <a:r>
                        <a:rPr lang="it-IT" sz="1100" b="1" i="0" u="none" strike="noStrike" dirty="0">
                          <a:solidFill>
                            <a:srgbClr val="375623"/>
                          </a:solidFill>
                          <a:effectLst/>
                          <a:latin typeface="Calibri" panose="020F0502020204030204" pitchFamily="34" charset="0"/>
                        </a:rPr>
                        <a:t>AMMINISTRATIVI</a:t>
                      </a:r>
                    </a:p>
                  </a:txBody>
                  <a:tcPr marL="4080" marR="4080" marT="408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rowSpan="2" gridSpan="2">
                  <a:txBody>
                    <a:bodyPr/>
                    <a:lstStyle/>
                    <a:p>
                      <a:pPr algn="ctr" fontAlgn="ctr"/>
                      <a:r>
                        <a:rPr lang="it-IT" sz="1100" b="1" i="0" u="none" strike="noStrike" dirty="0">
                          <a:solidFill>
                            <a:srgbClr val="000000"/>
                          </a:solidFill>
                          <a:effectLst/>
                          <a:latin typeface="Calibri" panose="020F0502020204030204" pitchFamily="34" charset="0"/>
                        </a:rPr>
                        <a:t>Martedì 23 febbraio</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2" hMerge="1">
                  <a:txBody>
                    <a:bodyPr/>
                    <a:lstStyle/>
                    <a:p>
                      <a:endParaRPr lang="it-IT"/>
                    </a:p>
                  </a:txBody>
                  <a:tcPr/>
                </a:tc>
                <a:tc rowSpan="2" gridSpan="2">
                  <a:txBody>
                    <a:bodyPr/>
                    <a:lstStyle/>
                    <a:p>
                      <a:pPr algn="ctr" fontAlgn="ctr"/>
                      <a:r>
                        <a:rPr lang="it-IT" sz="1100" b="1" i="0" u="none" strike="noStrike">
                          <a:solidFill>
                            <a:srgbClr val="000000"/>
                          </a:solidFill>
                          <a:effectLst/>
                          <a:latin typeface="Calibri" panose="020F0502020204030204" pitchFamily="34" charset="0"/>
                        </a:rPr>
                        <a:t>Martedì 26 gennaio</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2" hMerge="1">
                  <a:txBody>
                    <a:bodyPr/>
                    <a:lstStyle/>
                    <a:p>
                      <a:endParaRPr lang="it-IT"/>
                    </a:p>
                  </a:txBody>
                  <a:tcPr/>
                </a:tc>
                <a:tc rowSpan="2" gridSpan="2">
                  <a:txBody>
                    <a:bodyPr/>
                    <a:lstStyle/>
                    <a:p>
                      <a:pPr algn="ctr" fontAlgn="ctr"/>
                      <a:r>
                        <a:rPr lang="it-IT" sz="1100" b="1" i="0" u="none" strike="noStrike">
                          <a:solidFill>
                            <a:srgbClr val="000000"/>
                          </a:solidFill>
                          <a:effectLst/>
                          <a:latin typeface="Calibri" panose="020F0502020204030204" pitchFamily="34" charset="0"/>
                        </a:rPr>
                        <a:t>Martedì 15 dicembre</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2" hMerge="1">
                  <a:txBody>
                    <a:bodyPr/>
                    <a:lstStyle/>
                    <a:p>
                      <a:endParaRPr lang="it-IT"/>
                    </a:p>
                  </a:txBody>
                  <a:tcPr/>
                </a:tc>
                <a:extLst>
                  <a:ext uri="{0D108BD9-81ED-4DB2-BD59-A6C34878D82A}">
                    <a16:rowId xmlns:a16="http://schemas.microsoft.com/office/drawing/2014/main" val="1614547843"/>
                  </a:ext>
                </a:extLst>
              </a:tr>
              <a:tr h="326786">
                <a:tc vMerge="1">
                  <a:txBody>
                    <a:bodyPr/>
                    <a:lstStyle/>
                    <a:p>
                      <a:endParaRPr lang="it-IT"/>
                    </a:p>
                  </a:txBody>
                  <a:tcPr/>
                </a:tc>
                <a:tc>
                  <a:txBody>
                    <a:bodyPr/>
                    <a:lstStyle/>
                    <a:p>
                      <a:pPr algn="ctr" fontAlgn="ctr"/>
                      <a:r>
                        <a:rPr lang="it-IT" sz="1100" b="1" i="0" u="none" strike="noStrike">
                          <a:solidFill>
                            <a:srgbClr val="1F4E78"/>
                          </a:solidFill>
                          <a:effectLst/>
                          <a:latin typeface="Calibri" panose="020F0502020204030204" pitchFamily="34" charset="0"/>
                        </a:rPr>
                        <a:t>23-feb</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26-gen</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15-dic</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23-feb</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26-gen</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15-dic</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23-feb</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dirty="0">
                          <a:solidFill>
                            <a:srgbClr val="375623"/>
                          </a:solidFill>
                          <a:effectLst/>
                          <a:latin typeface="Calibri" panose="020F0502020204030204" pitchFamily="34" charset="0"/>
                        </a:rPr>
                        <a:t>%</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26-gen</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15-dic</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vMerge="1">
                  <a:txBody>
                    <a:bodyPr/>
                    <a:lstStyle/>
                    <a:p>
                      <a:endParaRPr lang="it-IT"/>
                    </a:p>
                  </a:txBody>
                  <a:tcPr/>
                </a:tc>
                <a:tc hMerge="1" vMerge="1">
                  <a:txBody>
                    <a:bodyPr/>
                    <a:lstStyle/>
                    <a:p>
                      <a:endParaRPr lang="it-IT"/>
                    </a:p>
                  </a:txBody>
                  <a:tcPr/>
                </a:tc>
                <a:tc gridSpan="2" vMerge="1">
                  <a:txBody>
                    <a:bodyPr/>
                    <a:lstStyle/>
                    <a:p>
                      <a:endParaRPr lang="it-IT"/>
                    </a:p>
                  </a:txBody>
                  <a:tcPr/>
                </a:tc>
                <a:tc hMerge="1" vMerge="1">
                  <a:txBody>
                    <a:bodyPr/>
                    <a:lstStyle/>
                    <a:p>
                      <a:endParaRPr lang="it-IT"/>
                    </a:p>
                  </a:txBody>
                  <a:tcPr/>
                </a:tc>
                <a:tc gridSpan="2" vMerge="1">
                  <a:txBody>
                    <a:bodyPr/>
                    <a:lstStyle/>
                    <a:p>
                      <a:endParaRPr lang="it-IT"/>
                    </a:p>
                  </a:txBody>
                  <a:tcPr/>
                </a:tc>
                <a:tc hMerge="1" vMerge="1">
                  <a:txBody>
                    <a:bodyPr/>
                    <a:lstStyle/>
                    <a:p>
                      <a:endParaRPr lang="it-IT"/>
                    </a:p>
                  </a:txBody>
                  <a:tcPr/>
                </a:tc>
                <a:extLst>
                  <a:ext uri="{0D108BD9-81ED-4DB2-BD59-A6C34878D82A}">
                    <a16:rowId xmlns:a16="http://schemas.microsoft.com/office/drawing/2014/main" val="891582512"/>
                  </a:ext>
                </a:extLst>
              </a:tr>
              <a:tr h="165357">
                <a:tc>
                  <a:txBody>
                    <a:bodyPr/>
                    <a:lstStyle/>
                    <a:p>
                      <a:pPr algn="l" fontAlgn="b"/>
                      <a:r>
                        <a:rPr lang="it-IT" sz="1100" b="1" i="0" u="none" strike="noStrike">
                          <a:solidFill>
                            <a:srgbClr val="000000"/>
                          </a:solidFill>
                          <a:effectLst/>
                          <a:latin typeface="Calibri" panose="020F0502020204030204" pitchFamily="34" charset="0"/>
                        </a:rPr>
                        <a:t>AC</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35%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35%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42291089"/>
                  </a:ext>
                </a:extLst>
              </a:tr>
              <a:tr h="165357">
                <a:tc>
                  <a:txBody>
                    <a:bodyPr/>
                    <a:lstStyle/>
                    <a:p>
                      <a:pPr algn="l" fontAlgn="b"/>
                      <a:r>
                        <a:rPr lang="it-IT" sz="1100" b="1" i="0" u="none" strike="noStrike">
                          <a:solidFill>
                            <a:srgbClr val="000000"/>
                          </a:solidFill>
                          <a:effectLst/>
                          <a:latin typeface="Calibri" panose="020F0502020204030204" pitchFamily="34" charset="0"/>
                        </a:rPr>
                        <a:t>Bari</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28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26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47801360"/>
                  </a:ext>
                </a:extLst>
              </a:tr>
              <a:tr h="165357">
                <a:tc>
                  <a:txBody>
                    <a:bodyPr/>
                    <a:lstStyle/>
                    <a:p>
                      <a:pPr algn="l" fontAlgn="b"/>
                      <a:r>
                        <a:rPr lang="it-IT" sz="1100" b="1" i="0" u="none" strike="noStrike">
                          <a:solidFill>
                            <a:srgbClr val="000000"/>
                          </a:solidFill>
                          <a:effectLst/>
                          <a:latin typeface="Calibri" panose="020F0502020204030204" pitchFamily="34" charset="0"/>
                        </a:rPr>
                        <a:t>Bologna</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dirty="0">
                          <a:solidFill>
                            <a:srgbClr val="1F4E78"/>
                          </a:solidFill>
                          <a:effectLst/>
                          <a:latin typeface="Calibri" panose="020F0502020204030204" pitchFamily="34" charset="0"/>
                        </a:rPr>
                        <a:t>66%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21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21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21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84003804"/>
                  </a:ext>
                </a:extLst>
              </a:tr>
              <a:tr h="165357">
                <a:tc>
                  <a:txBody>
                    <a:bodyPr/>
                    <a:lstStyle/>
                    <a:p>
                      <a:pPr algn="l" fontAlgn="b"/>
                      <a:r>
                        <a:rPr lang="it-IT" sz="1100" b="1" i="0" u="none" strike="noStrike">
                          <a:solidFill>
                            <a:srgbClr val="000000"/>
                          </a:solidFill>
                          <a:effectLst/>
                          <a:latin typeface="Calibri" panose="020F0502020204030204" pitchFamily="34" charset="0"/>
                        </a:rPr>
                        <a:t>Cagliari</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63%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69%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63%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80%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100%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100%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76%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49497262"/>
                  </a:ext>
                </a:extLst>
              </a:tr>
              <a:tr h="165357">
                <a:tc>
                  <a:txBody>
                    <a:bodyPr/>
                    <a:lstStyle/>
                    <a:p>
                      <a:pPr algn="l" fontAlgn="b"/>
                      <a:r>
                        <a:rPr lang="it-IT" sz="1100" b="1" i="0" u="none" strike="noStrike">
                          <a:solidFill>
                            <a:srgbClr val="000000"/>
                          </a:solidFill>
                          <a:effectLst/>
                          <a:latin typeface="Calibri" panose="020F0502020204030204" pitchFamily="34" charset="0"/>
                        </a:rPr>
                        <a:t>Catania</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80%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80%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28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23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71587363"/>
                  </a:ext>
                </a:extLst>
              </a:tr>
              <a:tr h="165357">
                <a:tc>
                  <a:txBody>
                    <a:bodyPr/>
                    <a:lstStyle/>
                    <a:p>
                      <a:pPr algn="l" fontAlgn="b"/>
                      <a:r>
                        <a:rPr lang="it-IT" sz="1100" b="1" i="0" u="none" strike="noStrike">
                          <a:solidFill>
                            <a:srgbClr val="000000"/>
                          </a:solidFill>
                          <a:effectLst/>
                          <a:latin typeface="Calibri" panose="020F0502020204030204" pitchFamily="34" charset="0"/>
                        </a:rPr>
                        <a:t>CNAF</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25%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21%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28%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93578911"/>
                  </a:ext>
                </a:extLst>
              </a:tr>
              <a:tr h="165357">
                <a:tc>
                  <a:txBody>
                    <a:bodyPr/>
                    <a:lstStyle/>
                    <a:p>
                      <a:pPr algn="l" fontAlgn="b"/>
                      <a:r>
                        <a:rPr lang="it-IT" sz="1100" b="1" i="0" u="none" strike="noStrike">
                          <a:solidFill>
                            <a:srgbClr val="000000"/>
                          </a:solidFill>
                          <a:effectLst/>
                          <a:latin typeface="Calibri" panose="020F0502020204030204" pitchFamily="34" charset="0"/>
                        </a:rPr>
                        <a:t>Ferrara</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61%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100%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83%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33%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92345601"/>
                  </a:ext>
                </a:extLst>
              </a:tr>
              <a:tr h="165357">
                <a:tc>
                  <a:txBody>
                    <a:bodyPr/>
                    <a:lstStyle/>
                    <a:p>
                      <a:pPr algn="l" fontAlgn="b"/>
                      <a:r>
                        <a:rPr lang="it-IT" sz="1100" b="1" i="0" u="none" strike="noStrike">
                          <a:solidFill>
                            <a:srgbClr val="000000"/>
                          </a:solidFill>
                          <a:effectLst/>
                          <a:latin typeface="Calibri" panose="020F0502020204030204" pitchFamily="34" charset="0"/>
                        </a:rPr>
                        <a:t>Firenze</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60%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91%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91%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88%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75%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72115212"/>
                  </a:ext>
                </a:extLst>
              </a:tr>
              <a:tr h="165357">
                <a:tc>
                  <a:txBody>
                    <a:bodyPr/>
                    <a:lstStyle/>
                    <a:p>
                      <a:pPr algn="l" fontAlgn="b"/>
                      <a:r>
                        <a:rPr lang="it-IT" sz="1100" b="1" i="0" u="none" strike="noStrike">
                          <a:solidFill>
                            <a:srgbClr val="000000"/>
                          </a:solidFill>
                          <a:effectLst/>
                          <a:latin typeface="Calibri" panose="020F0502020204030204" pitchFamily="34" charset="0"/>
                        </a:rPr>
                        <a:t>Genova</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20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42847371"/>
                  </a:ext>
                </a:extLst>
              </a:tr>
              <a:tr h="165357">
                <a:tc>
                  <a:txBody>
                    <a:bodyPr/>
                    <a:lstStyle/>
                    <a:p>
                      <a:pPr algn="l" fontAlgn="b"/>
                      <a:r>
                        <a:rPr lang="it-IT" sz="1100" b="1" i="0" u="none" strike="noStrike">
                          <a:solidFill>
                            <a:srgbClr val="000000"/>
                          </a:solidFill>
                          <a:effectLst/>
                          <a:latin typeface="Calibri" panose="020F0502020204030204" pitchFamily="34" charset="0"/>
                        </a:rPr>
                        <a:t>GGI</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 </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54767594"/>
                  </a:ext>
                </a:extLst>
              </a:tr>
              <a:tr h="165357">
                <a:tc>
                  <a:txBody>
                    <a:bodyPr/>
                    <a:lstStyle/>
                    <a:p>
                      <a:pPr algn="l" fontAlgn="b"/>
                      <a:r>
                        <a:rPr lang="it-IT" sz="1100" b="1" i="0" u="none" strike="noStrike">
                          <a:solidFill>
                            <a:srgbClr val="000000"/>
                          </a:solidFill>
                          <a:effectLst/>
                          <a:latin typeface="Calibri" panose="020F0502020204030204" pitchFamily="34" charset="0"/>
                        </a:rPr>
                        <a:t>Lecce</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75145795"/>
                  </a:ext>
                </a:extLst>
              </a:tr>
              <a:tr h="165357">
                <a:tc>
                  <a:txBody>
                    <a:bodyPr/>
                    <a:lstStyle/>
                    <a:p>
                      <a:pPr algn="l" fontAlgn="b"/>
                      <a:r>
                        <a:rPr lang="it-IT" sz="1100" b="1" i="0" u="none" strike="noStrike">
                          <a:solidFill>
                            <a:srgbClr val="000000"/>
                          </a:solidFill>
                          <a:effectLst/>
                          <a:latin typeface="Calibri" panose="020F0502020204030204" pitchFamily="34" charset="0"/>
                        </a:rPr>
                        <a:t>LNF</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85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60%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78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78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91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70%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86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73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194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177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169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38526273"/>
                  </a:ext>
                </a:extLst>
              </a:tr>
              <a:tr h="165357">
                <a:tc>
                  <a:txBody>
                    <a:bodyPr/>
                    <a:lstStyle/>
                    <a:p>
                      <a:pPr algn="l" fontAlgn="b"/>
                      <a:r>
                        <a:rPr lang="it-IT" sz="1100" b="1" i="0" u="none" strike="noStrike">
                          <a:solidFill>
                            <a:srgbClr val="000000"/>
                          </a:solidFill>
                          <a:effectLst/>
                          <a:latin typeface="Calibri" panose="020F0502020204030204" pitchFamily="34" charset="0"/>
                        </a:rPr>
                        <a:t>LNGS</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69%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73%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64%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31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94%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28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85%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29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88%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76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74%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76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74%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70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3364838"/>
                  </a:ext>
                </a:extLst>
              </a:tr>
              <a:tr h="165357">
                <a:tc>
                  <a:txBody>
                    <a:bodyPr/>
                    <a:lstStyle/>
                    <a:p>
                      <a:pPr algn="l" fontAlgn="b"/>
                      <a:r>
                        <a:rPr lang="it-IT" sz="1100" b="1" i="0" u="none" strike="noStrike">
                          <a:solidFill>
                            <a:srgbClr val="000000"/>
                          </a:solidFill>
                          <a:effectLst/>
                          <a:latin typeface="Calibri" panose="020F0502020204030204" pitchFamily="34" charset="0"/>
                        </a:rPr>
                        <a:t>LNL</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80%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61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100%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82%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83%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36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70%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80%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73%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87%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119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82%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108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74%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77%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34913671"/>
                  </a:ext>
                </a:extLst>
              </a:tr>
              <a:tr h="165357">
                <a:tc>
                  <a:txBody>
                    <a:bodyPr/>
                    <a:lstStyle/>
                    <a:p>
                      <a:pPr algn="l" fontAlgn="b"/>
                      <a:r>
                        <a:rPr lang="it-IT" sz="1100" b="1" i="0" u="none" strike="noStrike">
                          <a:solidFill>
                            <a:srgbClr val="000000"/>
                          </a:solidFill>
                          <a:effectLst/>
                          <a:latin typeface="Calibri" panose="020F0502020204030204" pitchFamily="34" charset="0"/>
                        </a:rPr>
                        <a:t>LNS</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72%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38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86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72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62687633"/>
                  </a:ext>
                </a:extLst>
              </a:tr>
              <a:tr h="165357">
                <a:tc>
                  <a:txBody>
                    <a:bodyPr/>
                    <a:lstStyle/>
                    <a:p>
                      <a:pPr algn="l" fontAlgn="b"/>
                      <a:r>
                        <a:rPr lang="it-IT" sz="1100" b="1" i="0" u="none" strike="noStrike">
                          <a:solidFill>
                            <a:srgbClr val="000000"/>
                          </a:solidFill>
                          <a:effectLst/>
                          <a:latin typeface="Calibri" panose="020F0502020204030204" pitchFamily="34" charset="0"/>
                        </a:rPr>
                        <a:t>Milano</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80795331"/>
                  </a:ext>
                </a:extLst>
              </a:tr>
              <a:tr h="326786">
                <a:tc>
                  <a:txBody>
                    <a:bodyPr/>
                    <a:lstStyle/>
                    <a:p>
                      <a:pPr algn="l" fontAlgn="b"/>
                      <a:r>
                        <a:rPr lang="it-IT" sz="1100" b="1" i="0" u="none" strike="noStrike">
                          <a:solidFill>
                            <a:srgbClr val="000000"/>
                          </a:solidFill>
                          <a:effectLst/>
                          <a:latin typeface="Calibri" panose="020F0502020204030204" pitchFamily="34" charset="0"/>
                        </a:rPr>
                        <a:t>Milano Bicocca</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33%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62537528"/>
                  </a:ext>
                </a:extLst>
              </a:tr>
              <a:tr h="165357">
                <a:tc>
                  <a:txBody>
                    <a:bodyPr/>
                    <a:lstStyle/>
                    <a:p>
                      <a:pPr algn="l" fontAlgn="b"/>
                      <a:r>
                        <a:rPr lang="it-IT" sz="1100" b="1" i="0" u="none" strike="noStrike">
                          <a:solidFill>
                            <a:srgbClr val="000000"/>
                          </a:solidFill>
                          <a:effectLst/>
                          <a:latin typeface="Calibri" panose="020F0502020204030204" pitchFamily="34" charset="0"/>
                        </a:rPr>
                        <a:t>Napoli</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26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37854275"/>
                  </a:ext>
                </a:extLst>
              </a:tr>
              <a:tr h="165357">
                <a:tc>
                  <a:txBody>
                    <a:bodyPr/>
                    <a:lstStyle/>
                    <a:p>
                      <a:pPr algn="l" fontAlgn="b"/>
                      <a:r>
                        <a:rPr lang="it-IT" sz="1100" b="1" i="0" u="none" strike="noStrike">
                          <a:solidFill>
                            <a:srgbClr val="000000"/>
                          </a:solidFill>
                          <a:effectLst/>
                          <a:latin typeface="Calibri" panose="020F0502020204030204" pitchFamily="34" charset="0"/>
                        </a:rPr>
                        <a:t>Padova</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27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73%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30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81%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23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75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79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21498117"/>
                  </a:ext>
                </a:extLst>
              </a:tr>
              <a:tr h="165357">
                <a:tc>
                  <a:txBody>
                    <a:bodyPr/>
                    <a:lstStyle/>
                    <a:p>
                      <a:pPr algn="l" fontAlgn="b"/>
                      <a:r>
                        <a:rPr lang="it-IT" sz="1100" b="1" i="0" u="none" strike="noStrike">
                          <a:solidFill>
                            <a:srgbClr val="000000"/>
                          </a:solidFill>
                          <a:effectLst/>
                          <a:latin typeface="Calibri" panose="020F0502020204030204" pitchFamily="34" charset="0"/>
                        </a:rPr>
                        <a:t>Pavia</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75%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75%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88%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21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91854979"/>
                  </a:ext>
                </a:extLst>
              </a:tr>
              <a:tr h="165357">
                <a:tc>
                  <a:txBody>
                    <a:bodyPr/>
                    <a:lstStyle/>
                    <a:p>
                      <a:pPr algn="l" fontAlgn="b"/>
                      <a:r>
                        <a:rPr lang="it-IT" sz="1100" b="1" i="0" u="none" strike="noStrike">
                          <a:solidFill>
                            <a:srgbClr val="000000"/>
                          </a:solidFill>
                          <a:effectLst/>
                          <a:latin typeface="Calibri" panose="020F0502020204030204" pitchFamily="34" charset="0"/>
                        </a:rPr>
                        <a:t>Perugia</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78%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80%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00794058"/>
                  </a:ext>
                </a:extLst>
              </a:tr>
              <a:tr h="165357">
                <a:tc>
                  <a:txBody>
                    <a:bodyPr/>
                    <a:lstStyle/>
                    <a:p>
                      <a:pPr algn="l" fontAlgn="b"/>
                      <a:r>
                        <a:rPr lang="it-IT" sz="1100" b="1" i="0" u="none" strike="noStrike">
                          <a:solidFill>
                            <a:srgbClr val="000000"/>
                          </a:solidFill>
                          <a:effectLst/>
                          <a:latin typeface="Calibri" panose="020F0502020204030204" pitchFamily="34" charset="0"/>
                        </a:rPr>
                        <a:t>Pisa</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25%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34%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91%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82%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22269925"/>
                  </a:ext>
                </a:extLst>
              </a:tr>
              <a:tr h="165357">
                <a:tc>
                  <a:txBody>
                    <a:bodyPr/>
                    <a:lstStyle/>
                    <a:p>
                      <a:pPr algn="l" fontAlgn="b"/>
                      <a:r>
                        <a:rPr lang="it-IT" sz="1100" b="1" i="0" u="none" strike="noStrike">
                          <a:solidFill>
                            <a:srgbClr val="000000"/>
                          </a:solidFill>
                          <a:effectLst/>
                          <a:latin typeface="Calibri" panose="020F0502020204030204" pitchFamily="34" charset="0"/>
                        </a:rPr>
                        <a:t>Presidenza</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100%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100%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100%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91647449"/>
                  </a:ext>
                </a:extLst>
              </a:tr>
              <a:tr h="165357">
                <a:tc>
                  <a:txBody>
                    <a:bodyPr/>
                    <a:lstStyle/>
                    <a:p>
                      <a:pPr algn="l" fontAlgn="b"/>
                      <a:r>
                        <a:rPr lang="it-IT" sz="1100" b="1" i="0" u="none" strike="noStrike">
                          <a:solidFill>
                            <a:srgbClr val="000000"/>
                          </a:solidFill>
                          <a:effectLst/>
                          <a:latin typeface="Calibri" panose="020F0502020204030204" pitchFamily="34" charset="0"/>
                        </a:rPr>
                        <a:t>Roma</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9379284"/>
                  </a:ext>
                </a:extLst>
              </a:tr>
              <a:tr h="165357">
                <a:tc>
                  <a:txBody>
                    <a:bodyPr/>
                    <a:lstStyle/>
                    <a:p>
                      <a:pPr algn="l" fontAlgn="b"/>
                      <a:r>
                        <a:rPr lang="it-IT" sz="1100" b="1" i="0" u="none" strike="noStrike">
                          <a:solidFill>
                            <a:srgbClr val="000000"/>
                          </a:solidFill>
                          <a:effectLst/>
                          <a:latin typeface="Calibri" panose="020F0502020204030204" pitchFamily="34" charset="0"/>
                        </a:rPr>
                        <a:t>Roma TV</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71%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71%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71%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83%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20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24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30000756"/>
                  </a:ext>
                </a:extLst>
              </a:tr>
              <a:tr h="165357">
                <a:tc>
                  <a:txBody>
                    <a:bodyPr/>
                    <a:lstStyle/>
                    <a:p>
                      <a:pPr algn="l" fontAlgn="b"/>
                      <a:r>
                        <a:rPr lang="it-IT" sz="1100" b="1" i="0" u="none" strike="noStrike">
                          <a:solidFill>
                            <a:srgbClr val="000000"/>
                          </a:solidFill>
                          <a:effectLst/>
                          <a:latin typeface="Calibri" panose="020F0502020204030204" pitchFamily="34" charset="0"/>
                        </a:rPr>
                        <a:t>Roma TRE</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80%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100%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100%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4883552"/>
                  </a:ext>
                </a:extLst>
              </a:tr>
              <a:tr h="165357">
                <a:tc>
                  <a:txBody>
                    <a:bodyPr/>
                    <a:lstStyle/>
                    <a:p>
                      <a:pPr algn="l" fontAlgn="b"/>
                      <a:r>
                        <a:rPr lang="it-IT" sz="1100" b="1" i="0" u="none" strike="noStrike">
                          <a:solidFill>
                            <a:srgbClr val="000000"/>
                          </a:solidFill>
                          <a:effectLst/>
                          <a:latin typeface="Calibri" panose="020F0502020204030204" pitchFamily="34" charset="0"/>
                        </a:rPr>
                        <a:t>TIFPA</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71%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100%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3931504"/>
                  </a:ext>
                </a:extLst>
              </a:tr>
              <a:tr h="165357">
                <a:tc>
                  <a:txBody>
                    <a:bodyPr/>
                    <a:lstStyle/>
                    <a:p>
                      <a:pPr algn="l" fontAlgn="b"/>
                      <a:r>
                        <a:rPr lang="it-IT" sz="1100" b="1" i="0" u="none" strike="noStrike">
                          <a:solidFill>
                            <a:srgbClr val="000000"/>
                          </a:solidFill>
                          <a:effectLst/>
                          <a:latin typeface="Calibri" panose="020F0502020204030204" pitchFamily="34" charset="0"/>
                        </a:rPr>
                        <a:t>Torino</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25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30%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31%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45%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28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29%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58396988"/>
                  </a:ext>
                </a:extLst>
              </a:tr>
              <a:tr h="165357">
                <a:tc>
                  <a:txBody>
                    <a:bodyPr/>
                    <a:lstStyle/>
                    <a:p>
                      <a:pPr algn="l" fontAlgn="b"/>
                      <a:r>
                        <a:rPr lang="it-IT" sz="1100" b="1" i="0" u="none" strike="noStrike">
                          <a:solidFill>
                            <a:srgbClr val="000000"/>
                          </a:solidFill>
                          <a:effectLst/>
                          <a:latin typeface="Calibri" panose="020F0502020204030204" pitchFamily="34" charset="0"/>
                        </a:rPr>
                        <a:t>Trieste</a:t>
                      </a:r>
                    </a:p>
                  </a:txBody>
                  <a:tcPr marL="4080" marR="4080" marT="40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14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74%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13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63%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32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3783276"/>
                  </a:ext>
                </a:extLst>
              </a:tr>
              <a:tr h="248755">
                <a:tc>
                  <a:txBody>
                    <a:bodyPr/>
                    <a:lstStyle/>
                    <a:p>
                      <a:pPr algn="r" fontAlgn="ctr"/>
                      <a:r>
                        <a:rPr lang="it-IT" sz="1100" b="1" i="0" u="none" strike="noStrike">
                          <a:solidFill>
                            <a:srgbClr val="000000"/>
                          </a:solidFill>
                          <a:effectLst/>
                          <a:latin typeface="Calibri" panose="020F0502020204030204" pitchFamily="34" charset="0"/>
                        </a:rPr>
                        <a:t>Totale</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550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534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476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1F4E78"/>
                          </a:solidFill>
                          <a:effectLst/>
                          <a:latin typeface="Calibri" panose="020F0502020204030204" pitchFamily="34" charset="0"/>
                        </a:rPr>
                        <a:t>42%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464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67%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407</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402</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C00000"/>
                          </a:solidFill>
                          <a:effectLst/>
                          <a:latin typeface="Calibri" panose="020F0502020204030204" pitchFamily="34" charset="0"/>
                        </a:rPr>
                        <a:t>58%</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200</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165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45%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195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375623"/>
                          </a:solidFill>
                          <a:effectLst/>
                          <a:latin typeface="Calibri" panose="020F0502020204030204" pitchFamily="34" charset="0"/>
                        </a:rPr>
                        <a:t>54%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1214</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55%</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1106</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51%</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a:solidFill>
                            <a:srgbClr val="000000"/>
                          </a:solidFill>
                          <a:effectLst/>
                          <a:latin typeface="Calibri" panose="020F0502020204030204" pitchFamily="34" charset="0"/>
                        </a:rPr>
                        <a:t>1073</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100" b="1" i="0" u="none" strike="noStrike" dirty="0">
                          <a:solidFill>
                            <a:srgbClr val="000000"/>
                          </a:solidFill>
                          <a:effectLst/>
                          <a:latin typeface="Calibri" panose="020F0502020204030204" pitchFamily="34" charset="0"/>
                        </a:rPr>
                        <a:t>49%</a:t>
                      </a:r>
                    </a:p>
                  </a:txBody>
                  <a:tcPr marL="4080" marR="4080" marT="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60691108"/>
                  </a:ext>
                </a:extLst>
              </a:tr>
            </a:tbl>
          </a:graphicData>
        </a:graphic>
      </p:graphicFrame>
    </p:spTree>
    <p:extLst>
      <p:ext uri="{BB962C8B-B14F-4D97-AF65-F5344CB8AC3E}">
        <p14:creationId xmlns:p14="http://schemas.microsoft.com/office/powerpoint/2010/main" val="1829455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pPr algn="just"/>
            <a:r>
              <a:rPr lang="it-IT" dirty="0">
                <a:latin typeface="Times New Roman" panose="02020603050405020304" pitchFamily="18" charset="0"/>
                <a:ea typeface="Calibri" panose="020F0502020204030204" pitchFamily="34" charset="0"/>
                <a:cs typeface="Times New Roman" panose="02020603050405020304" pitchFamily="18" charset="0"/>
              </a:rPr>
              <a:t>Personale dipendente al 03/2021</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18</a:t>
            </a:fld>
            <a:endParaRPr lang="en-US" dirty="0"/>
          </a:p>
        </p:txBody>
      </p:sp>
      <p:graphicFrame>
        <p:nvGraphicFramePr>
          <p:cNvPr id="7" name="Table 7">
            <a:extLst>
              <a:ext uri="{FF2B5EF4-FFF2-40B4-BE49-F238E27FC236}">
                <a16:creationId xmlns:a16="http://schemas.microsoft.com/office/drawing/2014/main" id="{30577458-275E-6243-A9AA-82AFF93F79B8}"/>
              </a:ext>
            </a:extLst>
          </p:cNvPr>
          <p:cNvGraphicFramePr>
            <a:graphicFrameLocks noGrp="1"/>
          </p:cNvGraphicFramePr>
          <p:nvPr>
            <p:extLst>
              <p:ext uri="{D42A27DB-BD31-4B8C-83A1-F6EECF244321}">
                <p14:modId xmlns:p14="http://schemas.microsoft.com/office/powerpoint/2010/main" val="2307029411"/>
              </p:ext>
            </p:extLst>
          </p:nvPr>
        </p:nvGraphicFramePr>
        <p:xfrm>
          <a:off x="2010037" y="4472126"/>
          <a:ext cx="8040165" cy="1981200"/>
        </p:xfrm>
        <a:graphic>
          <a:graphicData uri="http://schemas.openxmlformats.org/drawingml/2006/table">
            <a:tbl>
              <a:tblPr firstRow="1" bandRow="1">
                <a:tableStyleId>{5C22544A-7EE6-4342-B048-85BDC9FD1C3A}</a:tableStyleId>
              </a:tblPr>
              <a:tblGrid>
                <a:gridCol w="2562225">
                  <a:extLst>
                    <a:ext uri="{9D8B030D-6E8A-4147-A177-3AD203B41FA5}">
                      <a16:colId xmlns:a16="http://schemas.microsoft.com/office/drawing/2014/main" val="3833378487"/>
                    </a:ext>
                  </a:extLst>
                </a:gridCol>
                <a:gridCol w="1095588">
                  <a:extLst>
                    <a:ext uri="{9D8B030D-6E8A-4147-A177-3AD203B41FA5}">
                      <a16:colId xmlns:a16="http://schemas.microsoft.com/office/drawing/2014/main" val="3364147909"/>
                    </a:ext>
                  </a:extLst>
                </a:gridCol>
                <a:gridCol w="1095588">
                  <a:extLst>
                    <a:ext uri="{9D8B030D-6E8A-4147-A177-3AD203B41FA5}">
                      <a16:colId xmlns:a16="http://schemas.microsoft.com/office/drawing/2014/main" val="2443016978"/>
                    </a:ext>
                  </a:extLst>
                </a:gridCol>
                <a:gridCol w="1095588">
                  <a:extLst>
                    <a:ext uri="{9D8B030D-6E8A-4147-A177-3AD203B41FA5}">
                      <a16:colId xmlns:a16="http://schemas.microsoft.com/office/drawing/2014/main" val="2749800527"/>
                    </a:ext>
                  </a:extLst>
                </a:gridCol>
                <a:gridCol w="1095588">
                  <a:extLst>
                    <a:ext uri="{9D8B030D-6E8A-4147-A177-3AD203B41FA5}">
                      <a16:colId xmlns:a16="http://schemas.microsoft.com/office/drawing/2014/main" val="1184132370"/>
                    </a:ext>
                  </a:extLst>
                </a:gridCol>
                <a:gridCol w="1095588">
                  <a:extLst>
                    <a:ext uri="{9D8B030D-6E8A-4147-A177-3AD203B41FA5}">
                      <a16:colId xmlns:a16="http://schemas.microsoft.com/office/drawing/2014/main" val="528470058"/>
                    </a:ext>
                  </a:extLst>
                </a:gridCol>
              </a:tblGrid>
              <a:tr h="370840">
                <a:tc>
                  <a:txBody>
                    <a:bodyPr/>
                    <a:lstStyle/>
                    <a:p>
                      <a:pPr algn="l"/>
                      <a:endParaRPr lang="it-IT" sz="2000" noProof="0" dirty="0"/>
                    </a:p>
                  </a:txBody>
                  <a:tcPr/>
                </a:tc>
                <a:tc>
                  <a:txBody>
                    <a:bodyPr/>
                    <a:lstStyle/>
                    <a:p>
                      <a:pPr algn="ctr"/>
                      <a:r>
                        <a:rPr lang="it-IT" sz="2000" noProof="0" dirty="0"/>
                        <a:t>Gr I</a:t>
                      </a:r>
                    </a:p>
                  </a:txBody>
                  <a:tcPr/>
                </a:tc>
                <a:tc>
                  <a:txBody>
                    <a:bodyPr/>
                    <a:lstStyle/>
                    <a:p>
                      <a:pPr algn="ctr"/>
                      <a:r>
                        <a:rPr lang="it-IT" sz="2000" noProof="0" dirty="0"/>
                        <a:t>Gr II</a:t>
                      </a:r>
                    </a:p>
                  </a:txBody>
                  <a:tcPr/>
                </a:tc>
                <a:tc>
                  <a:txBody>
                    <a:bodyPr/>
                    <a:lstStyle/>
                    <a:p>
                      <a:pPr algn="ctr"/>
                      <a:r>
                        <a:rPr lang="it-IT" sz="2000" noProof="0"/>
                        <a:t>Gr III</a:t>
                      </a:r>
                    </a:p>
                  </a:txBody>
                  <a:tcPr/>
                </a:tc>
                <a:tc>
                  <a:txBody>
                    <a:bodyPr/>
                    <a:lstStyle/>
                    <a:p>
                      <a:pPr algn="ctr"/>
                      <a:r>
                        <a:rPr lang="it-IT" sz="2000" noProof="0"/>
                        <a:t>Gr IV</a:t>
                      </a:r>
                    </a:p>
                  </a:txBody>
                  <a:tcPr/>
                </a:tc>
                <a:tc>
                  <a:txBody>
                    <a:bodyPr/>
                    <a:lstStyle/>
                    <a:p>
                      <a:pPr algn="ctr"/>
                      <a:r>
                        <a:rPr lang="it-IT" sz="2000" noProof="0"/>
                        <a:t>Gr V</a:t>
                      </a:r>
                    </a:p>
                  </a:txBody>
                  <a:tcPr/>
                </a:tc>
                <a:extLst>
                  <a:ext uri="{0D108BD9-81ED-4DB2-BD59-A6C34878D82A}">
                    <a16:rowId xmlns:a16="http://schemas.microsoft.com/office/drawing/2014/main" val="4218047710"/>
                  </a:ext>
                </a:extLst>
              </a:tr>
              <a:tr h="370840">
                <a:tc>
                  <a:txBody>
                    <a:bodyPr/>
                    <a:lstStyle/>
                    <a:p>
                      <a:pPr algn="l"/>
                      <a:r>
                        <a:rPr lang="it-IT" sz="2000" noProof="0" dirty="0">
                          <a:latin typeface="Times New Roman" panose="02020603050405020304" pitchFamily="18" charset="0"/>
                          <a:cs typeface="Times New Roman" panose="02020603050405020304" pitchFamily="18" charset="0"/>
                        </a:rPr>
                        <a:t>Ricercatori Dipendenti</a:t>
                      </a:r>
                    </a:p>
                  </a:txBody>
                  <a:tcPr/>
                </a:tc>
                <a:tc>
                  <a:txBody>
                    <a:bodyPr/>
                    <a:lstStyle/>
                    <a:p>
                      <a:pPr algn="ctr"/>
                      <a:r>
                        <a:rPr lang="it-IT" sz="2000" noProof="0" dirty="0">
                          <a:latin typeface="Times New Roman" panose="02020603050405020304" pitchFamily="18" charset="0"/>
                          <a:cs typeface="Times New Roman" panose="02020603050405020304" pitchFamily="18" charset="0"/>
                        </a:rPr>
                        <a:t>8</a:t>
                      </a:r>
                    </a:p>
                  </a:txBody>
                  <a:tcPr/>
                </a:tc>
                <a:tc>
                  <a:txBody>
                    <a:bodyPr/>
                    <a:lstStyle/>
                    <a:p>
                      <a:pPr algn="ctr"/>
                      <a:r>
                        <a:rPr lang="it-IT" sz="2000" noProof="0" dirty="0">
                          <a:latin typeface="Times New Roman" panose="02020603050405020304" pitchFamily="18" charset="0"/>
                          <a:cs typeface="Times New Roman" panose="02020603050405020304" pitchFamily="18" charset="0"/>
                        </a:rPr>
                        <a:t>4</a:t>
                      </a:r>
                    </a:p>
                  </a:txBody>
                  <a:tcPr/>
                </a:tc>
                <a:tc>
                  <a:txBody>
                    <a:bodyPr/>
                    <a:lstStyle/>
                    <a:p>
                      <a:pPr algn="ctr"/>
                      <a:r>
                        <a:rPr lang="it-IT" sz="2000" noProof="0" dirty="0">
                          <a:latin typeface="Times New Roman" panose="02020603050405020304" pitchFamily="18" charset="0"/>
                          <a:cs typeface="Times New Roman" panose="02020603050405020304" pitchFamily="18" charset="0"/>
                        </a:rPr>
                        <a:t>9</a:t>
                      </a:r>
                    </a:p>
                  </a:txBody>
                  <a:tcPr/>
                </a:tc>
                <a:tc>
                  <a:txBody>
                    <a:bodyPr/>
                    <a:lstStyle/>
                    <a:p>
                      <a:pPr algn="ctr"/>
                      <a:r>
                        <a:rPr lang="it-IT" sz="2000" noProof="0" dirty="0">
                          <a:latin typeface="Times New Roman" panose="02020603050405020304" pitchFamily="18" charset="0"/>
                          <a:cs typeface="Times New Roman" panose="02020603050405020304" pitchFamily="18" charset="0"/>
                        </a:rPr>
                        <a:t>4</a:t>
                      </a:r>
                    </a:p>
                  </a:txBody>
                  <a:tcPr/>
                </a:tc>
                <a:tc>
                  <a:txBody>
                    <a:bodyPr/>
                    <a:lstStyle/>
                    <a:p>
                      <a:pPr algn="ctr"/>
                      <a:r>
                        <a:rPr lang="it-IT" sz="2000" noProof="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821860471"/>
                  </a:ext>
                </a:extLst>
              </a:tr>
              <a:tr h="370840">
                <a:tc>
                  <a:txBody>
                    <a:bodyPr/>
                    <a:lstStyle/>
                    <a:p>
                      <a:pPr algn="l"/>
                      <a:r>
                        <a:rPr lang="it-IT" sz="2000" noProof="0" dirty="0">
                          <a:latin typeface="Times New Roman" panose="02020603050405020304" pitchFamily="18" charset="0"/>
                          <a:cs typeface="Times New Roman" panose="02020603050405020304" pitchFamily="18" charset="0"/>
                        </a:rPr>
                        <a:t>Ricercatori Associati</a:t>
                      </a:r>
                    </a:p>
                  </a:txBody>
                  <a:tcPr/>
                </a:tc>
                <a:tc>
                  <a:txBody>
                    <a:bodyPr/>
                    <a:lstStyle/>
                    <a:p>
                      <a:pPr algn="ctr"/>
                      <a:r>
                        <a:rPr lang="it-IT" sz="2000" noProof="0" dirty="0">
                          <a:latin typeface="Times New Roman" panose="02020603050405020304" pitchFamily="18" charset="0"/>
                          <a:cs typeface="Times New Roman" panose="02020603050405020304" pitchFamily="18" charset="0"/>
                        </a:rPr>
                        <a:t>13</a:t>
                      </a:r>
                    </a:p>
                  </a:txBody>
                  <a:tcPr/>
                </a:tc>
                <a:tc>
                  <a:txBody>
                    <a:bodyPr/>
                    <a:lstStyle/>
                    <a:p>
                      <a:pPr algn="ctr"/>
                      <a:r>
                        <a:rPr lang="it-IT" sz="2000" noProof="0" dirty="0">
                          <a:latin typeface="Times New Roman" panose="02020603050405020304" pitchFamily="18" charset="0"/>
                          <a:cs typeface="Times New Roman" panose="02020603050405020304" pitchFamily="18" charset="0"/>
                        </a:rPr>
                        <a:t>9</a:t>
                      </a:r>
                    </a:p>
                  </a:txBody>
                  <a:tcPr/>
                </a:tc>
                <a:tc>
                  <a:txBody>
                    <a:bodyPr/>
                    <a:lstStyle/>
                    <a:p>
                      <a:pPr algn="ctr"/>
                      <a:r>
                        <a:rPr lang="it-IT" sz="2000" noProof="0" dirty="0">
                          <a:latin typeface="Times New Roman" panose="02020603050405020304" pitchFamily="18" charset="0"/>
                          <a:cs typeface="Times New Roman" panose="02020603050405020304" pitchFamily="18" charset="0"/>
                        </a:rPr>
                        <a:t>5</a:t>
                      </a:r>
                    </a:p>
                  </a:txBody>
                  <a:tcPr/>
                </a:tc>
                <a:tc>
                  <a:txBody>
                    <a:bodyPr/>
                    <a:lstStyle/>
                    <a:p>
                      <a:pPr algn="ctr"/>
                      <a:r>
                        <a:rPr lang="it-IT" sz="2000" noProof="0" dirty="0">
                          <a:latin typeface="Times New Roman" panose="02020603050405020304" pitchFamily="18" charset="0"/>
                          <a:cs typeface="Times New Roman" panose="02020603050405020304" pitchFamily="18" charset="0"/>
                        </a:rPr>
                        <a:t>11</a:t>
                      </a:r>
                    </a:p>
                  </a:txBody>
                  <a:tcPr/>
                </a:tc>
                <a:tc>
                  <a:txBody>
                    <a:bodyPr/>
                    <a:lstStyle/>
                    <a:p>
                      <a:pPr algn="ctr"/>
                      <a:r>
                        <a:rPr lang="it-IT" sz="2000" noProof="0" dirty="0">
                          <a:latin typeface="Times New Roman" panose="02020603050405020304" pitchFamily="18" charset="0"/>
                          <a:cs typeface="Times New Roman" panose="02020603050405020304" pitchFamily="18" charset="0"/>
                        </a:rPr>
                        <a:t>9</a:t>
                      </a:r>
                    </a:p>
                  </a:txBody>
                  <a:tcPr/>
                </a:tc>
                <a:extLst>
                  <a:ext uri="{0D108BD9-81ED-4DB2-BD59-A6C34878D82A}">
                    <a16:rowId xmlns:a16="http://schemas.microsoft.com/office/drawing/2014/main" val="378663021"/>
                  </a:ext>
                </a:extLst>
              </a:tr>
              <a:tr h="370840">
                <a:tc>
                  <a:txBody>
                    <a:bodyPr/>
                    <a:lstStyle/>
                    <a:p>
                      <a:pPr algn="l"/>
                      <a:r>
                        <a:rPr lang="it-IT" sz="2000" noProof="0" dirty="0" err="1">
                          <a:latin typeface="Times New Roman" panose="02020603050405020304" pitchFamily="18" charset="0"/>
                          <a:cs typeface="Times New Roman" panose="02020603050405020304" pitchFamily="18" charset="0"/>
                        </a:rPr>
                        <a:t>RTDa</a:t>
                      </a:r>
                      <a:endParaRPr lang="it-IT" sz="2000" noProof="0" dirty="0">
                        <a:latin typeface="Times New Roman" panose="02020603050405020304" pitchFamily="18" charset="0"/>
                        <a:cs typeface="Times New Roman" panose="02020603050405020304" pitchFamily="18" charset="0"/>
                      </a:endParaRPr>
                    </a:p>
                  </a:txBody>
                  <a:tcPr/>
                </a:tc>
                <a:tc>
                  <a:txBody>
                    <a:bodyPr/>
                    <a:lstStyle/>
                    <a:p>
                      <a:pPr algn="ctr"/>
                      <a:r>
                        <a:rPr lang="it-IT" sz="2000" noProof="0" dirty="0">
                          <a:latin typeface="Times New Roman" panose="02020603050405020304" pitchFamily="18" charset="0"/>
                          <a:cs typeface="Times New Roman" panose="02020603050405020304" pitchFamily="18" charset="0"/>
                        </a:rPr>
                        <a:t>5</a:t>
                      </a:r>
                    </a:p>
                  </a:txBody>
                  <a:tcPr/>
                </a:tc>
                <a:tc>
                  <a:txBody>
                    <a:bodyPr/>
                    <a:lstStyle/>
                    <a:p>
                      <a:pPr algn="ctr"/>
                      <a:r>
                        <a:rPr lang="it-IT" sz="2000" noProof="0" dirty="0">
                          <a:latin typeface="Times New Roman" panose="02020603050405020304" pitchFamily="18" charset="0"/>
                          <a:cs typeface="Times New Roman" panose="02020603050405020304" pitchFamily="18" charset="0"/>
                        </a:rPr>
                        <a:t>1</a:t>
                      </a:r>
                    </a:p>
                  </a:txBody>
                  <a:tcPr/>
                </a:tc>
                <a:tc>
                  <a:txBody>
                    <a:bodyPr/>
                    <a:lstStyle/>
                    <a:p>
                      <a:pPr algn="ctr"/>
                      <a:r>
                        <a:rPr lang="it-IT" sz="2000" noProof="0" dirty="0">
                          <a:latin typeface="Times New Roman" panose="02020603050405020304" pitchFamily="18" charset="0"/>
                          <a:cs typeface="Times New Roman" panose="02020603050405020304" pitchFamily="18" charset="0"/>
                        </a:rPr>
                        <a:t>5</a:t>
                      </a:r>
                    </a:p>
                  </a:txBody>
                  <a:tcPr/>
                </a:tc>
                <a:tc>
                  <a:txBody>
                    <a:bodyPr/>
                    <a:lstStyle/>
                    <a:p>
                      <a:pPr algn="ctr"/>
                      <a:r>
                        <a:rPr lang="it-IT" sz="2000" noProof="0" dirty="0">
                          <a:latin typeface="Times New Roman" panose="02020603050405020304" pitchFamily="18" charset="0"/>
                          <a:cs typeface="Times New Roman" panose="02020603050405020304" pitchFamily="18" charset="0"/>
                        </a:rPr>
                        <a:t>1</a:t>
                      </a:r>
                    </a:p>
                  </a:txBody>
                  <a:tcPr/>
                </a:tc>
                <a:tc>
                  <a:txBody>
                    <a:bodyPr/>
                    <a:lstStyle/>
                    <a:p>
                      <a:pPr algn="ctr"/>
                      <a:r>
                        <a:rPr lang="it-IT" sz="2000" noProof="0" dirty="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4271015286"/>
                  </a:ext>
                </a:extLst>
              </a:tr>
              <a:tr h="370840">
                <a:tc>
                  <a:txBody>
                    <a:bodyPr/>
                    <a:lstStyle/>
                    <a:p>
                      <a:pPr algn="l"/>
                      <a:r>
                        <a:rPr lang="it-IT" sz="2000" noProof="0" dirty="0" err="1">
                          <a:latin typeface="Times New Roman" panose="02020603050405020304" pitchFamily="18" charset="0"/>
                          <a:cs typeface="Times New Roman" panose="02020603050405020304" pitchFamily="18" charset="0"/>
                        </a:rPr>
                        <a:t>AdR</a:t>
                      </a:r>
                      <a:endParaRPr lang="it-IT" sz="2000" noProof="0" dirty="0">
                        <a:latin typeface="Times New Roman" panose="02020603050405020304" pitchFamily="18" charset="0"/>
                        <a:cs typeface="Times New Roman" panose="02020603050405020304" pitchFamily="18" charset="0"/>
                      </a:endParaRPr>
                    </a:p>
                  </a:txBody>
                  <a:tcPr/>
                </a:tc>
                <a:tc>
                  <a:txBody>
                    <a:bodyPr/>
                    <a:lstStyle/>
                    <a:p>
                      <a:pPr algn="ctr"/>
                      <a:r>
                        <a:rPr lang="it-IT" sz="2000" noProof="0" dirty="0">
                          <a:latin typeface="Times New Roman" panose="02020603050405020304" pitchFamily="18" charset="0"/>
                          <a:cs typeface="Times New Roman" panose="02020603050405020304" pitchFamily="18" charset="0"/>
                        </a:rPr>
                        <a:t>5</a:t>
                      </a:r>
                    </a:p>
                  </a:txBody>
                  <a:tcPr/>
                </a:tc>
                <a:tc>
                  <a:txBody>
                    <a:bodyPr/>
                    <a:lstStyle/>
                    <a:p>
                      <a:pPr algn="ctr"/>
                      <a:r>
                        <a:rPr lang="it-IT" sz="2000" noProof="0" dirty="0">
                          <a:latin typeface="Times New Roman" panose="02020603050405020304" pitchFamily="18" charset="0"/>
                          <a:cs typeface="Times New Roman" panose="02020603050405020304" pitchFamily="18" charset="0"/>
                        </a:rPr>
                        <a:t>5</a:t>
                      </a:r>
                    </a:p>
                  </a:txBody>
                  <a:tcPr/>
                </a:tc>
                <a:tc>
                  <a:txBody>
                    <a:bodyPr/>
                    <a:lstStyle/>
                    <a:p>
                      <a:pPr algn="ctr"/>
                      <a:r>
                        <a:rPr lang="it-IT" sz="2000" noProof="0" dirty="0">
                          <a:latin typeface="Times New Roman" panose="02020603050405020304" pitchFamily="18" charset="0"/>
                          <a:cs typeface="Times New Roman" panose="02020603050405020304" pitchFamily="18" charset="0"/>
                        </a:rPr>
                        <a:t>2</a:t>
                      </a:r>
                    </a:p>
                  </a:txBody>
                  <a:tcPr/>
                </a:tc>
                <a:tc>
                  <a:txBody>
                    <a:bodyPr/>
                    <a:lstStyle/>
                    <a:p>
                      <a:pPr algn="ctr"/>
                      <a:r>
                        <a:rPr lang="it-IT" sz="2000" noProof="0" dirty="0">
                          <a:latin typeface="Times New Roman" panose="02020603050405020304" pitchFamily="18" charset="0"/>
                          <a:cs typeface="Times New Roman" panose="02020603050405020304" pitchFamily="18" charset="0"/>
                        </a:rPr>
                        <a:t>1</a:t>
                      </a:r>
                    </a:p>
                  </a:txBody>
                  <a:tcPr/>
                </a:tc>
                <a:tc>
                  <a:txBody>
                    <a:bodyPr/>
                    <a:lstStyle/>
                    <a:p>
                      <a:pPr algn="ctr"/>
                      <a:r>
                        <a:rPr lang="it-IT" sz="2000" noProof="0" dirty="0">
                          <a:latin typeface="Times New Roman" panose="02020603050405020304" pitchFamily="18" charset="0"/>
                          <a:cs typeface="Times New Roman" panose="02020603050405020304" pitchFamily="18" charset="0"/>
                        </a:rPr>
                        <a:t>3</a:t>
                      </a:r>
                    </a:p>
                  </a:txBody>
                  <a:tcPr/>
                </a:tc>
                <a:extLst>
                  <a:ext uri="{0D108BD9-81ED-4DB2-BD59-A6C34878D82A}">
                    <a16:rowId xmlns:a16="http://schemas.microsoft.com/office/drawing/2014/main" val="1738409212"/>
                  </a:ext>
                </a:extLst>
              </a:tr>
            </a:tbl>
          </a:graphicData>
        </a:graphic>
      </p:graphicFrame>
      <p:sp>
        <p:nvSpPr>
          <p:cNvPr id="10" name="Footer Placeholder 2">
            <a:extLst>
              <a:ext uri="{FF2B5EF4-FFF2-40B4-BE49-F238E27FC236}">
                <a16:creationId xmlns:a16="http://schemas.microsoft.com/office/drawing/2014/main" id="{F017A64A-3FCF-0F44-9736-8E23ED9D8A22}"/>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3" name="TextBox 2">
            <a:extLst>
              <a:ext uri="{FF2B5EF4-FFF2-40B4-BE49-F238E27FC236}">
                <a16:creationId xmlns:a16="http://schemas.microsoft.com/office/drawing/2014/main" id="{C5E89190-A5F2-EC41-B13B-24FF34BF530D}"/>
              </a:ext>
            </a:extLst>
          </p:cNvPr>
          <p:cNvSpPr txBox="1"/>
          <p:nvPr/>
        </p:nvSpPr>
        <p:spPr>
          <a:xfrm>
            <a:off x="210135" y="840363"/>
            <a:ext cx="10042301" cy="3631763"/>
          </a:xfrm>
          <a:prstGeom prst="rect">
            <a:avLst/>
          </a:prstGeom>
          <a:noFill/>
        </p:spPr>
        <p:txBody>
          <a:bodyPr wrap="none" rtlCol="0">
            <a:spAutoFit/>
          </a:bodyPr>
          <a:lstStyle/>
          <a:p>
            <a:r>
              <a:rPr lang="it-IT" dirty="0"/>
              <a:t>73 Unità</a:t>
            </a:r>
          </a:p>
          <a:p>
            <a:endParaRPr lang="it-IT" dirty="0"/>
          </a:p>
          <a:p>
            <a:r>
              <a:rPr lang="it-IT" dirty="0"/>
              <a:t>	25 Ricercatori a TI (4DR, 15 PR, 6R) + 1 Ricercatore a TD</a:t>
            </a:r>
          </a:p>
          <a:p>
            <a:endParaRPr lang="it-IT" dirty="0"/>
          </a:p>
          <a:p>
            <a:r>
              <a:rPr lang="it-IT" dirty="0"/>
              <a:t>	11 Tecnologi a TI con i seguenti profili: 2 meccanici, 3 elettronici, 6 informatici</a:t>
            </a:r>
          </a:p>
          <a:p>
            <a:endParaRPr lang="it-IT" dirty="0"/>
          </a:p>
          <a:p>
            <a:r>
              <a:rPr lang="it-IT" dirty="0"/>
              <a:t>	8 Amministrativi a TI + 1 a TD, 21 Tecnici a TI</a:t>
            </a:r>
          </a:p>
          <a:p>
            <a:r>
              <a:rPr lang="it-IT" dirty="0"/>
              <a:t>	</a:t>
            </a:r>
          </a:p>
          <a:p>
            <a:r>
              <a:rPr lang="it-IT" dirty="0"/>
              <a:t>	5 Assegni di Ricerca + 1 Borsa </a:t>
            </a:r>
          </a:p>
          <a:p>
            <a:r>
              <a:rPr lang="it-IT" dirty="0"/>
              <a:t> </a:t>
            </a:r>
          </a:p>
        </p:txBody>
      </p:sp>
      <p:sp>
        <p:nvSpPr>
          <p:cNvPr id="6" name="TextBox 5">
            <a:extLst>
              <a:ext uri="{FF2B5EF4-FFF2-40B4-BE49-F238E27FC236}">
                <a16:creationId xmlns:a16="http://schemas.microsoft.com/office/drawing/2014/main" id="{68A9BB02-EF7D-674D-899D-9EA4F235DA1F}"/>
              </a:ext>
            </a:extLst>
          </p:cNvPr>
          <p:cNvSpPr txBox="1"/>
          <p:nvPr/>
        </p:nvSpPr>
        <p:spPr>
          <a:xfrm>
            <a:off x="5297162" y="4072291"/>
            <a:ext cx="1465914" cy="446276"/>
          </a:xfrm>
          <a:prstGeom prst="rect">
            <a:avLst/>
          </a:prstGeom>
          <a:noFill/>
        </p:spPr>
        <p:txBody>
          <a:bodyPr wrap="none" rtlCol="0">
            <a:spAutoFit/>
          </a:bodyPr>
          <a:lstStyle/>
          <a:p>
            <a:r>
              <a:rPr lang="en-US" dirty="0" err="1">
                <a:solidFill>
                  <a:srgbClr val="0432FF"/>
                </a:solidFill>
              </a:rPr>
              <a:t>Ricercatori</a:t>
            </a:r>
            <a:endParaRPr lang="en-US" dirty="0">
              <a:solidFill>
                <a:srgbClr val="0432FF"/>
              </a:solidFill>
            </a:endParaRPr>
          </a:p>
        </p:txBody>
      </p:sp>
    </p:spTree>
    <p:extLst>
      <p:ext uri="{BB962C8B-B14F-4D97-AF65-F5344CB8AC3E}">
        <p14:creationId xmlns:p14="http://schemas.microsoft.com/office/powerpoint/2010/main" val="245266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dirty="0"/>
              <a:t>Evoluzione temporale Ricercatori e Tecnologi</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19</a:t>
            </a:fld>
            <a:endParaRPr lang="en-US" dirty="0"/>
          </a:p>
        </p:txBody>
      </p:sp>
      <p:graphicFrame>
        <p:nvGraphicFramePr>
          <p:cNvPr id="13" name="Table 13">
            <a:extLst>
              <a:ext uri="{FF2B5EF4-FFF2-40B4-BE49-F238E27FC236}">
                <a16:creationId xmlns:a16="http://schemas.microsoft.com/office/drawing/2014/main" id="{DE4DC2CA-7DCE-954C-9124-E73EA005604B}"/>
              </a:ext>
            </a:extLst>
          </p:cNvPr>
          <p:cNvGraphicFramePr>
            <a:graphicFrameLocks noGrp="1"/>
          </p:cNvGraphicFramePr>
          <p:nvPr>
            <p:extLst>
              <p:ext uri="{D42A27DB-BD31-4B8C-83A1-F6EECF244321}">
                <p14:modId xmlns:p14="http://schemas.microsoft.com/office/powerpoint/2010/main" val="1967556789"/>
              </p:ext>
            </p:extLst>
          </p:nvPr>
        </p:nvGraphicFramePr>
        <p:xfrm>
          <a:off x="192006" y="1197187"/>
          <a:ext cx="9442749" cy="1117794"/>
        </p:xfrm>
        <a:graphic>
          <a:graphicData uri="http://schemas.openxmlformats.org/drawingml/2006/table">
            <a:tbl>
              <a:tblPr firstRow="1" bandRow="1">
                <a:tableStyleId>{5C22544A-7EE6-4342-B048-85BDC9FD1C3A}</a:tableStyleId>
              </a:tblPr>
              <a:tblGrid>
                <a:gridCol w="1143706">
                  <a:extLst>
                    <a:ext uri="{9D8B030D-6E8A-4147-A177-3AD203B41FA5}">
                      <a16:colId xmlns:a16="http://schemas.microsoft.com/office/drawing/2014/main" val="831469042"/>
                    </a:ext>
                  </a:extLst>
                </a:gridCol>
                <a:gridCol w="1143706">
                  <a:extLst>
                    <a:ext uri="{9D8B030D-6E8A-4147-A177-3AD203B41FA5}">
                      <a16:colId xmlns:a16="http://schemas.microsoft.com/office/drawing/2014/main" val="2789152041"/>
                    </a:ext>
                  </a:extLst>
                </a:gridCol>
                <a:gridCol w="1279028">
                  <a:extLst>
                    <a:ext uri="{9D8B030D-6E8A-4147-A177-3AD203B41FA5}">
                      <a16:colId xmlns:a16="http://schemas.microsoft.com/office/drawing/2014/main" val="3972385254"/>
                    </a:ext>
                  </a:extLst>
                </a:gridCol>
                <a:gridCol w="1301486">
                  <a:extLst>
                    <a:ext uri="{9D8B030D-6E8A-4147-A177-3AD203B41FA5}">
                      <a16:colId xmlns:a16="http://schemas.microsoft.com/office/drawing/2014/main" val="1809147070"/>
                    </a:ext>
                  </a:extLst>
                </a:gridCol>
                <a:gridCol w="1436806">
                  <a:extLst>
                    <a:ext uri="{9D8B030D-6E8A-4147-A177-3AD203B41FA5}">
                      <a16:colId xmlns:a16="http://schemas.microsoft.com/office/drawing/2014/main" val="478642777"/>
                    </a:ext>
                  </a:extLst>
                </a:gridCol>
                <a:gridCol w="850605">
                  <a:extLst>
                    <a:ext uri="{9D8B030D-6E8A-4147-A177-3AD203B41FA5}">
                      <a16:colId xmlns:a16="http://schemas.microsoft.com/office/drawing/2014/main" val="2503236262"/>
                    </a:ext>
                  </a:extLst>
                </a:gridCol>
                <a:gridCol w="1143706">
                  <a:extLst>
                    <a:ext uri="{9D8B030D-6E8A-4147-A177-3AD203B41FA5}">
                      <a16:colId xmlns:a16="http://schemas.microsoft.com/office/drawing/2014/main" val="756312312"/>
                    </a:ext>
                  </a:extLst>
                </a:gridCol>
                <a:gridCol w="1143706">
                  <a:extLst>
                    <a:ext uri="{9D8B030D-6E8A-4147-A177-3AD203B41FA5}">
                      <a16:colId xmlns:a16="http://schemas.microsoft.com/office/drawing/2014/main" val="3257428113"/>
                    </a:ext>
                  </a:extLst>
                </a:gridCol>
              </a:tblGrid>
              <a:tr h="386274">
                <a:tc rowSpan="2">
                  <a:txBody>
                    <a:bodyPr/>
                    <a:lstStyle/>
                    <a:p>
                      <a:pPr algn="ctr"/>
                      <a:r>
                        <a:rPr lang="it-IT" sz="1400" b="1" noProof="0" dirty="0"/>
                        <a:t>31.12.2016</a:t>
                      </a:r>
                    </a:p>
                  </a:txBody>
                  <a:tcPr anchor="ctr">
                    <a:lnB w="12700" cap="flat" cmpd="sng" algn="ctr">
                      <a:solidFill>
                        <a:schemeClr val="bg1"/>
                      </a:solidFill>
                      <a:prstDash val="solid"/>
                      <a:round/>
                      <a:headEnd type="none" w="med" len="med"/>
                      <a:tailEnd type="none" w="med" len="med"/>
                    </a:lnB>
                  </a:tcPr>
                </a:tc>
                <a:tc rowSpan="2">
                  <a:txBody>
                    <a:bodyPr/>
                    <a:lstStyle/>
                    <a:p>
                      <a:pPr algn="ctr"/>
                      <a:r>
                        <a:rPr lang="it-IT" sz="1400" b="1" noProof="0" dirty="0"/>
                        <a:t>Piani Straordinari</a:t>
                      </a:r>
                    </a:p>
                    <a:p>
                      <a:pPr algn="ctr"/>
                      <a:r>
                        <a:rPr lang="it-IT" sz="1400" b="1" noProof="0" dirty="0"/>
                        <a:t>2016 e 2018 </a:t>
                      </a:r>
                    </a:p>
                  </a:txBody>
                  <a:tcPr anchor="ctr">
                    <a:lnB w="12700" cap="flat" cmpd="sng" algn="ctr">
                      <a:solidFill>
                        <a:schemeClr val="bg1"/>
                      </a:solidFill>
                      <a:prstDash val="solid"/>
                      <a:round/>
                      <a:headEnd type="none" w="med" len="med"/>
                      <a:tailEnd type="none" w="med" len="med"/>
                    </a:lnB>
                  </a:tcPr>
                </a:tc>
                <a:tc rowSpan="2">
                  <a:txBody>
                    <a:bodyPr/>
                    <a:lstStyle/>
                    <a:p>
                      <a:pPr algn="ctr"/>
                      <a:r>
                        <a:rPr lang="it-IT" sz="1400" b="1" noProof="0" dirty="0"/>
                        <a:t>Stabilizzazioni 2018</a:t>
                      </a:r>
                    </a:p>
                  </a:txBody>
                  <a:tcPr anchor="ctr">
                    <a:lnB w="12700" cap="flat" cmpd="sng" algn="ctr">
                      <a:solidFill>
                        <a:schemeClr val="bg1"/>
                      </a:solidFill>
                      <a:prstDash val="solid"/>
                      <a:round/>
                      <a:headEnd type="none" w="med" len="med"/>
                      <a:tailEnd type="none" w="med" len="med"/>
                    </a:lnB>
                  </a:tcPr>
                </a:tc>
                <a:tc rowSpan="2">
                  <a:txBody>
                    <a:bodyPr/>
                    <a:lstStyle/>
                    <a:p>
                      <a:pPr algn="ctr"/>
                      <a:r>
                        <a:rPr lang="it-IT" sz="1400" b="1" noProof="0" dirty="0"/>
                        <a:t>Quiescenze e Dimissioni</a:t>
                      </a:r>
                    </a:p>
                    <a:p>
                      <a:pPr algn="ctr"/>
                      <a:r>
                        <a:rPr lang="it-IT" sz="1400" b="1" noProof="0" dirty="0"/>
                        <a:t>2020</a:t>
                      </a:r>
                    </a:p>
                  </a:txBody>
                  <a:tcPr anchor="ctr">
                    <a:lnB w="12700" cap="flat" cmpd="sng" algn="ctr">
                      <a:solidFill>
                        <a:schemeClr val="bg1"/>
                      </a:solidFill>
                      <a:prstDash val="solid"/>
                      <a:round/>
                      <a:headEnd type="none" w="med" len="med"/>
                      <a:tailEnd type="none" w="med" len="med"/>
                    </a:lnB>
                  </a:tcPr>
                </a:tc>
                <a:tc rowSpan="2">
                  <a:txBody>
                    <a:bodyPr/>
                    <a:lstStyle/>
                    <a:p>
                      <a:pPr algn="ctr"/>
                      <a:r>
                        <a:rPr lang="it-IT" sz="1400" b="1" noProof="0" dirty="0"/>
                        <a:t>Dimissioni </a:t>
                      </a:r>
                    </a:p>
                    <a:p>
                      <a:pPr algn="ctr"/>
                      <a:r>
                        <a:rPr lang="it-IT" sz="1400" b="1" noProof="0" dirty="0"/>
                        <a:t>2021</a:t>
                      </a:r>
                    </a:p>
                  </a:txBody>
                  <a:tcPr anchor="ctr">
                    <a:lnB w="12700" cap="flat" cmpd="sng" algn="ctr">
                      <a:solidFill>
                        <a:schemeClr val="bg1"/>
                      </a:solidFill>
                      <a:prstDash val="solid"/>
                      <a:round/>
                      <a:headEnd type="none" w="med" len="med"/>
                      <a:tailEnd type="none" w="med" len="med"/>
                    </a:lnB>
                  </a:tcPr>
                </a:tc>
                <a:tc gridSpan="3">
                  <a:txBody>
                    <a:bodyPr/>
                    <a:lstStyle/>
                    <a:p>
                      <a:pPr algn="ctr"/>
                      <a:r>
                        <a:rPr lang="it-IT" sz="1400" b="1" noProof="0" dirty="0"/>
                        <a:t>Quiescenze previste</a:t>
                      </a:r>
                    </a:p>
                  </a:txBody>
                  <a:tcPr>
                    <a:lnB w="12700" cap="flat" cmpd="sng" algn="ctr">
                      <a:noFill/>
                      <a:prstDash val="solid"/>
                      <a:round/>
                      <a:headEnd type="none" w="med" len="med"/>
                      <a:tailEnd type="none" w="med" len="med"/>
                    </a:lnB>
                  </a:tcPr>
                </a:tc>
                <a:tc hMerge="1">
                  <a:txBody>
                    <a:bodyPr/>
                    <a:lstStyle/>
                    <a:p>
                      <a:endParaRPr lang="en-US" dirty="0"/>
                    </a:p>
                  </a:txBody>
                  <a:tcPr>
                    <a:lnB w="12700" cap="flat" cmpd="sng" algn="ctr">
                      <a:noFill/>
                      <a:prstDash val="solid"/>
                      <a:round/>
                      <a:headEnd type="none" w="med" len="med"/>
                      <a:tailEnd type="none" w="med" len="med"/>
                    </a:lnB>
                  </a:tcPr>
                </a:tc>
                <a:tc hMerge="1">
                  <a:txBody>
                    <a:bodyPr/>
                    <a:lstStyle/>
                    <a:p>
                      <a:endParaRPr lang="en-US" dirty="0"/>
                    </a:p>
                  </a:txBody>
                  <a:tcPr>
                    <a:lnB w="12700" cap="flat" cmpd="sng" algn="ctr">
                      <a:noFill/>
                      <a:prstDash val="solid"/>
                      <a:round/>
                      <a:headEnd type="none" w="med" len="med"/>
                      <a:tailEnd type="none" w="med" len="med"/>
                    </a:lnB>
                  </a:tcPr>
                </a:tc>
                <a:extLst>
                  <a:ext uri="{0D108BD9-81ED-4DB2-BD59-A6C34878D82A}">
                    <a16:rowId xmlns:a16="http://schemas.microsoft.com/office/drawing/2014/main" val="2483333039"/>
                  </a:ext>
                </a:extLst>
              </a:tr>
              <a:tr h="28573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it-IT" sz="1400" b="1" noProof="0" dirty="0">
                          <a:solidFill>
                            <a:schemeClr val="bg1"/>
                          </a:solidFill>
                        </a:rPr>
                        <a:t>2022</a:t>
                      </a: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4F81BD"/>
                    </a:solidFill>
                  </a:tcPr>
                </a:tc>
                <a:tc>
                  <a:txBody>
                    <a:bodyPr/>
                    <a:lstStyle/>
                    <a:p>
                      <a:pPr algn="ctr"/>
                      <a:r>
                        <a:rPr lang="it-IT" sz="1400" b="1" noProof="0" dirty="0">
                          <a:solidFill>
                            <a:schemeClr val="bg1"/>
                          </a:solidFill>
                        </a:rPr>
                        <a:t>2023</a:t>
                      </a: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4F81BD"/>
                    </a:solidFill>
                  </a:tcPr>
                </a:tc>
                <a:tc>
                  <a:txBody>
                    <a:bodyPr/>
                    <a:lstStyle/>
                    <a:p>
                      <a:pPr algn="ctr"/>
                      <a:r>
                        <a:rPr lang="it-IT" sz="1400" b="1" noProof="0" dirty="0">
                          <a:solidFill>
                            <a:schemeClr val="bg1"/>
                          </a:solidFill>
                        </a:rPr>
                        <a:t>2024</a:t>
                      </a: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4F81BD"/>
                    </a:solidFill>
                  </a:tcPr>
                </a:tc>
                <a:extLst>
                  <a:ext uri="{0D108BD9-81ED-4DB2-BD59-A6C34878D82A}">
                    <a16:rowId xmlns:a16="http://schemas.microsoft.com/office/drawing/2014/main" val="2357115987"/>
                  </a:ext>
                </a:extLst>
              </a:tr>
              <a:tr h="386274">
                <a:tc>
                  <a:txBody>
                    <a:bodyPr/>
                    <a:lstStyle/>
                    <a:p>
                      <a:pPr algn="ctr"/>
                      <a:r>
                        <a:rPr lang="en-US" sz="1800" dirty="0"/>
                        <a:t>25</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800" dirty="0"/>
                        <a:t>3</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800" dirty="0">
                          <a:solidFill>
                            <a:srgbClr val="FF0000"/>
                          </a:solidFill>
                        </a:rPr>
                        <a:t>1 (?)</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800" dirty="0"/>
                        <a:t>2</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800" dirty="0"/>
                        <a:t>1</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800" dirty="0"/>
                        <a:t>1</a:t>
                      </a:r>
                    </a:p>
                  </a:txBody>
                  <a:tcPr>
                    <a:lnT w="12700" cap="flat" cmpd="sng" algn="ctr">
                      <a:noFill/>
                      <a:prstDash val="solid"/>
                      <a:round/>
                      <a:headEnd type="none" w="med" len="med"/>
                      <a:tailEnd type="none" w="med" len="med"/>
                    </a:lnT>
                    <a:lnB w="12700" cmpd="sng">
                      <a:noFill/>
                    </a:lnB>
                  </a:tcPr>
                </a:tc>
                <a:tc>
                  <a:txBody>
                    <a:bodyPr/>
                    <a:lstStyle/>
                    <a:p>
                      <a:pPr algn="ctr"/>
                      <a:r>
                        <a:rPr lang="en-US" sz="1800" dirty="0"/>
                        <a:t>4</a:t>
                      </a:r>
                    </a:p>
                  </a:txBody>
                  <a:tcPr>
                    <a:lnT w="12700" cap="flat" cmpd="sng" algn="ctr">
                      <a:noFill/>
                      <a:prstDash val="solid"/>
                      <a:round/>
                      <a:headEnd type="none" w="med" len="med"/>
                      <a:tailEnd type="none" w="med" len="med"/>
                    </a:lnT>
                    <a:lnB w="12700" cmpd="sng">
                      <a:noFill/>
                    </a:lnB>
                  </a:tcPr>
                </a:tc>
                <a:tc>
                  <a:txBody>
                    <a:bodyPr/>
                    <a:lstStyle/>
                    <a:p>
                      <a:pPr algn="ctr"/>
                      <a:r>
                        <a:rPr lang="en-US" sz="1800" dirty="0"/>
                        <a:t>2</a:t>
                      </a:r>
                    </a:p>
                  </a:txBody>
                  <a:tcP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2633162479"/>
                  </a:ext>
                </a:extLst>
              </a:tr>
            </a:tbl>
          </a:graphicData>
        </a:graphic>
      </p:graphicFrame>
      <p:sp>
        <p:nvSpPr>
          <p:cNvPr id="14" name="TextBox 13">
            <a:extLst>
              <a:ext uri="{FF2B5EF4-FFF2-40B4-BE49-F238E27FC236}">
                <a16:creationId xmlns:a16="http://schemas.microsoft.com/office/drawing/2014/main" id="{66ADEE7B-6900-D14C-9E24-37C68E26692D}"/>
              </a:ext>
            </a:extLst>
          </p:cNvPr>
          <p:cNvSpPr txBox="1"/>
          <p:nvPr/>
        </p:nvSpPr>
        <p:spPr>
          <a:xfrm>
            <a:off x="168856" y="808784"/>
            <a:ext cx="2506199" cy="400110"/>
          </a:xfrm>
          <a:prstGeom prst="rect">
            <a:avLst/>
          </a:prstGeom>
          <a:noFill/>
        </p:spPr>
        <p:txBody>
          <a:bodyPr wrap="none" rtlCol="0">
            <a:spAutoFit/>
          </a:bodyPr>
          <a:lstStyle/>
          <a:p>
            <a:r>
              <a:rPr lang="it-IT" sz="2000" dirty="0"/>
              <a:t>Personale Ricercatore </a:t>
            </a:r>
          </a:p>
        </p:txBody>
      </p:sp>
      <p:sp>
        <p:nvSpPr>
          <p:cNvPr id="15" name="TextBox 14">
            <a:extLst>
              <a:ext uri="{FF2B5EF4-FFF2-40B4-BE49-F238E27FC236}">
                <a16:creationId xmlns:a16="http://schemas.microsoft.com/office/drawing/2014/main" id="{E7B4C251-1BDD-C94B-9F76-F21806FF5C66}"/>
              </a:ext>
            </a:extLst>
          </p:cNvPr>
          <p:cNvSpPr txBox="1"/>
          <p:nvPr/>
        </p:nvSpPr>
        <p:spPr>
          <a:xfrm>
            <a:off x="3975234" y="2287836"/>
            <a:ext cx="846707" cy="338554"/>
          </a:xfrm>
          <a:prstGeom prst="rect">
            <a:avLst/>
          </a:prstGeom>
          <a:noFill/>
        </p:spPr>
        <p:txBody>
          <a:bodyPr wrap="none" rtlCol="0">
            <a:spAutoFit/>
          </a:bodyPr>
          <a:lstStyle/>
          <a:p>
            <a:r>
              <a:rPr lang="en-US" sz="1600" dirty="0"/>
              <a:t>1DR+1R</a:t>
            </a:r>
          </a:p>
        </p:txBody>
      </p:sp>
      <p:sp>
        <p:nvSpPr>
          <p:cNvPr id="16" name="TextBox 15">
            <a:extLst>
              <a:ext uri="{FF2B5EF4-FFF2-40B4-BE49-F238E27FC236}">
                <a16:creationId xmlns:a16="http://schemas.microsoft.com/office/drawing/2014/main" id="{BB579D87-565D-D341-A99C-96CF0551F5AB}"/>
              </a:ext>
            </a:extLst>
          </p:cNvPr>
          <p:cNvSpPr txBox="1"/>
          <p:nvPr/>
        </p:nvSpPr>
        <p:spPr>
          <a:xfrm>
            <a:off x="6699963" y="2287836"/>
            <a:ext cx="402674" cy="338554"/>
          </a:xfrm>
          <a:prstGeom prst="rect">
            <a:avLst/>
          </a:prstGeom>
          <a:noFill/>
        </p:spPr>
        <p:txBody>
          <a:bodyPr wrap="none" rtlCol="0">
            <a:spAutoFit/>
          </a:bodyPr>
          <a:lstStyle/>
          <a:p>
            <a:r>
              <a:rPr lang="en-US" sz="1600" dirty="0"/>
              <a:t>PR</a:t>
            </a:r>
          </a:p>
        </p:txBody>
      </p:sp>
      <p:sp>
        <p:nvSpPr>
          <p:cNvPr id="17" name="TextBox 16">
            <a:extLst>
              <a:ext uri="{FF2B5EF4-FFF2-40B4-BE49-F238E27FC236}">
                <a16:creationId xmlns:a16="http://schemas.microsoft.com/office/drawing/2014/main" id="{18A192FF-660F-484F-BFA3-17AA5A35ABBD}"/>
              </a:ext>
            </a:extLst>
          </p:cNvPr>
          <p:cNvSpPr txBox="1"/>
          <p:nvPr/>
        </p:nvSpPr>
        <p:spPr>
          <a:xfrm>
            <a:off x="7277051" y="2287836"/>
            <a:ext cx="1271502" cy="338554"/>
          </a:xfrm>
          <a:prstGeom prst="rect">
            <a:avLst/>
          </a:prstGeom>
          <a:noFill/>
        </p:spPr>
        <p:txBody>
          <a:bodyPr wrap="none" rtlCol="0">
            <a:spAutoFit/>
          </a:bodyPr>
          <a:lstStyle/>
          <a:p>
            <a:r>
              <a:rPr lang="en-US" sz="1600" dirty="0"/>
              <a:t>1DR+2PR+1R</a:t>
            </a:r>
          </a:p>
        </p:txBody>
      </p:sp>
      <p:sp>
        <p:nvSpPr>
          <p:cNvPr id="18" name="TextBox 17">
            <a:extLst>
              <a:ext uri="{FF2B5EF4-FFF2-40B4-BE49-F238E27FC236}">
                <a16:creationId xmlns:a16="http://schemas.microsoft.com/office/drawing/2014/main" id="{A9C18C3E-7147-424C-A4B6-CB194CC5886B}"/>
              </a:ext>
            </a:extLst>
          </p:cNvPr>
          <p:cNvSpPr txBox="1"/>
          <p:nvPr/>
        </p:nvSpPr>
        <p:spPr>
          <a:xfrm>
            <a:off x="8611292" y="2287836"/>
            <a:ext cx="952505" cy="338554"/>
          </a:xfrm>
          <a:prstGeom prst="rect">
            <a:avLst/>
          </a:prstGeom>
          <a:noFill/>
        </p:spPr>
        <p:txBody>
          <a:bodyPr wrap="none" rtlCol="0">
            <a:spAutoFit/>
          </a:bodyPr>
          <a:lstStyle/>
          <a:p>
            <a:r>
              <a:rPr lang="en-US" sz="1600" dirty="0"/>
              <a:t>1DR+1PR</a:t>
            </a:r>
          </a:p>
        </p:txBody>
      </p:sp>
      <p:sp>
        <p:nvSpPr>
          <p:cNvPr id="19" name="TextBox 18">
            <a:extLst>
              <a:ext uri="{FF2B5EF4-FFF2-40B4-BE49-F238E27FC236}">
                <a16:creationId xmlns:a16="http://schemas.microsoft.com/office/drawing/2014/main" id="{30E6065C-C48A-5949-8CF0-663741E0E29D}"/>
              </a:ext>
            </a:extLst>
          </p:cNvPr>
          <p:cNvSpPr txBox="1"/>
          <p:nvPr/>
        </p:nvSpPr>
        <p:spPr>
          <a:xfrm>
            <a:off x="5503476" y="2287836"/>
            <a:ext cx="506870" cy="338554"/>
          </a:xfrm>
          <a:prstGeom prst="rect">
            <a:avLst/>
          </a:prstGeom>
          <a:noFill/>
        </p:spPr>
        <p:txBody>
          <a:bodyPr wrap="none" rtlCol="0">
            <a:spAutoFit/>
          </a:bodyPr>
          <a:lstStyle/>
          <a:p>
            <a:r>
              <a:rPr lang="en-US" sz="1600" dirty="0"/>
              <a:t>1PR</a:t>
            </a:r>
          </a:p>
        </p:txBody>
      </p:sp>
      <p:graphicFrame>
        <p:nvGraphicFramePr>
          <p:cNvPr id="20" name="Chart 19">
            <a:extLst>
              <a:ext uri="{FF2B5EF4-FFF2-40B4-BE49-F238E27FC236}">
                <a16:creationId xmlns:a16="http://schemas.microsoft.com/office/drawing/2014/main" id="{DAC10CF4-AA4E-9746-9198-5F05FF23C14A}"/>
              </a:ext>
            </a:extLst>
          </p:cNvPr>
          <p:cNvGraphicFramePr>
            <a:graphicFrameLocks/>
          </p:cNvGraphicFramePr>
          <p:nvPr>
            <p:extLst>
              <p:ext uri="{D42A27DB-BD31-4B8C-83A1-F6EECF244321}">
                <p14:modId xmlns:p14="http://schemas.microsoft.com/office/powerpoint/2010/main" val="2316890258"/>
              </p:ext>
            </p:extLst>
          </p:nvPr>
        </p:nvGraphicFramePr>
        <p:xfrm>
          <a:off x="192006" y="2560913"/>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21" name="Footer Placeholder 2">
            <a:extLst>
              <a:ext uri="{FF2B5EF4-FFF2-40B4-BE49-F238E27FC236}">
                <a16:creationId xmlns:a16="http://schemas.microsoft.com/office/drawing/2014/main" id="{31AB2453-39C7-3F40-9F98-B5F79A998F13}"/>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22" name="TextBox 21">
            <a:extLst>
              <a:ext uri="{FF2B5EF4-FFF2-40B4-BE49-F238E27FC236}">
                <a16:creationId xmlns:a16="http://schemas.microsoft.com/office/drawing/2014/main" id="{C545B18F-59D4-6247-9997-EECEAF2A6285}"/>
              </a:ext>
            </a:extLst>
          </p:cNvPr>
          <p:cNvSpPr txBox="1"/>
          <p:nvPr/>
        </p:nvSpPr>
        <p:spPr>
          <a:xfrm>
            <a:off x="5633543" y="2708921"/>
            <a:ext cx="3411640" cy="400110"/>
          </a:xfrm>
          <a:prstGeom prst="rect">
            <a:avLst/>
          </a:prstGeom>
          <a:noFill/>
        </p:spPr>
        <p:txBody>
          <a:bodyPr wrap="none" rtlCol="0">
            <a:spAutoFit/>
          </a:bodyPr>
          <a:lstStyle/>
          <a:p>
            <a:r>
              <a:rPr lang="it-IT" sz="2000" dirty="0"/>
              <a:t>Personale Tecnologo: 3PT – 8T)</a:t>
            </a:r>
          </a:p>
        </p:txBody>
      </p:sp>
      <p:graphicFrame>
        <p:nvGraphicFramePr>
          <p:cNvPr id="23" name="Table 13">
            <a:extLst>
              <a:ext uri="{FF2B5EF4-FFF2-40B4-BE49-F238E27FC236}">
                <a16:creationId xmlns:a16="http://schemas.microsoft.com/office/drawing/2014/main" id="{99D647C8-17E3-FE41-8DC6-9E459A16AF01}"/>
              </a:ext>
            </a:extLst>
          </p:cNvPr>
          <p:cNvGraphicFramePr>
            <a:graphicFrameLocks noGrp="1"/>
          </p:cNvGraphicFramePr>
          <p:nvPr>
            <p:extLst>
              <p:ext uri="{D42A27DB-BD31-4B8C-83A1-F6EECF244321}">
                <p14:modId xmlns:p14="http://schemas.microsoft.com/office/powerpoint/2010/main" val="705661839"/>
              </p:ext>
            </p:extLst>
          </p:nvPr>
        </p:nvGraphicFramePr>
        <p:xfrm>
          <a:off x="5656693" y="3097916"/>
          <a:ext cx="5779092" cy="1117794"/>
        </p:xfrm>
        <a:graphic>
          <a:graphicData uri="http://schemas.openxmlformats.org/drawingml/2006/table">
            <a:tbl>
              <a:tblPr firstRow="1" bandRow="1">
                <a:tableStyleId>{5C22544A-7EE6-4342-B048-85BDC9FD1C3A}</a:tableStyleId>
              </a:tblPr>
              <a:tblGrid>
                <a:gridCol w="1357782">
                  <a:extLst>
                    <a:ext uri="{9D8B030D-6E8A-4147-A177-3AD203B41FA5}">
                      <a16:colId xmlns:a16="http://schemas.microsoft.com/office/drawing/2014/main" val="831469042"/>
                    </a:ext>
                  </a:extLst>
                </a:gridCol>
                <a:gridCol w="1357782">
                  <a:extLst>
                    <a:ext uri="{9D8B030D-6E8A-4147-A177-3AD203B41FA5}">
                      <a16:colId xmlns:a16="http://schemas.microsoft.com/office/drawing/2014/main" val="2789152041"/>
                    </a:ext>
                  </a:extLst>
                </a:gridCol>
                <a:gridCol w="1518433">
                  <a:extLst>
                    <a:ext uri="{9D8B030D-6E8A-4147-A177-3AD203B41FA5}">
                      <a16:colId xmlns:a16="http://schemas.microsoft.com/office/drawing/2014/main" val="3972385254"/>
                    </a:ext>
                  </a:extLst>
                </a:gridCol>
                <a:gridCol w="1545095">
                  <a:extLst>
                    <a:ext uri="{9D8B030D-6E8A-4147-A177-3AD203B41FA5}">
                      <a16:colId xmlns:a16="http://schemas.microsoft.com/office/drawing/2014/main" val="1809147070"/>
                    </a:ext>
                  </a:extLst>
                </a:gridCol>
              </a:tblGrid>
              <a:tr h="672011">
                <a:tc>
                  <a:txBody>
                    <a:bodyPr/>
                    <a:lstStyle/>
                    <a:p>
                      <a:pPr algn="ctr"/>
                      <a:r>
                        <a:rPr lang="it-IT" sz="1400" b="1" noProof="0" dirty="0"/>
                        <a:t>31.12.2016</a:t>
                      </a:r>
                    </a:p>
                  </a:txBody>
                  <a:tcPr anchor="ctr">
                    <a:lnB w="12700" cap="flat" cmpd="sng" algn="ctr">
                      <a:solidFill>
                        <a:schemeClr val="bg1"/>
                      </a:solidFill>
                      <a:prstDash val="solid"/>
                      <a:round/>
                      <a:headEnd type="none" w="med" len="med"/>
                      <a:tailEnd type="none" w="med" len="med"/>
                    </a:lnB>
                  </a:tcPr>
                </a:tc>
                <a:tc>
                  <a:txBody>
                    <a:bodyPr/>
                    <a:lstStyle/>
                    <a:p>
                      <a:pPr algn="ctr"/>
                      <a:r>
                        <a:rPr lang="it-IT" sz="1400" b="1" noProof="0" dirty="0"/>
                        <a:t>31.12.2018</a:t>
                      </a:r>
                    </a:p>
                    <a:p>
                      <a:pPr algn="ctr"/>
                      <a:r>
                        <a:rPr lang="it-IT" sz="1400" b="1" noProof="0" dirty="0"/>
                        <a:t>(Stabilizzati)</a:t>
                      </a:r>
                    </a:p>
                  </a:txBody>
                  <a:tcPr anchor="ctr">
                    <a:lnB w="12700" cap="flat" cmpd="sng" algn="ctr">
                      <a:solidFill>
                        <a:schemeClr val="bg1"/>
                      </a:solidFill>
                      <a:prstDash val="solid"/>
                      <a:round/>
                      <a:headEnd type="none" w="med" len="med"/>
                      <a:tailEnd type="none" w="med" len="med"/>
                    </a:lnB>
                  </a:tcPr>
                </a:tc>
                <a:tc>
                  <a:txBody>
                    <a:bodyPr/>
                    <a:lstStyle/>
                    <a:p>
                      <a:pPr algn="ctr"/>
                      <a:r>
                        <a:rPr lang="it-IT" sz="1400" b="1" noProof="0" dirty="0"/>
                        <a:t>31.12.2019</a:t>
                      </a:r>
                    </a:p>
                    <a:p>
                      <a:pPr algn="ctr"/>
                      <a:r>
                        <a:rPr lang="it-IT" sz="1400" b="1" noProof="0" dirty="0"/>
                        <a:t>(Nuova assunzione)</a:t>
                      </a:r>
                    </a:p>
                  </a:txBody>
                  <a:tcPr anchor="ctr">
                    <a:lnB w="12700" cap="flat" cmpd="sng" algn="ctr">
                      <a:solidFill>
                        <a:schemeClr val="bg1"/>
                      </a:solidFill>
                      <a:prstDash val="solid"/>
                      <a:round/>
                      <a:headEnd type="none" w="med" len="med"/>
                      <a:tailEnd type="none" w="med" len="med"/>
                    </a:lnB>
                  </a:tcPr>
                </a:tc>
                <a:tc>
                  <a:txBody>
                    <a:bodyPr/>
                    <a:lstStyle/>
                    <a:p>
                      <a:pPr algn="ctr"/>
                      <a:r>
                        <a:rPr lang="it-IT" sz="1400" b="1" noProof="0" dirty="0"/>
                        <a:t>2021</a:t>
                      </a:r>
                    </a:p>
                    <a:p>
                      <a:pPr algn="ctr"/>
                      <a:r>
                        <a:rPr lang="it-IT" sz="1400" b="1" noProof="0" dirty="0"/>
                        <a:t>(Stabilizzazioni</a:t>
                      </a:r>
                    </a:p>
                    <a:p>
                      <a:pPr algn="ctr"/>
                      <a:r>
                        <a:rPr lang="it-IT" sz="1400" b="1" noProof="0" dirty="0"/>
                        <a:t>2018)</a:t>
                      </a: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83333039"/>
                  </a:ext>
                </a:extLst>
              </a:tr>
              <a:tr h="386274">
                <a:tc>
                  <a:txBody>
                    <a:bodyPr/>
                    <a:lstStyle/>
                    <a:p>
                      <a:pPr algn="ctr"/>
                      <a:r>
                        <a:rPr lang="en-US" sz="1800" dirty="0"/>
                        <a:t>5</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800" dirty="0">
                          <a:solidFill>
                            <a:schemeClr val="tx1"/>
                          </a:solidFill>
                        </a:rPr>
                        <a:t>5</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800" dirty="0">
                          <a:solidFill>
                            <a:schemeClr val="tx1"/>
                          </a:solidFill>
                        </a:rPr>
                        <a:t>1</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800" dirty="0">
                          <a:solidFill>
                            <a:schemeClr val="tx1"/>
                          </a:solidFill>
                        </a:rPr>
                        <a:t>1</a:t>
                      </a:r>
                      <a:r>
                        <a:rPr lang="en-US" sz="1800" dirty="0">
                          <a:solidFill>
                            <a:srgbClr val="FF0000"/>
                          </a:solidFill>
                        </a:rPr>
                        <a:t>*</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33162479"/>
                  </a:ext>
                </a:extLst>
              </a:tr>
            </a:tbl>
          </a:graphicData>
        </a:graphic>
      </p:graphicFrame>
      <p:graphicFrame>
        <p:nvGraphicFramePr>
          <p:cNvPr id="24" name="Chart 23">
            <a:extLst>
              <a:ext uri="{FF2B5EF4-FFF2-40B4-BE49-F238E27FC236}">
                <a16:creationId xmlns:a16="http://schemas.microsoft.com/office/drawing/2014/main" id="{DAC10CF4-AA4E-9746-9198-5F05FF23C14A}"/>
              </a:ext>
            </a:extLst>
          </p:cNvPr>
          <p:cNvGraphicFramePr>
            <a:graphicFrameLocks/>
          </p:cNvGraphicFramePr>
          <p:nvPr>
            <p:extLst>
              <p:ext uri="{D42A27DB-BD31-4B8C-83A1-F6EECF244321}">
                <p14:modId xmlns:p14="http://schemas.microsoft.com/office/powerpoint/2010/main" val="3018242711"/>
              </p:ext>
            </p:extLst>
          </p:nvPr>
        </p:nvGraphicFramePr>
        <p:xfrm>
          <a:off x="6557821" y="4243817"/>
          <a:ext cx="4106941" cy="22742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8995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D2-E4F4-6042-ACD1-C212AA834FE3}"/>
              </a:ext>
            </a:extLst>
          </p:cNvPr>
          <p:cNvSpPr>
            <a:spLocks noGrp="1"/>
          </p:cNvSpPr>
          <p:nvPr>
            <p:ph type="title"/>
          </p:nvPr>
        </p:nvSpPr>
        <p:spPr/>
        <p:txBody>
          <a:bodyPr/>
          <a:lstStyle/>
          <a:p>
            <a:r>
              <a:rPr lang="it-IT" dirty="0"/>
              <a:t>Il management</a:t>
            </a:r>
          </a:p>
        </p:txBody>
      </p:sp>
      <p:sp>
        <p:nvSpPr>
          <p:cNvPr id="3" name="Footer Placeholder 2">
            <a:extLst>
              <a:ext uri="{FF2B5EF4-FFF2-40B4-BE49-F238E27FC236}">
                <a16:creationId xmlns:a16="http://schemas.microsoft.com/office/drawing/2014/main" id="{4E16A258-0DA6-5643-A4CE-5D474F97153A}"/>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146F4C57-1ECB-1E44-8B63-DF41849A92A7}"/>
              </a:ext>
            </a:extLst>
          </p:cNvPr>
          <p:cNvSpPr>
            <a:spLocks noGrp="1"/>
          </p:cNvSpPr>
          <p:nvPr>
            <p:ph type="sldNum" sz="quarter" idx="4"/>
          </p:nvPr>
        </p:nvSpPr>
        <p:spPr/>
        <p:txBody>
          <a:bodyPr/>
          <a:lstStyle/>
          <a:p>
            <a:fld id="{B7F62631-D247-0E44-B808-5D23CBBA66F7}" type="slidenum">
              <a:rPr lang="en-US" smtClean="0"/>
              <a:pPr/>
              <a:t>2</a:t>
            </a:fld>
            <a:endParaRPr lang="en-US" dirty="0"/>
          </a:p>
        </p:txBody>
      </p:sp>
      <p:sp>
        <p:nvSpPr>
          <p:cNvPr id="5" name="Rectangle 4">
            <a:extLst>
              <a:ext uri="{FF2B5EF4-FFF2-40B4-BE49-F238E27FC236}">
                <a16:creationId xmlns:a16="http://schemas.microsoft.com/office/drawing/2014/main" id="{50EF66F0-89ED-3A48-B7D8-FE1E0F765318}"/>
              </a:ext>
            </a:extLst>
          </p:cNvPr>
          <p:cNvSpPr/>
          <p:nvPr/>
        </p:nvSpPr>
        <p:spPr>
          <a:xfrm>
            <a:off x="183449" y="780927"/>
            <a:ext cx="7586402" cy="754053"/>
          </a:xfrm>
          <a:prstGeom prst="rect">
            <a:avLst/>
          </a:prstGeom>
        </p:spPr>
        <p:txBody>
          <a:bodyPr wrap="square">
            <a:spAutoFit/>
          </a:bodyPr>
          <a:lstStyle/>
          <a:p>
            <a:r>
              <a:rPr lang="en-US" sz="2000" dirty="0"/>
              <a:t>Management </a:t>
            </a:r>
          </a:p>
          <a:p>
            <a:pPr>
              <a:spcBef>
                <a:spcPts val="600"/>
              </a:spcBef>
            </a:pPr>
            <a:r>
              <a:rPr lang="en-US" sz="1800" dirty="0"/>
              <a:t>	</a:t>
            </a:r>
            <a:r>
              <a:rPr lang="en-US" sz="1800" dirty="0">
                <a:solidFill>
                  <a:srgbClr val="0432FF"/>
                </a:solidFill>
              </a:rPr>
              <a:t>https://</a:t>
            </a:r>
            <a:r>
              <a:rPr lang="en-US" sz="1800" dirty="0" err="1">
                <a:solidFill>
                  <a:srgbClr val="0432FF"/>
                </a:solidFill>
              </a:rPr>
              <a:t>www.presid.infn.it</a:t>
            </a:r>
            <a:r>
              <a:rPr lang="en-US" sz="1800" dirty="0">
                <a:solidFill>
                  <a:srgbClr val="0432FF"/>
                </a:solidFill>
              </a:rPr>
              <a:t>/</a:t>
            </a:r>
            <a:r>
              <a:rPr lang="en-US" sz="1800" dirty="0" err="1">
                <a:solidFill>
                  <a:srgbClr val="0432FF"/>
                </a:solidFill>
              </a:rPr>
              <a:t>index.php</a:t>
            </a:r>
            <a:r>
              <a:rPr lang="en-US" sz="1800" dirty="0">
                <a:solidFill>
                  <a:srgbClr val="0432FF"/>
                </a:solidFill>
              </a:rPr>
              <a:t>/it/</a:t>
            </a:r>
            <a:r>
              <a:rPr lang="en-US" sz="1800" dirty="0" err="1">
                <a:solidFill>
                  <a:srgbClr val="0432FF"/>
                </a:solidFill>
              </a:rPr>
              <a:t>organizzazione</a:t>
            </a:r>
            <a:endParaRPr lang="en-US" sz="1800" dirty="0">
              <a:solidFill>
                <a:srgbClr val="0432FF"/>
              </a:solidFill>
            </a:endParaRPr>
          </a:p>
        </p:txBody>
      </p:sp>
      <p:sp>
        <p:nvSpPr>
          <p:cNvPr id="14" name="TextBox 13">
            <a:extLst>
              <a:ext uri="{FF2B5EF4-FFF2-40B4-BE49-F238E27FC236}">
                <a16:creationId xmlns:a16="http://schemas.microsoft.com/office/drawing/2014/main" id="{7394D67A-67C4-4643-BE0B-AA8004B47AA3}"/>
              </a:ext>
            </a:extLst>
          </p:cNvPr>
          <p:cNvSpPr txBox="1"/>
          <p:nvPr/>
        </p:nvSpPr>
        <p:spPr>
          <a:xfrm>
            <a:off x="6769681" y="5530544"/>
            <a:ext cx="4126451" cy="1015663"/>
          </a:xfrm>
          <a:prstGeom prst="rect">
            <a:avLst/>
          </a:prstGeom>
          <a:noFill/>
        </p:spPr>
        <p:txBody>
          <a:bodyPr wrap="none" rtlCol="0">
            <a:spAutoFit/>
          </a:bodyPr>
          <a:lstStyle/>
          <a:p>
            <a:r>
              <a:rPr lang="it-IT" sz="2000" dirty="0">
                <a:latin typeface="Times New Roman" panose="02020603050405020304" pitchFamily="18" charset="0"/>
                <a:cs typeface="Times New Roman" panose="02020603050405020304" pitchFamily="18" charset="0"/>
              </a:rPr>
              <a:t>Composizione del CD: 34 componenti</a:t>
            </a:r>
          </a:p>
          <a:p>
            <a:r>
              <a:rPr lang="it-IT" sz="2000" dirty="0">
                <a:latin typeface="Times New Roman" panose="02020603050405020304" pitchFamily="18" charset="0"/>
                <a:cs typeface="Times New Roman" panose="02020603050405020304" pitchFamily="18" charset="0"/>
              </a:rPr>
              <a:t>	</a:t>
            </a:r>
            <a:r>
              <a:rPr lang="it-IT" sz="2000" dirty="0">
                <a:solidFill>
                  <a:srgbClr val="0432FF"/>
                </a:solidFill>
                <a:latin typeface="Times New Roman" panose="02020603050405020304" pitchFamily="18" charset="0"/>
                <a:cs typeface="Times New Roman" panose="02020603050405020304" pitchFamily="18" charset="0"/>
              </a:rPr>
              <a:t>76 % al 1° mandato</a:t>
            </a:r>
          </a:p>
          <a:p>
            <a:r>
              <a:rPr lang="it-IT" sz="2000" dirty="0">
                <a:solidFill>
                  <a:srgbClr val="0432FF"/>
                </a:solidFill>
                <a:latin typeface="Times New Roman" panose="02020603050405020304" pitchFamily="18" charset="0"/>
                <a:cs typeface="Times New Roman" panose="02020603050405020304" pitchFamily="18" charset="0"/>
              </a:rPr>
              <a:t>	62% dipendenti </a:t>
            </a:r>
          </a:p>
        </p:txBody>
      </p:sp>
      <p:pic>
        <p:nvPicPr>
          <p:cNvPr id="10" name="Picture 9" descr="A computer screen capture&#10;&#10;Description automatically generated with low confidence">
            <a:extLst>
              <a:ext uri="{FF2B5EF4-FFF2-40B4-BE49-F238E27FC236}">
                <a16:creationId xmlns:a16="http://schemas.microsoft.com/office/drawing/2014/main" id="{3B56C36A-E9D5-AB41-AFEB-A1153BF68A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85431" y="1640070"/>
            <a:ext cx="4852598" cy="4773600"/>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1FC960D8-6690-AD4F-9A19-464BBC25D5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10652" y="765937"/>
            <a:ext cx="3595656" cy="4777198"/>
          </a:xfrm>
          <a:prstGeom prst="rect">
            <a:avLst/>
          </a:prstGeom>
        </p:spPr>
      </p:pic>
    </p:spTree>
    <p:extLst>
      <p:ext uri="{BB962C8B-B14F-4D97-AF65-F5344CB8AC3E}">
        <p14:creationId xmlns:p14="http://schemas.microsoft.com/office/powerpoint/2010/main" val="3659512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D2-E4F4-6042-ACD1-C212AA834FE3}"/>
              </a:ext>
            </a:extLst>
          </p:cNvPr>
          <p:cNvSpPr>
            <a:spLocks noGrp="1"/>
          </p:cNvSpPr>
          <p:nvPr>
            <p:ph type="title"/>
          </p:nvPr>
        </p:nvSpPr>
        <p:spPr/>
        <p:txBody>
          <a:bodyPr/>
          <a:lstStyle/>
          <a:p>
            <a:r>
              <a:rPr lang="it-IT" dirty="0"/>
              <a:t>Organizzazione della Sezione</a:t>
            </a:r>
          </a:p>
        </p:txBody>
      </p:sp>
      <p:sp>
        <p:nvSpPr>
          <p:cNvPr id="3" name="Footer Placeholder 2">
            <a:extLst>
              <a:ext uri="{FF2B5EF4-FFF2-40B4-BE49-F238E27FC236}">
                <a16:creationId xmlns:a16="http://schemas.microsoft.com/office/drawing/2014/main" id="{4E16A258-0DA6-5643-A4CE-5D474F97153A}"/>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146F4C57-1ECB-1E44-8B63-DF41849A92A7}"/>
              </a:ext>
            </a:extLst>
          </p:cNvPr>
          <p:cNvSpPr>
            <a:spLocks noGrp="1"/>
          </p:cNvSpPr>
          <p:nvPr>
            <p:ph type="sldNum" sz="quarter" idx="4"/>
          </p:nvPr>
        </p:nvSpPr>
        <p:spPr/>
        <p:txBody>
          <a:bodyPr/>
          <a:lstStyle/>
          <a:p>
            <a:fld id="{B7F62631-D247-0E44-B808-5D23CBBA66F7}" type="slidenum">
              <a:rPr lang="en-US" smtClean="0"/>
              <a:pPr/>
              <a:t>20</a:t>
            </a:fld>
            <a:endParaRPr lang="en-US" dirty="0"/>
          </a:p>
        </p:txBody>
      </p:sp>
      <p:sp>
        <p:nvSpPr>
          <p:cNvPr id="9" name="TextBox 8">
            <a:extLst>
              <a:ext uri="{FF2B5EF4-FFF2-40B4-BE49-F238E27FC236}">
                <a16:creationId xmlns:a16="http://schemas.microsoft.com/office/drawing/2014/main" id="{59AAF748-E6A8-2245-B6BB-36B4C6D6B8C9}"/>
              </a:ext>
            </a:extLst>
          </p:cNvPr>
          <p:cNvSpPr txBox="1"/>
          <p:nvPr/>
        </p:nvSpPr>
        <p:spPr>
          <a:xfrm>
            <a:off x="109891" y="739235"/>
            <a:ext cx="4294765" cy="446276"/>
          </a:xfrm>
          <a:prstGeom prst="rect">
            <a:avLst/>
          </a:prstGeom>
          <a:noFill/>
        </p:spPr>
        <p:txBody>
          <a:bodyPr wrap="none" rtlCol="0">
            <a:spAutoFit/>
          </a:bodyPr>
          <a:lstStyle/>
          <a:p>
            <a:r>
              <a:rPr lang="it-IT" sz="2000" dirty="0">
                <a:solidFill>
                  <a:srgbClr val="0432FF"/>
                </a:solidFill>
                <a:latin typeface="Times New Roman" panose="02020603050405020304" pitchFamily="18" charset="0"/>
                <a:cs typeface="Times New Roman" panose="02020603050405020304" pitchFamily="18" charset="0"/>
              </a:rPr>
              <a:t>Deliberazione CD 8748 del 24/09/2004</a:t>
            </a:r>
            <a:r>
              <a:rPr lang="it-IT" dirty="0">
                <a:solidFill>
                  <a:srgbClr val="0432FF"/>
                </a:solidFill>
              </a:rPr>
              <a:t> </a:t>
            </a:r>
          </a:p>
        </p:txBody>
      </p:sp>
      <p:sp>
        <p:nvSpPr>
          <p:cNvPr id="12" name="Rectangle 11">
            <a:extLst>
              <a:ext uri="{FF2B5EF4-FFF2-40B4-BE49-F238E27FC236}">
                <a16:creationId xmlns:a16="http://schemas.microsoft.com/office/drawing/2014/main" id="{AFBCE9E6-C92E-7E4E-8CDD-879417CBB84B}"/>
              </a:ext>
            </a:extLst>
          </p:cNvPr>
          <p:cNvSpPr/>
          <p:nvPr/>
        </p:nvSpPr>
        <p:spPr>
          <a:xfrm>
            <a:off x="1841285" y="1143935"/>
            <a:ext cx="8945778" cy="400110"/>
          </a:xfrm>
          <a:prstGeom prst="rect">
            <a:avLst/>
          </a:prstGeom>
        </p:spPr>
        <p:txBody>
          <a:bodyPr wrap="square">
            <a:spAutoFit/>
          </a:bodyPr>
          <a:lstStyle/>
          <a:p>
            <a:r>
              <a:rPr lang="it-IT" sz="2000" dirty="0">
                <a:solidFill>
                  <a:srgbClr val="C440A5"/>
                </a:solidFill>
                <a:latin typeface="Times New Roman" panose="02020603050405020304" pitchFamily="18" charset="0"/>
                <a:cs typeface="Times New Roman" panose="02020603050405020304" pitchFamily="18" charset="0"/>
              </a:rPr>
              <a:t>Provvedimento Organizzativo della Sezione INFN di Bari (doc. gen. n. 1514/2004)</a:t>
            </a:r>
            <a:endParaRPr lang="it-IT" sz="2000" dirty="0">
              <a:solidFill>
                <a:srgbClr val="C440A5"/>
              </a:solidFill>
              <a:effectLst/>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D902CF3-B209-A84B-BE19-8A43A25EDB7B}"/>
              </a:ext>
            </a:extLst>
          </p:cNvPr>
          <p:cNvSpPr txBox="1"/>
          <p:nvPr/>
        </p:nvSpPr>
        <p:spPr>
          <a:xfrm>
            <a:off x="5267381" y="1875900"/>
            <a:ext cx="4848058" cy="4093428"/>
          </a:xfrm>
          <a:prstGeom prst="rect">
            <a:avLst/>
          </a:prstGeom>
          <a:noFill/>
        </p:spPr>
        <p:txBody>
          <a:bodyPr wrap="none" rtlCol="0">
            <a:spAutoFit/>
          </a:bodyPr>
          <a:lstStyle/>
          <a:p>
            <a:r>
              <a:rPr lang="it-IT" sz="2000" dirty="0"/>
              <a:t>Art. 1 - Sezione INFN di Bari</a:t>
            </a:r>
          </a:p>
          <a:p>
            <a:r>
              <a:rPr lang="it-IT" sz="2000" dirty="0"/>
              <a:t>Art. 2 - Direzione della Sezione</a:t>
            </a:r>
          </a:p>
          <a:p>
            <a:r>
              <a:rPr lang="it-IT" sz="2000" dirty="0"/>
              <a:t>Art. 3 - Consiglio di Sezione</a:t>
            </a:r>
          </a:p>
          <a:p>
            <a:r>
              <a:rPr lang="it-IT" sz="2000" dirty="0"/>
              <a:t>Art. 4 - Struttura Organizzativa della Sezione</a:t>
            </a:r>
          </a:p>
          <a:p>
            <a:r>
              <a:rPr lang="it-IT" sz="2000" dirty="0">
                <a:solidFill>
                  <a:srgbClr val="00B050"/>
                </a:solidFill>
              </a:rPr>
              <a:t>Art. 5 - Servizio Amministrazione;</a:t>
            </a:r>
          </a:p>
          <a:p>
            <a:r>
              <a:rPr lang="it-IT" sz="2000" dirty="0">
                <a:solidFill>
                  <a:srgbClr val="00B050"/>
                </a:solidFill>
              </a:rPr>
              <a:t>Art. 6 - Servizio di Direzione;</a:t>
            </a:r>
          </a:p>
          <a:p>
            <a:r>
              <a:rPr lang="it-IT" sz="2000" dirty="0">
                <a:solidFill>
                  <a:srgbClr val="00B050"/>
                </a:solidFill>
              </a:rPr>
              <a:t>Art. 7 - Servizio Elettronica;</a:t>
            </a:r>
          </a:p>
          <a:p>
            <a:r>
              <a:rPr lang="it-IT" sz="2000" dirty="0">
                <a:solidFill>
                  <a:srgbClr val="00B050"/>
                </a:solidFill>
              </a:rPr>
              <a:t>Art. 8 - Servizio Progettazione Meccanica;</a:t>
            </a:r>
          </a:p>
          <a:p>
            <a:r>
              <a:rPr lang="it-IT" sz="2000" dirty="0">
                <a:solidFill>
                  <a:srgbClr val="00B050"/>
                </a:solidFill>
              </a:rPr>
              <a:t>Art. 9 - Servizio Officina Meccanica;</a:t>
            </a:r>
          </a:p>
          <a:p>
            <a:r>
              <a:rPr lang="it-IT" sz="2000" dirty="0">
                <a:solidFill>
                  <a:srgbClr val="00B050"/>
                </a:solidFill>
              </a:rPr>
              <a:t>Art. 10 - Servizio Calcolo e Reti;</a:t>
            </a:r>
          </a:p>
          <a:p>
            <a:r>
              <a:rPr lang="it-IT" sz="2000" dirty="0">
                <a:solidFill>
                  <a:srgbClr val="00B050"/>
                </a:solidFill>
              </a:rPr>
              <a:t>Art. 11 - Servizio di Prevenzione e Protezione</a:t>
            </a:r>
          </a:p>
          <a:p>
            <a:r>
              <a:rPr lang="it-IT" sz="2000" dirty="0"/>
              <a:t>Art. 12 - Sorveglianza medica</a:t>
            </a:r>
          </a:p>
          <a:p>
            <a:r>
              <a:rPr lang="it-IT" sz="2000" dirty="0"/>
              <a:t>Art. 13 - Modifiche e entrata in vigore</a:t>
            </a:r>
          </a:p>
        </p:txBody>
      </p:sp>
      <p:pic>
        <p:nvPicPr>
          <p:cNvPr id="14" name="Picture 13" descr="Text, letter&#10;&#10;Description automatically generated">
            <a:extLst>
              <a:ext uri="{FF2B5EF4-FFF2-40B4-BE49-F238E27FC236}">
                <a16:creationId xmlns:a16="http://schemas.microsoft.com/office/drawing/2014/main" id="{7303F9DC-8AE9-3D4F-99C2-09D1476B1BC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4715" y="1566503"/>
            <a:ext cx="3645115" cy="4957246"/>
          </a:xfrm>
          <a:prstGeom prst="rect">
            <a:avLst/>
          </a:prstGeom>
          <a:ln>
            <a:solidFill>
              <a:schemeClr val="tx1"/>
            </a:solidFill>
          </a:ln>
        </p:spPr>
      </p:pic>
    </p:spTree>
    <p:extLst>
      <p:ext uri="{BB962C8B-B14F-4D97-AF65-F5344CB8AC3E}">
        <p14:creationId xmlns:p14="http://schemas.microsoft.com/office/powerpoint/2010/main" val="2363544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dirty="0"/>
              <a:t>I Servizi </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21</a:t>
            </a:fld>
            <a:endParaRPr lang="en-US" dirty="0"/>
          </a:p>
        </p:txBody>
      </p:sp>
      <p:sp>
        <p:nvSpPr>
          <p:cNvPr id="21" name="Footer Placeholder 2">
            <a:extLst>
              <a:ext uri="{FF2B5EF4-FFF2-40B4-BE49-F238E27FC236}">
                <a16:creationId xmlns:a16="http://schemas.microsoft.com/office/drawing/2014/main" id="{D2684A64-8009-7541-8470-DADF2EFF8396}"/>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graphicFrame>
        <p:nvGraphicFramePr>
          <p:cNvPr id="6" name="Table 6">
            <a:extLst>
              <a:ext uri="{FF2B5EF4-FFF2-40B4-BE49-F238E27FC236}">
                <a16:creationId xmlns:a16="http://schemas.microsoft.com/office/drawing/2014/main" id="{B57FFBFD-AADE-C345-A7CF-5674F1FCADD3}"/>
              </a:ext>
            </a:extLst>
          </p:cNvPr>
          <p:cNvGraphicFramePr>
            <a:graphicFrameLocks noGrp="1"/>
          </p:cNvGraphicFramePr>
          <p:nvPr>
            <p:extLst>
              <p:ext uri="{D42A27DB-BD31-4B8C-83A1-F6EECF244321}">
                <p14:modId xmlns:p14="http://schemas.microsoft.com/office/powerpoint/2010/main" val="1398850771"/>
              </p:ext>
            </p:extLst>
          </p:nvPr>
        </p:nvGraphicFramePr>
        <p:xfrm>
          <a:off x="308911" y="2150715"/>
          <a:ext cx="11158567" cy="3698240"/>
        </p:xfrm>
        <a:graphic>
          <a:graphicData uri="http://schemas.openxmlformats.org/drawingml/2006/table">
            <a:tbl>
              <a:tblPr firstRow="1" bandRow="1">
                <a:tableStyleId>{5C22544A-7EE6-4342-B048-85BDC9FD1C3A}</a:tableStyleId>
              </a:tblPr>
              <a:tblGrid>
                <a:gridCol w="1594081">
                  <a:extLst>
                    <a:ext uri="{9D8B030D-6E8A-4147-A177-3AD203B41FA5}">
                      <a16:colId xmlns:a16="http://schemas.microsoft.com/office/drawing/2014/main" val="782615979"/>
                    </a:ext>
                  </a:extLst>
                </a:gridCol>
                <a:gridCol w="1594081">
                  <a:extLst>
                    <a:ext uri="{9D8B030D-6E8A-4147-A177-3AD203B41FA5}">
                      <a16:colId xmlns:a16="http://schemas.microsoft.com/office/drawing/2014/main" val="705525700"/>
                    </a:ext>
                  </a:extLst>
                </a:gridCol>
                <a:gridCol w="1594081">
                  <a:extLst>
                    <a:ext uri="{9D8B030D-6E8A-4147-A177-3AD203B41FA5}">
                      <a16:colId xmlns:a16="http://schemas.microsoft.com/office/drawing/2014/main" val="3199821682"/>
                    </a:ext>
                  </a:extLst>
                </a:gridCol>
                <a:gridCol w="1594081">
                  <a:extLst>
                    <a:ext uri="{9D8B030D-6E8A-4147-A177-3AD203B41FA5}">
                      <a16:colId xmlns:a16="http://schemas.microsoft.com/office/drawing/2014/main" val="583800257"/>
                    </a:ext>
                  </a:extLst>
                </a:gridCol>
                <a:gridCol w="1594081">
                  <a:extLst>
                    <a:ext uri="{9D8B030D-6E8A-4147-A177-3AD203B41FA5}">
                      <a16:colId xmlns:a16="http://schemas.microsoft.com/office/drawing/2014/main" val="3556412603"/>
                    </a:ext>
                  </a:extLst>
                </a:gridCol>
                <a:gridCol w="1594081">
                  <a:extLst>
                    <a:ext uri="{9D8B030D-6E8A-4147-A177-3AD203B41FA5}">
                      <a16:colId xmlns:a16="http://schemas.microsoft.com/office/drawing/2014/main" val="4153101219"/>
                    </a:ext>
                  </a:extLst>
                </a:gridCol>
                <a:gridCol w="1594081">
                  <a:extLst>
                    <a:ext uri="{9D8B030D-6E8A-4147-A177-3AD203B41FA5}">
                      <a16:colId xmlns:a16="http://schemas.microsoft.com/office/drawing/2014/main" val="196623811"/>
                    </a:ext>
                  </a:extLst>
                </a:gridCol>
              </a:tblGrid>
              <a:tr h="370840">
                <a:tc>
                  <a:txBody>
                    <a:bodyPr/>
                    <a:lstStyle/>
                    <a:p>
                      <a:pPr algn="ctr"/>
                      <a:r>
                        <a:rPr lang="it-IT" sz="1400" noProof="0" dirty="0">
                          <a:latin typeface="Times New Roman" panose="02020603050405020304" pitchFamily="18" charset="0"/>
                          <a:cs typeface="Times New Roman" panose="02020603050405020304" pitchFamily="18" charset="0"/>
                        </a:rPr>
                        <a:t>Amministrazione</a:t>
                      </a:r>
                    </a:p>
                    <a:p>
                      <a:pPr algn="ctr"/>
                      <a:r>
                        <a:rPr lang="it-IT" sz="1400" noProof="0" dirty="0">
                          <a:latin typeface="Times New Roman" panose="02020603050405020304" pitchFamily="18" charset="0"/>
                          <a:cs typeface="Times New Roman" panose="02020603050405020304" pitchFamily="18" charset="0"/>
                        </a:rPr>
                        <a:t>6</a:t>
                      </a:r>
                    </a:p>
                  </a:txBody>
                  <a:tcPr/>
                </a:tc>
                <a:tc>
                  <a:txBody>
                    <a:bodyPr/>
                    <a:lstStyle/>
                    <a:p>
                      <a:pPr algn="ctr"/>
                      <a:r>
                        <a:rPr lang="it-IT" sz="1400" noProof="0" dirty="0">
                          <a:latin typeface="Times New Roman" panose="02020603050405020304" pitchFamily="18" charset="0"/>
                          <a:cs typeface="Times New Roman" panose="02020603050405020304" pitchFamily="18" charset="0"/>
                        </a:rPr>
                        <a:t>Direzione</a:t>
                      </a:r>
                    </a:p>
                    <a:p>
                      <a:pPr algn="ctr"/>
                      <a:r>
                        <a:rPr lang="it-IT" sz="1400" noProof="0" dirty="0">
                          <a:latin typeface="Times New Roman" panose="02020603050405020304" pitchFamily="18" charset="0"/>
                          <a:cs typeface="Times New Roman" panose="02020603050405020304" pitchFamily="18" charset="0"/>
                        </a:rPr>
                        <a:t>3</a:t>
                      </a:r>
                    </a:p>
                  </a:txBody>
                  <a:tcPr/>
                </a:tc>
                <a:tc>
                  <a:txBody>
                    <a:bodyPr/>
                    <a:lstStyle/>
                    <a:p>
                      <a:pPr algn="ctr"/>
                      <a:r>
                        <a:rPr lang="it-IT" sz="1400" noProof="0" dirty="0">
                          <a:latin typeface="Times New Roman" panose="02020603050405020304" pitchFamily="18" charset="0"/>
                          <a:cs typeface="Times New Roman" panose="02020603050405020304" pitchFamily="18" charset="0"/>
                        </a:rPr>
                        <a:t>Elettronica</a:t>
                      </a:r>
                    </a:p>
                    <a:p>
                      <a:pPr algn="ctr"/>
                      <a:r>
                        <a:rPr lang="it-IT" sz="1400" noProof="0" dirty="0">
                          <a:latin typeface="Times New Roman" panose="02020603050405020304" pitchFamily="18" charset="0"/>
                          <a:cs typeface="Times New Roman" panose="02020603050405020304" pitchFamily="18" charset="0"/>
                        </a:rPr>
                        <a:t>5</a:t>
                      </a:r>
                    </a:p>
                  </a:txBody>
                  <a:tcPr/>
                </a:tc>
                <a:tc>
                  <a:txBody>
                    <a:bodyPr/>
                    <a:lstStyle/>
                    <a:p>
                      <a:pPr algn="ctr"/>
                      <a:r>
                        <a:rPr lang="it-IT" sz="1400" noProof="0" dirty="0">
                          <a:latin typeface="Times New Roman" panose="02020603050405020304" pitchFamily="18" charset="0"/>
                          <a:cs typeface="Times New Roman" panose="02020603050405020304" pitchFamily="18" charset="0"/>
                        </a:rPr>
                        <a:t>Progettazione Meccanica</a:t>
                      </a:r>
                    </a:p>
                    <a:p>
                      <a:pPr algn="ctr"/>
                      <a:r>
                        <a:rPr lang="it-IT" sz="1400" noProof="0" dirty="0">
                          <a:latin typeface="Times New Roman" panose="02020603050405020304" pitchFamily="18" charset="0"/>
                          <a:cs typeface="Times New Roman" panose="02020603050405020304" pitchFamily="18" charset="0"/>
                        </a:rPr>
                        <a:t>3</a:t>
                      </a:r>
                    </a:p>
                  </a:txBody>
                  <a:tcPr/>
                </a:tc>
                <a:tc>
                  <a:txBody>
                    <a:bodyPr/>
                    <a:lstStyle/>
                    <a:p>
                      <a:pPr algn="ctr"/>
                      <a:r>
                        <a:rPr lang="it-IT" sz="1400" noProof="0" dirty="0">
                          <a:latin typeface="Times New Roman" panose="02020603050405020304" pitchFamily="18" charset="0"/>
                          <a:cs typeface="Times New Roman" panose="02020603050405020304" pitchFamily="18" charset="0"/>
                        </a:rPr>
                        <a:t>Officina Meccanica</a:t>
                      </a:r>
                    </a:p>
                    <a:p>
                      <a:pPr algn="ctr"/>
                      <a:r>
                        <a:rPr lang="it-IT" sz="1400" noProof="0" dirty="0">
                          <a:latin typeface="Times New Roman" panose="02020603050405020304" pitchFamily="18" charset="0"/>
                          <a:cs typeface="Times New Roman" panose="02020603050405020304" pitchFamily="18" charset="0"/>
                        </a:rPr>
                        <a:t>4</a:t>
                      </a:r>
                    </a:p>
                  </a:txBody>
                  <a:tcPr/>
                </a:tc>
                <a:tc>
                  <a:txBody>
                    <a:bodyPr/>
                    <a:lstStyle/>
                    <a:p>
                      <a:pPr algn="ctr"/>
                      <a:r>
                        <a:rPr lang="it-IT" sz="1400" noProof="0" dirty="0">
                          <a:latin typeface="Times New Roman" panose="02020603050405020304" pitchFamily="18" charset="0"/>
                          <a:cs typeface="Times New Roman" panose="02020603050405020304" pitchFamily="18" charset="0"/>
                        </a:rPr>
                        <a:t>Calcolo e Reti</a:t>
                      </a:r>
                    </a:p>
                    <a:p>
                      <a:pPr algn="ctr"/>
                      <a:r>
                        <a:rPr lang="it-IT" sz="1400" noProof="0" dirty="0">
                          <a:latin typeface="Times New Roman" panose="02020603050405020304" pitchFamily="18" charset="0"/>
                          <a:cs typeface="Times New Roman" panose="02020603050405020304" pitchFamily="18" charset="0"/>
                        </a:rPr>
                        <a:t>7</a:t>
                      </a:r>
                    </a:p>
                  </a:txBody>
                  <a:tcPr/>
                </a:tc>
                <a:tc>
                  <a:txBody>
                    <a:bodyPr/>
                    <a:lstStyle/>
                    <a:p>
                      <a:pPr algn="ctr"/>
                      <a:r>
                        <a:rPr lang="it-IT" sz="1400" noProof="0" dirty="0">
                          <a:latin typeface="Times New Roman" panose="02020603050405020304" pitchFamily="18" charset="0"/>
                          <a:cs typeface="Times New Roman" panose="02020603050405020304" pitchFamily="18" charset="0"/>
                        </a:rPr>
                        <a:t>Prevenzione e Protezione</a:t>
                      </a:r>
                    </a:p>
                    <a:p>
                      <a:pPr algn="ctr"/>
                      <a:r>
                        <a:rPr lang="it-IT" sz="1400" noProof="0" dirty="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265029586"/>
                  </a:ext>
                </a:extLst>
              </a:tr>
              <a:tr h="370840">
                <a:tc>
                  <a:txBody>
                    <a:bodyPr/>
                    <a:lstStyle/>
                    <a:p>
                      <a:r>
                        <a:rPr lang="it-IT" sz="1600" b="1" noProof="0" dirty="0" err="1">
                          <a:solidFill>
                            <a:srgbClr val="0432FF"/>
                          </a:solidFill>
                          <a:latin typeface="Times New Roman" panose="02020603050405020304" pitchFamily="18" charset="0"/>
                          <a:cs typeface="Times New Roman" panose="02020603050405020304" pitchFamily="18" charset="0"/>
                        </a:rPr>
                        <a:t>F</a:t>
                      </a:r>
                      <a:r>
                        <a:rPr lang="it-IT" sz="1600" b="1" noProof="0" dirty="0">
                          <a:solidFill>
                            <a:srgbClr val="0432FF"/>
                          </a:solidFill>
                          <a:latin typeface="Times New Roman" panose="02020603050405020304" pitchFamily="18" charset="0"/>
                          <a:cs typeface="Times New Roman" panose="02020603050405020304" pitchFamily="18" charset="0"/>
                        </a:rPr>
                        <a:t>. Assisi</a:t>
                      </a:r>
                    </a:p>
                  </a:txBody>
                  <a:tcPr marL="108000" anchor="ctr"/>
                </a:tc>
                <a:tc>
                  <a:txBody>
                    <a:bodyPr/>
                    <a:lstStyle/>
                    <a:p>
                      <a:r>
                        <a:rPr lang="it-IT" sz="1600" b="1" noProof="0" dirty="0">
                          <a:solidFill>
                            <a:srgbClr val="0432FF"/>
                          </a:solidFill>
                          <a:latin typeface="Times New Roman" panose="02020603050405020304" pitchFamily="18" charset="0"/>
                          <a:cs typeface="Times New Roman" panose="02020603050405020304" pitchFamily="18" charset="0"/>
                        </a:rPr>
                        <a:t>A. Silvestri</a:t>
                      </a:r>
                    </a:p>
                  </a:txBody>
                  <a:tcPr marL="108000" anchor="ctr"/>
                </a:tc>
                <a:tc>
                  <a:txBody>
                    <a:bodyPr/>
                    <a:lstStyle/>
                    <a:p>
                      <a:r>
                        <a:rPr lang="it-IT" sz="1600" b="1" noProof="0" dirty="0">
                          <a:solidFill>
                            <a:srgbClr val="0432FF"/>
                          </a:solidFill>
                          <a:latin typeface="Times New Roman" panose="02020603050405020304" pitchFamily="18" charset="0"/>
                          <a:cs typeface="Times New Roman" panose="02020603050405020304" pitchFamily="18" charset="0"/>
                        </a:rPr>
                        <a:t>G. De </a:t>
                      </a:r>
                      <a:r>
                        <a:rPr lang="it-IT" sz="1600" b="1" noProof="0" dirty="0" err="1">
                          <a:solidFill>
                            <a:srgbClr val="0432FF"/>
                          </a:solidFill>
                          <a:latin typeface="Times New Roman" panose="02020603050405020304" pitchFamily="18" charset="0"/>
                          <a:cs typeface="Times New Roman" panose="02020603050405020304" pitchFamily="18" charset="0"/>
                        </a:rPr>
                        <a:t>Robertis</a:t>
                      </a:r>
                      <a:endParaRPr lang="it-IT" sz="1600" b="1" noProof="0" dirty="0">
                        <a:solidFill>
                          <a:srgbClr val="0432FF"/>
                        </a:solidFill>
                        <a:latin typeface="Times New Roman" panose="02020603050405020304" pitchFamily="18" charset="0"/>
                        <a:cs typeface="Times New Roman" panose="02020603050405020304" pitchFamily="18" charset="0"/>
                      </a:endParaRPr>
                    </a:p>
                  </a:txBody>
                  <a:tcPr marL="108000" anchor="ctr"/>
                </a:tc>
                <a:tc>
                  <a:txBody>
                    <a:bodyPr/>
                    <a:lstStyle/>
                    <a:p>
                      <a:r>
                        <a:rPr lang="it-IT" sz="1600" b="1" noProof="0" dirty="0">
                          <a:solidFill>
                            <a:srgbClr val="0432FF"/>
                          </a:solidFill>
                          <a:latin typeface="Times New Roman" panose="02020603050405020304" pitchFamily="18" charset="0"/>
                          <a:cs typeface="Times New Roman" panose="02020603050405020304" pitchFamily="18" charset="0"/>
                        </a:rPr>
                        <a:t>M. Mongelli</a:t>
                      </a:r>
                    </a:p>
                  </a:txBody>
                  <a:tcPr marL="108000" anchor="ctr"/>
                </a:tc>
                <a:tc>
                  <a:txBody>
                    <a:bodyPr/>
                    <a:lstStyle/>
                    <a:p>
                      <a:r>
                        <a:rPr lang="it-IT" sz="1600" b="1" noProof="0" dirty="0">
                          <a:solidFill>
                            <a:srgbClr val="0432FF"/>
                          </a:solidFill>
                          <a:latin typeface="Times New Roman" panose="02020603050405020304" pitchFamily="18" charset="0"/>
                          <a:cs typeface="Times New Roman" panose="02020603050405020304" pitchFamily="18" charset="0"/>
                        </a:rPr>
                        <a:t>C. Pastore</a:t>
                      </a:r>
                    </a:p>
                  </a:txBody>
                  <a:tcPr marL="108000" anchor="ctr"/>
                </a:tc>
                <a:tc>
                  <a:txBody>
                    <a:bodyPr/>
                    <a:lstStyle/>
                    <a:p>
                      <a:r>
                        <a:rPr lang="it-IT" sz="1600" b="1" noProof="0" dirty="0">
                          <a:solidFill>
                            <a:srgbClr val="0432FF"/>
                          </a:solidFill>
                          <a:latin typeface="Times New Roman" panose="02020603050405020304" pitchFamily="18" charset="0"/>
                          <a:cs typeface="Times New Roman" panose="02020603050405020304" pitchFamily="18" charset="0"/>
                        </a:rPr>
                        <a:t>V. Spinoso</a:t>
                      </a:r>
                    </a:p>
                  </a:txBody>
                  <a:tcPr marL="108000" anchor="ctr"/>
                </a:tc>
                <a:tc>
                  <a:txBody>
                    <a:bodyPr/>
                    <a:lstStyle/>
                    <a:p>
                      <a:r>
                        <a:rPr lang="it-IT" sz="1600" b="1" noProof="0" dirty="0">
                          <a:solidFill>
                            <a:srgbClr val="0432FF"/>
                          </a:solidFill>
                          <a:latin typeface="Times New Roman" panose="02020603050405020304" pitchFamily="18" charset="0"/>
                          <a:cs typeface="Times New Roman" panose="02020603050405020304" pitchFamily="18" charset="0"/>
                        </a:rPr>
                        <a:t>M. Sacchetti</a:t>
                      </a:r>
                    </a:p>
                  </a:txBody>
                  <a:tcPr marL="108000" anchor="ctr"/>
                </a:tc>
                <a:extLst>
                  <a:ext uri="{0D108BD9-81ED-4DB2-BD59-A6C34878D82A}">
                    <a16:rowId xmlns:a16="http://schemas.microsoft.com/office/drawing/2014/main" val="1289530438"/>
                  </a:ext>
                </a:extLst>
              </a:tr>
              <a:tr h="370840">
                <a:tc>
                  <a:txBody>
                    <a:bodyPr/>
                    <a:lstStyle/>
                    <a:p>
                      <a:pPr algn="l" fontAlgn="ctr"/>
                      <a:r>
                        <a:rPr lang="en-GB" sz="1600" b="0" i="0" u="none" strike="noStrike" dirty="0">
                          <a:solidFill>
                            <a:srgbClr val="000000"/>
                          </a:solidFill>
                          <a:effectLst/>
                          <a:latin typeface="Times New Roman" panose="02020603050405020304" pitchFamily="18" charset="0"/>
                          <a:cs typeface="Times New Roman" panose="02020603050405020304" pitchFamily="18" charset="0"/>
                        </a:rPr>
                        <a:t>E. </a:t>
                      </a:r>
                      <a:r>
                        <a:rPr lang="en-GB" sz="1600" b="0" i="0" u="none" strike="noStrike" dirty="0" err="1">
                          <a:solidFill>
                            <a:srgbClr val="000000"/>
                          </a:solidFill>
                          <a:effectLst/>
                          <a:latin typeface="Times New Roman" panose="02020603050405020304" pitchFamily="18" charset="0"/>
                          <a:cs typeface="Times New Roman" panose="02020603050405020304" pitchFamily="18" charset="0"/>
                        </a:rPr>
                        <a:t>D’Alba</a:t>
                      </a:r>
                      <a:endParaRPr lang="en-GB"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08000" marR="9525" marT="9525" marB="0" anchor="ctr"/>
                </a:tc>
                <a:tc>
                  <a:txBody>
                    <a:bodyPr/>
                    <a:lstStyle/>
                    <a:p>
                      <a:r>
                        <a:rPr lang="it-IT" sz="1600" noProof="0" dirty="0">
                          <a:latin typeface="Times New Roman" panose="02020603050405020304" pitchFamily="18" charset="0"/>
                          <a:cs typeface="Times New Roman" panose="02020603050405020304" pitchFamily="18" charset="0"/>
                        </a:rPr>
                        <a:t>A. Lorusso</a:t>
                      </a:r>
                    </a:p>
                  </a:txBody>
                  <a:tcPr marL="108000" anchor="ctr"/>
                </a:tc>
                <a:tc>
                  <a:txBody>
                    <a:bodyPr/>
                    <a:lstStyle/>
                    <a:p>
                      <a:r>
                        <a:rPr lang="it-IT" sz="1600" noProof="0" dirty="0">
                          <a:latin typeface="Times New Roman" panose="02020603050405020304" pitchFamily="18" charset="0"/>
                          <a:cs typeface="Times New Roman" panose="02020603050405020304" pitchFamily="18" charset="0"/>
                        </a:rPr>
                        <a:t>M. </a:t>
                      </a:r>
                      <a:r>
                        <a:rPr lang="it-IT" sz="1600" noProof="0" dirty="0" err="1">
                          <a:latin typeface="Times New Roman" panose="02020603050405020304" pitchFamily="18" charset="0"/>
                          <a:cs typeface="Times New Roman" panose="02020603050405020304" pitchFamily="18" charset="0"/>
                        </a:rPr>
                        <a:t>Papagni</a:t>
                      </a:r>
                      <a:endParaRPr lang="it-IT" sz="1600" noProof="0" dirty="0">
                        <a:latin typeface="Times New Roman" panose="02020603050405020304" pitchFamily="18" charset="0"/>
                        <a:cs typeface="Times New Roman" panose="02020603050405020304" pitchFamily="18" charset="0"/>
                      </a:endParaRPr>
                    </a:p>
                  </a:txBody>
                  <a:tcPr marL="108000" anchor="ctr"/>
                </a:tc>
                <a:tc>
                  <a:txBody>
                    <a:bodyPr/>
                    <a:lstStyle/>
                    <a:p>
                      <a:r>
                        <a:rPr lang="it-IT" sz="1600" noProof="0" dirty="0" err="1">
                          <a:latin typeface="Times New Roman" panose="02020603050405020304" pitchFamily="18" charset="0"/>
                          <a:cs typeface="Times New Roman" panose="02020603050405020304" pitchFamily="18" charset="0"/>
                        </a:rPr>
                        <a:t>R</a:t>
                      </a:r>
                      <a:r>
                        <a:rPr lang="it-IT" sz="1600" noProof="0" dirty="0">
                          <a:latin typeface="Times New Roman" panose="02020603050405020304" pitchFamily="18" charset="0"/>
                          <a:cs typeface="Times New Roman" panose="02020603050405020304" pitchFamily="18" charset="0"/>
                        </a:rPr>
                        <a:t>. </a:t>
                      </a:r>
                      <a:r>
                        <a:rPr lang="it-IT" sz="1600" noProof="0" dirty="0" err="1">
                          <a:latin typeface="Times New Roman" panose="02020603050405020304" pitchFamily="18" charset="0"/>
                          <a:cs typeface="Times New Roman" panose="02020603050405020304" pitchFamily="18" charset="0"/>
                        </a:rPr>
                        <a:t>Triggiani</a:t>
                      </a:r>
                      <a:endParaRPr lang="it-IT" sz="1600" noProof="0" dirty="0">
                        <a:latin typeface="Times New Roman" panose="02020603050405020304" pitchFamily="18" charset="0"/>
                        <a:cs typeface="Times New Roman" panose="02020603050405020304" pitchFamily="18" charset="0"/>
                      </a:endParaRPr>
                    </a:p>
                  </a:txBody>
                  <a:tcPr marL="108000" anchor="ctr"/>
                </a:tc>
                <a:tc>
                  <a:txBody>
                    <a:bodyPr/>
                    <a:lstStyle/>
                    <a:p>
                      <a:r>
                        <a:rPr lang="it-IT" sz="1600" noProof="0" dirty="0">
                          <a:latin typeface="Times New Roman" panose="02020603050405020304" pitchFamily="18" charset="0"/>
                          <a:cs typeface="Times New Roman" panose="02020603050405020304" pitchFamily="18" charset="0"/>
                        </a:rPr>
                        <a:t>P. Dipinto</a:t>
                      </a:r>
                    </a:p>
                  </a:txBody>
                  <a:tcPr marL="108000" anchor="ctr"/>
                </a:tc>
                <a:tc>
                  <a:txBody>
                    <a:bodyPr/>
                    <a:lstStyle/>
                    <a:p>
                      <a:r>
                        <a:rPr lang="it-IT" sz="1600" noProof="0" dirty="0">
                          <a:latin typeface="Times New Roman" panose="02020603050405020304" pitchFamily="18" charset="0"/>
                          <a:cs typeface="Times New Roman" panose="02020603050405020304" pitchFamily="18" charset="0"/>
                        </a:rPr>
                        <a:t>A. </a:t>
                      </a:r>
                      <a:r>
                        <a:rPr lang="it-IT" sz="1600" noProof="0" dirty="0" err="1">
                          <a:latin typeface="Times New Roman" panose="02020603050405020304" pitchFamily="18" charset="0"/>
                          <a:cs typeface="Times New Roman" panose="02020603050405020304" pitchFamily="18" charset="0"/>
                        </a:rPr>
                        <a:t>Andriani</a:t>
                      </a:r>
                      <a:endParaRPr lang="it-IT" sz="1600" noProof="0" dirty="0">
                        <a:latin typeface="Times New Roman" panose="02020603050405020304" pitchFamily="18" charset="0"/>
                        <a:cs typeface="Times New Roman" panose="02020603050405020304" pitchFamily="18" charset="0"/>
                      </a:endParaRPr>
                    </a:p>
                  </a:txBody>
                  <a:tcPr marL="108000" anchor="ctr"/>
                </a:tc>
                <a:tc>
                  <a:txBody>
                    <a:bodyPr/>
                    <a:lstStyle/>
                    <a:p>
                      <a:r>
                        <a:rPr lang="it-IT" sz="1600" noProof="0" dirty="0">
                          <a:latin typeface="Times New Roman" panose="02020603050405020304" pitchFamily="18" charset="0"/>
                          <a:cs typeface="Times New Roman" panose="02020603050405020304" pitchFamily="18" charset="0"/>
                        </a:rPr>
                        <a:t>V. Dipinto</a:t>
                      </a:r>
                    </a:p>
                  </a:txBody>
                  <a:tcPr marL="108000" anchor="ctr"/>
                </a:tc>
                <a:extLst>
                  <a:ext uri="{0D108BD9-81ED-4DB2-BD59-A6C34878D82A}">
                    <a16:rowId xmlns:a16="http://schemas.microsoft.com/office/drawing/2014/main" val="203977861"/>
                  </a:ext>
                </a:extLst>
              </a:tr>
              <a:tr h="370840">
                <a:tc>
                  <a:txBody>
                    <a:bodyPr/>
                    <a:lstStyle/>
                    <a:p>
                      <a:pPr algn="l" fontAlgn="ctr"/>
                      <a:r>
                        <a:rPr lang="en-GB" sz="1600" b="0" i="0" u="none" strike="noStrike" dirty="0">
                          <a:solidFill>
                            <a:srgbClr val="000000"/>
                          </a:solidFill>
                          <a:effectLst/>
                          <a:latin typeface="Times New Roman" panose="02020603050405020304" pitchFamily="18" charset="0"/>
                          <a:cs typeface="Times New Roman" panose="02020603050405020304" pitchFamily="18" charset="0"/>
                        </a:rPr>
                        <a:t>V. De </a:t>
                      </a:r>
                      <a:r>
                        <a:rPr lang="en-GB" sz="1600" b="0" i="0" u="none" strike="noStrike" dirty="0" err="1">
                          <a:solidFill>
                            <a:srgbClr val="000000"/>
                          </a:solidFill>
                          <a:effectLst/>
                          <a:latin typeface="Times New Roman" panose="02020603050405020304" pitchFamily="18" charset="0"/>
                          <a:cs typeface="Times New Roman" panose="02020603050405020304" pitchFamily="18" charset="0"/>
                        </a:rPr>
                        <a:t>Cosimo</a:t>
                      </a:r>
                      <a:endParaRPr lang="en-GB"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08000" marR="9525" marT="9525" marB="0" anchor="ctr"/>
                </a:tc>
                <a:tc>
                  <a:txBody>
                    <a:bodyPr/>
                    <a:lstStyle/>
                    <a:p>
                      <a:r>
                        <a:rPr lang="it-IT" sz="1600" noProof="0" dirty="0">
                          <a:latin typeface="Times New Roman" panose="02020603050405020304" pitchFamily="18" charset="0"/>
                          <a:cs typeface="Times New Roman" panose="02020603050405020304" pitchFamily="18" charset="0"/>
                        </a:rPr>
                        <a:t>L. Moccia</a:t>
                      </a:r>
                    </a:p>
                  </a:txBody>
                  <a:tcPr marL="108000" anchor="ctr"/>
                </a:tc>
                <a:tc>
                  <a:txBody>
                    <a:bodyPr/>
                    <a:lstStyle/>
                    <a:p>
                      <a:r>
                        <a:rPr lang="it-IT" sz="1600" noProof="0" dirty="0">
                          <a:latin typeface="Times New Roman" panose="02020603050405020304" pitchFamily="18" charset="0"/>
                          <a:cs typeface="Times New Roman" panose="02020603050405020304" pitchFamily="18" charset="0"/>
                        </a:rPr>
                        <a:t>M. Rizzi</a:t>
                      </a:r>
                    </a:p>
                  </a:txBody>
                  <a:tcPr marL="108000" anchor="ctr"/>
                </a:tc>
                <a:tc>
                  <a:txBody>
                    <a:bodyPr/>
                    <a:lstStyle/>
                    <a:p>
                      <a:r>
                        <a:rPr lang="it-IT" sz="1600" noProof="0" dirty="0">
                          <a:latin typeface="Times New Roman" panose="02020603050405020304" pitchFamily="18" charset="0"/>
                          <a:cs typeface="Times New Roman" panose="02020603050405020304" pitchFamily="18" charset="0"/>
                        </a:rPr>
                        <a:t>V. Valentino</a:t>
                      </a:r>
                    </a:p>
                  </a:txBody>
                  <a:tcPr marL="108000" anchor="ctr"/>
                </a:tc>
                <a:tc>
                  <a:txBody>
                    <a:bodyPr/>
                    <a:lstStyle/>
                    <a:p>
                      <a:r>
                        <a:rPr lang="it-IT" sz="1600" noProof="0" dirty="0">
                          <a:latin typeface="Times New Roman" panose="02020603050405020304" pitchFamily="18" charset="0"/>
                          <a:cs typeface="Times New Roman" panose="02020603050405020304" pitchFamily="18" charset="0"/>
                        </a:rPr>
                        <a:t>M. Franco</a:t>
                      </a:r>
                    </a:p>
                  </a:txBody>
                  <a:tcPr marL="108000" anchor="ctr"/>
                </a:tc>
                <a:tc>
                  <a:txBody>
                    <a:bodyPr/>
                    <a:lstStyle/>
                    <a:p>
                      <a:r>
                        <a:rPr lang="it-IT" sz="1600" noProof="0" dirty="0">
                          <a:latin typeface="Times New Roman" panose="02020603050405020304" pitchFamily="18" charset="0"/>
                          <a:cs typeface="Times New Roman" panose="02020603050405020304" pitchFamily="18" charset="0"/>
                        </a:rPr>
                        <a:t>A. Casale</a:t>
                      </a:r>
                    </a:p>
                  </a:txBody>
                  <a:tcPr marL="108000" anchor="ctr"/>
                </a:tc>
                <a:tc>
                  <a:txBody>
                    <a:bodyPr/>
                    <a:lstStyle/>
                    <a:p>
                      <a:endParaRPr lang="it-IT" sz="1600" noProof="0" dirty="0">
                        <a:latin typeface="Times New Roman" panose="02020603050405020304" pitchFamily="18" charset="0"/>
                        <a:cs typeface="Times New Roman" panose="02020603050405020304" pitchFamily="18" charset="0"/>
                      </a:endParaRPr>
                    </a:p>
                  </a:txBody>
                  <a:tcPr marL="108000" anchor="ctr"/>
                </a:tc>
                <a:extLst>
                  <a:ext uri="{0D108BD9-81ED-4DB2-BD59-A6C34878D82A}">
                    <a16:rowId xmlns:a16="http://schemas.microsoft.com/office/drawing/2014/main" val="2695185728"/>
                  </a:ext>
                </a:extLst>
              </a:tr>
              <a:tr h="370840">
                <a:tc>
                  <a:txBody>
                    <a:bodyPr/>
                    <a:lstStyle/>
                    <a:p>
                      <a:pPr algn="l" fontAlgn="ctr"/>
                      <a:r>
                        <a:rPr lang="en-GB" sz="1600" b="0" i="0" u="none" strike="noStrike" dirty="0">
                          <a:solidFill>
                            <a:srgbClr val="000000"/>
                          </a:solidFill>
                          <a:effectLst/>
                          <a:latin typeface="Times New Roman" panose="02020603050405020304" pitchFamily="18" charset="0"/>
                          <a:cs typeface="Times New Roman" panose="02020603050405020304" pitchFamily="18" charset="0"/>
                        </a:rPr>
                        <a:t>F. </a:t>
                      </a:r>
                      <a:r>
                        <a:rPr lang="en-GB" sz="1600" b="0" i="0" u="none" strike="noStrike" dirty="0" err="1">
                          <a:solidFill>
                            <a:srgbClr val="000000"/>
                          </a:solidFill>
                          <a:effectLst/>
                          <a:latin typeface="Times New Roman" panose="02020603050405020304" pitchFamily="18" charset="0"/>
                          <a:cs typeface="Times New Roman" panose="02020603050405020304" pitchFamily="18" charset="0"/>
                        </a:rPr>
                        <a:t>Mastrolonardo</a:t>
                      </a:r>
                      <a:endParaRPr lang="en-GB"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08000" marR="9525" marT="9525" marB="0" anchor="ctr"/>
                </a:tc>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en-GB" sz="1600" b="0" i="0" u="none" strike="noStrike" dirty="0">
                          <a:solidFill>
                            <a:srgbClr val="FF0000"/>
                          </a:solidFill>
                          <a:effectLst/>
                          <a:latin typeface="Times New Roman" panose="02020603050405020304" pitchFamily="18" charset="0"/>
                          <a:cs typeface="Times New Roman" panose="02020603050405020304" pitchFamily="18" charset="0"/>
                        </a:rPr>
                        <a:t>XXX/2</a:t>
                      </a:r>
                    </a:p>
                  </a:txBody>
                  <a:tcPr marL="108000" anchor="ctr"/>
                </a:tc>
                <a:tc>
                  <a:txBody>
                    <a:bodyPr/>
                    <a:lstStyle/>
                    <a:p>
                      <a:r>
                        <a:rPr lang="it-IT" sz="1600" noProof="0" dirty="0" err="1">
                          <a:latin typeface="Times New Roman" panose="02020603050405020304" pitchFamily="18" charset="0"/>
                          <a:cs typeface="Times New Roman" panose="02020603050405020304" pitchFamily="18" charset="0"/>
                        </a:rPr>
                        <a:t>F</a:t>
                      </a:r>
                      <a:r>
                        <a:rPr lang="it-IT" sz="1600" noProof="0" dirty="0">
                          <a:latin typeface="Times New Roman" panose="02020603050405020304" pitchFamily="18" charset="0"/>
                          <a:cs typeface="Times New Roman" panose="02020603050405020304" pitchFamily="18" charset="0"/>
                        </a:rPr>
                        <a:t>. Maiorano</a:t>
                      </a:r>
                    </a:p>
                  </a:txBody>
                  <a:tcPr marL="108000" anchor="ctr"/>
                </a:tc>
                <a:tc>
                  <a:txBody>
                    <a:bodyPr/>
                    <a:lstStyle/>
                    <a:p>
                      <a:endParaRPr lang="it-IT" sz="1600" noProof="0" dirty="0">
                        <a:latin typeface="Times New Roman" panose="02020603050405020304" pitchFamily="18" charset="0"/>
                        <a:cs typeface="Times New Roman" panose="02020603050405020304" pitchFamily="18" charset="0"/>
                      </a:endParaRPr>
                    </a:p>
                  </a:txBody>
                  <a:tcPr marL="108000" anchor="ctr"/>
                </a:tc>
                <a:tc>
                  <a:txBody>
                    <a:bodyPr/>
                    <a:lstStyle/>
                    <a:p>
                      <a:r>
                        <a:rPr lang="it-IT" sz="1600" noProof="0" dirty="0">
                          <a:latin typeface="Times New Roman" panose="02020603050405020304" pitchFamily="18" charset="0"/>
                          <a:cs typeface="Times New Roman" panose="02020603050405020304" pitchFamily="18" charset="0"/>
                        </a:rPr>
                        <a:t>N. </a:t>
                      </a:r>
                      <a:r>
                        <a:rPr lang="it-IT" sz="1600" noProof="0" dirty="0" err="1">
                          <a:latin typeface="Times New Roman" panose="02020603050405020304" pitchFamily="18" charset="0"/>
                          <a:cs typeface="Times New Roman" panose="02020603050405020304" pitchFamily="18" charset="0"/>
                        </a:rPr>
                        <a:t>Lacalamita</a:t>
                      </a:r>
                      <a:endParaRPr lang="it-IT" sz="1600" noProof="0" dirty="0">
                        <a:latin typeface="Times New Roman" panose="02020603050405020304" pitchFamily="18" charset="0"/>
                        <a:cs typeface="Times New Roman" panose="02020603050405020304" pitchFamily="18" charset="0"/>
                      </a:endParaRPr>
                    </a:p>
                  </a:txBody>
                  <a:tcPr marL="108000" anchor="ctr"/>
                </a:tc>
                <a:tc>
                  <a:txBody>
                    <a:bodyPr/>
                    <a:lstStyle/>
                    <a:p>
                      <a:r>
                        <a:rPr lang="it-IT" sz="1600" noProof="0" dirty="0">
                          <a:latin typeface="Times New Roman" panose="02020603050405020304" pitchFamily="18" charset="0"/>
                          <a:cs typeface="Times New Roman" panose="02020603050405020304" pitchFamily="18" charset="0"/>
                        </a:rPr>
                        <a:t>A. Ceres</a:t>
                      </a:r>
                    </a:p>
                  </a:txBody>
                  <a:tcPr marL="108000" anchor="ctr"/>
                </a:tc>
                <a:tc>
                  <a:txBody>
                    <a:bodyPr/>
                    <a:lstStyle/>
                    <a:p>
                      <a:endParaRPr lang="it-IT" sz="1600" noProof="0" dirty="0">
                        <a:latin typeface="Times New Roman" panose="02020603050405020304" pitchFamily="18" charset="0"/>
                        <a:cs typeface="Times New Roman" panose="02020603050405020304" pitchFamily="18" charset="0"/>
                      </a:endParaRPr>
                    </a:p>
                  </a:txBody>
                  <a:tcPr marL="108000" anchor="ctr"/>
                </a:tc>
                <a:extLst>
                  <a:ext uri="{0D108BD9-81ED-4DB2-BD59-A6C34878D82A}">
                    <a16:rowId xmlns:a16="http://schemas.microsoft.com/office/drawing/2014/main" val="208789737"/>
                  </a:ext>
                </a:extLst>
              </a:tr>
              <a:tr h="370840">
                <a:tc>
                  <a:txBody>
                    <a:bodyPr/>
                    <a:lstStyle/>
                    <a:p>
                      <a:pPr algn="l" fontAlgn="ctr"/>
                      <a:r>
                        <a:rPr lang="en-GB" sz="1600" b="0" i="0" u="none" strike="noStrike" dirty="0">
                          <a:solidFill>
                            <a:srgbClr val="000000"/>
                          </a:solidFill>
                          <a:effectLst/>
                          <a:latin typeface="Times New Roman" panose="02020603050405020304" pitchFamily="18" charset="0"/>
                          <a:cs typeface="Times New Roman" panose="02020603050405020304" pitchFamily="18" charset="0"/>
                        </a:rPr>
                        <a:t>G. Rana</a:t>
                      </a:r>
                    </a:p>
                  </a:txBody>
                  <a:tcPr marL="108000" marR="9525" marT="9525" marB="0" anchor="ctr"/>
                </a:tc>
                <a:tc>
                  <a:txBody>
                    <a:bodyPr/>
                    <a:lstStyle/>
                    <a:p>
                      <a:endParaRPr lang="it-IT" sz="1600" noProof="0" dirty="0">
                        <a:latin typeface="Times New Roman" panose="02020603050405020304" pitchFamily="18" charset="0"/>
                        <a:cs typeface="Times New Roman" panose="02020603050405020304" pitchFamily="18" charset="0"/>
                      </a:endParaRPr>
                    </a:p>
                  </a:txBody>
                  <a:tcPr marL="108000" anchor="ctr"/>
                </a:tc>
                <a:tc>
                  <a:txBody>
                    <a:bodyPr/>
                    <a:lstStyle/>
                    <a:p>
                      <a:r>
                        <a:rPr lang="it-IT" sz="1600" noProof="0" dirty="0">
                          <a:solidFill>
                            <a:srgbClr val="FF0000"/>
                          </a:solidFill>
                          <a:latin typeface="Times New Roman" panose="02020603050405020304" pitchFamily="18" charset="0"/>
                          <a:cs typeface="Times New Roman" panose="02020603050405020304" pitchFamily="18" charset="0"/>
                        </a:rPr>
                        <a:t>YYY</a:t>
                      </a:r>
                    </a:p>
                  </a:txBody>
                  <a:tcPr marL="108000" anchor="ctr"/>
                </a:tc>
                <a:tc>
                  <a:txBody>
                    <a:bodyPr/>
                    <a:lstStyle/>
                    <a:p>
                      <a:endParaRPr lang="it-IT" sz="1600" noProof="0" dirty="0">
                        <a:latin typeface="Times New Roman" panose="02020603050405020304" pitchFamily="18" charset="0"/>
                        <a:cs typeface="Times New Roman" panose="02020603050405020304" pitchFamily="18" charset="0"/>
                      </a:endParaRPr>
                    </a:p>
                  </a:txBody>
                  <a:tcPr marL="108000" anchor="ctr"/>
                </a:tc>
                <a:tc>
                  <a:txBody>
                    <a:bodyPr/>
                    <a:lstStyle/>
                    <a:p>
                      <a:r>
                        <a:rPr lang="it-IT" sz="1600" noProof="0" dirty="0">
                          <a:latin typeface="Times New Roman" panose="02020603050405020304" pitchFamily="18" charset="0"/>
                          <a:cs typeface="Times New Roman" panose="02020603050405020304" pitchFamily="18" charset="0"/>
                        </a:rPr>
                        <a:t>S. Martiradonna</a:t>
                      </a:r>
                    </a:p>
                  </a:txBody>
                  <a:tcPr marL="108000" anchor="ctr"/>
                </a:tc>
                <a:tc>
                  <a:txBody>
                    <a:bodyPr/>
                    <a:lstStyle/>
                    <a:p>
                      <a:r>
                        <a:rPr lang="it-IT" sz="1600" noProof="0" dirty="0">
                          <a:latin typeface="Times New Roman" panose="02020603050405020304" pitchFamily="18" charset="0"/>
                          <a:cs typeface="Times New Roman" panose="02020603050405020304" pitchFamily="18" charset="0"/>
                        </a:rPr>
                        <a:t>A. Franco</a:t>
                      </a:r>
                    </a:p>
                  </a:txBody>
                  <a:tcPr marL="108000" anchor="ctr"/>
                </a:tc>
                <a:tc>
                  <a:txBody>
                    <a:bodyPr/>
                    <a:lstStyle/>
                    <a:p>
                      <a:endParaRPr lang="it-IT" sz="1600" noProof="0" dirty="0">
                        <a:latin typeface="Times New Roman" panose="02020603050405020304" pitchFamily="18" charset="0"/>
                        <a:cs typeface="Times New Roman" panose="02020603050405020304" pitchFamily="18" charset="0"/>
                      </a:endParaRPr>
                    </a:p>
                  </a:txBody>
                  <a:tcPr marL="108000" anchor="ctr"/>
                </a:tc>
                <a:extLst>
                  <a:ext uri="{0D108BD9-81ED-4DB2-BD59-A6C34878D82A}">
                    <a16:rowId xmlns:a16="http://schemas.microsoft.com/office/drawing/2014/main" val="3797314975"/>
                  </a:ext>
                </a:extLst>
              </a:tr>
              <a:tr h="370840">
                <a:tc>
                  <a:txBody>
                    <a:bodyPr/>
                    <a:lstStyle/>
                    <a:p>
                      <a:pPr algn="l" fontAlgn="ctr"/>
                      <a:r>
                        <a:rPr lang="en-GB" sz="1600" b="0" i="0" u="none" strike="noStrike" dirty="0">
                          <a:solidFill>
                            <a:srgbClr val="000000"/>
                          </a:solidFill>
                          <a:effectLst/>
                          <a:latin typeface="Times New Roman" panose="02020603050405020304" pitchFamily="18" charset="0"/>
                          <a:cs typeface="Times New Roman" panose="02020603050405020304" pitchFamily="18" charset="0"/>
                        </a:rPr>
                        <a:t>M. </a:t>
                      </a:r>
                      <a:r>
                        <a:rPr lang="en-GB" sz="1600" b="0" i="0" u="none" strike="noStrike" dirty="0" err="1">
                          <a:solidFill>
                            <a:srgbClr val="000000"/>
                          </a:solidFill>
                          <a:effectLst/>
                          <a:latin typeface="Times New Roman" panose="02020603050405020304" pitchFamily="18" charset="0"/>
                          <a:cs typeface="Times New Roman" panose="02020603050405020304" pitchFamily="18" charset="0"/>
                        </a:rPr>
                        <a:t>Tatone</a:t>
                      </a:r>
                      <a:endParaRPr lang="en-GB"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08000" marR="9525" marT="9525" marB="0" anchor="ctr"/>
                </a:tc>
                <a:tc>
                  <a:txBody>
                    <a:bodyPr/>
                    <a:lstStyle/>
                    <a:p>
                      <a:endParaRPr lang="it-IT" sz="1600" noProof="0">
                        <a:latin typeface="Times New Roman" panose="02020603050405020304" pitchFamily="18" charset="0"/>
                        <a:cs typeface="Times New Roman" panose="02020603050405020304" pitchFamily="18" charset="0"/>
                      </a:endParaRPr>
                    </a:p>
                  </a:txBody>
                  <a:tcPr marL="108000" anchor="ctr"/>
                </a:tc>
                <a:tc>
                  <a:txBody>
                    <a:bodyPr/>
                    <a:lstStyle/>
                    <a:p>
                      <a:r>
                        <a:rPr lang="it-IT" sz="1600" b="1" noProof="0" dirty="0">
                          <a:solidFill>
                            <a:srgbClr val="0432FF"/>
                          </a:solidFill>
                          <a:latin typeface="Times New Roman" panose="02020603050405020304" pitchFamily="18" charset="0"/>
                          <a:cs typeface="Times New Roman" panose="02020603050405020304" pitchFamily="18" charset="0"/>
                        </a:rPr>
                        <a:t>L. Fiore</a:t>
                      </a:r>
                    </a:p>
                  </a:txBody>
                  <a:tcPr marL="108000" anchor="ctr"/>
                </a:tc>
                <a:tc>
                  <a:txBody>
                    <a:bodyPr/>
                    <a:lstStyle/>
                    <a:p>
                      <a:endParaRPr lang="it-IT" sz="1600" noProof="0" dirty="0">
                        <a:latin typeface="Times New Roman" panose="02020603050405020304" pitchFamily="18" charset="0"/>
                        <a:cs typeface="Times New Roman" panose="02020603050405020304" pitchFamily="18" charset="0"/>
                      </a:endParaRPr>
                    </a:p>
                  </a:txBody>
                  <a:tcPr marL="108000" anchor="ctr"/>
                </a:tc>
                <a:tc>
                  <a:txBody>
                    <a:bodyPr/>
                    <a:lstStyle/>
                    <a:p>
                      <a:r>
                        <a:rPr lang="it-IT" sz="1600" noProof="0" dirty="0">
                          <a:solidFill>
                            <a:srgbClr val="FF0000"/>
                          </a:solidFill>
                          <a:latin typeface="Times New Roman" panose="02020603050405020304" pitchFamily="18" charset="0"/>
                          <a:cs typeface="Times New Roman" panose="02020603050405020304" pitchFamily="18" charset="0"/>
                        </a:rPr>
                        <a:t>ZZZ</a:t>
                      </a:r>
                    </a:p>
                  </a:txBody>
                  <a:tcPr marL="108000" anchor="ctr"/>
                </a:tc>
                <a:tc>
                  <a:txBody>
                    <a:bodyPr/>
                    <a:lstStyle/>
                    <a:p>
                      <a:r>
                        <a:rPr lang="it-IT" sz="1600" noProof="0" dirty="0" err="1">
                          <a:latin typeface="Times New Roman" panose="02020603050405020304" pitchFamily="18" charset="0"/>
                          <a:cs typeface="Times New Roman" panose="02020603050405020304" pitchFamily="18" charset="0"/>
                        </a:rPr>
                        <a:t>R</a:t>
                      </a:r>
                      <a:r>
                        <a:rPr lang="it-IT" sz="1600" noProof="0" dirty="0">
                          <a:latin typeface="Times New Roman" panose="02020603050405020304" pitchFamily="18" charset="0"/>
                          <a:cs typeface="Times New Roman" panose="02020603050405020304" pitchFamily="18" charset="0"/>
                        </a:rPr>
                        <a:t>. </a:t>
                      </a:r>
                      <a:r>
                        <a:rPr lang="it-IT" sz="1600" noProof="0" dirty="0" err="1">
                          <a:latin typeface="Times New Roman" panose="02020603050405020304" pitchFamily="18" charset="0"/>
                          <a:cs typeface="Times New Roman" panose="02020603050405020304" pitchFamily="18" charset="0"/>
                        </a:rPr>
                        <a:t>Gervasoni</a:t>
                      </a:r>
                      <a:endParaRPr lang="it-IT" sz="1600" noProof="0" dirty="0">
                        <a:latin typeface="Times New Roman" panose="02020603050405020304" pitchFamily="18" charset="0"/>
                        <a:cs typeface="Times New Roman" panose="02020603050405020304" pitchFamily="18" charset="0"/>
                      </a:endParaRPr>
                    </a:p>
                  </a:txBody>
                  <a:tcPr marL="108000" anchor="ctr"/>
                </a:tc>
                <a:tc>
                  <a:txBody>
                    <a:bodyPr/>
                    <a:lstStyle/>
                    <a:p>
                      <a:endParaRPr lang="it-IT" sz="1600" noProof="0">
                        <a:latin typeface="Times New Roman" panose="02020603050405020304" pitchFamily="18" charset="0"/>
                        <a:cs typeface="Times New Roman" panose="02020603050405020304" pitchFamily="18" charset="0"/>
                      </a:endParaRPr>
                    </a:p>
                  </a:txBody>
                  <a:tcPr marL="108000" anchor="ctr"/>
                </a:tc>
                <a:extLst>
                  <a:ext uri="{0D108BD9-81ED-4DB2-BD59-A6C34878D82A}">
                    <a16:rowId xmlns:a16="http://schemas.microsoft.com/office/drawing/2014/main" val="3964058083"/>
                  </a:ext>
                </a:extLst>
              </a:tr>
              <a:tr h="370840">
                <a:tc>
                  <a:txBody>
                    <a:bodyPr/>
                    <a:lstStyle/>
                    <a:p>
                      <a:pPr algn="l" fontAlgn="ctr"/>
                      <a:r>
                        <a:rPr lang="en-GB" sz="1600" b="0" i="0" u="none" strike="noStrike" dirty="0">
                          <a:solidFill>
                            <a:srgbClr val="FF0000"/>
                          </a:solidFill>
                          <a:effectLst/>
                          <a:latin typeface="Times New Roman" panose="02020603050405020304" pitchFamily="18" charset="0"/>
                          <a:cs typeface="Times New Roman" panose="02020603050405020304" pitchFamily="18" charset="0"/>
                        </a:rPr>
                        <a:t>XXX/2</a:t>
                      </a:r>
                    </a:p>
                  </a:txBody>
                  <a:tcPr marL="108000" marR="9525" marT="9525" marB="0" anchor="ctr"/>
                </a:tc>
                <a:tc>
                  <a:txBody>
                    <a:bodyPr/>
                    <a:lstStyle/>
                    <a:p>
                      <a:endParaRPr lang="it-IT" sz="1600" noProof="0" dirty="0">
                        <a:latin typeface="Times New Roman" panose="02020603050405020304" pitchFamily="18" charset="0"/>
                        <a:cs typeface="Times New Roman" panose="02020603050405020304" pitchFamily="18" charset="0"/>
                      </a:endParaRPr>
                    </a:p>
                  </a:txBody>
                  <a:tcPr marL="108000" anchor="ctr"/>
                </a:tc>
                <a:tc>
                  <a:txBody>
                    <a:bodyPr/>
                    <a:lstStyle/>
                    <a:p>
                      <a:r>
                        <a:rPr lang="it-IT" sz="1600" noProof="0" dirty="0">
                          <a:latin typeface="Times New Roman" panose="02020603050405020304" pitchFamily="18" charset="0"/>
                          <a:cs typeface="Times New Roman" panose="02020603050405020304" pitchFamily="18" charset="0"/>
                        </a:rPr>
                        <a:t>P. Cariola</a:t>
                      </a:r>
                    </a:p>
                  </a:txBody>
                  <a:tcPr marL="108000" anchor="ctr"/>
                </a:tc>
                <a:tc>
                  <a:txBody>
                    <a:bodyPr/>
                    <a:lstStyle/>
                    <a:p>
                      <a:endParaRPr lang="it-IT" sz="1600" noProof="0" dirty="0">
                        <a:latin typeface="Times New Roman" panose="02020603050405020304" pitchFamily="18" charset="0"/>
                        <a:cs typeface="Times New Roman" panose="02020603050405020304" pitchFamily="18" charset="0"/>
                      </a:endParaRPr>
                    </a:p>
                  </a:txBody>
                  <a:tcPr marL="108000" anchor="ctr"/>
                </a:tc>
                <a:tc>
                  <a:txBody>
                    <a:bodyPr/>
                    <a:lstStyle/>
                    <a:p>
                      <a:endParaRPr lang="it-IT" sz="1600" noProof="0" dirty="0">
                        <a:latin typeface="Times New Roman" panose="02020603050405020304" pitchFamily="18" charset="0"/>
                        <a:cs typeface="Times New Roman" panose="02020603050405020304" pitchFamily="18" charset="0"/>
                      </a:endParaRPr>
                    </a:p>
                  </a:txBody>
                  <a:tcPr marL="108000" anchor="ctr"/>
                </a:tc>
                <a:tc>
                  <a:txBody>
                    <a:bodyPr/>
                    <a:lstStyle/>
                    <a:p>
                      <a:r>
                        <a:rPr lang="it-IT" sz="1600" noProof="0" dirty="0">
                          <a:latin typeface="Times New Roman" panose="02020603050405020304" pitchFamily="18" charset="0"/>
                          <a:cs typeface="Times New Roman" panose="02020603050405020304" pitchFamily="18" charset="0"/>
                        </a:rPr>
                        <a:t>A. Italiano</a:t>
                      </a:r>
                    </a:p>
                  </a:txBody>
                  <a:tcPr marL="108000" anchor="ctr"/>
                </a:tc>
                <a:tc>
                  <a:txBody>
                    <a:bodyPr/>
                    <a:lstStyle/>
                    <a:p>
                      <a:endParaRPr lang="it-IT" sz="1600" noProof="0" dirty="0">
                        <a:latin typeface="Times New Roman" panose="02020603050405020304" pitchFamily="18" charset="0"/>
                        <a:cs typeface="Times New Roman" panose="02020603050405020304" pitchFamily="18" charset="0"/>
                      </a:endParaRPr>
                    </a:p>
                  </a:txBody>
                  <a:tcPr marL="108000" anchor="ctr"/>
                </a:tc>
                <a:extLst>
                  <a:ext uri="{0D108BD9-81ED-4DB2-BD59-A6C34878D82A}">
                    <a16:rowId xmlns:a16="http://schemas.microsoft.com/office/drawing/2014/main" val="3320913099"/>
                  </a:ext>
                </a:extLst>
              </a:tr>
              <a:tr h="370840">
                <a:tc>
                  <a:txBody>
                    <a:bodyPr/>
                    <a:lstStyle/>
                    <a:p>
                      <a:pPr algn="l" fontAlgn="ctr"/>
                      <a:endParaRPr lang="en-GB" sz="16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108000" marR="9525" marT="9525" marB="0" anchor="ctr"/>
                </a:tc>
                <a:tc>
                  <a:txBody>
                    <a:bodyPr/>
                    <a:lstStyle/>
                    <a:p>
                      <a:endParaRPr lang="it-IT" sz="1600" noProof="0" dirty="0">
                        <a:latin typeface="Times New Roman" panose="02020603050405020304" pitchFamily="18" charset="0"/>
                        <a:cs typeface="Times New Roman" panose="02020603050405020304" pitchFamily="18" charset="0"/>
                      </a:endParaRPr>
                    </a:p>
                  </a:txBody>
                  <a:tcPr marL="108000" anchor="ctr"/>
                </a:tc>
                <a:tc>
                  <a:txBody>
                    <a:bodyPr/>
                    <a:lstStyle/>
                    <a:p>
                      <a:r>
                        <a:rPr lang="it-IT" sz="1600" noProof="0" dirty="0">
                          <a:latin typeface="Times New Roman" panose="02020603050405020304" pitchFamily="18" charset="0"/>
                          <a:cs typeface="Times New Roman" panose="02020603050405020304" pitchFamily="18" charset="0"/>
                        </a:rPr>
                        <a:t>G. Sala</a:t>
                      </a:r>
                    </a:p>
                  </a:txBody>
                  <a:tcPr marL="108000" anchor="ctr"/>
                </a:tc>
                <a:tc>
                  <a:txBody>
                    <a:bodyPr/>
                    <a:lstStyle/>
                    <a:p>
                      <a:endParaRPr lang="it-IT" sz="1600" noProof="0" dirty="0">
                        <a:latin typeface="Times New Roman" panose="02020603050405020304" pitchFamily="18" charset="0"/>
                        <a:cs typeface="Times New Roman" panose="02020603050405020304" pitchFamily="18" charset="0"/>
                      </a:endParaRPr>
                    </a:p>
                  </a:txBody>
                  <a:tcPr marL="108000" anchor="ctr"/>
                </a:tc>
                <a:tc>
                  <a:txBody>
                    <a:bodyPr/>
                    <a:lstStyle/>
                    <a:p>
                      <a:endParaRPr lang="it-IT" sz="1600" noProof="0" dirty="0">
                        <a:latin typeface="Times New Roman" panose="02020603050405020304" pitchFamily="18" charset="0"/>
                        <a:cs typeface="Times New Roman" panose="02020603050405020304" pitchFamily="18" charset="0"/>
                      </a:endParaRPr>
                    </a:p>
                  </a:txBody>
                  <a:tcPr marL="108000" anchor="ctr"/>
                </a:tc>
                <a:tc>
                  <a:txBody>
                    <a:bodyPr/>
                    <a:lstStyle/>
                    <a:p>
                      <a:r>
                        <a:rPr lang="it-IT" sz="1600" noProof="0" dirty="0" err="1">
                          <a:latin typeface="Times New Roman" panose="02020603050405020304" pitchFamily="18" charset="0"/>
                          <a:cs typeface="Times New Roman" panose="02020603050405020304" pitchFamily="18" charset="0"/>
                        </a:rPr>
                        <a:t>R</a:t>
                      </a:r>
                      <a:r>
                        <a:rPr lang="it-IT" sz="1600" noProof="0" dirty="0">
                          <a:latin typeface="Times New Roman" panose="02020603050405020304" pitchFamily="18" charset="0"/>
                          <a:cs typeface="Times New Roman" panose="02020603050405020304" pitchFamily="18" charset="0"/>
                        </a:rPr>
                        <a:t>. Valentini</a:t>
                      </a:r>
                    </a:p>
                  </a:txBody>
                  <a:tcPr marL="108000" anchor="ctr"/>
                </a:tc>
                <a:tc>
                  <a:txBody>
                    <a:bodyPr/>
                    <a:lstStyle/>
                    <a:p>
                      <a:endParaRPr lang="it-IT" sz="1600" noProof="0" dirty="0">
                        <a:latin typeface="Times New Roman" panose="02020603050405020304" pitchFamily="18" charset="0"/>
                        <a:cs typeface="Times New Roman" panose="02020603050405020304" pitchFamily="18" charset="0"/>
                      </a:endParaRPr>
                    </a:p>
                  </a:txBody>
                  <a:tcPr marL="108000" anchor="ctr"/>
                </a:tc>
                <a:extLst>
                  <a:ext uri="{0D108BD9-81ED-4DB2-BD59-A6C34878D82A}">
                    <a16:rowId xmlns:a16="http://schemas.microsoft.com/office/drawing/2014/main" val="3447261694"/>
                  </a:ext>
                </a:extLst>
              </a:tr>
            </a:tbl>
          </a:graphicData>
        </a:graphic>
      </p:graphicFrame>
      <p:sp>
        <p:nvSpPr>
          <p:cNvPr id="22" name="TextBox 21">
            <a:extLst>
              <a:ext uri="{FF2B5EF4-FFF2-40B4-BE49-F238E27FC236}">
                <a16:creationId xmlns:a16="http://schemas.microsoft.com/office/drawing/2014/main" id="{30561716-3357-004E-9480-E3ABD48CBCCB}"/>
              </a:ext>
            </a:extLst>
          </p:cNvPr>
          <p:cNvSpPr txBox="1"/>
          <p:nvPr/>
        </p:nvSpPr>
        <p:spPr>
          <a:xfrm>
            <a:off x="796562" y="4718266"/>
            <a:ext cx="288862" cy="338554"/>
          </a:xfrm>
          <a:prstGeom prst="rect">
            <a:avLst/>
          </a:prstGeom>
          <a:noFill/>
        </p:spPr>
        <p:txBody>
          <a:bodyPr wrap="none" rtlCol="0">
            <a:spAutoFit/>
          </a:bodyPr>
          <a:lstStyle/>
          <a:p>
            <a:r>
              <a:rPr lang="en-US" sz="1600" dirty="0"/>
              <a:t>6</a:t>
            </a:r>
          </a:p>
        </p:txBody>
      </p:sp>
      <p:sp>
        <p:nvSpPr>
          <p:cNvPr id="23" name="TextBox 22">
            <a:extLst>
              <a:ext uri="{FF2B5EF4-FFF2-40B4-BE49-F238E27FC236}">
                <a16:creationId xmlns:a16="http://schemas.microsoft.com/office/drawing/2014/main" id="{17C86EE4-9FBC-794B-818B-3BB59C7489C4}"/>
              </a:ext>
            </a:extLst>
          </p:cNvPr>
          <p:cNvSpPr txBox="1"/>
          <p:nvPr/>
        </p:nvSpPr>
        <p:spPr>
          <a:xfrm>
            <a:off x="308911" y="1453463"/>
            <a:ext cx="4437946" cy="446276"/>
          </a:xfrm>
          <a:prstGeom prst="rect">
            <a:avLst/>
          </a:prstGeom>
          <a:noFill/>
        </p:spPr>
        <p:txBody>
          <a:bodyPr wrap="none" rtlCol="0">
            <a:spAutoFit/>
          </a:bodyPr>
          <a:lstStyle/>
          <a:p>
            <a:r>
              <a:rPr lang="it-IT" dirty="0"/>
              <a:t>Personale Tecnico e Amministrativo</a:t>
            </a:r>
          </a:p>
        </p:txBody>
      </p:sp>
    </p:spTree>
    <p:extLst>
      <p:ext uri="{BB962C8B-B14F-4D97-AF65-F5344CB8AC3E}">
        <p14:creationId xmlns:p14="http://schemas.microsoft.com/office/powerpoint/2010/main" val="2435482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dirty="0"/>
              <a:t>Servizio Amministrazione</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22</a:t>
            </a:fld>
            <a:endParaRPr lang="en-US" dirty="0"/>
          </a:p>
        </p:txBody>
      </p:sp>
      <p:sp>
        <p:nvSpPr>
          <p:cNvPr id="5" name="Title 1">
            <a:extLst>
              <a:ext uri="{FF2B5EF4-FFF2-40B4-BE49-F238E27FC236}">
                <a16:creationId xmlns:a16="http://schemas.microsoft.com/office/drawing/2014/main" id="{F769AA0F-D2C5-4015-AF66-8E0381A89321}"/>
              </a:ext>
            </a:extLst>
          </p:cNvPr>
          <p:cNvSpPr txBox="1">
            <a:spLocks/>
          </p:cNvSpPr>
          <p:nvPr/>
        </p:nvSpPr>
        <p:spPr>
          <a:xfrm>
            <a:off x="537611" y="1443252"/>
            <a:ext cx="9342088" cy="3954371"/>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b="1" dirty="0"/>
              <a:t>Addetti al Servizio Amministrazione:</a:t>
            </a:r>
          </a:p>
          <a:p>
            <a:endParaRPr lang="it-IT" b="1" dirty="0"/>
          </a:p>
          <a:p>
            <a:pPr marL="457200" indent="-457200">
              <a:buFontTx/>
              <a:buChar char="-"/>
            </a:pPr>
            <a:r>
              <a:rPr lang="it-IT" b="1" dirty="0"/>
              <a:t>Assisi Francesca (Responsabile Amministrativo)</a:t>
            </a:r>
          </a:p>
          <a:p>
            <a:pPr marL="457200" indent="-457200">
              <a:buFontTx/>
              <a:buChar char="-"/>
            </a:pPr>
            <a:r>
              <a:rPr lang="it-IT" dirty="0"/>
              <a:t>D’Alba Enza</a:t>
            </a:r>
          </a:p>
          <a:p>
            <a:pPr marL="457200" indent="-457200">
              <a:buFontTx/>
              <a:buChar char="-"/>
            </a:pPr>
            <a:r>
              <a:rPr lang="it-IT" dirty="0"/>
              <a:t>De Cosimo Vittoria</a:t>
            </a:r>
          </a:p>
          <a:p>
            <a:pPr marL="457200" indent="-457200">
              <a:buFontTx/>
              <a:buChar char="-"/>
            </a:pPr>
            <a:r>
              <a:rPr lang="it-IT" dirty="0" err="1"/>
              <a:t>Mastrolonardo</a:t>
            </a:r>
            <a:r>
              <a:rPr lang="it-IT" dirty="0"/>
              <a:t> Francesco</a:t>
            </a:r>
          </a:p>
          <a:p>
            <a:pPr marL="457200" indent="-457200">
              <a:buFontTx/>
              <a:buChar char="-"/>
            </a:pPr>
            <a:r>
              <a:rPr lang="it-IT" dirty="0"/>
              <a:t>Rana Giuseppe</a:t>
            </a:r>
          </a:p>
          <a:p>
            <a:pPr marL="457200" indent="-457200">
              <a:buFontTx/>
              <a:buChar char="-"/>
            </a:pPr>
            <a:r>
              <a:rPr lang="it-IT" dirty="0" err="1"/>
              <a:t>Tatone</a:t>
            </a:r>
            <a:r>
              <a:rPr lang="it-IT" dirty="0"/>
              <a:t> Michele</a:t>
            </a:r>
          </a:p>
          <a:p>
            <a:pPr marL="457200" indent="-457200">
              <a:buFontTx/>
              <a:buChar char="-"/>
            </a:pPr>
            <a:endParaRPr lang="it-IT" dirty="0"/>
          </a:p>
        </p:txBody>
      </p:sp>
      <p:sp>
        <p:nvSpPr>
          <p:cNvPr id="6" name="Footer Placeholder 2">
            <a:extLst>
              <a:ext uri="{FF2B5EF4-FFF2-40B4-BE49-F238E27FC236}">
                <a16:creationId xmlns:a16="http://schemas.microsoft.com/office/drawing/2014/main" id="{703EB552-2BEC-8D4C-B503-E86358E22B33}"/>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1374826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2515A2-F19D-4D39-A300-79120FF85AF3}"/>
              </a:ext>
            </a:extLst>
          </p:cNvPr>
          <p:cNvSpPr>
            <a:spLocks noGrp="1"/>
          </p:cNvSpPr>
          <p:nvPr>
            <p:ph type="title"/>
          </p:nvPr>
        </p:nvSpPr>
        <p:spPr/>
        <p:txBody>
          <a:bodyPr/>
          <a:lstStyle/>
          <a:p>
            <a:r>
              <a:rPr lang="it-IT" dirty="0"/>
              <a:t>Servizio Amministrazione – Compiti e Attività</a:t>
            </a:r>
          </a:p>
        </p:txBody>
      </p:sp>
      <p:sp>
        <p:nvSpPr>
          <p:cNvPr id="4" name="Segnaposto numero diapositiva 3">
            <a:extLst>
              <a:ext uri="{FF2B5EF4-FFF2-40B4-BE49-F238E27FC236}">
                <a16:creationId xmlns:a16="http://schemas.microsoft.com/office/drawing/2014/main" id="{D15FE6D4-55D8-4250-B84F-6776B2A06E92}"/>
              </a:ext>
            </a:extLst>
          </p:cNvPr>
          <p:cNvSpPr>
            <a:spLocks noGrp="1"/>
          </p:cNvSpPr>
          <p:nvPr>
            <p:ph type="sldNum" sz="quarter" idx="4"/>
          </p:nvPr>
        </p:nvSpPr>
        <p:spPr/>
        <p:txBody>
          <a:bodyPr/>
          <a:lstStyle/>
          <a:p>
            <a:fld id="{B7F62631-D247-0E44-B808-5D23CBBA66F7}" type="slidenum">
              <a:rPr lang="en-US" smtClean="0"/>
              <a:pPr/>
              <a:t>23</a:t>
            </a:fld>
            <a:endParaRPr lang="en-US" dirty="0"/>
          </a:p>
        </p:txBody>
      </p:sp>
      <p:sp>
        <p:nvSpPr>
          <p:cNvPr id="5" name="Title 1">
            <a:extLst>
              <a:ext uri="{FF2B5EF4-FFF2-40B4-BE49-F238E27FC236}">
                <a16:creationId xmlns:a16="http://schemas.microsoft.com/office/drawing/2014/main" id="{4B21D8A2-D5D1-465C-9ADD-FCDD4BF431DB}"/>
              </a:ext>
            </a:extLst>
          </p:cNvPr>
          <p:cNvSpPr txBox="1">
            <a:spLocks/>
          </p:cNvSpPr>
          <p:nvPr/>
        </p:nvSpPr>
        <p:spPr>
          <a:xfrm>
            <a:off x="563011" y="1547920"/>
            <a:ext cx="9342088" cy="4820575"/>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b="1" dirty="0"/>
              <a:t>Principali attività svolte:</a:t>
            </a:r>
          </a:p>
          <a:p>
            <a:pPr marL="457200" indent="-457200">
              <a:spcBef>
                <a:spcPts val="1200"/>
              </a:spcBef>
              <a:buFontTx/>
              <a:buChar char="-"/>
            </a:pPr>
            <a:r>
              <a:rPr lang="it-IT" dirty="0"/>
              <a:t>Contabilità e Bilancio</a:t>
            </a:r>
          </a:p>
          <a:p>
            <a:pPr marL="457200" indent="-457200">
              <a:buFontTx/>
              <a:buChar char="-"/>
            </a:pPr>
            <a:r>
              <a:rPr lang="it-IT" dirty="0"/>
              <a:t>Patrimonio</a:t>
            </a:r>
          </a:p>
          <a:p>
            <a:pPr marL="457200" indent="-457200">
              <a:buFontTx/>
              <a:buChar char="-"/>
            </a:pPr>
            <a:r>
              <a:rPr lang="it-IT" dirty="0"/>
              <a:t>Emissione di ordinativi nazionali ed internazionali</a:t>
            </a:r>
          </a:p>
          <a:p>
            <a:pPr marL="457200" indent="-457200">
              <a:buFontTx/>
              <a:buChar char="-"/>
            </a:pPr>
            <a:r>
              <a:rPr lang="it-IT" dirty="0"/>
              <a:t>Missioni</a:t>
            </a:r>
          </a:p>
          <a:p>
            <a:pPr marL="457200" indent="-457200">
              <a:buFontTx/>
              <a:buChar char="-"/>
            </a:pPr>
            <a:r>
              <a:rPr lang="it-IT" dirty="0"/>
              <a:t>Spedizioni</a:t>
            </a:r>
          </a:p>
          <a:p>
            <a:pPr marL="457200" indent="-457200">
              <a:buFontTx/>
              <a:buChar char="-"/>
            </a:pPr>
            <a:r>
              <a:rPr lang="it-IT" dirty="0"/>
              <a:t>Gestione e distribuzione buoni pasto</a:t>
            </a:r>
          </a:p>
          <a:p>
            <a:pPr marL="457200" indent="-457200">
              <a:buFontTx/>
              <a:buChar char="-"/>
            </a:pPr>
            <a:r>
              <a:rPr lang="it-IT" dirty="0"/>
              <a:t>Gestione protocollo dei documenti amministrativi</a:t>
            </a:r>
          </a:p>
          <a:p>
            <a:pPr marL="457200" indent="-457200">
              <a:buFontTx/>
              <a:buChar char="-"/>
            </a:pPr>
            <a:r>
              <a:rPr lang="it-IT" dirty="0"/>
              <a:t>Supporto all’organizzazione di eventi scientifici e di segreteria ai gruppi</a:t>
            </a:r>
          </a:p>
          <a:p>
            <a:pPr marL="457200" indent="-457200">
              <a:buFontTx/>
              <a:buChar char="-"/>
            </a:pPr>
            <a:endParaRPr lang="it-IT" dirty="0"/>
          </a:p>
        </p:txBody>
      </p:sp>
      <p:sp>
        <p:nvSpPr>
          <p:cNvPr id="6" name="Footer Placeholder 2">
            <a:extLst>
              <a:ext uri="{FF2B5EF4-FFF2-40B4-BE49-F238E27FC236}">
                <a16:creationId xmlns:a16="http://schemas.microsoft.com/office/drawing/2014/main" id="{A7B9A9B4-681A-F846-809F-A59433AA6352}"/>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3404814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2515A2-F19D-4D39-A300-79120FF85AF3}"/>
              </a:ext>
            </a:extLst>
          </p:cNvPr>
          <p:cNvSpPr>
            <a:spLocks noGrp="1"/>
          </p:cNvSpPr>
          <p:nvPr>
            <p:ph type="title"/>
          </p:nvPr>
        </p:nvSpPr>
        <p:spPr/>
        <p:txBody>
          <a:bodyPr/>
          <a:lstStyle/>
          <a:p>
            <a:r>
              <a:rPr lang="it-IT" dirty="0"/>
              <a:t>Servizio Amministrazione – Compiti e Attività</a:t>
            </a:r>
          </a:p>
        </p:txBody>
      </p:sp>
      <p:sp>
        <p:nvSpPr>
          <p:cNvPr id="4" name="Segnaposto numero diapositiva 3">
            <a:extLst>
              <a:ext uri="{FF2B5EF4-FFF2-40B4-BE49-F238E27FC236}">
                <a16:creationId xmlns:a16="http://schemas.microsoft.com/office/drawing/2014/main" id="{D15FE6D4-55D8-4250-B84F-6776B2A06E92}"/>
              </a:ext>
            </a:extLst>
          </p:cNvPr>
          <p:cNvSpPr>
            <a:spLocks noGrp="1"/>
          </p:cNvSpPr>
          <p:nvPr>
            <p:ph type="sldNum" sz="quarter" idx="4"/>
          </p:nvPr>
        </p:nvSpPr>
        <p:spPr/>
        <p:txBody>
          <a:bodyPr/>
          <a:lstStyle/>
          <a:p>
            <a:fld id="{B7F62631-D247-0E44-B808-5D23CBBA66F7}" type="slidenum">
              <a:rPr lang="en-US" smtClean="0"/>
              <a:pPr/>
              <a:t>24</a:t>
            </a:fld>
            <a:endParaRPr lang="en-US" dirty="0"/>
          </a:p>
        </p:txBody>
      </p:sp>
      <p:sp>
        <p:nvSpPr>
          <p:cNvPr id="5" name="Title 1">
            <a:extLst>
              <a:ext uri="{FF2B5EF4-FFF2-40B4-BE49-F238E27FC236}">
                <a16:creationId xmlns:a16="http://schemas.microsoft.com/office/drawing/2014/main" id="{4B21D8A2-D5D1-465C-9ADD-FCDD4BF431DB}"/>
              </a:ext>
            </a:extLst>
          </p:cNvPr>
          <p:cNvSpPr txBox="1">
            <a:spLocks/>
          </p:cNvSpPr>
          <p:nvPr/>
        </p:nvSpPr>
        <p:spPr>
          <a:xfrm>
            <a:off x="152400" y="798990"/>
            <a:ext cx="11798300" cy="5610688"/>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sz="2000" b="1" dirty="0"/>
              <a:t>Contabilità e Bilancio:</a:t>
            </a:r>
          </a:p>
          <a:p>
            <a:endParaRPr lang="it-IT" sz="2000" b="1" dirty="0"/>
          </a:p>
          <a:p>
            <a:pPr marL="342900" indent="-342900">
              <a:spcBef>
                <a:spcPts val="600"/>
              </a:spcBef>
              <a:buFontTx/>
              <a:buChar char="-"/>
            </a:pPr>
            <a:r>
              <a:rPr lang="it-IT" sz="1600" dirty="0"/>
              <a:t>Liquidazione/pagamento delle fatture nazionali ed estere attraverso la predisposizione dei mandati di pagamento (</a:t>
            </a:r>
            <a:r>
              <a:rPr lang="it-IT" sz="1600" b="1" dirty="0"/>
              <a:t>circa 1000/anno)</a:t>
            </a:r>
          </a:p>
          <a:p>
            <a:pPr marL="342900" indent="-342900">
              <a:spcBef>
                <a:spcPts val="600"/>
              </a:spcBef>
              <a:buFontTx/>
              <a:buChar char="-"/>
            </a:pPr>
            <a:r>
              <a:rPr lang="it-IT" sz="1600" dirty="0"/>
              <a:t>Gestione del team account per il pagamento delle fatture al CERN</a:t>
            </a:r>
          </a:p>
          <a:p>
            <a:pPr marL="342900" lvl="0" indent="-342900" algn="just">
              <a:spcBef>
                <a:spcPts val="600"/>
              </a:spcBef>
              <a:buFontTx/>
              <a:buChar char="-"/>
            </a:pPr>
            <a:r>
              <a:rPr lang="it-IT" sz="1600" dirty="0"/>
              <a:t>Comunicazione mensile IVA Split </a:t>
            </a:r>
            <a:r>
              <a:rPr lang="it-IT" sz="1600" dirty="0" err="1"/>
              <a:t>Payment</a:t>
            </a:r>
            <a:r>
              <a:rPr lang="it-IT" sz="1600" dirty="0"/>
              <a:t>, IVA INTRA ED EXTRA Comunitaria e IVA su fatture Trenitalia e Cisalpina</a:t>
            </a:r>
          </a:p>
          <a:p>
            <a:pPr marL="342900" lvl="0" indent="-342900" algn="just">
              <a:spcBef>
                <a:spcPts val="600"/>
              </a:spcBef>
              <a:buFontTx/>
              <a:buChar char="-"/>
            </a:pPr>
            <a:r>
              <a:rPr lang="it-IT" sz="1600" dirty="0"/>
              <a:t>Comunicazione mensile IRPEF per le ritenute operate/da operare</a:t>
            </a:r>
          </a:p>
          <a:p>
            <a:pPr marL="342900" lvl="0" indent="-342900" algn="just">
              <a:spcBef>
                <a:spcPts val="600"/>
              </a:spcBef>
              <a:buFont typeface="Calibri" panose="020F0502020204030204" pitchFamily="34" charset="0"/>
              <a:buChar char="-"/>
            </a:pPr>
            <a:r>
              <a:rPr lang="it-IT" sz="1600" dirty="0"/>
              <a:t>Liquidazione periodica dell’IRPEF</a:t>
            </a:r>
          </a:p>
          <a:p>
            <a:pPr marL="342900" lvl="0" indent="-342900" algn="just">
              <a:spcBef>
                <a:spcPts val="600"/>
              </a:spcBef>
              <a:buFont typeface="Calibri" panose="020F0502020204030204" pitchFamily="34" charset="0"/>
              <a:buChar char="-"/>
            </a:pPr>
            <a:r>
              <a:rPr lang="it-IT" sz="1600" dirty="0"/>
              <a:t>Richiesta bimestrale di assegnazione del plafond di cassa (verifica periodica della disponibilità di cassa ed eventuale integrazione)</a:t>
            </a:r>
          </a:p>
          <a:p>
            <a:pPr marL="342900" lvl="0" indent="-342900" algn="just">
              <a:spcBef>
                <a:spcPts val="600"/>
              </a:spcBef>
              <a:buFont typeface="Calibri" panose="020F0502020204030204" pitchFamily="34" charset="0"/>
              <a:buChar char="-"/>
            </a:pPr>
            <a:r>
              <a:rPr lang="it-IT" sz="1600" dirty="0"/>
              <a:t>Verifiche di bilancio e controlli su rendiconti mensili delle competenze e dei residui attivi e passivi</a:t>
            </a:r>
          </a:p>
          <a:p>
            <a:pPr marL="342900" indent="-342900">
              <a:spcBef>
                <a:spcPts val="600"/>
              </a:spcBef>
              <a:buFontTx/>
              <a:buChar char="-"/>
            </a:pPr>
            <a:r>
              <a:rPr lang="it-IT" sz="1600" dirty="0"/>
              <a:t>Gestione delle fatture elettroniche attraverso il sistema ALFR&amp;D</a:t>
            </a:r>
          </a:p>
          <a:p>
            <a:pPr marL="342900" indent="-342900">
              <a:spcBef>
                <a:spcPts val="600"/>
              </a:spcBef>
              <a:buFontTx/>
              <a:buChar char="-"/>
            </a:pPr>
            <a:r>
              <a:rPr lang="it-IT" sz="1600" dirty="0"/>
              <a:t>Comunicazione dello stock del debito e gestione delle fatture non pagate e/o pagate oltre i 30 gg sulla Piattaforma dei Crediti Commerciali</a:t>
            </a:r>
          </a:p>
          <a:p>
            <a:pPr marL="342900" indent="-342900">
              <a:spcBef>
                <a:spcPts val="600"/>
              </a:spcBef>
              <a:buFontTx/>
              <a:buChar char="-"/>
            </a:pPr>
            <a:r>
              <a:rPr lang="it-IT" sz="1600" dirty="0"/>
              <a:t>Variazioni di bilancio secondo le scadenze stabilite dall’AC</a:t>
            </a:r>
          </a:p>
          <a:p>
            <a:pPr marL="342900" indent="-342900">
              <a:spcBef>
                <a:spcPts val="600"/>
              </a:spcBef>
              <a:buFontTx/>
              <a:buChar char="-"/>
            </a:pPr>
            <a:r>
              <a:rPr lang="it-IT" sz="1600" dirty="0"/>
              <a:t>Trasferimento annuale dell’avanzo vincolato</a:t>
            </a:r>
          </a:p>
          <a:p>
            <a:pPr marL="342900" indent="-342900">
              <a:spcBef>
                <a:spcPts val="600"/>
              </a:spcBef>
              <a:buFontTx/>
              <a:buChar char="-"/>
            </a:pPr>
            <a:r>
              <a:rPr lang="it-IT" sz="1600" dirty="0"/>
              <a:t>Richieste di assegnazioni dei fondi provenienti da finanziamenti esterni</a:t>
            </a:r>
          </a:p>
          <a:p>
            <a:pPr marL="342900" indent="-342900">
              <a:spcBef>
                <a:spcPts val="600"/>
              </a:spcBef>
              <a:buFontTx/>
              <a:buChar char="-"/>
            </a:pPr>
            <a:r>
              <a:rPr lang="it-IT" sz="1600" dirty="0"/>
              <a:t>Conteggi e comunicazione dei bolli virtuali</a:t>
            </a:r>
          </a:p>
          <a:p>
            <a:pPr marL="342900" indent="-342900">
              <a:spcBef>
                <a:spcPts val="600"/>
              </a:spcBef>
              <a:buFontTx/>
              <a:buChar char="-"/>
            </a:pPr>
            <a:r>
              <a:rPr lang="it-IT" sz="1600" dirty="0"/>
              <a:t>Chiusura del Bilancio d’esercizio</a:t>
            </a:r>
          </a:p>
        </p:txBody>
      </p:sp>
      <p:sp>
        <p:nvSpPr>
          <p:cNvPr id="6" name="Footer Placeholder 2">
            <a:extLst>
              <a:ext uri="{FF2B5EF4-FFF2-40B4-BE49-F238E27FC236}">
                <a16:creationId xmlns:a16="http://schemas.microsoft.com/office/drawing/2014/main" id="{2BCD35FA-AEF0-E74A-9769-6A3F75E21F02}"/>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2516641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2515A2-F19D-4D39-A300-79120FF85AF3}"/>
              </a:ext>
            </a:extLst>
          </p:cNvPr>
          <p:cNvSpPr>
            <a:spLocks noGrp="1"/>
          </p:cNvSpPr>
          <p:nvPr>
            <p:ph type="title"/>
          </p:nvPr>
        </p:nvSpPr>
        <p:spPr/>
        <p:txBody>
          <a:bodyPr/>
          <a:lstStyle/>
          <a:p>
            <a:r>
              <a:rPr lang="it-IT"/>
              <a:t>Servizio Amministrazione – Compiti e Attività</a:t>
            </a:r>
          </a:p>
        </p:txBody>
      </p:sp>
      <p:sp>
        <p:nvSpPr>
          <p:cNvPr id="4" name="Segnaposto numero diapositiva 3">
            <a:extLst>
              <a:ext uri="{FF2B5EF4-FFF2-40B4-BE49-F238E27FC236}">
                <a16:creationId xmlns:a16="http://schemas.microsoft.com/office/drawing/2014/main" id="{D15FE6D4-55D8-4250-B84F-6776B2A06E92}"/>
              </a:ext>
            </a:extLst>
          </p:cNvPr>
          <p:cNvSpPr>
            <a:spLocks noGrp="1"/>
          </p:cNvSpPr>
          <p:nvPr>
            <p:ph type="sldNum" sz="quarter" idx="4"/>
          </p:nvPr>
        </p:nvSpPr>
        <p:spPr/>
        <p:txBody>
          <a:bodyPr/>
          <a:lstStyle/>
          <a:p>
            <a:fld id="{B7F62631-D247-0E44-B808-5D23CBBA66F7}" type="slidenum">
              <a:rPr lang="en-US" smtClean="0"/>
              <a:pPr/>
              <a:t>25</a:t>
            </a:fld>
            <a:endParaRPr lang="en-US" dirty="0"/>
          </a:p>
        </p:txBody>
      </p:sp>
      <p:sp>
        <p:nvSpPr>
          <p:cNvPr id="5" name="Title 1">
            <a:extLst>
              <a:ext uri="{FF2B5EF4-FFF2-40B4-BE49-F238E27FC236}">
                <a16:creationId xmlns:a16="http://schemas.microsoft.com/office/drawing/2014/main" id="{4B21D8A2-D5D1-465C-9ADD-FCDD4BF431DB}"/>
              </a:ext>
            </a:extLst>
          </p:cNvPr>
          <p:cNvSpPr txBox="1">
            <a:spLocks/>
          </p:cNvSpPr>
          <p:nvPr/>
        </p:nvSpPr>
        <p:spPr>
          <a:xfrm>
            <a:off x="537610" y="1109708"/>
            <a:ext cx="11247990" cy="4572001"/>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sz="2400" b="1" dirty="0"/>
              <a:t>Patrimonio:</a:t>
            </a:r>
          </a:p>
          <a:p>
            <a:endParaRPr lang="it-IT" sz="2400" b="1" dirty="0"/>
          </a:p>
          <a:p>
            <a:pPr marL="342900" indent="-342900">
              <a:spcBef>
                <a:spcPts val="600"/>
              </a:spcBef>
              <a:buFontTx/>
              <a:buChar char="-"/>
            </a:pPr>
            <a:r>
              <a:rPr lang="it-IT" sz="2400" dirty="0"/>
              <a:t>Gestione del fondo economale</a:t>
            </a:r>
          </a:p>
          <a:p>
            <a:pPr marL="342900" lvl="0" indent="-342900" algn="just">
              <a:spcBef>
                <a:spcPts val="600"/>
              </a:spcBef>
              <a:buFontTx/>
              <a:buChar char="-"/>
            </a:pPr>
            <a:r>
              <a:rPr lang="it-IT" sz="2400" dirty="0"/>
              <a:t>Gestione patrimoniale ed emissione note di carico </a:t>
            </a:r>
            <a:r>
              <a:rPr lang="it-IT" sz="2400" b="1" dirty="0"/>
              <a:t>(circa 150/anno</a:t>
            </a:r>
            <a:r>
              <a:rPr lang="it-IT" sz="2400" dirty="0"/>
              <a:t>) e di discarico</a:t>
            </a:r>
          </a:p>
          <a:p>
            <a:pPr marL="342900" lvl="0" indent="-342900" algn="just">
              <a:spcBef>
                <a:spcPts val="600"/>
              </a:spcBef>
              <a:buFontTx/>
              <a:buChar char="-"/>
            </a:pPr>
            <a:r>
              <a:rPr lang="it-IT" sz="2400" dirty="0"/>
              <a:t>Gestione Inventario</a:t>
            </a:r>
          </a:p>
          <a:p>
            <a:pPr marL="342900" lvl="0" indent="-342900" algn="just">
              <a:spcBef>
                <a:spcPts val="600"/>
              </a:spcBef>
              <a:buFontTx/>
              <a:buChar char="-"/>
            </a:pPr>
            <a:r>
              <a:rPr lang="it-IT" sz="2400" dirty="0"/>
              <a:t>Ricognizione del materiale obsoleto da </a:t>
            </a:r>
            <a:r>
              <a:rPr lang="it-IT" sz="2400" dirty="0" err="1"/>
              <a:t>disinventariare</a:t>
            </a:r>
            <a:r>
              <a:rPr lang="it-IT" sz="2400" dirty="0"/>
              <a:t> e da smaltire</a:t>
            </a:r>
          </a:p>
          <a:p>
            <a:pPr marL="342900" lvl="0" indent="-342900" algn="just">
              <a:spcBef>
                <a:spcPts val="600"/>
              </a:spcBef>
              <a:buFont typeface="Calibri" panose="020F0502020204030204" pitchFamily="34" charset="0"/>
              <a:buChar char="-"/>
            </a:pPr>
            <a:r>
              <a:rPr lang="it-IT" sz="2400" dirty="0"/>
              <a:t>Gestione radiazione di beni</a:t>
            </a:r>
          </a:p>
          <a:p>
            <a:pPr marL="342900" lvl="0" indent="-342900" algn="just">
              <a:spcBef>
                <a:spcPts val="600"/>
              </a:spcBef>
              <a:buFont typeface="Calibri" panose="020F0502020204030204" pitchFamily="34" charset="0"/>
              <a:buChar char="-"/>
            </a:pPr>
            <a:r>
              <a:rPr lang="it-IT" sz="2400" dirty="0"/>
              <a:t>Rendiconto patrimoniale</a:t>
            </a:r>
          </a:p>
          <a:p>
            <a:pPr marL="342900" indent="-342900">
              <a:spcBef>
                <a:spcPts val="600"/>
              </a:spcBef>
              <a:buFontTx/>
              <a:buChar char="-"/>
            </a:pPr>
            <a:r>
              <a:rPr lang="it-IT" sz="2400" dirty="0"/>
              <a:t>Gestione cancelleria della Sezione con approvvigionamento e distribuzione materiale</a:t>
            </a:r>
          </a:p>
        </p:txBody>
      </p:sp>
      <p:sp>
        <p:nvSpPr>
          <p:cNvPr id="6" name="Footer Placeholder 2">
            <a:extLst>
              <a:ext uri="{FF2B5EF4-FFF2-40B4-BE49-F238E27FC236}">
                <a16:creationId xmlns:a16="http://schemas.microsoft.com/office/drawing/2014/main" id="{A12DBD9A-45D2-E246-B339-0C538E685966}"/>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3156820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2515A2-F19D-4D39-A300-79120FF85AF3}"/>
              </a:ext>
            </a:extLst>
          </p:cNvPr>
          <p:cNvSpPr>
            <a:spLocks noGrp="1"/>
          </p:cNvSpPr>
          <p:nvPr>
            <p:ph type="title"/>
          </p:nvPr>
        </p:nvSpPr>
        <p:spPr/>
        <p:txBody>
          <a:bodyPr/>
          <a:lstStyle/>
          <a:p>
            <a:pPr>
              <a:spcBef>
                <a:spcPts val="600"/>
              </a:spcBef>
            </a:pPr>
            <a:r>
              <a:rPr lang="it-IT" dirty="0"/>
              <a:t>Servizio Amministrazione – Compiti e Attività</a:t>
            </a:r>
          </a:p>
        </p:txBody>
      </p:sp>
      <p:sp>
        <p:nvSpPr>
          <p:cNvPr id="4" name="Segnaposto numero diapositiva 3">
            <a:extLst>
              <a:ext uri="{FF2B5EF4-FFF2-40B4-BE49-F238E27FC236}">
                <a16:creationId xmlns:a16="http://schemas.microsoft.com/office/drawing/2014/main" id="{D15FE6D4-55D8-4250-B84F-6776B2A06E92}"/>
              </a:ext>
            </a:extLst>
          </p:cNvPr>
          <p:cNvSpPr>
            <a:spLocks noGrp="1"/>
          </p:cNvSpPr>
          <p:nvPr>
            <p:ph type="sldNum" sz="quarter" idx="4"/>
          </p:nvPr>
        </p:nvSpPr>
        <p:spPr/>
        <p:txBody>
          <a:bodyPr/>
          <a:lstStyle/>
          <a:p>
            <a:fld id="{B7F62631-D247-0E44-B808-5D23CBBA66F7}" type="slidenum">
              <a:rPr lang="en-US" smtClean="0"/>
              <a:pPr/>
              <a:t>26</a:t>
            </a:fld>
            <a:endParaRPr lang="en-US" dirty="0"/>
          </a:p>
        </p:txBody>
      </p:sp>
      <p:sp>
        <p:nvSpPr>
          <p:cNvPr id="5" name="Title 1">
            <a:extLst>
              <a:ext uri="{FF2B5EF4-FFF2-40B4-BE49-F238E27FC236}">
                <a16:creationId xmlns:a16="http://schemas.microsoft.com/office/drawing/2014/main" id="{4B21D8A2-D5D1-465C-9ADD-FCDD4BF431DB}"/>
              </a:ext>
            </a:extLst>
          </p:cNvPr>
          <p:cNvSpPr txBox="1">
            <a:spLocks/>
          </p:cNvSpPr>
          <p:nvPr/>
        </p:nvSpPr>
        <p:spPr>
          <a:xfrm>
            <a:off x="537611" y="1142999"/>
            <a:ext cx="10476950" cy="4793106"/>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sz="2400" b="1" dirty="0"/>
              <a:t>Emissione di ordinativi nazionali ed internazionali.</a:t>
            </a:r>
          </a:p>
          <a:p>
            <a:r>
              <a:rPr lang="it-IT" sz="2400" b="1" dirty="0"/>
              <a:t>Procedure di acquisto sotto i 40k€: ODA, TD, RDO, affidamenti diretti fuori MEPA e CONVENZIONI</a:t>
            </a:r>
          </a:p>
          <a:p>
            <a:endParaRPr lang="it-IT" sz="2400" b="1" dirty="0"/>
          </a:p>
          <a:p>
            <a:pPr marL="342900" indent="-342900">
              <a:spcBef>
                <a:spcPts val="600"/>
              </a:spcBef>
              <a:buFontTx/>
              <a:buChar char="-"/>
            </a:pPr>
            <a:r>
              <a:rPr lang="it-IT" sz="2400" dirty="0"/>
              <a:t>Gestione delle richieste di acquisto (RDA) nel nuovo sistema del ciclo acquisti relativamente alle procedure di acquisto su MEPA e fuori MEPA entro i 40k€</a:t>
            </a:r>
          </a:p>
          <a:p>
            <a:pPr marL="342900" indent="-342900">
              <a:spcBef>
                <a:spcPts val="600"/>
              </a:spcBef>
              <a:buFontTx/>
              <a:buChar char="-"/>
            </a:pPr>
            <a:r>
              <a:rPr lang="it-IT" sz="2400" dirty="0"/>
              <a:t>Emissione di circa </a:t>
            </a:r>
            <a:r>
              <a:rPr lang="it-IT" sz="2400" b="1" dirty="0"/>
              <a:t>600</a:t>
            </a:r>
            <a:r>
              <a:rPr lang="it-IT" sz="2400" dirty="0"/>
              <a:t> ordinativi nazionali ed internazionali/anno</a:t>
            </a:r>
          </a:p>
          <a:p>
            <a:pPr marL="342900" indent="-342900">
              <a:spcBef>
                <a:spcPts val="600"/>
              </a:spcBef>
              <a:buFontTx/>
              <a:buChar char="-"/>
            </a:pPr>
            <a:r>
              <a:rPr lang="it-IT" sz="2400" dirty="0"/>
              <a:t>Controlli sulle ditte aggiudicatarie ai sensi della normativa vigente (verifica DURC, </a:t>
            </a:r>
            <a:r>
              <a:rPr lang="it-IT" sz="2400" dirty="0" err="1"/>
              <a:t>Equitalia</a:t>
            </a:r>
            <a:r>
              <a:rPr lang="it-IT" sz="2400" dirty="0"/>
              <a:t>, </a:t>
            </a:r>
            <a:r>
              <a:rPr lang="it-IT" sz="2400" dirty="0" err="1"/>
              <a:t>Anac</a:t>
            </a:r>
            <a:r>
              <a:rPr lang="it-IT" sz="2400" dirty="0"/>
              <a:t>, regolarità fiscale, carichi pendenti ecc.)</a:t>
            </a:r>
          </a:p>
          <a:p>
            <a:pPr marL="342900" indent="-342900">
              <a:spcBef>
                <a:spcPts val="600"/>
              </a:spcBef>
              <a:buFontTx/>
              <a:buChar char="-"/>
            </a:pPr>
            <a:r>
              <a:rPr lang="it-IT" sz="2400" dirty="0"/>
              <a:t>Rapporti con i fornitori per la risoluzione di problemi legati all’ordine</a:t>
            </a:r>
          </a:p>
        </p:txBody>
      </p:sp>
      <p:sp>
        <p:nvSpPr>
          <p:cNvPr id="6" name="Footer Placeholder 2">
            <a:extLst>
              <a:ext uri="{FF2B5EF4-FFF2-40B4-BE49-F238E27FC236}">
                <a16:creationId xmlns:a16="http://schemas.microsoft.com/office/drawing/2014/main" id="{F46F52FD-B174-624C-8003-BA3E15EA7326}"/>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440100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2515A2-F19D-4D39-A300-79120FF85AF3}"/>
              </a:ext>
            </a:extLst>
          </p:cNvPr>
          <p:cNvSpPr>
            <a:spLocks noGrp="1"/>
          </p:cNvSpPr>
          <p:nvPr>
            <p:ph type="title"/>
          </p:nvPr>
        </p:nvSpPr>
        <p:spPr/>
        <p:txBody>
          <a:bodyPr/>
          <a:lstStyle/>
          <a:p>
            <a:r>
              <a:rPr lang="it-IT" dirty="0"/>
              <a:t>Servizio Amministrazione – Compiti e Attività</a:t>
            </a:r>
          </a:p>
        </p:txBody>
      </p:sp>
      <p:sp>
        <p:nvSpPr>
          <p:cNvPr id="4" name="Segnaposto numero diapositiva 3">
            <a:extLst>
              <a:ext uri="{FF2B5EF4-FFF2-40B4-BE49-F238E27FC236}">
                <a16:creationId xmlns:a16="http://schemas.microsoft.com/office/drawing/2014/main" id="{D15FE6D4-55D8-4250-B84F-6776B2A06E92}"/>
              </a:ext>
            </a:extLst>
          </p:cNvPr>
          <p:cNvSpPr>
            <a:spLocks noGrp="1"/>
          </p:cNvSpPr>
          <p:nvPr>
            <p:ph type="sldNum" sz="quarter" idx="4"/>
          </p:nvPr>
        </p:nvSpPr>
        <p:spPr/>
        <p:txBody>
          <a:bodyPr/>
          <a:lstStyle/>
          <a:p>
            <a:fld id="{B7F62631-D247-0E44-B808-5D23CBBA66F7}" type="slidenum">
              <a:rPr lang="en-US" smtClean="0"/>
              <a:pPr/>
              <a:t>27</a:t>
            </a:fld>
            <a:endParaRPr lang="en-US" dirty="0"/>
          </a:p>
        </p:txBody>
      </p:sp>
      <p:sp>
        <p:nvSpPr>
          <p:cNvPr id="5" name="Title 1">
            <a:extLst>
              <a:ext uri="{FF2B5EF4-FFF2-40B4-BE49-F238E27FC236}">
                <a16:creationId xmlns:a16="http://schemas.microsoft.com/office/drawing/2014/main" id="{4B21D8A2-D5D1-465C-9ADD-FCDD4BF431DB}"/>
              </a:ext>
            </a:extLst>
          </p:cNvPr>
          <p:cNvSpPr txBox="1">
            <a:spLocks/>
          </p:cNvSpPr>
          <p:nvPr/>
        </p:nvSpPr>
        <p:spPr>
          <a:xfrm>
            <a:off x="523731" y="1143000"/>
            <a:ext cx="10476950" cy="4089400"/>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sz="2400" b="1" dirty="0"/>
              <a:t>Procedure di acquisto sopra i 40k€</a:t>
            </a:r>
          </a:p>
          <a:p>
            <a:r>
              <a:rPr lang="it-IT" sz="2400" b="1" dirty="0"/>
              <a:t>Gare aperte su </a:t>
            </a:r>
            <a:r>
              <a:rPr lang="it-IT" sz="2400" b="1" dirty="0" err="1"/>
              <a:t>Consip</a:t>
            </a:r>
            <a:r>
              <a:rPr lang="it-IT" sz="2400" b="1" dirty="0"/>
              <a:t> e su ASP</a:t>
            </a:r>
          </a:p>
          <a:p>
            <a:endParaRPr lang="it-IT" sz="2400" b="1" dirty="0"/>
          </a:p>
          <a:p>
            <a:pPr marL="342900" indent="-342900">
              <a:buFontTx/>
              <a:buChar char="-"/>
            </a:pPr>
            <a:r>
              <a:rPr lang="it-IT" sz="2400" dirty="0"/>
              <a:t>Gestione della programmazione biennale dei lavori e delle forniture</a:t>
            </a:r>
          </a:p>
          <a:p>
            <a:pPr marL="342900" indent="-342900">
              <a:buFontTx/>
              <a:buChar char="-"/>
            </a:pPr>
            <a:endParaRPr lang="it-IT" sz="2400" dirty="0"/>
          </a:p>
          <a:p>
            <a:pPr marL="342900" indent="-342900">
              <a:buFontTx/>
              <a:buChar char="-"/>
            </a:pPr>
            <a:r>
              <a:rPr lang="it-IT" sz="2400" dirty="0"/>
              <a:t>Predisposizione documenti per la richiesta di indizione e di aggiudicazione delle gare telematiche</a:t>
            </a:r>
          </a:p>
          <a:p>
            <a:pPr marL="342900" indent="-342900">
              <a:buFontTx/>
              <a:buChar char="-"/>
            </a:pPr>
            <a:endParaRPr lang="it-IT" sz="2400" dirty="0"/>
          </a:p>
          <a:p>
            <a:pPr marL="342900" indent="-342900">
              <a:buFontTx/>
              <a:buChar char="-"/>
            </a:pPr>
            <a:r>
              <a:rPr lang="it-IT" sz="2400" dirty="0"/>
              <a:t>Supporto ai RUP durante le sedute amministrative</a:t>
            </a:r>
          </a:p>
        </p:txBody>
      </p:sp>
      <p:sp>
        <p:nvSpPr>
          <p:cNvPr id="6" name="Footer Placeholder 2">
            <a:extLst>
              <a:ext uri="{FF2B5EF4-FFF2-40B4-BE49-F238E27FC236}">
                <a16:creationId xmlns:a16="http://schemas.microsoft.com/office/drawing/2014/main" id="{8297ADD7-9D4D-7945-B7A7-E2A58F9E29FA}"/>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1103874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2515A2-F19D-4D39-A300-79120FF85AF3}"/>
              </a:ext>
            </a:extLst>
          </p:cNvPr>
          <p:cNvSpPr>
            <a:spLocks noGrp="1"/>
          </p:cNvSpPr>
          <p:nvPr>
            <p:ph type="title"/>
          </p:nvPr>
        </p:nvSpPr>
        <p:spPr/>
        <p:txBody>
          <a:bodyPr/>
          <a:lstStyle/>
          <a:p>
            <a:r>
              <a:rPr lang="it-IT" dirty="0"/>
              <a:t>Servizio Amministrazione – Compiti e Attività</a:t>
            </a:r>
          </a:p>
        </p:txBody>
      </p:sp>
      <p:sp>
        <p:nvSpPr>
          <p:cNvPr id="4" name="Segnaposto numero diapositiva 3">
            <a:extLst>
              <a:ext uri="{FF2B5EF4-FFF2-40B4-BE49-F238E27FC236}">
                <a16:creationId xmlns:a16="http://schemas.microsoft.com/office/drawing/2014/main" id="{D15FE6D4-55D8-4250-B84F-6776B2A06E92}"/>
              </a:ext>
            </a:extLst>
          </p:cNvPr>
          <p:cNvSpPr>
            <a:spLocks noGrp="1"/>
          </p:cNvSpPr>
          <p:nvPr>
            <p:ph type="sldNum" sz="quarter" idx="4"/>
          </p:nvPr>
        </p:nvSpPr>
        <p:spPr/>
        <p:txBody>
          <a:bodyPr/>
          <a:lstStyle/>
          <a:p>
            <a:fld id="{B7F62631-D247-0E44-B808-5D23CBBA66F7}" type="slidenum">
              <a:rPr lang="en-US" smtClean="0"/>
              <a:pPr/>
              <a:t>28</a:t>
            </a:fld>
            <a:endParaRPr lang="en-US" dirty="0"/>
          </a:p>
        </p:txBody>
      </p:sp>
      <p:sp>
        <p:nvSpPr>
          <p:cNvPr id="5" name="Title 1">
            <a:extLst>
              <a:ext uri="{FF2B5EF4-FFF2-40B4-BE49-F238E27FC236}">
                <a16:creationId xmlns:a16="http://schemas.microsoft.com/office/drawing/2014/main" id="{4B21D8A2-D5D1-465C-9ADD-FCDD4BF431DB}"/>
              </a:ext>
            </a:extLst>
          </p:cNvPr>
          <p:cNvSpPr txBox="1">
            <a:spLocks/>
          </p:cNvSpPr>
          <p:nvPr/>
        </p:nvSpPr>
        <p:spPr>
          <a:xfrm>
            <a:off x="448711" y="772757"/>
            <a:ext cx="10476950" cy="1479415"/>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endParaRPr lang="en-US" sz="2400" b="1" dirty="0"/>
          </a:p>
          <a:p>
            <a:r>
              <a:rPr lang="it-IT" sz="2400" b="1" dirty="0"/>
              <a:t>Elenco delle Gare della Sezione di Bari relative ai Progetti esterni aggiudicate, da aggiudicare e in corso:</a:t>
            </a:r>
          </a:p>
          <a:p>
            <a:r>
              <a:rPr lang="it-IT" sz="2400" b="1" dirty="0"/>
              <a:t>PROGETTO IBISCO: </a:t>
            </a:r>
            <a:r>
              <a:rPr lang="en-US" sz="2400" b="1" dirty="0"/>
              <a:t>~ 4.4 </a:t>
            </a:r>
            <a:r>
              <a:rPr lang="en-US" sz="2400" b="1" dirty="0" err="1"/>
              <a:t>MEur</a:t>
            </a:r>
            <a:endParaRPr lang="it-IT" sz="2400" b="1" dirty="0"/>
          </a:p>
          <a:p>
            <a:r>
              <a:rPr lang="it-IT" sz="1800" b="1" dirty="0">
                <a:solidFill>
                  <a:srgbClr val="000000"/>
                </a:solidFill>
                <a:latin typeface="Calibri" panose="020F0502020204030204" pitchFamily="34" charset="0"/>
              </a:rPr>
              <a:t> </a:t>
            </a:r>
            <a:endParaRPr lang="it-IT" sz="2400" b="1" dirty="0"/>
          </a:p>
        </p:txBody>
      </p:sp>
      <p:graphicFrame>
        <p:nvGraphicFramePr>
          <p:cNvPr id="6" name="Tabella 5">
            <a:extLst>
              <a:ext uri="{FF2B5EF4-FFF2-40B4-BE49-F238E27FC236}">
                <a16:creationId xmlns:a16="http://schemas.microsoft.com/office/drawing/2014/main" id="{A35E7A7F-0F9B-4390-A241-0FA753D3986D}"/>
              </a:ext>
            </a:extLst>
          </p:cNvPr>
          <p:cNvGraphicFramePr>
            <a:graphicFrameLocks noGrp="1"/>
          </p:cNvGraphicFramePr>
          <p:nvPr/>
        </p:nvGraphicFramePr>
        <p:xfrm>
          <a:off x="602240" y="2431193"/>
          <a:ext cx="5966314" cy="3717550"/>
        </p:xfrm>
        <a:graphic>
          <a:graphicData uri="http://schemas.openxmlformats.org/drawingml/2006/table">
            <a:tbl>
              <a:tblPr firstRow="1" firstCol="1" bandRow="1">
                <a:tableStyleId>{7DF18680-E054-41AD-8BC1-D1AEF772440D}</a:tableStyleId>
              </a:tblPr>
              <a:tblGrid>
                <a:gridCol w="2650173">
                  <a:extLst>
                    <a:ext uri="{9D8B030D-6E8A-4147-A177-3AD203B41FA5}">
                      <a16:colId xmlns:a16="http://schemas.microsoft.com/office/drawing/2014/main" val="3297715777"/>
                    </a:ext>
                  </a:extLst>
                </a:gridCol>
                <a:gridCol w="1650727">
                  <a:extLst>
                    <a:ext uri="{9D8B030D-6E8A-4147-A177-3AD203B41FA5}">
                      <a16:colId xmlns:a16="http://schemas.microsoft.com/office/drawing/2014/main" val="3166850851"/>
                    </a:ext>
                  </a:extLst>
                </a:gridCol>
                <a:gridCol w="1665414">
                  <a:extLst>
                    <a:ext uri="{9D8B030D-6E8A-4147-A177-3AD203B41FA5}">
                      <a16:colId xmlns:a16="http://schemas.microsoft.com/office/drawing/2014/main" val="678517037"/>
                    </a:ext>
                  </a:extLst>
                </a:gridCol>
              </a:tblGrid>
              <a:tr h="235395">
                <a:tc>
                  <a:txBody>
                    <a:bodyPr/>
                    <a:lstStyle/>
                    <a:p>
                      <a:pPr algn="l">
                        <a:lnSpc>
                          <a:spcPct val="107000"/>
                        </a:lnSpc>
                        <a:spcAft>
                          <a:spcPts val="800"/>
                        </a:spcAft>
                      </a:pPr>
                      <a:r>
                        <a:rPr lang="it-IT" sz="1400">
                          <a:effectLst/>
                        </a:rPr>
                        <a:t>Oggetto</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a:effectLst/>
                        </a:rPr>
                        <a:t>Quantità</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a:effectLst/>
                        </a:rPr>
                        <a:t>Prezzo complessivo</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94057348"/>
                  </a:ext>
                </a:extLst>
              </a:tr>
              <a:tr h="235395">
                <a:tc>
                  <a:txBody>
                    <a:bodyPr/>
                    <a:lstStyle/>
                    <a:p>
                      <a:pPr algn="l">
                        <a:lnSpc>
                          <a:spcPct val="107000"/>
                        </a:lnSpc>
                        <a:spcAft>
                          <a:spcPts val="800"/>
                        </a:spcAft>
                      </a:pPr>
                      <a:r>
                        <a:rPr lang="it-IT" sz="1400" dirty="0">
                          <a:effectLst/>
                        </a:rPr>
                        <a:t>1) </a:t>
                      </a:r>
                      <a:r>
                        <a:rPr lang="it-IT" sz="1400" dirty="0" err="1">
                          <a:effectLst/>
                        </a:rPr>
                        <a:t>Working</a:t>
                      </a:r>
                      <a:r>
                        <a:rPr lang="it-IT" sz="1400" dirty="0">
                          <a:effectLst/>
                        </a:rPr>
                        <a:t> </a:t>
                      </a:r>
                      <a:r>
                        <a:rPr lang="it-IT" sz="1400" dirty="0" err="1">
                          <a:effectLst/>
                        </a:rPr>
                        <a:t>Node</a:t>
                      </a:r>
                      <a:r>
                        <a:rPr lang="it-IT" sz="1400" dirty="0">
                          <a:effectLst/>
                        </a:rPr>
                        <a:t> HTC standard</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30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€ 1.320.300,00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02086308"/>
                  </a:ext>
                </a:extLst>
              </a:tr>
              <a:tr h="235395">
                <a:tc>
                  <a:txBody>
                    <a:bodyPr/>
                    <a:lstStyle/>
                    <a:p>
                      <a:pPr algn="l">
                        <a:lnSpc>
                          <a:spcPct val="107000"/>
                        </a:lnSpc>
                        <a:spcAft>
                          <a:spcPts val="800"/>
                        </a:spcAft>
                      </a:pPr>
                      <a:r>
                        <a:rPr lang="it-IT" sz="1400" dirty="0">
                          <a:effectLst/>
                        </a:rPr>
                        <a:t>2) Macchine servizi centrali</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11</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€ 96.620,00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82270713"/>
                  </a:ext>
                </a:extLst>
              </a:tr>
              <a:tr h="235395">
                <a:tc>
                  <a:txBody>
                    <a:bodyPr/>
                    <a:lstStyle/>
                    <a:p>
                      <a:pPr algn="l">
                        <a:lnSpc>
                          <a:spcPct val="107000"/>
                        </a:lnSpc>
                        <a:spcAft>
                          <a:spcPts val="800"/>
                        </a:spcAft>
                      </a:pPr>
                      <a:r>
                        <a:rPr lang="it-IT" sz="1400" dirty="0">
                          <a:effectLst/>
                        </a:rPr>
                        <a:t>3) Rack</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12</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€ 35.140,00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94387948"/>
                  </a:ext>
                </a:extLst>
              </a:tr>
              <a:tr h="235395">
                <a:tc>
                  <a:txBody>
                    <a:bodyPr/>
                    <a:lstStyle/>
                    <a:p>
                      <a:pPr algn="l">
                        <a:lnSpc>
                          <a:spcPct val="107000"/>
                        </a:lnSpc>
                        <a:spcAft>
                          <a:spcPts val="800"/>
                        </a:spcAft>
                      </a:pPr>
                      <a:r>
                        <a:rPr lang="it-IT" sz="1400" dirty="0">
                          <a:effectLst/>
                        </a:rPr>
                        <a:t>4) PDU</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a:effectLst/>
                        </a:rPr>
                        <a:t>24</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€ 21.870,00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47511089"/>
                  </a:ext>
                </a:extLst>
              </a:tr>
              <a:tr h="235395">
                <a:tc>
                  <a:txBody>
                    <a:bodyPr/>
                    <a:lstStyle/>
                    <a:p>
                      <a:pPr algn="l">
                        <a:lnSpc>
                          <a:spcPct val="107000"/>
                        </a:lnSpc>
                        <a:spcAft>
                          <a:spcPts val="800"/>
                        </a:spcAft>
                      </a:pPr>
                      <a:r>
                        <a:rPr lang="it-IT" sz="1400" dirty="0">
                          <a:effectLst/>
                        </a:rPr>
                        <a:t>5) UPS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1</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€ 167.840,00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50777859"/>
                  </a:ext>
                </a:extLst>
              </a:tr>
              <a:tr h="235395">
                <a:tc>
                  <a:txBody>
                    <a:bodyPr/>
                    <a:lstStyle/>
                    <a:p>
                      <a:pPr algn="l">
                        <a:lnSpc>
                          <a:spcPct val="107000"/>
                        </a:lnSpc>
                        <a:spcAft>
                          <a:spcPts val="800"/>
                        </a:spcAft>
                      </a:pPr>
                      <a:r>
                        <a:rPr lang="it-IT" sz="1400" dirty="0">
                          <a:effectLst/>
                        </a:rPr>
                        <a:t>6) Server Cloud (con 2 GPU per nodo)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a:effectLst/>
                        </a:rPr>
                        <a:t>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€ 449.320,00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25468841"/>
                  </a:ext>
                </a:extLst>
              </a:tr>
              <a:tr h="235395">
                <a:tc>
                  <a:txBody>
                    <a:bodyPr/>
                    <a:lstStyle/>
                    <a:p>
                      <a:pPr algn="l">
                        <a:lnSpc>
                          <a:spcPct val="107000"/>
                        </a:lnSpc>
                        <a:spcAft>
                          <a:spcPts val="800"/>
                        </a:spcAft>
                      </a:pPr>
                      <a:r>
                        <a:rPr lang="it-IT" sz="1400" dirty="0">
                          <a:effectLst/>
                        </a:rPr>
                        <a:t>7) Storage CEPH</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a:effectLst/>
                        </a:rPr>
                        <a:t>19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€ 154.800,00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25657207"/>
                  </a:ext>
                </a:extLst>
              </a:tr>
              <a:tr h="235395">
                <a:tc>
                  <a:txBody>
                    <a:bodyPr/>
                    <a:lstStyle/>
                    <a:p>
                      <a:pPr algn="l">
                        <a:lnSpc>
                          <a:spcPct val="107000"/>
                        </a:lnSpc>
                        <a:spcAft>
                          <a:spcPts val="800"/>
                        </a:spcAft>
                      </a:pPr>
                      <a:r>
                        <a:rPr lang="it-IT" sz="1400" dirty="0">
                          <a:effectLst/>
                        </a:rPr>
                        <a:t>8) Storage </a:t>
                      </a:r>
                      <a:r>
                        <a:rPr lang="it-IT" sz="1400" dirty="0" err="1">
                          <a:effectLst/>
                        </a:rPr>
                        <a:t>Posix</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a:effectLst/>
                        </a:rPr>
                        <a:t>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€ 1.352.740,00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86678608"/>
                  </a:ext>
                </a:extLst>
              </a:tr>
              <a:tr h="235395">
                <a:tc>
                  <a:txBody>
                    <a:bodyPr/>
                    <a:lstStyle/>
                    <a:p>
                      <a:pPr algn="l">
                        <a:lnSpc>
                          <a:spcPct val="107000"/>
                        </a:lnSpc>
                        <a:spcAft>
                          <a:spcPts val="800"/>
                        </a:spcAft>
                      </a:pPr>
                      <a:r>
                        <a:rPr lang="it-IT" sz="1400" dirty="0">
                          <a:effectLst/>
                        </a:rPr>
                        <a:t>9) Upgrade rete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a:effectLst/>
                        </a:rPr>
                        <a:t>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€ 545.500,00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21021630"/>
                  </a:ext>
                </a:extLst>
              </a:tr>
              <a:tr h="235395">
                <a:tc>
                  <a:txBody>
                    <a:bodyPr/>
                    <a:lstStyle/>
                    <a:p>
                      <a:pPr algn="l">
                        <a:lnSpc>
                          <a:spcPct val="107000"/>
                        </a:lnSpc>
                        <a:spcAft>
                          <a:spcPts val="800"/>
                        </a:spcAft>
                      </a:pPr>
                      <a:r>
                        <a:rPr lang="it-IT" sz="1400" dirty="0">
                          <a:effectLst/>
                        </a:rPr>
                        <a:t>10) </a:t>
                      </a:r>
                      <a:r>
                        <a:rPr lang="it-IT" sz="1400" dirty="0" err="1">
                          <a:effectLst/>
                        </a:rPr>
                        <a:t>Fortigate</a:t>
                      </a:r>
                      <a:r>
                        <a:rPr lang="it-IT" sz="1400" dirty="0">
                          <a:effectLst/>
                        </a:rPr>
                        <a:t> evoluto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a:effectLst/>
                        </a:rPr>
                        <a:t>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€ 69.540,00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77012371"/>
                  </a:ext>
                </a:extLst>
              </a:tr>
              <a:tr h="235395">
                <a:tc>
                  <a:txBody>
                    <a:bodyPr/>
                    <a:lstStyle/>
                    <a:p>
                      <a:pPr algn="l">
                        <a:lnSpc>
                          <a:spcPct val="107000"/>
                        </a:lnSpc>
                        <a:spcAft>
                          <a:spcPts val="800"/>
                        </a:spcAft>
                      </a:pPr>
                      <a:r>
                        <a:rPr lang="it-IT" sz="1400" dirty="0">
                          <a:effectLst/>
                        </a:rPr>
                        <a:t>11) SSD </a:t>
                      </a:r>
                      <a:r>
                        <a:rPr lang="it-IT" sz="1400" dirty="0" err="1">
                          <a:effectLst/>
                        </a:rPr>
                        <a:t>only</a:t>
                      </a:r>
                      <a:r>
                        <a:rPr lang="it-IT" sz="1400" dirty="0">
                          <a:effectLst/>
                        </a:rPr>
                        <a:t> disk</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a:effectLst/>
                        </a:rPr>
                        <a:t>3</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€ 101.260,00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83239376"/>
                  </a:ext>
                </a:extLst>
              </a:tr>
              <a:tr h="235395">
                <a:tc>
                  <a:txBody>
                    <a:bodyPr/>
                    <a:lstStyle/>
                    <a:p>
                      <a:pPr algn="l">
                        <a:lnSpc>
                          <a:spcPct val="107000"/>
                        </a:lnSpc>
                        <a:spcAft>
                          <a:spcPts val="800"/>
                        </a:spcAft>
                      </a:pPr>
                      <a:r>
                        <a:rPr lang="it-IT" sz="1400" dirty="0">
                          <a:effectLst/>
                        </a:rPr>
                        <a:t>12) Metadata server</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a:effectLst/>
                        </a:rPr>
                        <a:t>2</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€ 46.970,00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58600144"/>
                  </a:ext>
                </a:extLst>
              </a:tr>
              <a:tr h="235395">
                <a:tc>
                  <a:txBody>
                    <a:bodyPr/>
                    <a:lstStyle/>
                    <a:p>
                      <a:pPr algn="l">
                        <a:lnSpc>
                          <a:spcPct val="107000"/>
                        </a:lnSpc>
                        <a:spcAft>
                          <a:spcPts val="800"/>
                        </a:spcAft>
                      </a:pPr>
                      <a:r>
                        <a:rPr lang="it-IT" sz="1400" dirty="0">
                          <a:effectLst/>
                        </a:rPr>
                        <a:t>13) Switch monitoring e management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a:effectLst/>
                        </a:rPr>
                        <a:t>30</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€ 28.060,00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28614520"/>
                  </a:ext>
                </a:extLst>
              </a:tr>
            </a:tbl>
          </a:graphicData>
        </a:graphic>
      </p:graphicFrame>
      <p:sp>
        <p:nvSpPr>
          <p:cNvPr id="7" name="Footer Placeholder 2">
            <a:extLst>
              <a:ext uri="{FF2B5EF4-FFF2-40B4-BE49-F238E27FC236}">
                <a16:creationId xmlns:a16="http://schemas.microsoft.com/office/drawing/2014/main" id="{CAE2DCAE-8937-D949-9432-66F1B7AB3481}"/>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2639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2515A2-F19D-4D39-A300-79120FF85AF3}"/>
              </a:ext>
            </a:extLst>
          </p:cNvPr>
          <p:cNvSpPr>
            <a:spLocks noGrp="1"/>
          </p:cNvSpPr>
          <p:nvPr>
            <p:ph type="title"/>
          </p:nvPr>
        </p:nvSpPr>
        <p:spPr/>
        <p:txBody>
          <a:bodyPr/>
          <a:lstStyle/>
          <a:p>
            <a:r>
              <a:rPr lang="it-IT" dirty="0"/>
              <a:t>Servizio Amministrazione – Compiti e Attività</a:t>
            </a:r>
          </a:p>
        </p:txBody>
      </p:sp>
      <p:sp>
        <p:nvSpPr>
          <p:cNvPr id="4" name="Segnaposto numero diapositiva 3">
            <a:extLst>
              <a:ext uri="{FF2B5EF4-FFF2-40B4-BE49-F238E27FC236}">
                <a16:creationId xmlns:a16="http://schemas.microsoft.com/office/drawing/2014/main" id="{D15FE6D4-55D8-4250-B84F-6776B2A06E92}"/>
              </a:ext>
            </a:extLst>
          </p:cNvPr>
          <p:cNvSpPr>
            <a:spLocks noGrp="1"/>
          </p:cNvSpPr>
          <p:nvPr>
            <p:ph type="sldNum" sz="quarter" idx="4"/>
          </p:nvPr>
        </p:nvSpPr>
        <p:spPr/>
        <p:txBody>
          <a:bodyPr/>
          <a:lstStyle/>
          <a:p>
            <a:fld id="{B7F62631-D247-0E44-B808-5D23CBBA66F7}" type="slidenum">
              <a:rPr lang="en-US" smtClean="0"/>
              <a:pPr/>
              <a:t>29</a:t>
            </a:fld>
            <a:endParaRPr lang="en-US" dirty="0"/>
          </a:p>
        </p:txBody>
      </p:sp>
      <p:sp>
        <p:nvSpPr>
          <p:cNvPr id="5" name="Title 1">
            <a:extLst>
              <a:ext uri="{FF2B5EF4-FFF2-40B4-BE49-F238E27FC236}">
                <a16:creationId xmlns:a16="http://schemas.microsoft.com/office/drawing/2014/main" id="{4B21D8A2-D5D1-465C-9ADD-FCDD4BF431DB}"/>
              </a:ext>
            </a:extLst>
          </p:cNvPr>
          <p:cNvSpPr txBox="1">
            <a:spLocks/>
          </p:cNvSpPr>
          <p:nvPr/>
        </p:nvSpPr>
        <p:spPr>
          <a:xfrm>
            <a:off x="391696" y="1177700"/>
            <a:ext cx="10476950" cy="2110393"/>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endParaRPr lang="en-US" sz="2400" b="1" dirty="0"/>
          </a:p>
          <a:p>
            <a:r>
              <a:rPr lang="it-IT" sz="2400" b="1" dirty="0"/>
              <a:t>Elenco delle gare della Sezione di Bari relative ai Progetti esterni:</a:t>
            </a:r>
          </a:p>
          <a:p>
            <a:endParaRPr lang="it-IT" sz="2400" b="1" dirty="0"/>
          </a:p>
          <a:p>
            <a:r>
              <a:rPr lang="it-IT" sz="2400" b="1" dirty="0"/>
              <a:t>CNRBIOMICS: ~ 600 </a:t>
            </a:r>
            <a:r>
              <a:rPr lang="it-IT" sz="2400" b="1" dirty="0" err="1"/>
              <a:t>kEur</a:t>
            </a:r>
            <a:endParaRPr lang="it-IT" sz="2400" b="1" dirty="0"/>
          </a:p>
          <a:p>
            <a:endParaRPr lang="it-IT" sz="2400" b="1" dirty="0"/>
          </a:p>
          <a:p>
            <a:r>
              <a:rPr lang="it-IT" sz="2400" dirty="0"/>
              <a:t> </a:t>
            </a:r>
          </a:p>
          <a:p>
            <a:r>
              <a:rPr lang="it-IT" sz="2400" dirty="0"/>
              <a:t> </a:t>
            </a:r>
          </a:p>
          <a:p>
            <a:pPr marL="342900" indent="-342900">
              <a:buFontTx/>
              <a:buChar char="-"/>
            </a:pPr>
            <a:endParaRPr lang="it-IT" sz="2400" dirty="0"/>
          </a:p>
          <a:p>
            <a:pPr marL="342900" indent="-342900">
              <a:buFontTx/>
              <a:buChar char="-"/>
            </a:pPr>
            <a:endParaRPr lang="en-US" sz="2400" dirty="0"/>
          </a:p>
        </p:txBody>
      </p:sp>
      <p:graphicFrame>
        <p:nvGraphicFramePr>
          <p:cNvPr id="7" name="Tabella 6">
            <a:extLst>
              <a:ext uri="{FF2B5EF4-FFF2-40B4-BE49-F238E27FC236}">
                <a16:creationId xmlns:a16="http://schemas.microsoft.com/office/drawing/2014/main" id="{45028CF7-F365-4684-B812-13E05D9F4F30}"/>
              </a:ext>
            </a:extLst>
          </p:cNvPr>
          <p:cNvGraphicFramePr>
            <a:graphicFrameLocks noGrp="1"/>
          </p:cNvGraphicFramePr>
          <p:nvPr>
            <p:extLst>
              <p:ext uri="{D42A27DB-BD31-4B8C-83A1-F6EECF244321}">
                <p14:modId xmlns:p14="http://schemas.microsoft.com/office/powerpoint/2010/main" val="2175587852"/>
              </p:ext>
            </p:extLst>
          </p:nvPr>
        </p:nvGraphicFramePr>
        <p:xfrm>
          <a:off x="533399" y="2256074"/>
          <a:ext cx="5496720" cy="436246"/>
        </p:xfrm>
        <a:graphic>
          <a:graphicData uri="http://schemas.openxmlformats.org/drawingml/2006/table">
            <a:tbl>
              <a:tblPr firstRow="1" firstCol="1" bandRow="1">
                <a:tableStyleId>{5C22544A-7EE6-4342-B048-85BDC9FD1C3A}</a:tableStyleId>
              </a:tblPr>
              <a:tblGrid>
                <a:gridCol w="2229737">
                  <a:extLst>
                    <a:ext uri="{9D8B030D-6E8A-4147-A177-3AD203B41FA5}">
                      <a16:colId xmlns:a16="http://schemas.microsoft.com/office/drawing/2014/main" val="3235990335"/>
                    </a:ext>
                  </a:extLst>
                </a:gridCol>
                <a:gridCol w="1597981">
                  <a:extLst>
                    <a:ext uri="{9D8B030D-6E8A-4147-A177-3AD203B41FA5}">
                      <a16:colId xmlns:a16="http://schemas.microsoft.com/office/drawing/2014/main" val="3671551911"/>
                    </a:ext>
                  </a:extLst>
                </a:gridCol>
                <a:gridCol w="1669002">
                  <a:extLst>
                    <a:ext uri="{9D8B030D-6E8A-4147-A177-3AD203B41FA5}">
                      <a16:colId xmlns:a16="http://schemas.microsoft.com/office/drawing/2014/main" val="1625735795"/>
                    </a:ext>
                  </a:extLst>
                </a:gridCol>
              </a:tblGrid>
              <a:tr h="190500">
                <a:tc>
                  <a:txBody>
                    <a:bodyPr/>
                    <a:lstStyle/>
                    <a:p>
                      <a:pPr algn="l">
                        <a:lnSpc>
                          <a:spcPct val="107000"/>
                        </a:lnSpc>
                        <a:spcAft>
                          <a:spcPts val="800"/>
                        </a:spcAft>
                      </a:pPr>
                      <a:r>
                        <a:rPr lang="it-IT" sz="1400" dirty="0">
                          <a:effectLst/>
                        </a:rPr>
                        <a:t>Oggetto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Quantità</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a:effectLst/>
                        </a:rPr>
                        <a:t>Prezzo complessivo</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523007057"/>
                  </a:ext>
                </a:extLst>
              </a:tr>
              <a:tr h="190500">
                <a:tc>
                  <a:txBody>
                    <a:bodyPr/>
                    <a:lstStyle/>
                    <a:p>
                      <a:pPr algn="l">
                        <a:lnSpc>
                          <a:spcPct val="107000"/>
                        </a:lnSpc>
                        <a:spcAft>
                          <a:spcPts val="800"/>
                        </a:spcAft>
                      </a:pPr>
                      <a:r>
                        <a:rPr lang="it-IT" sz="1400" dirty="0">
                          <a:effectLst/>
                        </a:rPr>
                        <a:t>Cloud computing cluster</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1</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€ 599.000,00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28831375"/>
                  </a:ext>
                </a:extLst>
              </a:tr>
            </a:tbl>
          </a:graphicData>
        </a:graphic>
      </p:graphicFrame>
      <p:sp>
        <p:nvSpPr>
          <p:cNvPr id="8" name="Title 1">
            <a:extLst>
              <a:ext uri="{FF2B5EF4-FFF2-40B4-BE49-F238E27FC236}">
                <a16:creationId xmlns:a16="http://schemas.microsoft.com/office/drawing/2014/main" id="{9342BA28-F806-4D3C-8F05-23FA590436ED}"/>
              </a:ext>
            </a:extLst>
          </p:cNvPr>
          <p:cNvSpPr txBox="1">
            <a:spLocks/>
          </p:cNvSpPr>
          <p:nvPr/>
        </p:nvSpPr>
        <p:spPr>
          <a:xfrm>
            <a:off x="391696" y="2897508"/>
            <a:ext cx="10476950" cy="2419994"/>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sz="2400" b="1" dirty="0" err="1"/>
              <a:t>LifewatchPLUS</a:t>
            </a:r>
            <a:r>
              <a:rPr lang="it-IT" sz="2400" b="1" dirty="0"/>
              <a:t>:  ~ 1.4 </a:t>
            </a:r>
            <a:r>
              <a:rPr lang="it-IT" sz="2400" b="1" dirty="0" err="1"/>
              <a:t>MEur</a:t>
            </a:r>
            <a:endParaRPr lang="it-IT" sz="2400" b="1" dirty="0"/>
          </a:p>
          <a:p>
            <a:r>
              <a:rPr lang="it-IT" sz="2400" dirty="0"/>
              <a:t> </a:t>
            </a:r>
          </a:p>
          <a:p>
            <a:r>
              <a:rPr lang="it-IT" sz="2400" dirty="0"/>
              <a:t> </a:t>
            </a:r>
          </a:p>
          <a:p>
            <a:pPr marL="342900" indent="-342900">
              <a:buFontTx/>
              <a:buChar char="-"/>
            </a:pPr>
            <a:endParaRPr lang="it-IT" sz="2400" dirty="0"/>
          </a:p>
          <a:p>
            <a:pPr marL="342900" indent="-342900">
              <a:buFontTx/>
              <a:buChar char="-"/>
            </a:pPr>
            <a:endParaRPr lang="en-US" sz="2400" dirty="0"/>
          </a:p>
        </p:txBody>
      </p:sp>
      <p:graphicFrame>
        <p:nvGraphicFramePr>
          <p:cNvPr id="9" name="Tabella 8">
            <a:extLst>
              <a:ext uri="{FF2B5EF4-FFF2-40B4-BE49-F238E27FC236}">
                <a16:creationId xmlns:a16="http://schemas.microsoft.com/office/drawing/2014/main" id="{966F0F9B-0722-4B0B-948B-30B740BF55E5}"/>
              </a:ext>
            </a:extLst>
          </p:cNvPr>
          <p:cNvGraphicFramePr>
            <a:graphicFrameLocks noGrp="1"/>
          </p:cNvGraphicFramePr>
          <p:nvPr>
            <p:extLst>
              <p:ext uri="{D42A27DB-BD31-4B8C-83A1-F6EECF244321}">
                <p14:modId xmlns:p14="http://schemas.microsoft.com/office/powerpoint/2010/main" val="1131068394"/>
              </p:ext>
            </p:extLst>
          </p:nvPr>
        </p:nvGraphicFramePr>
        <p:xfrm>
          <a:off x="534429" y="3714022"/>
          <a:ext cx="5561457" cy="1526861"/>
        </p:xfrm>
        <a:graphic>
          <a:graphicData uri="http://schemas.openxmlformats.org/drawingml/2006/table">
            <a:tbl>
              <a:tblPr firstRow="1" firstCol="1" bandRow="1">
                <a:tableStyleId>{5C22544A-7EE6-4342-B048-85BDC9FD1C3A}</a:tableStyleId>
              </a:tblPr>
              <a:tblGrid>
                <a:gridCol w="2362962">
                  <a:extLst>
                    <a:ext uri="{9D8B030D-6E8A-4147-A177-3AD203B41FA5}">
                      <a16:colId xmlns:a16="http://schemas.microsoft.com/office/drawing/2014/main" val="2680162929"/>
                    </a:ext>
                  </a:extLst>
                </a:gridCol>
                <a:gridCol w="1567180">
                  <a:extLst>
                    <a:ext uri="{9D8B030D-6E8A-4147-A177-3AD203B41FA5}">
                      <a16:colId xmlns:a16="http://schemas.microsoft.com/office/drawing/2014/main" val="197314310"/>
                    </a:ext>
                  </a:extLst>
                </a:gridCol>
                <a:gridCol w="1631315">
                  <a:extLst>
                    <a:ext uri="{9D8B030D-6E8A-4147-A177-3AD203B41FA5}">
                      <a16:colId xmlns:a16="http://schemas.microsoft.com/office/drawing/2014/main" val="2623810956"/>
                    </a:ext>
                  </a:extLst>
                </a:gridCol>
              </a:tblGrid>
              <a:tr h="190500">
                <a:tc>
                  <a:txBody>
                    <a:bodyPr/>
                    <a:lstStyle/>
                    <a:p>
                      <a:pPr algn="l">
                        <a:lnSpc>
                          <a:spcPct val="107000"/>
                        </a:lnSpc>
                        <a:spcAft>
                          <a:spcPts val="800"/>
                        </a:spcAft>
                      </a:pPr>
                      <a:r>
                        <a:rPr lang="it-IT" sz="1400">
                          <a:effectLst/>
                        </a:rPr>
                        <a:t>Oggetto</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Quantità</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Prezzo complessivo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33190733"/>
                  </a:ext>
                </a:extLst>
              </a:tr>
              <a:tr h="190500">
                <a:tc>
                  <a:txBody>
                    <a:bodyPr/>
                    <a:lstStyle/>
                    <a:p>
                      <a:pPr algn="l">
                        <a:lnSpc>
                          <a:spcPct val="107000"/>
                        </a:lnSpc>
                        <a:spcAft>
                          <a:spcPts val="800"/>
                        </a:spcAft>
                      </a:pPr>
                      <a:r>
                        <a:rPr lang="it-IT" sz="1400" dirty="0">
                          <a:effectLst/>
                        </a:rPr>
                        <a:t>1) Macchine servizi centrali</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rPr>
                        <a:t>3</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rPr>
                        <a:t>€ 24.890,00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1107699576"/>
                  </a:ext>
                </a:extLst>
              </a:tr>
              <a:tr h="190500">
                <a:tc>
                  <a:txBody>
                    <a:bodyPr/>
                    <a:lstStyle/>
                    <a:p>
                      <a:pPr algn="l">
                        <a:lnSpc>
                          <a:spcPct val="107000"/>
                        </a:lnSpc>
                        <a:spcAft>
                          <a:spcPts val="800"/>
                        </a:spcAft>
                      </a:pPr>
                      <a:r>
                        <a:rPr lang="it-IT" sz="1400" dirty="0">
                          <a:effectLst/>
                        </a:rPr>
                        <a:t>2) Server HPC con 2 GPU</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a:effectLst/>
                        </a:rPr>
                        <a:t>5</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rPr>
                        <a:t>€ 374.430,00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3023687206"/>
                  </a:ext>
                </a:extLst>
              </a:tr>
              <a:tr h="190500">
                <a:tc>
                  <a:txBody>
                    <a:bodyPr/>
                    <a:lstStyle/>
                    <a:p>
                      <a:pPr algn="l">
                        <a:lnSpc>
                          <a:spcPct val="107000"/>
                        </a:lnSpc>
                        <a:spcAft>
                          <a:spcPts val="800"/>
                        </a:spcAft>
                      </a:pPr>
                      <a:r>
                        <a:rPr lang="it-IT" sz="1400" dirty="0">
                          <a:effectLst/>
                        </a:rPr>
                        <a:t>3) Storage CEPH</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a:effectLst/>
                        </a:rPr>
                        <a:t>15</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rPr>
                        <a:t>€ 115.420,00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2305657043"/>
                  </a:ext>
                </a:extLst>
              </a:tr>
              <a:tr h="190500">
                <a:tc>
                  <a:txBody>
                    <a:bodyPr/>
                    <a:lstStyle/>
                    <a:p>
                      <a:pPr algn="l">
                        <a:lnSpc>
                          <a:spcPct val="107000"/>
                        </a:lnSpc>
                        <a:spcAft>
                          <a:spcPts val="800"/>
                        </a:spcAft>
                      </a:pPr>
                      <a:r>
                        <a:rPr lang="it-IT" sz="1400" dirty="0">
                          <a:effectLst/>
                        </a:rPr>
                        <a:t>4) Server HPC</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a:effectLst/>
                        </a:rPr>
                        <a:t>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rPr>
                        <a:t>€ 283.340,00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1429331582"/>
                  </a:ext>
                </a:extLst>
              </a:tr>
              <a:tr h="190500">
                <a:tc>
                  <a:txBody>
                    <a:bodyPr/>
                    <a:lstStyle/>
                    <a:p>
                      <a:pPr algn="l">
                        <a:lnSpc>
                          <a:spcPct val="107000"/>
                        </a:lnSpc>
                        <a:spcAft>
                          <a:spcPts val="800"/>
                        </a:spcAft>
                      </a:pPr>
                      <a:r>
                        <a:rPr lang="it-IT" sz="1400" dirty="0">
                          <a:effectLst/>
                        </a:rPr>
                        <a:t>5) Storage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a:effectLst/>
                        </a:rPr>
                        <a:t>2</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rPr>
                        <a:t>€ 290.360,00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2236191317"/>
                  </a:ext>
                </a:extLst>
              </a:tr>
              <a:tr h="190500">
                <a:tc>
                  <a:txBody>
                    <a:bodyPr/>
                    <a:lstStyle/>
                    <a:p>
                      <a:pPr algn="l">
                        <a:lnSpc>
                          <a:spcPct val="107000"/>
                        </a:lnSpc>
                        <a:spcAft>
                          <a:spcPts val="800"/>
                        </a:spcAft>
                      </a:pPr>
                      <a:r>
                        <a:rPr lang="it-IT" sz="1400" dirty="0">
                          <a:effectLst/>
                        </a:rPr>
                        <a:t>6) </a:t>
                      </a:r>
                      <a:r>
                        <a:rPr lang="it-IT" sz="1400" dirty="0" err="1">
                          <a:effectLst/>
                        </a:rPr>
                        <a:t>Working</a:t>
                      </a:r>
                      <a:r>
                        <a:rPr lang="it-IT" sz="1400" dirty="0">
                          <a:effectLst/>
                        </a:rPr>
                        <a:t> </a:t>
                      </a:r>
                      <a:r>
                        <a:rPr lang="it-IT" sz="1400" dirty="0" err="1">
                          <a:effectLst/>
                        </a:rPr>
                        <a:t>Node</a:t>
                      </a:r>
                      <a:r>
                        <a:rPr lang="it-IT" sz="1400" dirty="0">
                          <a:effectLst/>
                        </a:rPr>
                        <a:t> HTC standard</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a:effectLst/>
                        </a:rPr>
                        <a:t>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rPr>
                        <a:t>€ 249.390,00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816985592"/>
                  </a:ext>
                </a:extLst>
              </a:tr>
            </a:tbl>
          </a:graphicData>
        </a:graphic>
      </p:graphicFrame>
      <p:sp>
        <p:nvSpPr>
          <p:cNvPr id="10" name="Footer Placeholder 2">
            <a:extLst>
              <a:ext uri="{FF2B5EF4-FFF2-40B4-BE49-F238E27FC236}">
                <a16:creationId xmlns:a16="http://schemas.microsoft.com/office/drawing/2014/main" id="{BAEE4D77-DCC5-9544-8105-C63C92C63F08}"/>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1395197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D2-E4F4-6042-ACD1-C212AA834FE3}"/>
              </a:ext>
            </a:extLst>
          </p:cNvPr>
          <p:cNvSpPr>
            <a:spLocks noGrp="1"/>
          </p:cNvSpPr>
          <p:nvPr>
            <p:ph type="title"/>
          </p:nvPr>
        </p:nvSpPr>
        <p:spPr/>
        <p:txBody>
          <a:bodyPr/>
          <a:lstStyle/>
          <a:p>
            <a:r>
              <a:rPr lang="it-IT" dirty="0"/>
              <a:t>Incarichi della Giunta Esecutiva</a:t>
            </a:r>
          </a:p>
        </p:txBody>
      </p:sp>
      <p:sp>
        <p:nvSpPr>
          <p:cNvPr id="3" name="Footer Placeholder 2">
            <a:extLst>
              <a:ext uri="{FF2B5EF4-FFF2-40B4-BE49-F238E27FC236}">
                <a16:creationId xmlns:a16="http://schemas.microsoft.com/office/drawing/2014/main" id="{4E16A258-0DA6-5643-A4CE-5D474F97153A}"/>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146F4C57-1ECB-1E44-8B63-DF41849A92A7}"/>
              </a:ext>
            </a:extLst>
          </p:cNvPr>
          <p:cNvSpPr>
            <a:spLocks noGrp="1"/>
          </p:cNvSpPr>
          <p:nvPr>
            <p:ph type="sldNum" sz="quarter" idx="4"/>
          </p:nvPr>
        </p:nvSpPr>
        <p:spPr/>
        <p:txBody>
          <a:bodyPr/>
          <a:lstStyle/>
          <a:p>
            <a:fld id="{B7F62631-D247-0E44-B808-5D23CBBA66F7}" type="slidenum">
              <a:rPr lang="en-US" smtClean="0"/>
              <a:pPr/>
              <a:t>3</a:t>
            </a:fld>
            <a:endParaRPr lang="en-US" dirty="0"/>
          </a:p>
        </p:txBody>
      </p:sp>
      <p:pic>
        <p:nvPicPr>
          <p:cNvPr id="8" name="Picture 7">
            <a:extLst>
              <a:ext uri="{FF2B5EF4-FFF2-40B4-BE49-F238E27FC236}">
                <a16:creationId xmlns:a16="http://schemas.microsoft.com/office/drawing/2014/main" id="{40DDF45F-52C3-7044-9813-D45BFBFFBEA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4152" b="28525"/>
          <a:stretch/>
        </p:blipFill>
        <p:spPr>
          <a:xfrm>
            <a:off x="920494" y="1004342"/>
            <a:ext cx="4846211" cy="4616970"/>
          </a:xfrm>
          <a:prstGeom prst="rect">
            <a:avLst/>
          </a:prstGeom>
        </p:spPr>
      </p:pic>
      <p:pic>
        <p:nvPicPr>
          <p:cNvPr id="10" name="Picture 9">
            <a:extLst>
              <a:ext uri="{FF2B5EF4-FFF2-40B4-BE49-F238E27FC236}">
                <a16:creationId xmlns:a16="http://schemas.microsoft.com/office/drawing/2014/main" id="{6FA8D3F9-5EC5-6141-BA8B-BEDAF5596B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8127" b="16026"/>
          <a:stretch/>
        </p:blipFill>
        <p:spPr>
          <a:xfrm>
            <a:off x="6030119" y="940634"/>
            <a:ext cx="4846211" cy="5201587"/>
          </a:xfrm>
          <a:prstGeom prst="rect">
            <a:avLst/>
          </a:prstGeom>
        </p:spPr>
      </p:pic>
    </p:spTree>
    <p:extLst>
      <p:ext uri="{BB962C8B-B14F-4D97-AF65-F5344CB8AC3E}">
        <p14:creationId xmlns:p14="http://schemas.microsoft.com/office/powerpoint/2010/main" val="432223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2515A2-F19D-4D39-A300-79120FF85AF3}"/>
              </a:ext>
            </a:extLst>
          </p:cNvPr>
          <p:cNvSpPr>
            <a:spLocks noGrp="1"/>
          </p:cNvSpPr>
          <p:nvPr>
            <p:ph type="title"/>
          </p:nvPr>
        </p:nvSpPr>
        <p:spPr/>
        <p:txBody>
          <a:bodyPr/>
          <a:lstStyle/>
          <a:p>
            <a:r>
              <a:rPr lang="it-IT" dirty="0"/>
              <a:t>Servizio Amministrazione – Compiti e Attività</a:t>
            </a:r>
          </a:p>
        </p:txBody>
      </p:sp>
      <p:sp>
        <p:nvSpPr>
          <p:cNvPr id="4" name="Segnaposto numero diapositiva 3">
            <a:extLst>
              <a:ext uri="{FF2B5EF4-FFF2-40B4-BE49-F238E27FC236}">
                <a16:creationId xmlns:a16="http://schemas.microsoft.com/office/drawing/2014/main" id="{D15FE6D4-55D8-4250-B84F-6776B2A06E92}"/>
              </a:ext>
            </a:extLst>
          </p:cNvPr>
          <p:cNvSpPr>
            <a:spLocks noGrp="1"/>
          </p:cNvSpPr>
          <p:nvPr>
            <p:ph type="sldNum" sz="quarter" idx="4"/>
          </p:nvPr>
        </p:nvSpPr>
        <p:spPr/>
        <p:txBody>
          <a:bodyPr/>
          <a:lstStyle/>
          <a:p>
            <a:fld id="{B7F62631-D247-0E44-B808-5D23CBBA66F7}" type="slidenum">
              <a:rPr lang="en-US" smtClean="0"/>
              <a:pPr/>
              <a:t>30</a:t>
            </a:fld>
            <a:endParaRPr lang="en-US" dirty="0"/>
          </a:p>
        </p:txBody>
      </p:sp>
      <p:sp>
        <p:nvSpPr>
          <p:cNvPr id="5" name="Title 1">
            <a:extLst>
              <a:ext uri="{FF2B5EF4-FFF2-40B4-BE49-F238E27FC236}">
                <a16:creationId xmlns:a16="http://schemas.microsoft.com/office/drawing/2014/main" id="{4B21D8A2-D5D1-465C-9ADD-FCDD4BF431DB}"/>
              </a:ext>
            </a:extLst>
          </p:cNvPr>
          <p:cNvSpPr txBox="1">
            <a:spLocks/>
          </p:cNvSpPr>
          <p:nvPr/>
        </p:nvSpPr>
        <p:spPr>
          <a:xfrm>
            <a:off x="351215" y="573176"/>
            <a:ext cx="10476950" cy="927148"/>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endParaRPr lang="en-US" sz="2400" b="1" dirty="0"/>
          </a:p>
          <a:p>
            <a:r>
              <a:rPr lang="it-IT" sz="2400" b="1" dirty="0"/>
              <a:t>Elenco delle gare della Sezione di Bari relative ai Progetti esterni:</a:t>
            </a:r>
          </a:p>
        </p:txBody>
      </p:sp>
      <p:sp>
        <p:nvSpPr>
          <p:cNvPr id="8" name="Title 1">
            <a:extLst>
              <a:ext uri="{FF2B5EF4-FFF2-40B4-BE49-F238E27FC236}">
                <a16:creationId xmlns:a16="http://schemas.microsoft.com/office/drawing/2014/main" id="{9342BA28-F806-4D3C-8F05-23FA590436ED}"/>
              </a:ext>
            </a:extLst>
          </p:cNvPr>
          <p:cNvSpPr txBox="1">
            <a:spLocks/>
          </p:cNvSpPr>
          <p:nvPr/>
        </p:nvSpPr>
        <p:spPr>
          <a:xfrm>
            <a:off x="351215" y="1484713"/>
            <a:ext cx="10476950" cy="827844"/>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sz="2400" b="1" dirty="0"/>
              <a:t>PACK/KM3NeT:  ~ 12 </a:t>
            </a:r>
            <a:r>
              <a:rPr lang="it-IT" sz="2400" b="1" dirty="0" err="1"/>
              <a:t>MEur</a:t>
            </a:r>
            <a:endParaRPr lang="it-IT" sz="2400" b="1" dirty="0"/>
          </a:p>
          <a:p>
            <a:r>
              <a:rPr lang="it-IT" sz="2400" dirty="0"/>
              <a:t> </a:t>
            </a:r>
            <a:endParaRPr lang="en-US" sz="2400" dirty="0"/>
          </a:p>
        </p:txBody>
      </p:sp>
      <p:graphicFrame>
        <p:nvGraphicFramePr>
          <p:cNvPr id="9" name="Tabella 8">
            <a:extLst>
              <a:ext uri="{FF2B5EF4-FFF2-40B4-BE49-F238E27FC236}">
                <a16:creationId xmlns:a16="http://schemas.microsoft.com/office/drawing/2014/main" id="{966F0F9B-0722-4B0B-948B-30B740BF55E5}"/>
              </a:ext>
            </a:extLst>
          </p:cNvPr>
          <p:cNvGraphicFramePr>
            <a:graphicFrameLocks noGrp="1"/>
          </p:cNvGraphicFramePr>
          <p:nvPr>
            <p:extLst>
              <p:ext uri="{D42A27DB-BD31-4B8C-83A1-F6EECF244321}">
                <p14:modId xmlns:p14="http://schemas.microsoft.com/office/powerpoint/2010/main" val="3378227592"/>
              </p:ext>
            </p:extLst>
          </p:nvPr>
        </p:nvGraphicFramePr>
        <p:xfrm>
          <a:off x="500903" y="2166247"/>
          <a:ext cx="5251895" cy="3844735"/>
        </p:xfrm>
        <a:graphic>
          <a:graphicData uri="http://schemas.openxmlformats.org/drawingml/2006/table">
            <a:tbl>
              <a:tblPr firstRow="1" firstCol="1" bandRow="1">
                <a:tableStyleId>{5C22544A-7EE6-4342-B048-85BDC9FD1C3A}</a:tableStyleId>
              </a:tblPr>
              <a:tblGrid>
                <a:gridCol w="3202242">
                  <a:extLst>
                    <a:ext uri="{9D8B030D-6E8A-4147-A177-3AD203B41FA5}">
                      <a16:colId xmlns:a16="http://schemas.microsoft.com/office/drawing/2014/main" val="2680162929"/>
                    </a:ext>
                  </a:extLst>
                </a:gridCol>
                <a:gridCol w="2049653">
                  <a:extLst>
                    <a:ext uri="{9D8B030D-6E8A-4147-A177-3AD203B41FA5}">
                      <a16:colId xmlns:a16="http://schemas.microsoft.com/office/drawing/2014/main" val="2623810956"/>
                    </a:ext>
                  </a:extLst>
                </a:gridCol>
              </a:tblGrid>
              <a:tr h="261415">
                <a:tc>
                  <a:txBody>
                    <a:bodyPr/>
                    <a:lstStyle/>
                    <a:p>
                      <a:pPr algn="l">
                        <a:lnSpc>
                          <a:spcPct val="107000"/>
                        </a:lnSpc>
                        <a:spcAft>
                          <a:spcPts val="800"/>
                        </a:spcAft>
                      </a:pPr>
                      <a:r>
                        <a:rPr lang="it-IT" sz="1400" dirty="0">
                          <a:effectLst/>
                        </a:rPr>
                        <a:t>Oggetto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it-IT" sz="1400" dirty="0">
                          <a:effectLst/>
                        </a:rPr>
                        <a:t>Prezzo complessivo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33190733"/>
                  </a:ext>
                </a:extLst>
              </a:tr>
              <a:tr h="190500">
                <a:tc>
                  <a:txBody>
                    <a:bodyPr/>
                    <a:lstStyle/>
                    <a:p>
                      <a:pPr algn="l">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1) </a:t>
                      </a:r>
                      <a:r>
                        <a:rPr lang="it-IT" sz="1400" b="1" kern="1200" dirty="0">
                          <a:solidFill>
                            <a:schemeClr val="lt1"/>
                          </a:solidFill>
                          <a:effectLst/>
                          <a:latin typeface="+mn-lt"/>
                          <a:ea typeface="+mn-ea"/>
                          <a:cs typeface="+mn-cs"/>
                        </a:rPr>
                        <a:t>Officina Meccanica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rPr>
                        <a:t>€ 183.000,00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1107699576"/>
                  </a:ext>
                </a:extLst>
              </a:tr>
              <a:tr h="190500">
                <a:tc>
                  <a:txBody>
                    <a:bodyPr/>
                    <a:lstStyle/>
                    <a:p>
                      <a:pPr algn="l">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2) </a:t>
                      </a:r>
                      <a:r>
                        <a:rPr lang="it-IT" sz="1400" b="1" kern="1200" dirty="0">
                          <a:solidFill>
                            <a:schemeClr val="lt1"/>
                          </a:solidFill>
                          <a:effectLst/>
                          <a:latin typeface="+mn-lt"/>
                          <a:ea typeface="+mn-ea"/>
                          <a:cs typeface="+mn-cs"/>
                        </a:rPr>
                        <a:t>Lab. Metrologia e integrazione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rPr>
                        <a:t>€ 194.421,25</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3023687206"/>
                  </a:ext>
                </a:extLst>
              </a:tr>
              <a:tr h="190500">
                <a:tc>
                  <a:txBody>
                    <a:bodyPr/>
                    <a:lstStyle/>
                    <a:p>
                      <a:pPr algn="l">
                        <a:lnSpc>
                          <a:spcPct val="107000"/>
                        </a:lnSpc>
                        <a:spcAft>
                          <a:spcPts val="800"/>
                        </a:spcAft>
                      </a:pPr>
                      <a:r>
                        <a:rPr lang="it-IT" sz="1400" dirty="0">
                          <a:effectLst/>
                        </a:rPr>
                        <a:t>3) XRF</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rPr>
                        <a:t>€ 60.926,80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2305657043"/>
                  </a:ext>
                </a:extLst>
              </a:tr>
              <a:tr h="311475">
                <a:tc>
                  <a:txBody>
                    <a:bodyPr/>
                    <a:lstStyle/>
                    <a:p>
                      <a:pPr algn="l">
                        <a:lnSpc>
                          <a:spcPct val="107000"/>
                        </a:lnSpc>
                        <a:spcAft>
                          <a:spcPts val="800"/>
                        </a:spcAft>
                      </a:pPr>
                      <a:r>
                        <a:rPr lang="it-IT" sz="1400" dirty="0">
                          <a:effectLst/>
                        </a:rPr>
                        <a:t>4) </a:t>
                      </a:r>
                      <a:r>
                        <a:rPr lang="it-IT" sz="1400" b="1" kern="1200" dirty="0">
                          <a:solidFill>
                            <a:schemeClr val="lt1"/>
                          </a:solidFill>
                          <a:effectLst/>
                          <a:latin typeface="+mn-lt"/>
                          <a:ea typeface="+mn-ea"/>
                          <a:cs typeface="+mn-cs"/>
                        </a:rPr>
                        <a:t>Sistema con microscopio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rPr>
                        <a:t>€ 41.270,95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1429331582"/>
                  </a:ext>
                </a:extLst>
              </a:tr>
              <a:tr h="190500">
                <a:tc>
                  <a:txBody>
                    <a:bodyPr/>
                    <a:lstStyle/>
                    <a:p>
                      <a:pPr algn="l">
                        <a:lnSpc>
                          <a:spcPct val="107000"/>
                        </a:lnSpc>
                        <a:spcAft>
                          <a:spcPts val="800"/>
                        </a:spcAft>
                      </a:pPr>
                      <a:r>
                        <a:rPr lang="it-IT" sz="1400" dirty="0">
                          <a:effectLst/>
                        </a:rPr>
                        <a:t>5) </a:t>
                      </a:r>
                      <a:r>
                        <a:rPr lang="it-IT" sz="1400" b="1" kern="1200" dirty="0">
                          <a:solidFill>
                            <a:schemeClr val="lt1"/>
                          </a:solidFill>
                          <a:effectLst/>
                          <a:latin typeface="+mn-lt"/>
                          <a:ea typeface="+mn-ea"/>
                          <a:cs typeface="+mn-cs"/>
                        </a:rPr>
                        <a:t>Macchina misura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rPr>
                        <a:t>€ 189.000,00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2236191317"/>
                  </a:ext>
                </a:extLst>
              </a:tr>
              <a:tr h="190500">
                <a:tc>
                  <a:txBody>
                    <a:bodyPr/>
                    <a:lstStyle/>
                    <a:p>
                      <a:pPr algn="l">
                        <a:lnSpc>
                          <a:spcPct val="107000"/>
                        </a:lnSpc>
                        <a:spcAft>
                          <a:spcPts val="800"/>
                        </a:spcAft>
                      </a:pPr>
                      <a:r>
                        <a:rPr lang="it-IT" sz="1400" dirty="0">
                          <a:effectLst/>
                        </a:rPr>
                        <a:t>6) </a:t>
                      </a:r>
                      <a:r>
                        <a:rPr lang="it-IT" sz="1400" b="1" kern="1200" dirty="0">
                          <a:solidFill>
                            <a:schemeClr val="lt1"/>
                          </a:solidFill>
                          <a:effectLst/>
                          <a:latin typeface="+mn-lt"/>
                          <a:ea typeface="+mn-ea"/>
                          <a:cs typeface="+mn-cs"/>
                        </a:rPr>
                        <a:t>Sistema di misura con braccio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rPr>
                        <a:t>€ 56.000,00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816985592"/>
                  </a:ext>
                </a:extLst>
              </a:tr>
              <a:tr h="190500">
                <a:tc>
                  <a:txBody>
                    <a:bodyPr/>
                    <a:lstStyle/>
                    <a:p>
                      <a:pPr algn="l">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7) </a:t>
                      </a:r>
                      <a:r>
                        <a:rPr lang="it-IT" sz="1400" b="1" kern="1200" dirty="0">
                          <a:solidFill>
                            <a:schemeClr val="lt1"/>
                          </a:solidFill>
                          <a:effectLst/>
                          <a:latin typeface="+mn-lt"/>
                          <a:ea typeface="+mn-ea"/>
                          <a:cs typeface="+mn-cs"/>
                        </a:rPr>
                        <a:t>Metrologia convenzionale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marL="0" algn="ctr" defTabSz="904524" rtl="0" eaLnBrk="1" latinLnBrk="0" hangingPunct="1">
                        <a:lnSpc>
                          <a:spcPct val="107000"/>
                        </a:lnSpc>
                        <a:spcAft>
                          <a:spcPts val="800"/>
                        </a:spcAft>
                      </a:pPr>
                      <a:r>
                        <a:rPr lang="it-IT" sz="1400" kern="1200" dirty="0">
                          <a:solidFill>
                            <a:schemeClr val="dk1"/>
                          </a:solidFill>
                          <a:effectLst/>
                          <a:latin typeface="+mn-lt"/>
                          <a:ea typeface="+mn-ea"/>
                          <a:cs typeface="+mn-cs"/>
                        </a:rPr>
                        <a:t>€ 47.580,00</a:t>
                      </a:r>
                    </a:p>
                  </a:txBody>
                  <a:tcPr marL="0" marR="0" marT="0" marB="0" anchor="b"/>
                </a:tc>
                <a:extLst>
                  <a:ext uri="{0D108BD9-81ED-4DB2-BD59-A6C34878D82A}">
                    <a16:rowId xmlns:a16="http://schemas.microsoft.com/office/drawing/2014/main" val="1192532671"/>
                  </a:ext>
                </a:extLst>
              </a:tr>
              <a:tr h="190500">
                <a:tc>
                  <a:txBody>
                    <a:bodyPr/>
                    <a:lstStyle/>
                    <a:p>
                      <a:pPr algn="l">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8) </a:t>
                      </a:r>
                      <a:r>
                        <a:rPr lang="it-IT" sz="1400" b="1" kern="1200" dirty="0">
                          <a:solidFill>
                            <a:schemeClr val="lt1"/>
                          </a:solidFill>
                          <a:effectLst/>
                          <a:latin typeface="+mn-lt"/>
                          <a:ea typeface="+mn-ea"/>
                          <a:cs typeface="+mn-cs"/>
                        </a:rPr>
                        <a:t>Movimentazione e Stoccaggio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€ 13.931,18</a:t>
                      </a:r>
                    </a:p>
                  </a:txBody>
                  <a:tcPr marL="0" marR="0" marT="0" marB="0" anchor="b"/>
                </a:tc>
                <a:extLst>
                  <a:ext uri="{0D108BD9-81ED-4DB2-BD59-A6C34878D82A}">
                    <a16:rowId xmlns:a16="http://schemas.microsoft.com/office/drawing/2014/main" val="3014420983"/>
                  </a:ext>
                </a:extLst>
              </a:tr>
              <a:tr h="190500">
                <a:tc>
                  <a:txBody>
                    <a:bodyPr/>
                    <a:lstStyle/>
                    <a:p>
                      <a:pPr algn="l">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9) </a:t>
                      </a:r>
                      <a:r>
                        <a:rPr lang="it-IT" sz="1400" b="1" kern="1200" dirty="0">
                          <a:solidFill>
                            <a:schemeClr val="lt1"/>
                          </a:solidFill>
                          <a:effectLst/>
                          <a:latin typeface="+mn-lt"/>
                          <a:ea typeface="+mn-ea"/>
                          <a:cs typeface="+mn-cs"/>
                        </a:rPr>
                        <a:t>Assemblaggio e integrazione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€ 31.318,62</a:t>
                      </a:r>
                    </a:p>
                  </a:txBody>
                  <a:tcPr marL="0" marR="0" marT="0" marB="0" anchor="b"/>
                </a:tc>
                <a:extLst>
                  <a:ext uri="{0D108BD9-81ED-4DB2-BD59-A6C34878D82A}">
                    <a16:rowId xmlns:a16="http://schemas.microsoft.com/office/drawing/2014/main" val="2912987329"/>
                  </a:ext>
                </a:extLst>
              </a:tr>
              <a:tr h="190500">
                <a:tc>
                  <a:txBody>
                    <a:bodyPr/>
                    <a:lstStyle/>
                    <a:p>
                      <a:pPr algn="l">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10) </a:t>
                      </a:r>
                      <a:r>
                        <a:rPr lang="it-IT" sz="1400" b="1" kern="1200" dirty="0">
                          <a:solidFill>
                            <a:schemeClr val="lt1"/>
                          </a:solidFill>
                          <a:effectLst/>
                          <a:latin typeface="+mn-lt"/>
                          <a:ea typeface="+mn-ea"/>
                          <a:cs typeface="+mn-cs"/>
                        </a:rPr>
                        <a:t>Sistema di test completo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€ 66.000,00</a:t>
                      </a:r>
                    </a:p>
                  </a:txBody>
                  <a:tcPr marL="0" marR="0" marT="0" marB="0" anchor="b"/>
                </a:tc>
                <a:extLst>
                  <a:ext uri="{0D108BD9-81ED-4DB2-BD59-A6C34878D82A}">
                    <a16:rowId xmlns:a16="http://schemas.microsoft.com/office/drawing/2014/main" val="741114879"/>
                  </a:ext>
                </a:extLst>
              </a:tr>
              <a:tr h="190500">
                <a:tc>
                  <a:txBody>
                    <a:bodyPr/>
                    <a:lstStyle/>
                    <a:p>
                      <a:pPr algn="l">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11)</a:t>
                      </a:r>
                      <a:r>
                        <a:rPr lang="it-IT" sz="1400" b="1" kern="1200" dirty="0">
                          <a:solidFill>
                            <a:schemeClr val="lt1"/>
                          </a:solidFill>
                          <a:effectLst/>
                          <a:latin typeface="+mn-lt"/>
                          <a:ea typeface="+mn-ea"/>
                          <a:cs typeface="+mn-cs"/>
                        </a:rPr>
                        <a:t> Elettronica acquisizione dati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€ 536.800,00</a:t>
                      </a:r>
                    </a:p>
                  </a:txBody>
                  <a:tcPr marL="0" marR="0" marT="0" marB="0" anchor="b"/>
                </a:tc>
                <a:extLst>
                  <a:ext uri="{0D108BD9-81ED-4DB2-BD59-A6C34878D82A}">
                    <a16:rowId xmlns:a16="http://schemas.microsoft.com/office/drawing/2014/main" val="2487514371"/>
                  </a:ext>
                </a:extLst>
              </a:tr>
              <a:tr h="190500">
                <a:tc>
                  <a:txBody>
                    <a:bodyPr/>
                    <a:lstStyle/>
                    <a:p>
                      <a:pPr algn="l">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12) </a:t>
                      </a:r>
                      <a:r>
                        <a:rPr lang="it-IT" sz="1400" b="1" kern="1200" dirty="0" err="1">
                          <a:solidFill>
                            <a:schemeClr val="lt1"/>
                          </a:solidFill>
                          <a:effectLst/>
                          <a:latin typeface="+mn-lt"/>
                          <a:ea typeface="+mn-ea"/>
                          <a:cs typeface="+mn-cs"/>
                        </a:rPr>
                        <a:t>Nanobeacon</a:t>
                      </a:r>
                      <a:r>
                        <a:rPr lang="it-IT" sz="1400" b="1" kern="1200" dirty="0">
                          <a:solidFill>
                            <a:schemeClr val="lt1"/>
                          </a:solidFill>
                          <a:effectLst/>
                          <a:latin typeface="+mn-lt"/>
                          <a:ea typeface="+mn-ea"/>
                          <a:cs typeface="+mn-cs"/>
                        </a:rPr>
                        <a:t>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€ 11.067,84</a:t>
                      </a:r>
                    </a:p>
                  </a:txBody>
                  <a:tcPr marL="0" marR="0" marT="0" marB="0" anchor="b"/>
                </a:tc>
                <a:extLst>
                  <a:ext uri="{0D108BD9-81ED-4DB2-BD59-A6C34878D82A}">
                    <a16:rowId xmlns:a16="http://schemas.microsoft.com/office/drawing/2014/main" val="1781624961"/>
                  </a:ext>
                </a:extLst>
              </a:tr>
              <a:tr h="190500">
                <a:tc>
                  <a:txBody>
                    <a:bodyPr/>
                    <a:lstStyle/>
                    <a:p>
                      <a:pPr algn="l">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13) </a:t>
                      </a:r>
                      <a:r>
                        <a:rPr lang="it-IT" sz="1400" b="1" kern="1200" dirty="0">
                          <a:solidFill>
                            <a:schemeClr val="lt1"/>
                          </a:solidFill>
                          <a:effectLst/>
                          <a:latin typeface="+mn-lt"/>
                          <a:ea typeface="+mn-ea"/>
                          <a:cs typeface="+mn-cs"/>
                        </a:rPr>
                        <a:t>Componenti meccanici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b="1" dirty="0">
                          <a:effectLst/>
                          <a:latin typeface="Calibri" panose="020F0502020204030204" pitchFamily="34" charset="0"/>
                          <a:ea typeface="Calibri" panose="020F0502020204030204" pitchFamily="34" charset="0"/>
                          <a:cs typeface="Times New Roman" panose="02020603050405020304" pitchFamily="18" charset="0"/>
                        </a:rPr>
                        <a:t>€ 8.832.800,00</a:t>
                      </a:r>
                    </a:p>
                  </a:txBody>
                  <a:tcPr marL="0" marR="0" marT="0" marB="0" anchor="b"/>
                </a:tc>
                <a:extLst>
                  <a:ext uri="{0D108BD9-81ED-4DB2-BD59-A6C34878D82A}">
                    <a16:rowId xmlns:a16="http://schemas.microsoft.com/office/drawing/2014/main" val="4034997384"/>
                  </a:ext>
                </a:extLst>
              </a:tr>
              <a:tr h="190500">
                <a:tc>
                  <a:txBody>
                    <a:bodyPr/>
                    <a:lstStyle/>
                    <a:p>
                      <a:pPr algn="l">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14) </a:t>
                      </a:r>
                      <a:r>
                        <a:rPr lang="it-IT" sz="1400" b="1" kern="1200" dirty="0">
                          <a:solidFill>
                            <a:schemeClr val="lt1"/>
                          </a:solidFill>
                          <a:effectLst/>
                          <a:latin typeface="+mn-lt"/>
                          <a:ea typeface="+mn-ea"/>
                          <a:cs typeface="+mn-cs"/>
                        </a:rPr>
                        <a:t>Ottica e comunicazione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b="1" dirty="0">
                          <a:effectLst/>
                          <a:latin typeface="Calibri" panose="020F0502020204030204" pitchFamily="34" charset="0"/>
                          <a:ea typeface="Calibri" panose="020F0502020204030204" pitchFamily="34" charset="0"/>
                          <a:cs typeface="Times New Roman" panose="02020603050405020304" pitchFamily="18" charset="0"/>
                        </a:rPr>
                        <a:t>€ 1.188.000,00</a:t>
                      </a:r>
                    </a:p>
                  </a:txBody>
                  <a:tcPr marL="0" marR="0" marT="0" marB="0" anchor="b"/>
                </a:tc>
                <a:extLst>
                  <a:ext uri="{0D108BD9-81ED-4DB2-BD59-A6C34878D82A}">
                    <a16:rowId xmlns:a16="http://schemas.microsoft.com/office/drawing/2014/main" val="2655771913"/>
                  </a:ext>
                </a:extLst>
              </a:tr>
              <a:tr h="190500">
                <a:tc>
                  <a:txBody>
                    <a:bodyPr/>
                    <a:lstStyle/>
                    <a:p>
                      <a:pPr algn="l">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15) </a:t>
                      </a:r>
                      <a:r>
                        <a:rPr lang="it-IT" sz="1400" b="1" kern="1200" dirty="0">
                          <a:solidFill>
                            <a:schemeClr val="lt1"/>
                          </a:solidFill>
                          <a:effectLst/>
                          <a:latin typeface="+mn-lt"/>
                          <a:ea typeface="+mn-ea"/>
                          <a:cs typeface="+mn-cs"/>
                        </a:rPr>
                        <a:t>Penetratori</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€ 360.000,00</a:t>
                      </a:r>
                    </a:p>
                  </a:txBody>
                  <a:tcPr marL="0" marR="0" marT="0" marB="0" anchor="b"/>
                </a:tc>
                <a:extLst>
                  <a:ext uri="{0D108BD9-81ED-4DB2-BD59-A6C34878D82A}">
                    <a16:rowId xmlns:a16="http://schemas.microsoft.com/office/drawing/2014/main" val="891336156"/>
                  </a:ext>
                </a:extLst>
              </a:tr>
              <a:tr h="190500">
                <a:tc>
                  <a:txBody>
                    <a:bodyPr/>
                    <a:lstStyle/>
                    <a:p>
                      <a:pPr algn="l">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16) </a:t>
                      </a:r>
                      <a:r>
                        <a:rPr lang="it-IT" sz="1400" b="1" kern="1200" dirty="0">
                          <a:solidFill>
                            <a:schemeClr val="lt1"/>
                          </a:solidFill>
                          <a:effectLst/>
                          <a:latin typeface="+mn-lt"/>
                          <a:ea typeface="+mn-ea"/>
                          <a:cs typeface="+mn-cs"/>
                        </a:rPr>
                        <a:t>Potenza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€ 157.200,00</a:t>
                      </a:r>
                    </a:p>
                  </a:txBody>
                  <a:tcPr marL="0" marR="0" marT="0" marB="0" anchor="b"/>
                </a:tc>
                <a:extLst>
                  <a:ext uri="{0D108BD9-81ED-4DB2-BD59-A6C34878D82A}">
                    <a16:rowId xmlns:a16="http://schemas.microsoft.com/office/drawing/2014/main" val="1551325988"/>
                  </a:ext>
                </a:extLst>
              </a:tr>
            </a:tbl>
          </a:graphicData>
        </a:graphic>
      </p:graphicFrame>
      <p:sp>
        <p:nvSpPr>
          <p:cNvPr id="10" name="Footer Placeholder 2">
            <a:extLst>
              <a:ext uri="{FF2B5EF4-FFF2-40B4-BE49-F238E27FC236}">
                <a16:creationId xmlns:a16="http://schemas.microsoft.com/office/drawing/2014/main" id="{C354F919-E85E-534F-8A5B-DB9DB73E7D89}"/>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4123051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2515A2-F19D-4D39-A300-79120FF85AF3}"/>
              </a:ext>
            </a:extLst>
          </p:cNvPr>
          <p:cNvSpPr>
            <a:spLocks noGrp="1"/>
          </p:cNvSpPr>
          <p:nvPr>
            <p:ph type="title"/>
          </p:nvPr>
        </p:nvSpPr>
        <p:spPr/>
        <p:txBody>
          <a:bodyPr/>
          <a:lstStyle/>
          <a:p>
            <a:r>
              <a:rPr lang="it-IT" dirty="0"/>
              <a:t>Servizio Amministrazione – Compiti e Attività</a:t>
            </a:r>
          </a:p>
        </p:txBody>
      </p:sp>
      <p:sp>
        <p:nvSpPr>
          <p:cNvPr id="4" name="Segnaposto numero diapositiva 3">
            <a:extLst>
              <a:ext uri="{FF2B5EF4-FFF2-40B4-BE49-F238E27FC236}">
                <a16:creationId xmlns:a16="http://schemas.microsoft.com/office/drawing/2014/main" id="{D15FE6D4-55D8-4250-B84F-6776B2A06E92}"/>
              </a:ext>
            </a:extLst>
          </p:cNvPr>
          <p:cNvSpPr>
            <a:spLocks noGrp="1"/>
          </p:cNvSpPr>
          <p:nvPr>
            <p:ph type="sldNum" sz="quarter" idx="4"/>
          </p:nvPr>
        </p:nvSpPr>
        <p:spPr/>
        <p:txBody>
          <a:bodyPr/>
          <a:lstStyle/>
          <a:p>
            <a:fld id="{B7F62631-D247-0E44-B808-5D23CBBA66F7}" type="slidenum">
              <a:rPr lang="en-US" smtClean="0"/>
              <a:pPr/>
              <a:t>31</a:t>
            </a:fld>
            <a:endParaRPr lang="en-US" dirty="0"/>
          </a:p>
        </p:txBody>
      </p:sp>
      <p:sp>
        <p:nvSpPr>
          <p:cNvPr id="5" name="Title 1">
            <a:extLst>
              <a:ext uri="{FF2B5EF4-FFF2-40B4-BE49-F238E27FC236}">
                <a16:creationId xmlns:a16="http://schemas.microsoft.com/office/drawing/2014/main" id="{4B21D8A2-D5D1-465C-9ADD-FCDD4BF431DB}"/>
              </a:ext>
            </a:extLst>
          </p:cNvPr>
          <p:cNvSpPr txBox="1">
            <a:spLocks/>
          </p:cNvSpPr>
          <p:nvPr/>
        </p:nvSpPr>
        <p:spPr>
          <a:xfrm>
            <a:off x="537611" y="1109708"/>
            <a:ext cx="10476950" cy="5113539"/>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sz="2400" b="1" dirty="0"/>
              <a:t>Missioni:</a:t>
            </a:r>
          </a:p>
          <a:p>
            <a:endParaRPr lang="it-IT" sz="2400" b="1" dirty="0"/>
          </a:p>
          <a:p>
            <a:pPr marL="342900" lvl="0" indent="-342900" algn="just">
              <a:lnSpc>
                <a:spcPct val="107000"/>
              </a:lnSpc>
              <a:spcBef>
                <a:spcPts val="600"/>
              </a:spcBef>
              <a:buFont typeface="Calibri" panose="020F0502020204030204" pitchFamily="34" charset="0"/>
              <a:buChar char="-"/>
            </a:pPr>
            <a:r>
              <a:rPr lang="it-IT" sz="1800" dirty="0"/>
              <a:t>Lavorazione di circa </a:t>
            </a:r>
            <a:r>
              <a:rPr lang="it-IT" sz="1800" b="1" dirty="0"/>
              <a:t>1400 </a:t>
            </a:r>
            <a:r>
              <a:rPr lang="it-IT" sz="1800" dirty="0"/>
              <a:t>missioni/anno per il personale dipendente ed associato: impegni, anticipi, liquidazioni e disposizioni di mandati</a:t>
            </a:r>
          </a:p>
          <a:p>
            <a:pPr marL="342900" lvl="0" indent="-342900" algn="just">
              <a:lnSpc>
                <a:spcPct val="107000"/>
              </a:lnSpc>
              <a:spcBef>
                <a:spcPts val="600"/>
              </a:spcBef>
              <a:buFont typeface="Calibri" panose="020F0502020204030204" pitchFamily="34" charset="0"/>
              <a:buChar char="-"/>
            </a:pPr>
            <a:r>
              <a:rPr lang="it-IT" sz="1800" dirty="0"/>
              <a:t>Contabilizzazione biglietteria Trenitalia e Cisalpina/</a:t>
            </a:r>
            <a:r>
              <a:rPr lang="it-IT" sz="1800" dirty="0" err="1"/>
              <a:t>Amex</a:t>
            </a:r>
            <a:r>
              <a:rPr lang="it-IT" sz="1800" dirty="0"/>
              <a:t> e relativi pagamenti</a:t>
            </a:r>
          </a:p>
          <a:p>
            <a:pPr marL="342900" lvl="0" indent="-342900" algn="just">
              <a:lnSpc>
                <a:spcPct val="107000"/>
              </a:lnSpc>
              <a:spcBef>
                <a:spcPts val="600"/>
              </a:spcBef>
              <a:buFont typeface="Calibri" panose="020F0502020204030204" pitchFamily="34" charset="0"/>
              <a:buChar char="-"/>
            </a:pPr>
            <a:r>
              <a:rPr lang="it-IT" sz="1800" dirty="0"/>
              <a:t>Comunicazioni periodica km percorsi per polizza </a:t>
            </a:r>
            <a:r>
              <a:rPr lang="it-IT" sz="1800" dirty="0" err="1"/>
              <a:t>Kasko</a:t>
            </a:r>
            <a:endParaRPr lang="it-IT" sz="1800" dirty="0"/>
          </a:p>
          <a:p>
            <a:pPr marL="342900" lvl="0" indent="-342900" algn="just">
              <a:lnSpc>
                <a:spcPct val="107000"/>
              </a:lnSpc>
              <a:spcBef>
                <a:spcPts val="600"/>
              </a:spcBef>
              <a:buFont typeface="Calibri" panose="020F0502020204030204" pitchFamily="34" charset="0"/>
              <a:buChar char="-"/>
            </a:pPr>
            <a:r>
              <a:rPr lang="it-IT" sz="1800" dirty="0"/>
              <a:t>Comunicazioni trimestrali per le indennità da riconoscere ai dipendenti per attività fuori sede, presso i Laboratori Nazionali</a:t>
            </a:r>
          </a:p>
          <a:p>
            <a:pPr marL="342900" lvl="0" indent="-342900" algn="just">
              <a:lnSpc>
                <a:spcPct val="107000"/>
              </a:lnSpc>
              <a:spcBef>
                <a:spcPts val="600"/>
              </a:spcBef>
              <a:buFont typeface="Calibri" panose="020F0502020204030204" pitchFamily="34" charset="0"/>
              <a:buChar char="-"/>
            </a:pPr>
            <a:r>
              <a:rPr lang="it-IT" sz="1800" dirty="0"/>
              <a:t>Registrazioni di anagrafiche per ospiti INFN per collaborazioni scientifiche e seminari</a:t>
            </a:r>
          </a:p>
          <a:p>
            <a:pPr marL="342900" lvl="0" indent="-342900" algn="just">
              <a:lnSpc>
                <a:spcPct val="107000"/>
              </a:lnSpc>
              <a:spcBef>
                <a:spcPts val="600"/>
              </a:spcBef>
              <a:buFont typeface="Calibri" panose="020F0502020204030204" pitchFamily="34" charset="0"/>
              <a:buChar char="-"/>
            </a:pPr>
            <a:r>
              <a:rPr lang="it-IT" sz="1800" dirty="0"/>
              <a:t>Impegni, gestione e liquidazioni di seminari e collaborazione scientifiche di ospiti INFN, secondo normative</a:t>
            </a:r>
          </a:p>
          <a:p>
            <a:pPr marL="342900" lvl="0" indent="-342900" algn="just">
              <a:lnSpc>
                <a:spcPct val="107000"/>
              </a:lnSpc>
              <a:spcBef>
                <a:spcPts val="600"/>
              </a:spcBef>
              <a:buFont typeface="Calibri" panose="020F0502020204030204" pitchFamily="34" charset="0"/>
              <a:buChar char="-"/>
            </a:pPr>
            <a:r>
              <a:rPr lang="it-IT" sz="1800" dirty="0"/>
              <a:t>Disposizioni di bonifici esteri per liquidazioni di seminari e/o collaborazioni scientifiche di Ospiti INFN non residenti in Italia</a:t>
            </a:r>
            <a:endParaRPr lang="it-IT" sz="2400" dirty="0"/>
          </a:p>
          <a:p>
            <a:pPr marL="342900" indent="-342900">
              <a:buFontTx/>
              <a:buChar char="-"/>
            </a:pPr>
            <a:endParaRPr lang="it-IT" sz="2400" dirty="0"/>
          </a:p>
        </p:txBody>
      </p:sp>
      <p:sp>
        <p:nvSpPr>
          <p:cNvPr id="6" name="Footer Placeholder 2">
            <a:extLst>
              <a:ext uri="{FF2B5EF4-FFF2-40B4-BE49-F238E27FC236}">
                <a16:creationId xmlns:a16="http://schemas.microsoft.com/office/drawing/2014/main" id="{276CB280-03C3-2047-86CC-DBD429ACA6CC}"/>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4102393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2515A2-F19D-4D39-A300-79120FF85AF3}"/>
              </a:ext>
            </a:extLst>
          </p:cNvPr>
          <p:cNvSpPr>
            <a:spLocks noGrp="1"/>
          </p:cNvSpPr>
          <p:nvPr>
            <p:ph type="title"/>
          </p:nvPr>
        </p:nvSpPr>
        <p:spPr/>
        <p:txBody>
          <a:bodyPr/>
          <a:lstStyle/>
          <a:p>
            <a:r>
              <a:rPr lang="it-IT" dirty="0"/>
              <a:t>Servizio Amministrazione – Compiti e Attività</a:t>
            </a:r>
          </a:p>
        </p:txBody>
      </p:sp>
      <p:sp>
        <p:nvSpPr>
          <p:cNvPr id="4" name="Segnaposto numero diapositiva 3">
            <a:extLst>
              <a:ext uri="{FF2B5EF4-FFF2-40B4-BE49-F238E27FC236}">
                <a16:creationId xmlns:a16="http://schemas.microsoft.com/office/drawing/2014/main" id="{D15FE6D4-55D8-4250-B84F-6776B2A06E92}"/>
              </a:ext>
            </a:extLst>
          </p:cNvPr>
          <p:cNvSpPr>
            <a:spLocks noGrp="1"/>
          </p:cNvSpPr>
          <p:nvPr>
            <p:ph type="sldNum" sz="quarter" idx="4"/>
          </p:nvPr>
        </p:nvSpPr>
        <p:spPr/>
        <p:txBody>
          <a:bodyPr/>
          <a:lstStyle/>
          <a:p>
            <a:fld id="{B7F62631-D247-0E44-B808-5D23CBBA66F7}" type="slidenum">
              <a:rPr lang="en-US" smtClean="0"/>
              <a:pPr/>
              <a:t>32</a:t>
            </a:fld>
            <a:endParaRPr lang="en-US" dirty="0"/>
          </a:p>
        </p:txBody>
      </p:sp>
      <p:sp>
        <p:nvSpPr>
          <p:cNvPr id="5" name="Title 1">
            <a:extLst>
              <a:ext uri="{FF2B5EF4-FFF2-40B4-BE49-F238E27FC236}">
                <a16:creationId xmlns:a16="http://schemas.microsoft.com/office/drawing/2014/main" id="{4B21D8A2-D5D1-465C-9ADD-FCDD4BF431DB}"/>
              </a:ext>
            </a:extLst>
          </p:cNvPr>
          <p:cNvSpPr txBox="1">
            <a:spLocks/>
          </p:cNvSpPr>
          <p:nvPr/>
        </p:nvSpPr>
        <p:spPr>
          <a:xfrm>
            <a:off x="537611" y="1393794"/>
            <a:ext cx="10476950" cy="4358938"/>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sz="2800" b="1" dirty="0"/>
              <a:t>Spedizioni:</a:t>
            </a:r>
          </a:p>
          <a:p>
            <a:pPr marL="342900" indent="-342900">
              <a:spcBef>
                <a:spcPts val="1800"/>
              </a:spcBef>
              <a:buFontTx/>
              <a:buChar char="-"/>
            </a:pPr>
            <a:r>
              <a:rPr lang="it-IT" sz="2400" dirty="0"/>
              <a:t>Spedizione di circa </a:t>
            </a:r>
            <a:r>
              <a:rPr lang="it-IT" sz="2400" b="1" dirty="0"/>
              <a:t>200</a:t>
            </a:r>
            <a:r>
              <a:rPr lang="it-IT" sz="2400" dirty="0"/>
              <a:t> pacchi e buste/anno</a:t>
            </a:r>
          </a:p>
          <a:p>
            <a:pPr marL="342900" indent="-342900">
              <a:spcBef>
                <a:spcPts val="600"/>
              </a:spcBef>
              <a:buFontTx/>
              <a:buChar char="-"/>
            </a:pPr>
            <a:r>
              <a:rPr lang="it-IT" sz="2400" dirty="0"/>
              <a:t>Ricezione pacchi e buste</a:t>
            </a:r>
          </a:p>
          <a:p>
            <a:pPr marL="342900" indent="-342900">
              <a:buFontTx/>
              <a:buChar char="-"/>
            </a:pPr>
            <a:endParaRPr lang="it-IT" sz="2400" dirty="0"/>
          </a:p>
          <a:p>
            <a:endParaRPr lang="it-IT" sz="2800" b="1" dirty="0"/>
          </a:p>
          <a:p>
            <a:r>
              <a:rPr lang="it-IT" sz="2800" b="1" dirty="0"/>
              <a:t>Gestione e distribuzione buoni pasto:</a:t>
            </a:r>
          </a:p>
          <a:p>
            <a:pPr marL="342900" indent="-342900">
              <a:spcBef>
                <a:spcPts val="1800"/>
              </a:spcBef>
              <a:buFontTx/>
              <a:buChar char="-"/>
            </a:pPr>
            <a:r>
              <a:rPr lang="it-IT" sz="2400" dirty="0"/>
              <a:t>Gestione e approvvigionamento dei buoni pasto</a:t>
            </a:r>
          </a:p>
          <a:p>
            <a:pPr marL="342900" indent="-342900">
              <a:spcBef>
                <a:spcPts val="600"/>
              </a:spcBef>
              <a:buFontTx/>
              <a:buChar char="-"/>
            </a:pPr>
            <a:r>
              <a:rPr lang="it-IT" sz="2400" dirty="0"/>
              <a:t>Distribuzione di circa </a:t>
            </a:r>
            <a:r>
              <a:rPr lang="it-IT" sz="2400" b="1" dirty="0"/>
              <a:t>15.000</a:t>
            </a:r>
            <a:r>
              <a:rPr lang="it-IT" sz="2400" dirty="0"/>
              <a:t> buoni pasto/anno</a:t>
            </a:r>
          </a:p>
          <a:p>
            <a:pPr marL="342900" indent="-342900">
              <a:buFontTx/>
              <a:buChar char="-"/>
            </a:pPr>
            <a:endParaRPr lang="it-IT" sz="2400" dirty="0"/>
          </a:p>
        </p:txBody>
      </p:sp>
      <p:sp>
        <p:nvSpPr>
          <p:cNvPr id="6" name="Footer Placeholder 2">
            <a:extLst>
              <a:ext uri="{FF2B5EF4-FFF2-40B4-BE49-F238E27FC236}">
                <a16:creationId xmlns:a16="http://schemas.microsoft.com/office/drawing/2014/main" id="{2061CBCF-93BD-004D-8835-2D34FDFFC457}"/>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251725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a:t>Servizio di Direzione</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33</a:t>
            </a:fld>
            <a:endParaRPr lang="en-US" dirty="0"/>
          </a:p>
        </p:txBody>
      </p:sp>
      <p:grpSp>
        <p:nvGrpSpPr>
          <p:cNvPr id="5" name="Group 4">
            <a:extLst>
              <a:ext uri="{FF2B5EF4-FFF2-40B4-BE49-F238E27FC236}">
                <a16:creationId xmlns:a16="http://schemas.microsoft.com/office/drawing/2014/main" id="{AF9E048F-5EB3-3A41-AEBE-EEF82319F7F4}"/>
              </a:ext>
            </a:extLst>
          </p:cNvPr>
          <p:cNvGrpSpPr/>
          <p:nvPr/>
        </p:nvGrpSpPr>
        <p:grpSpPr>
          <a:xfrm>
            <a:off x="624657" y="2171979"/>
            <a:ext cx="11080363" cy="3801041"/>
            <a:chOff x="624657" y="2171979"/>
            <a:chExt cx="11080363" cy="3801041"/>
          </a:xfrm>
        </p:grpSpPr>
        <p:sp>
          <p:nvSpPr>
            <p:cNvPr id="7" name="Right Arrow 6">
              <a:extLst>
                <a:ext uri="{FF2B5EF4-FFF2-40B4-BE49-F238E27FC236}">
                  <a16:creationId xmlns:a16="http://schemas.microsoft.com/office/drawing/2014/main" id="{19EDD406-3130-084E-8C11-6161E030AF59}"/>
                </a:ext>
              </a:extLst>
            </p:cNvPr>
            <p:cNvSpPr/>
            <p:nvPr/>
          </p:nvSpPr>
          <p:spPr>
            <a:xfrm>
              <a:off x="1454880" y="2171979"/>
              <a:ext cx="9419918" cy="3801041"/>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8">
              <a:extLst>
                <a:ext uri="{FF2B5EF4-FFF2-40B4-BE49-F238E27FC236}">
                  <a16:creationId xmlns:a16="http://schemas.microsoft.com/office/drawing/2014/main" id="{CBE54614-8FD2-2344-A9A2-107EA40CBDE9}"/>
                </a:ext>
              </a:extLst>
            </p:cNvPr>
            <p:cNvSpPr/>
            <p:nvPr/>
          </p:nvSpPr>
          <p:spPr>
            <a:xfrm>
              <a:off x="624657" y="3291689"/>
              <a:ext cx="1517857" cy="1520416"/>
            </a:xfrm>
            <a:custGeom>
              <a:avLst/>
              <a:gdLst>
                <a:gd name="connsiteX0" fmla="*/ 0 w 1517857"/>
                <a:gd name="connsiteY0" fmla="*/ 252981 h 1520416"/>
                <a:gd name="connsiteX1" fmla="*/ 252981 w 1517857"/>
                <a:gd name="connsiteY1" fmla="*/ 0 h 1520416"/>
                <a:gd name="connsiteX2" fmla="*/ 1264876 w 1517857"/>
                <a:gd name="connsiteY2" fmla="*/ 0 h 1520416"/>
                <a:gd name="connsiteX3" fmla="*/ 1517857 w 1517857"/>
                <a:gd name="connsiteY3" fmla="*/ 252981 h 1520416"/>
                <a:gd name="connsiteX4" fmla="*/ 1517857 w 1517857"/>
                <a:gd name="connsiteY4" fmla="*/ 1267435 h 1520416"/>
                <a:gd name="connsiteX5" fmla="*/ 1264876 w 1517857"/>
                <a:gd name="connsiteY5" fmla="*/ 1520416 h 1520416"/>
                <a:gd name="connsiteX6" fmla="*/ 252981 w 1517857"/>
                <a:gd name="connsiteY6" fmla="*/ 1520416 h 1520416"/>
                <a:gd name="connsiteX7" fmla="*/ 0 w 1517857"/>
                <a:gd name="connsiteY7" fmla="*/ 1267435 h 1520416"/>
                <a:gd name="connsiteX8" fmla="*/ 0 w 1517857"/>
                <a:gd name="connsiteY8" fmla="*/ 252981 h 15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857" h="1520416">
                  <a:moveTo>
                    <a:pt x="0" y="252981"/>
                  </a:moveTo>
                  <a:cubicBezTo>
                    <a:pt x="0" y="113263"/>
                    <a:pt x="113263" y="0"/>
                    <a:pt x="252981" y="0"/>
                  </a:cubicBezTo>
                  <a:lnTo>
                    <a:pt x="1264876" y="0"/>
                  </a:lnTo>
                  <a:cubicBezTo>
                    <a:pt x="1404594" y="0"/>
                    <a:pt x="1517857" y="113263"/>
                    <a:pt x="1517857" y="252981"/>
                  </a:cubicBezTo>
                  <a:lnTo>
                    <a:pt x="1517857" y="1267435"/>
                  </a:lnTo>
                  <a:cubicBezTo>
                    <a:pt x="1517857" y="1407153"/>
                    <a:pt x="1404594" y="1520416"/>
                    <a:pt x="1264876" y="1520416"/>
                  </a:cubicBezTo>
                  <a:lnTo>
                    <a:pt x="252981" y="1520416"/>
                  </a:lnTo>
                  <a:cubicBezTo>
                    <a:pt x="113263" y="1520416"/>
                    <a:pt x="0" y="1407153"/>
                    <a:pt x="0" y="1267435"/>
                  </a:cubicBezTo>
                  <a:lnTo>
                    <a:pt x="0" y="2529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436" tIns="127436" rIns="127436" bIns="127436" numCol="1" spcCol="1270" anchor="ctr" anchorCtr="0">
              <a:noAutofit/>
            </a:bodyPr>
            <a:lstStyle/>
            <a:p>
              <a:pPr marL="0" lvl="0" indent="0" algn="ctr" defTabSz="622300">
                <a:lnSpc>
                  <a:spcPct val="90000"/>
                </a:lnSpc>
                <a:spcBef>
                  <a:spcPct val="0"/>
                </a:spcBef>
                <a:spcAft>
                  <a:spcPct val="35000"/>
                </a:spcAft>
                <a:buNone/>
              </a:pPr>
              <a:r>
                <a:rPr lang="it-IT" sz="1400" b="0" i="0" kern="1200" baseline="0" dirty="0">
                  <a:latin typeface="Times New Roman" panose="02020603050405020304" pitchFamily="18" charset="0"/>
                  <a:cs typeface="Times New Roman" panose="02020603050405020304" pitchFamily="18" charset="0"/>
                </a:rPr>
                <a:t>Servizio Amministrazione</a:t>
              </a:r>
              <a:endParaRPr lang="it-IT" sz="1400" kern="1200" dirty="0">
                <a:latin typeface="Times New Roman" panose="02020603050405020304" pitchFamily="18" charset="0"/>
                <a:cs typeface="Times New Roman" panose="02020603050405020304" pitchFamily="18" charset="0"/>
              </a:endParaRPr>
            </a:p>
          </p:txBody>
        </p:sp>
        <p:sp>
          <p:nvSpPr>
            <p:cNvPr id="10" name="Freeform 9">
              <a:extLst>
                <a:ext uri="{FF2B5EF4-FFF2-40B4-BE49-F238E27FC236}">
                  <a16:creationId xmlns:a16="http://schemas.microsoft.com/office/drawing/2014/main" id="{C3079AAE-CA5F-4E4E-ACF5-4EA9530240B9}"/>
                </a:ext>
              </a:extLst>
            </p:cNvPr>
            <p:cNvSpPr/>
            <p:nvPr/>
          </p:nvSpPr>
          <p:spPr>
            <a:xfrm>
              <a:off x="2243121" y="3291689"/>
              <a:ext cx="1517857" cy="1520416"/>
            </a:xfrm>
            <a:custGeom>
              <a:avLst/>
              <a:gdLst>
                <a:gd name="connsiteX0" fmla="*/ 0 w 1517857"/>
                <a:gd name="connsiteY0" fmla="*/ 252981 h 1520416"/>
                <a:gd name="connsiteX1" fmla="*/ 252981 w 1517857"/>
                <a:gd name="connsiteY1" fmla="*/ 0 h 1520416"/>
                <a:gd name="connsiteX2" fmla="*/ 1264876 w 1517857"/>
                <a:gd name="connsiteY2" fmla="*/ 0 h 1520416"/>
                <a:gd name="connsiteX3" fmla="*/ 1517857 w 1517857"/>
                <a:gd name="connsiteY3" fmla="*/ 252981 h 1520416"/>
                <a:gd name="connsiteX4" fmla="*/ 1517857 w 1517857"/>
                <a:gd name="connsiteY4" fmla="*/ 1267435 h 1520416"/>
                <a:gd name="connsiteX5" fmla="*/ 1264876 w 1517857"/>
                <a:gd name="connsiteY5" fmla="*/ 1520416 h 1520416"/>
                <a:gd name="connsiteX6" fmla="*/ 252981 w 1517857"/>
                <a:gd name="connsiteY6" fmla="*/ 1520416 h 1520416"/>
                <a:gd name="connsiteX7" fmla="*/ 0 w 1517857"/>
                <a:gd name="connsiteY7" fmla="*/ 1267435 h 1520416"/>
                <a:gd name="connsiteX8" fmla="*/ 0 w 1517857"/>
                <a:gd name="connsiteY8" fmla="*/ 252981 h 15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857" h="1520416">
                  <a:moveTo>
                    <a:pt x="0" y="252981"/>
                  </a:moveTo>
                  <a:cubicBezTo>
                    <a:pt x="0" y="113263"/>
                    <a:pt x="113263" y="0"/>
                    <a:pt x="252981" y="0"/>
                  </a:cubicBezTo>
                  <a:lnTo>
                    <a:pt x="1264876" y="0"/>
                  </a:lnTo>
                  <a:cubicBezTo>
                    <a:pt x="1404594" y="0"/>
                    <a:pt x="1517857" y="113263"/>
                    <a:pt x="1517857" y="252981"/>
                  </a:cubicBezTo>
                  <a:lnTo>
                    <a:pt x="1517857" y="1267435"/>
                  </a:lnTo>
                  <a:cubicBezTo>
                    <a:pt x="1517857" y="1407153"/>
                    <a:pt x="1404594" y="1520416"/>
                    <a:pt x="1264876" y="1520416"/>
                  </a:cubicBezTo>
                  <a:lnTo>
                    <a:pt x="252981" y="1520416"/>
                  </a:lnTo>
                  <a:cubicBezTo>
                    <a:pt x="113263" y="1520416"/>
                    <a:pt x="0" y="1407153"/>
                    <a:pt x="0" y="1267435"/>
                  </a:cubicBezTo>
                  <a:lnTo>
                    <a:pt x="0" y="2529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676" tIns="142676" rIns="142676" bIns="142676" numCol="1" spcCol="1270" anchor="ctr" anchorCtr="0">
              <a:noAutofit/>
            </a:bodyPr>
            <a:lstStyle/>
            <a:p>
              <a:pPr marL="0" lvl="0" indent="0" algn="ctr" defTabSz="800100">
                <a:lnSpc>
                  <a:spcPct val="90000"/>
                </a:lnSpc>
                <a:spcBef>
                  <a:spcPct val="0"/>
                </a:spcBef>
                <a:spcAft>
                  <a:spcPct val="35000"/>
                </a:spcAft>
                <a:buNone/>
              </a:pPr>
              <a:r>
                <a:rPr lang="it-IT" sz="1400" b="0" i="0" kern="1200" baseline="0" dirty="0">
                  <a:solidFill>
                    <a:srgbClr val="FFFF00"/>
                  </a:solidFill>
                  <a:latin typeface="Times New Roman" panose="02020603050405020304" pitchFamily="18" charset="0"/>
                  <a:cs typeface="Times New Roman" panose="02020603050405020304" pitchFamily="18" charset="0"/>
                </a:rPr>
                <a:t>Servizio</a:t>
              </a:r>
              <a:r>
                <a:rPr lang="it-IT" sz="1400" b="0" i="0" kern="1200" baseline="0"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it-IT" sz="1400" b="0" i="0" kern="1200" baseline="0" dirty="0">
                  <a:solidFill>
                    <a:srgbClr val="FFFF00"/>
                  </a:solidFill>
                  <a:latin typeface="Times New Roman" panose="02020603050405020304" pitchFamily="18" charset="0"/>
                  <a:cs typeface="Times New Roman" panose="02020603050405020304" pitchFamily="18" charset="0"/>
                </a:rPr>
                <a:t>di</a:t>
              </a:r>
              <a:r>
                <a:rPr lang="it-IT" sz="1400" b="0" i="0" kern="1200" baseline="0"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it-IT" sz="1400" b="0" i="0" kern="1200" baseline="0" dirty="0">
                  <a:solidFill>
                    <a:srgbClr val="FFFF00"/>
                  </a:solidFill>
                  <a:latin typeface="Times New Roman" panose="02020603050405020304" pitchFamily="18" charset="0"/>
                  <a:cs typeface="Times New Roman" panose="02020603050405020304" pitchFamily="18" charset="0"/>
                </a:rPr>
                <a:t>Direzione</a:t>
              </a:r>
              <a:endParaRPr lang="it-IT" sz="1400" b="0" kern="1200"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1" name="Freeform 10">
              <a:extLst>
                <a:ext uri="{FF2B5EF4-FFF2-40B4-BE49-F238E27FC236}">
                  <a16:creationId xmlns:a16="http://schemas.microsoft.com/office/drawing/2014/main" id="{18792F0E-0CCD-6741-A8EF-97EACE4932CC}"/>
                </a:ext>
              </a:extLst>
            </p:cNvPr>
            <p:cNvSpPr/>
            <p:nvPr/>
          </p:nvSpPr>
          <p:spPr>
            <a:xfrm>
              <a:off x="3812159" y="3291689"/>
              <a:ext cx="1517857" cy="1520416"/>
            </a:xfrm>
            <a:custGeom>
              <a:avLst/>
              <a:gdLst>
                <a:gd name="connsiteX0" fmla="*/ 0 w 1517857"/>
                <a:gd name="connsiteY0" fmla="*/ 252981 h 1520416"/>
                <a:gd name="connsiteX1" fmla="*/ 252981 w 1517857"/>
                <a:gd name="connsiteY1" fmla="*/ 0 h 1520416"/>
                <a:gd name="connsiteX2" fmla="*/ 1264876 w 1517857"/>
                <a:gd name="connsiteY2" fmla="*/ 0 h 1520416"/>
                <a:gd name="connsiteX3" fmla="*/ 1517857 w 1517857"/>
                <a:gd name="connsiteY3" fmla="*/ 252981 h 1520416"/>
                <a:gd name="connsiteX4" fmla="*/ 1517857 w 1517857"/>
                <a:gd name="connsiteY4" fmla="*/ 1267435 h 1520416"/>
                <a:gd name="connsiteX5" fmla="*/ 1264876 w 1517857"/>
                <a:gd name="connsiteY5" fmla="*/ 1520416 h 1520416"/>
                <a:gd name="connsiteX6" fmla="*/ 252981 w 1517857"/>
                <a:gd name="connsiteY6" fmla="*/ 1520416 h 1520416"/>
                <a:gd name="connsiteX7" fmla="*/ 0 w 1517857"/>
                <a:gd name="connsiteY7" fmla="*/ 1267435 h 1520416"/>
                <a:gd name="connsiteX8" fmla="*/ 0 w 1517857"/>
                <a:gd name="connsiteY8" fmla="*/ 252981 h 15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857" h="1520416">
                  <a:moveTo>
                    <a:pt x="0" y="252981"/>
                  </a:moveTo>
                  <a:cubicBezTo>
                    <a:pt x="0" y="113263"/>
                    <a:pt x="113263" y="0"/>
                    <a:pt x="252981" y="0"/>
                  </a:cubicBezTo>
                  <a:lnTo>
                    <a:pt x="1264876" y="0"/>
                  </a:lnTo>
                  <a:cubicBezTo>
                    <a:pt x="1404594" y="0"/>
                    <a:pt x="1517857" y="113263"/>
                    <a:pt x="1517857" y="252981"/>
                  </a:cubicBezTo>
                  <a:lnTo>
                    <a:pt x="1517857" y="1267435"/>
                  </a:lnTo>
                  <a:cubicBezTo>
                    <a:pt x="1517857" y="1407153"/>
                    <a:pt x="1404594" y="1520416"/>
                    <a:pt x="1264876" y="1520416"/>
                  </a:cubicBezTo>
                  <a:lnTo>
                    <a:pt x="252981" y="1520416"/>
                  </a:lnTo>
                  <a:cubicBezTo>
                    <a:pt x="113263" y="1520416"/>
                    <a:pt x="0" y="1407153"/>
                    <a:pt x="0" y="1267435"/>
                  </a:cubicBezTo>
                  <a:lnTo>
                    <a:pt x="0" y="2529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436" tIns="127436" rIns="127436" bIns="127436" numCol="1" spcCol="1270" anchor="ctr" anchorCtr="0">
              <a:noAutofit/>
            </a:bodyPr>
            <a:lstStyle/>
            <a:p>
              <a:pPr marL="0" lvl="0" indent="0" algn="ctr" defTabSz="622300">
                <a:lnSpc>
                  <a:spcPct val="90000"/>
                </a:lnSpc>
                <a:spcBef>
                  <a:spcPct val="0"/>
                </a:spcBef>
                <a:spcAft>
                  <a:spcPct val="35000"/>
                </a:spcAft>
                <a:buNone/>
              </a:pPr>
              <a:r>
                <a:rPr lang="it-IT" sz="1400" b="0" i="0" kern="1200" baseline="0" dirty="0">
                  <a:latin typeface="Times New Roman" panose="02020603050405020304" pitchFamily="18" charset="0"/>
                  <a:cs typeface="Times New Roman" panose="02020603050405020304" pitchFamily="18" charset="0"/>
                </a:rPr>
                <a:t>Servizio Elettronica</a:t>
              </a:r>
              <a:endParaRPr lang="it-IT" sz="1400" kern="1200" dirty="0">
                <a:latin typeface="Times New Roman" panose="02020603050405020304" pitchFamily="18" charset="0"/>
                <a:cs typeface="Times New Roman" panose="02020603050405020304" pitchFamily="18" charset="0"/>
              </a:endParaRPr>
            </a:p>
          </p:txBody>
        </p:sp>
        <p:sp>
          <p:nvSpPr>
            <p:cNvPr id="12" name="Freeform 11">
              <a:extLst>
                <a:ext uri="{FF2B5EF4-FFF2-40B4-BE49-F238E27FC236}">
                  <a16:creationId xmlns:a16="http://schemas.microsoft.com/office/drawing/2014/main" id="{8DE40CAA-F6D4-5248-892D-B2897E3F0FF5}"/>
                </a:ext>
              </a:extLst>
            </p:cNvPr>
            <p:cNvSpPr/>
            <p:nvPr/>
          </p:nvSpPr>
          <p:spPr>
            <a:xfrm>
              <a:off x="5405910" y="3291689"/>
              <a:ext cx="1517857" cy="1520416"/>
            </a:xfrm>
            <a:custGeom>
              <a:avLst/>
              <a:gdLst>
                <a:gd name="connsiteX0" fmla="*/ 0 w 1517857"/>
                <a:gd name="connsiteY0" fmla="*/ 252981 h 1520416"/>
                <a:gd name="connsiteX1" fmla="*/ 252981 w 1517857"/>
                <a:gd name="connsiteY1" fmla="*/ 0 h 1520416"/>
                <a:gd name="connsiteX2" fmla="*/ 1264876 w 1517857"/>
                <a:gd name="connsiteY2" fmla="*/ 0 h 1520416"/>
                <a:gd name="connsiteX3" fmla="*/ 1517857 w 1517857"/>
                <a:gd name="connsiteY3" fmla="*/ 252981 h 1520416"/>
                <a:gd name="connsiteX4" fmla="*/ 1517857 w 1517857"/>
                <a:gd name="connsiteY4" fmla="*/ 1267435 h 1520416"/>
                <a:gd name="connsiteX5" fmla="*/ 1264876 w 1517857"/>
                <a:gd name="connsiteY5" fmla="*/ 1520416 h 1520416"/>
                <a:gd name="connsiteX6" fmla="*/ 252981 w 1517857"/>
                <a:gd name="connsiteY6" fmla="*/ 1520416 h 1520416"/>
                <a:gd name="connsiteX7" fmla="*/ 0 w 1517857"/>
                <a:gd name="connsiteY7" fmla="*/ 1267435 h 1520416"/>
                <a:gd name="connsiteX8" fmla="*/ 0 w 1517857"/>
                <a:gd name="connsiteY8" fmla="*/ 252981 h 15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857" h="1520416">
                  <a:moveTo>
                    <a:pt x="0" y="252981"/>
                  </a:moveTo>
                  <a:cubicBezTo>
                    <a:pt x="0" y="113263"/>
                    <a:pt x="113263" y="0"/>
                    <a:pt x="252981" y="0"/>
                  </a:cubicBezTo>
                  <a:lnTo>
                    <a:pt x="1264876" y="0"/>
                  </a:lnTo>
                  <a:cubicBezTo>
                    <a:pt x="1404594" y="0"/>
                    <a:pt x="1517857" y="113263"/>
                    <a:pt x="1517857" y="252981"/>
                  </a:cubicBezTo>
                  <a:lnTo>
                    <a:pt x="1517857" y="1267435"/>
                  </a:lnTo>
                  <a:cubicBezTo>
                    <a:pt x="1517857" y="1407153"/>
                    <a:pt x="1404594" y="1520416"/>
                    <a:pt x="1264876" y="1520416"/>
                  </a:cubicBezTo>
                  <a:lnTo>
                    <a:pt x="252981" y="1520416"/>
                  </a:lnTo>
                  <a:cubicBezTo>
                    <a:pt x="113263" y="1520416"/>
                    <a:pt x="0" y="1407153"/>
                    <a:pt x="0" y="1267435"/>
                  </a:cubicBezTo>
                  <a:lnTo>
                    <a:pt x="0" y="2529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436" tIns="127436" rIns="127436" bIns="127436" numCol="1" spcCol="1270" anchor="ctr" anchorCtr="0">
              <a:noAutofit/>
            </a:bodyPr>
            <a:lstStyle/>
            <a:p>
              <a:pPr marL="0" lvl="0" indent="0" algn="ctr" defTabSz="622300">
                <a:lnSpc>
                  <a:spcPct val="90000"/>
                </a:lnSpc>
                <a:spcBef>
                  <a:spcPct val="0"/>
                </a:spcBef>
                <a:spcAft>
                  <a:spcPct val="35000"/>
                </a:spcAft>
                <a:buNone/>
              </a:pPr>
              <a:r>
                <a:rPr lang="it-IT" sz="1400" b="0" i="0" kern="1200" baseline="0" dirty="0">
                  <a:latin typeface="Times New Roman" panose="02020603050405020304" pitchFamily="18" charset="0"/>
                  <a:cs typeface="Times New Roman" panose="02020603050405020304" pitchFamily="18" charset="0"/>
                </a:rPr>
                <a:t>Servizio Progettazione Meccanica</a:t>
              </a:r>
              <a:endParaRPr lang="it-IT" sz="1400" kern="1200" dirty="0">
                <a:latin typeface="Times New Roman" panose="02020603050405020304" pitchFamily="18" charset="0"/>
                <a:cs typeface="Times New Roman" panose="02020603050405020304" pitchFamily="18" charset="0"/>
              </a:endParaRPr>
            </a:p>
          </p:txBody>
        </p:sp>
        <p:sp>
          <p:nvSpPr>
            <p:cNvPr id="13" name="Freeform 12">
              <a:extLst>
                <a:ext uri="{FF2B5EF4-FFF2-40B4-BE49-F238E27FC236}">
                  <a16:creationId xmlns:a16="http://schemas.microsoft.com/office/drawing/2014/main" id="{ED9E3C15-F336-4D42-992B-004B8DF1130B}"/>
                </a:ext>
              </a:extLst>
            </p:cNvPr>
            <p:cNvSpPr/>
            <p:nvPr/>
          </p:nvSpPr>
          <p:spPr>
            <a:xfrm>
              <a:off x="6999661" y="3291689"/>
              <a:ext cx="1517857" cy="1520416"/>
            </a:xfrm>
            <a:custGeom>
              <a:avLst/>
              <a:gdLst>
                <a:gd name="connsiteX0" fmla="*/ 0 w 1517857"/>
                <a:gd name="connsiteY0" fmla="*/ 252981 h 1520416"/>
                <a:gd name="connsiteX1" fmla="*/ 252981 w 1517857"/>
                <a:gd name="connsiteY1" fmla="*/ 0 h 1520416"/>
                <a:gd name="connsiteX2" fmla="*/ 1264876 w 1517857"/>
                <a:gd name="connsiteY2" fmla="*/ 0 h 1520416"/>
                <a:gd name="connsiteX3" fmla="*/ 1517857 w 1517857"/>
                <a:gd name="connsiteY3" fmla="*/ 252981 h 1520416"/>
                <a:gd name="connsiteX4" fmla="*/ 1517857 w 1517857"/>
                <a:gd name="connsiteY4" fmla="*/ 1267435 h 1520416"/>
                <a:gd name="connsiteX5" fmla="*/ 1264876 w 1517857"/>
                <a:gd name="connsiteY5" fmla="*/ 1520416 h 1520416"/>
                <a:gd name="connsiteX6" fmla="*/ 252981 w 1517857"/>
                <a:gd name="connsiteY6" fmla="*/ 1520416 h 1520416"/>
                <a:gd name="connsiteX7" fmla="*/ 0 w 1517857"/>
                <a:gd name="connsiteY7" fmla="*/ 1267435 h 1520416"/>
                <a:gd name="connsiteX8" fmla="*/ 0 w 1517857"/>
                <a:gd name="connsiteY8" fmla="*/ 252981 h 15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857" h="1520416">
                  <a:moveTo>
                    <a:pt x="0" y="252981"/>
                  </a:moveTo>
                  <a:cubicBezTo>
                    <a:pt x="0" y="113263"/>
                    <a:pt x="113263" y="0"/>
                    <a:pt x="252981" y="0"/>
                  </a:cubicBezTo>
                  <a:lnTo>
                    <a:pt x="1264876" y="0"/>
                  </a:lnTo>
                  <a:cubicBezTo>
                    <a:pt x="1404594" y="0"/>
                    <a:pt x="1517857" y="113263"/>
                    <a:pt x="1517857" y="252981"/>
                  </a:cubicBezTo>
                  <a:lnTo>
                    <a:pt x="1517857" y="1267435"/>
                  </a:lnTo>
                  <a:cubicBezTo>
                    <a:pt x="1517857" y="1407153"/>
                    <a:pt x="1404594" y="1520416"/>
                    <a:pt x="1264876" y="1520416"/>
                  </a:cubicBezTo>
                  <a:lnTo>
                    <a:pt x="252981" y="1520416"/>
                  </a:lnTo>
                  <a:cubicBezTo>
                    <a:pt x="113263" y="1520416"/>
                    <a:pt x="0" y="1407153"/>
                    <a:pt x="0" y="1267435"/>
                  </a:cubicBezTo>
                  <a:lnTo>
                    <a:pt x="0" y="2529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436" tIns="127436" rIns="127436" bIns="127436" numCol="1" spcCol="1270" anchor="ctr" anchorCtr="0">
              <a:noAutofit/>
            </a:bodyPr>
            <a:lstStyle/>
            <a:p>
              <a:pPr marL="0" lvl="0" indent="0" algn="ctr" defTabSz="622300">
                <a:lnSpc>
                  <a:spcPct val="90000"/>
                </a:lnSpc>
                <a:spcBef>
                  <a:spcPct val="0"/>
                </a:spcBef>
                <a:spcAft>
                  <a:spcPct val="35000"/>
                </a:spcAft>
                <a:buNone/>
              </a:pPr>
              <a:r>
                <a:rPr lang="it-IT" sz="1400" b="0" i="0" kern="1200" baseline="0" dirty="0">
                  <a:latin typeface="Times New Roman" panose="02020603050405020304" pitchFamily="18" charset="0"/>
                  <a:cs typeface="Times New Roman" panose="02020603050405020304" pitchFamily="18" charset="0"/>
                </a:rPr>
                <a:t>Servizio Officina Meccanica</a:t>
              </a:r>
              <a:endParaRPr lang="it-IT" sz="1400" kern="1200" dirty="0">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8F16EFCD-5938-EC4C-8E8E-0B41F921D39C}"/>
                </a:ext>
              </a:extLst>
            </p:cNvPr>
            <p:cNvSpPr/>
            <p:nvPr/>
          </p:nvSpPr>
          <p:spPr>
            <a:xfrm>
              <a:off x="8593412" y="3291689"/>
              <a:ext cx="1517857" cy="1520416"/>
            </a:xfrm>
            <a:custGeom>
              <a:avLst/>
              <a:gdLst>
                <a:gd name="connsiteX0" fmla="*/ 0 w 1517857"/>
                <a:gd name="connsiteY0" fmla="*/ 252981 h 1520416"/>
                <a:gd name="connsiteX1" fmla="*/ 252981 w 1517857"/>
                <a:gd name="connsiteY1" fmla="*/ 0 h 1520416"/>
                <a:gd name="connsiteX2" fmla="*/ 1264876 w 1517857"/>
                <a:gd name="connsiteY2" fmla="*/ 0 h 1520416"/>
                <a:gd name="connsiteX3" fmla="*/ 1517857 w 1517857"/>
                <a:gd name="connsiteY3" fmla="*/ 252981 h 1520416"/>
                <a:gd name="connsiteX4" fmla="*/ 1517857 w 1517857"/>
                <a:gd name="connsiteY4" fmla="*/ 1267435 h 1520416"/>
                <a:gd name="connsiteX5" fmla="*/ 1264876 w 1517857"/>
                <a:gd name="connsiteY5" fmla="*/ 1520416 h 1520416"/>
                <a:gd name="connsiteX6" fmla="*/ 252981 w 1517857"/>
                <a:gd name="connsiteY6" fmla="*/ 1520416 h 1520416"/>
                <a:gd name="connsiteX7" fmla="*/ 0 w 1517857"/>
                <a:gd name="connsiteY7" fmla="*/ 1267435 h 1520416"/>
                <a:gd name="connsiteX8" fmla="*/ 0 w 1517857"/>
                <a:gd name="connsiteY8" fmla="*/ 252981 h 15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857" h="1520416">
                  <a:moveTo>
                    <a:pt x="0" y="252981"/>
                  </a:moveTo>
                  <a:cubicBezTo>
                    <a:pt x="0" y="113263"/>
                    <a:pt x="113263" y="0"/>
                    <a:pt x="252981" y="0"/>
                  </a:cubicBezTo>
                  <a:lnTo>
                    <a:pt x="1264876" y="0"/>
                  </a:lnTo>
                  <a:cubicBezTo>
                    <a:pt x="1404594" y="0"/>
                    <a:pt x="1517857" y="113263"/>
                    <a:pt x="1517857" y="252981"/>
                  </a:cubicBezTo>
                  <a:lnTo>
                    <a:pt x="1517857" y="1267435"/>
                  </a:lnTo>
                  <a:cubicBezTo>
                    <a:pt x="1517857" y="1407153"/>
                    <a:pt x="1404594" y="1520416"/>
                    <a:pt x="1264876" y="1520416"/>
                  </a:cubicBezTo>
                  <a:lnTo>
                    <a:pt x="252981" y="1520416"/>
                  </a:lnTo>
                  <a:cubicBezTo>
                    <a:pt x="113263" y="1520416"/>
                    <a:pt x="0" y="1407153"/>
                    <a:pt x="0" y="1267435"/>
                  </a:cubicBezTo>
                  <a:lnTo>
                    <a:pt x="0" y="2529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436" tIns="127436" rIns="127436" bIns="127436" numCol="1" spcCol="1270" anchor="ctr" anchorCtr="0">
              <a:noAutofit/>
            </a:bodyPr>
            <a:lstStyle/>
            <a:p>
              <a:pPr marL="0" lvl="0" indent="0" algn="ctr" defTabSz="622300">
                <a:lnSpc>
                  <a:spcPct val="90000"/>
                </a:lnSpc>
                <a:spcBef>
                  <a:spcPct val="0"/>
                </a:spcBef>
                <a:spcAft>
                  <a:spcPct val="35000"/>
                </a:spcAft>
                <a:buNone/>
              </a:pPr>
              <a:r>
                <a:rPr lang="it-IT" sz="1400" b="0" i="0" kern="1200" baseline="0" dirty="0">
                  <a:latin typeface="Times New Roman" panose="02020603050405020304" pitchFamily="18" charset="0"/>
                  <a:cs typeface="Times New Roman" panose="02020603050405020304" pitchFamily="18" charset="0"/>
                </a:rPr>
                <a:t>Servizio Calcolo e Reti</a:t>
              </a:r>
              <a:endParaRPr lang="it-IT" sz="1400" kern="1200" dirty="0">
                <a:latin typeface="Times New Roman" panose="02020603050405020304" pitchFamily="18" charset="0"/>
                <a:cs typeface="Times New Roman" panose="02020603050405020304" pitchFamily="18" charset="0"/>
              </a:endParaRPr>
            </a:p>
          </p:txBody>
        </p:sp>
        <p:sp>
          <p:nvSpPr>
            <p:cNvPr id="15" name="Freeform 14">
              <a:extLst>
                <a:ext uri="{FF2B5EF4-FFF2-40B4-BE49-F238E27FC236}">
                  <a16:creationId xmlns:a16="http://schemas.microsoft.com/office/drawing/2014/main" id="{50CE472C-A47E-CA41-926E-716914832226}"/>
                </a:ext>
              </a:extLst>
            </p:cNvPr>
            <p:cNvSpPr/>
            <p:nvPr/>
          </p:nvSpPr>
          <p:spPr>
            <a:xfrm>
              <a:off x="10187163" y="3291689"/>
              <a:ext cx="1517857" cy="1520416"/>
            </a:xfrm>
            <a:custGeom>
              <a:avLst/>
              <a:gdLst>
                <a:gd name="connsiteX0" fmla="*/ 0 w 1517857"/>
                <a:gd name="connsiteY0" fmla="*/ 252981 h 1520416"/>
                <a:gd name="connsiteX1" fmla="*/ 252981 w 1517857"/>
                <a:gd name="connsiteY1" fmla="*/ 0 h 1520416"/>
                <a:gd name="connsiteX2" fmla="*/ 1264876 w 1517857"/>
                <a:gd name="connsiteY2" fmla="*/ 0 h 1520416"/>
                <a:gd name="connsiteX3" fmla="*/ 1517857 w 1517857"/>
                <a:gd name="connsiteY3" fmla="*/ 252981 h 1520416"/>
                <a:gd name="connsiteX4" fmla="*/ 1517857 w 1517857"/>
                <a:gd name="connsiteY4" fmla="*/ 1267435 h 1520416"/>
                <a:gd name="connsiteX5" fmla="*/ 1264876 w 1517857"/>
                <a:gd name="connsiteY5" fmla="*/ 1520416 h 1520416"/>
                <a:gd name="connsiteX6" fmla="*/ 252981 w 1517857"/>
                <a:gd name="connsiteY6" fmla="*/ 1520416 h 1520416"/>
                <a:gd name="connsiteX7" fmla="*/ 0 w 1517857"/>
                <a:gd name="connsiteY7" fmla="*/ 1267435 h 1520416"/>
                <a:gd name="connsiteX8" fmla="*/ 0 w 1517857"/>
                <a:gd name="connsiteY8" fmla="*/ 252981 h 15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857" h="1520416">
                  <a:moveTo>
                    <a:pt x="0" y="252981"/>
                  </a:moveTo>
                  <a:cubicBezTo>
                    <a:pt x="0" y="113263"/>
                    <a:pt x="113263" y="0"/>
                    <a:pt x="252981" y="0"/>
                  </a:cubicBezTo>
                  <a:lnTo>
                    <a:pt x="1264876" y="0"/>
                  </a:lnTo>
                  <a:cubicBezTo>
                    <a:pt x="1404594" y="0"/>
                    <a:pt x="1517857" y="113263"/>
                    <a:pt x="1517857" y="252981"/>
                  </a:cubicBezTo>
                  <a:lnTo>
                    <a:pt x="1517857" y="1267435"/>
                  </a:lnTo>
                  <a:cubicBezTo>
                    <a:pt x="1517857" y="1407153"/>
                    <a:pt x="1404594" y="1520416"/>
                    <a:pt x="1264876" y="1520416"/>
                  </a:cubicBezTo>
                  <a:lnTo>
                    <a:pt x="252981" y="1520416"/>
                  </a:lnTo>
                  <a:cubicBezTo>
                    <a:pt x="113263" y="1520416"/>
                    <a:pt x="0" y="1407153"/>
                    <a:pt x="0" y="1267435"/>
                  </a:cubicBezTo>
                  <a:lnTo>
                    <a:pt x="0" y="2529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436" tIns="127436" rIns="127436" bIns="127436" numCol="1" spcCol="1270" anchor="ctr" anchorCtr="0">
              <a:noAutofit/>
            </a:bodyPr>
            <a:lstStyle/>
            <a:p>
              <a:pPr marL="0" lvl="0" indent="0" algn="ctr" defTabSz="622300">
                <a:lnSpc>
                  <a:spcPct val="90000"/>
                </a:lnSpc>
                <a:spcBef>
                  <a:spcPct val="0"/>
                </a:spcBef>
                <a:spcAft>
                  <a:spcPct val="35000"/>
                </a:spcAft>
                <a:buNone/>
              </a:pPr>
              <a:r>
                <a:rPr lang="it-IT" sz="1400" b="0" i="0" kern="1200" baseline="0" dirty="0">
                  <a:latin typeface="Times New Roman" panose="02020603050405020304" pitchFamily="18" charset="0"/>
                  <a:cs typeface="Times New Roman" panose="02020603050405020304" pitchFamily="18" charset="0"/>
                </a:rPr>
                <a:t>Servizio di Prevenzione e Protezione</a:t>
              </a:r>
              <a:endParaRPr lang="it-IT" sz="1400" kern="1200" dirty="0">
                <a:latin typeface="Times New Roman" panose="02020603050405020304" pitchFamily="18" charset="0"/>
                <a:cs typeface="Times New Roman" panose="02020603050405020304" pitchFamily="18" charset="0"/>
              </a:endParaRPr>
            </a:p>
          </p:txBody>
        </p:sp>
      </p:grpSp>
      <p:sp>
        <p:nvSpPr>
          <p:cNvPr id="8" name="CasellaDiTesto 7">
            <a:extLst>
              <a:ext uri="{FF2B5EF4-FFF2-40B4-BE49-F238E27FC236}">
                <a16:creationId xmlns:a16="http://schemas.microsoft.com/office/drawing/2014/main" id="{3447A54E-88AF-4B77-B95E-B3962E1E348A}"/>
              </a:ext>
            </a:extLst>
          </p:cNvPr>
          <p:cNvSpPr txBox="1"/>
          <p:nvPr/>
        </p:nvSpPr>
        <p:spPr>
          <a:xfrm>
            <a:off x="922538" y="954362"/>
            <a:ext cx="9952260" cy="1862048"/>
          </a:xfrm>
          <a:prstGeom prst="rect">
            <a:avLst/>
          </a:prstGeom>
          <a:noFill/>
        </p:spPr>
        <p:txBody>
          <a:bodyPr wrap="square">
            <a:spAutoFit/>
          </a:bodyPr>
          <a:lstStyle/>
          <a:p>
            <a:r>
              <a:rPr lang="it-IT" dirty="0"/>
              <a:t>Il Servizio di Direzione è stato istituito con deliberazione del Consiglio Direttivo n. 8748 del 24 settembre 2004 (direttore il prof. Fogli), che ha approvato il nuovo Provvedimento  Organizzativo della Sezione di Bari, tuttora vigente. In esso è previsto che siano presenti i Servizi di seguito riportati</a:t>
            </a:r>
          </a:p>
          <a:p>
            <a:pPr lvl="0"/>
            <a:endParaRPr lang="it-IT" dirty="0"/>
          </a:p>
        </p:txBody>
      </p:sp>
      <p:sp>
        <p:nvSpPr>
          <p:cNvPr id="16" name="Footer Placeholder 2">
            <a:extLst>
              <a:ext uri="{FF2B5EF4-FFF2-40B4-BE49-F238E27FC236}">
                <a16:creationId xmlns:a16="http://schemas.microsoft.com/office/drawing/2014/main" id="{9B02E672-2512-B14F-845A-83C93D07D885}"/>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1172848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dirty="0"/>
              <a:t>Servizio di Direzione</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34</a:t>
            </a:fld>
            <a:endParaRPr lang="en-US" dirty="0"/>
          </a:p>
        </p:txBody>
      </p:sp>
      <p:graphicFrame>
        <p:nvGraphicFramePr>
          <p:cNvPr id="6" name="Diagramma 5">
            <a:extLst>
              <a:ext uri="{FF2B5EF4-FFF2-40B4-BE49-F238E27FC236}">
                <a16:creationId xmlns:a16="http://schemas.microsoft.com/office/drawing/2014/main" id="{7F76B913-98AF-48C7-A5F5-7E3F5C716B6F}"/>
              </a:ext>
            </a:extLst>
          </p:cNvPr>
          <p:cNvGraphicFramePr/>
          <p:nvPr>
            <p:extLst>
              <p:ext uri="{D42A27DB-BD31-4B8C-83A1-F6EECF244321}">
                <p14:modId xmlns:p14="http://schemas.microsoft.com/office/powerpoint/2010/main" val="1780889102"/>
              </p:ext>
            </p:extLst>
          </p:nvPr>
        </p:nvGraphicFramePr>
        <p:xfrm>
          <a:off x="1544156" y="1370546"/>
          <a:ext cx="7638755" cy="4563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2">
            <a:extLst>
              <a:ext uri="{FF2B5EF4-FFF2-40B4-BE49-F238E27FC236}">
                <a16:creationId xmlns:a16="http://schemas.microsoft.com/office/drawing/2014/main" id="{5CE514CE-9F19-2048-95A5-6DD0F6406CBF}"/>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1584467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35</a:t>
            </a:fld>
            <a:endParaRPr lang="en-US" dirty="0"/>
          </a:p>
        </p:txBody>
      </p:sp>
      <p:graphicFrame>
        <p:nvGraphicFramePr>
          <p:cNvPr id="6" name="Diagramma 5">
            <a:extLst>
              <a:ext uri="{FF2B5EF4-FFF2-40B4-BE49-F238E27FC236}">
                <a16:creationId xmlns:a16="http://schemas.microsoft.com/office/drawing/2014/main" id="{98B51D92-188F-423B-AA1F-398F9F891611}"/>
              </a:ext>
            </a:extLst>
          </p:cNvPr>
          <p:cNvGraphicFramePr/>
          <p:nvPr>
            <p:extLst>
              <p:ext uri="{D42A27DB-BD31-4B8C-83A1-F6EECF244321}">
                <p14:modId xmlns:p14="http://schemas.microsoft.com/office/powerpoint/2010/main" val="939560880"/>
              </p:ext>
            </p:extLst>
          </p:nvPr>
        </p:nvGraphicFramePr>
        <p:xfrm>
          <a:off x="416414" y="905232"/>
          <a:ext cx="9342087" cy="2523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2">
            <a:extLst>
              <a:ext uri="{FF2B5EF4-FFF2-40B4-BE49-F238E27FC236}">
                <a16:creationId xmlns:a16="http://schemas.microsoft.com/office/drawing/2014/main" id="{EB782FAA-51E9-934C-8B29-86CC9E20CA87}"/>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8" name="Title 1">
            <a:extLst>
              <a:ext uri="{FF2B5EF4-FFF2-40B4-BE49-F238E27FC236}">
                <a16:creationId xmlns:a16="http://schemas.microsoft.com/office/drawing/2014/main" id="{9B2B6FC4-9EBE-8E4F-88AA-58225DA83732}"/>
              </a:ext>
            </a:extLst>
          </p:cNvPr>
          <p:cNvSpPr>
            <a:spLocks noGrp="1"/>
          </p:cNvSpPr>
          <p:nvPr>
            <p:ph type="title"/>
          </p:nvPr>
        </p:nvSpPr>
        <p:spPr/>
        <p:txBody>
          <a:bodyPr/>
          <a:lstStyle/>
          <a:p>
            <a:r>
              <a:rPr lang="it-IT" dirty="0"/>
              <a:t>Servizio di Direzione – Compiti e Attività</a:t>
            </a:r>
          </a:p>
        </p:txBody>
      </p:sp>
    </p:spTree>
    <p:extLst>
      <p:ext uri="{BB962C8B-B14F-4D97-AF65-F5344CB8AC3E}">
        <p14:creationId xmlns:p14="http://schemas.microsoft.com/office/powerpoint/2010/main" val="2939880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FB159C8-C833-344C-B345-B01600E0A114}"/>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36</a:t>
            </a:fld>
            <a:endParaRPr lang="en-US" dirty="0"/>
          </a:p>
        </p:txBody>
      </p:sp>
      <p:sp>
        <p:nvSpPr>
          <p:cNvPr id="5" name="CasellaDiTesto 4">
            <a:extLst>
              <a:ext uri="{FF2B5EF4-FFF2-40B4-BE49-F238E27FC236}">
                <a16:creationId xmlns:a16="http://schemas.microsoft.com/office/drawing/2014/main" id="{2E0ACFF7-7525-4323-97D8-133F1902AFBC}"/>
              </a:ext>
            </a:extLst>
          </p:cNvPr>
          <p:cNvSpPr txBox="1"/>
          <p:nvPr/>
        </p:nvSpPr>
        <p:spPr>
          <a:xfrm>
            <a:off x="1009135" y="1458097"/>
            <a:ext cx="7609776" cy="4678204"/>
          </a:xfrm>
          <a:prstGeom prst="rect">
            <a:avLst/>
          </a:prstGeom>
          <a:noFill/>
        </p:spPr>
        <p:txBody>
          <a:bodyPr wrap="none" rtlCol="0">
            <a:spAutoFit/>
          </a:bodyPr>
          <a:lstStyle/>
          <a:p>
            <a:r>
              <a:rPr lang="it-IT" dirty="0"/>
              <a:t>Compiti previsti sono:</a:t>
            </a:r>
          </a:p>
          <a:p>
            <a:endParaRPr lang="it-IT" dirty="0"/>
          </a:p>
          <a:p>
            <a:pPr algn="l"/>
            <a:r>
              <a:rPr lang="it-IT" sz="1800" b="0" i="0" u="none" strike="noStrike" baseline="0" dirty="0">
                <a:latin typeface="Arial" panose="020B0604020202020204" pitchFamily="34" charset="0"/>
              </a:rPr>
              <a:t>protocollo;</a:t>
            </a:r>
          </a:p>
          <a:p>
            <a:pPr algn="l"/>
            <a:r>
              <a:rPr lang="it-IT" sz="1800" b="0" i="0" u="none" strike="noStrike" baseline="0" dirty="0">
                <a:latin typeface="Arial" panose="020B0604020202020204" pitchFamily="34" charset="0"/>
              </a:rPr>
              <a:t>archiviazione e documentazione;</a:t>
            </a:r>
          </a:p>
          <a:p>
            <a:pPr algn="l"/>
            <a:r>
              <a:rPr lang="it-IT" sz="1800" b="0" i="0" u="none" strike="noStrike" baseline="0" dirty="0">
                <a:latin typeface="Arial" panose="020B0604020202020204" pitchFamily="34" charset="0"/>
              </a:rPr>
              <a:t>affari del personale;</a:t>
            </a:r>
          </a:p>
          <a:p>
            <a:pPr algn="l"/>
            <a:r>
              <a:rPr lang="it-IT" sz="1800" b="0" i="0" u="none" strike="noStrike" baseline="0" dirty="0">
                <a:latin typeface="Arial" panose="020B0604020202020204" pitchFamily="34" charset="0"/>
              </a:rPr>
              <a:t>concorsi;</a:t>
            </a:r>
          </a:p>
          <a:p>
            <a:pPr algn="l"/>
            <a:r>
              <a:rPr lang="it-IT" sz="1800" b="0" i="0" u="none" strike="noStrike" baseline="0" dirty="0">
                <a:latin typeface="Arial" panose="020B0604020202020204" pitchFamily="34" charset="0"/>
              </a:rPr>
              <a:t>assunzioni;</a:t>
            </a:r>
          </a:p>
          <a:p>
            <a:pPr algn="l"/>
            <a:r>
              <a:rPr lang="it-IT" sz="1800" b="0" i="0" u="none" strike="noStrike" baseline="0" dirty="0">
                <a:latin typeface="Arial" panose="020B0604020202020204" pitchFamily="34" charset="0"/>
              </a:rPr>
              <a:t>incarichi di ricerca, collaborazione tecnica di associazione;</a:t>
            </a:r>
          </a:p>
          <a:p>
            <a:pPr algn="l"/>
            <a:r>
              <a:rPr lang="it-IT" sz="1800" b="0" i="0" u="none" strike="noStrike" baseline="0" dirty="0">
                <a:latin typeface="Arial" panose="020B0604020202020204" pitchFamily="34" charset="0"/>
              </a:rPr>
              <a:t>rapporti con le organizzazioni sindacali;</a:t>
            </a:r>
          </a:p>
          <a:p>
            <a:pPr algn="l"/>
            <a:r>
              <a:rPr lang="it-IT" sz="1800" b="0" i="0" u="none" strike="noStrike" baseline="0" dirty="0">
                <a:latin typeface="Arial" panose="020B0604020202020204" pitchFamily="34" charset="0"/>
              </a:rPr>
              <a:t>Consiglio di Sezione;</a:t>
            </a:r>
          </a:p>
          <a:p>
            <a:pPr algn="l"/>
            <a:r>
              <a:rPr lang="it-IT" sz="1800" b="0" i="0" u="none" strike="noStrike" baseline="0" dirty="0">
                <a:latin typeface="Arial" panose="020B0604020202020204" pitchFamily="34" charset="0"/>
              </a:rPr>
              <a:t>rapporti esterni;</a:t>
            </a:r>
          </a:p>
          <a:p>
            <a:pPr algn="l"/>
            <a:r>
              <a:rPr lang="it-IT" sz="1800" b="0" i="0" u="none" strike="noStrike" baseline="0" dirty="0">
                <a:latin typeface="Arial" panose="020B0604020202020204" pitchFamily="34" charset="0"/>
              </a:rPr>
              <a:t>supporto di segreteria e documentazione </a:t>
            </a:r>
            <a:r>
              <a:rPr lang="it-IT" sz="1800" b="0" i="0" u="none" strike="noStrike" baseline="0" dirty="0" err="1">
                <a:latin typeface="Arial" panose="020B0604020202020204" pitchFamily="34" charset="0"/>
              </a:rPr>
              <a:t>radioprotezionistica</a:t>
            </a:r>
            <a:r>
              <a:rPr lang="it-IT" sz="1800" b="0" i="0" u="none" strike="noStrike" baseline="0" dirty="0">
                <a:latin typeface="Arial" panose="020B0604020202020204" pitchFamily="34" charset="0"/>
              </a:rPr>
              <a:t> e sanitaria;</a:t>
            </a:r>
          </a:p>
          <a:p>
            <a:pPr algn="l"/>
            <a:r>
              <a:rPr lang="it-IT" sz="1800" b="0" i="0" u="none" strike="noStrike" baseline="0" dirty="0">
                <a:latin typeface="Arial" panose="020B0604020202020204" pitchFamily="34" charset="0"/>
              </a:rPr>
              <a:t>scambi internazionali;</a:t>
            </a:r>
          </a:p>
          <a:p>
            <a:pPr algn="l"/>
            <a:r>
              <a:rPr lang="it-IT" sz="1800" b="0" i="0" u="none" strike="noStrike" baseline="0" dirty="0">
                <a:latin typeface="Arial" panose="020B0604020202020204" pitchFamily="34" charset="0"/>
              </a:rPr>
              <a:t>segreteria di direzione;</a:t>
            </a:r>
          </a:p>
          <a:p>
            <a:pPr algn="l"/>
            <a:r>
              <a:rPr lang="it-IT" sz="1800" b="0" i="0" u="none" strike="noStrike" baseline="0" dirty="0">
                <a:latin typeface="Arial" panose="020B0604020202020204" pitchFamily="34" charset="0"/>
              </a:rPr>
              <a:t>supporto di segreteria per il Servizio di Prevenzione e Protezione;</a:t>
            </a:r>
          </a:p>
          <a:p>
            <a:pPr algn="l"/>
            <a:r>
              <a:rPr lang="it-IT" sz="1800" b="0" i="0" u="none" strike="noStrike" baseline="0" dirty="0">
                <a:latin typeface="Arial" panose="020B0604020202020204" pitchFamily="34" charset="0"/>
              </a:rPr>
              <a:t>compiti dei quali il Servizio sia direttamente incaricato dal Direttore.</a:t>
            </a:r>
          </a:p>
        </p:txBody>
      </p:sp>
      <p:sp>
        <p:nvSpPr>
          <p:cNvPr id="9" name="Title 1">
            <a:extLst>
              <a:ext uri="{FF2B5EF4-FFF2-40B4-BE49-F238E27FC236}">
                <a16:creationId xmlns:a16="http://schemas.microsoft.com/office/drawing/2014/main" id="{69E9F4C5-6D8E-BA49-A2DD-C312F7B52A27}"/>
              </a:ext>
            </a:extLst>
          </p:cNvPr>
          <p:cNvSpPr>
            <a:spLocks noGrp="1"/>
          </p:cNvSpPr>
          <p:nvPr>
            <p:ph type="title"/>
          </p:nvPr>
        </p:nvSpPr>
        <p:spPr>
          <a:xfrm>
            <a:off x="1672473" y="147189"/>
            <a:ext cx="9342088" cy="393738"/>
          </a:xfrm>
        </p:spPr>
        <p:txBody>
          <a:bodyPr/>
          <a:lstStyle/>
          <a:p>
            <a:r>
              <a:rPr lang="it-IT" dirty="0"/>
              <a:t>Servizio di Direzione – Compiti e Attività</a:t>
            </a:r>
          </a:p>
        </p:txBody>
      </p:sp>
    </p:spTree>
    <p:extLst>
      <p:ext uri="{BB962C8B-B14F-4D97-AF65-F5344CB8AC3E}">
        <p14:creationId xmlns:p14="http://schemas.microsoft.com/office/powerpoint/2010/main" val="3409227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37</a:t>
            </a:fld>
            <a:endParaRPr lang="en-US" dirty="0"/>
          </a:p>
        </p:txBody>
      </p:sp>
      <p:sp>
        <p:nvSpPr>
          <p:cNvPr id="5" name="CasellaDiTesto 4">
            <a:extLst>
              <a:ext uri="{FF2B5EF4-FFF2-40B4-BE49-F238E27FC236}">
                <a16:creationId xmlns:a16="http://schemas.microsoft.com/office/drawing/2014/main" id="{2E0ACFF7-7525-4323-97D8-133F1902AFBC}"/>
              </a:ext>
            </a:extLst>
          </p:cNvPr>
          <p:cNvSpPr txBox="1"/>
          <p:nvPr/>
        </p:nvSpPr>
        <p:spPr>
          <a:xfrm>
            <a:off x="1009135" y="1458097"/>
            <a:ext cx="5560433" cy="3277820"/>
          </a:xfrm>
          <a:prstGeom prst="rect">
            <a:avLst/>
          </a:prstGeom>
          <a:noFill/>
        </p:spPr>
        <p:txBody>
          <a:bodyPr wrap="none" rtlCol="0">
            <a:spAutoFit/>
          </a:bodyPr>
          <a:lstStyle/>
          <a:p>
            <a:r>
              <a:rPr lang="it-IT" dirty="0"/>
              <a:t>Diamo un po’ i numeri….</a:t>
            </a:r>
          </a:p>
          <a:p>
            <a:endParaRPr lang="it-IT" dirty="0"/>
          </a:p>
          <a:p>
            <a:pPr marL="342900" indent="-342900">
              <a:buFont typeface="Arial" panose="020B0604020202020204" pitchFamily="34" charset="0"/>
              <a:buChar char="•"/>
            </a:pPr>
            <a:r>
              <a:rPr lang="it-IT" dirty="0"/>
              <a:t>68 dipendenti (66 TI – 2 TD)</a:t>
            </a:r>
          </a:p>
          <a:p>
            <a:pPr marL="342900" indent="-342900">
              <a:buFont typeface="Arial" panose="020B0604020202020204" pitchFamily="34" charset="0"/>
              <a:buChar char="•"/>
            </a:pPr>
            <a:r>
              <a:rPr lang="it-IT" dirty="0"/>
              <a:t>130 associati (di cui 36 Incarichi di ricerca)</a:t>
            </a:r>
          </a:p>
          <a:p>
            <a:pPr marL="342900" indent="-342900">
              <a:buFont typeface="Arial" panose="020B0604020202020204" pitchFamily="34" charset="0"/>
              <a:buChar char="•"/>
            </a:pPr>
            <a:r>
              <a:rPr lang="it-IT" dirty="0"/>
              <a:t>Circa 350 fascicoli personali</a:t>
            </a:r>
          </a:p>
          <a:p>
            <a:pPr marL="342900" indent="-342900">
              <a:buFont typeface="Arial" panose="020B0604020202020204" pitchFamily="34" charset="0"/>
              <a:buChar char="•"/>
            </a:pPr>
            <a:r>
              <a:rPr lang="it-IT" dirty="0"/>
              <a:t>Circa 350 protocolli/anno</a:t>
            </a:r>
          </a:p>
          <a:p>
            <a:pPr marL="342900" indent="-342900">
              <a:buFont typeface="Arial" panose="020B0604020202020204" pitchFamily="34" charset="0"/>
              <a:buChar char="•"/>
            </a:pPr>
            <a:r>
              <a:rPr lang="it-IT" dirty="0"/>
              <a:t>30 bandi assegni e borse da gestire</a:t>
            </a:r>
          </a:p>
          <a:p>
            <a:pPr marL="342900" indent="-342900">
              <a:buFont typeface="Arial" panose="020B0604020202020204" pitchFamily="34" charset="0"/>
              <a:buChar char="•"/>
            </a:pPr>
            <a:r>
              <a:rPr lang="it-IT" dirty="0"/>
              <a:t>Circa 200 visite Medicina del Lavoro/anno</a:t>
            </a:r>
          </a:p>
          <a:p>
            <a:endParaRPr lang="it-IT" dirty="0"/>
          </a:p>
        </p:txBody>
      </p:sp>
      <p:sp>
        <p:nvSpPr>
          <p:cNvPr id="6" name="Footer Placeholder 2">
            <a:extLst>
              <a:ext uri="{FF2B5EF4-FFF2-40B4-BE49-F238E27FC236}">
                <a16:creationId xmlns:a16="http://schemas.microsoft.com/office/drawing/2014/main" id="{879BF79D-817E-B040-B58A-DCBF5FAEA980}"/>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8" name="Title 1">
            <a:extLst>
              <a:ext uri="{FF2B5EF4-FFF2-40B4-BE49-F238E27FC236}">
                <a16:creationId xmlns:a16="http://schemas.microsoft.com/office/drawing/2014/main" id="{0B8AE7D9-015A-F940-A99A-700E6EBF36D3}"/>
              </a:ext>
            </a:extLst>
          </p:cNvPr>
          <p:cNvSpPr>
            <a:spLocks noGrp="1"/>
          </p:cNvSpPr>
          <p:nvPr>
            <p:ph type="title"/>
          </p:nvPr>
        </p:nvSpPr>
        <p:spPr>
          <a:xfrm>
            <a:off x="1672473" y="147189"/>
            <a:ext cx="9342088" cy="393738"/>
          </a:xfrm>
        </p:spPr>
        <p:txBody>
          <a:bodyPr/>
          <a:lstStyle/>
          <a:p>
            <a:r>
              <a:rPr lang="it-IT" dirty="0"/>
              <a:t>Servizio di Direzione – Compiti e Attività</a:t>
            </a:r>
          </a:p>
        </p:txBody>
      </p:sp>
    </p:spTree>
    <p:extLst>
      <p:ext uri="{BB962C8B-B14F-4D97-AF65-F5344CB8AC3E}">
        <p14:creationId xmlns:p14="http://schemas.microsoft.com/office/powerpoint/2010/main" val="2256487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38</a:t>
            </a:fld>
            <a:endParaRPr lang="en-US" dirty="0"/>
          </a:p>
        </p:txBody>
      </p:sp>
      <p:graphicFrame>
        <p:nvGraphicFramePr>
          <p:cNvPr id="6" name="Diagramma 5">
            <a:extLst>
              <a:ext uri="{FF2B5EF4-FFF2-40B4-BE49-F238E27FC236}">
                <a16:creationId xmlns:a16="http://schemas.microsoft.com/office/drawing/2014/main" id="{98B51D92-188F-423B-AA1F-398F9F891611}"/>
              </a:ext>
            </a:extLst>
          </p:cNvPr>
          <p:cNvGraphicFramePr/>
          <p:nvPr>
            <p:extLst>
              <p:ext uri="{D42A27DB-BD31-4B8C-83A1-F6EECF244321}">
                <p14:modId xmlns:p14="http://schemas.microsoft.com/office/powerpoint/2010/main" val="2918555127"/>
              </p:ext>
            </p:extLst>
          </p:nvPr>
        </p:nvGraphicFramePr>
        <p:xfrm>
          <a:off x="836139" y="1458097"/>
          <a:ext cx="9342087" cy="2523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2">
            <a:extLst>
              <a:ext uri="{FF2B5EF4-FFF2-40B4-BE49-F238E27FC236}">
                <a16:creationId xmlns:a16="http://schemas.microsoft.com/office/drawing/2014/main" id="{3F86B334-6DBC-5442-B695-31F9F86A27FF}"/>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9" name="Title 1">
            <a:extLst>
              <a:ext uri="{FF2B5EF4-FFF2-40B4-BE49-F238E27FC236}">
                <a16:creationId xmlns:a16="http://schemas.microsoft.com/office/drawing/2014/main" id="{31657512-2DCA-4E44-8141-D241D3F3CE75}"/>
              </a:ext>
            </a:extLst>
          </p:cNvPr>
          <p:cNvSpPr>
            <a:spLocks noGrp="1"/>
          </p:cNvSpPr>
          <p:nvPr>
            <p:ph type="title"/>
          </p:nvPr>
        </p:nvSpPr>
        <p:spPr>
          <a:xfrm>
            <a:off x="1672473" y="147189"/>
            <a:ext cx="9342088" cy="393738"/>
          </a:xfrm>
        </p:spPr>
        <p:txBody>
          <a:bodyPr/>
          <a:lstStyle/>
          <a:p>
            <a:r>
              <a:rPr lang="it-IT" dirty="0"/>
              <a:t>Servizio di Direzione – Compiti e Attività</a:t>
            </a:r>
          </a:p>
        </p:txBody>
      </p:sp>
    </p:spTree>
    <p:extLst>
      <p:ext uri="{BB962C8B-B14F-4D97-AF65-F5344CB8AC3E}">
        <p14:creationId xmlns:p14="http://schemas.microsoft.com/office/powerpoint/2010/main" val="427724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39</a:t>
            </a:fld>
            <a:endParaRPr lang="en-US" dirty="0"/>
          </a:p>
        </p:txBody>
      </p:sp>
      <p:sp>
        <p:nvSpPr>
          <p:cNvPr id="5" name="CasellaDiTesto 4">
            <a:extLst>
              <a:ext uri="{FF2B5EF4-FFF2-40B4-BE49-F238E27FC236}">
                <a16:creationId xmlns:a16="http://schemas.microsoft.com/office/drawing/2014/main" id="{2E0ACFF7-7525-4323-97D8-133F1902AFBC}"/>
              </a:ext>
            </a:extLst>
          </p:cNvPr>
          <p:cNvSpPr txBox="1"/>
          <p:nvPr/>
        </p:nvSpPr>
        <p:spPr>
          <a:xfrm>
            <a:off x="526768" y="1420347"/>
            <a:ext cx="11455167" cy="4955203"/>
          </a:xfrm>
          <a:prstGeom prst="rect">
            <a:avLst/>
          </a:prstGeom>
          <a:noFill/>
        </p:spPr>
        <p:txBody>
          <a:bodyPr wrap="square" rtlCol="0">
            <a:spAutoFit/>
          </a:bodyPr>
          <a:lstStyle/>
          <a:p>
            <a:r>
              <a:rPr lang="it-IT" dirty="0"/>
              <a:t>Compiti previsti sono:</a:t>
            </a:r>
          </a:p>
          <a:p>
            <a:endParaRPr lang="it-IT" dirty="0"/>
          </a:p>
          <a:p>
            <a:pPr algn="just" rtl="0" fontAlgn="base">
              <a:buFont typeface="Arial" panose="020B0604020202020204" pitchFamily="34" charset="0"/>
              <a:buChar char="•"/>
            </a:pPr>
            <a:r>
              <a:rPr lang="it-IT" sz="1800" b="0" i="0" dirty="0">
                <a:solidFill>
                  <a:srgbClr val="000000"/>
                </a:solidFill>
                <a:effectLst/>
                <a:latin typeface="Calibri" panose="020F0502020204030204" pitchFamily="34" charset="0"/>
              </a:rPr>
              <a:t>Affiancamento al servizio di progettazione della Divisione Fondi Esterni per la preparazione del budget di progetto; </a:t>
            </a:r>
          </a:p>
          <a:p>
            <a:pPr algn="just" rtl="0" fontAlgn="base">
              <a:buFont typeface="Arial" panose="020B0604020202020204" pitchFamily="34" charset="0"/>
              <a:buChar char="•"/>
            </a:pPr>
            <a:r>
              <a:rPr lang="it-IT" sz="1800" b="0" i="0" dirty="0">
                <a:solidFill>
                  <a:srgbClr val="000000"/>
                </a:solidFill>
                <a:effectLst/>
                <a:latin typeface="Calibri" panose="020F0502020204030204" pitchFamily="34" charset="0"/>
              </a:rPr>
              <a:t>Partecipazione alle attività di preparazione di tutta la documentazione relativa della proposta e dell’avvio del progetto, </a:t>
            </a:r>
          </a:p>
          <a:p>
            <a:pPr lvl="1" algn="just" fontAlgn="base"/>
            <a:r>
              <a:rPr lang="it-IT" sz="1800" b="0" i="0" dirty="0">
                <a:solidFill>
                  <a:srgbClr val="000000"/>
                </a:solidFill>
                <a:effectLst/>
                <a:latin typeface="Calibri" panose="020F0502020204030204" pitchFamily="34" charset="0"/>
              </a:rPr>
              <a:t>in collaborazione con il Responsabile Scientifico e le strutture amministrative INFN competenti, </a:t>
            </a:r>
          </a:p>
          <a:p>
            <a:pPr lvl="1" algn="just" fontAlgn="base"/>
            <a:r>
              <a:rPr lang="it-IT" sz="1800" b="0" i="0" dirty="0">
                <a:solidFill>
                  <a:srgbClr val="000000"/>
                </a:solidFill>
                <a:effectLst/>
                <a:latin typeface="Calibri" panose="020F0502020204030204" pitchFamily="34" charset="0"/>
              </a:rPr>
              <a:t>con il tramite della DFE; </a:t>
            </a:r>
          </a:p>
          <a:p>
            <a:pPr algn="just" rtl="0" fontAlgn="base">
              <a:buFont typeface="Arial" panose="020B0604020202020204" pitchFamily="34" charset="0"/>
              <a:buChar char="•"/>
            </a:pPr>
            <a:r>
              <a:rPr lang="it-IT" sz="1800" b="0" i="0" dirty="0">
                <a:solidFill>
                  <a:srgbClr val="000000"/>
                </a:solidFill>
                <a:effectLst/>
                <a:latin typeface="Calibri" panose="020F0502020204030204" pitchFamily="34" charset="0"/>
              </a:rPr>
              <a:t>Attuazione delle procedure operative definite dall’INFN al fine di assicurare la corretta gestione del progetto; </a:t>
            </a:r>
          </a:p>
          <a:p>
            <a:pPr algn="just" rtl="0" fontAlgn="base">
              <a:buFont typeface="Arial" panose="020B0604020202020204" pitchFamily="34" charset="0"/>
              <a:buChar char="•"/>
            </a:pPr>
            <a:r>
              <a:rPr lang="it-IT" sz="1800" b="0" i="0" dirty="0">
                <a:solidFill>
                  <a:srgbClr val="000000"/>
                </a:solidFill>
                <a:effectLst/>
                <a:latin typeface="Calibri" panose="020F0502020204030204" pitchFamily="34" charset="0"/>
              </a:rPr>
              <a:t>Predisposizione e monitoraggio dell’assegnazione delle risorse finanziarie nei capitoli di bilancio durante </a:t>
            </a:r>
          </a:p>
          <a:p>
            <a:pPr lvl="1" algn="just" fontAlgn="base"/>
            <a:r>
              <a:rPr lang="it-IT" sz="1800" b="0" i="0" dirty="0">
                <a:solidFill>
                  <a:srgbClr val="000000"/>
                </a:solidFill>
                <a:effectLst/>
                <a:latin typeface="Calibri" panose="020F0502020204030204" pitchFamily="34" charset="0"/>
              </a:rPr>
              <a:t>l’intero ciclo di vita del progetto (possibili richieste di variazioni di bilancio e controllo della capienza massima). </a:t>
            </a:r>
          </a:p>
          <a:p>
            <a:pPr algn="just" rtl="0" fontAlgn="base">
              <a:buFont typeface="Arial" panose="020B0604020202020204" pitchFamily="34" charset="0"/>
              <a:buChar char="•"/>
            </a:pPr>
            <a:r>
              <a:rPr lang="it-IT" sz="1800" b="0" i="0" dirty="0">
                <a:solidFill>
                  <a:srgbClr val="000000"/>
                </a:solidFill>
                <a:effectLst/>
                <a:latin typeface="Calibri" panose="020F0502020204030204" pitchFamily="34" charset="0"/>
              </a:rPr>
              <a:t>Monitoraggio in itinere delle spese con relativo aggiornamento del budget e del data-base finanziario di progetto; </a:t>
            </a:r>
          </a:p>
          <a:p>
            <a:pPr algn="just" rtl="0" fontAlgn="base">
              <a:buFont typeface="Arial" panose="020B0604020202020204" pitchFamily="34" charset="0"/>
              <a:buChar char="•"/>
            </a:pPr>
            <a:r>
              <a:rPr lang="it-IT" sz="1800" b="0" i="0" dirty="0">
                <a:solidFill>
                  <a:srgbClr val="000000"/>
                </a:solidFill>
                <a:effectLst/>
                <a:latin typeface="Calibri" panose="020F0502020204030204" pitchFamily="34" charset="0"/>
              </a:rPr>
              <a:t>Predisposizione dei report finanziari e relativa sottomissione, assicurando la corretta imputazione dei soli costi eleggibili;</a:t>
            </a:r>
          </a:p>
          <a:p>
            <a:pPr algn="just" rtl="0" fontAlgn="base">
              <a:buFont typeface="Arial" panose="020B0604020202020204" pitchFamily="34" charset="0"/>
              <a:buChar char="•"/>
            </a:pPr>
            <a:r>
              <a:rPr lang="it-IT" sz="1800" b="0" i="0" dirty="0">
                <a:solidFill>
                  <a:srgbClr val="000000"/>
                </a:solidFill>
                <a:effectLst/>
                <a:latin typeface="Calibri" panose="020F0502020204030204" pitchFamily="34" charset="0"/>
              </a:rPr>
              <a:t>Intermediazione con gli enti finanziatori regionali e ministeriali per l’applicazione della normativa vigente </a:t>
            </a:r>
          </a:p>
          <a:p>
            <a:pPr lvl="1" algn="just" fontAlgn="base"/>
            <a:r>
              <a:rPr lang="it-IT" sz="1800" b="0" i="0" dirty="0">
                <a:solidFill>
                  <a:srgbClr val="000000"/>
                </a:solidFill>
                <a:effectLst/>
                <a:latin typeface="Calibri" panose="020F0502020204030204" pitchFamily="34" charset="0"/>
              </a:rPr>
              <a:t>con riferimento a quella interna dell’INFN; </a:t>
            </a:r>
          </a:p>
          <a:p>
            <a:pPr algn="just" rtl="0" fontAlgn="base">
              <a:buFont typeface="Arial" panose="020B0604020202020204" pitchFamily="34" charset="0"/>
              <a:buChar char="•"/>
            </a:pPr>
            <a:r>
              <a:rPr lang="it-IT" sz="1800" b="0" i="0" dirty="0">
                <a:solidFill>
                  <a:srgbClr val="000000"/>
                </a:solidFill>
                <a:effectLst/>
                <a:latin typeface="Calibri" panose="020F0502020204030204" pitchFamily="34" charset="0"/>
              </a:rPr>
              <a:t>Verifica dell’accuratezza e tempistica delle procedure di pagamento connesse al progetto; </a:t>
            </a:r>
          </a:p>
          <a:p>
            <a:pPr algn="just" rtl="0" fontAlgn="base">
              <a:buFont typeface="Arial" panose="020B0604020202020204" pitchFamily="34" charset="0"/>
              <a:buChar char="•"/>
            </a:pPr>
            <a:r>
              <a:rPr lang="it-IT" sz="1800" b="0" i="0" dirty="0">
                <a:solidFill>
                  <a:srgbClr val="000000"/>
                </a:solidFill>
                <a:effectLst/>
                <a:latin typeface="Calibri" panose="020F0502020204030204" pitchFamily="34" charset="0"/>
              </a:rPr>
              <a:t>Predisposizione e conservazione della documentazione amministrativo-contabile richiesta in sede di audit di primo e </a:t>
            </a:r>
          </a:p>
          <a:p>
            <a:pPr lvl="1" algn="just" fontAlgn="base"/>
            <a:r>
              <a:rPr lang="it-IT" sz="1800" b="0" i="0" dirty="0">
                <a:solidFill>
                  <a:srgbClr val="000000"/>
                </a:solidFill>
                <a:effectLst/>
                <a:latin typeface="Calibri" panose="020F0502020204030204" pitchFamily="34" charset="0"/>
              </a:rPr>
              <a:t>secondo livello del progetto. </a:t>
            </a:r>
          </a:p>
          <a:p>
            <a:pPr algn="l"/>
            <a:endParaRPr lang="it-IT" sz="1800" b="0" i="0" u="none" strike="noStrike" baseline="0" dirty="0">
              <a:latin typeface="Arial" panose="020B0604020202020204" pitchFamily="34" charset="0"/>
            </a:endParaRPr>
          </a:p>
        </p:txBody>
      </p:sp>
      <p:sp>
        <p:nvSpPr>
          <p:cNvPr id="6" name="Footer Placeholder 2">
            <a:extLst>
              <a:ext uri="{FF2B5EF4-FFF2-40B4-BE49-F238E27FC236}">
                <a16:creationId xmlns:a16="http://schemas.microsoft.com/office/drawing/2014/main" id="{16A7C2C9-C491-494C-91C3-C725FC6D9404}"/>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9" name="Title 1">
            <a:extLst>
              <a:ext uri="{FF2B5EF4-FFF2-40B4-BE49-F238E27FC236}">
                <a16:creationId xmlns:a16="http://schemas.microsoft.com/office/drawing/2014/main" id="{D212652F-C269-D242-ACDD-93449CC4C693}"/>
              </a:ext>
            </a:extLst>
          </p:cNvPr>
          <p:cNvSpPr>
            <a:spLocks noGrp="1"/>
          </p:cNvSpPr>
          <p:nvPr>
            <p:ph type="title"/>
          </p:nvPr>
        </p:nvSpPr>
        <p:spPr>
          <a:xfrm>
            <a:off x="1672473" y="147189"/>
            <a:ext cx="9342088" cy="393738"/>
          </a:xfrm>
        </p:spPr>
        <p:txBody>
          <a:bodyPr/>
          <a:lstStyle/>
          <a:p>
            <a:r>
              <a:rPr lang="it-IT" dirty="0"/>
              <a:t>Servizio di Direzione – Compiti e Attività</a:t>
            </a:r>
          </a:p>
        </p:txBody>
      </p:sp>
    </p:spTree>
    <p:extLst>
      <p:ext uri="{BB962C8B-B14F-4D97-AF65-F5344CB8AC3E}">
        <p14:creationId xmlns:p14="http://schemas.microsoft.com/office/powerpoint/2010/main" val="1344337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D2-E4F4-6042-ACD1-C212AA834FE3}"/>
              </a:ext>
            </a:extLst>
          </p:cNvPr>
          <p:cNvSpPr>
            <a:spLocks noGrp="1"/>
          </p:cNvSpPr>
          <p:nvPr>
            <p:ph type="title"/>
          </p:nvPr>
        </p:nvSpPr>
        <p:spPr/>
        <p:txBody>
          <a:bodyPr/>
          <a:lstStyle/>
          <a:p>
            <a:r>
              <a:rPr lang="it-IT" dirty="0"/>
              <a:t>Piano Triennale di Attività 2020-2022</a:t>
            </a:r>
          </a:p>
        </p:txBody>
      </p:sp>
      <p:sp>
        <p:nvSpPr>
          <p:cNvPr id="3" name="Footer Placeholder 2">
            <a:extLst>
              <a:ext uri="{FF2B5EF4-FFF2-40B4-BE49-F238E27FC236}">
                <a16:creationId xmlns:a16="http://schemas.microsoft.com/office/drawing/2014/main" id="{4E16A258-0DA6-5643-A4CE-5D474F97153A}"/>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146F4C57-1ECB-1E44-8B63-DF41849A92A7}"/>
              </a:ext>
            </a:extLst>
          </p:cNvPr>
          <p:cNvSpPr>
            <a:spLocks noGrp="1"/>
          </p:cNvSpPr>
          <p:nvPr>
            <p:ph type="sldNum" sz="quarter" idx="4"/>
          </p:nvPr>
        </p:nvSpPr>
        <p:spPr/>
        <p:txBody>
          <a:bodyPr/>
          <a:lstStyle/>
          <a:p>
            <a:fld id="{B7F62631-D247-0E44-B808-5D23CBBA66F7}" type="slidenum">
              <a:rPr lang="en-US" smtClean="0"/>
              <a:pPr/>
              <a:t>4</a:t>
            </a:fld>
            <a:endParaRPr lang="en-US" dirty="0"/>
          </a:p>
        </p:txBody>
      </p:sp>
      <p:sp>
        <p:nvSpPr>
          <p:cNvPr id="7" name="Rectangle 6">
            <a:extLst>
              <a:ext uri="{FF2B5EF4-FFF2-40B4-BE49-F238E27FC236}">
                <a16:creationId xmlns:a16="http://schemas.microsoft.com/office/drawing/2014/main" id="{B834C75F-5E6E-AF45-96D8-6FE41773ECEB}"/>
              </a:ext>
            </a:extLst>
          </p:cNvPr>
          <p:cNvSpPr/>
          <p:nvPr/>
        </p:nvSpPr>
        <p:spPr>
          <a:xfrm>
            <a:off x="4196569" y="1541263"/>
            <a:ext cx="6549908" cy="861774"/>
          </a:xfrm>
          <a:prstGeom prst="rect">
            <a:avLst/>
          </a:prstGeom>
        </p:spPr>
        <p:txBody>
          <a:bodyPr wrap="square">
            <a:spAutoFit/>
          </a:bodyPr>
          <a:lstStyle/>
          <a:p>
            <a:pPr>
              <a:spcBef>
                <a:spcPts val="1200"/>
              </a:spcBef>
            </a:pPr>
            <a:r>
              <a:rPr lang="it-IT" sz="2000" i="1" dirty="0"/>
              <a:t>approvato con delibera CD n. </a:t>
            </a:r>
            <a:r>
              <a:rPr lang="it-IT" sz="2000" i="1" dirty="0">
                <a:hlinkClick r:id="rId2"/>
              </a:rPr>
              <a:t>15521</a:t>
            </a:r>
            <a:r>
              <a:rPr lang="it-IT" sz="2000" i="1" dirty="0"/>
              <a:t> del 29 maggio 2020</a:t>
            </a:r>
            <a:endParaRPr lang="it-IT" sz="2000" dirty="0"/>
          </a:p>
          <a:p>
            <a:pPr>
              <a:spcBef>
                <a:spcPts val="1200"/>
              </a:spcBef>
            </a:pPr>
            <a:r>
              <a:rPr lang="it-IT" sz="2000" dirty="0"/>
              <a:t>approvato dal MUR con nota n. </a:t>
            </a:r>
            <a:r>
              <a:rPr lang="it-IT" sz="2000" dirty="0">
                <a:hlinkClick r:id="rId3"/>
              </a:rPr>
              <a:t>15602 </a:t>
            </a:r>
            <a:r>
              <a:rPr lang="it-IT" sz="2000" dirty="0"/>
              <a:t>del 20 ottobre 2020</a:t>
            </a:r>
          </a:p>
        </p:txBody>
      </p:sp>
      <p:sp>
        <p:nvSpPr>
          <p:cNvPr id="8" name="Rectangle 7">
            <a:extLst>
              <a:ext uri="{FF2B5EF4-FFF2-40B4-BE49-F238E27FC236}">
                <a16:creationId xmlns:a16="http://schemas.microsoft.com/office/drawing/2014/main" id="{651143BC-EC18-E54B-8460-7DE7E68C1011}"/>
              </a:ext>
            </a:extLst>
          </p:cNvPr>
          <p:cNvSpPr/>
          <p:nvPr/>
        </p:nvSpPr>
        <p:spPr>
          <a:xfrm>
            <a:off x="314192" y="817957"/>
            <a:ext cx="10960619" cy="446276"/>
          </a:xfrm>
          <a:prstGeom prst="rect">
            <a:avLst/>
          </a:prstGeom>
        </p:spPr>
        <p:txBody>
          <a:bodyPr wrap="square">
            <a:spAutoFit/>
          </a:bodyPr>
          <a:lstStyle/>
          <a:p>
            <a:r>
              <a:rPr lang="en-US" dirty="0">
                <a:solidFill>
                  <a:srgbClr val="0432FF"/>
                </a:solidFill>
              </a:rPr>
              <a:t>https://</a:t>
            </a:r>
            <a:r>
              <a:rPr lang="en-US" dirty="0" err="1">
                <a:solidFill>
                  <a:srgbClr val="0432FF"/>
                </a:solidFill>
              </a:rPr>
              <a:t>www.presid.infn.it</a:t>
            </a:r>
            <a:r>
              <a:rPr lang="en-US" dirty="0">
                <a:solidFill>
                  <a:srgbClr val="0432FF"/>
                </a:solidFill>
              </a:rPr>
              <a:t>/images/PDF/</a:t>
            </a:r>
            <a:r>
              <a:rPr lang="en-US" dirty="0" err="1">
                <a:solidFill>
                  <a:srgbClr val="0432FF"/>
                </a:solidFill>
              </a:rPr>
              <a:t>Piani_Triennali</a:t>
            </a:r>
            <a:r>
              <a:rPr lang="en-US" dirty="0">
                <a:solidFill>
                  <a:srgbClr val="0432FF"/>
                </a:solidFill>
              </a:rPr>
              <a:t>/PTA2020-2022/PTA2020-2022.pdf</a:t>
            </a:r>
          </a:p>
        </p:txBody>
      </p:sp>
      <p:pic>
        <p:nvPicPr>
          <p:cNvPr id="9" name="Picture 8" descr="A person in a suit and tie&#10;&#10;Description automatically generated with medium confidence">
            <a:extLst>
              <a:ext uri="{FF2B5EF4-FFF2-40B4-BE49-F238E27FC236}">
                <a16:creationId xmlns:a16="http://schemas.microsoft.com/office/drawing/2014/main" id="{E95AA77D-E7FC-7A49-9A99-C44D18A6CC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2026" y="1367255"/>
            <a:ext cx="3538280" cy="5015475"/>
          </a:xfrm>
          <a:prstGeom prst="rect">
            <a:avLst/>
          </a:prstGeom>
        </p:spPr>
      </p:pic>
      <p:pic>
        <p:nvPicPr>
          <p:cNvPr id="12" name="Picture 11">
            <a:extLst>
              <a:ext uri="{FF2B5EF4-FFF2-40B4-BE49-F238E27FC236}">
                <a16:creationId xmlns:a16="http://schemas.microsoft.com/office/drawing/2014/main" id="{E45ED67E-DB4D-9845-81EE-AA3E8892081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582" t="55037" r="6526" b="12160"/>
          <a:stretch/>
        </p:blipFill>
        <p:spPr>
          <a:xfrm>
            <a:off x="4808637" y="2954476"/>
            <a:ext cx="6549908" cy="3459241"/>
          </a:xfrm>
          <a:prstGeom prst="rect">
            <a:avLst/>
          </a:prstGeom>
        </p:spPr>
      </p:pic>
    </p:spTree>
    <p:extLst>
      <p:ext uri="{BB962C8B-B14F-4D97-AF65-F5344CB8AC3E}">
        <p14:creationId xmlns:p14="http://schemas.microsoft.com/office/powerpoint/2010/main" val="3563934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40</a:t>
            </a:fld>
            <a:endParaRPr lang="en-US" dirty="0"/>
          </a:p>
        </p:txBody>
      </p:sp>
      <p:sp>
        <p:nvSpPr>
          <p:cNvPr id="5" name="CasellaDiTesto 4">
            <a:extLst>
              <a:ext uri="{FF2B5EF4-FFF2-40B4-BE49-F238E27FC236}">
                <a16:creationId xmlns:a16="http://schemas.microsoft.com/office/drawing/2014/main" id="{2E0ACFF7-7525-4323-97D8-133F1902AFBC}"/>
              </a:ext>
            </a:extLst>
          </p:cNvPr>
          <p:cNvSpPr txBox="1"/>
          <p:nvPr/>
        </p:nvSpPr>
        <p:spPr>
          <a:xfrm>
            <a:off x="1009135" y="1458097"/>
            <a:ext cx="6691704" cy="2215991"/>
          </a:xfrm>
          <a:prstGeom prst="rect">
            <a:avLst/>
          </a:prstGeom>
          <a:noFill/>
        </p:spPr>
        <p:txBody>
          <a:bodyPr wrap="none" rtlCol="0">
            <a:spAutoFit/>
          </a:bodyPr>
          <a:lstStyle/>
          <a:p>
            <a:r>
              <a:rPr lang="it-IT" dirty="0"/>
              <a:t>Diamo un po’ i numeri….</a:t>
            </a:r>
          </a:p>
          <a:p>
            <a:endParaRPr lang="it-IT" dirty="0"/>
          </a:p>
          <a:p>
            <a:pPr marL="342900" indent="-342900">
              <a:buFont typeface="Arial" panose="020B0604020202020204" pitchFamily="34" charset="0"/>
              <a:buChar char="•"/>
            </a:pPr>
            <a:r>
              <a:rPr lang="it-IT" dirty="0"/>
              <a:t>Circa 50 progetti di cui la metà ancora attivi</a:t>
            </a:r>
          </a:p>
          <a:p>
            <a:pPr marL="924961" lvl="1" indent="-342900">
              <a:buFont typeface="Arial" panose="020B0604020202020204" pitchFamily="34" charset="0"/>
              <a:buChar char="•"/>
            </a:pPr>
            <a:r>
              <a:rPr lang="it-IT" dirty="0"/>
              <a:t>9 responsabile amministrativo/financial </a:t>
            </a:r>
            <a:r>
              <a:rPr lang="it-IT" dirty="0" err="1"/>
              <a:t>officer</a:t>
            </a:r>
            <a:endParaRPr lang="it-IT" dirty="0"/>
          </a:p>
          <a:p>
            <a:pPr marL="924961" lvl="1" indent="-342900">
              <a:buFont typeface="Arial" panose="020B0604020202020204" pitchFamily="34" charset="0"/>
              <a:buChar char="•"/>
            </a:pPr>
            <a:r>
              <a:rPr lang="it-IT" dirty="0"/>
              <a:t>6 responsabile INFN</a:t>
            </a:r>
          </a:p>
          <a:p>
            <a:pPr marL="924961" lvl="1" indent="-342900">
              <a:buFont typeface="Arial" panose="020B0604020202020204" pitchFamily="34" charset="0"/>
              <a:buChar char="•"/>
            </a:pPr>
            <a:r>
              <a:rPr lang="it-IT" dirty="0"/>
              <a:t>Circa 10 come referente locale</a:t>
            </a:r>
          </a:p>
        </p:txBody>
      </p:sp>
      <p:sp>
        <p:nvSpPr>
          <p:cNvPr id="6" name="Footer Placeholder 2">
            <a:extLst>
              <a:ext uri="{FF2B5EF4-FFF2-40B4-BE49-F238E27FC236}">
                <a16:creationId xmlns:a16="http://schemas.microsoft.com/office/drawing/2014/main" id="{7AC66A62-FAEA-A94D-AD9A-5F504F8F5DE4}"/>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8" name="Title 1">
            <a:extLst>
              <a:ext uri="{FF2B5EF4-FFF2-40B4-BE49-F238E27FC236}">
                <a16:creationId xmlns:a16="http://schemas.microsoft.com/office/drawing/2014/main" id="{DCDED82F-6930-4244-8485-3DB48F98E1CD}"/>
              </a:ext>
            </a:extLst>
          </p:cNvPr>
          <p:cNvSpPr>
            <a:spLocks noGrp="1"/>
          </p:cNvSpPr>
          <p:nvPr>
            <p:ph type="title"/>
          </p:nvPr>
        </p:nvSpPr>
        <p:spPr>
          <a:xfrm>
            <a:off x="1672473" y="147189"/>
            <a:ext cx="9342088" cy="393738"/>
          </a:xfrm>
        </p:spPr>
        <p:txBody>
          <a:bodyPr/>
          <a:lstStyle/>
          <a:p>
            <a:r>
              <a:rPr lang="it-IT" dirty="0"/>
              <a:t>Servizio di Direzione – Compiti e Attività</a:t>
            </a:r>
          </a:p>
        </p:txBody>
      </p:sp>
    </p:spTree>
    <p:extLst>
      <p:ext uri="{BB962C8B-B14F-4D97-AF65-F5344CB8AC3E}">
        <p14:creationId xmlns:p14="http://schemas.microsoft.com/office/powerpoint/2010/main" val="27303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a:t>Servizio Elettronico</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41</a:t>
            </a:fld>
            <a:endParaRPr lang="en-US" dirty="0"/>
          </a:p>
        </p:txBody>
      </p:sp>
      <p:sp>
        <p:nvSpPr>
          <p:cNvPr id="5" name="CasellaDiTesto 4">
            <a:extLst>
              <a:ext uri="{FF2B5EF4-FFF2-40B4-BE49-F238E27FC236}">
                <a16:creationId xmlns:a16="http://schemas.microsoft.com/office/drawing/2014/main" id="{8B633CB8-7C1C-41E4-8048-07C61F04FA8D}"/>
              </a:ext>
            </a:extLst>
          </p:cNvPr>
          <p:cNvSpPr txBox="1"/>
          <p:nvPr/>
        </p:nvSpPr>
        <p:spPr>
          <a:xfrm>
            <a:off x="1730123" y="1373742"/>
            <a:ext cx="7842340" cy="4339650"/>
          </a:xfrm>
          <a:prstGeom prst="rect">
            <a:avLst/>
          </a:prstGeom>
          <a:noFill/>
        </p:spPr>
        <p:txBody>
          <a:bodyPr wrap="none" rtlCol="0">
            <a:spAutoFit/>
          </a:bodyPr>
          <a:lstStyle/>
          <a:p>
            <a:r>
              <a:rPr lang="it-IT" b="1" dirty="0"/>
              <a:t>Competenze</a:t>
            </a:r>
            <a:r>
              <a:rPr lang="it-IT" dirty="0"/>
              <a:t>:</a:t>
            </a:r>
          </a:p>
          <a:p>
            <a:pPr marL="342900" indent="-342900">
              <a:buFont typeface="Arial" panose="020B0604020202020204" pitchFamily="34" charset="0"/>
              <a:buChar char="•"/>
            </a:pPr>
            <a:r>
              <a:rPr lang="it-IT" dirty="0"/>
              <a:t>Progettazione di ASIC </a:t>
            </a:r>
            <a:r>
              <a:rPr lang="it-IT" dirty="0" err="1"/>
              <a:t>Anologici</a:t>
            </a:r>
            <a:r>
              <a:rPr lang="it-IT" dirty="0"/>
              <a:t>/Digitali</a:t>
            </a:r>
          </a:p>
          <a:p>
            <a:pPr marL="342900" indent="-342900">
              <a:buFont typeface="Arial" panose="020B0604020202020204" pitchFamily="34" charset="0"/>
              <a:buChar char="•"/>
            </a:pPr>
            <a:r>
              <a:rPr lang="it-IT" dirty="0"/>
              <a:t>Progettazione di schede elettroniche Rigide, Flessibili o Miste</a:t>
            </a:r>
          </a:p>
          <a:p>
            <a:pPr marL="342900" indent="-342900">
              <a:buFont typeface="Arial" panose="020B0604020202020204" pitchFamily="34" charset="0"/>
              <a:buChar char="•"/>
            </a:pPr>
            <a:r>
              <a:rPr lang="it-IT" dirty="0"/>
              <a:t>Test, caratterizzazione e debug di sistemi elettronici</a:t>
            </a:r>
          </a:p>
          <a:p>
            <a:pPr marL="342900" indent="-342900">
              <a:buFont typeface="Arial" panose="020B0604020202020204" pitchFamily="34" charset="0"/>
              <a:buChar char="•"/>
            </a:pPr>
            <a:endParaRPr lang="it-IT" dirty="0"/>
          </a:p>
          <a:p>
            <a:r>
              <a:rPr lang="it-IT" b="1" dirty="0"/>
              <a:t>Composizione</a:t>
            </a:r>
            <a:r>
              <a:rPr lang="it-IT" dirty="0"/>
              <a:t>:</a:t>
            </a:r>
          </a:p>
          <a:p>
            <a:pPr marL="342900" indent="-342900">
              <a:buFont typeface="Arial" panose="020B0604020202020204" pitchFamily="34" charset="0"/>
              <a:buChar char="•"/>
            </a:pPr>
            <a:r>
              <a:rPr lang="it-IT" b="1" dirty="0"/>
              <a:t>Giuseppe De </a:t>
            </a:r>
            <a:r>
              <a:rPr lang="it-IT" b="1" dirty="0" err="1"/>
              <a:t>Robertis</a:t>
            </a:r>
            <a:r>
              <a:rPr lang="it-IT" b="1" dirty="0"/>
              <a:t> - I Tecnologo ( </a:t>
            </a:r>
            <a:r>
              <a:rPr lang="it-IT" b="1" dirty="0">
                <a:solidFill>
                  <a:srgbClr val="FF0000"/>
                </a:solidFill>
              </a:rPr>
              <a:t>Responsabile</a:t>
            </a:r>
            <a:r>
              <a:rPr lang="it-IT" b="1" dirty="0"/>
              <a:t> )</a:t>
            </a:r>
          </a:p>
          <a:p>
            <a:pPr marL="342900" indent="-342900">
              <a:buFont typeface="Arial" panose="020B0604020202020204" pitchFamily="34" charset="0"/>
              <a:buChar char="•"/>
            </a:pPr>
            <a:r>
              <a:rPr lang="it-IT" dirty="0"/>
              <a:t>Flavio Loddo – I Tecnologo</a:t>
            </a:r>
          </a:p>
          <a:p>
            <a:pPr marL="342900" indent="-342900">
              <a:buFont typeface="Arial" panose="020B0604020202020204" pitchFamily="34" charset="0"/>
              <a:buChar char="•"/>
            </a:pPr>
            <a:r>
              <a:rPr lang="it-IT" dirty="0"/>
              <a:t>Francesco </a:t>
            </a:r>
            <a:r>
              <a:rPr lang="it-IT" dirty="0" err="1"/>
              <a:t>Licciulli</a:t>
            </a:r>
            <a:r>
              <a:rPr lang="it-IT" dirty="0"/>
              <a:t> – Tecnologo</a:t>
            </a:r>
          </a:p>
          <a:p>
            <a:pPr marL="342900" indent="-342900">
              <a:buFont typeface="Arial" panose="020B0604020202020204" pitchFamily="34" charset="0"/>
              <a:buChar char="•"/>
            </a:pPr>
            <a:r>
              <a:rPr lang="it-IT" dirty="0"/>
              <a:t>Michele </a:t>
            </a:r>
            <a:r>
              <a:rPr lang="it-IT" dirty="0" err="1"/>
              <a:t>Papagni</a:t>
            </a:r>
            <a:r>
              <a:rPr lang="it-IT" dirty="0"/>
              <a:t> – Tecnico</a:t>
            </a:r>
          </a:p>
          <a:p>
            <a:pPr marL="342900" indent="-342900">
              <a:buFont typeface="Arial" panose="020B0604020202020204" pitchFamily="34" charset="0"/>
              <a:buChar char="•"/>
            </a:pPr>
            <a:r>
              <a:rPr lang="it-IT" dirty="0"/>
              <a:t>Matteo Rizzi – Tecnico</a:t>
            </a:r>
          </a:p>
          <a:p>
            <a:pPr marL="342900" indent="-342900">
              <a:buFont typeface="Arial" panose="020B0604020202020204" pitchFamily="34" charset="0"/>
              <a:buChar char="•"/>
            </a:pPr>
            <a:r>
              <a:rPr lang="it-IT" dirty="0"/>
              <a:t>Francesco Maiorano - Tecnico</a:t>
            </a:r>
          </a:p>
        </p:txBody>
      </p:sp>
      <p:sp>
        <p:nvSpPr>
          <p:cNvPr id="6" name="Footer Placeholder 2">
            <a:extLst>
              <a:ext uri="{FF2B5EF4-FFF2-40B4-BE49-F238E27FC236}">
                <a16:creationId xmlns:a16="http://schemas.microsoft.com/office/drawing/2014/main" id="{FBFB5EC4-3B54-3243-90C4-3CFB4D647860}"/>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979816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745EFE-BB60-41B3-B2D5-D4BC9043F0A6}"/>
              </a:ext>
            </a:extLst>
          </p:cNvPr>
          <p:cNvSpPr>
            <a:spLocks noGrp="1"/>
          </p:cNvSpPr>
          <p:nvPr>
            <p:ph type="title"/>
          </p:nvPr>
        </p:nvSpPr>
        <p:spPr/>
        <p:txBody>
          <a:bodyPr/>
          <a:lstStyle/>
          <a:p>
            <a:r>
              <a:rPr lang="it-IT" dirty="0"/>
              <a:t>Servizio Elettronico - Attività 2020 (1/2)</a:t>
            </a:r>
          </a:p>
        </p:txBody>
      </p:sp>
      <p:sp>
        <p:nvSpPr>
          <p:cNvPr id="4" name="Segnaposto numero diapositiva 3">
            <a:extLst>
              <a:ext uri="{FF2B5EF4-FFF2-40B4-BE49-F238E27FC236}">
                <a16:creationId xmlns:a16="http://schemas.microsoft.com/office/drawing/2014/main" id="{C5E0E85B-39FB-423C-8440-F42C678653D7}"/>
              </a:ext>
            </a:extLst>
          </p:cNvPr>
          <p:cNvSpPr>
            <a:spLocks noGrp="1"/>
          </p:cNvSpPr>
          <p:nvPr>
            <p:ph type="sldNum" sz="quarter" idx="4"/>
          </p:nvPr>
        </p:nvSpPr>
        <p:spPr/>
        <p:txBody>
          <a:bodyPr/>
          <a:lstStyle/>
          <a:p>
            <a:fld id="{B7F62631-D247-0E44-B808-5D23CBBA66F7}" type="slidenum">
              <a:rPr lang="en-US" smtClean="0"/>
              <a:pPr/>
              <a:t>42</a:t>
            </a:fld>
            <a:endParaRPr lang="en-US" dirty="0"/>
          </a:p>
        </p:txBody>
      </p:sp>
      <p:graphicFrame>
        <p:nvGraphicFramePr>
          <p:cNvPr id="5" name="Tabella 4">
            <a:extLst>
              <a:ext uri="{FF2B5EF4-FFF2-40B4-BE49-F238E27FC236}">
                <a16:creationId xmlns:a16="http://schemas.microsoft.com/office/drawing/2014/main" id="{1455BD92-5995-478C-8197-38FA51A65825}"/>
              </a:ext>
            </a:extLst>
          </p:cNvPr>
          <p:cNvGraphicFramePr>
            <a:graphicFrameLocks noGrp="1"/>
          </p:cNvGraphicFramePr>
          <p:nvPr>
            <p:extLst>
              <p:ext uri="{D42A27DB-BD31-4B8C-83A1-F6EECF244321}">
                <p14:modId xmlns:p14="http://schemas.microsoft.com/office/powerpoint/2010/main" val="1876005031"/>
              </p:ext>
            </p:extLst>
          </p:nvPr>
        </p:nvGraphicFramePr>
        <p:xfrm>
          <a:off x="281922" y="983069"/>
          <a:ext cx="11455053" cy="4953000"/>
        </p:xfrm>
        <a:graphic>
          <a:graphicData uri="http://schemas.openxmlformats.org/drawingml/2006/table">
            <a:tbl>
              <a:tblPr firstRow="1" bandRow="1">
                <a:tableStyleId>{5C22544A-7EE6-4342-B048-85BDC9FD1C3A}</a:tableStyleId>
              </a:tblPr>
              <a:tblGrid>
                <a:gridCol w="3615313">
                  <a:extLst>
                    <a:ext uri="{9D8B030D-6E8A-4147-A177-3AD203B41FA5}">
                      <a16:colId xmlns:a16="http://schemas.microsoft.com/office/drawing/2014/main" val="1921303890"/>
                    </a:ext>
                  </a:extLst>
                </a:gridCol>
                <a:gridCol w="1065749">
                  <a:extLst>
                    <a:ext uri="{9D8B030D-6E8A-4147-A177-3AD203B41FA5}">
                      <a16:colId xmlns:a16="http://schemas.microsoft.com/office/drawing/2014/main" val="2433671653"/>
                    </a:ext>
                  </a:extLst>
                </a:gridCol>
                <a:gridCol w="6773991">
                  <a:extLst>
                    <a:ext uri="{9D8B030D-6E8A-4147-A177-3AD203B41FA5}">
                      <a16:colId xmlns:a16="http://schemas.microsoft.com/office/drawing/2014/main" val="2406411808"/>
                    </a:ext>
                  </a:extLst>
                </a:gridCol>
              </a:tblGrid>
              <a:tr h="370840">
                <a:tc>
                  <a:txBody>
                    <a:bodyPr/>
                    <a:lstStyle/>
                    <a:p>
                      <a:endParaRPr lang="it-IT" noProof="0"/>
                    </a:p>
                    <a:p>
                      <a:endParaRPr lang="it-IT" noProof="0"/>
                    </a:p>
                    <a:p>
                      <a:endParaRPr lang="it-IT" noProof="0"/>
                    </a:p>
                    <a:p>
                      <a:endParaRPr lang="it-IT"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b="1" noProof="0">
                          <a:solidFill>
                            <a:schemeClr val="tx1"/>
                          </a:solidFill>
                        </a:rPr>
                        <a:t>RD53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it-IT" sz="2000" b="0" noProof="0">
                          <a:solidFill>
                            <a:schemeClr val="tx1"/>
                          </a:solidFill>
                        </a:rPr>
                        <a:t>Coordinamento e integrazione di pixel chip per upgrade fase-2 di ATLAS e CMS</a:t>
                      </a:r>
                    </a:p>
                    <a:p>
                      <a:pPr marL="342900" marR="0" lvl="0" indent="-342900" algn="l" defTabSz="58206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b="0" noProof="0">
                          <a:solidFill>
                            <a:schemeClr val="tx1"/>
                          </a:solidFill>
                        </a:rPr>
                        <a:t>Progettazione strutture «Design For Test»</a:t>
                      </a:r>
                    </a:p>
                    <a:p>
                      <a:pPr marL="342900" lvl="0" indent="-342900">
                        <a:buFont typeface="Arial" panose="020B0604020202020204" pitchFamily="34" charset="0"/>
                        <a:buChar char="•"/>
                      </a:pPr>
                      <a:r>
                        <a:rPr lang="it-IT" sz="2000" b="0" noProof="0">
                          <a:solidFill>
                            <a:schemeClr val="tx1"/>
                          </a:solidFill>
                        </a:rPr>
                        <a:t>Sottomissione del prototipo RD53B_ATLAS a marzo 2020</a:t>
                      </a:r>
                    </a:p>
                    <a:p>
                      <a:pPr marL="342900" marR="0" lvl="0" indent="-342900" algn="l" defTabSz="58206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b="0" noProof="0">
                          <a:solidFill>
                            <a:schemeClr val="tx1"/>
                          </a:solidFill>
                        </a:rPr>
                        <a:t>Preparazione alla sottomissione del prototipo RD53B-CMS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8399818"/>
                  </a:ext>
                </a:extLst>
              </a:tr>
              <a:tr h="370840">
                <a:tc>
                  <a:txBody>
                    <a:bodyPr/>
                    <a:lstStyle/>
                    <a:p>
                      <a:endParaRPr lang="it-IT" noProof="0"/>
                    </a:p>
                    <a:p>
                      <a:endParaRPr lang="it-IT" noProof="0"/>
                    </a:p>
                    <a:p>
                      <a:endParaRPr lang="it-IT" noProof="0"/>
                    </a:p>
                    <a:p>
                      <a:endParaRPr lang="it-IT"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b="1" noProof="0">
                          <a:solidFill>
                            <a:schemeClr val="tx1"/>
                          </a:solidFill>
                        </a:rPr>
                        <a:t>CMS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it-IT" sz="2000" noProof="0"/>
                        <a:t>Gestione processo di packaging VFAT3 (Dalle specifiche alla gara)</a:t>
                      </a:r>
                    </a:p>
                    <a:p>
                      <a:pPr marL="342900" lvl="0" indent="-342900">
                        <a:buFont typeface="Arial" panose="020B0604020202020204" pitchFamily="34" charset="0"/>
                        <a:buChar char="•"/>
                      </a:pPr>
                      <a:r>
                        <a:rPr lang="it-IT" sz="2000" noProof="0"/>
                        <a:t>Disegno e produzione sistema di test VFAT3-Packaged (HW, SW e Firmware)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0506993"/>
                  </a:ext>
                </a:extLst>
              </a:tr>
              <a:tr h="370840">
                <a:tc>
                  <a:txBody>
                    <a:bodyPr/>
                    <a:lstStyle/>
                    <a:p>
                      <a:endParaRPr lang="it-IT" noProof="0"/>
                    </a:p>
                    <a:p>
                      <a:endParaRPr lang="it-IT" noProof="0"/>
                    </a:p>
                    <a:p>
                      <a:endParaRPr lang="it-IT" noProof="0"/>
                    </a:p>
                    <a:p>
                      <a:endParaRPr lang="it-IT" noProof="0"/>
                    </a:p>
                    <a:p>
                      <a:endParaRPr lang="it-IT"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b="1" noProof="0">
                          <a:solidFill>
                            <a:schemeClr val="tx1"/>
                          </a:solidFill>
                        </a:rPr>
                        <a:t>CTA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it-IT" sz="2000" noProof="0" dirty="0"/>
                        <a:t>Scheda matrice </a:t>
                      </a:r>
                      <a:r>
                        <a:rPr lang="it-IT" sz="2000" noProof="0" dirty="0" err="1"/>
                        <a:t>SiPM</a:t>
                      </a:r>
                      <a:r>
                        <a:rPr lang="it-IT" sz="2000" noProof="0" dirty="0"/>
                        <a:t> in due geometrie</a:t>
                      </a:r>
                    </a:p>
                    <a:p>
                      <a:pPr marL="342900" lvl="0" indent="-342900">
                        <a:buFont typeface="Arial" panose="020B0604020202020204" pitchFamily="34" charset="0"/>
                        <a:buChar char="•"/>
                      </a:pPr>
                      <a:r>
                        <a:rPr lang="it-IT" sz="2000" noProof="0" dirty="0"/>
                        <a:t>Scheda di Front-end basata su SMART in due geometrie</a:t>
                      </a:r>
                    </a:p>
                    <a:p>
                      <a:pPr marL="342900" lvl="0" indent="-342900">
                        <a:buFont typeface="Arial" panose="020B0604020202020204" pitchFamily="34" charset="0"/>
                        <a:buChar char="•"/>
                      </a:pPr>
                      <a:r>
                        <a:rPr lang="it-IT" sz="2000" noProof="0" dirty="0"/>
                        <a:t>Disegno di un cavo custom prodotto dalla SAMTEC</a:t>
                      </a:r>
                    </a:p>
                    <a:p>
                      <a:pPr marL="342900" lvl="0" indent="-342900">
                        <a:buFont typeface="Arial" panose="020B0604020202020204" pitchFamily="34" charset="0"/>
                        <a:buChar char="•"/>
                      </a:pPr>
                      <a:r>
                        <a:rPr lang="it-IT" sz="2000" noProof="0" dirty="0"/>
                        <a:t>Scheda di test per Front-end e cavo custom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7844158"/>
                  </a:ext>
                </a:extLst>
              </a:tr>
            </a:tbl>
          </a:graphicData>
        </a:graphic>
      </p:graphicFrame>
      <p:pic>
        <p:nvPicPr>
          <p:cNvPr id="6" name="Immagine 5">
            <a:extLst>
              <a:ext uri="{FF2B5EF4-FFF2-40B4-BE49-F238E27FC236}">
                <a16:creationId xmlns:a16="http://schemas.microsoft.com/office/drawing/2014/main" id="{CE5A1CD8-E803-4807-BF04-048CEEFE70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02062" y="2610769"/>
            <a:ext cx="1936124" cy="1269829"/>
          </a:xfrm>
          <a:prstGeom prst="rect">
            <a:avLst/>
          </a:prstGeom>
        </p:spPr>
      </p:pic>
      <p:pic>
        <p:nvPicPr>
          <p:cNvPr id="7" name="Immagine 6">
            <a:extLst>
              <a:ext uri="{FF2B5EF4-FFF2-40B4-BE49-F238E27FC236}">
                <a16:creationId xmlns:a16="http://schemas.microsoft.com/office/drawing/2014/main" id="{A555AB04-42BA-4EB0-B52A-BF7CDEBA55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1356" y="4197586"/>
            <a:ext cx="1526830" cy="1517291"/>
          </a:xfrm>
          <a:prstGeom prst="rect">
            <a:avLst/>
          </a:prstGeom>
        </p:spPr>
      </p:pic>
      <p:pic>
        <p:nvPicPr>
          <p:cNvPr id="13" name="Immagine 12">
            <a:extLst>
              <a:ext uri="{FF2B5EF4-FFF2-40B4-BE49-F238E27FC236}">
                <a16:creationId xmlns:a16="http://schemas.microsoft.com/office/drawing/2014/main" id="{31D1F2C9-5B25-44D7-A258-7A4DB94FDF4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8486" y="2610769"/>
            <a:ext cx="1495478" cy="1201154"/>
          </a:xfrm>
          <a:prstGeom prst="rect">
            <a:avLst/>
          </a:prstGeom>
        </p:spPr>
      </p:pic>
      <p:pic>
        <p:nvPicPr>
          <p:cNvPr id="15" name="Immagine 14">
            <a:extLst>
              <a:ext uri="{FF2B5EF4-FFF2-40B4-BE49-F238E27FC236}">
                <a16:creationId xmlns:a16="http://schemas.microsoft.com/office/drawing/2014/main" id="{12BDF121-6717-4889-ACA4-C9A9DE02588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75039" y="4231473"/>
            <a:ext cx="1696749" cy="1394460"/>
          </a:xfrm>
          <a:prstGeom prst="rect">
            <a:avLst/>
          </a:prstGeom>
        </p:spPr>
      </p:pic>
      <p:pic>
        <p:nvPicPr>
          <p:cNvPr id="10" name="Picture 9">
            <a:extLst>
              <a:ext uri="{FF2B5EF4-FFF2-40B4-BE49-F238E27FC236}">
                <a16:creationId xmlns:a16="http://schemas.microsoft.com/office/drawing/2014/main" id="{F9A67F1B-6C24-49C1-925E-24B45BE985A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1313" y="1012162"/>
            <a:ext cx="2173048" cy="1440113"/>
          </a:xfrm>
          <a:prstGeom prst="rect">
            <a:avLst/>
          </a:prstGeom>
        </p:spPr>
      </p:pic>
      <p:sp>
        <p:nvSpPr>
          <p:cNvPr id="11" name="Footer Placeholder 2">
            <a:extLst>
              <a:ext uri="{FF2B5EF4-FFF2-40B4-BE49-F238E27FC236}">
                <a16:creationId xmlns:a16="http://schemas.microsoft.com/office/drawing/2014/main" id="{E96931D7-522C-ED42-AF60-4B602CC36E80}"/>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2224913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C5E0E85B-39FB-423C-8440-F42C678653D7}"/>
              </a:ext>
            </a:extLst>
          </p:cNvPr>
          <p:cNvSpPr>
            <a:spLocks noGrp="1"/>
          </p:cNvSpPr>
          <p:nvPr>
            <p:ph type="sldNum" sz="quarter" idx="4"/>
          </p:nvPr>
        </p:nvSpPr>
        <p:spPr/>
        <p:txBody>
          <a:bodyPr/>
          <a:lstStyle/>
          <a:p>
            <a:fld id="{B7F62631-D247-0E44-B808-5D23CBBA66F7}" type="slidenum">
              <a:rPr lang="en-US" smtClean="0"/>
              <a:pPr/>
              <a:t>43</a:t>
            </a:fld>
            <a:endParaRPr lang="en-US" dirty="0"/>
          </a:p>
        </p:txBody>
      </p:sp>
      <p:graphicFrame>
        <p:nvGraphicFramePr>
          <p:cNvPr id="5" name="Tabella 4">
            <a:extLst>
              <a:ext uri="{FF2B5EF4-FFF2-40B4-BE49-F238E27FC236}">
                <a16:creationId xmlns:a16="http://schemas.microsoft.com/office/drawing/2014/main" id="{1455BD92-5995-478C-8197-38FA51A65825}"/>
              </a:ext>
            </a:extLst>
          </p:cNvPr>
          <p:cNvGraphicFramePr>
            <a:graphicFrameLocks noGrp="1"/>
          </p:cNvGraphicFramePr>
          <p:nvPr>
            <p:extLst>
              <p:ext uri="{D42A27DB-BD31-4B8C-83A1-F6EECF244321}">
                <p14:modId xmlns:p14="http://schemas.microsoft.com/office/powerpoint/2010/main" val="2285518403"/>
              </p:ext>
            </p:extLst>
          </p:nvPr>
        </p:nvGraphicFramePr>
        <p:xfrm>
          <a:off x="269310" y="837234"/>
          <a:ext cx="11455053" cy="5532120"/>
        </p:xfrm>
        <a:graphic>
          <a:graphicData uri="http://schemas.openxmlformats.org/drawingml/2006/table">
            <a:tbl>
              <a:tblPr firstRow="1" bandRow="1">
                <a:tableStyleId>{5C22544A-7EE6-4342-B048-85BDC9FD1C3A}</a:tableStyleId>
              </a:tblPr>
              <a:tblGrid>
                <a:gridCol w="3949542">
                  <a:extLst>
                    <a:ext uri="{9D8B030D-6E8A-4147-A177-3AD203B41FA5}">
                      <a16:colId xmlns:a16="http://schemas.microsoft.com/office/drawing/2014/main" val="1921303890"/>
                    </a:ext>
                  </a:extLst>
                </a:gridCol>
                <a:gridCol w="1702676">
                  <a:extLst>
                    <a:ext uri="{9D8B030D-6E8A-4147-A177-3AD203B41FA5}">
                      <a16:colId xmlns:a16="http://schemas.microsoft.com/office/drawing/2014/main" val="2433671653"/>
                    </a:ext>
                  </a:extLst>
                </a:gridCol>
                <a:gridCol w="5802835">
                  <a:extLst>
                    <a:ext uri="{9D8B030D-6E8A-4147-A177-3AD203B41FA5}">
                      <a16:colId xmlns:a16="http://schemas.microsoft.com/office/drawing/2014/main" val="2406411808"/>
                    </a:ext>
                  </a:extLst>
                </a:gridCol>
              </a:tblGrid>
              <a:tr h="370840">
                <a:tc>
                  <a:txBody>
                    <a:bodyPr/>
                    <a:lstStyle/>
                    <a:p>
                      <a:endParaRPr lang="it-IT" dirty="0"/>
                    </a:p>
                    <a:p>
                      <a:endParaRPr lang="it-IT" dirty="0"/>
                    </a:p>
                    <a:p>
                      <a:endParaRPr lang="it-IT" dirty="0"/>
                    </a:p>
                    <a:p>
                      <a:endParaRPr lang="it-IT" dirty="0"/>
                    </a:p>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b="1" dirty="0">
                          <a:solidFill>
                            <a:schemeClr val="tx1"/>
                          </a:solidFill>
                        </a:rPr>
                        <a:t>FTM-NEXT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it-IT" sz="2000" b="0" kern="1200" noProof="0">
                          <a:solidFill>
                            <a:schemeClr val="dk1"/>
                          </a:solidFill>
                          <a:latin typeface="+mn-lt"/>
                          <a:ea typeface="+mn-ea"/>
                          <a:cs typeface="+mn-cs"/>
                        </a:rPr>
                        <a:t>Disegno e sottomissione del chip FATIC-2</a:t>
                      </a:r>
                    </a:p>
                    <a:p>
                      <a:pPr marL="342900" lvl="0" indent="-342900">
                        <a:buFont typeface="Arial" panose="020B0604020202020204" pitchFamily="34" charset="0"/>
                        <a:buChar char="•"/>
                      </a:pPr>
                      <a:r>
                        <a:rPr lang="it-IT" sz="2000" b="0" kern="1200" noProof="0">
                          <a:solidFill>
                            <a:schemeClr val="dk1"/>
                          </a:solidFill>
                          <a:latin typeface="+mn-lt"/>
                          <a:ea typeface="+mn-ea"/>
                          <a:cs typeface="+mn-cs"/>
                        </a:rPr>
                        <a:t>Disegno di vari adattatori per MCPM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4512395"/>
                  </a:ext>
                </a:extLst>
              </a:tr>
              <a:tr h="370840">
                <a:tc>
                  <a:txBody>
                    <a:bodyPr/>
                    <a:lstStyle/>
                    <a:p>
                      <a:endParaRPr lang="it-IT" dirty="0"/>
                    </a:p>
                    <a:p>
                      <a:endParaRPr lang="it-IT" dirty="0"/>
                    </a:p>
                    <a:p>
                      <a:endParaRPr lang="it-IT" dirty="0"/>
                    </a:p>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en-GB" b="1" dirty="0" err="1">
                          <a:solidFill>
                            <a:schemeClr val="tx1"/>
                          </a:solidFill>
                        </a:rPr>
                        <a:t>SHiP</a:t>
                      </a:r>
                      <a:endParaRPr lang="it-IT"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marR="0" lvl="0" indent="-342900" algn="l" defTabSz="58206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b="0" kern="1200" noProof="0">
                          <a:solidFill>
                            <a:schemeClr val="dk1"/>
                          </a:solidFill>
                          <a:latin typeface="+mn-lt"/>
                          <a:ea typeface="+mn-ea"/>
                          <a:cs typeface="+mn-cs"/>
                        </a:rPr>
                        <a:t>Disegno Scheda di Front-end basata su FEERIC ed FPGA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8399818"/>
                  </a:ext>
                </a:extLst>
              </a:tr>
              <a:tr h="370840">
                <a:tc>
                  <a:txBody>
                    <a:bodyPr/>
                    <a:lstStyle/>
                    <a:p>
                      <a:endParaRPr lang="it-IT" dirty="0"/>
                    </a:p>
                    <a:p>
                      <a:endParaRPr lang="it-IT" dirty="0"/>
                    </a:p>
                    <a:p>
                      <a:endParaRPr lang="it-IT" dirty="0"/>
                    </a:p>
                    <a:p>
                      <a:endParaRPr lang="it-IT" dirty="0"/>
                    </a:p>
                    <a:p>
                      <a:endParaRPr lang="it-IT" dirty="0"/>
                    </a:p>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b="1" dirty="0"/>
                        <a:t>HERD_DMP</a:t>
                      </a:r>
                    </a:p>
                    <a:p>
                      <a:endParaRPr lang="it-IT"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it-IT" sz="2000" b="0" kern="1200" noProof="0" dirty="0">
                          <a:solidFill>
                            <a:schemeClr val="dk1"/>
                          </a:solidFill>
                          <a:latin typeface="+mn-lt"/>
                          <a:ea typeface="+mn-ea"/>
                          <a:cs typeface="+mn-cs"/>
                        </a:rPr>
                        <a:t>Scheda di supporto array </a:t>
                      </a:r>
                      <a:r>
                        <a:rPr lang="it-IT" sz="2000" b="0" kern="1200" noProof="0" dirty="0" err="1">
                          <a:solidFill>
                            <a:schemeClr val="dk1"/>
                          </a:solidFill>
                          <a:latin typeface="+mn-lt"/>
                          <a:ea typeface="+mn-ea"/>
                          <a:cs typeface="+mn-cs"/>
                        </a:rPr>
                        <a:t>SiPM</a:t>
                      </a:r>
                      <a:endParaRPr lang="it-IT" sz="2000" b="0" kern="1200" noProof="0" dirty="0">
                        <a:solidFill>
                          <a:schemeClr val="dk1"/>
                        </a:solidFill>
                        <a:latin typeface="+mn-lt"/>
                        <a:ea typeface="+mn-ea"/>
                        <a:cs typeface="+mn-cs"/>
                      </a:endParaRPr>
                    </a:p>
                    <a:p>
                      <a:pPr marL="342900" lvl="0" indent="-342900">
                        <a:buFont typeface="Arial" panose="020B0604020202020204" pitchFamily="34" charset="0"/>
                        <a:buChar char="•"/>
                      </a:pPr>
                      <a:r>
                        <a:rPr lang="it-IT" sz="2000" b="0" kern="1200" noProof="0" dirty="0">
                          <a:solidFill>
                            <a:schemeClr val="dk1"/>
                          </a:solidFill>
                          <a:latin typeface="+mn-lt"/>
                          <a:ea typeface="+mn-ea"/>
                          <a:cs typeface="+mn-cs"/>
                        </a:rPr>
                        <a:t>Disegno scheda di interfaccia Evaluation-Board CAEN – Array </a:t>
                      </a:r>
                      <a:r>
                        <a:rPr lang="it-IT" sz="2000" b="0" kern="1200" noProof="0" dirty="0" err="1">
                          <a:solidFill>
                            <a:schemeClr val="dk1"/>
                          </a:solidFill>
                          <a:latin typeface="+mn-lt"/>
                          <a:ea typeface="+mn-ea"/>
                          <a:cs typeface="+mn-cs"/>
                        </a:rPr>
                        <a:t>SiPM</a:t>
                      </a:r>
                      <a:endParaRPr lang="it-IT" sz="2000" b="0" kern="1200" noProof="0" dirty="0">
                        <a:solidFill>
                          <a:schemeClr val="dk1"/>
                        </a:solidFill>
                        <a:latin typeface="+mn-lt"/>
                        <a:ea typeface="+mn-ea"/>
                        <a:cs typeface="+mn-cs"/>
                      </a:endParaRPr>
                    </a:p>
                    <a:p>
                      <a:pPr marL="342900" lvl="0" indent="-342900">
                        <a:buFont typeface="Arial" panose="020B0604020202020204" pitchFamily="34" charset="0"/>
                        <a:buChar char="•"/>
                      </a:pPr>
                      <a:r>
                        <a:rPr lang="it-IT" sz="2000" b="0" kern="1200" noProof="0" dirty="0">
                          <a:solidFill>
                            <a:schemeClr val="dk1"/>
                          </a:solidFill>
                          <a:latin typeface="+mn-lt"/>
                          <a:ea typeface="+mn-ea"/>
                          <a:cs typeface="+mn-cs"/>
                        </a:rPr>
                        <a:t>Disegna Scheda di Front-End basata su PETIROC ed FPGA</a:t>
                      </a:r>
                    </a:p>
                    <a:p>
                      <a:pPr marL="342900" lvl="0" indent="-342900">
                        <a:buFont typeface="Arial" panose="020B0604020202020204" pitchFamily="34" charset="0"/>
                        <a:buChar char="•"/>
                      </a:pPr>
                      <a:endParaRPr lang="it-IT" sz="2000" b="0" kern="1200" noProof="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0506993"/>
                  </a:ext>
                </a:extLst>
              </a:tr>
            </a:tbl>
          </a:graphicData>
        </a:graphic>
      </p:graphicFrame>
      <p:pic>
        <p:nvPicPr>
          <p:cNvPr id="12" name="Immagine 11">
            <a:extLst>
              <a:ext uri="{FF2B5EF4-FFF2-40B4-BE49-F238E27FC236}">
                <a16:creationId xmlns:a16="http://schemas.microsoft.com/office/drawing/2014/main" id="{69BACE21-2E20-4511-9E66-F932A1686F8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0915" y="2829658"/>
            <a:ext cx="3120213" cy="1249254"/>
          </a:xfrm>
          <a:prstGeom prst="rect">
            <a:avLst/>
          </a:prstGeom>
        </p:spPr>
      </p:pic>
      <p:pic>
        <p:nvPicPr>
          <p:cNvPr id="10" name="Immagine 9">
            <a:extLst>
              <a:ext uri="{FF2B5EF4-FFF2-40B4-BE49-F238E27FC236}">
                <a16:creationId xmlns:a16="http://schemas.microsoft.com/office/drawing/2014/main" id="{8FCFE2CA-D80F-45CE-863E-E7F345E275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3047853" y="4512530"/>
            <a:ext cx="804176" cy="1455176"/>
          </a:xfrm>
          <a:prstGeom prst="rect">
            <a:avLst/>
          </a:prstGeom>
          <a:noFill/>
          <a:ln>
            <a:noFill/>
          </a:ln>
        </p:spPr>
      </p:pic>
      <p:pic>
        <p:nvPicPr>
          <p:cNvPr id="14" name="Immagine 13">
            <a:extLst>
              <a:ext uri="{FF2B5EF4-FFF2-40B4-BE49-F238E27FC236}">
                <a16:creationId xmlns:a16="http://schemas.microsoft.com/office/drawing/2014/main" id="{EE5D0A05-61E9-4212-9B85-4D966155BA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429" y="4280090"/>
            <a:ext cx="2337072" cy="2042190"/>
          </a:xfrm>
          <a:prstGeom prst="rect">
            <a:avLst/>
          </a:prstGeom>
        </p:spPr>
      </p:pic>
      <p:pic>
        <p:nvPicPr>
          <p:cNvPr id="15" name="Immagine 14">
            <a:extLst>
              <a:ext uri="{FF2B5EF4-FFF2-40B4-BE49-F238E27FC236}">
                <a16:creationId xmlns:a16="http://schemas.microsoft.com/office/drawing/2014/main" id="{57DB569A-A712-4A76-982E-B563D3BC0A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1550" y="907785"/>
            <a:ext cx="2446414" cy="1699393"/>
          </a:xfrm>
          <a:prstGeom prst="rect">
            <a:avLst/>
          </a:prstGeom>
        </p:spPr>
      </p:pic>
      <p:sp>
        <p:nvSpPr>
          <p:cNvPr id="11" name="Footer Placeholder 2">
            <a:extLst>
              <a:ext uri="{FF2B5EF4-FFF2-40B4-BE49-F238E27FC236}">
                <a16:creationId xmlns:a16="http://schemas.microsoft.com/office/drawing/2014/main" id="{C41A3CC4-AB59-6040-B023-D0DEF5699B64}"/>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13" name="Titolo 1">
            <a:extLst>
              <a:ext uri="{FF2B5EF4-FFF2-40B4-BE49-F238E27FC236}">
                <a16:creationId xmlns:a16="http://schemas.microsoft.com/office/drawing/2014/main" id="{A390F53A-8E67-C448-9A25-982938CCD04C}"/>
              </a:ext>
            </a:extLst>
          </p:cNvPr>
          <p:cNvSpPr>
            <a:spLocks noGrp="1"/>
          </p:cNvSpPr>
          <p:nvPr>
            <p:ph type="title"/>
          </p:nvPr>
        </p:nvSpPr>
        <p:spPr>
          <a:xfrm>
            <a:off x="1672473" y="147189"/>
            <a:ext cx="9342088" cy="393738"/>
          </a:xfrm>
        </p:spPr>
        <p:txBody>
          <a:bodyPr/>
          <a:lstStyle/>
          <a:p>
            <a:r>
              <a:rPr lang="it-IT" dirty="0"/>
              <a:t>Servizio Elettronico - Attività 2020 (2/2)</a:t>
            </a:r>
          </a:p>
        </p:txBody>
      </p:sp>
    </p:spTree>
    <p:extLst>
      <p:ext uri="{BB962C8B-B14F-4D97-AF65-F5344CB8AC3E}">
        <p14:creationId xmlns:p14="http://schemas.microsoft.com/office/powerpoint/2010/main" val="2712446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90D21A-87C3-4647-9877-3594E7F7E101}"/>
              </a:ext>
            </a:extLst>
          </p:cNvPr>
          <p:cNvSpPr>
            <a:spLocks noGrp="1"/>
          </p:cNvSpPr>
          <p:nvPr>
            <p:ph type="title"/>
          </p:nvPr>
        </p:nvSpPr>
        <p:spPr>
          <a:xfrm>
            <a:off x="1672472" y="147189"/>
            <a:ext cx="9897227" cy="393738"/>
          </a:xfrm>
        </p:spPr>
        <p:txBody>
          <a:bodyPr/>
          <a:lstStyle/>
          <a:p>
            <a:r>
              <a:rPr lang="it-IT" dirty="0"/>
              <a:t>Servizio Elettronico - Attività in corso e programmate 2021</a:t>
            </a:r>
          </a:p>
        </p:txBody>
      </p:sp>
      <p:sp>
        <p:nvSpPr>
          <p:cNvPr id="4" name="Segnaposto numero diapositiva 3">
            <a:extLst>
              <a:ext uri="{FF2B5EF4-FFF2-40B4-BE49-F238E27FC236}">
                <a16:creationId xmlns:a16="http://schemas.microsoft.com/office/drawing/2014/main" id="{4E24CCDB-6262-43E1-958A-1AD528B5A87D}"/>
              </a:ext>
            </a:extLst>
          </p:cNvPr>
          <p:cNvSpPr>
            <a:spLocks noGrp="1"/>
          </p:cNvSpPr>
          <p:nvPr>
            <p:ph type="sldNum" sz="quarter" idx="4"/>
          </p:nvPr>
        </p:nvSpPr>
        <p:spPr/>
        <p:txBody>
          <a:bodyPr/>
          <a:lstStyle/>
          <a:p>
            <a:fld id="{B7F62631-D247-0E44-B808-5D23CBBA66F7}" type="slidenum">
              <a:rPr lang="en-US" smtClean="0"/>
              <a:pPr/>
              <a:t>44</a:t>
            </a:fld>
            <a:endParaRPr lang="en-US" dirty="0"/>
          </a:p>
        </p:txBody>
      </p:sp>
      <p:graphicFrame>
        <p:nvGraphicFramePr>
          <p:cNvPr id="5" name="Tabella 4">
            <a:extLst>
              <a:ext uri="{FF2B5EF4-FFF2-40B4-BE49-F238E27FC236}">
                <a16:creationId xmlns:a16="http://schemas.microsoft.com/office/drawing/2014/main" id="{44B5F718-533E-4796-86FD-8AD41AA31675}"/>
              </a:ext>
            </a:extLst>
          </p:cNvPr>
          <p:cNvGraphicFramePr>
            <a:graphicFrameLocks noGrp="1"/>
          </p:cNvGraphicFramePr>
          <p:nvPr/>
        </p:nvGraphicFramePr>
        <p:xfrm>
          <a:off x="460489" y="748947"/>
          <a:ext cx="11242515" cy="3642360"/>
        </p:xfrm>
        <a:graphic>
          <a:graphicData uri="http://schemas.openxmlformats.org/drawingml/2006/table">
            <a:tbl>
              <a:tblPr firstRow="1" bandRow="1">
                <a:tableStyleId>{5C22544A-7EE6-4342-B048-85BDC9FD1C3A}</a:tableStyleId>
              </a:tblPr>
              <a:tblGrid>
                <a:gridCol w="1615351">
                  <a:extLst>
                    <a:ext uri="{9D8B030D-6E8A-4147-A177-3AD203B41FA5}">
                      <a16:colId xmlns:a16="http://schemas.microsoft.com/office/drawing/2014/main" val="1967817067"/>
                    </a:ext>
                  </a:extLst>
                </a:gridCol>
                <a:gridCol w="9627164">
                  <a:extLst>
                    <a:ext uri="{9D8B030D-6E8A-4147-A177-3AD203B41FA5}">
                      <a16:colId xmlns:a16="http://schemas.microsoft.com/office/drawing/2014/main" val="1934275696"/>
                    </a:ext>
                  </a:extLst>
                </a:gridCol>
              </a:tblGrid>
              <a:tr h="370840">
                <a:tc>
                  <a:txBody>
                    <a:bodyPr/>
                    <a:lstStyle/>
                    <a:p>
                      <a:r>
                        <a:rPr lang="it-IT" b="1" dirty="0">
                          <a:solidFill>
                            <a:schemeClr val="tx1"/>
                          </a:solidFill>
                        </a:rPr>
                        <a:t>CTA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b="0" dirty="0">
                          <a:solidFill>
                            <a:schemeClr val="tx1"/>
                          </a:solidFill>
                        </a:rPr>
                        <a:t>Disegno del chip </a:t>
                      </a:r>
                      <a:r>
                        <a:rPr lang="it-IT" b="1" dirty="0">
                          <a:solidFill>
                            <a:schemeClr val="tx1"/>
                          </a:solidFill>
                        </a:rPr>
                        <a:t>SMART-3</a:t>
                      </a:r>
                      <a:r>
                        <a:rPr lang="it-IT" b="0" dirty="0">
                          <a:solidFill>
                            <a:schemeClr val="tx1"/>
                          </a:solidFill>
                        </a:rPr>
                        <a:t> in tecnologia CMOS 110 nm - </a:t>
                      </a:r>
                      <a:r>
                        <a:rPr lang="it-IT" b="0" dirty="0" err="1">
                          <a:solidFill>
                            <a:schemeClr val="tx1"/>
                          </a:solidFill>
                        </a:rPr>
                        <a:t>LFoundry</a:t>
                      </a:r>
                      <a:endParaRPr lang="it-IT"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5520939"/>
                  </a:ext>
                </a:extLst>
              </a:tr>
              <a:tr h="370840">
                <a:tc>
                  <a:txBody>
                    <a:bodyPr/>
                    <a:lstStyle/>
                    <a:p>
                      <a:r>
                        <a:rPr lang="it-IT" b="1" dirty="0"/>
                        <a:t>RD53</a:t>
                      </a:r>
                      <a:endParaRPr lang="it-IT"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buFont typeface="Arial" panose="020B0604020202020204" pitchFamily="34" charset="0"/>
                        <a:buNone/>
                      </a:pPr>
                      <a:r>
                        <a:rPr lang="it-IT" sz="2400" b="0" dirty="0">
                          <a:solidFill>
                            <a:schemeClr val="tx1"/>
                          </a:solidFill>
                        </a:rPr>
                        <a:t>Preparazione alla sottomissione del prototipo RD53B-CMS, prevista a marzo 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7241739"/>
                  </a:ext>
                </a:extLst>
              </a:tr>
              <a:tr h="370840">
                <a:tc>
                  <a:txBody>
                    <a:bodyPr/>
                    <a:lstStyle/>
                    <a:p>
                      <a:r>
                        <a:rPr lang="it-IT" b="1" dirty="0"/>
                        <a:t>CMS</a:t>
                      </a:r>
                      <a:endParaRPr lang="it-IT"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b="0" dirty="0"/>
                        <a:t>Interfaccia per lettura di 24 moduli VFAT3 con scheda MOSAIC</a:t>
                      </a:r>
                    </a:p>
                    <a:p>
                      <a:r>
                        <a:rPr lang="it-IT" b="0" dirty="0"/>
                        <a:t>Adattatori per lettura moduli VFAT3 su GEM di R&amp;D con </a:t>
                      </a:r>
                      <a:r>
                        <a:rPr lang="it-IT" b="0" dirty="0" err="1"/>
                        <a:t>readout</a:t>
                      </a:r>
                      <a:r>
                        <a:rPr lang="it-IT" b="0" dirty="0"/>
                        <a:t> CMS</a:t>
                      </a:r>
                      <a:endParaRPr lang="it-IT"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3247303"/>
                  </a:ext>
                </a:extLst>
              </a:tr>
              <a:tr h="370840">
                <a:tc>
                  <a:txBody>
                    <a:bodyPr/>
                    <a:lstStyle/>
                    <a:p>
                      <a:r>
                        <a:rPr lang="it-IT" b="1" dirty="0"/>
                        <a:t>FTM-NEXT</a:t>
                      </a:r>
                      <a:endParaRPr lang="it-IT"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b="0" dirty="0"/>
                        <a:t>Scheda di test e caratterizzazione chip </a:t>
                      </a:r>
                      <a:r>
                        <a:rPr lang="it-IT" b="1" dirty="0"/>
                        <a:t>FATIC-2</a:t>
                      </a:r>
                    </a:p>
                    <a:p>
                      <a:r>
                        <a:rPr lang="it-IT" b="0" dirty="0"/>
                        <a:t>Adattatori per MCPM Elettronica di lettura </a:t>
                      </a:r>
                      <a:r>
                        <a:rPr lang="it-IT" b="0" dirty="0" err="1"/>
                        <a:t>SiPM</a:t>
                      </a:r>
                      <a:r>
                        <a:rPr lang="it-IT" b="0" dirty="0"/>
                        <a:t> per trigger veloce</a:t>
                      </a:r>
                      <a:endParaRPr lang="it-IT"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9377487"/>
                  </a:ext>
                </a:extLst>
              </a:tr>
              <a:tr h="370840">
                <a:tc>
                  <a:txBody>
                    <a:bodyPr/>
                    <a:lstStyle/>
                    <a:p>
                      <a:r>
                        <a:rPr lang="it-IT" b="1" dirty="0"/>
                        <a:t>ALICE</a:t>
                      </a:r>
                      <a:endParaRPr lang="it-IT"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b="0" dirty="0"/>
                        <a:t>Flessibili per test di bending del super-chip ALPIDE</a:t>
                      </a:r>
                    </a:p>
                    <a:p>
                      <a:r>
                        <a:rPr lang="it-IT" b="0" dirty="0"/>
                        <a:t>Contributo al disegno del prossimo wafer–scale </a:t>
                      </a:r>
                      <a:r>
                        <a:rPr lang="it-IT" b="1" dirty="0" err="1"/>
                        <a:t>Monolithic</a:t>
                      </a:r>
                      <a:r>
                        <a:rPr lang="it-IT" b="1" dirty="0"/>
                        <a:t> Active Pixel Sensor</a:t>
                      </a:r>
                      <a:endParaRPr lang="it-IT"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1125234"/>
                  </a:ext>
                </a:extLst>
              </a:tr>
            </a:tbl>
          </a:graphicData>
        </a:graphic>
      </p:graphicFrame>
      <p:sp>
        <p:nvSpPr>
          <p:cNvPr id="6" name="CasellaDiTesto 5">
            <a:extLst>
              <a:ext uri="{FF2B5EF4-FFF2-40B4-BE49-F238E27FC236}">
                <a16:creationId xmlns:a16="http://schemas.microsoft.com/office/drawing/2014/main" id="{6A7CF7D0-E088-4AF3-8E6B-9E0133E7E3F8}"/>
              </a:ext>
            </a:extLst>
          </p:cNvPr>
          <p:cNvSpPr txBox="1"/>
          <p:nvPr/>
        </p:nvSpPr>
        <p:spPr>
          <a:xfrm>
            <a:off x="460489" y="4866235"/>
            <a:ext cx="11013539" cy="1231106"/>
          </a:xfrm>
          <a:prstGeom prst="rect">
            <a:avLst/>
          </a:prstGeom>
          <a:noFill/>
        </p:spPr>
        <p:txBody>
          <a:bodyPr wrap="square" rtlCol="0">
            <a:spAutoFit/>
          </a:bodyPr>
          <a:lstStyle/>
          <a:p>
            <a:r>
              <a:rPr lang="it-IT" b="1" dirty="0">
                <a:solidFill>
                  <a:srgbClr val="FF0000"/>
                </a:solidFill>
              </a:rPr>
              <a:t>Esigenze particolari</a:t>
            </a:r>
            <a:r>
              <a:rPr lang="it-IT" dirty="0">
                <a:solidFill>
                  <a:srgbClr val="FF0000"/>
                </a:solidFill>
              </a:rPr>
              <a:t>:</a:t>
            </a:r>
          </a:p>
          <a:p>
            <a:pPr>
              <a:spcBef>
                <a:spcPts val="600"/>
              </a:spcBef>
            </a:pPr>
            <a:r>
              <a:rPr lang="it-IT" dirty="0"/>
              <a:t>Ampliare i laboratori per spostare la macchina di ispezione a raggi-X attualmente in camera pulita.</a:t>
            </a:r>
          </a:p>
        </p:txBody>
      </p:sp>
      <p:sp>
        <p:nvSpPr>
          <p:cNvPr id="7" name="Footer Placeholder 2">
            <a:extLst>
              <a:ext uri="{FF2B5EF4-FFF2-40B4-BE49-F238E27FC236}">
                <a16:creationId xmlns:a16="http://schemas.microsoft.com/office/drawing/2014/main" id="{205CBB9A-5251-E14E-A4E6-97E3164C6E7C}"/>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2637627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24AE3D-B453-BF49-81D0-582A395FD372}"/>
              </a:ext>
            </a:extLst>
          </p:cNvPr>
          <p:cNvSpPr>
            <a:spLocks noGrp="1"/>
          </p:cNvSpPr>
          <p:nvPr>
            <p:ph type="title"/>
          </p:nvPr>
        </p:nvSpPr>
        <p:spPr>
          <a:xfrm>
            <a:off x="1545473" y="147189"/>
            <a:ext cx="9342088" cy="393738"/>
          </a:xfrm>
        </p:spPr>
        <p:txBody>
          <a:bodyPr/>
          <a:lstStyle/>
          <a:p>
            <a:r>
              <a:rPr lang="it-IT"/>
              <a:t>Servizio Elettronico - </a:t>
            </a:r>
            <a:r>
              <a:rPr lang="it-IT" i="1"/>
              <a:t>Sottoservizio</a:t>
            </a:r>
            <a:r>
              <a:rPr lang="it-IT"/>
              <a:t> Camere Pulite</a:t>
            </a:r>
          </a:p>
        </p:txBody>
      </p:sp>
      <p:sp>
        <p:nvSpPr>
          <p:cNvPr id="4" name="Segnaposto numero diapositiva 3">
            <a:extLst>
              <a:ext uri="{FF2B5EF4-FFF2-40B4-BE49-F238E27FC236}">
                <a16:creationId xmlns:a16="http://schemas.microsoft.com/office/drawing/2014/main" id="{6F47DB15-D742-0147-8BB3-E11BF2F14D3F}"/>
              </a:ext>
            </a:extLst>
          </p:cNvPr>
          <p:cNvSpPr>
            <a:spLocks noGrp="1"/>
          </p:cNvSpPr>
          <p:nvPr>
            <p:ph type="sldNum" sz="quarter" idx="4"/>
          </p:nvPr>
        </p:nvSpPr>
        <p:spPr/>
        <p:txBody>
          <a:bodyPr/>
          <a:lstStyle/>
          <a:p>
            <a:fld id="{B7F62631-D247-0E44-B808-5D23CBBA66F7}" type="slidenum">
              <a:rPr lang="en-US" smtClean="0"/>
              <a:pPr/>
              <a:t>45</a:t>
            </a:fld>
            <a:endParaRPr lang="en-US" dirty="0"/>
          </a:p>
        </p:txBody>
      </p:sp>
      <p:pic>
        <p:nvPicPr>
          <p:cNvPr id="5" name="Immagine 4" descr="Immagine che contiene interni, edificio, sedendo, piccolo&#10;&#10;Descrizione generata automaticamente">
            <a:extLst>
              <a:ext uri="{FF2B5EF4-FFF2-40B4-BE49-F238E27FC236}">
                <a16:creationId xmlns:a16="http://schemas.microsoft.com/office/drawing/2014/main" id="{F334747C-46A9-1A45-BA17-69249B531F9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66" y="3248086"/>
            <a:ext cx="2526916" cy="3369220"/>
          </a:xfrm>
          <a:prstGeom prst="rect">
            <a:avLst/>
          </a:prstGeom>
        </p:spPr>
      </p:pic>
      <p:pic>
        <p:nvPicPr>
          <p:cNvPr id="6" name="Immagine 5" descr="Immagine che contiene interni, tavolo, finestra, computer&#10;&#10;Descrizione generata automaticamente">
            <a:extLst>
              <a:ext uri="{FF2B5EF4-FFF2-40B4-BE49-F238E27FC236}">
                <a16:creationId xmlns:a16="http://schemas.microsoft.com/office/drawing/2014/main" id="{A55E49C2-128C-5244-BEF8-3427EFC996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90014" y="311598"/>
            <a:ext cx="4316541" cy="3234755"/>
          </a:xfrm>
          <a:prstGeom prst="rect">
            <a:avLst/>
          </a:prstGeom>
        </p:spPr>
      </p:pic>
      <p:pic>
        <p:nvPicPr>
          <p:cNvPr id="7" name="Immagine 6" descr="Immagine che contiene uomo, autobus, computer, tavolo&#10;&#10;Descrizione generata automaticamente">
            <a:extLst>
              <a:ext uri="{FF2B5EF4-FFF2-40B4-BE49-F238E27FC236}">
                <a16:creationId xmlns:a16="http://schemas.microsoft.com/office/drawing/2014/main" id="{36A5F449-D1C8-0E46-A753-0974FCA985E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49353" y="13769"/>
            <a:ext cx="4476520" cy="3360560"/>
          </a:xfrm>
          <a:prstGeom prst="rect">
            <a:avLst/>
          </a:prstGeom>
        </p:spPr>
      </p:pic>
      <p:pic>
        <p:nvPicPr>
          <p:cNvPr id="9" name="Immagine 8" descr="Immagine che contiene testo, interni, pavimento, parete&#10;&#10;Descrizione generata automaticamente">
            <a:extLst>
              <a:ext uri="{FF2B5EF4-FFF2-40B4-BE49-F238E27FC236}">
                <a16:creationId xmlns:a16="http://schemas.microsoft.com/office/drawing/2014/main" id="{162FB008-A931-5447-9A66-8D94824A11F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85491" y="3546353"/>
            <a:ext cx="3978059" cy="2983544"/>
          </a:xfrm>
          <a:prstGeom prst="rect">
            <a:avLst/>
          </a:prstGeom>
          <a:effectLst>
            <a:softEdge rad="406400"/>
          </a:effectLst>
        </p:spPr>
      </p:pic>
      <p:pic>
        <p:nvPicPr>
          <p:cNvPr id="11" name="Immagine 10" descr="Immagine che contiene interni, pavimento, soffitto, ingombro&#10;&#10;Descrizione generata automaticamente">
            <a:extLst>
              <a:ext uri="{FF2B5EF4-FFF2-40B4-BE49-F238E27FC236}">
                <a16:creationId xmlns:a16="http://schemas.microsoft.com/office/drawing/2014/main" id="{11C60585-D9D1-BC4D-A947-772C8AAB1E5B}"/>
              </a:ext>
            </a:extLst>
          </p:cNvPr>
          <p:cNvPicPr>
            <a:picLocks noChangeAspect="1"/>
          </p:cNvPicPr>
          <p:nvPr/>
        </p:nvPicPr>
        <p:blipFill>
          <a:blip r:embed="rId6"/>
          <a:stretch>
            <a:fillRect/>
          </a:stretch>
        </p:blipFill>
        <p:spPr>
          <a:xfrm>
            <a:off x="8930991" y="2873311"/>
            <a:ext cx="3247220" cy="4329627"/>
          </a:xfrm>
          <a:prstGeom prst="rect">
            <a:avLst/>
          </a:prstGeom>
          <a:effectLst>
            <a:softEdge rad="596900"/>
          </a:effectLst>
        </p:spPr>
      </p:pic>
      <p:sp>
        <p:nvSpPr>
          <p:cNvPr id="8" name="CasellaDiTesto 7">
            <a:extLst>
              <a:ext uri="{FF2B5EF4-FFF2-40B4-BE49-F238E27FC236}">
                <a16:creationId xmlns:a16="http://schemas.microsoft.com/office/drawing/2014/main" id="{CB8718A6-EE67-DE43-8343-BE4987B2E931}"/>
              </a:ext>
            </a:extLst>
          </p:cNvPr>
          <p:cNvSpPr txBox="1"/>
          <p:nvPr/>
        </p:nvSpPr>
        <p:spPr>
          <a:xfrm>
            <a:off x="417592" y="727779"/>
            <a:ext cx="3137141" cy="2677656"/>
          </a:xfrm>
          <a:prstGeom prst="rect">
            <a:avLst/>
          </a:prstGeom>
          <a:noFill/>
        </p:spPr>
        <p:txBody>
          <a:bodyPr wrap="none" rtlCol="0">
            <a:spAutoFit/>
          </a:bodyPr>
          <a:lstStyle/>
          <a:p>
            <a:r>
              <a:rPr lang="it-IT" sz="2000" b="1" dirty="0"/>
              <a:t>Composizione</a:t>
            </a:r>
          </a:p>
          <a:p>
            <a:pPr marL="342900" indent="-342900">
              <a:buFont typeface="Arial" panose="020B0604020202020204" pitchFamily="34" charset="0"/>
              <a:buChar char="•"/>
            </a:pPr>
            <a:r>
              <a:rPr lang="it-IT" sz="1600" b="1" dirty="0"/>
              <a:t>Luigi Fiore (</a:t>
            </a:r>
            <a:r>
              <a:rPr lang="it-IT" sz="1600" b="1" dirty="0" err="1"/>
              <a:t>Resposanbile</a:t>
            </a:r>
            <a:r>
              <a:rPr lang="it-IT" sz="1600" b="1" dirty="0"/>
              <a:t>)</a:t>
            </a:r>
            <a:endParaRPr lang="it-IT" sz="1600" dirty="0"/>
          </a:p>
          <a:p>
            <a:pPr marL="342900" indent="-342900">
              <a:buFont typeface="Arial" panose="020B0604020202020204" pitchFamily="34" charset="0"/>
              <a:buChar char="•"/>
            </a:pPr>
            <a:r>
              <a:rPr lang="it-IT" sz="1600" dirty="0"/>
              <a:t>Pasquale Cariola</a:t>
            </a:r>
          </a:p>
          <a:p>
            <a:pPr marL="342900" indent="-342900">
              <a:buFont typeface="Arial" panose="020B0604020202020204" pitchFamily="34" charset="0"/>
              <a:buChar char="•"/>
            </a:pPr>
            <a:r>
              <a:rPr lang="it-IT" sz="1600" dirty="0"/>
              <a:t>Giuliano Sala	</a:t>
            </a:r>
          </a:p>
          <a:p>
            <a:r>
              <a:rPr lang="it-IT" sz="2000" b="1" dirty="0"/>
              <a:t>Collaboratori da altri Servizi</a:t>
            </a:r>
          </a:p>
          <a:p>
            <a:pPr marL="342900" indent="-342900">
              <a:buFont typeface="Arial" panose="020B0604020202020204" pitchFamily="34" charset="0"/>
              <a:buChar char="•"/>
            </a:pPr>
            <a:r>
              <a:rPr lang="it-IT" sz="1600" dirty="0"/>
              <a:t>Maurizio Mongelli</a:t>
            </a:r>
          </a:p>
          <a:p>
            <a:pPr marL="342900" indent="-342900">
              <a:buFont typeface="Arial" panose="020B0604020202020204" pitchFamily="34" charset="0"/>
              <a:buChar char="•"/>
            </a:pPr>
            <a:r>
              <a:rPr lang="it-IT" sz="1600" dirty="0"/>
              <a:t>Sabino Martiradonna</a:t>
            </a:r>
          </a:p>
          <a:p>
            <a:pPr marL="342900" indent="-342900">
              <a:buFont typeface="Arial" panose="020B0604020202020204" pitchFamily="34" charset="0"/>
              <a:buChar char="•"/>
            </a:pPr>
            <a:r>
              <a:rPr lang="it-IT" sz="1600" dirty="0"/>
              <a:t>Pasquale Dipinto</a:t>
            </a:r>
          </a:p>
          <a:p>
            <a:pPr marL="342900" indent="-342900">
              <a:buFont typeface="Arial" panose="020B0604020202020204" pitchFamily="34" charset="0"/>
              <a:buChar char="•"/>
            </a:pPr>
            <a:r>
              <a:rPr lang="it-IT" sz="1600" dirty="0"/>
              <a:t>Michele Franco</a:t>
            </a:r>
          </a:p>
          <a:p>
            <a:pPr marL="342900" indent="-342900">
              <a:buFont typeface="Arial" panose="020B0604020202020204" pitchFamily="34" charset="0"/>
              <a:buChar char="•"/>
            </a:pPr>
            <a:r>
              <a:rPr lang="it-IT" sz="1600" dirty="0"/>
              <a:t>Nicola </a:t>
            </a:r>
            <a:r>
              <a:rPr lang="it-IT" sz="1600" dirty="0" err="1"/>
              <a:t>Lacalamita</a:t>
            </a:r>
            <a:endParaRPr lang="it-IT" sz="1600" dirty="0"/>
          </a:p>
        </p:txBody>
      </p:sp>
      <p:sp>
        <p:nvSpPr>
          <p:cNvPr id="12" name="CasellaDiTesto 11">
            <a:extLst>
              <a:ext uri="{FF2B5EF4-FFF2-40B4-BE49-F238E27FC236}">
                <a16:creationId xmlns:a16="http://schemas.microsoft.com/office/drawing/2014/main" id="{98B7AAD3-6E63-5F40-978E-97C67C4DC38B}"/>
              </a:ext>
            </a:extLst>
          </p:cNvPr>
          <p:cNvSpPr txBox="1"/>
          <p:nvPr/>
        </p:nvSpPr>
        <p:spPr>
          <a:xfrm>
            <a:off x="5947133" y="3273514"/>
            <a:ext cx="3518845" cy="3170099"/>
          </a:xfrm>
          <a:prstGeom prst="rect">
            <a:avLst/>
          </a:prstGeom>
          <a:noFill/>
        </p:spPr>
        <p:txBody>
          <a:bodyPr wrap="square" rtlCol="0">
            <a:spAutoFit/>
          </a:bodyPr>
          <a:lstStyle/>
          <a:p>
            <a:r>
              <a:rPr lang="it-IT" sz="2000" b="1" dirty="0"/>
              <a:t>Competenze coperte</a:t>
            </a:r>
          </a:p>
          <a:p>
            <a:r>
              <a:rPr lang="it-IT" sz="2000" dirty="0">
                <a:solidFill>
                  <a:srgbClr val="0070C0"/>
                </a:solidFill>
              </a:rPr>
              <a:t>(~ </a:t>
            </a:r>
            <a:r>
              <a:rPr lang="it-IT" sz="2000" b="1" dirty="0">
                <a:solidFill>
                  <a:srgbClr val="0070C0"/>
                </a:solidFill>
              </a:rPr>
              <a:t>120 m</a:t>
            </a:r>
            <a:r>
              <a:rPr lang="it-IT" sz="2000" b="1" baseline="30000" dirty="0">
                <a:solidFill>
                  <a:srgbClr val="0070C0"/>
                </a:solidFill>
              </a:rPr>
              <a:t>2 </a:t>
            </a:r>
            <a:r>
              <a:rPr lang="it-IT" sz="2000" b="1" dirty="0">
                <a:solidFill>
                  <a:srgbClr val="0070C0"/>
                </a:solidFill>
              </a:rPr>
              <a:t>classe 10000 e 1000)</a:t>
            </a:r>
          </a:p>
          <a:p>
            <a:pPr marL="342900" indent="-342900">
              <a:buFont typeface="Arial" panose="020B0604020202020204" pitchFamily="34" charset="0"/>
              <a:buChar char="•"/>
            </a:pPr>
            <a:r>
              <a:rPr lang="it-IT" sz="2000" dirty="0"/>
              <a:t>Microsaldatura a filo e </a:t>
            </a:r>
          </a:p>
          <a:p>
            <a:r>
              <a:rPr lang="it-IT" sz="2000" dirty="0"/>
              <a:t>	Pull test</a:t>
            </a:r>
          </a:p>
          <a:p>
            <a:pPr marL="342900" indent="-342900">
              <a:buFont typeface="Arial" panose="020B0604020202020204" pitchFamily="34" charset="0"/>
              <a:buChar char="•"/>
            </a:pPr>
            <a:r>
              <a:rPr lang="it-IT" sz="2000" dirty="0"/>
              <a:t>Ispezione ottica </a:t>
            </a:r>
          </a:p>
          <a:p>
            <a:pPr marL="342900" indent="-342900">
              <a:buFont typeface="Arial" panose="020B0604020202020204" pitchFamily="34" charset="0"/>
              <a:buChar char="•"/>
            </a:pPr>
            <a:r>
              <a:rPr lang="it-IT" sz="2000" dirty="0"/>
              <a:t>Assemblaggio e test di </a:t>
            </a:r>
          </a:p>
          <a:p>
            <a:r>
              <a:rPr lang="it-IT" sz="2000" dirty="0"/>
              <a:t>	rivelatori al silicio</a:t>
            </a:r>
          </a:p>
          <a:p>
            <a:pPr marL="342900" indent="-342900">
              <a:buFont typeface="Arial" panose="020B0604020202020204" pitchFamily="34" charset="0"/>
              <a:buChar char="•"/>
            </a:pPr>
            <a:r>
              <a:rPr lang="it-IT" sz="2000" dirty="0"/>
              <a:t>Metrologia micrometrica</a:t>
            </a:r>
          </a:p>
          <a:p>
            <a:r>
              <a:rPr lang="it-IT" sz="2000" dirty="0"/>
              <a:t>	  con CMM</a:t>
            </a:r>
          </a:p>
          <a:p>
            <a:pPr marL="342900" indent="-342900">
              <a:buFont typeface="Arial" panose="020B0604020202020204" pitchFamily="34" charset="0"/>
              <a:buChar char="•"/>
            </a:pPr>
            <a:r>
              <a:rPr lang="it-IT" sz="2000" dirty="0"/>
              <a:t>Incollaggio robotizzato</a:t>
            </a:r>
          </a:p>
        </p:txBody>
      </p:sp>
      <p:sp>
        <p:nvSpPr>
          <p:cNvPr id="13" name="Footer Placeholder 2">
            <a:extLst>
              <a:ext uri="{FF2B5EF4-FFF2-40B4-BE49-F238E27FC236}">
                <a16:creationId xmlns:a16="http://schemas.microsoft.com/office/drawing/2014/main" id="{D15EB089-9696-AD48-828A-959204D24DF3}"/>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301005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2996E483-1CAE-2545-9302-6ACBCA3ADF07}"/>
              </a:ext>
            </a:extLst>
          </p:cNvPr>
          <p:cNvSpPr>
            <a:spLocks noGrp="1"/>
          </p:cNvSpPr>
          <p:nvPr>
            <p:ph type="title"/>
          </p:nvPr>
        </p:nvSpPr>
        <p:spPr>
          <a:xfrm>
            <a:off x="1617055" y="202805"/>
            <a:ext cx="9342088" cy="393738"/>
          </a:xfrm>
        </p:spPr>
        <p:txBody>
          <a:bodyPr/>
          <a:lstStyle/>
          <a:p>
            <a:r>
              <a:rPr lang="it-IT" i="1" dirty="0" err="1"/>
              <a:t>Sottoservizio</a:t>
            </a:r>
            <a:r>
              <a:rPr lang="it-IT" dirty="0"/>
              <a:t> Camere Pulite - attività in corso  e future</a:t>
            </a:r>
          </a:p>
        </p:txBody>
      </p:sp>
      <p:sp>
        <p:nvSpPr>
          <p:cNvPr id="4" name="Segnaposto numero diapositiva 3">
            <a:extLst>
              <a:ext uri="{FF2B5EF4-FFF2-40B4-BE49-F238E27FC236}">
                <a16:creationId xmlns:a16="http://schemas.microsoft.com/office/drawing/2014/main" id="{7206E61F-658F-7946-A611-0E723AC325DA}"/>
              </a:ext>
            </a:extLst>
          </p:cNvPr>
          <p:cNvSpPr>
            <a:spLocks noGrp="1"/>
          </p:cNvSpPr>
          <p:nvPr>
            <p:ph type="sldNum" sz="quarter" idx="4"/>
          </p:nvPr>
        </p:nvSpPr>
        <p:spPr/>
        <p:txBody>
          <a:bodyPr/>
          <a:lstStyle/>
          <a:p>
            <a:fld id="{B7F62631-D247-0E44-B808-5D23CBBA66F7}" type="slidenum">
              <a:rPr lang="en-US" smtClean="0"/>
              <a:pPr/>
              <a:t>46</a:t>
            </a:fld>
            <a:endParaRPr lang="en-US" dirty="0"/>
          </a:p>
        </p:txBody>
      </p:sp>
      <p:sp>
        <p:nvSpPr>
          <p:cNvPr id="7" name="CasellaDiTesto 6">
            <a:extLst>
              <a:ext uri="{FF2B5EF4-FFF2-40B4-BE49-F238E27FC236}">
                <a16:creationId xmlns:a16="http://schemas.microsoft.com/office/drawing/2014/main" id="{BE102E8E-08E0-A246-A2C3-D183AE79FD1A}"/>
              </a:ext>
            </a:extLst>
          </p:cNvPr>
          <p:cNvSpPr txBox="1"/>
          <p:nvPr/>
        </p:nvSpPr>
        <p:spPr>
          <a:xfrm>
            <a:off x="213255" y="3484234"/>
            <a:ext cx="9530317" cy="2862322"/>
          </a:xfrm>
          <a:prstGeom prst="rect">
            <a:avLst/>
          </a:prstGeom>
          <a:noFill/>
        </p:spPr>
        <p:txBody>
          <a:bodyPr wrap="square" rtlCol="0">
            <a:spAutoFit/>
          </a:bodyPr>
          <a:lstStyle/>
          <a:p>
            <a:r>
              <a:rPr lang="it-IT" sz="1800" b="1"/>
              <a:t>Esp. CMS (Tracciatore)</a:t>
            </a:r>
          </a:p>
          <a:p>
            <a:pPr marL="285750" indent="-285750">
              <a:buFont typeface="Arial" panose="020B0604020202020204" pitchFamily="34" charset="0"/>
              <a:buChar char="•"/>
            </a:pPr>
            <a:r>
              <a:rPr lang="it-IT" sz="1800"/>
              <a:t>produzione di 1000 Moduli PS del nuovo  tracciatore esterno di CMS per CMS Phase 2 Upgrade</a:t>
            </a:r>
          </a:p>
          <a:p>
            <a:pPr marL="285750" indent="-285750">
              <a:buFont typeface="Arial" panose="020B0604020202020204" pitchFamily="34" charset="0"/>
              <a:buChar char="•"/>
            </a:pPr>
            <a:r>
              <a:rPr lang="it-IT" sz="1800"/>
              <a:t>un sensore a macropixel  e uno a microstrip al silicio,  montati a «sandwitch» su un supporto in fibra di carbonio + 4 ibridi per la lettura dei segnali, l’alimentazione dei sensori e la trasmissione dei dati.</a:t>
            </a:r>
          </a:p>
          <a:p>
            <a:pPr marL="285750" indent="-285750">
              <a:buFont typeface="Arial" panose="020B0604020202020204" pitchFamily="34" charset="0"/>
              <a:buChar char="•"/>
            </a:pPr>
            <a:r>
              <a:rPr lang="it-IT" sz="1800"/>
              <a:t>Costruzione di molteplici moduli meccanici</a:t>
            </a:r>
          </a:p>
          <a:p>
            <a:pPr marL="285750" indent="-285750">
              <a:buFont typeface="Arial" panose="020B0604020202020204" pitchFamily="34" charset="0"/>
              <a:buChar char="•"/>
            </a:pPr>
            <a:r>
              <a:rPr lang="it-IT" sz="1800"/>
              <a:t>Assemblaggio di due moduli dummy con prove di incollaggio, metrologia, micosaldatura  e pull-test</a:t>
            </a:r>
          </a:p>
          <a:p>
            <a:pPr marL="285750" indent="-285750">
              <a:buFont typeface="Arial" panose="020B0604020202020204" pitchFamily="34" charset="0"/>
              <a:buChar char="•"/>
            </a:pPr>
            <a:r>
              <a:rPr lang="it-IT" sz="1800"/>
              <a:t>Pre-produzione 19 May 22 – 18 Jan 23</a:t>
            </a:r>
          </a:p>
          <a:p>
            <a:pPr marL="285750" indent="-285750">
              <a:buFont typeface="Arial" panose="020B0604020202020204" pitchFamily="34" charset="0"/>
              <a:buChar char="•"/>
            </a:pPr>
            <a:r>
              <a:rPr lang="it-IT" sz="1800"/>
              <a:t>Produzione  19 jan 23 – 18 Dec 24</a:t>
            </a:r>
          </a:p>
        </p:txBody>
      </p:sp>
      <p:sp>
        <p:nvSpPr>
          <p:cNvPr id="8" name="Rettangolo 7">
            <a:extLst>
              <a:ext uri="{FF2B5EF4-FFF2-40B4-BE49-F238E27FC236}">
                <a16:creationId xmlns:a16="http://schemas.microsoft.com/office/drawing/2014/main" id="{29371B2A-6DFE-9143-A478-B4E29AD1A813}"/>
              </a:ext>
            </a:extLst>
          </p:cNvPr>
          <p:cNvSpPr/>
          <p:nvPr/>
        </p:nvSpPr>
        <p:spPr>
          <a:xfrm>
            <a:off x="213255" y="734178"/>
            <a:ext cx="11320510" cy="2031325"/>
          </a:xfrm>
          <a:prstGeom prst="rect">
            <a:avLst/>
          </a:prstGeom>
        </p:spPr>
        <p:txBody>
          <a:bodyPr wrap="square">
            <a:spAutoFit/>
          </a:bodyPr>
          <a:lstStyle/>
          <a:p>
            <a:r>
              <a:rPr lang="it-IT" sz="1800" b="1" dirty="0"/>
              <a:t>Utilizzo rilevante della struttura nel tempo</a:t>
            </a:r>
          </a:p>
          <a:p>
            <a:pPr marL="342900" indent="-342900">
              <a:buFont typeface="Arial" panose="020B0604020202020204" pitchFamily="34" charset="0"/>
              <a:buChar char="•"/>
            </a:pPr>
            <a:r>
              <a:rPr lang="it-IT" sz="1800" dirty="0"/>
              <a:t>Produzione moduli del Rivelatore di vertice al silicio di ALEPH</a:t>
            </a:r>
          </a:p>
          <a:p>
            <a:pPr marL="342900" indent="-342900">
              <a:buFont typeface="Arial" panose="020B0604020202020204" pitchFamily="34" charset="0"/>
              <a:buChar char="•"/>
            </a:pPr>
            <a:r>
              <a:rPr lang="it-IT" sz="1800" dirty="0"/>
              <a:t>Produzione moduli del Tracciatore Interno (ISIM) al silicio di FINUDA</a:t>
            </a:r>
          </a:p>
          <a:p>
            <a:pPr marL="342900" indent="-342900">
              <a:buFont typeface="Arial" panose="020B0604020202020204" pitchFamily="34" charset="0"/>
              <a:buChar char="•"/>
            </a:pPr>
            <a:r>
              <a:rPr lang="it-IT" sz="1800" dirty="0"/>
              <a:t>Produzione moduli del </a:t>
            </a:r>
            <a:r>
              <a:rPr lang="it-IT" sz="1800" dirty="0" err="1"/>
              <a:t>Silicon</a:t>
            </a:r>
            <a:r>
              <a:rPr lang="it-IT" sz="1800" dirty="0"/>
              <a:t> Pixel Detector (SPD)  di ALICE</a:t>
            </a:r>
          </a:p>
          <a:p>
            <a:pPr marL="342900" indent="-342900">
              <a:buFont typeface="Arial" panose="020B0604020202020204" pitchFamily="34" charset="0"/>
              <a:buChar char="•"/>
            </a:pPr>
            <a:r>
              <a:rPr lang="it-IT" sz="1800" dirty="0"/>
              <a:t>Produzione 2000 moduli dell’Inner </a:t>
            </a:r>
            <a:r>
              <a:rPr lang="it-IT" sz="1800" dirty="0" err="1"/>
              <a:t>tracker</a:t>
            </a:r>
            <a:r>
              <a:rPr lang="it-IT" sz="1800" dirty="0"/>
              <a:t> di CMS</a:t>
            </a:r>
          </a:p>
          <a:p>
            <a:pPr marL="342900" indent="-342900">
              <a:buFont typeface="Arial" panose="020B0604020202020204" pitchFamily="34" charset="0"/>
              <a:buChar char="•"/>
            </a:pPr>
            <a:r>
              <a:rPr lang="it-IT" sz="1800" dirty="0"/>
              <a:t>Produzione 500 moduli del 3rd strato del tracciatore interno a pixel di CMS upgrade fase 1</a:t>
            </a:r>
          </a:p>
          <a:p>
            <a:pPr marL="342900" indent="-342900">
              <a:buFont typeface="Arial" panose="020B0604020202020204" pitchFamily="34" charset="0"/>
              <a:buChar char="•"/>
            </a:pPr>
            <a:r>
              <a:rPr lang="it-IT" sz="1800" dirty="0"/>
              <a:t>Produzione dei moduli a Pixel di Silicio dell’upgrade dell’Inner </a:t>
            </a:r>
            <a:r>
              <a:rPr lang="it-IT" sz="1800" dirty="0" err="1"/>
              <a:t>Tracker</a:t>
            </a:r>
            <a:r>
              <a:rPr lang="it-IT" sz="1800" dirty="0"/>
              <a:t> System (ITS2) di ALICE </a:t>
            </a:r>
          </a:p>
        </p:txBody>
      </p:sp>
      <p:sp>
        <p:nvSpPr>
          <p:cNvPr id="9" name="CasellaDiTesto 8">
            <a:extLst>
              <a:ext uri="{FF2B5EF4-FFF2-40B4-BE49-F238E27FC236}">
                <a16:creationId xmlns:a16="http://schemas.microsoft.com/office/drawing/2014/main" id="{6BE31898-16FF-D84F-BF99-AE8C53336806}"/>
              </a:ext>
            </a:extLst>
          </p:cNvPr>
          <p:cNvSpPr txBox="1"/>
          <p:nvPr/>
        </p:nvSpPr>
        <p:spPr>
          <a:xfrm>
            <a:off x="208215" y="2770055"/>
            <a:ext cx="4928722" cy="646331"/>
          </a:xfrm>
          <a:prstGeom prst="rect">
            <a:avLst/>
          </a:prstGeom>
          <a:noFill/>
        </p:spPr>
        <p:txBody>
          <a:bodyPr wrap="none" rtlCol="0">
            <a:spAutoFit/>
          </a:bodyPr>
          <a:lstStyle/>
          <a:p>
            <a:r>
              <a:rPr lang="it-IT" sz="1800" b="1" dirty="0" err="1"/>
              <a:t>Attivita</a:t>
            </a:r>
            <a:r>
              <a:rPr lang="it-IT" sz="1800" b="1" dirty="0"/>
              <a:t> richiesta per il 2021</a:t>
            </a:r>
          </a:p>
          <a:p>
            <a:pPr marL="285750" indent="-285750">
              <a:buFont typeface="Arial" panose="020B0604020202020204" pitchFamily="34" charset="0"/>
              <a:buChar char="•"/>
            </a:pPr>
            <a:r>
              <a:rPr lang="it-IT" sz="1800" dirty="0"/>
              <a:t>12 mp per CMS, 10 mp per ALICE, 1 mp per CTA</a:t>
            </a:r>
          </a:p>
        </p:txBody>
      </p:sp>
      <p:pic>
        <p:nvPicPr>
          <p:cNvPr id="5" name="Immagine 4" descr="Immagine che contiene parete, interni&#10;&#10;Descrizione generata automaticamente">
            <a:extLst>
              <a:ext uri="{FF2B5EF4-FFF2-40B4-BE49-F238E27FC236}">
                <a16:creationId xmlns:a16="http://schemas.microsoft.com/office/drawing/2014/main" id="{97CA00BC-28A1-A54E-B861-150FCDA668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537698" y="3517829"/>
            <a:ext cx="2309285" cy="1458495"/>
          </a:xfrm>
          <a:prstGeom prst="rect">
            <a:avLst/>
          </a:prstGeom>
          <a:effectLst>
            <a:softEdge rad="101600"/>
          </a:effectLst>
        </p:spPr>
      </p:pic>
      <p:sp>
        <p:nvSpPr>
          <p:cNvPr id="10" name="Footer Placeholder 2">
            <a:extLst>
              <a:ext uri="{FF2B5EF4-FFF2-40B4-BE49-F238E27FC236}">
                <a16:creationId xmlns:a16="http://schemas.microsoft.com/office/drawing/2014/main" id="{0F658A5F-E1CA-9D4D-B1F6-37305A9AEC9B}"/>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3740566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9F7D9075-24BE-DE41-8056-038CB680E100}"/>
              </a:ext>
            </a:extLst>
          </p:cNvPr>
          <p:cNvSpPr>
            <a:spLocks noGrp="1"/>
          </p:cNvSpPr>
          <p:nvPr>
            <p:ph type="sldNum" sz="quarter" idx="4"/>
          </p:nvPr>
        </p:nvSpPr>
        <p:spPr/>
        <p:txBody>
          <a:bodyPr/>
          <a:lstStyle/>
          <a:p>
            <a:fld id="{B7F62631-D247-0E44-B808-5D23CBBA66F7}" type="slidenum">
              <a:rPr lang="en-US" smtClean="0"/>
              <a:pPr/>
              <a:t>47</a:t>
            </a:fld>
            <a:endParaRPr lang="en-US" dirty="0"/>
          </a:p>
        </p:txBody>
      </p:sp>
      <p:sp>
        <p:nvSpPr>
          <p:cNvPr id="5" name="Rettangolo 4">
            <a:extLst>
              <a:ext uri="{FF2B5EF4-FFF2-40B4-BE49-F238E27FC236}">
                <a16:creationId xmlns:a16="http://schemas.microsoft.com/office/drawing/2014/main" id="{49DB74A7-FC05-8E47-AB0C-28A85B8D5AC9}"/>
              </a:ext>
            </a:extLst>
          </p:cNvPr>
          <p:cNvSpPr/>
          <p:nvPr/>
        </p:nvSpPr>
        <p:spPr>
          <a:xfrm>
            <a:off x="296719" y="3500583"/>
            <a:ext cx="10144209" cy="2308324"/>
          </a:xfrm>
          <a:prstGeom prst="rect">
            <a:avLst/>
          </a:prstGeom>
        </p:spPr>
        <p:txBody>
          <a:bodyPr wrap="square">
            <a:spAutoFit/>
          </a:bodyPr>
          <a:lstStyle/>
          <a:p>
            <a:r>
              <a:rPr lang="it-IT" sz="1800" b="1" dirty="0" err="1"/>
              <a:t>Esp</a:t>
            </a:r>
            <a:r>
              <a:rPr lang="it-IT" sz="1800" b="1" dirty="0"/>
              <a:t>. ALICE</a:t>
            </a:r>
          </a:p>
          <a:p>
            <a:pPr marL="285750" indent="-285750">
              <a:buFont typeface="Arial" panose="020B0604020202020204" pitchFamily="34" charset="0"/>
              <a:buChar char="•"/>
            </a:pPr>
            <a:r>
              <a:rPr lang="it-IT" sz="1800" dirty="0"/>
              <a:t>Attività attinente il nuovo rilevatore di vertice (ITS3) che  dovrebbe essere installato durante l'LHC LS3 per sostituire i tre strati più interni dell'ALICE ITS2 (Inner </a:t>
            </a:r>
            <a:r>
              <a:rPr lang="it-IT" sz="1800" dirty="0" err="1"/>
              <a:t>Tracking</a:t>
            </a:r>
            <a:r>
              <a:rPr lang="it-IT" sz="1800" dirty="0"/>
              <a:t> System).</a:t>
            </a:r>
          </a:p>
          <a:p>
            <a:pPr marL="285750" indent="-285750">
              <a:buFont typeface="Arial" panose="020B0604020202020204" pitchFamily="34" charset="0"/>
              <a:buChar char="•"/>
            </a:pPr>
            <a:r>
              <a:rPr lang="it-IT" sz="1800" dirty="0"/>
              <a:t>Studio di sensori al silicio ultrasottili curvi di dimensioni sulla scala del wafer di nuova concezione</a:t>
            </a:r>
          </a:p>
          <a:p>
            <a:pPr marL="285750" indent="-285750">
              <a:buFont typeface="Arial" panose="020B0604020202020204" pitchFamily="34" charset="0"/>
              <a:buChar char="•"/>
            </a:pPr>
            <a:endParaRPr lang="it-IT" sz="1800" dirty="0"/>
          </a:p>
          <a:p>
            <a:r>
              <a:rPr lang="it-IT" sz="1800" b="1" dirty="0" err="1"/>
              <a:t>Esp</a:t>
            </a:r>
            <a:r>
              <a:rPr lang="it-IT" sz="1800" b="1" dirty="0"/>
              <a:t>. JLAB12</a:t>
            </a:r>
          </a:p>
          <a:p>
            <a:pPr marL="285750" indent="-285750">
              <a:buFont typeface="Arial" panose="020B0604020202020204" pitchFamily="34" charset="0"/>
              <a:buChar char="•"/>
            </a:pPr>
            <a:r>
              <a:rPr lang="it-IT" sz="1800" dirty="0" err="1"/>
              <a:t>wirebonding</a:t>
            </a:r>
            <a:r>
              <a:rPr lang="it-IT" sz="1800" dirty="0"/>
              <a:t> di alcuni rivelatori a </a:t>
            </a:r>
            <a:r>
              <a:rPr lang="it-IT" sz="1800" dirty="0" err="1"/>
              <a:t>microstrip</a:t>
            </a:r>
            <a:r>
              <a:rPr lang="it-IT" sz="1800" dirty="0"/>
              <a:t> di silicio per il vertice (SVT) dello spettrometro SBS a Jefferson Lab.</a:t>
            </a:r>
          </a:p>
        </p:txBody>
      </p:sp>
      <p:sp>
        <p:nvSpPr>
          <p:cNvPr id="6" name="CasellaDiTesto 5">
            <a:extLst>
              <a:ext uri="{FF2B5EF4-FFF2-40B4-BE49-F238E27FC236}">
                <a16:creationId xmlns:a16="http://schemas.microsoft.com/office/drawing/2014/main" id="{98854AEA-3F3C-D946-BA9A-E5FF0C348993}"/>
              </a:ext>
            </a:extLst>
          </p:cNvPr>
          <p:cNvSpPr txBox="1"/>
          <p:nvPr/>
        </p:nvSpPr>
        <p:spPr>
          <a:xfrm>
            <a:off x="296719" y="772095"/>
            <a:ext cx="10536381" cy="2585323"/>
          </a:xfrm>
          <a:prstGeom prst="rect">
            <a:avLst/>
          </a:prstGeom>
          <a:noFill/>
        </p:spPr>
        <p:txBody>
          <a:bodyPr wrap="square" rtlCol="0">
            <a:spAutoFit/>
          </a:bodyPr>
          <a:lstStyle/>
          <a:p>
            <a:r>
              <a:rPr lang="it-IT" sz="1800" b="1" dirty="0" err="1"/>
              <a:t>Esp</a:t>
            </a:r>
            <a:r>
              <a:rPr lang="it-IT" sz="1800" b="1" dirty="0"/>
              <a:t>. CMS (GEM )</a:t>
            </a:r>
          </a:p>
          <a:p>
            <a:pPr marL="285750" indent="-285750">
              <a:buFont typeface="Arial" panose="020B0604020202020204" pitchFamily="34" charset="0"/>
              <a:buChar char="•"/>
            </a:pPr>
            <a:r>
              <a:rPr lang="it-IT" sz="1800" dirty="0"/>
              <a:t>costruzione di Triple-GEM ad alta risoluzione spaziale per </a:t>
            </a:r>
            <a:r>
              <a:rPr lang="it-IT" sz="1800" dirty="0" err="1"/>
              <a:t>attivita</a:t>
            </a:r>
            <a:r>
              <a:rPr lang="it-IT" sz="1800" dirty="0"/>
              <a:t> </a:t>
            </a:r>
            <a:r>
              <a:rPr lang="it-IT" sz="1800" dirty="0" err="1"/>
              <a:t>testbeam</a:t>
            </a:r>
            <a:r>
              <a:rPr lang="it-IT" sz="1800" dirty="0"/>
              <a:t> CMS / </a:t>
            </a:r>
            <a:r>
              <a:rPr lang="it-IT" sz="1800" dirty="0" err="1"/>
              <a:t>MuCOL</a:t>
            </a:r>
            <a:endParaRPr lang="it-IT" sz="1800" dirty="0"/>
          </a:p>
          <a:p>
            <a:pPr marL="285750" indent="-285750">
              <a:buFont typeface="Arial" panose="020B0604020202020204" pitchFamily="34" charset="0"/>
              <a:buChar char="•"/>
            </a:pPr>
            <a:r>
              <a:rPr lang="it-IT" sz="1800" dirty="0"/>
              <a:t>preparazione per costruzione di 48 moduli GE2/1 per CMS</a:t>
            </a:r>
          </a:p>
          <a:p>
            <a:pPr marL="285750" indent="-285750">
              <a:buFont typeface="Arial" panose="020B0604020202020204" pitchFamily="34" charset="0"/>
              <a:buChar char="•"/>
            </a:pPr>
            <a:r>
              <a:rPr lang="it-IT" sz="1800" dirty="0"/>
              <a:t>costruzione primo batch (18/48) moduli GE2/1 per CMS </a:t>
            </a:r>
            <a:r>
              <a:rPr lang="it-IT" sz="1800" dirty="0" err="1"/>
              <a:t>Phase</a:t>
            </a:r>
            <a:r>
              <a:rPr lang="it-IT" sz="1800" dirty="0"/>
              <a:t> 2 Upgrade</a:t>
            </a:r>
          </a:p>
          <a:p>
            <a:pPr marL="285750" indent="-285750">
              <a:buFont typeface="Arial" panose="020B0604020202020204" pitchFamily="34" charset="0"/>
              <a:buChar char="•"/>
            </a:pPr>
            <a:r>
              <a:rPr lang="it-IT" sz="1800" dirty="0"/>
              <a:t>costruzione &amp; QC di rivelatori basati su fogli GEM resistivi per progetto FTM-</a:t>
            </a:r>
            <a:r>
              <a:rPr lang="it-IT" sz="1800" dirty="0" err="1"/>
              <a:t>Next</a:t>
            </a:r>
            <a:endParaRPr lang="it-IT" sz="1800" dirty="0"/>
          </a:p>
          <a:p>
            <a:r>
              <a:rPr lang="it-IT" sz="1800" dirty="0"/>
              <a:t>      Risultati ottenuti:</a:t>
            </a:r>
          </a:p>
          <a:p>
            <a:pPr marL="285750" indent="-285750">
              <a:buFont typeface="Arial" panose="020B0604020202020204" pitchFamily="34" charset="0"/>
              <a:buChar char="•"/>
            </a:pPr>
            <a:r>
              <a:rPr lang="it-IT" sz="1800" dirty="0"/>
              <a:t>GE1/1 (18 costruite in camera pulita e poi testate in lab GEM Bari) sono state installate in CMS e sono in fase di </a:t>
            </a:r>
            <a:r>
              <a:rPr lang="it-IT" sz="1800" dirty="0" err="1"/>
              <a:t>commissioning</a:t>
            </a:r>
            <a:endParaRPr lang="it-IT" sz="1800" dirty="0"/>
          </a:p>
          <a:p>
            <a:pPr marL="285750" indent="-285750">
              <a:buFont typeface="Arial" panose="020B0604020202020204" pitchFamily="34" charset="0"/>
              <a:buChar char="•"/>
            </a:pPr>
            <a:r>
              <a:rPr lang="it-IT" sz="1800" dirty="0"/>
              <a:t>Una FTM (Fast Timing </a:t>
            </a:r>
            <a:r>
              <a:rPr lang="it-IT" sz="1800" dirty="0" err="1"/>
              <a:t>Microgap</a:t>
            </a:r>
            <a:r>
              <a:rPr lang="it-IT" sz="1800" dirty="0"/>
              <a:t> </a:t>
            </a:r>
            <a:r>
              <a:rPr lang="it-IT" sz="1800" dirty="0" err="1"/>
              <a:t>chamber</a:t>
            </a:r>
            <a:r>
              <a:rPr lang="it-IT" sz="1800" dirty="0"/>
              <a:t>)  costruita in camera pulita e sotto test con laser in lab RD51 Bari. </a:t>
            </a:r>
          </a:p>
        </p:txBody>
      </p:sp>
      <p:pic>
        <p:nvPicPr>
          <p:cNvPr id="8" name="Immagine 7" descr="Immagine che contiene mutande&#10;&#10;Descrizione generata automaticamente">
            <a:extLst>
              <a:ext uri="{FF2B5EF4-FFF2-40B4-BE49-F238E27FC236}">
                <a16:creationId xmlns:a16="http://schemas.microsoft.com/office/drawing/2014/main" id="{64DC219C-0D44-3145-A46B-EA6C31B52E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18183" y="4492785"/>
            <a:ext cx="1876599" cy="1279499"/>
          </a:xfrm>
          <a:prstGeom prst="rect">
            <a:avLst/>
          </a:prstGeom>
          <a:effectLst>
            <a:softEdge rad="88900"/>
          </a:effectLst>
        </p:spPr>
      </p:pic>
      <p:pic>
        <p:nvPicPr>
          <p:cNvPr id="9" name="Immagine 8">
            <a:extLst>
              <a:ext uri="{FF2B5EF4-FFF2-40B4-BE49-F238E27FC236}">
                <a16:creationId xmlns:a16="http://schemas.microsoft.com/office/drawing/2014/main" id="{5015E491-FAFE-5444-9BC2-9E0869ED9B9F}"/>
              </a:ext>
            </a:extLst>
          </p:cNvPr>
          <p:cNvPicPr>
            <a:picLocks noChangeAspect="1"/>
          </p:cNvPicPr>
          <p:nvPr/>
        </p:nvPicPr>
        <p:blipFill>
          <a:blip r:embed="rId3"/>
          <a:stretch>
            <a:fillRect/>
          </a:stretch>
        </p:blipFill>
        <p:spPr>
          <a:xfrm>
            <a:off x="9346833" y="772095"/>
            <a:ext cx="2398873" cy="1745521"/>
          </a:xfrm>
          <a:prstGeom prst="rect">
            <a:avLst/>
          </a:prstGeom>
          <a:effectLst>
            <a:softEdge rad="152400"/>
          </a:effectLst>
        </p:spPr>
      </p:pic>
      <p:sp>
        <p:nvSpPr>
          <p:cNvPr id="10" name="Footer Placeholder 2">
            <a:extLst>
              <a:ext uri="{FF2B5EF4-FFF2-40B4-BE49-F238E27FC236}">
                <a16:creationId xmlns:a16="http://schemas.microsoft.com/office/drawing/2014/main" id="{ADEBEC70-EFAB-4A4E-819C-4EB7E02549B6}"/>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11" name="Titolo 5">
            <a:extLst>
              <a:ext uri="{FF2B5EF4-FFF2-40B4-BE49-F238E27FC236}">
                <a16:creationId xmlns:a16="http://schemas.microsoft.com/office/drawing/2014/main" id="{099509F7-B79C-0E49-B09B-67DF0438DB25}"/>
              </a:ext>
            </a:extLst>
          </p:cNvPr>
          <p:cNvSpPr>
            <a:spLocks noGrp="1"/>
          </p:cNvSpPr>
          <p:nvPr>
            <p:ph type="title"/>
          </p:nvPr>
        </p:nvSpPr>
        <p:spPr>
          <a:xfrm>
            <a:off x="1617055" y="177405"/>
            <a:ext cx="9342088" cy="393738"/>
          </a:xfrm>
        </p:spPr>
        <p:txBody>
          <a:bodyPr/>
          <a:lstStyle/>
          <a:p>
            <a:r>
              <a:rPr lang="it-IT" i="1" dirty="0" err="1"/>
              <a:t>Sottoservizio</a:t>
            </a:r>
            <a:r>
              <a:rPr lang="it-IT" dirty="0"/>
              <a:t> Camere Pulite - attività in corso  e future</a:t>
            </a:r>
          </a:p>
        </p:txBody>
      </p:sp>
    </p:spTree>
    <p:extLst>
      <p:ext uri="{BB962C8B-B14F-4D97-AF65-F5344CB8AC3E}">
        <p14:creationId xmlns:p14="http://schemas.microsoft.com/office/powerpoint/2010/main" val="2640918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a:t>Servizio di Progettazione meccanica</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48</a:t>
            </a:fld>
            <a:endParaRPr lang="en-US" dirty="0"/>
          </a:p>
        </p:txBody>
      </p:sp>
      <p:sp>
        <p:nvSpPr>
          <p:cNvPr id="5" name="CasellaDiTesto 4"/>
          <p:cNvSpPr txBox="1"/>
          <p:nvPr/>
        </p:nvSpPr>
        <p:spPr>
          <a:xfrm>
            <a:off x="407899" y="760008"/>
            <a:ext cx="11306735" cy="5786199"/>
          </a:xfrm>
          <a:prstGeom prst="rect">
            <a:avLst/>
          </a:prstGeom>
          <a:noFill/>
        </p:spPr>
        <p:txBody>
          <a:bodyPr wrap="square" rtlCol="0">
            <a:spAutoFit/>
          </a:bodyPr>
          <a:lstStyle/>
          <a:p>
            <a:pPr algn="just"/>
            <a:r>
              <a:rPr lang="it-IT" sz="1800" b="1" u="sng" dirty="0">
                <a:solidFill>
                  <a:srgbClr val="4F81BD"/>
                </a:solidFill>
              </a:rPr>
              <a:t>Composizione del Servizio:</a:t>
            </a:r>
            <a:endParaRPr lang="it-IT" sz="1800" dirty="0"/>
          </a:p>
          <a:p>
            <a:pPr algn="just">
              <a:spcBef>
                <a:spcPts val="1200"/>
              </a:spcBef>
            </a:pPr>
            <a:r>
              <a:rPr lang="it-IT" sz="1600" dirty="0"/>
              <a:t>Vincenzo Valentino, Roberto Triggiani e </a:t>
            </a:r>
            <a:r>
              <a:rPr lang="it-IT" sz="1600" b="1" dirty="0"/>
              <a:t>Maurizio Mongelli (Responsabile)</a:t>
            </a:r>
          </a:p>
          <a:p>
            <a:pPr algn="just"/>
            <a:endParaRPr lang="it-IT" sz="1600" dirty="0"/>
          </a:p>
          <a:p>
            <a:pPr algn="just"/>
            <a:r>
              <a:rPr lang="it-IT" sz="1800" b="1" u="sng" dirty="0">
                <a:solidFill>
                  <a:srgbClr val="4F81BD"/>
                </a:solidFill>
              </a:rPr>
              <a:t>Competenze del Servizio:</a:t>
            </a:r>
            <a:endParaRPr lang="it-IT" sz="1800" u="sng" dirty="0"/>
          </a:p>
          <a:p>
            <a:pPr marL="342900" indent="-342900" algn="just">
              <a:spcBef>
                <a:spcPts val="1200"/>
              </a:spcBef>
              <a:buFontTx/>
              <a:buChar char="-"/>
            </a:pPr>
            <a:r>
              <a:rPr lang="it-IT" sz="1600" dirty="0"/>
              <a:t>Progettazione meccanica di rivelatori, di parti di apparati sperimentali e di attrezzature funzionali al loro assemblaggio</a:t>
            </a:r>
          </a:p>
          <a:p>
            <a:pPr marL="342900" indent="-342900" algn="just">
              <a:buFontTx/>
              <a:buChar char="-"/>
            </a:pPr>
            <a:r>
              <a:rPr lang="it-IT" sz="1600" dirty="0"/>
              <a:t>Partecipazione alle operazioni di assemblaggio e ai test meccanici e termici dei vari sistemi</a:t>
            </a:r>
          </a:p>
          <a:p>
            <a:pPr marL="342900" indent="-342900" algn="just">
              <a:buFontTx/>
              <a:buChar char="-"/>
            </a:pPr>
            <a:r>
              <a:rPr lang="it-IT" sz="1600" dirty="0"/>
              <a:t>Prototipi e parti funzionali ricavati per stampa 3D</a:t>
            </a:r>
          </a:p>
          <a:p>
            <a:pPr marL="342900" indent="-342900" algn="just">
              <a:buFontTx/>
              <a:buChar char="-"/>
            </a:pPr>
            <a:r>
              <a:rPr lang="it-IT" sz="1600" dirty="0"/>
              <a:t>Rapporti con le officine e con le aziende incaricate della realizzazione dei componenti meccanici</a:t>
            </a:r>
          </a:p>
          <a:p>
            <a:pPr marL="342900" indent="-342900" algn="just">
              <a:buFontTx/>
              <a:buChar char="-"/>
            </a:pPr>
            <a:r>
              <a:rPr lang="it-IT" sz="1600" dirty="0"/>
              <a:t>Partecipazione alla elaborazione di documenti e procedure di test e assemblaggio</a:t>
            </a:r>
          </a:p>
          <a:p>
            <a:pPr algn="just"/>
            <a:endParaRPr lang="it-IT" sz="1600" dirty="0"/>
          </a:p>
          <a:p>
            <a:pPr algn="just"/>
            <a:r>
              <a:rPr lang="it-IT" sz="1800" b="1" u="sng" dirty="0">
                <a:solidFill>
                  <a:srgbClr val="4F81BD"/>
                </a:solidFill>
              </a:rPr>
              <a:t>Attività in corso:</a:t>
            </a:r>
            <a:endParaRPr lang="it-IT" sz="1800" u="sng" dirty="0"/>
          </a:p>
          <a:p>
            <a:pPr marL="342900" indent="-342900" algn="just">
              <a:spcBef>
                <a:spcPts val="1200"/>
              </a:spcBef>
              <a:buFontTx/>
              <a:buChar char="-"/>
            </a:pPr>
            <a:r>
              <a:rPr lang="it-IT" sz="1600" dirty="0"/>
              <a:t>T2K/Hyper-k: 	Mold (Struttura meccanica per la realizzazione delle Field Cage dellaTPC)</a:t>
            </a:r>
          </a:p>
          <a:p>
            <a:pPr algn="just"/>
            <a:r>
              <a:rPr lang="it-IT" sz="1600" dirty="0"/>
              <a:t>			Strutture per il supporto e per la movimentazione del Mold</a:t>
            </a:r>
          </a:p>
          <a:p>
            <a:pPr algn="just"/>
            <a:r>
              <a:rPr lang="it-IT" sz="1600" dirty="0"/>
              <a:t>			Meccanica esterna ed interna di un vessel per PMTs</a:t>
            </a:r>
          </a:p>
          <a:p>
            <a:pPr algn="just"/>
            <a:r>
              <a:rPr lang="it-IT" sz="1600" dirty="0"/>
              <a:t>			Flangia con connettori e finestra ottica, in quarzo, per una TPC ad alta pressione</a:t>
            </a:r>
          </a:p>
          <a:p>
            <a:pPr marL="342900" indent="-342900" algn="just">
              <a:buFontTx/>
              <a:buChar char="-"/>
            </a:pPr>
            <a:r>
              <a:rPr lang="it-IT" sz="1600" dirty="0"/>
              <a:t>CMS: 		Completamento jig per l’assemblaggio dei moduli del nuovo tracciatore esterno</a:t>
            </a:r>
          </a:p>
          <a:p>
            <a:pPr algn="just"/>
            <a:r>
              <a:rPr lang="it-IT" sz="1600" dirty="0"/>
              <a:t>			Assistenza alle attività di integrazione dei moduli di rivelatore dell’Outer Tracker</a:t>
            </a:r>
          </a:p>
          <a:p>
            <a:pPr algn="just"/>
            <a:r>
              <a:rPr lang="it-IT" sz="1600" dirty="0"/>
              <a:t>			Sviluppo di una «pinza» per test rapido delle GEM</a:t>
            </a:r>
          </a:p>
          <a:p>
            <a:pPr marL="342900" indent="-342900" algn="just">
              <a:buFontTx/>
              <a:buChar char="-"/>
            </a:pPr>
            <a:r>
              <a:rPr lang="it-IT" sz="1600" dirty="0"/>
              <a:t>HERD:		Disegno di prototipi di rivelatore a fibre scintillanti e relativi assemblaggi (per future applicazioni spaziali)</a:t>
            </a:r>
          </a:p>
          <a:p>
            <a:pPr algn="just"/>
            <a:r>
              <a:rPr lang="it-IT" sz="1600" dirty="0"/>
              <a:t>			Prototipizzazione del PSD (Plastic Scintillator Detector) e relativo assemblaggio</a:t>
            </a:r>
          </a:p>
          <a:p>
            <a:pPr algn="just"/>
            <a:r>
              <a:rPr lang="it-IT" sz="1600" dirty="0"/>
              <a:t>			Alcuni setup per test di laboratorio</a:t>
            </a:r>
          </a:p>
        </p:txBody>
      </p:sp>
      <p:sp>
        <p:nvSpPr>
          <p:cNvPr id="6" name="Footer Placeholder 2">
            <a:extLst>
              <a:ext uri="{FF2B5EF4-FFF2-40B4-BE49-F238E27FC236}">
                <a16:creationId xmlns:a16="http://schemas.microsoft.com/office/drawing/2014/main" id="{C1BF3277-F1A8-8C4A-BF3C-A235658A7A12}"/>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3090817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en-US" dirty="0"/>
              <a:t>Servizio di Progettazione meccanica</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49</a:t>
            </a:fld>
            <a:endParaRPr lang="en-US" dirty="0"/>
          </a:p>
        </p:txBody>
      </p:sp>
      <p:sp>
        <p:nvSpPr>
          <p:cNvPr id="5" name="CasellaDiTesto 4"/>
          <p:cNvSpPr txBox="1"/>
          <p:nvPr/>
        </p:nvSpPr>
        <p:spPr>
          <a:xfrm>
            <a:off x="430501" y="945544"/>
            <a:ext cx="11398433" cy="5324535"/>
          </a:xfrm>
          <a:prstGeom prst="rect">
            <a:avLst/>
          </a:prstGeom>
          <a:noFill/>
        </p:spPr>
        <p:txBody>
          <a:bodyPr wrap="square" rtlCol="0">
            <a:spAutoFit/>
          </a:bodyPr>
          <a:lstStyle/>
          <a:p>
            <a:pPr marL="285750" indent="-285750" algn="just">
              <a:buFontTx/>
              <a:buChar char="-"/>
            </a:pPr>
            <a:r>
              <a:rPr lang="it-IT" sz="1600" dirty="0"/>
              <a:t>KM3NeT		Nuovo Base Module di fase 2</a:t>
            </a:r>
          </a:p>
          <a:p>
            <a:pPr marL="285750" indent="-285750" algn="just"/>
            <a:r>
              <a:rPr lang="it-IT" sz="1600" dirty="0"/>
              <a:t>				Nuovo Base Container cilindrico in titanio di fase 2</a:t>
            </a:r>
          </a:p>
          <a:p>
            <a:pPr marL="285750" indent="-285750" algn="just"/>
            <a:r>
              <a:rPr lang="it-IT" sz="1600" dirty="0"/>
              <a:t>				Test termici funzionali all’ottimizzazione di alcuni componenti dissipativi</a:t>
            </a:r>
          </a:p>
          <a:p>
            <a:pPr marL="285750" indent="-285750" algn="just"/>
            <a:r>
              <a:rPr lang="it-IT" sz="1600" dirty="0"/>
              <a:t>				Assistenza alle operazioni di integrazione, a Caserta e a Catania, delle ancore e dei Base Module progettati a Bari</a:t>
            </a:r>
          </a:p>
          <a:p>
            <a:pPr marL="285750" indent="-285750" algn="just">
              <a:buFontTx/>
              <a:buChar char="-"/>
            </a:pPr>
            <a:r>
              <a:rPr lang="it-IT" sz="1600" dirty="0"/>
              <a:t>CREMLIN+		Box a tenuta di luce per lo sviluppo di una camera di monitoring</a:t>
            </a:r>
          </a:p>
          <a:p>
            <a:pPr marL="285750" indent="-285750" algn="just">
              <a:buFontTx/>
              <a:buChar char="-"/>
            </a:pPr>
            <a:r>
              <a:rPr lang="it-IT" sz="1600" dirty="0"/>
              <a:t>SPB2		Ottimizzazione della struttura meccanica di un PDM (Photo Detection Module)</a:t>
            </a:r>
          </a:p>
          <a:p>
            <a:pPr marL="285750" indent="-285750" algn="just">
              <a:buFontTx/>
              <a:buChar char="-"/>
            </a:pPr>
            <a:r>
              <a:rPr lang="it-IT" sz="1600" dirty="0"/>
              <a:t>ION2NEUTRAL	Collettore di ioni generati da una sorgente</a:t>
            </a:r>
          </a:p>
          <a:p>
            <a:pPr marL="285750" indent="-285750" algn="just">
              <a:buFontTx/>
              <a:buChar char="-"/>
            </a:pPr>
            <a:r>
              <a:rPr lang="it-IT" sz="1600" dirty="0"/>
              <a:t>SHiP-LHCb		Struttura meccanica per camere con gap sottili</a:t>
            </a:r>
          </a:p>
          <a:p>
            <a:pPr marL="285750" indent="-285750" algn="just">
              <a:buFontTx/>
              <a:buChar char="-"/>
            </a:pPr>
            <a:r>
              <a:rPr lang="it-IT" sz="1600" dirty="0"/>
              <a:t>FTM-Next		Setup per test beam</a:t>
            </a:r>
          </a:p>
          <a:p>
            <a:pPr algn="just"/>
            <a:endParaRPr lang="it-IT" sz="1600" dirty="0"/>
          </a:p>
          <a:p>
            <a:pPr algn="just"/>
            <a:r>
              <a:rPr lang="it-IT" sz="1600" b="1" u="sng" dirty="0">
                <a:solidFill>
                  <a:srgbClr val="4F81BD"/>
                </a:solidFill>
              </a:rPr>
              <a:t>Attività previste per il 2021:</a:t>
            </a:r>
            <a:endParaRPr lang="it-IT" sz="1600" dirty="0"/>
          </a:p>
          <a:p>
            <a:pPr marL="285750" indent="-285750" algn="just">
              <a:spcBef>
                <a:spcPts val="1200"/>
              </a:spcBef>
              <a:buFontTx/>
              <a:buChar char="-"/>
            </a:pPr>
            <a:r>
              <a:rPr lang="it-IT" sz="1600" u="sng" dirty="0"/>
              <a:t>Prosieguo di tutte le «Attività in corso»</a:t>
            </a:r>
            <a:r>
              <a:rPr lang="it-IT" sz="1600" dirty="0"/>
              <a:t> </a:t>
            </a:r>
          </a:p>
          <a:p>
            <a:pPr marL="285750" indent="-285750" algn="just">
              <a:buFontTx/>
              <a:buChar char="-"/>
            </a:pPr>
            <a:r>
              <a:rPr lang="it-IT" sz="1600" dirty="0"/>
              <a:t>T2K			Studio di una struttura per l’accoppiamento di precisione di due Field Cage</a:t>
            </a:r>
          </a:p>
          <a:p>
            <a:pPr marL="285750" indent="-285750" algn="just">
              <a:buFontTx/>
              <a:buChar char="-"/>
            </a:pPr>
            <a:r>
              <a:rPr lang="it-IT" sz="1600" dirty="0"/>
              <a:t>ALICE ITS3		Studio  di un sistema per l’assemblaggio e il wire bonding di chip ed </a:t>
            </a:r>
            <a:r>
              <a:rPr lang="it-IT" sz="1600" dirty="0" err="1"/>
              <a:t>fpc</a:t>
            </a:r>
            <a:r>
              <a:rPr lang="it-IT" sz="1600" dirty="0"/>
              <a:t> a geometria cilindrica</a:t>
            </a:r>
          </a:p>
          <a:p>
            <a:pPr marL="285750" indent="-285750" algn="just">
              <a:buFontTx/>
              <a:buChar char="-"/>
            </a:pPr>
            <a:r>
              <a:rPr lang="it-IT" sz="1600" dirty="0"/>
              <a:t>KM3NeT		Struttura per l’inserzione del Base Module nel Base Container cilindrico</a:t>
            </a:r>
          </a:p>
          <a:p>
            <a:pPr marL="285750" indent="-285750" algn="just">
              <a:buFontTx/>
              <a:buChar char="-"/>
            </a:pPr>
            <a:r>
              <a:rPr lang="it-IT" sz="1600" dirty="0"/>
              <a:t>CMS		Jig per l’incollaggio dell’elettronica ai moduli dell’Outer Tracker</a:t>
            </a:r>
          </a:p>
          <a:p>
            <a:pPr marL="285750" indent="-285750" algn="just">
              <a:buFontTx/>
              <a:buChar char="-"/>
            </a:pPr>
            <a:r>
              <a:rPr lang="it-IT" sz="1600" u="sng" dirty="0"/>
              <a:t>Tutte le attività approvate e preventivate per il 2021</a:t>
            </a:r>
          </a:p>
          <a:p>
            <a:pPr algn="just"/>
            <a:endParaRPr lang="it-IT" sz="1600" dirty="0"/>
          </a:p>
          <a:p>
            <a:pPr algn="just"/>
            <a:r>
              <a:rPr lang="it-IT" sz="1600" b="1" u="sng" dirty="0">
                <a:solidFill>
                  <a:srgbClr val="FF0000"/>
                </a:solidFill>
              </a:rPr>
              <a:t>Esigenze del Servizio</a:t>
            </a:r>
            <a:endParaRPr lang="it-IT" sz="1600" dirty="0">
              <a:solidFill>
                <a:srgbClr val="FF0000"/>
              </a:solidFill>
            </a:endParaRPr>
          </a:p>
          <a:p>
            <a:pPr marL="285750" indent="-285750" algn="just">
              <a:spcBef>
                <a:spcPts val="1200"/>
              </a:spcBef>
              <a:buFontTx/>
              <a:buChar char="-"/>
            </a:pPr>
            <a:r>
              <a:rPr lang="it-IT" sz="1600" u="sng" dirty="0">
                <a:solidFill>
                  <a:srgbClr val="FF0000"/>
                </a:solidFill>
              </a:rPr>
              <a:t>Personale insufficiente in relazione alle attività in corso e a quelle previste</a:t>
            </a:r>
          </a:p>
        </p:txBody>
      </p:sp>
      <p:sp>
        <p:nvSpPr>
          <p:cNvPr id="6" name="Footer Placeholder 2">
            <a:extLst>
              <a:ext uri="{FF2B5EF4-FFF2-40B4-BE49-F238E27FC236}">
                <a16:creationId xmlns:a16="http://schemas.microsoft.com/office/drawing/2014/main" id="{4B2BD2F7-333C-B649-B865-E925EC752566}"/>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2662268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D2-E4F4-6042-ACD1-C212AA834FE3}"/>
              </a:ext>
            </a:extLst>
          </p:cNvPr>
          <p:cNvSpPr>
            <a:spLocks noGrp="1"/>
          </p:cNvSpPr>
          <p:nvPr>
            <p:ph type="title"/>
          </p:nvPr>
        </p:nvSpPr>
        <p:spPr/>
        <p:txBody>
          <a:bodyPr/>
          <a:lstStyle/>
          <a:p>
            <a:r>
              <a:rPr lang="it-IT" dirty="0"/>
              <a:t>Budget</a:t>
            </a:r>
          </a:p>
        </p:txBody>
      </p:sp>
      <p:sp>
        <p:nvSpPr>
          <p:cNvPr id="3" name="Footer Placeholder 2">
            <a:extLst>
              <a:ext uri="{FF2B5EF4-FFF2-40B4-BE49-F238E27FC236}">
                <a16:creationId xmlns:a16="http://schemas.microsoft.com/office/drawing/2014/main" id="{4E16A258-0DA6-5643-A4CE-5D474F97153A}"/>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146F4C57-1ECB-1E44-8B63-DF41849A92A7}"/>
              </a:ext>
            </a:extLst>
          </p:cNvPr>
          <p:cNvSpPr>
            <a:spLocks noGrp="1"/>
          </p:cNvSpPr>
          <p:nvPr>
            <p:ph type="sldNum" sz="quarter" idx="4"/>
          </p:nvPr>
        </p:nvSpPr>
        <p:spPr/>
        <p:txBody>
          <a:bodyPr/>
          <a:lstStyle/>
          <a:p>
            <a:fld id="{B7F62631-D247-0E44-B808-5D23CBBA66F7}" type="slidenum">
              <a:rPr lang="en-US" smtClean="0"/>
              <a:pPr/>
              <a:t>5</a:t>
            </a:fld>
            <a:endParaRPr lang="en-US" dirty="0"/>
          </a:p>
        </p:txBody>
      </p:sp>
      <p:pic>
        <p:nvPicPr>
          <p:cNvPr id="6" name="Picture 5">
            <a:extLst>
              <a:ext uri="{FF2B5EF4-FFF2-40B4-BE49-F238E27FC236}">
                <a16:creationId xmlns:a16="http://schemas.microsoft.com/office/drawing/2014/main" id="{6B84DD29-D14E-A942-8F0F-51813CCD730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8992" y="742120"/>
            <a:ext cx="7482255" cy="4010758"/>
          </a:xfrm>
          <a:prstGeom prst="rect">
            <a:avLst/>
          </a:prstGeom>
        </p:spPr>
      </p:pic>
      <p:pic>
        <p:nvPicPr>
          <p:cNvPr id="10" name="Picture 9">
            <a:extLst>
              <a:ext uri="{FF2B5EF4-FFF2-40B4-BE49-F238E27FC236}">
                <a16:creationId xmlns:a16="http://schemas.microsoft.com/office/drawing/2014/main" id="{C2686790-4781-6448-9650-81802F2D50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805" t="17936" r="7258" b="68055"/>
          <a:stretch/>
        </p:blipFill>
        <p:spPr>
          <a:xfrm>
            <a:off x="137600" y="5124023"/>
            <a:ext cx="5634498" cy="1284790"/>
          </a:xfrm>
          <a:prstGeom prst="rect">
            <a:avLst/>
          </a:prstGeom>
        </p:spPr>
      </p:pic>
      <p:pic>
        <p:nvPicPr>
          <p:cNvPr id="11" name="Picture 10">
            <a:extLst>
              <a:ext uri="{FF2B5EF4-FFF2-40B4-BE49-F238E27FC236}">
                <a16:creationId xmlns:a16="http://schemas.microsoft.com/office/drawing/2014/main" id="{B45387B2-54A9-1C4E-81EA-15A16BE623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894" t="70575" r="5758" b="10690"/>
          <a:stretch/>
        </p:blipFill>
        <p:spPr>
          <a:xfrm>
            <a:off x="5918590" y="4837853"/>
            <a:ext cx="5757494" cy="1708353"/>
          </a:xfrm>
          <a:prstGeom prst="rect">
            <a:avLst/>
          </a:prstGeom>
        </p:spPr>
      </p:pic>
      <p:sp>
        <p:nvSpPr>
          <p:cNvPr id="12" name="TextBox 11">
            <a:extLst>
              <a:ext uri="{FF2B5EF4-FFF2-40B4-BE49-F238E27FC236}">
                <a16:creationId xmlns:a16="http://schemas.microsoft.com/office/drawing/2014/main" id="{B0FD674D-D8F3-AB46-BDB7-90BC03F7862B}"/>
              </a:ext>
            </a:extLst>
          </p:cNvPr>
          <p:cNvSpPr txBox="1"/>
          <p:nvPr/>
        </p:nvSpPr>
        <p:spPr>
          <a:xfrm>
            <a:off x="326503" y="4828222"/>
            <a:ext cx="2399568" cy="369332"/>
          </a:xfrm>
          <a:prstGeom prst="rect">
            <a:avLst/>
          </a:prstGeom>
          <a:noFill/>
        </p:spPr>
        <p:txBody>
          <a:bodyPr wrap="none" rtlCol="0">
            <a:spAutoFit/>
          </a:bodyPr>
          <a:lstStyle/>
          <a:p>
            <a:r>
              <a:rPr lang="it-IT" sz="1800">
                <a:solidFill>
                  <a:srgbClr val="0432FF"/>
                </a:solidFill>
              </a:rPr>
              <a:t>Assegnazione FOE 2019</a:t>
            </a:r>
          </a:p>
        </p:txBody>
      </p:sp>
      <p:sp>
        <p:nvSpPr>
          <p:cNvPr id="13" name="Rectangle 12">
            <a:extLst>
              <a:ext uri="{FF2B5EF4-FFF2-40B4-BE49-F238E27FC236}">
                <a16:creationId xmlns:a16="http://schemas.microsoft.com/office/drawing/2014/main" id="{1126CBEC-2AA9-5F4D-86F2-E108E20E3BD8}"/>
              </a:ext>
            </a:extLst>
          </p:cNvPr>
          <p:cNvSpPr/>
          <p:nvPr/>
        </p:nvSpPr>
        <p:spPr>
          <a:xfrm>
            <a:off x="9067824" y="4608831"/>
            <a:ext cx="2375522" cy="369332"/>
          </a:xfrm>
          <a:prstGeom prst="rect">
            <a:avLst/>
          </a:prstGeom>
        </p:spPr>
        <p:txBody>
          <a:bodyPr wrap="none">
            <a:spAutoFit/>
          </a:bodyPr>
          <a:lstStyle/>
          <a:p>
            <a:r>
              <a:rPr lang="it-IT" sz="1800">
                <a:solidFill>
                  <a:srgbClr val="0432FF"/>
                </a:solidFill>
              </a:rPr>
              <a:t>Profilo budget dal 2010</a:t>
            </a:r>
            <a:endParaRPr lang="it-IT" sz="1800">
              <a:solidFill>
                <a:srgbClr val="0432FF"/>
              </a:solidFill>
              <a:effectLst/>
            </a:endParaRPr>
          </a:p>
        </p:txBody>
      </p:sp>
    </p:spTree>
    <p:extLst>
      <p:ext uri="{BB962C8B-B14F-4D97-AF65-F5344CB8AC3E}">
        <p14:creationId xmlns:p14="http://schemas.microsoft.com/office/powerpoint/2010/main" val="212983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en-US" dirty="0"/>
              <a:t>Servizio di Progettazione meccanica</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50</a:t>
            </a:fld>
            <a:endParaRPr lang="en-US"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9693" y="998764"/>
            <a:ext cx="1704367" cy="1885735"/>
          </a:xfrm>
          <a:prstGeom prst="rect">
            <a:avLst/>
          </a:prstGeom>
        </p:spPr>
      </p:pic>
      <p:pic>
        <p:nvPicPr>
          <p:cNvPr id="7" name="Immagine 6">
            <a:extLst>
              <a:ext uri="{FF2B5EF4-FFF2-40B4-BE49-F238E27FC236}">
                <a16:creationId xmlns:a16="http://schemas.microsoft.com/office/drawing/2014/main" id="{39710EB2-3786-4DEA-AC0C-9793F27643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02978" y="998764"/>
            <a:ext cx="2509337" cy="3118280"/>
          </a:xfrm>
          <a:prstGeom prst="rect">
            <a:avLst/>
          </a:prstGeom>
        </p:spPr>
      </p:pic>
      <p:pic>
        <p:nvPicPr>
          <p:cNvPr id="8" name="Immagine 7">
            <a:extLst>
              <a:ext uri="{FF2B5EF4-FFF2-40B4-BE49-F238E27FC236}">
                <a16:creationId xmlns:a16="http://schemas.microsoft.com/office/drawing/2014/main" id="{15A9BFDD-E0C9-4C03-B4BB-CA798FC0A1C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0544" y="1222342"/>
            <a:ext cx="2799664" cy="1836443"/>
          </a:xfrm>
          <a:prstGeom prst="rect">
            <a:avLst/>
          </a:prstGeom>
        </p:spPr>
      </p:pic>
      <p:pic>
        <p:nvPicPr>
          <p:cNvPr id="9" name="Immagine 8">
            <a:extLst>
              <a:ext uri="{FF2B5EF4-FFF2-40B4-BE49-F238E27FC236}">
                <a16:creationId xmlns:a16="http://schemas.microsoft.com/office/drawing/2014/main" id="{68209AB4-AE32-4982-96DD-B645C7F4834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85191" y="3086057"/>
            <a:ext cx="1716310" cy="1046235"/>
          </a:xfrm>
          <a:prstGeom prst="rect">
            <a:avLst/>
          </a:prstGeom>
        </p:spPr>
      </p:pic>
      <p:pic>
        <p:nvPicPr>
          <p:cNvPr id="5" name="Immagin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4687" y="3337050"/>
            <a:ext cx="1915552" cy="1187681"/>
          </a:xfrm>
          <a:prstGeom prst="rect">
            <a:avLst/>
          </a:prstGeom>
        </p:spPr>
      </p:pic>
      <p:pic>
        <p:nvPicPr>
          <p:cNvPr id="10" name="Immagin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62652" y="4653620"/>
            <a:ext cx="1813508" cy="1435453"/>
          </a:xfrm>
          <a:prstGeom prst="rect">
            <a:avLst/>
          </a:prstGeom>
        </p:spPr>
      </p:pic>
      <p:pic>
        <p:nvPicPr>
          <p:cNvPr id="12" name="Immagin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80196" y="4648043"/>
            <a:ext cx="1815255" cy="1435080"/>
          </a:xfrm>
          <a:prstGeom prst="rect">
            <a:avLst/>
          </a:prstGeom>
        </p:spPr>
      </p:pic>
      <p:pic>
        <p:nvPicPr>
          <p:cNvPr id="13" name="Immagine 12">
            <a:extLst>
              <a:ext uri="{FF2B5EF4-FFF2-40B4-BE49-F238E27FC236}">
                <a16:creationId xmlns:a16="http://schemas.microsoft.com/office/drawing/2014/main" id="{699D0137-C9DE-42C8-AFD4-D9E27F4B5D0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26223" y="998764"/>
            <a:ext cx="2260937" cy="1531684"/>
          </a:xfrm>
          <a:prstGeom prst="rect">
            <a:avLst/>
          </a:prstGeom>
        </p:spPr>
      </p:pic>
      <p:pic>
        <p:nvPicPr>
          <p:cNvPr id="11" name="Immagine 1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4687" y="4786436"/>
            <a:ext cx="1840576" cy="1302637"/>
          </a:xfrm>
          <a:prstGeom prst="rect">
            <a:avLst/>
          </a:prstGeom>
        </p:spPr>
      </p:pic>
      <p:pic>
        <p:nvPicPr>
          <p:cNvPr id="14" name="Immagine 13">
            <a:extLst>
              <a:ext uri="{FF2B5EF4-FFF2-40B4-BE49-F238E27FC236}">
                <a16:creationId xmlns:a16="http://schemas.microsoft.com/office/drawing/2014/main" id="{56D8B78A-0E6D-4A02-AB45-8BB347C47E5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20607" y="2530448"/>
            <a:ext cx="2174844" cy="1470629"/>
          </a:xfrm>
          <a:prstGeom prst="rect">
            <a:avLst/>
          </a:prstGeom>
        </p:spPr>
      </p:pic>
      <p:pic>
        <p:nvPicPr>
          <p:cNvPr id="15" name="Immagine 14">
            <a:extLst>
              <a:ext uri="{FF2B5EF4-FFF2-40B4-BE49-F238E27FC236}">
                <a16:creationId xmlns:a16="http://schemas.microsoft.com/office/drawing/2014/main" id="{EC77BB98-80EC-4C34-A8DF-34F611340D7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383155" y="4420200"/>
            <a:ext cx="2444136" cy="1611275"/>
          </a:xfrm>
          <a:prstGeom prst="rect">
            <a:avLst/>
          </a:prstGeom>
        </p:spPr>
      </p:pic>
      <p:sp>
        <p:nvSpPr>
          <p:cNvPr id="16" name="Footer Placeholder 2">
            <a:extLst>
              <a:ext uri="{FF2B5EF4-FFF2-40B4-BE49-F238E27FC236}">
                <a16:creationId xmlns:a16="http://schemas.microsoft.com/office/drawing/2014/main" id="{DD610117-2F59-FD4E-B6C5-3343583F4872}"/>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1743203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dirty="0"/>
              <a:t>Servizio</a:t>
            </a:r>
            <a:r>
              <a:rPr lang="en-US" dirty="0"/>
              <a:t> di Officina meccanica</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51</a:t>
            </a:fld>
            <a:endParaRPr lang="en-US" dirty="0"/>
          </a:p>
        </p:txBody>
      </p:sp>
      <p:grpSp>
        <p:nvGrpSpPr>
          <p:cNvPr id="10" name="Gruppo 9"/>
          <p:cNvGrpSpPr/>
          <p:nvPr/>
        </p:nvGrpSpPr>
        <p:grpSpPr>
          <a:xfrm>
            <a:off x="417855" y="716337"/>
            <a:ext cx="11593771" cy="6055591"/>
            <a:chOff x="604620" y="716337"/>
            <a:chExt cx="11593771" cy="6055591"/>
          </a:xfrm>
        </p:grpSpPr>
        <p:sp>
          <p:nvSpPr>
            <p:cNvPr id="5" name="CasellaDiTesto 4"/>
            <p:cNvSpPr txBox="1"/>
            <p:nvPr/>
          </p:nvSpPr>
          <p:spPr>
            <a:xfrm>
              <a:off x="604620" y="770285"/>
              <a:ext cx="10103145" cy="6001643"/>
            </a:xfrm>
            <a:prstGeom prst="rect">
              <a:avLst/>
            </a:prstGeom>
            <a:noFill/>
          </p:spPr>
          <p:txBody>
            <a:bodyPr wrap="square" rtlCol="0">
              <a:spAutoFit/>
            </a:bodyPr>
            <a:lstStyle/>
            <a:p>
              <a:pPr algn="just"/>
              <a:r>
                <a:rPr lang="it-IT" sz="1600" b="1" u="sng" dirty="0">
                  <a:solidFill>
                    <a:srgbClr val="4F81BD"/>
                  </a:solidFill>
                </a:rPr>
                <a:t>Composizione del Servizio:</a:t>
              </a:r>
              <a:endParaRPr lang="it-IT" sz="1600" dirty="0"/>
            </a:p>
            <a:p>
              <a:pPr algn="just">
                <a:spcBef>
                  <a:spcPts val="1200"/>
                </a:spcBef>
              </a:pPr>
              <a:r>
                <a:rPr lang="it-IT" sz="1600" dirty="0"/>
                <a:t>Pasquale Dipinto, Michele Franco, Nicola Lacalamita, Sabino Martiradonna, </a:t>
              </a:r>
            </a:p>
            <a:p>
              <a:pPr algn="just"/>
              <a:r>
                <a:rPr lang="it-IT" sz="1600" b="1" dirty="0"/>
                <a:t>Cosimo Pastore (Responsabile)</a:t>
              </a:r>
            </a:p>
            <a:p>
              <a:pPr algn="just"/>
              <a:endParaRPr lang="it-IT" sz="1200" dirty="0"/>
            </a:p>
            <a:p>
              <a:pPr algn="just"/>
              <a:r>
                <a:rPr lang="it-IT" sz="1600" b="1" u="sng" dirty="0">
                  <a:solidFill>
                    <a:srgbClr val="4F81BD"/>
                  </a:solidFill>
                </a:rPr>
                <a:t>Competenze del Servizio:</a:t>
              </a:r>
              <a:endParaRPr lang="it-IT" sz="1400" u="sng" dirty="0"/>
            </a:p>
            <a:p>
              <a:pPr marL="342900" indent="-342900" algn="just">
                <a:spcBef>
                  <a:spcPts val="1200"/>
                </a:spcBef>
                <a:buFontTx/>
                <a:buChar char="-"/>
              </a:pPr>
              <a:r>
                <a:rPr lang="it-IT" sz="1600" dirty="0"/>
                <a:t>Esecuzione componenti meccanici mediante l’utilizzo di macchine utensili anche a  controllo numerico </a:t>
              </a:r>
            </a:p>
            <a:p>
              <a:pPr marL="342900" indent="-342900" algn="just">
                <a:buFontTx/>
                <a:buChar char="-"/>
              </a:pPr>
              <a:r>
                <a:rPr lang="it-IT" sz="1600" dirty="0"/>
                <a:t>Utilizzo di software Autocad, CAD Solidworks, </a:t>
              </a:r>
              <a:r>
                <a:rPr lang="pt-BR" sz="1600" dirty="0"/>
                <a:t>CAM Esprit CAM, PowerMill, Artcam e Cimco Edit</a:t>
              </a:r>
              <a:endParaRPr lang="it-IT" sz="1600" dirty="0"/>
            </a:p>
            <a:p>
              <a:pPr marL="342900" indent="-342900" algn="just">
                <a:buFontTx/>
                <a:buChar char="-"/>
              </a:pPr>
              <a:r>
                <a:rPr lang="it-IT" sz="1600" dirty="0"/>
                <a:t>Montaggio apparati e assistenza meccanica agli esperimenti in laboratori nazionali ed internazionali</a:t>
              </a:r>
            </a:p>
            <a:p>
              <a:pPr marL="342900" indent="-342900" algn="just">
                <a:buFontTx/>
                <a:buChar char="-"/>
              </a:pPr>
              <a:r>
                <a:rPr lang="it-IT" sz="1600" dirty="0"/>
                <a:t>Attività di incollaggio e assemblaggio parti meccaniche di rilevatori</a:t>
              </a:r>
            </a:p>
            <a:p>
              <a:pPr marL="342900" indent="-342900" algn="just">
                <a:buFontTx/>
                <a:buChar char="-"/>
              </a:pPr>
              <a:r>
                <a:rPr lang="it-IT" sz="1600" dirty="0"/>
                <a:t>RUP  nel settore dei gas tecnici e della meccanica</a:t>
              </a:r>
            </a:p>
            <a:p>
              <a:pPr marL="342900" indent="-342900" algn="just">
                <a:buFontTx/>
                <a:buChar char="-"/>
              </a:pPr>
              <a:r>
                <a:rPr lang="it-IT" sz="1600" dirty="0"/>
                <a:t>Abilitazione ad eseguire lavori in alto e in ambienti confinati</a:t>
              </a:r>
            </a:p>
            <a:p>
              <a:pPr marL="342900" indent="-342900" algn="just">
                <a:buFontTx/>
                <a:buChar char="-"/>
              </a:pPr>
              <a:r>
                <a:rPr lang="it-IT" sz="1600" dirty="0"/>
                <a:t>Abilitazione all’uso, manipolazione e stoccaggio dei gas tecnici </a:t>
              </a:r>
            </a:p>
            <a:p>
              <a:pPr marL="342900" indent="-342900" algn="just">
                <a:buFontTx/>
                <a:buChar char="-"/>
              </a:pPr>
              <a:r>
                <a:rPr lang="it-IT" sz="1600" dirty="0"/>
                <a:t>Abilitazione all’uso di mezzi di sollevamento</a:t>
              </a:r>
            </a:p>
            <a:p>
              <a:pPr algn="just"/>
              <a:endParaRPr lang="it-IT" sz="1200" dirty="0">
                <a:solidFill>
                  <a:srgbClr val="00B050"/>
                </a:solidFill>
              </a:endParaRPr>
            </a:p>
            <a:p>
              <a:pPr algn="just"/>
              <a:r>
                <a:rPr lang="it-IT" sz="1600" b="1" u="sng" dirty="0">
                  <a:solidFill>
                    <a:srgbClr val="4F81BD"/>
                  </a:solidFill>
                </a:rPr>
                <a:t>Attività in corso:</a:t>
              </a:r>
              <a:endParaRPr lang="it-IT" sz="1200" u="sng" dirty="0">
                <a:solidFill>
                  <a:srgbClr val="000000"/>
                </a:solidFill>
              </a:endParaRPr>
            </a:p>
            <a:p>
              <a:pPr marL="365125" indent="-342900" algn="just">
                <a:spcBef>
                  <a:spcPts val="1200"/>
                </a:spcBef>
                <a:buFontTx/>
                <a:buChar char="-"/>
              </a:pPr>
              <a:r>
                <a:rPr lang="it-IT" sz="1600" b="1" dirty="0">
                  <a:solidFill>
                    <a:srgbClr val="0000FF"/>
                  </a:solidFill>
                </a:rPr>
                <a:t>T2K</a:t>
              </a:r>
              <a:r>
                <a:rPr lang="it-IT" sz="1600" dirty="0">
                  <a:solidFill>
                    <a:srgbClr val="000000"/>
                  </a:solidFill>
                </a:rPr>
                <a:t>: 	Struttura meccanica (Mold) per la realizzazione delle Field Cage della TPC</a:t>
              </a:r>
            </a:p>
            <a:p>
              <a:pPr algn="just"/>
              <a:r>
                <a:rPr lang="it-IT" sz="1600" dirty="0">
                  <a:solidFill>
                    <a:srgbClr val="000000"/>
                  </a:solidFill>
                </a:rPr>
                <a:t>		Strutture per il supporto e per la movimentazione del Mold delle Field Cage della TPC</a:t>
              </a:r>
            </a:p>
            <a:p>
              <a:pPr marL="360363" indent="-360363" algn="just">
                <a:buFontTx/>
                <a:buChar char="-"/>
              </a:pPr>
              <a:r>
                <a:rPr lang="it-IT" sz="1600" b="1" dirty="0">
                  <a:solidFill>
                    <a:srgbClr val="0000FF"/>
                  </a:solidFill>
                </a:rPr>
                <a:t>R&amp;D TPC</a:t>
              </a:r>
              <a:r>
                <a:rPr lang="it-IT" sz="1600" dirty="0">
                  <a:solidFill>
                    <a:srgbClr val="000000"/>
                  </a:solidFill>
                </a:rPr>
                <a:t> alta pressione per </a:t>
              </a:r>
              <a:r>
                <a:rPr lang="it-IT" sz="1600" b="1" dirty="0">
                  <a:solidFill>
                    <a:srgbClr val="0000FF"/>
                  </a:solidFill>
                </a:rPr>
                <a:t>ND280-upgrade</a:t>
              </a:r>
              <a:r>
                <a:rPr lang="it-IT" sz="1600" dirty="0">
                  <a:solidFill>
                    <a:srgbClr val="000000"/>
                  </a:solidFill>
                </a:rPr>
                <a:t> per </a:t>
              </a:r>
              <a:r>
                <a:rPr lang="it-IT" sz="1600" dirty="0" err="1">
                  <a:solidFill>
                    <a:srgbClr val="000000"/>
                  </a:solidFill>
                </a:rPr>
                <a:t>HyperK</a:t>
              </a:r>
              <a:r>
                <a:rPr lang="it-IT" sz="1600" dirty="0">
                  <a:solidFill>
                    <a:srgbClr val="000000"/>
                  </a:solidFill>
                </a:rPr>
                <a:t>: Flangia con connettori e finestra ottica, in quarzo</a:t>
              </a:r>
            </a:p>
            <a:p>
              <a:pPr marL="360363" indent="-360363" algn="just">
                <a:buFontTx/>
                <a:buChar char="-"/>
              </a:pPr>
              <a:r>
                <a:rPr lang="it-IT" sz="1600" b="1" dirty="0">
                  <a:solidFill>
                    <a:srgbClr val="0000FF"/>
                  </a:solidFill>
                </a:rPr>
                <a:t>CMS:</a:t>
              </a:r>
              <a:r>
                <a:rPr lang="it-IT" sz="1600" dirty="0">
                  <a:solidFill>
                    <a:srgbClr val="000000"/>
                  </a:solidFill>
                </a:rPr>
                <a:t> 	Completamento </a:t>
              </a:r>
              <a:r>
                <a:rPr lang="it-IT" sz="1600" dirty="0" err="1">
                  <a:solidFill>
                    <a:srgbClr val="000000"/>
                  </a:solidFill>
                </a:rPr>
                <a:t>jig</a:t>
              </a:r>
              <a:r>
                <a:rPr lang="it-IT" sz="1600" dirty="0">
                  <a:solidFill>
                    <a:srgbClr val="000000"/>
                  </a:solidFill>
                </a:rPr>
                <a:t> per l’assemblaggio dei moduli del nuovo tracciatore esterno</a:t>
              </a:r>
            </a:p>
            <a:p>
              <a:pPr algn="just"/>
              <a:r>
                <a:rPr lang="it-IT" sz="1600" dirty="0">
                  <a:solidFill>
                    <a:srgbClr val="000000"/>
                  </a:solidFill>
                </a:rPr>
                <a:t>		Supporto alle attività di integrazione dei moduli di rivelatore dell’Outer </a:t>
              </a:r>
              <a:r>
                <a:rPr lang="it-IT" sz="1600" dirty="0" err="1">
                  <a:solidFill>
                    <a:srgbClr val="000000"/>
                  </a:solidFill>
                </a:rPr>
                <a:t>Tracker</a:t>
              </a:r>
              <a:endParaRPr lang="it-IT" sz="1600" dirty="0">
                <a:solidFill>
                  <a:srgbClr val="000000"/>
                </a:solidFill>
              </a:endParaRPr>
            </a:p>
            <a:p>
              <a:pPr marL="342900" indent="-342900" algn="just">
                <a:buFontTx/>
                <a:buChar char="-"/>
              </a:pPr>
              <a:r>
                <a:rPr lang="it-IT" sz="1600" b="1" dirty="0">
                  <a:solidFill>
                    <a:srgbClr val="0000FF"/>
                  </a:solidFill>
                </a:rPr>
                <a:t>HERD:</a:t>
              </a:r>
              <a:r>
                <a:rPr lang="it-IT" sz="1600" dirty="0">
                  <a:solidFill>
                    <a:srgbClr val="000000"/>
                  </a:solidFill>
                </a:rPr>
                <a:t>	Realizzazione prototipi rivelatore a fibre scintillanti e relativi assemblaggi (per future applicazioni spaziali)</a:t>
              </a:r>
            </a:p>
            <a:p>
              <a:pPr algn="just"/>
              <a:r>
                <a:rPr lang="it-IT" sz="1600" dirty="0">
                  <a:solidFill>
                    <a:srgbClr val="000000"/>
                  </a:solidFill>
                </a:rPr>
                <a:t>		Realizzazione di setup per test di laboratorio</a:t>
              </a:r>
            </a:p>
          </p:txBody>
        </p:sp>
        <p:pic>
          <p:nvPicPr>
            <p:cNvPr id="6" name="Immagine 5" descr="IMG_20170419_203630.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498836" y="716337"/>
              <a:ext cx="2222375" cy="1518863"/>
            </a:xfrm>
            <a:prstGeom prst="rect">
              <a:avLst/>
            </a:prstGeom>
          </p:spPr>
        </p:pic>
        <p:pic>
          <p:nvPicPr>
            <p:cNvPr id="7" name="Immagine 6" descr="IMG_20170419_203857.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991127" y="716337"/>
              <a:ext cx="2207264" cy="1518863"/>
            </a:xfrm>
            <a:prstGeom prst="rect">
              <a:avLst/>
            </a:prstGeom>
          </p:spPr>
        </p:pic>
      </p:grpSp>
      <p:sp>
        <p:nvSpPr>
          <p:cNvPr id="9" name="Footer Placeholder 2">
            <a:extLst>
              <a:ext uri="{FF2B5EF4-FFF2-40B4-BE49-F238E27FC236}">
                <a16:creationId xmlns:a16="http://schemas.microsoft.com/office/drawing/2014/main" id="{46221B4C-4764-0548-9E71-6FCE4BFBF7BE}"/>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620352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en-US" dirty="0"/>
              <a:t>Servizio di Officina meccanica</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52</a:t>
            </a:fld>
            <a:endParaRPr lang="en-US" dirty="0"/>
          </a:p>
        </p:txBody>
      </p:sp>
      <p:sp>
        <p:nvSpPr>
          <p:cNvPr id="5" name="CasellaDiTesto 4"/>
          <p:cNvSpPr txBox="1"/>
          <p:nvPr/>
        </p:nvSpPr>
        <p:spPr>
          <a:xfrm>
            <a:off x="654425" y="920413"/>
            <a:ext cx="10763036" cy="5293757"/>
          </a:xfrm>
          <a:prstGeom prst="rect">
            <a:avLst/>
          </a:prstGeom>
          <a:noFill/>
        </p:spPr>
        <p:txBody>
          <a:bodyPr wrap="square" rtlCol="0">
            <a:spAutoFit/>
          </a:bodyPr>
          <a:lstStyle/>
          <a:p>
            <a:pPr marL="274638" indent="-274638" algn="just">
              <a:buFontTx/>
              <a:buChar char="-"/>
            </a:pPr>
            <a:r>
              <a:rPr lang="it-IT" sz="1600" b="1" dirty="0">
                <a:solidFill>
                  <a:srgbClr val="0000FF"/>
                </a:solidFill>
              </a:rPr>
              <a:t>KM3NeT</a:t>
            </a:r>
            <a:r>
              <a:rPr lang="it-IT" sz="1600" dirty="0"/>
              <a:t>		Realizzazione di prototipi per test termici funzionali all’ottimizzazione di alcuni componenti dissipativi</a:t>
            </a:r>
          </a:p>
          <a:p>
            <a:pPr marL="274638" indent="-274638" algn="just">
              <a:buFontTx/>
              <a:buChar char="-"/>
            </a:pPr>
            <a:r>
              <a:rPr lang="it-IT" sz="1600" b="1" dirty="0">
                <a:solidFill>
                  <a:srgbClr val="0000FF"/>
                </a:solidFill>
              </a:rPr>
              <a:t>CREMLIN+</a:t>
            </a:r>
            <a:r>
              <a:rPr lang="it-IT" sz="1600" dirty="0"/>
              <a:t>		Box a tenuta di luce per lo sviluppo di una camera di monitoring</a:t>
            </a:r>
          </a:p>
          <a:p>
            <a:pPr marL="285750" indent="-285750" algn="just">
              <a:buFontTx/>
              <a:buChar char="-"/>
            </a:pPr>
            <a:r>
              <a:rPr lang="it-IT" sz="1600" b="1" dirty="0">
                <a:solidFill>
                  <a:srgbClr val="0000FF"/>
                </a:solidFill>
              </a:rPr>
              <a:t>ION2NEUTRAL</a:t>
            </a:r>
            <a:r>
              <a:rPr lang="it-IT" sz="1600" dirty="0"/>
              <a:t>	Realizzazione  prototipo di un collettore di ioni generati da una sorgente </a:t>
            </a:r>
          </a:p>
          <a:p>
            <a:pPr marL="285750" indent="-285750" algn="just">
              <a:buFontTx/>
              <a:buChar char="-"/>
            </a:pPr>
            <a:r>
              <a:rPr lang="it-IT" sz="1600" b="1" dirty="0">
                <a:solidFill>
                  <a:srgbClr val="0000FF"/>
                </a:solidFill>
              </a:rPr>
              <a:t>SHip-LHCb</a:t>
            </a:r>
            <a:r>
              <a:rPr lang="it-IT" sz="1600" dirty="0"/>
              <a:t>             Realizzazione della struttura meccanica per camere con gap sottili	</a:t>
            </a:r>
          </a:p>
          <a:p>
            <a:pPr marL="285750" indent="-285750" algn="just">
              <a:buFontTx/>
              <a:buChar char="-"/>
            </a:pPr>
            <a:r>
              <a:rPr lang="it-IT" sz="1600" b="1" dirty="0">
                <a:solidFill>
                  <a:srgbClr val="0000FF"/>
                </a:solidFill>
              </a:rPr>
              <a:t>FTM-Next</a:t>
            </a:r>
            <a:r>
              <a:rPr lang="it-IT" sz="1600" dirty="0"/>
              <a:t>		Setup per test beam</a:t>
            </a:r>
          </a:p>
          <a:p>
            <a:pPr marL="285750" indent="-285750" algn="just">
              <a:buFontTx/>
              <a:buChar char="-"/>
            </a:pPr>
            <a:r>
              <a:rPr lang="it-IT" sz="1600" dirty="0"/>
              <a:t>Attività di supporto assemblaggio rivelatori in camera pulita</a:t>
            </a:r>
          </a:p>
          <a:p>
            <a:pPr marL="285750" indent="-285750" algn="just">
              <a:buFontTx/>
              <a:buChar char="-"/>
            </a:pPr>
            <a:r>
              <a:rPr lang="it-IT" sz="1600" dirty="0"/>
              <a:t>Attività di supporto ai laboratori che impiegano gas  tecnici e non</a:t>
            </a:r>
          </a:p>
          <a:p>
            <a:pPr marL="285750" indent="-285750" algn="just">
              <a:buFontTx/>
              <a:buChar char="-"/>
            </a:pPr>
            <a:r>
              <a:rPr lang="it-IT" sz="1600" dirty="0"/>
              <a:t>Interventi generali di supporto alla sezione</a:t>
            </a:r>
          </a:p>
          <a:p>
            <a:pPr algn="just"/>
            <a:endParaRPr lang="it-IT" sz="1600" dirty="0">
              <a:solidFill>
                <a:srgbClr val="FF0000"/>
              </a:solidFill>
            </a:endParaRPr>
          </a:p>
          <a:p>
            <a:pPr algn="just"/>
            <a:r>
              <a:rPr lang="it-IT" sz="1600" b="1" u="sng" dirty="0">
                <a:solidFill>
                  <a:srgbClr val="4F81BD"/>
                </a:solidFill>
              </a:rPr>
              <a:t>Attività previste per il 2021:</a:t>
            </a:r>
            <a:endParaRPr lang="it-IT" sz="1600" dirty="0"/>
          </a:p>
          <a:p>
            <a:pPr marL="285750" indent="-285750" algn="just">
              <a:spcBef>
                <a:spcPts val="1200"/>
              </a:spcBef>
              <a:buFontTx/>
              <a:buChar char="-"/>
            </a:pPr>
            <a:r>
              <a:rPr lang="it-IT" sz="1600" dirty="0"/>
              <a:t>Prosieguo di tutte le «Attività in corso» </a:t>
            </a:r>
          </a:p>
          <a:p>
            <a:pPr marL="285750" indent="-285750" algn="just">
              <a:buFontTx/>
              <a:buChar char="-"/>
            </a:pPr>
            <a:r>
              <a:rPr lang="it-IT" sz="1600" b="1" dirty="0">
                <a:solidFill>
                  <a:srgbClr val="0000FF"/>
                </a:solidFill>
              </a:rPr>
              <a:t>ALICE ITS3</a:t>
            </a:r>
            <a:r>
              <a:rPr lang="it-IT" sz="1600" dirty="0"/>
              <a:t>		R&amp;D  di un sistema per l’assemblaggio e il wire </a:t>
            </a:r>
            <a:r>
              <a:rPr lang="it-IT" sz="1600" dirty="0" err="1"/>
              <a:t>bonding</a:t>
            </a:r>
            <a:r>
              <a:rPr lang="it-IT" sz="1600" dirty="0"/>
              <a:t> di chip ed </a:t>
            </a:r>
            <a:r>
              <a:rPr lang="it-IT" sz="1600" dirty="0" err="1"/>
              <a:t>fpc</a:t>
            </a:r>
            <a:r>
              <a:rPr lang="it-IT" sz="1600" dirty="0"/>
              <a:t> a geometria cilindrica</a:t>
            </a:r>
          </a:p>
          <a:p>
            <a:pPr marL="285750" indent="-285750" algn="just">
              <a:buFontTx/>
              <a:buChar char="-"/>
            </a:pPr>
            <a:r>
              <a:rPr lang="it-IT" sz="1600" b="1" dirty="0">
                <a:solidFill>
                  <a:srgbClr val="0000FF"/>
                </a:solidFill>
              </a:rPr>
              <a:t>KM3NeT</a:t>
            </a:r>
            <a:r>
              <a:rPr lang="it-IT" sz="1600" dirty="0"/>
              <a:t>		Realizzazione di componenti meccanici e supporto ad assemblaggio</a:t>
            </a:r>
          </a:p>
          <a:p>
            <a:pPr marL="285750" indent="-285750" algn="just">
              <a:buFontTx/>
              <a:buChar char="-"/>
            </a:pPr>
            <a:r>
              <a:rPr lang="it-IT" sz="1600" b="1" dirty="0">
                <a:solidFill>
                  <a:srgbClr val="0000FF"/>
                </a:solidFill>
              </a:rPr>
              <a:t>CMS</a:t>
            </a:r>
            <a:r>
              <a:rPr lang="it-IT" sz="1600" dirty="0"/>
              <a:t>		</a:t>
            </a:r>
            <a:r>
              <a:rPr lang="it-IT" sz="1600" dirty="0" err="1"/>
              <a:t>Jig</a:t>
            </a:r>
            <a:r>
              <a:rPr lang="it-IT" sz="1600" dirty="0"/>
              <a:t> per l’incollaggio dell’elettronica ai moduli dell’Outer </a:t>
            </a:r>
            <a:r>
              <a:rPr lang="it-IT" sz="1600" dirty="0" err="1"/>
              <a:t>Tracker</a:t>
            </a:r>
            <a:endParaRPr lang="it-IT" sz="1600" dirty="0"/>
          </a:p>
          <a:p>
            <a:pPr marL="285750" indent="-285750" algn="just">
              <a:buFontTx/>
              <a:buChar char="-"/>
            </a:pPr>
            <a:r>
              <a:rPr lang="it-IT" sz="1600" dirty="0"/>
              <a:t>Tutte le attività approvate e preventivate per il 2021</a:t>
            </a:r>
          </a:p>
          <a:p>
            <a:pPr algn="just"/>
            <a:endParaRPr lang="it-IT" sz="1600" dirty="0"/>
          </a:p>
          <a:p>
            <a:pPr algn="just"/>
            <a:r>
              <a:rPr lang="it-IT" sz="1600" b="1" u="sng" dirty="0">
                <a:solidFill>
                  <a:srgbClr val="FF0000"/>
                </a:solidFill>
              </a:rPr>
              <a:t>Esigenze del Servizio</a:t>
            </a:r>
            <a:endParaRPr lang="it-IT" sz="1600" dirty="0"/>
          </a:p>
          <a:p>
            <a:pPr marL="285750" indent="-285750" algn="just">
              <a:spcBef>
                <a:spcPts val="1200"/>
              </a:spcBef>
              <a:buFontTx/>
              <a:buChar char="-"/>
            </a:pPr>
            <a:r>
              <a:rPr lang="it-IT" sz="1600" dirty="0">
                <a:solidFill>
                  <a:srgbClr val="FF0000"/>
                </a:solidFill>
              </a:rPr>
              <a:t>Manutenzione macchine utensili</a:t>
            </a:r>
          </a:p>
          <a:p>
            <a:pPr marL="285750" indent="-285750" algn="just">
              <a:buFontTx/>
              <a:buChar char="-"/>
            </a:pPr>
            <a:r>
              <a:rPr lang="it-IT" sz="1600" dirty="0">
                <a:solidFill>
                  <a:srgbClr val="FF0000"/>
                </a:solidFill>
              </a:rPr>
              <a:t>Installazione linea alimentazione elettrica per nuova macchina CNC</a:t>
            </a:r>
            <a:endParaRPr lang="it-IT" sz="1400" dirty="0">
              <a:solidFill>
                <a:srgbClr val="FF0000"/>
              </a:solidFill>
            </a:endParaRPr>
          </a:p>
          <a:p>
            <a:pPr algn="just"/>
            <a:endParaRPr lang="it-IT" sz="1400" dirty="0"/>
          </a:p>
        </p:txBody>
      </p:sp>
      <p:sp>
        <p:nvSpPr>
          <p:cNvPr id="6" name="Footer Placeholder 2">
            <a:extLst>
              <a:ext uri="{FF2B5EF4-FFF2-40B4-BE49-F238E27FC236}">
                <a16:creationId xmlns:a16="http://schemas.microsoft.com/office/drawing/2014/main" id="{929C36D6-CDD8-534D-AE20-D9294867B7DF}"/>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453476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en-US" dirty="0"/>
              <a:t>Servizio di Officina meccanica</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53</a:t>
            </a:fld>
            <a:endParaRPr lang="en-US" dirty="0"/>
          </a:p>
        </p:txBody>
      </p:sp>
      <p:sp>
        <p:nvSpPr>
          <p:cNvPr id="16" name="AutoShape 2" descr="Visualizzazione di IMG_20201022_16011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nvGrpSpPr>
          <p:cNvPr id="12" name="Gruppo 11"/>
          <p:cNvGrpSpPr/>
          <p:nvPr/>
        </p:nvGrpSpPr>
        <p:grpSpPr>
          <a:xfrm>
            <a:off x="103981" y="1700366"/>
            <a:ext cx="11788877" cy="4628144"/>
            <a:chOff x="103981" y="1700366"/>
            <a:chExt cx="11788877" cy="4628144"/>
          </a:xfrm>
        </p:grpSpPr>
        <p:grpSp>
          <p:nvGrpSpPr>
            <p:cNvPr id="11" name="Gruppo 10"/>
            <p:cNvGrpSpPr/>
            <p:nvPr/>
          </p:nvGrpSpPr>
          <p:grpSpPr>
            <a:xfrm>
              <a:off x="103981" y="1700366"/>
              <a:ext cx="11788877" cy="4628144"/>
              <a:chOff x="103981" y="1762626"/>
              <a:chExt cx="11788877" cy="4628144"/>
            </a:xfrm>
          </p:grpSpPr>
          <p:pic>
            <p:nvPicPr>
              <p:cNvPr id="17" name="Immagine 1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60022" y="1762626"/>
                <a:ext cx="1541918" cy="2055891"/>
              </a:xfrm>
              <a:prstGeom prst="rect">
                <a:avLst/>
              </a:prstGeom>
            </p:spPr>
          </p:pic>
          <p:pic>
            <p:nvPicPr>
              <p:cNvPr id="18" name="Immagin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6472075" y="3366842"/>
                <a:ext cx="1045365" cy="1393820"/>
              </a:xfrm>
              <a:prstGeom prst="rect">
                <a:avLst/>
              </a:prstGeom>
            </p:spPr>
          </p:pic>
          <p:pic>
            <p:nvPicPr>
              <p:cNvPr id="19" name="Immagin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40764" y="4786694"/>
                <a:ext cx="2138766" cy="1604075"/>
              </a:xfrm>
              <a:prstGeom prst="rect">
                <a:avLst/>
              </a:prstGeom>
            </p:spPr>
          </p:pic>
          <p:pic>
            <p:nvPicPr>
              <p:cNvPr id="20" name="Immagin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5091636" y="1623873"/>
                <a:ext cx="945546" cy="1260727"/>
              </a:xfrm>
              <a:prstGeom prst="rect">
                <a:avLst/>
              </a:prstGeom>
            </p:spPr>
          </p:pic>
          <p:pic>
            <p:nvPicPr>
              <p:cNvPr id="22" name="Immagine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27653" y="4786695"/>
                <a:ext cx="2138767" cy="1604075"/>
              </a:xfrm>
              <a:prstGeom prst="rect">
                <a:avLst/>
              </a:prstGeom>
            </p:spPr>
          </p:pic>
          <p:pic>
            <p:nvPicPr>
              <p:cNvPr id="25" name="Immagin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49242" y="3446643"/>
                <a:ext cx="1524336" cy="1143252"/>
              </a:xfrm>
              <a:prstGeom prst="rect">
                <a:avLst/>
              </a:prstGeom>
            </p:spPr>
          </p:pic>
          <p:pic>
            <p:nvPicPr>
              <p:cNvPr id="26" name="Immagine 2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30691" y="2898390"/>
                <a:ext cx="1268629" cy="1691505"/>
              </a:xfrm>
              <a:prstGeom prst="rect">
                <a:avLst/>
              </a:prstGeom>
            </p:spPr>
          </p:pic>
          <p:pic>
            <p:nvPicPr>
              <p:cNvPr id="27" name="Immagine 2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914658" y="4904282"/>
                <a:ext cx="1978200" cy="1483650"/>
              </a:xfrm>
              <a:prstGeom prst="rect">
                <a:avLst/>
              </a:prstGeom>
            </p:spPr>
          </p:pic>
          <p:pic>
            <p:nvPicPr>
              <p:cNvPr id="28" name="Immagine 2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336791" y="4786695"/>
                <a:ext cx="2138767" cy="1604075"/>
              </a:xfrm>
              <a:prstGeom prst="rect">
                <a:avLst/>
              </a:prstGeom>
            </p:spPr>
          </p:pic>
          <p:pic>
            <p:nvPicPr>
              <p:cNvPr id="29" name="Immagine 28"/>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3981" y="1780011"/>
                <a:ext cx="1409743" cy="2618590"/>
              </a:xfrm>
              <a:prstGeom prst="rect">
                <a:avLst/>
              </a:prstGeom>
            </p:spPr>
          </p:pic>
          <p:pic>
            <p:nvPicPr>
              <p:cNvPr id="31" name="Immagine 30"/>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374144" y="1796588"/>
                <a:ext cx="1490337" cy="1117753"/>
              </a:xfrm>
              <a:prstGeom prst="rect">
                <a:avLst/>
              </a:prstGeom>
            </p:spPr>
          </p:pic>
          <p:pic>
            <p:nvPicPr>
              <p:cNvPr id="34" name="Immagine 33"/>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672473" y="3860638"/>
                <a:ext cx="1325115" cy="993836"/>
              </a:xfrm>
              <a:prstGeom prst="rect">
                <a:avLst/>
              </a:prstGeom>
            </p:spPr>
          </p:pic>
          <p:pic>
            <p:nvPicPr>
              <p:cNvPr id="35" name="Immagine 3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256629" y="1792054"/>
                <a:ext cx="1529588" cy="1147191"/>
              </a:xfrm>
              <a:prstGeom prst="rect">
                <a:avLst/>
              </a:prstGeom>
            </p:spPr>
          </p:pic>
          <p:pic>
            <p:nvPicPr>
              <p:cNvPr id="36" name="Immagine 35"/>
              <p:cNvPicPr>
                <a:picLocks noChangeAspect="1"/>
              </p:cNvPicPr>
              <p:nvPr/>
            </p:nvPicPr>
            <p:blipFill>
              <a:blip r:embed="rId15"/>
              <a:stretch>
                <a:fillRect/>
              </a:stretch>
            </p:blipFill>
            <p:spPr>
              <a:xfrm>
                <a:off x="7976147" y="3516163"/>
                <a:ext cx="1585097" cy="1188823"/>
              </a:xfrm>
              <a:prstGeom prst="rect">
                <a:avLst/>
              </a:prstGeom>
            </p:spPr>
          </p:pic>
          <p:pic>
            <p:nvPicPr>
              <p:cNvPr id="37" name="Immagine 36" descr="20190730_160934.jpg"/>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0682858" y="3527745"/>
                <a:ext cx="1204258" cy="1302018"/>
              </a:xfrm>
              <a:prstGeom prst="rect">
                <a:avLst/>
              </a:prstGeom>
            </p:spPr>
          </p:pic>
          <p:pic>
            <p:nvPicPr>
              <p:cNvPr id="6" name="Immagine 5" descr="Foto_mic.pn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3981" y="4587279"/>
                <a:ext cx="1443386" cy="1663676"/>
              </a:xfrm>
              <a:prstGeom prst="rect">
                <a:avLst/>
              </a:prstGeom>
            </p:spPr>
          </p:pic>
          <p:pic>
            <p:nvPicPr>
              <p:cNvPr id="38" name="Immagine 37"/>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6297847" y="1783268"/>
                <a:ext cx="1603269" cy="1644861"/>
              </a:xfrm>
              <a:prstGeom prst="rect">
                <a:avLst/>
              </a:prstGeom>
            </p:spPr>
          </p:pic>
          <p:pic>
            <p:nvPicPr>
              <p:cNvPr id="39" name="Immagine 38"/>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0838397" y="1792054"/>
                <a:ext cx="1048719" cy="1398291"/>
              </a:xfrm>
              <a:prstGeom prst="rect">
                <a:avLst/>
              </a:prstGeom>
            </p:spPr>
          </p:pic>
          <p:pic>
            <p:nvPicPr>
              <p:cNvPr id="40" name="Immagine 39"/>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9602351" y="3535462"/>
                <a:ext cx="1048719" cy="835437"/>
              </a:xfrm>
              <a:prstGeom prst="rect">
                <a:avLst/>
              </a:prstGeom>
            </p:spPr>
          </p:pic>
          <p:pic>
            <p:nvPicPr>
              <p:cNvPr id="41" name="Immagine 40"/>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8012639" y="1792054"/>
                <a:ext cx="1148142" cy="1328689"/>
              </a:xfrm>
              <a:prstGeom prst="rect">
                <a:avLst/>
              </a:prstGeom>
            </p:spPr>
          </p:pic>
          <p:pic>
            <p:nvPicPr>
              <p:cNvPr id="10" name="Immagine 9" descr="IMG-20201215-WA0000.jpg"/>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1722276" y="4900754"/>
                <a:ext cx="1275311" cy="1475388"/>
              </a:xfrm>
              <a:prstGeom prst="rect">
                <a:avLst/>
              </a:prstGeom>
            </p:spPr>
          </p:pic>
        </p:grpSp>
        <p:sp>
          <p:nvSpPr>
            <p:cNvPr id="42" name="Rettangolo 41"/>
            <p:cNvSpPr/>
            <p:nvPr/>
          </p:nvSpPr>
          <p:spPr>
            <a:xfrm>
              <a:off x="7266307" y="3033730"/>
              <a:ext cx="634809" cy="338554"/>
            </a:xfrm>
            <a:prstGeom prst="rect">
              <a:avLst/>
            </a:prstGeom>
            <a:solidFill>
              <a:schemeClr val="bg1"/>
            </a:solidFill>
          </p:spPr>
          <p:txBody>
            <a:bodyPr wrap="none">
              <a:spAutoFit/>
            </a:bodyPr>
            <a:lstStyle/>
            <a:p>
              <a:r>
                <a:rPr lang="it-IT" sz="1600" b="1" dirty="0">
                  <a:solidFill>
                    <a:srgbClr val="FF0000"/>
                  </a:solidFill>
                </a:rPr>
                <a:t>Mold</a:t>
              </a:r>
            </a:p>
          </p:txBody>
        </p:sp>
      </p:grpSp>
      <p:sp>
        <p:nvSpPr>
          <p:cNvPr id="13" name="CasellaDiTesto 12"/>
          <p:cNvSpPr txBox="1"/>
          <p:nvPr/>
        </p:nvSpPr>
        <p:spPr>
          <a:xfrm>
            <a:off x="5174558" y="1073229"/>
            <a:ext cx="5197027" cy="338554"/>
          </a:xfrm>
          <a:prstGeom prst="rect">
            <a:avLst/>
          </a:prstGeom>
          <a:noFill/>
        </p:spPr>
        <p:txBody>
          <a:bodyPr wrap="square" rtlCol="0">
            <a:spAutoFit/>
          </a:bodyPr>
          <a:lstStyle/>
          <a:p>
            <a:pPr algn="ctr"/>
            <a:r>
              <a:rPr lang="it-IT" sz="1600" b="1" dirty="0">
                <a:solidFill>
                  <a:srgbClr val="FF0000"/>
                </a:solidFill>
              </a:rPr>
              <a:t>LAVORAZIONI MECCANICHE ED ASSEMBLAGGI ESEGUITI</a:t>
            </a:r>
          </a:p>
        </p:txBody>
      </p:sp>
      <p:sp>
        <p:nvSpPr>
          <p:cNvPr id="43" name="CasellaDiTesto 42"/>
          <p:cNvSpPr txBox="1"/>
          <p:nvPr/>
        </p:nvSpPr>
        <p:spPr>
          <a:xfrm>
            <a:off x="1401665" y="1073229"/>
            <a:ext cx="2059680" cy="584776"/>
          </a:xfrm>
          <a:prstGeom prst="rect">
            <a:avLst/>
          </a:prstGeom>
          <a:noFill/>
        </p:spPr>
        <p:txBody>
          <a:bodyPr wrap="square" rtlCol="0">
            <a:spAutoFit/>
          </a:bodyPr>
          <a:lstStyle/>
          <a:p>
            <a:pPr algn="ctr"/>
            <a:r>
              <a:rPr lang="it-IT" sz="1600" b="1" dirty="0">
                <a:solidFill>
                  <a:srgbClr val="FF0000"/>
                </a:solidFill>
              </a:rPr>
              <a:t>INTERVENTI IN SEZIONE</a:t>
            </a:r>
          </a:p>
        </p:txBody>
      </p:sp>
      <p:sp>
        <p:nvSpPr>
          <p:cNvPr id="44" name="CasellaDiTesto 43"/>
          <p:cNvSpPr txBox="1"/>
          <p:nvPr/>
        </p:nvSpPr>
        <p:spPr>
          <a:xfrm>
            <a:off x="180476" y="1076205"/>
            <a:ext cx="1491996" cy="584776"/>
          </a:xfrm>
          <a:prstGeom prst="rect">
            <a:avLst/>
          </a:prstGeom>
          <a:noFill/>
        </p:spPr>
        <p:txBody>
          <a:bodyPr wrap="square" rtlCol="0">
            <a:spAutoFit/>
          </a:bodyPr>
          <a:lstStyle/>
          <a:p>
            <a:pPr algn="ctr"/>
            <a:r>
              <a:rPr lang="it-IT" sz="1600" b="1" dirty="0">
                <a:solidFill>
                  <a:srgbClr val="FF0000"/>
                </a:solidFill>
              </a:rPr>
              <a:t>INTERVENTI AL </a:t>
            </a:r>
          </a:p>
          <a:p>
            <a:pPr algn="ctr"/>
            <a:r>
              <a:rPr lang="it-IT" sz="1600" b="1" dirty="0">
                <a:solidFill>
                  <a:srgbClr val="FF0000"/>
                </a:solidFill>
              </a:rPr>
              <a:t>CERN</a:t>
            </a:r>
          </a:p>
        </p:txBody>
      </p:sp>
      <p:sp>
        <p:nvSpPr>
          <p:cNvPr id="5" name="Rettangolo arrotondato 4"/>
          <p:cNvSpPr/>
          <p:nvPr/>
        </p:nvSpPr>
        <p:spPr>
          <a:xfrm>
            <a:off x="12451" y="1656129"/>
            <a:ext cx="1547367" cy="4747093"/>
          </a:xfrm>
          <a:prstGeom prst="roundRect">
            <a:avLst>
              <a:gd name="adj" fmla="val 8903"/>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5" name="Rettangolo arrotondato 44"/>
          <p:cNvSpPr/>
          <p:nvPr/>
        </p:nvSpPr>
        <p:spPr>
          <a:xfrm>
            <a:off x="1621618" y="1659105"/>
            <a:ext cx="1615565" cy="4747093"/>
          </a:xfrm>
          <a:prstGeom prst="roundRect">
            <a:avLst>
              <a:gd name="adj" fmla="val 8903"/>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arrotondato 45"/>
          <p:cNvSpPr/>
          <p:nvPr/>
        </p:nvSpPr>
        <p:spPr>
          <a:xfrm>
            <a:off x="3317942" y="1662081"/>
            <a:ext cx="8734915" cy="4747093"/>
          </a:xfrm>
          <a:prstGeom prst="roundRect">
            <a:avLst>
              <a:gd name="adj" fmla="val 2608"/>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Footer Placeholder 2">
            <a:extLst>
              <a:ext uri="{FF2B5EF4-FFF2-40B4-BE49-F238E27FC236}">
                <a16:creationId xmlns:a16="http://schemas.microsoft.com/office/drawing/2014/main" id="{61F6AA6B-DD09-334E-93B6-21A7059B5FAA}"/>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2753031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a:t>Servizio Calcolo e Reti</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54</a:t>
            </a:fld>
            <a:endParaRPr lang="en-US" dirty="0"/>
          </a:p>
        </p:txBody>
      </p:sp>
      <p:sp>
        <p:nvSpPr>
          <p:cNvPr id="6" name="CasellaDiTesto 5">
            <a:extLst>
              <a:ext uri="{FF2B5EF4-FFF2-40B4-BE49-F238E27FC236}">
                <a16:creationId xmlns:a16="http://schemas.microsoft.com/office/drawing/2014/main" id="{50700F7E-8E94-C946-9447-B0CF94E475F9}"/>
              </a:ext>
            </a:extLst>
          </p:cNvPr>
          <p:cNvSpPr txBox="1"/>
          <p:nvPr/>
        </p:nvSpPr>
        <p:spPr>
          <a:xfrm>
            <a:off x="399344" y="1773766"/>
            <a:ext cx="11029244" cy="3462486"/>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it-IT" b="1" dirty="0"/>
              <a:t>Vincenzo Spinoso, Responsabile </a:t>
            </a:r>
          </a:p>
          <a:p>
            <a:pPr marL="342900" indent="-342900">
              <a:spcBef>
                <a:spcPts val="600"/>
              </a:spcBef>
              <a:buFont typeface="Arial" panose="020B0604020202020204" pitchFamily="34" charset="0"/>
              <a:buChar char="•"/>
            </a:pPr>
            <a:r>
              <a:rPr lang="it-IT" dirty="0"/>
              <a:t>Alessandro Casale, Amministrazione rete e sistemi, APM Sezione, supporto utenti</a:t>
            </a:r>
          </a:p>
          <a:p>
            <a:pPr marL="342900" indent="-342900">
              <a:spcBef>
                <a:spcPts val="600"/>
              </a:spcBef>
              <a:buFont typeface="Arial" panose="020B0604020202020204" pitchFamily="34" charset="0"/>
              <a:buChar char="•"/>
            </a:pPr>
            <a:r>
              <a:rPr lang="it-IT" dirty="0"/>
              <a:t>Roberto Valentini, Amministrazione </a:t>
            </a:r>
            <a:r>
              <a:rPr lang="it-IT" dirty="0" err="1"/>
              <a:t>VMWare</a:t>
            </a:r>
            <a:r>
              <a:rPr lang="it-IT" dirty="0"/>
              <a:t> e sistemi</a:t>
            </a:r>
          </a:p>
          <a:p>
            <a:pPr marL="342900" indent="-342900">
              <a:spcBef>
                <a:spcPts val="600"/>
              </a:spcBef>
              <a:buFont typeface="Arial" panose="020B0604020202020204" pitchFamily="34" charset="0"/>
              <a:buChar char="•"/>
            </a:pPr>
            <a:r>
              <a:rPr lang="it-IT" dirty="0"/>
              <a:t>Angelo Ceres, Amministrazione web e gestione contenuti web, supporto utenti</a:t>
            </a:r>
          </a:p>
          <a:p>
            <a:pPr marL="342900" indent="-342900">
              <a:spcBef>
                <a:spcPts val="600"/>
              </a:spcBef>
              <a:buFont typeface="Arial" panose="020B0604020202020204" pitchFamily="34" charset="0"/>
              <a:buChar char="•"/>
            </a:pPr>
            <a:r>
              <a:rPr lang="it-IT" dirty="0"/>
              <a:t>Riccardo Gervasoni, Amministrazione Infrastruttura, acquisti, supporto utenti</a:t>
            </a:r>
          </a:p>
          <a:p>
            <a:pPr marL="342900" indent="-342900">
              <a:spcBef>
                <a:spcPts val="600"/>
              </a:spcBef>
              <a:buFont typeface="Arial" panose="020B0604020202020204" pitchFamily="34" charset="0"/>
              <a:buChar char="•"/>
            </a:pPr>
            <a:r>
              <a:rPr lang="it-IT" dirty="0"/>
              <a:t>Alessandro Italiano, Amministrazione rete e sistemi ReCaS-Bari, APM ReCaS-Bari/T2</a:t>
            </a:r>
          </a:p>
          <a:p>
            <a:pPr marL="342900" indent="-342900">
              <a:spcBef>
                <a:spcPts val="600"/>
              </a:spcBef>
              <a:buFont typeface="Arial" panose="020B0604020202020204" pitchFamily="34" charset="0"/>
              <a:buChar char="•"/>
            </a:pPr>
            <a:r>
              <a:rPr lang="it-IT" dirty="0"/>
              <a:t>Aldo </a:t>
            </a:r>
            <a:r>
              <a:rPr lang="it-IT" dirty="0" err="1"/>
              <a:t>Andriani</a:t>
            </a:r>
            <a:r>
              <a:rPr lang="it-IT" dirty="0"/>
              <a:t>, Acquisizione dati</a:t>
            </a:r>
          </a:p>
          <a:p>
            <a:pPr marL="342900" indent="-342900">
              <a:spcBef>
                <a:spcPts val="600"/>
              </a:spcBef>
              <a:buFont typeface="Arial" panose="020B0604020202020204" pitchFamily="34" charset="0"/>
              <a:buChar char="•"/>
            </a:pPr>
            <a:r>
              <a:rPr lang="it-IT" dirty="0"/>
              <a:t>Antonio Franco, Acquisizione dati</a:t>
            </a:r>
          </a:p>
        </p:txBody>
      </p:sp>
      <p:sp>
        <p:nvSpPr>
          <p:cNvPr id="7" name="CasellaDiTesto 6">
            <a:extLst>
              <a:ext uri="{FF2B5EF4-FFF2-40B4-BE49-F238E27FC236}">
                <a16:creationId xmlns:a16="http://schemas.microsoft.com/office/drawing/2014/main" id="{3BFFAAA2-F470-AF46-B025-2D175A2C831F}"/>
              </a:ext>
            </a:extLst>
          </p:cNvPr>
          <p:cNvSpPr txBox="1"/>
          <p:nvPr/>
        </p:nvSpPr>
        <p:spPr>
          <a:xfrm>
            <a:off x="399344" y="1133233"/>
            <a:ext cx="6976533" cy="461665"/>
          </a:xfrm>
          <a:prstGeom prst="rect">
            <a:avLst/>
          </a:prstGeom>
          <a:noFill/>
        </p:spPr>
        <p:txBody>
          <a:bodyPr wrap="square" rtlCol="0">
            <a:spAutoFit/>
          </a:bodyPr>
          <a:lstStyle/>
          <a:p>
            <a:r>
              <a:rPr lang="it-IT" sz="2400" b="1" dirty="0">
                <a:solidFill>
                  <a:srgbClr val="4F81BD"/>
                </a:solidFill>
              </a:rPr>
              <a:t>Composizione del Servizio e Competenze</a:t>
            </a:r>
          </a:p>
        </p:txBody>
      </p:sp>
      <p:sp>
        <p:nvSpPr>
          <p:cNvPr id="8" name="Footer Placeholder 2">
            <a:extLst>
              <a:ext uri="{FF2B5EF4-FFF2-40B4-BE49-F238E27FC236}">
                <a16:creationId xmlns:a16="http://schemas.microsoft.com/office/drawing/2014/main" id="{DAD25681-C5DF-6249-92A0-1A044BC12EC1}"/>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6233686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a:t>Servizio Calcolo e Reti – Attività in corso o concluse</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55</a:t>
            </a:fld>
            <a:endParaRPr lang="en-US" dirty="0"/>
          </a:p>
        </p:txBody>
      </p:sp>
      <p:graphicFrame>
        <p:nvGraphicFramePr>
          <p:cNvPr id="5" name="Tabella 7">
            <a:extLst>
              <a:ext uri="{FF2B5EF4-FFF2-40B4-BE49-F238E27FC236}">
                <a16:creationId xmlns:a16="http://schemas.microsoft.com/office/drawing/2014/main" id="{5011C61C-0FFF-AC4E-87B6-D04869AB6B07}"/>
              </a:ext>
            </a:extLst>
          </p:cNvPr>
          <p:cNvGraphicFramePr>
            <a:graphicFrameLocks noGrp="1"/>
          </p:cNvGraphicFramePr>
          <p:nvPr>
            <p:extLst>
              <p:ext uri="{D42A27DB-BD31-4B8C-83A1-F6EECF244321}">
                <p14:modId xmlns:p14="http://schemas.microsoft.com/office/powerpoint/2010/main" val="4271146656"/>
              </p:ext>
            </p:extLst>
          </p:nvPr>
        </p:nvGraphicFramePr>
        <p:xfrm>
          <a:off x="230602" y="892309"/>
          <a:ext cx="11433232" cy="5591666"/>
        </p:xfrm>
        <a:graphic>
          <a:graphicData uri="http://schemas.openxmlformats.org/drawingml/2006/table">
            <a:tbl>
              <a:tblPr firstRow="1" bandRow="1">
                <a:tableStyleId>{5C22544A-7EE6-4342-B048-85BDC9FD1C3A}</a:tableStyleId>
              </a:tblPr>
              <a:tblGrid>
                <a:gridCol w="5526731">
                  <a:extLst>
                    <a:ext uri="{9D8B030D-6E8A-4147-A177-3AD203B41FA5}">
                      <a16:colId xmlns:a16="http://schemas.microsoft.com/office/drawing/2014/main" val="3668196740"/>
                    </a:ext>
                  </a:extLst>
                </a:gridCol>
                <a:gridCol w="5906501">
                  <a:extLst>
                    <a:ext uri="{9D8B030D-6E8A-4147-A177-3AD203B41FA5}">
                      <a16:colId xmlns:a16="http://schemas.microsoft.com/office/drawing/2014/main" val="1183855184"/>
                    </a:ext>
                  </a:extLst>
                </a:gridCol>
              </a:tblGrid>
              <a:tr h="446789">
                <a:tc>
                  <a:txBody>
                    <a:bodyPr/>
                    <a:lstStyle/>
                    <a:p>
                      <a:r>
                        <a:rPr lang="it-IT" sz="1400" dirty="0"/>
                        <a:t>Attività, iniziative ed eventi di rilievo</a:t>
                      </a:r>
                    </a:p>
                  </a:txBody>
                  <a:tcPr/>
                </a:tc>
                <a:tc>
                  <a:txBody>
                    <a:bodyPr/>
                    <a:lstStyle/>
                    <a:p>
                      <a:r>
                        <a:rPr lang="it-IT" sz="1400" dirty="0"/>
                        <a:t>Risultati</a:t>
                      </a:r>
                    </a:p>
                  </a:txBody>
                  <a:tcPr/>
                </a:tc>
                <a:extLst>
                  <a:ext uri="{0D108BD9-81ED-4DB2-BD59-A6C34878D82A}">
                    <a16:rowId xmlns:a16="http://schemas.microsoft.com/office/drawing/2014/main" val="2892081197"/>
                  </a:ext>
                </a:extLst>
              </a:tr>
              <a:tr h="446789">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sz="1400" dirty="0"/>
                        <a:t>Riconfigurazione della gestione account in ottemperanza alle vigenti normative sul trattamento dei dati personali: contattati numerosi utenti per regolarizzare, estendere o chiudere gli account</a:t>
                      </a:r>
                    </a:p>
                  </a:txBody>
                  <a:tcPr/>
                </a:tc>
                <a:tc>
                  <a:txBody>
                    <a:bodyPr/>
                    <a:lstStyle/>
                    <a:p>
                      <a:r>
                        <a:rPr lang="it-IT" sz="1400" dirty="0"/>
                        <a:t>✅ CONCLUSA (manca un ultimo </a:t>
                      </a:r>
                      <a:r>
                        <a:rPr lang="it-IT" sz="1400" dirty="0" err="1"/>
                        <a:t>step</a:t>
                      </a:r>
                      <a:r>
                        <a:rPr lang="it-IT" sz="1400" dirty="0"/>
                        <a:t> di accettazione norme degli utenti)</a:t>
                      </a:r>
                    </a:p>
                  </a:txBody>
                  <a:tcPr/>
                </a:tc>
                <a:extLst>
                  <a:ext uri="{0D108BD9-81ED-4DB2-BD59-A6C34878D82A}">
                    <a16:rowId xmlns:a16="http://schemas.microsoft.com/office/drawing/2014/main" val="3059856936"/>
                  </a:ext>
                </a:extLst>
              </a:tr>
              <a:tr h="771170">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sz="1400" dirty="0"/>
                        <a:t>Audit INFN misure di sicurezza informatica e trattamento dei dati personali</a:t>
                      </a:r>
                    </a:p>
                  </a:txBody>
                  <a:tcPr/>
                </a:tc>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sz="1400" dirty="0"/>
                        <a:t>✅ Sostenuto con successo il 5 marzo 2021, nessuna non conformità grave rilevata imputabile al Servizio. Primo audit separato da ReCaS-Bari.</a:t>
                      </a:r>
                    </a:p>
                  </a:txBody>
                  <a:tcPr/>
                </a:tc>
                <a:extLst>
                  <a:ext uri="{0D108BD9-81ED-4DB2-BD59-A6C34878D82A}">
                    <a16:rowId xmlns:a16="http://schemas.microsoft.com/office/drawing/2014/main" val="2543849430"/>
                  </a:ext>
                </a:extLst>
              </a:tr>
              <a:tr h="771170">
                <a:tc>
                  <a:txBody>
                    <a:bodyPr/>
                    <a:lstStyle/>
                    <a:p>
                      <a:r>
                        <a:rPr lang="it-IT" sz="1400" dirty="0"/>
                        <a:t>Supporto utenti remoto via </a:t>
                      </a:r>
                      <a:r>
                        <a:rPr lang="it-IT" sz="1400" dirty="0" err="1"/>
                        <a:t>Anydesk</a:t>
                      </a:r>
                      <a:r>
                        <a:rPr lang="it-IT" sz="1400" dirty="0"/>
                        <a:t> attivo, permette di assistere gli utenti a distanza</a:t>
                      </a:r>
                    </a:p>
                  </a:txBody>
                  <a:tcPr/>
                </a:tc>
                <a:tc>
                  <a:txBody>
                    <a:bodyPr/>
                    <a:lstStyle/>
                    <a:p>
                      <a:r>
                        <a:rPr lang="it-IT" sz="1400" dirty="0"/>
                        <a:t>✅ Garantita assistenza in lavoro agile. Assistenza utenti particolarmente complessa durante la pandemia. In molti casi l’intervento tempestivo è stato possibile solo grazie a </a:t>
                      </a:r>
                      <a:r>
                        <a:rPr lang="it-IT" sz="1400" dirty="0" err="1"/>
                        <a:t>Anydesk</a:t>
                      </a:r>
                      <a:r>
                        <a:rPr lang="it-IT" sz="1400" dirty="0"/>
                        <a:t>. </a:t>
                      </a:r>
                    </a:p>
                  </a:txBody>
                  <a:tcPr/>
                </a:tc>
                <a:extLst>
                  <a:ext uri="{0D108BD9-81ED-4DB2-BD59-A6C34878D82A}">
                    <a16:rowId xmlns:a16="http://schemas.microsoft.com/office/drawing/2014/main" val="362325392"/>
                  </a:ext>
                </a:extLst>
              </a:tr>
              <a:tr h="1083861">
                <a:tc>
                  <a:txBody>
                    <a:bodyPr/>
                    <a:lstStyle/>
                    <a:p>
                      <a:r>
                        <a:rPr lang="it-IT" sz="1400" dirty="0"/>
                        <a:t>Rinnovo completo parco macchine per i Servizi di Sezione. </a:t>
                      </a:r>
                    </a:p>
                    <a:p>
                      <a:r>
                        <a:rPr lang="it-IT" sz="1400" dirty="0"/>
                        <a:t>Portatili configurati e assegnati, anche 2 riparati «al volo» (2gg) usando il Supporto Premier </a:t>
                      </a:r>
                      <a:r>
                        <a:rPr lang="it-IT" sz="1400" dirty="0" err="1"/>
                        <a:t>Lenovo</a:t>
                      </a:r>
                      <a:r>
                        <a:rPr lang="it-IT" sz="1400" dirty="0"/>
                        <a:t> on site</a:t>
                      </a:r>
                    </a:p>
                  </a:txBody>
                  <a:tcPr/>
                </a:tc>
                <a:tc>
                  <a:txBody>
                    <a:bodyPr/>
                    <a:lstStyle/>
                    <a:p>
                      <a:r>
                        <a:rPr lang="it-IT" sz="1400" dirty="0"/>
                        <a:t>✅ Garantita continuità lavorativa in lavoro agile </a:t>
                      </a:r>
                      <a:r>
                        <a:rPr lang="it-IT" sz="1400" dirty="0">
                          <a:sym typeface="Wingdings" pitchFamily="2" charset="2"/>
                        </a:rPr>
                        <a:t> </a:t>
                      </a:r>
                      <a:r>
                        <a:rPr lang="it-IT" sz="1400" u="sng" dirty="0"/>
                        <a:t>Strategia vincente: pianificata a ottobre 2020 prevedendo un periodo più esteso di lavoro agile «COVID»</a:t>
                      </a:r>
                    </a:p>
                  </a:txBody>
                  <a:tcPr/>
                </a:tc>
                <a:extLst>
                  <a:ext uri="{0D108BD9-81ED-4DB2-BD59-A6C34878D82A}">
                    <a16:rowId xmlns:a16="http://schemas.microsoft.com/office/drawing/2014/main" val="1596513495"/>
                  </a:ext>
                </a:extLst>
              </a:tr>
              <a:tr h="446789">
                <a:tc>
                  <a:txBody>
                    <a:bodyPr/>
                    <a:lstStyle/>
                    <a:p>
                      <a:r>
                        <a:rPr lang="it-IT" sz="1400" dirty="0"/>
                        <a:t>Supporto all’amministrazione con incarichi di RUP, varie gare &gt; 500k€</a:t>
                      </a:r>
                    </a:p>
                  </a:txBody>
                  <a:tcPr/>
                </a:tc>
                <a:tc>
                  <a:txBody>
                    <a:bodyPr/>
                    <a:lstStyle/>
                    <a:p>
                      <a:r>
                        <a:rPr lang="it-IT" sz="1400" dirty="0"/>
                        <a:t>✅ Vedi riepilogo in slide successiva</a:t>
                      </a:r>
                    </a:p>
                  </a:txBody>
                  <a:tcPr/>
                </a:tc>
                <a:extLst>
                  <a:ext uri="{0D108BD9-81ED-4DB2-BD59-A6C34878D82A}">
                    <a16:rowId xmlns:a16="http://schemas.microsoft.com/office/drawing/2014/main" val="2449304476"/>
                  </a:ext>
                </a:extLst>
              </a:tr>
              <a:tr h="446789">
                <a:tc>
                  <a:txBody>
                    <a:bodyPr/>
                    <a:lstStyle/>
                    <a:p>
                      <a:r>
                        <a:rPr lang="it-IT" sz="1400" dirty="0"/>
                        <a:t>Ospitiamo da fine 2020 uno dei 4 </a:t>
                      </a:r>
                      <a:r>
                        <a:rPr lang="it-IT" sz="1400" dirty="0" err="1"/>
                        <a:t>Dress</a:t>
                      </a:r>
                      <a:r>
                        <a:rPr lang="it-IT" sz="1400" dirty="0"/>
                        <a:t> server nazionali (</a:t>
                      </a:r>
                      <a:r>
                        <a:rPr lang="it-IT" sz="1400" dirty="0" err="1"/>
                        <a:t>anonymizer</a:t>
                      </a:r>
                      <a:r>
                        <a:rPr lang="it-IT" sz="1400" dirty="0"/>
                        <a:t>)</a:t>
                      </a:r>
                    </a:p>
                  </a:txBody>
                  <a:tcPr/>
                </a:tc>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sz="1400" dirty="0"/>
                        <a:t>✅ In produzione</a:t>
                      </a:r>
                    </a:p>
                  </a:txBody>
                  <a:tcPr/>
                </a:tc>
                <a:extLst>
                  <a:ext uri="{0D108BD9-81ED-4DB2-BD59-A6C34878D82A}">
                    <a16:rowId xmlns:a16="http://schemas.microsoft.com/office/drawing/2014/main" val="2345770753"/>
                  </a:ext>
                </a:extLst>
              </a:tr>
              <a:tr h="446789">
                <a:tc>
                  <a:txBody>
                    <a:bodyPr/>
                    <a:lstStyle/>
                    <a:p>
                      <a:r>
                        <a:rPr lang="it-IT" sz="1400" dirty="0"/>
                        <a:t>Attività ordinaria di manutenzione e upgrade macchine e infrastruttura</a:t>
                      </a:r>
                    </a:p>
                  </a:txBody>
                  <a:tcPr/>
                </a:tc>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sz="1400" dirty="0"/>
                        <a:t>✅ DNS, VPN, RADIUS, BACKUP</a:t>
                      </a:r>
                    </a:p>
                  </a:txBody>
                  <a:tcPr/>
                </a:tc>
                <a:extLst>
                  <a:ext uri="{0D108BD9-81ED-4DB2-BD59-A6C34878D82A}">
                    <a16:rowId xmlns:a16="http://schemas.microsoft.com/office/drawing/2014/main" val="14153829"/>
                  </a:ext>
                </a:extLst>
              </a:tr>
              <a:tr h="446789">
                <a:tc>
                  <a:txBody>
                    <a:bodyPr/>
                    <a:lstStyle/>
                    <a:p>
                      <a:r>
                        <a:rPr lang="it-IT" sz="1400" dirty="0"/>
                        <a:t>Procedura di registrazione dei trattamento dei dati personali</a:t>
                      </a:r>
                    </a:p>
                  </a:txBody>
                  <a:tcPr/>
                </a:tc>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sz="1400" dirty="0"/>
                        <a:t>✅ Procedura attiva, trattamenti registrati (mancano pochi trattamenti)</a:t>
                      </a:r>
                    </a:p>
                  </a:txBody>
                  <a:tcPr/>
                </a:tc>
                <a:extLst>
                  <a:ext uri="{0D108BD9-81ED-4DB2-BD59-A6C34878D82A}">
                    <a16:rowId xmlns:a16="http://schemas.microsoft.com/office/drawing/2014/main" val="4058642591"/>
                  </a:ext>
                </a:extLst>
              </a:tr>
            </a:tbl>
          </a:graphicData>
        </a:graphic>
      </p:graphicFrame>
      <p:sp>
        <p:nvSpPr>
          <p:cNvPr id="6" name="Footer Placeholder 2">
            <a:extLst>
              <a:ext uri="{FF2B5EF4-FFF2-40B4-BE49-F238E27FC236}">
                <a16:creationId xmlns:a16="http://schemas.microsoft.com/office/drawing/2014/main" id="{6C3FE656-02D1-474C-BA40-2D1BF21B8F30}"/>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3055120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417D4C-783E-2746-860B-530B77E55011}"/>
              </a:ext>
            </a:extLst>
          </p:cNvPr>
          <p:cNvSpPr>
            <a:spLocks noGrp="1"/>
          </p:cNvSpPr>
          <p:nvPr>
            <p:ph type="title"/>
          </p:nvPr>
        </p:nvSpPr>
        <p:spPr/>
        <p:txBody>
          <a:bodyPr/>
          <a:lstStyle/>
          <a:p>
            <a:r>
              <a:rPr lang="it-IT" dirty="0"/>
              <a:t>Servizio Calcolo e Reti – Attività di RUP </a:t>
            </a:r>
          </a:p>
        </p:txBody>
      </p:sp>
      <p:sp>
        <p:nvSpPr>
          <p:cNvPr id="4" name="Segnaposto numero diapositiva 3">
            <a:extLst>
              <a:ext uri="{FF2B5EF4-FFF2-40B4-BE49-F238E27FC236}">
                <a16:creationId xmlns:a16="http://schemas.microsoft.com/office/drawing/2014/main" id="{24CB0811-F6DA-2843-A0DA-EB7318A132A8}"/>
              </a:ext>
            </a:extLst>
          </p:cNvPr>
          <p:cNvSpPr>
            <a:spLocks noGrp="1"/>
          </p:cNvSpPr>
          <p:nvPr>
            <p:ph type="sldNum" sz="quarter" idx="4"/>
          </p:nvPr>
        </p:nvSpPr>
        <p:spPr/>
        <p:txBody>
          <a:bodyPr/>
          <a:lstStyle/>
          <a:p>
            <a:fld id="{B7F62631-D247-0E44-B808-5D23CBBA66F7}" type="slidenum">
              <a:rPr lang="en-US" smtClean="0"/>
              <a:pPr/>
              <a:t>56</a:t>
            </a:fld>
            <a:endParaRPr lang="en-US" dirty="0"/>
          </a:p>
        </p:txBody>
      </p:sp>
      <p:graphicFrame>
        <p:nvGraphicFramePr>
          <p:cNvPr id="5" name="Tabella 5">
            <a:extLst>
              <a:ext uri="{FF2B5EF4-FFF2-40B4-BE49-F238E27FC236}">
                <a16:creationId xmlns:a16="http://schemas.microsoft.com/office/drawing/2014/main" id="{F6D507A0-B6E9-3045-B9E5-3FB017EFB8B3}"/>
              </a:ext>
            </a:extLst>
          </p:cNvPr>
          <p:cNvGraphicFramePr>
            <a:graphicFrameLocks noGrp="1"/>
          </p:cNvGraphicFramePr>
          <p:nvPr>
            <p:extLst>
              <p:ext uri="{D42A27DB-BD31-4B8C-83A1-F6EECF244321}">
                <p14:modId xmlns:p14="http://schemas.microsoft.com/office/powerpoint/2010/main" val="4109783281"/>
              </p:ext>
            </p:extLst>
          </p:nvPr>
        </p:nvGraphicFramePr>
        <p:xfrm>
          <a:off x="911310" y="1764947"/>
          <a:ext cx="9451891" cy="3444240"/>
        </p:xfrm>
        <a:graphic>
          <a:graphicData uri="http://schemas.openxmlformats.org/drawingml/2006/table">
            <a:tbl>
              <a:tblPr firstRow="1" bandRow="1">
                <a:tableStyleId>{5C22544A-7EE6-4342-B048-85BDC9FD1C3A}</a:tableStyleId>
              </a:tblPr>
              <a:tblGrid>
                <a:gridCol w="3141401">
                  <a:extLst>
                    <a:ext uri="{9D8B030D-6E8A-4147-A177-3AD203B41FA5}">
                      <a16:colId xmlns:a16="http://schemas.microsoft.com/office/drawing/2014/main" val="2008179495"/>
                    </a:ext>
                  </a:extLst>
                </a:gridCol>
                <a:gridCol w="2111022">
                  <a:extLst>
                    <a:ext uri="{9D8B030D-6E8A-4147-A177-3AD203B41FA5}">
                      <a16:colId xmlns:a16="http://schemas.microsoft.com/office/drawing/2014/main" val="2530117572"/>
                    </a:ext>
                  </a:extLst>
                </a:gridCol>
                <a:gridCol w="2054578">
                  <a:extLst>
                    <a:ext uri="{9D8B030D-6E8A-4147-A177-3AD203B41FA5}">
                      <a16:colId xmlns:a16="http://schemas.microsoft.com/office/drawing/2014/main" val="459328945"/>
                    </a:ext>
                  </a:extLst>
                </a:gridCol>
                <a:gridCol w="2144890">
                  <a:extLst>
                    <a:ext uri="{9D8B030D-6E8A-4147-A177-3AD203B41FA5}">
                      <a16:colId xmlns:a16="http://schemas.microsoft.com/office/drawing/2014/main" val="2440749322"/>
                    </a:ext>
                  </a:extLst>
                </a:gridCol>
              </a:tblGrid>
              <a:tr h="370840">
                <a:tc>
                  <a:txBody>
                    <a:bodyPr/>
                    <a:lstStyle/>
                    <a:p>
                      <a:r>
                        <a:rPr lang="it-IT" dirty="0"/>
                        <a:t>RUP gare informatiche </a:t>
                      </a:r>
                      <a:r>
                        <a:rPr lang="it-IT" dirty="0" err="1"/>
                        <a:t>soprasoglia</a:t>
                      </a:r>
                      <a:r>
                        <a:rPr lang="it-IT" dirty="0"/>
                        <a:t> 2019-2021</a:t>
                      </a:r>
                    </a:p>
                  </a:txBody>
                  <a:tcPr/>
                </a:tc>
                <a:tc>
                  <a:txBody>
                    <a:bodyPr/>
                    <a:lstStyle/>
                    <a:p>
                      <a:r>
                        <a:rPr lang="it-IT" dirty="0"/>
                        <a:t>Nome</a:t>
                      </a:r>
                    </a:p>
                  </a:txBody>
                  <a:tcPr/>
                </a:tc>
                <a:tc>
                  <a:txBody>
                    <a:bodyPr/>
                    <a:lstStyle/>
                    <a:p>
                      <a:pPr algn="r"/>
                      <a:r>
                        <a:rPr lang="it-IT" dirty="0"/>
                        <a:t>Importo a base di gara</a:t>
                      </a:r>
                    </a:p>
                  </a:txBody>
                  <a:tcPr/>
                </a:tc>
                <a:tc>
                  <a:txBody>
                    <a:bodyPr/>
                    <a:lstStyle/>
                    <a:p>
                      <a:pPr algn="ctr"/>
                      <a:r>
                        <a:rPr lang="it-IT" dirty="0"/>
                        <a:t>Stato</a:t>
                      </a:r>
                    </a:p>
                  </a:txBody>
                  <a:tcPr/>
                </a:tc>
                <a:extLst>
                  <a:ext uri="{0D108BD9-81ED-4DB2-BD59-A6C34878D82A}">
                    <a16:rowId xmlns:a16="http://schemas.microsoft.com/office/drawing/2014/main" val="3911177550"/>
                  </a:ext>
                </a:extLst>
              </a:tr>
              <a:tr h="370840">
                <a:tc>
                  <a:txBody>
                    <a:bodyPr/>
                    <a:lstStyle/>
                    <a:p>
                      <a:r>
                        <a:rPr lang="it-IT" dirty="0"/>
                        <a:t>Gervasoni</a:t>
                      </a:r>
                    </a:p>
                  </a:txBody>
                  <a:tcPr/>
                </a:tc>
                <a:tc>
                  <a:txBody>
                    <a:bodyPr/>
                    <a:lstStyle/>
                    <a:p>
                      <a:r>
                        <a:rPr lang="it-IT" dirty="0"/>
                        <a:t>Ibisco Storage</a:t>
                      </a:r>
                    </a:p>
                  </a:txBody>
                  <a:tcPr/>
                </a:tc>
                <a:tc>
                  <a:txBody>
                    <a:bodyPr/>
                    <a:lstStyle/>
                    <a:p>
                      <a:pPr algn="r"/>
                      <a:r>
                        <a:rPr lang="it-IT" dirty="0"/>
                        <a:t>1.1M€</a:t>
                      </a:r>
                    </a:p>
                  </a:txBody>
                  <a:tcPr/>
                </a:tc>
                <a:tc>
                  <a:txBody>
                    <a:bodyPr/>
                    <a:lstStyle/>
                    <a:p>
                      <a:pPr algn="ctr"/>
                      <a:r>
                        <a:rPr lang="it-IT" dirty="0"/>
                        <a:t>IN CORSO</a:t>
                      </a:r>
                    </a:p>
                  </a:txBody>
                  <a:tcPr/>
                </a:tc>
                <a:extLst>
                  <a:ext uri="{0D108BD9-81ED-4DB2-BD59-A6C34878D82A}">
                    <a16:rowId xmlns:a16="http://schemas.microsoft.com/office/drawing/2014/main" val="725532738"/>
                  </a:ext>
                </a:extLst>
              </a:tr>
              <a:tr h="370840">
                <a:tc>
                  <a:txBody>
                    <a:bodyPr/>
                    <a:lstStyle/>
                    <a:p>
                      <a:r>
                        <a:rPr lang="it-IT" dirty="0"/>
                        <a:t>Gervasoni</a:t>
                      </a:r>
                    </a:p>
                  </a:txBody>
                  <a:tcPr/>
                </a:tc>
                <a:tc>
                  <a:txBody>
                    <a:bodyPr/>
                    <a:lstStyle/>
                    <a:p>
                      <a:r>
                        <a:rPr lang="it-IT" dirty="0"/>
                        <a:t>Ibisco GPU</a:t>
                      </a:r>
                    </a:p>
                  </a:txBody>
                  <a:tcPr/>
                </a:tc>
                <a:tc>
                  <a:txBody>
                    <a:bodyPr/>
                    <a:lstStyle/>
                    <a:p>
                      <a:pPr algn="r"/>
                      <a:r>
                        <a:rPr lang="it-IT" dirty="0"/>
                        <a:t>200k€</a:t>
                      </a:r>
                    </a:p>
                  </a:txBody>
                  <a:tcPr/>
                </a:tc>
                <a:tc>
                  <a:txBody>
                    <a:bodyPr/>
                    <a:lstStyle/>
                    <a:p>
                      <a:pPr algn="ctr"/>
                      <a:r>
                        <a:rPr lang="it-IT" dirty="0"/>
                        <a:t>CONCLUSA</a:t>
                      </a:r>
                    </a:p>
                  </a:txBody>
                  <a:tcPr/>
                </a:tc>
                <a:extLst>
                  <a:ext uri="{0D108BD9-81ED-4DB2-BD59-A6C34878D82A}">
                    <a16:rowId xmlns:a16="http://schemas.microsoft.com/office/drawing/2014/main" val="886559012"/>
                  </a:ext>
                </a:extLst>
              </a:tr>
              <a:tr h="370840">
                <a:tc>
                  <a:txBody>
                    <a:bodyPr/>
                    <a:lstStyle/>
                    <a:p>
                      <a:r>
                        <a:rPr lang="it-IT" dirty="0"/>
                        <a:t>Gervasoni</a:t>
                      </a:r>
                    </a:p>
                  </a:txBody>
                  <a:tcPr/>
                </a:tc>
                <a:tc>
                  <a:txBody>
                    <a:bodyPr/>
                    <a:lstStyle/>
                    <a:p>
                      <a:r>
                        <a:rPr lang="it-IT" dirty="0" err="1"/>
                        <a:t>Lifewatch</a:t>
                      </a:r>
                      <a:endParaRPr lang="it-IT" dirty="0"/>
                    </a:p>
                  </a:txBody>
                  <a:tcPr/>
                </a:tc>
                <a:tc>
                  <a:txBody>
                    <a:bodyPr/>
                    <a:lstStyle/>
                    <a:p>
                      <a:pPr algn="r"/>
                      <a:r>
                        <a:rPr lang="it-IT" dirty="0"/>
                        <a:t>1.1M€</a:t>
                      </a:r>
                    </a:p>
                  </a:txBody>
                  <a:tcPr/>
                </a:tc>
                <a:tc>
                  <a:txBody>
                    <a:bodyPr/>
                    <a:lstStyle/>
                    <a:p>
                      <a:pPr algn="ctr"/>
                      <a:r>
                        <a:rPr lang="it-IT" dirty="0"/>
                        <a:t>CONCLUSA</a:t>
                      </a:r>
                    </a:p>
                  </a:txBody>
                  <a:tcPr/>
                </a:tc>
                <a:extLst>
                  <a:ext uri="{0D108BD9-81ED-4DB2-BD59-A6C34878D82A}">
                    <a16:rowId xmlns:a16="http://schemas.microsoft.com/office/drawing/2014/main" val="1206378482"/>
                  </a:ext>
                </a:extLst>
              </a:tr>
              <a:tr h="370840">
                <a:tc>
                  <a:txBody>
                    <a:bodyPr/>
                    <a:lstStyle/>
                    <a:p>
                      <a:r>
                        <a:rPr lang="it-IT" dirty="0"/>
                        <a:t>Spinoso</a:t>
                      </a:r>
                    </a:p>
                  </a:txBody>
                  <a:tcPr/>
                </a:tc>
                <a:tc>
                  <a:txBody>
                    <a:bodyPr/>
                    <a:lstStyle/>
                    <a:p>
                      <a:r>
                        <a:rPr lang="it-IT" dirty="0"/>
                        <a:t>Ibisco Server</a:t>
                      </a:r>
                    </a:p>
                  </a:txBody>
                  <a:tcPr/>
                </a:tc>
                <a:tc>
                  <a:txBody>
                    <a:bodyPr/>
                    <a:lstStyle/>
                    <a:p>
                      <a:pPr algn="r"/>
                      <a:r>
                        <a:rPr lang="it-IT" dirty="0"/>
                        <a:t>1.8M€</a:t>
                      </a:r>
                    </a:p>
                  </a:txBody>
                  <a:tcPr/>
                </a:tc>
                <a:tc>
                  <a:txBody>
                    <a:bodyPr/>
                    <a:lstStyle/>
                    <a:p>
                      <a:pPr algn="ctr"/>
                      <a:r>
                        <a:rPr lang="it-IT" dirty="0"/>
                        <a:t>IN CORSO</a:t>
                      </a:r>
                    </a:p>
                  </a:txBody>
                  <a:tcPr/>
                </a:tc>
                <a:extLst>
                  <a:ext uri="{0D108BD9-81ED-4DB2-BD59-A6C34878D82A}">
                    <a16:rowId xmlns:a16="http://schemas.microsoft.com/office/drawing/2014/main" val="3223139350"/>
                  </a:ext>
                </a:extLst>
              </a:tr>
              <a:tr h="370840">
                <a:tc>
                  <a:txBody>
                    <a:bodyPr/>
                    <a:lstStyle/>
                    <a:p>
                      <a:r>
                        <a:rPr lang="it-IT" dirty="0"/>
                        <a:t>Spinoso</a:t>
                      </a:r>
                    </a:p>
                  </a:txBody>
                  <a:tcPr/>
                </a:tc>
                <a:tc>
                  <a:txBody>
                    <a:bodyPr/>
                    <a:lstStyle/>
                    <a:p>
                      <a:r>
                        <a:rPr lang="it-IT" dirty="0" err="1"/>
                        <a:t>CNRBiomics</a:t>
                      </a:r>
                      <a:endParaRPr lang="it-IT" dirty="0"/>
                    </a:p>
                  </a:txBody>
                  <a:tcPr/>
                </a:tc>
                <a:tc>
                  <a:txBody>
                    <a:bodyPr/>
                    <a:lstStyle/>
                    <a:p>
                      <a:pPr algn="r"/>
                      <a:r>
                        <a:rPr lang="it-IT" dirty="0"/>
                        <a:t>500k€</a:t>
                      </a:r>
                    </a:p>
                  </a:txBody>
                  <a:tcPr/>
                </a:tc>
                <a:tc>
                  <a:txBody>
                    <a:bodyPr/>
                    <a:lstStyle/>
                    <a:p>
                      <a:pPr algn="ctr"/>
                      <a:r>
                        <a:rPr lang="it-IT" dirty="0"/>
                        <a:t>IN CORSO</a:t>
                      </a:r>
                    </a:p>
                  </a:txBody>
                  <a:tcPr/>
                </a:tc>
                <a:extLst>
                  <a:ext uri="{0D108BD9-81ED-4DB2-BD59-A6C34878D82A}">
                    <a16:rowId xmlns:a16="http://schemas.microsoft.com/office/drawing/2014/main" val="1344600300"/>
                  </a:ext>
                </a:extLst>
              </a:tr>
              <a:tr h="370840">
                <a:tc>
                  <a:txBody>
                    <a:bodyPr/>
                    <a:lstStyle/>
                    <a:p>
                      <a:r>
                        <a:rPr lang="it-IT" dirty="0"/>
                        <a:t>Spinoso</a:t>
                      </a:r>
                    </a:p>
                  </a:txBody>
                  <a:tcPr/>
                </a:tc>
                <a:tc>
                  <a:txBody>
                    <a:bodyPr/>
                    <a:lstStyle/>
                    <a:p>
                      <a:r>
                        <a:rPr lang="it-IT" dirty="0"/>
                        <a:t>INFN-</a:t>
                      </a:r>
                      <a:r>
                        <a:rPr lang="it-IT" dirty="0" err="1"/>
                        <a:t>Cloud</a:t>
                      </a:r>
                      <a:endParaRPr lang="it-IT" dirty="0"/>
                    </a:p>
                  </a:txBody>
                  <a:tcPr/>
                </a:tc>
                <a:tc>
                  <a:txBody>
                    <a:bodyPr/>
                    <a:lstStyle/>
                    <a:p>
                      <a:pPr algn="r"/>
                      <a:r>
                        <a:rPr lang="it-IT" dirty="0"/>
                        <a:t>200k€</a:t>
                      </a:r>
                    </a:p>
                  </a:txBody>
                  <a:tcPr/>
                </a:tc>
                <a:tc>
                  <a:txBody>
                    <a:bodyPr/>
                    <a:lstStyle/>
                    <a:p>
                      <a:pPr algn="ctr"/>
                      <a:r>
                        <a:rPr lang="it-IT" dirty="0"/>
                        <a:t>CONCLUSA</a:t>
                      </a:r>
                    </a:p>
                  </a:txBody>
                  <a:tcPr/>
                </a:tc>
                <a:extLst>
                  <a:ext uri="{0D108BD9-81ED-4DB2-BD59-A6C34878D82A}">
                    <a16:rowId xmlns:a16="http://schemas.microsoft.com/office/drawing/2014/main" val="3402895500"/>
                  </a:ext>
                </a:extLst>
              </a:tr>
            </a:tbl>
          </a:graphicData>
        </a:graphic>
      </p:graphicFrame>
      <p:sp>
        <p:nvSpPr>
          <p:cNvPr id="6" name="CasellaDiTesto 5">
            <a:extLst>
              <a:ext uri="{FF2B5EF4-FFF2-40B4-BE49-F238E27FC236}">
                <a16:creationId xmlns:a16="http://schemas.microsoft.com/office/drawing/2014/main" id="{BA148653-F6A8-074F-8607-8AFB6CA61A19}"/>
              </a:ext>
            </a:extLst>
          </p:cNvPr>
          <p:cNvSpPr txBox="1"/>
          <p:nvPr/>
        </p:nvSpPr>
        <p:spPr>
          <a:xfrm>
            <a:off x="778933" y="5633156"/>
            <a:ext cx="10235628" cy="446276"/>
          </a:xfrm>
          <a:prstGeom prst="rect">
            <a:avLst/>
          </a:prstGeom>
          <a:noFill/>
        </p:spPr>
        <p:txBody>
          <a:bodyPr wrap="square" rtlCol="0">
            <a:spAutoFit/>
          </a:bodyPr>
          <a:lstStyle/>
          <a:p>
            <a:r>
              <a:rPr lang="it-IT" dirty="0"/>
              <a:t>In aggiunta, numerosissimi acquisti informatici </a:t>
            </a:r>
            <a:r>
              <a:rPr lang="it-IT" dirty="0" err="1"/>
              <a:t>sottosoglia</a:t>
            </a:r>
            <a:r>
              <a:rPr lang="it-IT" dirty="0"/>
              <a:t> (~50k€) e acquisti piccoli</a:t>
            </a:r>
          </a:p>
        </p:txBody>
      </p:sp>
      <p:sp>
        <p:nvSpPr>
          <p:cNvPr id="8" name="Footer Placeholder 2">
            <a:extLst>
              <a:ext uri="{FF2B5EF4-FFF2-40B4-BE49-F238E27FC236}">
                <a16:creationId xmlns:a16="http://schemas.microsoft.com/office/drawing/2014/main" id="{7C48A317-9121-3741-8FAE-05F829DFDA38}"/>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17905188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a:t>Servizio Calcolo e Reti – Attività pianificate per il 2021</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57</a:t>
            </a:fld>
            <a:endParaRPr lang="en-US" dirty="0"/>
          </a:p>
        </p:txBody>
      </p:sp>
      <p:graphicFrame>
        <p:nvGraphicFramePr>
          <p:cNvPr id="5" name="Tabella 7">
            <a:extLst>
              <a:ext uri="{FF2B5EF4-FFF2-40B4-BE49-F238E27FC236}">
                <a16:creationId xmlns:a16="http://schemas.microsoft.com/office/drawing/2014/main" id="{5011C61C-0FFF-AC4E-87B6-D04869AB6B07}"/>
              </a:ext>
            </a:extLst>
          </p:cNvPr>
          <p:cNvGraphicFramePr>
            <a:graphicFrameLocks noGrp="1"/>
          </p:cNvGraphicFramePr>
          <p:nvPr>
            <p:extLst>
              <p:ext uri="{D42A27DB-BD31-4B8C-83A1-F6EECF244321}">
                <p14:modId xmlns:p14="http://schemas.microsoft.com/office/powerpoint/2010/main" val="3001915932"/>
              </p:ext>
            </p:extLst>
          </p:nvPr>
        </p:nvGraphicFramePr>
        <p:xfrm>
          <a:off x="313503" y="883395"/>
          <a:ext cx="11433232" cy="5320344"/>
        </p:xfrm>
        <a:graphic>
          <a:graphicData uri="http://schemas.openxmlformats.org/drawingml/2006/table">
            <a:tbl>
              <a:tblPr firstRow="1" bandRow="1">
                <a:tableStyleId>{5C22544A-7EE6-4342-B048-85BDC9FD1C3A}</a:tableStyleId>
              </a:tblPr>
              <a:tblGrid>
                <a:gridCol w="4894554">
                  <a:extLst>
                    <a:ext uri="{9D8B030D-6E8A-4147-A177-3AD203B41FA5}">
                      <a16:colId xmlns:a16="http://schemas.microsoft.com/office/drawing/2014/main" val="3668196740"/>
                    </a:ext>
                  </a:extLst>
                </a:gridCol>
                <a:gridCol w="6538678">
                  <a:extLst>
                    <a:ext uri="{9D8B030D-6E8A-4147-A177-3AD203B41FA5}">
                      <a16:colId xmlns:a16="http://schemas.microsoft.com/office/drawing/2014/main" val="1183855184"/>
                    </a:ext>
                  </a:extLst>
                </a:gridCol>
              </a:tblGrid>
              <a:tr h="446789">
                <a:tc>
                  <a:txBody>
                    <a:bodyPr/>
                    <a:lstStyle/>
                    <a:p>
                      <a:r>
                        <a:rPr lang="it-IT" sz="1400" dirty="0"/>
                        <a:t>Attività o proposta</a:t>
                      </a:r>
                    </a:p>
                  </a:txBody>
                  <a:tcPr/>
                </a:tc>
                <a:tc>
                  <a:txBody>
                    <a:bodyPr/>
                    <a:lstStyle/>
                    <a:p>
                      <a:r>
                        <a:rPr lang="it-IT" sz="1400" dirty="0"/>
                        <a:t>Pianificazione</a:t>
                      </a:r>
                    </a:p>
                  </a:txBody>
                  <a:tcPr/>
                </a:tc>
                <a:extLst>
                  <a:ext uri="{0D108BD9-81ED-4DB2-BD59-A6C34878D82A}">
                    <a16:rowId xmlns:a16="http://schemas.microsoft.com/office/drawing/2014/main" val="2892081197"/>
                  </a:ext>
                </a:extLst>
              </a:tr>
              <a:tr h="871017">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sz="1400" dirty="0"/>
                        <a:t>Recupero macchine inutilizzate e creazione di un inventario apposito: portatili e desktop ancora funzionanti, da ridistribuire evitando acquisti inutili</a:t>
                      </a:r>
                    </a:p>
                  </a:txBody>
                  <a:tcPr/>
                </a:tc>
                <a:tc>
                  <a:txBody>
                    <a:bodyPr/>
                    <a:lstStyle/>
                    <a:p>
                      <a:r>
                        <a:rPr lang="it-IT" sz="1400" dirty="0"/>
                        <a:t>⚠️ Entro giugno 2021</a:t>
                      </a:r>
                    </a:p>
                  </a:txBody>
                  <a:tcPr/>
                </a:tc>
                <a:extLst>
                  <a:ext uri="{0D108BD9-81ED-4DB2-BD59-A6C34878D82A}">
                    <a16:rowId xmlns:a16="http://schemas.microsoft.com/office/drawing/2014/main" val="435327769"/>
                  </a:ext>
                </a:extLst>
              </a:tr>
              <a:tr h="446789">
                <a:tc>
                  <a:txBody>
                    <a:bodyPr/>
                    <a:lstStyle/>
                    <a:p>
                      <a:r>
                        <a:rPr lang="it-IT" sz="1400" dirty="0"/>
                        <a:t>Upgrade inventario di Sezione</a:t>
                      </a:r>
                    </a:p>
                  </a:txBody>
                  <a:tcPr/>
                </a:tc>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sz="1400" dirty="0"/>
                        <a:t>⚠️ Pianificato per il 2021, complicato a tutti i livelli ma è necessario</a:t>
                      </a:r>
                    </a:p>
                  </a:txBody>
                  <a:tcPr/>
                </a:tc>
                <a:extLst>
                  <a:ext uri="{0D108BD9-81ED-4DB2-BD59-A6C34878D82A}">
                    <a16:rowId xmlns:a16="http://schemas.microsoft.com/office/drawing/2014/main" val="1104397994"/>
                  </a:ext>
                </a:extLst>
              </a:tr>
              <a:tr h="446789">
                <a:tc>
                  <a:txBody>
                    <a:bodyPr/>
                    <a:lstStyle/>
                    <a:p>
                      <a:r>
                        <a:rPr lang="it-IT" sz="1400" dirty="0"/>
                        <a:t>Upgrade server di posta elettronica, da 1TB a 5TB, avrà una vita di circa 5 anni</a:t>
                      </a:r>
                    </a:p>
                  </a:txBody>
                  <a:tcPr/>
                </a:tc>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sz="1400" dirty="0"/>
                        <a:t>❗️ Entro giugno 2021 (urgente, fermato da tante attività prioritarie concorrenti)</a:t>
                      </a:r>
                    </a:p>
                  </a:txBody>
                  <a:tcPr/>
                </a:tc>
                <a:extLst>
                  <a:ext uri="{0D108BD9-81ED-4DB2-BD59-A6C34878D82A}">
                    <a16:rowId xmlns:a16="http://schemas.microsoft.com/office/drawing/2014/main" val="335519365"/>
                  </a:ext>
                </a:extLst>
              </a:tr>
              <a:tr h="446789">
                <a:tc>
                  <a:txBody>
                    <a:bodyPr/>
                    <a:lstStyle/>
                    <a:p>
                      <a:r>
                        <a:rPr lang="it-IT" sz="1400" dirty="0"/>
                        <a:t>Attività ordinaria di manutenzione e upgrade macchine e infrastruttura</a:t>
                      </a:r>
                    </a:p>
                  </a:txBody>
                  <a:tcPr/>
                </a:tc>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sz="1400" dirty="0"/>
                        <a:t>❗️ LDAP, </a:t>
                      </a:r>
                      <a:r>
                        <a:rPr lang="it-IT" sz="1400" dirty="0" err="1"/>
                        <a:t>Kerberos</a:t>
                      </a:r>
                      <a:r>
                        <a:rPr lang="it-IT" sz="1400" dirty="0"/>
                        <a:t>, SMTP nel 2021</a:t>
                      </a:r>
                    </a:p>
                  </a:txBody>
                  <a:tcPr/>
                </a:tc>
                <a:extLst>
                  <a:ext uri="{0D108BD9-81ED-4DB2-BD59-A6C34878D82A}">
                    <a16:rowId xmlns:a16="http://schemas.microsoft.com/office/drawing/2014/main" val="2753926857"/>
                  </a:ext>
                </a:extLst>
              </a:tr>
              <a:tr h="446789">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sz="1400" dirty="0"/>
                        <a:t>Creazione di procedure di </a:t>
                      </a:r>
                      <a:r>
                        <a:rPr lang="it-IT" sz="1400" dirty="0" err="1"/>
                        <a:t>asset</a:t>
                      </a:r>
                      <a:r>
                        <a:rPr lang="it-IT" sz="1400" dirty="0"/>
                        <a:t> management (elenco delle macchine, delle apparecchiature di rete, del software)</a:t>
                      </a:r>
                    </a:p>
                  </a:txBody>
                  <a:tcPr/>
                </a:tc>
                <a:tc>
                  <a:txBody>
                    <a:bodyPr/>
                    <a:lstStyle/>
                    <a:p>
                      <a:r>
                        <a:rPr lang="it-IT" sz="1400" dirty="0"/>
                        <a:t>⚠️ Pianificato per il 2021</a:t>
                      </a:r>
                    </a:p>
                  </a:txBody>
                  <a:tcPr/>
                </a:tc>
                <a:extLst>
                  <a:ext uri="{0D108BD9-81ED-4DB2-BD59-A6C34878D82A}">
                    <a16:rowId xmlns:a16="http://schemas.microsoft.com/office/drawing/2014/main" val="2068800854"/>
                  </a:ext>
                </a:extLst>
              </a:tr>
              <a:tr h="446789">
                <a:tc>
                  <a:txBody>
                    <a:bodyPr/>
                    <a:lstStyle/>
                    <a:p>
                      <a:r>
                        <a:rPr lang="it-IT" sz="1400" dirty="0"/>
                        <a:t>Setup </a:t>
                      </a:r>
                      <a:r>
                        <a:rPr lang="it-IT" sz="1400" dirty="0" err="1"/>
                        <a:t>tool</a:t>
                      </a:r>
                      <a:r>
                        <a:rPr lang="it-IT" sz="1400" dirty="0"/>
                        <a:t> di gestione centralizzata delle macchine del SC e corrispondente riconfigurazione dei servizi preesistenti</a:t>
                      </a:r>
                    </a:p>
                  </a:txBody>
                  <a:tcPr/>
                </a:tc>
                <a:tc>
                  <a:txBody>
                    <a:bodyPr/>
                    <a:lstStyle/>
                    <a:p>
                      <a:r>
                        <a:rPr lang="it-IT" sz="1400" dirty="0"/>
                        <a:t>❗️ Pianificato per il 2021, fondamentale perché consente di recuperare molto tempo-uomo</a:t>
                      </a:r>
                    </a:p>
                  </a:txBody>
                  <a:tcPr/>
                </a:tc>
                <a:extLst>
                  <a:ext uri="{0D108BD9-81ED-4DB2-BD59-A6C34878D82A}">
                    <a16:rowId xmlns:a16="http://schemas.microsoft.com/office/drawing/2014/main" val="917097088"/>
                  </a:ext>
                </a:extLst>
              </a:tr>
              <a:tr h="446789">
                <a:tc>
                  <a:txBody>
                    <a:bodyPr/>
                    <a:lstStyle/>
                    <a:p>
                      <a:r>
                        <a:rPr lang="it-IT" sz="1400" dirty="0"/>
                        <a:t>Upgrade sito web</a:t>
                      </a:r>
                    </a:p>
                  </a:txBody>
                  <a:tcPr/>
                </a:tc>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sz="1400" dirty="0"/>
                        <a:t>⚠️ Pianificato per il 2021</a:t>
                      </a:r>
                    </a:p>
                  </a:txBody>
                  <a:tcPr/>
                </a:tc>
                <a:extLst>
                  <a:ext uri="{0D108BD9-81ED-4DB2-BD59-A6C34878D82A}">
                    <a16:rowId xmlns:a16="http://schemas.microsoft.com/office/drawing/2014/main" val="1783095019"/>
                  </a:ext>
                </a:extLst>
              </a:tr>
              <a:tr h="446789">
                <a:tc>
                  <a:txBody>
                    <a:bodyPr/>
                    <a:lstStyle/>
                    <a:p>
                      <a:r>
                        <a:rPr lang="it-IT" sz="1400" dirty="0"/>
                        <a:t>Scansioni di sicurezza alla ricerca di vulnerabilità sulle macchine utente di tipo «Tecnico-Scientifico»</a:t>
                      </a:r>
                    </a:p>
                  </a:txBody>
                  <a:tcPr/>
                </a:tc>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sz="1400" dirty="0"/>
                        <a:t>⚠️ Intensificate durante tutto il 2021, contatteremo singolarmente tutti gli utilizzatori</a:t>
                      </a:r>
                    </a:p>
                  </a:txBody>
                  <a:tcPr/>
                </a:tc>
                <a:extLst>
                  <a:ext uri="{0D108BD9-81ED-4DB2-BD59-A6C34878D82A}">
                    <a16:rowId xmlns:a16="http://schemas.microsoft.com/office/drawing/2014/main" val="3531943170"/>
                  </a:ext>
                </a:extLst>
              </a:tr>
              <a:tr h="446789">
                <a:tc>
                  <a:txBody>
                    <a:bodyPr/>
                    <a:lstStyle/>
                    <a:p>
                      <a:r>
                        <a:rPr lang="it-IT" sz="1400" dirty="0"/>
                        <a:t>Istituzione di un meeting periodico (forse annuale) di tutto il Servizio Calcolo e Reti</a:t>
                      </a:r>
                    </a:p>
                  </a:txBody>
                  <a:tcPr/>
                </a:tc>
                <a:tc>
                  <a:txBody>
                    <a:bodyPr/>
                    <a:lstStyle/>
                    <a:p>
                      <a:pPr marL="0" marR="0" lvl="0" indent="0" algn="l" defTabSz="582061" rtl="0" eaLnBrk="1" fontAlgn="auto" latinLnBrk="0" hangingPunct="1">
                        <a:lnSpc>
                          <a:spcPct val="100000"/>
                        </a:lnSpc>
                        <a:spcBef>
                          <a:spcPts val="0"/>
                        </a:spcBef>
                        <a:spcAft>
                          <a:spcPts val="0"/>
                        </a:spcAft>
                        <a:buClrTx/>
                        <a:buSzTx/>
                        <a:buFontTx/>
                        <a:buNone/>
                        <a:tabLst/>
                        <a:defRPr/>
                      </a:pPr>
                      <a:r>
                        <a:rPr lang="it-IT" sz="1400" dirty="0"/>
                        <a:t>⚠️ Entro estate 2021</a:t>
                      </a:r>
                    </a:p>
                  </a:txBody>
                  <a:tcPr/>
                </a:tc>
                <a:extLst>
                  <a:ext uri="{0D108BD9-81ED-4DB2-BD59-A6C34878D82A}">
                    <a16:rowId xmlns:a16="http://schemas.microsoft.com/office/drawing/2014/main" val="973658841"/>
                  </a:ext>
                </a:extLst>
              </a:tr>
            </a:tbl>
          </a:graphicData>
        </a:graphic>
      </p:graphicFrame>
      <p:sp>
        <p:nvSpPr>
          <p:cNvPr id="6" name="Footer Placeholder 2">
            <a:extLst>
              <a:ext uri="{FF2B5EF4-FFF2-40B4-BE49-F238E27FC236}">
                <a16:creationId xmlns:a16="http://schemas.microsoft.com/office/drawing/2014/main" id="{40B12CB6-B642-D640-8517-9DAC6AFABC81}"/>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37824926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en-US" dirty="0" err="1"/>
              <a:t>Servizio</a:t>
            </a:r>
            <a:r>
              <a:rPr lang="en-US" dirty="0"/>
              <a:t> </a:t>
            </a:r>
            <a:r>
              <a:rPr lang="en-US" dirty="0" err="1"/>
              <a:t>Calcolo</a:t>
            </a:r>
            <a:r>
              <a:rPr lang="en-US" dirty="0"/>
              <a:t> e </a:t>
            </a:r>
            <a:r>
              <a:rPr lang="en-US"/>
              <a:t>Reti</a:t>
            </a:r>
            <a:endParaRPr lang="en-US" dirty="0"/>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58</a:t>
            </a:fld>
            <a:endParaRPr lang="en-US" dirty="0"/>
          </a:p>
        </p:txBody>
      </p:sp>
      <p:graphicFrame>
        <p:nvGraphicFramePr>
          <p:cNvPr id="5" name="Tabella 7">
            <a:extLst>
              <a:ext uri="{FF2B5EF4-FFF2-40B4-BE49-F238E27FC236}">
                <a16:creationId xmlns:a16="http://schemas.microsoft.com/office/drawing/2014/main" id="{5011C61C-0FFF-AC4E-87B6-D04869AB6B07}"/>
              </a:ext>
            </a:extLst>
          </p:cNvPr>
          <p:cNvGraphicFramePr>
            <a:graphicFrameLocks noGrp="1"/>
          </p:cNvGraphicFramePr>
          <p:nvPr>
            <p:extLst>
              <p:ext uri="{D42A27DB-BD31-4B8C-83A1-F6EECF244321}">
                <p14:modId xmlns:p14="http://schemas.microsoft.com/office/powerpoint/2010/main" val="2970948162"/>
              </p:ext>
            </p:extLst>
          </p:nvPr>
        </p:nvGraphicFramePr>
        <p:xfrm>
          <a:off x="1395944" y="1402328"/>
          <a:ext cx="8691828" cy="3766609"/>
        </p:xfrm>
        <a:graphic>
          <a:graphicData uri="http://schemas.openxmlformats.org/drawingml/2006/table">
            <a:tbl>
              <a:tblPr firstRow="1" bandRow="1">
                <a:tableStyleId>{5C22544A-7EE6-4342-B048-85BDC9FD1C3A}</a:tableStyleId>
              </a:tblPr>
              <a:tblGrid>
                <a:gridCol w="8691828">
                  <a:extLst>
                    <a:ext uri="{9D8B030D-6E8A-4147-A177-3AD203B41FA5}">
                      <a16:colId xmlns:a16="http://schemas.microsoft.com/office/drawing/2014/main" val="3668196740"/>
                    </a:ext>
                  </a:extLst>
                </a:gridCol>
              </a:tblGrid>
              <a:tr h="821291">
                <a:tc>
                  <a:txBody>
                    <a:bodyPr/>
                    <a:lstStyle/>
                    <a:p>
                      <a:r>
                        <a:rPr lang="it-IT" dirty="0">
                          <a:solidFill>
                            <a:srgbClr val="FF0000"/>
                          </a:solidFill>
                        </a:rPr>
                        <a:t>Esigenze particolari</a:t>
                      </a:r>
                    </a:p>
                  </a:txBody>
                  <a:tcPr>
                    <a:solidFill>
                      <a:schemeClr val="bg1"/>
                    </a:solidFill>
                  </a:tcPr>
                </a:tc>
                <a:extLst>
                  <a:ext uri="{0D108BD9-81ED-4DB2-BD59-A6C34878D82A}">
                    <a16:rowId xmlns:a16="http://schemas.microsoft.com/office/drawing/2014/main" val="2892081197"/>
                  </a:ext>
                </a:extLst>
              </a:tr>
              <a:tr h="1472659">
                <a:tc>
                  <a:txBody>
                    <a:bodyPr/>
                    <a:lstStyle/>
                    <a:p>
                      <a:r>
                        <a:rPr lang="it-IT" dirty="0">
                          <a:solidFill>
                            <a:srgbClr val="FF0000"/>
                          </a:solidFill>
                        </a:rPr>
                        <a:t>⚠️ Vorremmo proporre il parziale rinnovo e la riconfigurazione del sistema di conferenza dell’aula multimediale</a:t>
                      </a:r>
                    </a:p>
                  </a:txBody>
                  <a:tcPr anchor="ctr"/>
                </a:tc>
                <a:extLst>
                  <a:ext uri="{0D108BD9-81ED-4DB2-BD59-A6C34878D82A}">
                    <a16:rowId xmlns:a16="http://schemas.microsoft.com/office/drawing/2014/main" val="362325392"/>
                  </a:ext>
                </a:extLst>
              </a:tr>
              <a:tr h="1472659">
                <a:tc>
                  <a:txBody>
                    <a:bodyPr/>
                    <a:lstStyle/>
                    <a:p>
                      <a:r>
                        <a:rPr lang="it-IT" dirty="0"/>
                        <a:t>⚠️ </a:t>
                      </a:r>
                      <a:r>
                        <a:rPr lang="it-IT" dirty="0">
                          <a:solidFill>
                            <a:srgbClr val="FF0000"/>
                          </a:solidFill>
                        </a:rPr>
                        <a:t>Numero di richieste di meeting Zoom in notevole aumento (bene!). Tuttavia ormai ci sono molte </a:t>
                      </a:r>
                      <a:r>
                        <a:rPr lang="it-IT" dirty="0">
                          <a:solidFill>
                            <a:srgbClr val="FF0000"/>
                          </a:solidFill>
                          <a:sym typeface="Wingdings" pitchFamily="2" charset="2"/>
                        </a:rPr>
                        <a:t>sovrapposizioni: v</a:t>
                      </a:r>
                      <a:r>
                        <a:rPr lang="it-IT" dirty="0">
                          <a:solidFill>
                            <a:srgbClr val="FF0000"/>
                          </a:solidFill>
                        </a:rPr>
                        <a:t>alutiamo acquisti di licenze di «gruppo»?</a:t>
                      </a:r>
                    </a:p>
                  </a:txBody>
                  <a:tcPr anchor="ctr"/>
                </a:tc>
                <a:extLst>
                  <a:ext uri="{0D108BD9-81ED-4DB2-BD59-A6C34878D82A}">
                    <a16:rowId xmlns:a16="http://schemas.microsoft.com/office/drawing/2014/main" val="1596513495"/>
                  </a:ext>
                </a:extLst>
              </a:tr>
            </a:tbl>
          </a:graphicData>
        </a:graphic>
      </p:graphicFrame>
      <p:sp>
        <p:nvSpPr>
          <p:cNvPr id="6" name="Footer Placeholder 2">
            <a:extLst>
              <a:ext uri="{FF2B5EF4-FFF2-40B4-BE49-F238E27FC236}">
                <a16:creationId xmlns:a16="http://schemas.microsoft.com/office/drawing/2014/main" id="{FA6F5391-CEFA-E645-B6A8-8DEA395D9FAA}"/>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2804284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a:t>Servizio di Prevenzione e Protezione</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59</a:t>
            </a:fld>
            <a:endParaRPr lang="en-US" dirty="0"/>
          </a:p>
        </p:txBody>
      </p:sp>
      <p:sp>
        <p:nvSpPr>
          <p:cNvPr id="5" name="Title 1">
            <a:extLst>
              <a:ext uri="{FF2B5EF4-FFF2-40B4-BE49-F238E27FC236}">
                <a16:creationId xmlns:a16="http://schemas.microsoft.com/office/drawing/2014/main" id="{E67700D5-06AD-CA4F-BB10-E2A3808B81DF}"/>
              </a:ext>
            </a:extLst>
          </p:cNvPr>
          <p:cNvSpPr txBox="1">
            <a:spLocks/>
          </p:cNvSpPr>
          <p:nvPr/>
        </p:nvSpPr>
        <p:spPr>
          <a:xfrm>
            <a:off x="484374" y="1382485"/>
            <a:ext cx="9819731" cy="4942115"/>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pPr>
              <a:spcBef>
                <a:spcPts val="1200"/>
              </a:spcBef>
            </a:pPr>
            <a:r>
              <a:rPr lang="it-IT" sz="2000" b="1" dirty="0">
                <a:latin typeface="Times New Roman" panose="02020603050405020304" pitchFamily="18" charset="0"/>
                <a:cs typeface="Times New Roman" panose="02020603050405020304" pitchFamily="18" charset="0"/>
              </a:rPr>
              <a:t>Il Servizio è composto da: </a:t>
            </a:r>
          </a:p>
          <a:p>
            <a:pPr>
              <a:spcBef>
                <a:spcPts val="1200"/>
              </a:spcBef>
            </a:pPr>
            <a:r>
              <a:rPr lang="it-IT" sz="2000" dirty="0">
                <a:latin typeface="Times New Roman" panose="02020603050405020304" pitchFamily="18" charset="0"/>
                <a:cs typeface="Times New Roman" panose="02020603050405020304" pitchFamily="18" charset="0"/>
              </a:rPr>
              <a:t>	</a:t>
            </a:r>
            <a:r>
              <a:rPr lang="it-IT" sz="2000" b="1" dirty="0">
                <a:latin typeface="Times New Roman" panose="02020603050405020304" pitchFamily="18" charset="0"/>
                <a:cs typeface="Times New Roman" panose="02020603050405020304" pitchFamily="18" charset="0"/>
              </a:rPr>
              <a:t>Michele Sacchetti (Responsabile)</a:t>
            </a:r>
            <a:r>
              <a:rPr lang="it-IT" sz="2000" dirty="0">
                <a:latin typeface="Times New Roman" panose="02020603050405020304" pitchFamily="18" charset="0"/>
                <a:cs typeface="Times New Roman" panose="02020603050405020304" pitchFamily="18" charset="0"/>
              </a:rPr>
              <a:t> e Vito Dipinto. </a:t>
            </a:r>
          </a:p>
          <a:p>
            <a:pPr>
              <a:spcBef>
                <a:spcPts val="1200"/>
              </a:spcBef>
            </a:pPr>
            <a:endParaRPr lang="it-IT" sz="2000" dirty="0">
              <a:latin typeface="Times New Roman" panose="02020603050405020304" pitchFamily="18" charset="0"/>
              <a:cs typeface="Times New Roman" panose="02020603050405020304" pitchFamily="18" charset="0"/>
            </a:endParaRPr>
          </a:p>
          <a:p>
            <a:pPr>
              <a:spcBef>
                <a:spcPts val="1200"/>
              </a:spcBef>
            </a:pPr>
            <a:r>
              <a:rPr lang="it-IT" sz="2000" b="1" dirty="0">
                <a:latin typeface="Times New Roman" panose="02020603050405020304" pitchFamily="18" charset="0"/>
                <a:cs typeface="Times New Roman" panose="02020603050405020304" pitchFamily="18" charset="0"/>
              </a:rPr>
              <a:t>Le principali attività permanenti sono:</a:t>
            </a:r>
          </a:p>
          <a:p>
            <a:pPr marL="457200" indent="-457200">
              <a:spcBef>
                <a:spcPts val="1200"/>
              </a:spcBef>
              <a:buFontTx/>
              <a:buChar char="-"/>
            </a:pPr>
            <a:r>
              <a:rPr lang="it-IT" sz="2000" dirty="0">
                <a:latin typeface="Times New Roman" panose="02020603050405020304" pitchFamily="18" charset="0"/>
                <a:cs typeface="Times New Roman" panose="02020603050405020304" pitchFamily="18" charset="0"/>
              </a:rPr>
              <a:t>Valutazione di tutti i possibili rischi presenti in Sezione (DVR)</a:t>
            </a:r>
          </a:p>
          <a:p>
            <a:pPr marL="457200" indent="-457200">
              <a:buFontTx/>
              <a:buChar char="-"/>
            </a:pPr>
            <a:r>
              <a:rPr lang="it-IT" sz="2000" dirty="0">
                <a:latin typeface="Times New Roman" panose="02020603050405020304" pitchFamily="18" charset="0"/>
                <a:cs typeface="Times New Roman" panose="02020603050405020304" pitchFamily="18" charset="0"/>
              </a:rPr>
              <a:t>Supporto alla compilazione del DUVRI</a:t>
            </a:r>
          </a:p>
          <a:p>
            <a:pPr marL="457200" indent="-457200">
              <a:buFontTx/>
              <a:buChar char="-"/>
            </a:pPr>
            <a:r>
              <a:rPr lang="it-IT" sz="2000" dirty="0">
                <a:latin typeface="Times New Roman" panose="02020603050405020304" pitchFamily="18" charset="0"/>
                <a:cs typeface="Times New Roman" panose="02020603050405020304" pitchFamily="18" charset="0"/>
              </a:rPr>
              <a:t>Formazione/Informazione in materia di sicurezza </a:t>
            </a:r>
          </a:p>
          <a:p>
            <a:pPr marL="457200" indent="-457200">
              <a:buFontTx/>
              <a:buChar char="-"/>
            </a:pPr>
            <a:r>
              <a:rPr lang="it-IT" sz="2000" dirty="0">
                <a:latin typeface="Times New Roman" panose="02020603050405020304" pitchFamily="18" charset="0"/>
                <a:cs typeface="Times New Roman" panose="02020603050405020304" pitchFamily="18" charset="0"/>
              </a:rPr>
              <a:t>Gestione dei D.P.I.</a:t>
            </a:r>
          </a:p>
          <a:p>
            <a:pPr marL="457200" indent="-457200">
              <a:buFontTx/>
              <a:buChar char="-"/>
            </a:pPr>
            <a:r>
              <a:rPr lang="it-IT" sz="2000" dirty="0">
                <a:latin typeface="Times New Roman" panose="02020603050405020304" pitchFamily="18" charset="0"/>
                <a:cs typeface="Times New Roman" panose="02020603050405020304" pitchFamily="18" charset="0"/>
              </a:rPr>
              <a:t>Gestione delle squadre di emergenza</a:t>
            </a:r>
          </a:p>
          <a:p>
            <a:pPr marL="457200" indent="-457200">
              <a:buFontTx/>
              <a:buChar char="-"/>
            </a:pPr>
            <a:r>
              <a:rPr lang="it-IT" sz="2000" dirty="0">
                <a:latin typeface="Times New Roman" panose="02020603050405020304" pitchFamily="18" charset="0"/>
                <a:cs typeface="Times New Roman" panose="02020603050405020304" pitchFamily="18" charset="0"/>
              </a:rPr>
              <a:t>Gestione dei presidi sanitari e antincendio</a:t>
            </a:r>
          </a:p>
          <a:p>
            <a:pPr marL="457200" indent="-457200">
              <a:buFontTx/>
              <a:buChar char="-"/>
            </a:pPr>
            <a:r>
              <a:rPr lang="it-IT" sz="2000" dirty="0">
                <a:latin typeface="Times New Roman" panose="02020603050405020304" pitchFamily="18" charset="0"/>
                <a:cs typeface="Times New Roman" panose="02020603050405020304" pitchFamily="18" charset="0"/>
              </a:rPr>
              <a:t>Audit alle manutenzioni di macchine/attrezzature/impianti</a:t>
            </a:r>
          </a:p>
          <a:p>
            <a:pPr marL="457200" indent="-457200">
              <a:buFontTx/>
              <a:buChar char="-"/>
            </a:pPr>
            <a:endParaRPr lang="it-IT" sz="2000" dirty="0">
              <a:latin typeface="Times New Roman" panose="02020603050405020304" pitchFamily="18" charset="0"/>
              <a:cs typeface="Times New Roman" panose="02020603050405020304" pitchFamily="18" charset="0"/>
            </a:endParaRPr>
          </a:p>
          <a:p>
            <a:pPr>
              <a:spcBef>
                <a:spcPts val="1200"/>
              </a:spcBef>
            </a:pPr>
            <a:r>
              <a:rPr lang="it-IT" sz="2000" b="1" dirty="0">
                <a:latin typeface="Times New Roman" panose="02020603050405020304" pitchFamily="18" charset="0"/>
                <a:cs typeface="Times New Roman" panose="02020603050405020304" pitchFamily="18" charset="0"/>
              </a:rPr>
              <a:t>Le principali attività pianificate sono:</a:t>
            </a:r>
            <a:endParaRPr lang="it-IT" sz="2000" dirty="0">
              <a:latin typeface="Times New Roman" panose="02020603050405020304" pitchFamily="18" charset="0"/>
              <a:cs typeface="Times New Roman" panose="02020603050405020304" pitchFamily="18" charset="0"/>
            </a:endParaRPr>
          </a:p>
          <a:p>
            <a:pPr marL="457200" indent="-457200">
              <a:spcBef>
                <a:spcPts val="600"/>
              </a:spcBef>
              <a:buFontTx/>
              <a:buChar char="-"/>
            </a:pPr>
            <a:r>
              <a:rPr lang="it-IT" sz="2000" dirty="0"/>
              <a:t>Aggiornare il DVR</a:t>
            </a:r>
          </a:p>
          <a:p>
            <a:pPr marL="457200" indent="-457200">
              <a:spcBef>
                <a:spcPts val="600"/>
              </a:spcBef>
              <a:buFontTx/>
              <a:buChar char="-"/>
            </a:pPr>
            <a:r>
              <a:rPr lang="it-IT" sz="2000" dirty="0"/>
              <a:t>Approvare il piano di emergenza della Sezione (istituito gruppo di lavoro)</a:t>
            </a:r>
          </a:p>
          <a:p>
            <a:pPr marL="457200" indent="-457200">
              <a:buFontTx/>
              <a:buChar char="-"/>
            </a:pPr>
            <a:endParaRPr lang="it-IT" sz="2000" dirty="0">
              <a:latin typeface="Times New Roman" panose="02020603050405020304" pitchFamily="18" charset="0"/>
              <a:cs typeface="Times New Roman" panose="02020603050405020304" pitchFamily="18" charset="0"/>
            </a:endParaRPr>
          </a:p>
        </p:txBody>
      </p:sp>
      <p:sp>
        <p:nvSpPr>
          <p:cNvPr id="6" name="Footer Placeholder 2">
            <a:extLst>
              <a:ext uri="{FF2B5EF4-FFF2-40B4-BE49-F238E27FC236}">
                <a16:creationId xmlns:a16="http://schemas.microsoft.com/office/drawing/2014/main" id="{C81413A5-7B6A-2F49-BD33-FF93916E7B34}"/>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1952393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D2-E4F4-6042-ACD1-C212AA834FE3}"/>
              </a:ext>
            </a:extLst>
          </p:cNvPr>
          <p:cNvSpPr>
            <a:spLocks noGrp="1"/>
          </p:cNvSpPr>
          <p:nvPr>
            <p:ph type="title"/>
          </p:nvPr>
        </p:nvSpPr>
        <p:spPr/>
        <p:txBody>
          <a:bodyPr/>
          <a:lstStyle/>
          <a:p>
            <a:r>
              <a:rPr lang="it-IT" dirty="0"/>
              <a:t>Bilancio</a:t>
            </a:r>
          </a:p>
        </p:txBody>
      </p:sp>
      <p:sp>
        <p:nvSpPr>
          <p:cNvPr id="3" name="Footer Placeholder 2">
            <a:extLst>
              <a:ext uri="{FF2B5EF4-FFF2-40B4-BE49-F238E27FC236}">
                <a16:creationId xmlns:a16="http://schemas.microsoft.com/office/drawing/2014/main" id="{4E16A258-0DA6-5643-A4CE-5D474F97153A}"/>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146F4C57-1ECB-1E44-8B63-DF41849A92A7}"/>
              </a:ext>
            </a:extLst>
          </p:cNvPr>
          <p:cNvSpPr>
            <a:spLocks noGrp="1"/>
          </p:cNvSpPr>
          <p:nvPr>
            <p:ph type="sldNum" sz="quarter" idx="4"/>
          </p:nvPr>
        </p:nvSpPr>
        <p:spPr/>
        <p:txBody>
          <a:bodyPr/>
          <a:lstStyle/>
          <a:p>
            <a:fld id="{B7F62631-D247-0E44-B808-5D23CBBA66F7}" type="slidenum">
              <a:rPr lang="en-US" smtClean="0"/>
              <a:pPr/>
              <a:t>6</a:t>
            </a:fld>
            <a:endParaRPr lang="en-US" dirty="0"/>
          </a:p>
        </p:txBody>
      </p:sp>
      <p:pic>
        <p:nvPicPr>
          <p:cNvPr id="6" name="Picture 5">
            <a:extLst>
              <a:ext uri="{FF2B5EF4-FFF2-40B4-BE49-F238E27FC236}">
                <a16:creationId xmlns:a16="http://schemas.microsoft.com/office/drawing/2014/main" id="{C73EBB7D-4ADA-C245-B127-65FFC38F4D7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7628" t="7887" r="7627" b="50000"/>
          <a:stretch/>
        </p:blipFill>
        <p:spPr>
          <a:xfrm>
            <a:off x="2096274" y="879676"/>
            <a:ext cx="7867691" cy="5532699"/>
          </a:xfrm>
          <a:prstGeom prst="rect">
            <a:avLst/>
          </a:prstGeom>
        </p:spPr>
      </p:pic>
    </p:spTree>
    <p:extLst>
      <p:ext uri="{BB962C8B-B14F-4D97-AF65-F5344CB8AC3E}">
        <p14:creationId xmlns:p14="http://schemas.microsoft.com/office/powerpoint/2010/main" val="4127866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a:t>Servizio di Prevenzione e Protezione</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60</a:t>
            </a:fld>
            <a:endParaRPr lang="en-US" dirty="0"/>
          </a:p>
        </p:txBody>
      </p:sp>
      <p:sp>
        <p:nvSpPr>
          <p:cNvPr id="5" name="Title 1">
            <a:extLst>
              <a:ext uri="{FF2B5EF4-FFF2-40B4-BE49-F238E27FC236}">
                <a16:creationId xmlns:a16="http://schemas.microsoft.com/office/drawing/2014/main" id="{E67700D5-06AD-CA4F-BB10-E2A3808B81DF}"/>
              </a:ext>
            </a:extLst>
          </p:cNvPr>
          <p:cNvSpPr txBox="1">
            <a:spLocks/>
          </p:cNvSpPr>
          <p:nvPr/>
        </p:nvSpPr>
        <p:spPr>
          <a:xfrm>
            <a:off x="308012" y="1349828"/>
            <a:ext cx="10766048" cy="2581470"/>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sz="2400" b="1" dirty="0"/>
              <a:t>Iniziative di particolare rilievo:</a:t>
            </a:r>
          </a:p>
          <a:p>
            <a:endParaRPr lang="it-IT" dirty="0"/>
          </a:p>
          <a:p>
            <a:r>
              <a:rPr lang="it-IT" sz="2000" dirty="0"/>
              <a:t>La Sezione di Bari è la Sezione pilota, a livello nazionale, del nuovo software per la gestione della sicurezza.</a:t>
            </a:r>
          </a:p>
          <a:p>
            <a:pPr>
              <a:spcBef>
                <a:spcPts val="600"/>
              </a:spcBef>
            </a:pPr>
            <a:r>
              <a:rPr lang="it-IT" sz="2000" dirty="0"/>
              <a:t>Il sistema integrerà il database Godiva delle anagrafiche ed il sistema AAI per le autenticazioni così da rendere il processo della valutazione e dei relative adempimenti completamente informatizzato (ad esempio schede di destinazione lavorativa)</a:t>
            </a:r>
          </a:p>
        </p:txBody>
      </p:sp>
      <p:sp>
        <p:nvSpPr>
          <p:cNvPr id="6" name="Footer Placeholder 2">
            <a:extLst>
              <a:ext uri="{FF2B5EF4-FFF2-40B4-BE49-F238E27FC236}">
                <a16:creationId xmlns:a16="http://schemas.microsoft.com/office/drawing/2014/main" id="{7EEB8F5E-F6AB-BF4C-B817-5DA28CAAC747}"/>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934167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2"/>
          <p:cNvSpPr txBox="1">
            <a:spLocks noGrp="1"/>
          </p:cNvSpPr>
          <p:nvPr>
            <p:ph type="title"/>
          </p:nvPr>
        </p:nvSpPr>
        <p:spPr>
          <a:xfrm>
            <a:off x="1672473" y="147189"/>
            <a:ext cx="9342088" cy="393738"/>
          </a:xfrm>
          <a:prstGeom prst="rect">
            <a:avLst/>
          </a:prstGeom>
          <a:noFill/>
          <a:ln>
            <a:noFill/>
          </a:ln>
        </p:spPr>
        <p:txBody>
          <a:bodyPr spcFirstLastPara="1" wrap="square" lIns="116400" tIns="58200" rIns="116400" bIns="58200" anchor="ctr" anchorCtr="0">
            <a:noAutofit/>
          </a:bodyPr>
          <a:lstStyle/>
          <a:p>
            <a:pPr marL="0" lvl="0" indent="0" algn="l" rtl="0">
              <a:spcBef>
                <a:spcPts val="0"/>
              </a:spcBef>
              <a:spcAft>
                <a:spcPts val="0"/>
              </a:spcAft>
              <a:buClr>
                <a:srgbClr val="4F81BD"/>
              </a:buClr>
              <a:buSzPts val="2800"/>
              <a:buFont typeface="Calibri"/>
              <a:buNone/>
            </a:pPr>
            <a:r>
              <a:rPr lang="it-IT" sz="2800" dirty="0"/>
              <a:t>Composizione del gruppo di lavoro </a:t>
            </a:r>
            <a:r>
              <a:rPr lang="it-IT" sz="2800" dirty="0" err="1"/>
              <a:t>ReCaS</a:t>
            </a:r>
            <a:endParaRPr sz="2800" dirty="0"/>
          </a:p>
        </p:txBody>
      </p:sp>
      <p:sp>
        <p:nvSpPr>
          <p:cNvPr id="40" name="Google Shape;40;p2"/>
          <p:cNvSpPr txBox="1">
            <a:spLocks noGrp="1"/>
          </p:cNvSpPr>
          <p:nvPr>
            <p:ph type="sldNum" idx="12"/>
          </p:nvPr>
        </p:nvSpPr>
        <p:spPr>
          <a:xfrm>
            <a:off x="11274811" y="6546207"/>
            <a:ext cx="778046" cy="3117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it-IT" smtClean="0"/>
              <a:pPr marL="0" lvl="0" indent="0" algn="ctr" rtl="0">
                <a:spcBef>
                  <a:spcPts val="0"/>
                </a:spcBef>
                <a:spcAft>
                  <a:spcPts val="0"/>
                </a:spcAft>
                <a:buNone/>
              </a:pPr>
              <a:t>61</a:t>
            </a:fld>
            <a:endParaRPr/>
          </a:p>
        </p:txBody>
      </p:sp>
      <p:graphicFrame>
        <p:nvGraphicFramePr>
          <p:cNvPr id="41" name="Google Shape;41;p2"/>
          <p:cNvGraphicFramePr/>
          <p:nvPr>
            <p:extLst>
              <p:ext uri="{D42A27DB-BD31-4B8C-83A1-F6EECF244321}">
                <p14:modId xmlns:p14="http://schemas.microsoft.com/office/powerpoint/2010/main" val="685315516"/>
              </p:ext>
            </p:extLst>
          </p:nvPr>
        </p:nvGraphicFramePr>
        <p:xfrm>
          <a:off x="283759" y="978225"/>
          <a:ext cx="6972657" cy="4358770"/>
        </p:xfrm>
        <a:graphic>
          <a:graphicData uri="http://schemas.openxmlformats.org/drawingml/2006/table">
            <a:tbl>
              <a:tblPr firstRow="1" bandRow="1">
                <a:tableStyleId>{5C22544A-7EE6-4342-B048-85BDC9FD1C3A}</a:tableStyleId>
              </a:tblPr>
              <a:tblGrid>
                <a:gridCol w="1738689">
                  <a:extLst>
                    <a:ext uri="{9D8B030D-6E8A-4147-A177-3AD203B41FA5}">
                      <a16:colId xmlns:a16="http://schemas.microsoft.com/office/drawing/2014/main" val="20000"/>
                    </a:ext>
                  </a:extLst>
                </a:gridCol>
                <a:gridCol w="1396255">
                  <a:extLst>
                    <a:ext uri="{9D8B030D-6E8A-4147-A177-3AD203B41FA5}">
                      <a16:colId xmlns:a16="http://schemas.microsoft.com/office/drawing/2014/main" val="20001"/>
                    </a:ext>
                  </a:extLst>
                </a:gridCol>
                <a:gridCol w="1135762">
                  <a:extLst>
                    <a:ext uri="{9D8B030D-6E8A-4147-A177-3AD203B41FA5}">
                      <a16:colId xmlns:a16="http://schemas.microsoft.com/office/drawing/2014/main" val="20002"/>
                    </a:ext>
                  </a:extLst>
                </a:gridCol>
                <a:gridCol w="1039027">
                  <a:extLst>
                    <a:ext uri="{9D8B030D-6E8A-4147-A177-3AD203B41FA5}">
                      <a16:colId xmlns:a16="http://schemas.microsoft.com/office/drawing/2014/main" val="3849213156"/>
                    </a:ext>
                  </a:extLst>
                </a:gridCol>
                <a:gridCol w="1662924">
                  <a:extLst>
                    <a:ext uri="{9D8B030D-6E8A-4147-A177-3AD203B41FA5}">
                      <a16:colId xmlns:a16="http://schemas.microsoft.com/office/drawing/2014/main" val="20003"/>
                    </a:ext>
                  </a:extLst>
                </a:gridCol>
              </a:tblGrid>
              <a:tr h="312875">
                <a:tc>
                  <a:txBody>
                    <a:bodyPr/>
                    <a:lstStyle/>
                    <a:p>
                      <a:pPr marL="0" marR="0" lvl="0" indent="0" algn="l" rtl="0">
                        <a:spcBef>
                          <a:spcPts val="0"/>
                        </a:spcBef>
                        <a:spcAft>
                          <a:spcPts val="0"/>
                        </a:spcAft>
                        <a:buNone/>
                      </a:pPr>
                      <a:endParaRPr sz="1600" dirty="0"/>
                    </a:p>
                  </a:txBody>
                  <a:tcPr marL="91450" marR="91450" marT="45725" marB="45725"/>
                </a:tc>
                <a:tc>
                  <a:txBody>
                    <a:bodyPr/>
                    <a:lstStyle/>
                    <a:p>
                      <a:pPr marL="0" marR="0" lvl="0" indent="0" algn="l" rtl="0">
                        <a:spcBef>
                          <a:spcPts val="0"/>
                        </a:spcBef>
                        <a:spcAft>
                          <a:spcPts val="0"/>
                        </a:spcAft>
                        <a:buNone/>
                      </a:pPr>
                      <a:endParaRPr sz="1600" dirty="0"/>
                    </a:p>
                  </a:txBody>
                  <a:tcPr marL="91450" marR="91450" marT="45725" marB="45725"/>
                </a:tc>
                <a:tc>
                  <a:txBody>
                    <a:bodyPr/>
                    <a:lstStyle/>
                    <a:p>
                      <a:pPr marL="0" marR="0" lvl="0" indent="0" algn="ctr" rtl="0">
                        <a:spcBef>
                          <a:spcPts val="0"/>
                        </a:spcBef>
                        <a:spcAft>
                          <a:spcPts val="0"/>
                        </a:spcAft>
                        <a:buNone/>
                      </a:pPr>
                      <a:r>
                        <a:rPr lang="it-IT" sz="1600"/>
                        <a:t>%</a:t>
                      </a:r>
                      <a:endParaRPr sz="1400"/>
                    </a:p>
                  </a:txBody>
                  <a:tcPr marL="91450" marR="91450" marT="45725" marB="45725"/>
                </a:tc>
                <a:tc>
                  <a:txBody>
                    <a:bodyPr/>
                    <a:lstStyle/>
                    <a:p>
                      <a:pPr marL="0" marR="0" lvl="0" indent="0" algn="ctr" rtl="0">
                        <a:spcBef>
                          <a:spcPts val="0"/>
                        </a:spcBef>
                        <a:spcAft>
                          <a:spcPts val="0"/>
                        </a:spcAft>
                        <a:buNone/>
                      </a:pPr>
                      <a:endParaRPr sz="1400" dirty="0"/>
                    </a:p>
                  </a:txBody>
                  <a:tcPr marL="91450" marR="91450" marT="45725" marB="45725"/>
                </a:tc>
                <a:tc>
                  <a:txBody>
                    <a:bodyPr/>
                    <a:lstStyle/>
                    <a:p>
                      <a:pPr marL="0" marR="0" lvl="0" indent="0" algn="ctr" rtl="0">
                        <a:spcBef>
                          <a:spcPts val="0"/>
                        </a:spcBef>
                        <a:spcAft>
                          <a:spcPts val="0"/>
                        </a:spcAft>
                        <a:buNone/>
                      </a:pPr>
                      <a:r>
                        <a:rPr lang="it-IT" sz="1600" dirty="0"/>
                        <a:t>note</a:t>
                      </a:r>
                      <a:endParaRPr sz="1400" dirty="0"/>
                    </a:p>
                  </a:txBody>
                  <a:tcPr marL="91450" marR="91450" marT="45725" marB="45725"/>
                </a:tc>
                <a:extLst>
                  <a:ext uri="{0D108BD9-81ED-4DB2-BD59-A6C34878D82A}">
                    <a16:rowId xmlns:a16="http://schemas.microsoft.com/office/drawing/2014/main" val="10000"/>
                  </a:ext>
                </a:extLst>
              </a:tr>
              <a:tr h="312875">
                <a:tc>
                  <a:txBody>
                    <a:bodyPr/>
                    <a:lstStyle/>
                    <a:p>
                      <a:pPr marL="0" marR="0" lvl="0" indent="0" algn="l" rtl="0">
                        <a:spcBef>
                          <a:spcPts val="0"/>
                        </a:spcBef>
                        <a:spcAft>
                          <a:spcPts val="0"/>
                        </a:spcAft>
                        <a:buNone/>
                      </a:pPr>
                      <a:r>
                        <a:rPr lang="it-IT" sz="1600" dirty="0"/>
                        <a:t>Antonacci</a:t>
                      </a:r>
                      <a:endParaRPr sz="1400" dirty="0"/>
                    </a:p>
                  </a:txBody>
                  <a:tcPr marL="91450" marR="91450" marT="45725" marB="45725"/>
                </a:tc>
                <a:tc>
                  <a:txBody>
                    <a:bodyPr/>
                    <a:lstStyle/>
                    <a:p>
                      <a:pPr marL="0" marR="0" lvl="0" indent="0" algn="l" rtl="0">
                        <a:spcBef>
                          <a:spcPts val="0"/>
                        </a:spcBef>
                        <a:spcAft>
                          <a:spcPts val="0"/>
                        </a:spcAft>
                        <a:buNone/>
                      </a:pPr>
                      <a:r>
                        <a:rPr lang="it-IT" sz="1600" dirty="0" err="1"/>
                        <a:t>Tecn</a:t>
                      </a:r>
                      <a:r>
                        <a:rPr lang="it-IT" sz="1600" dirty="0"/>
                        <a:t>. INFN</a:t>
                      </a:r>
                      <a:endParaRPr sz="1400" dirty="0"/>
                    </a:p>
                  </a:txBody>
                  <a:tcPr marL="91450" marR="91450" marT="45725" marB="45725"/>
                </a:tc>
                <a:tc>
                  <a:txBody>
                    <a:bodyPr/>
                    <a:lstStyle/>
                    <a:p>
                      <a:pPr marL="0" marR="0" lvl="0" indent="0" algn="ctr" rtl="0">
                        <a:spcBef>
                          <a:spcPts val="0"/>
                        </a:spcBef>
                        <a:spcAft>
                          <a:spcPts val="0"/>
                        </a:spcAft>
                        <a:buNone/>
                      </a:pPr>
                      <a:r>
                        <a:rPr lang="it-IT" sz="1600" dirty="0"/>
                        <a:t>100%</a:t>
                      </a:r>
                      <a:endParaRPr sz="1400" dirty="0"/>
                    </a:p>
                  </a:txBody>
                  <a:tcPr marL="91450" marR="91450" marT="45725" marB="45725"/>
                </a:tc>
                <a:tc>
                  <a:txBody>
                    <a:bodyPr/>
                    <a:lstStyle/>
                    <a:p>
                      <a:pPr marL="0" marR="0" lvl="0" indent="0" algn="ctr" rtl="0">
                        <a:spcBef>
                          <a:spcPts val="0"/>
                        </a:spcBef>
                        <a:spcAft>
                          <a:spcPts val="0"/>
                        </a:spcAft>
                        <a:buNone/>
                      </a:pPr>
                      <a:r>
                        <a:rPr lang="it-IT" sz="1600" b="0" dirty="0"/>
                        <a:t>MA</a:t>
                      </a:r>
                      <a:endParaRPr sz="1600" b="0" dirty="0"/>
                    </a:p>
                  </a:txBody>
                  <a:tcPr marL="91450" marR="91450" marT="45725" marB="45725"/>
                </a:tc>
                <a:tc>
                  <a:txBody>
                    <a:bodyPr/>
                    <a:lstStyle/>
                    <a:p>
                      <a:pPr marL="0" marR="0" lvl="0" indent="0" algn="l" rtl="0">
                        <a:spcBef>
                          <a:spcPts val="0"/>
                        </a:spcBef>
                        <a:spcAft>
                          <a:spcPts val="0"/>
                        </a:spcAft>
                        <a:buNone/>
                      </a:pPr>
                      <a:endParaRPr sz="1600"/>
                    </a:p>
                  </a:txBody>
                  <a:tcPr marL="91450" marR="91450" marT="45725" marB="45725"/>
                </a:tc>
                <a:extLst>
                  <a:ext uri="{0D108BD9-81ED-4DB2-BD59-A6C34878D82A}">
                    <a16:rowId xmlns:a16="http://schemas.microsoft.com/office/drawing/2014/main" val="10001"/>
                  </a:ext>
                </a:extLst>
              </a:tr>
              <a:tr h="312875">
                <a:tc>
                  <a:txBody>
                    <a:bodyPr/>
                    <a:lstStyle/>
                    <a:p>
                      <a:pPr marL="0" marR="0" lvl="0" indent="0" algn="l" rtl="0">
                        <a:spcBef>
                          <a:spcPts val="0"/>
                        </a:spcBef>
                        <a:spcAft>
                          <a:spcPts val="0"/>
                        </a:spcAft>
                        <a:buNone/>
                      </a:pPr>
                      <a:r>
                        <a:rPr lang="it-IT" sz="1600"/>
                        <a:t>Nicotri</a:t>
                      </a:r>
                      <a:endParaRPr sz="1600"/>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Calibri"/>
                        <a:buNone/>
                      </a:pPr>
                      <a:r>
                        <a:rPr lang="it-IT" sz="1600" dirty="0" err="1"/>
                        <a:t>Tecn</a:t>
                      </a:r>
                      <a:r>
                        <a:rPr lang="it-IT" sz="1600" dirty="0"/>
                        <a:t>. INFN</a:t>
                      </a:r>
                      <a:endParaRPr sz="1400" dirty="0"/>
                    </a:p>
                  </a:txBody>
                  <a:tcPr marL="91450" marR="91450" marT="45725" marB="45725"/>
                </a:tc>
                <a:tc>
                  <a:txBody>
                    <a:bodyPr/>
                    <a:lstStyle/>
                    <a:p>
                      <a:pPr marL="0" marR="0" lvl="0" indent="0" algn="ctr" rtl="0">
                        <a:spcBef>
                          <a:spcPts val="0"/>
                        </a:spcBef>
                        <a:spcAft>
                          <a:spcPts val="0"/>
                        </a:spcAft>
                        <a:buNone/>
                      </a:pPr>
                      <a:r>
                        <a:rPr lang="it-IT" sz="1600"/>
                        <a:t>100%</a:t>
                      </a:r>
                      <a:endParaRPr sz="1400"/>
                    </a:p>
                  </a:txBody>
                  <a:tcPr marL="91450" marR="91450" marT="45725" marB="45725"/>
                </a:tc>
                <a:tc>
                  <a:txBody>
                    <a:bodyPr/>
                    <a:lstStyle/>
                    <a:p>
                      <a:pPr marL="0" marR="0" lvl="0" indent="0" algn="ctr" rtl="0">
                        <a:spcBef>
                          <a:spcPts val="0"/>
                        </a:spcBef>
                        <a:spcAft>
                          <a:spcPts val="0"/>
                        </a:spcAft>
                        <a:buNone/>
                      </a:pPr>
                      <a:r>
                        <a:rPr lang="it-IT" sz="1600" b="0" dirty="0"/>
                        <a:t>SN</a:t>
                      </a:r>
                      <a:endParaRPr sz="1600" b="0" dirty="0"/>
                    </a:p>
                  </a:txBody>
                  <a:tcPr marL="91450" marR="91450" marT="45725" marB="45725"/>
                </a:tc>
                <a:tc>
                  <a:txBody>
                    <a:bodyPr/>
                    <a:lstStyle/>
                    <a:p>
                      <a:pPr marL="0" marR="0" lvl="0" indent="0" algn="l" rtl="0">
                        <a:spcBef>
                          <a:spcPts val="0"/>
                        </a:spcBef>
                        <a:spcAft>
                          <a:spcPts val="0"/>
                        </a:spcAft>
                        <a:buNone/>
                      </a:pPr>
                      <a:endParaRPr sz="1600"/>
                    </a:p>
                  </a:txBody>
                  <a:tcPr marL="91450" marR="91450" marT="45725" marB="45725"/>
                </a:tc>
                <a:extLst>
                  <a:ext uri="{0D108BD9-81ED-4DB2-BD59-A6C34878D82A}">
                    <a16:rowId xmlns:a16="http://schemas.microsoft.com/office/drawing/2014/main" val="10002"/>
                  </a:ext>
                </a:extLst>
              </a:tr>
              <a:tr h="312875">
                <a:tc>
                  <a:txBody>
                    <a:bodyPr/>
                    <a:lstStyle/>
                    <a:p>
                      <a:pPr marL="0" marR="0" lvl="0" indent="0" algn="l" rtl="0">
                        <a:spcBef>
                          <a:spcPts val="0"/>
                        </a:spcBef>
                        <a:spcAft>
                          <a:spcPts val="0"/>
                        </a:spcAft>
                        <a:buNone/>
                      </a:pPr>
                      <a:r>
                        <a:rPr lang="it-IT" sz="1600"/>
                        <a:t>Spinoso</a:t>
                      </a:r>
                      <a:endParaRPr sz="1400"/>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Calibri"/>
                        <a:buNone/>
                      </a:pPr>
                      <a:r>
                        <a:rPr lang="it-IT" sz="1600" dirty="0" err="1"/>
                        <a:t>Tecn</a:t>
                      </a:r>
                      <a:r>
                        <a:rPr lang="it-IT" sz="1600" dirty="0"/>
                        <a:t>. INFN</a:t>
                      </a:r>
                      <a:endParaRPr sz="1400" dirty="0"/>
                    </a:p>
                  </a:txBody>
                  <a:tcPr marL="91450" marR="91450" marT="45725" marB="45725"/>
                </a:tc>
                <a:tc>
                  <a:txBody>
                    <a:bodyPr/>
                    <a:lstStyle/>
                    <a:p>
                      <a:pPr marL="0" marR="0" lvl="0" indent="0" algn="ctr" rtl="0">
                        <a:spcBef>
                          <a:spcPts val="0"/>
                        </a:spcBef>
                        <a:spcAft>
                          <a:spcPts val="0"/>
                        </a:spcAft>
                        <a:buNone/>
                      </a:pPr>
                      <a:r>
                        <a:rPr lang="it-IT" sz="1600"/>
                        <a:t>60%</a:t>
                      </a:r>
                      <a:endParaRPr sz="1400"/>
                    </a:p>
                  </a:txBody>
                  <a:tcPr marL="91450" marR="91450" marT="45725" marB="45725"/>
                </a:tc>
                <a:tc>
                  <a:txBody>
                    <a:bodyPr/>
                    <a:lstStyle/>
                    <a:p>
                      <a:pPr marL="0" marR="0" lvl="0" indent="0" algn="ctr" rtl="0">
                        <a:spcBef>
                          <a:spcPts val="0"/>
                        </a:spcBef>
                        <a:spcAft>
                          <a:spcPts val="0"/>
                        </a:spcAft>
                        <a:buNone/>
                      </a:pPr>
                      <a:r>
                        <a:rPr lang="it-IT" sz="1600" b="0" dirty="0"/>
                        <a:t>VS</a:t>
                      </a:r>
                      <a:endParaRPr sz="1600" b="0" dirty="0"/>
                    </a:p>
                  </a:txBody>
                  <a:tcPr marL="91450" marR="91450" marT="45725" marB="45725"/>
                </a:tc>
                <a:tc>
                  <a:txBody>
                    <a:bodyPr/>
                    <a:lstStyle/>
                    <a:p>
                      <a:pPr marL="0" marR="0" lvl="0" indent="0" algn="l" rtl="0">
                        <a:spcBef>
                          <a:spcPts val="0"/>
                        </a:spcBef>
                        <a:spcAft>
                          <a:spcPts val="0"/>
                        </a:spcAft>
                        <a:buNone/>
                      </a:pPr>
                      <a:endParaRPr sz="1600"/>
                    </a:p>
                  </a:txBody>
                  <a:tcPr marL="91450" marR="91450" marT="45725" marB="45725"/>
                </a:tc>
                <a:extLst>
                  <a:ext uri="{0D108BD9-81ED-4DB2-BD59-A6C34878D82A}">
                    <a16:rowId xmlns:a16="http://schemas.microsoft.com/office/drawing/2014/main" val="10003"/>
                  </a:ext>
                </a:extLst>
              </a:tr>
              <a:tr h="312875">
                <a:tc>
                  <a:txBody>
                    <a:bodyPr/>
                    <a:lstStyle/>
                    <a:p>
                      <a:pPr marL="0" marR="0" lvl="0" indent="0" algn="l" rtl="0">
                        <a:spcBef>
                          <a:spcPts val="0"/>
                        </a:spcBef>
                        <a:spcAft>
                          <a:spcPts val="0"/>
                        </a:spcAft>
                        <a:buNone/>
                      </a:pPr>
                      <a:r>
                        <a:rPr lang="it-IT" sz="1600"/>
                        <a:t>Donvito</a:t>
                      </a:r>
                      <a:endParaRPr sz="1600"/>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Calibri"/>
                        <a:buNone/>
                      </a:pPr>
                      <a:r>
                        <a:rPr lang="it-IT" sz="1600" dirty="0"/>
                        <a:t>1° </a:t>
                      </a:r>
                      <a:r>
                        <a:rPr lang="it-IT" sz="1600" dirty="0" err="1"/>
                        <a:t>Tecn</a:t>
                      </a:r>
                      <a:r>
                        <a:rPr lang="it-IT" sz="1600" dirty="0"/>
                        <a:t>. INFN </a:t>
                      </a:r>
                      <a:endParaRPr sz="1400" dirty="0"/>
                    </a:p>
                  </a:txBody>
                  <a:tcPr marL="91450" marR="91450" marT="45725" marB="45725"/>
                </a:tc>
                <a:tc>
                  <a:txBody>
                    <a:bodyPr/>
                    <a:lstStyle/>
                    <a:p>
                      <a:pPr marL="0" marR="0" lvl="0" indent="0" algn="ctr" rtl="0">
                        <a:spcBef>
                          <a:spcPts val="0"/>
                        </a:spcBef>
                        <a:spcAft>
                          <a:spcPts val="0"/>
                        </a:spcAft>
                        <a:buNone/>
                      </a:pPr>
                      <a:r>
                        <a:rPr lang="it-IT" sz="1600"/>
                        <a:t>100%</a:t>
                      </a:r>
                      <a:endParaRPr sz="1400"/>
                    </a:p>
                  </a:txBody>
                  <a:tcPr marL="91450" marR="91450" marT="45725" marB="45725"/>
                </a:tc>
                <a:tc>
                  <a:txBody>
                    <a:bodyPr/>
                    <a:lstStyle/>
                    <a:p>
                      <a:pPr marL="0" marR="0" lvl="0" indent="0" algn="ctr" rtl="0">
                        <a:spcBef>
                          <a:spcPts val="0"/>
                        </a:spcBef>
                        <a:spcAft>
                          <a:spcPts val="0"/>
                        </a:spcAft>
                        <a:buNone/>
                      </a:pPr>
                      <a:r>
                        <a:rPr lang="it-IT" sz="1600" b="0" dirty="0"/>
                        <a:t>GD</a:t>
                      </a:r>
                      <a:endParaRPr sz="1600" b="0" dirty="0"/>
                    </a:p>
                  </a:txBody>
                  <a:tcPr marL="91450" marR="91450" marT="45725" marB="45725"/>
                </a:tc>
                <a:tc>
                  <a:txBody>
                    <a:bodyPr/>
                    <a:lstStyle/>
                    <a:p>
                      <a:pPr marL="0" marR="0" lvl="0" indent="0" algn="l" rtl="0">
                        <a:spcBef>
                          <a:spcPts val="0"/>
                        </a:spcBef>
                        <a:spcAft>
                          <a:spcPts val="0"/>
                        </a:spcAft>
                        <a:buNone/>
                      </a:pPr>
                      <a:endParaRPr sz="1600" dirty="0"/>
                    </a:p>
                  </a:txBody>
                  <a:tcPr marL="91450" marR="91450" marT="45725" marB="45725"/>
                </a:tc>
                <a:extLst>
                  <a:ext uri="{0D108BD9-81ED-4DB2-BD59-A6C34878D82A}">
                    <a16:rowId xmlns:a16="http://schemas.microsoft.com/office/drawing/2014/main" val="10004"/>
                  </a:ext>
                </a:extLst>
              </a:tr>
              <a:tr h="312875">
                <a:tc>
                  <a:txBody>
                    <a:bodyPr/>
                    <a:lstStyle/>
                    <a:p>
                      <a:pPr marL="0" marR="0" lvl="0" indent="0" algn="l" rtl="0">
                        <a:spcBef>
                          <a:spcPts val="0"/>
                        </a:spcBef>
                        <a:spcAft>
                          <a:spcPts val="0"/>
                        </a:spcAft>
                        <a:buNone/>
                      </a:pPr>
                      <a:r>
                        <a:rPr lang="it-IT" sz="1600"/>
                        <a:t>Valentini</a:t>
                      </a:r>
                      <a:endParaRPr sz="1400"/>
                    </a:p>
                  </a:txBody>
                  <a:tcPr marL="91450" marR="91450" marT="45725" marB="45725"/>
                </a:tc>
                <a:tc>
                  <a:txBody>
                    <a:bodyPr/>
                    <a:lstStyle/>
                    <a:p>
                      <a:pPr marL="0" marR="0" lvl="0" indent="0" algn="l" rtl="0">
                        <a:spcBef>
                          <a:spcPts val="0"/>
                        </a:spcBef>
                        <a:spcAft>
                          <a:spcPts val="0"/>
                        </a:spcAft>
                        <a:buNone/>
                      </a:pPr>
                      <a:r>
                        <a:rPr lang="it-IT" sz="1600"/>
                        <a:t>CTER INFN</a:t>
                      </a:r>
                      <a:endParaRPr sz="1400"/>
                    </a:p>
                  </a:txBody>
                  <a:tcPr marL="91450" marR="91450" marT="45725" marB="45725"/>
                </a:tc>
                <a:tc>
                  <a:txBody>
                    <a:bodyPr/>
                    <a:lstStyle/>
                    <a:p>
                      <a:pPr marL="0" marR="0" lvl="0" indent="0" algn="ctr" rtl="0">
                        <a:spcBef>
                          <a:spcPts val="0"/>
                        </a:spcBef>
                        <a:spcAft>
                          <a:spcPts val="0"/>
                        </a:spcAft>
                        <a:buNone/>
                      </a:pPr>
                      <a:r>
                        <a:rPr lang="it-IT" sz="1600"/>
                        <a:t>100%</a:t>
                      </a:r>
                      <a:endParaRPr sz="1400"/>
                    </a:p>
                  </a:txBody>
                  <a:tcPr marL="91450" marR="91450" marT="45725" marB="45725"/>
                </a:tc>
                <a:tc>
                  <a:txBody>
                    <a:bodyPr/>
                    <a:lstStyle/>
                    <a:p>
                      <a:pPr marL="0" marR="0" lvl="0" indent="0" algn="ctr" rtl="0">
                        <a:spcBef>
                          <a:spcPts val="0"/>
                        </a:spcBef>
                        <a:spcAft>
                          <a:spcPts val="0"/>
                        </a:spcAft>
                        <a:buNone/>
                      </a:pPr>
                      <a:r>
                        <a:rPr lang="it-IT" sz="1600" b="0" dirty="0"/>
                        <a:t>RV</a:t>
                      </a:r>
                      <a:endParaRPr sz="1600" b="0" dirty="0"/>
                    </a:p>
                  </a:txBody>
                  <a:tcPr marL="91450" marR="91450" marT="45725" marB="45725"/>
                </a:tc>
                <a:tc>
                  <a:txBody>
                    <a:bodyPr/>
                    <a:lstStyle/>
                    <a:p>
                      <a:pPr marL="0" marR="0" lvl="0" indent="0" algn="l" rtl="0">
                        <a:spcBef>
                          <a:spcPts val="0"/>
                        </a:spcBef>
                        <a:spcAft>
                          <a:spcPts val="0"/>
                        </a:spcAft>
                        <a:buNone/>
                      </a:pPr>
                      <a:endParaRPr sz="1600"/>
                    </a:p>
                  </a:txBody>
                  <a:tcPr marL="91450" marR="91450" marT="45725" marB="45725"/>
                </a:tc>
                <a:extLst>
                  <a:ext uri="{0D108BD9-81ED-4DB2-BD59-A6C34878D82A}">
                    <a16:rowId xmlns:a16="http://schemas.microsoft.com/office/drawing/2014/main" val="10005"/>
                  </a:ext>
                </a:extLst>
              </a:tr>
              <a:tr h="312875">
                <a:tc>
                  <a:txBody>
                    <a:bodyPr/>
                    <a:lstStyle/>
                    <a:p>
                      <a:pPr marL="0" marR="0" lvl="0" indent="0" algn="l" rtl="0">
                        <a:spcBef>
                          <a:spcPts val="0"/>
                        </a:spcBef>
                        <a:spcAft>
                          <a:spcPts val="0"/>
                        </a:spcAft>
                        <a:buNone/>
                      </a:pPr>
                      <a:r>
                        <a:rPr lang="it-IT" sz="1600"/>
                        <a:t>Gervasoni</a:t>
                      </a:r>
                      <a:endParaRPr sz="1600"/>
                    </a:p>
                  </a:txBody>
                  <a:tcPr marL="91450" marR="91450" marT="45725" marB="45725"/>
                </a:tc>
                <a:tc>
                  <a:txBody>
                    <a:bodyPr/>
                    <a:lstStyle/>
                    <a:p>
                      <a:pPr marL="0" marR="0" lvl="0" indent="0" algn="l" rtl="0">
                        <a:spcBef>
                          <a:spcPts val="0"/>
                        </a:spcBef>
                        <a:spcAft>
                          <a:spcPts val="0"/>
                        </a:spcAft>
                        <a:buNone/>
                      </a:pPr>
                      <a:r>
                        <a:rPr lang="it-IT" sz="1600"/>
                        <a:t>CTER INFN</a:t>
                      </a:r>
                      <a:endParaRPr sz="1400"/>
                    </a:p>
                  </a:txBody>
                  <a:tcPr marL="91450" marR="91450" marT="45725" marB="45725"/>
                </a:tc>
                <a:tc>
                  <a:txBody>
                    <a:bodyPr/>
                    <a:lstStyle/>
                    <a:p>
                      <a:pPr marL="0" marR="0" lvl="0" indent="0" algn="ctr" rtl="0">
                        <a:spcBef>
                          <a:spcPts val="0"/>
                        </a:spcBef>
                        <a:spcAft>
                          <a:spcPts val="0"/>
                        </a:spcAft>
                        <a:buNone/>
                      </a:pPr>
                      <a:r>
                        <a:rPr lang="it-IT" sz="1600"/>
                        <a:t>100%</a:t>
                      </a:r>
                      <a:endParaRPr sz="1400"/>
                    </a:p>
                  </a:txBody>
                  <a:tcPr marL="91450" marR="91450" marT="45725" marB="45725"/>
                </a:tc>
                <a:tc>
                  <a:txBody>
                    <a:bodyPr/>
                    <a:lstStyle/>
                    <a:p>
                      <a:pPr marL="0" marR="0" lvl="0" indent="0" algn="ctr" rtl="0">
                        <a:spcBef>
                          <a:spcPts val="0"/>
                        </a:spcBef>
                        <a:spcAft>
                          <a:spcPts val="0"/>
                        </a:spcAft>
                        <a:buNone/>
                      </a:pPr>
                      <a:r>
                        <a:rPr lang="it-IT" sz="1600" b="0" dirty="0"/>
                        <a:t>RG</a:t>
                      </a:r>
                      <a:endParaRPr sz="1600" b="0" dirty="0"/>
                    </a:p>
                  </a:txBody>
                  <a:tcPr marL="91450" marR="91450" marT="45725" marB="45725"/>
                </a:tc>
                <a:tc>
                  <a:txBody>
                    <a:bodyPr/>
                    <a:lstStyle/>
                    <a:p>
                      <a:pPr marL="0" marR="0" lvl="0" indent="0" algn="l" rtl="0">
                        <a:spcBef>
                          <a:spcPts val="0"/>
                        </a:spcBef>
                        <a:spcAft>
                          <a:spcPts val="0"/>
                        </a:spcAft>
                        <a:buNone/>
                      </a:pPr>
                      <a:endParaRPr sz="1600"/>
                    </a:p>
                  </a:txBody>
                  <a:tcPr marL="91450" marR="91450" marT="45725" marB="45725"/>
                </a:tc>
                <a:extLst>
                  <a:ext uri="{0D108BD9-81ED-4DB2-BD59-A6C34878D82A}">
                    <a16:rowId xmlns:a16="http://schemas.microsoft.com/office/drawing/2014/main" val="10006"/>
                  </a:ext>
                </a:extLst>
              </a:tr>
              <a:tr h="312875">
                <a:tc>
                  <a:txBody>
                    <a:bodyPr/>
                    <a:lstStyle/>
                    <a:p>
                      <a:pPr marL="0" marR="0" lvl="0" indent="0" algn="l" rtl="0">
                        <a:spcBef>
                          <a:spcPts val="0"/>
                        </a:spcBef>
                        <a:spcAft>
                          <a:spcPts val="0"/>
                        </a:spcAft>
                        <a:buNone/>
                      </a:pPr>
                      <a:r>
                        <a:rPr lang="it-IT" sz="1600"/>
                        <a:t>Italiano </a:t>
                      </a:r>
                      <a:endParaRPr sz="1400"/>
                    </a:p>
                  </a:txBody>
                  <a:tcPr marL="91450" marR="91450" marT="45725" marB="45725"/>
                </a:tc>
                <a:tc>
                  <a:txBody>
                    <a:bodyPr/>
                    <a:lstStyle/>
                    <a:p>
                      <a:pPr marL="0" marR="0" lvl="0" indent="0" algn="l" rtl="0">
                        <a:spcBef>
                          <a:spcPts val="0"/>
                        </a:spcBef>
                        <a:spcAft>
                          <a:spcPts val="0"/>
                        </a:spcAft>
                        <a:buNone/>
                      </a:pPr>
                      <a:r>
                        <a:rPr lang="it-IT" sz="1600"/>
                        <a:t>CTER INFN</a:t>
                      </a:r>
                      <a:endParaRPr sz="1400"/>
                    </a:p>
                  </a:txBody>
                  <a:tcPr marL="91450" marR="91450" marT="45725" marB="45725"/>
                </a:tc>
                <a:tc>
                  <a:txBody>
                    <a:bodyPr/>
                    <a:lstStyle/>
                    <a:p>
                      <a:pPr marL="0" marR="0" lvl="0" indent="0" algn="ctr" rtl="0">
                        <a:spcBef>
                          <a:spcPts val="0"/>
                        </a:spcBef>
                        <a:spcAft>
                          <a:spcPts val="0"/>
                        </a:spcAft>
                        <a:buNone/>
                      </a:pPr>
                      <a:r>
                        <a:rPr lang="it-IT" sz="1600"/>
                        <a:t>100%</a:t>
                      </a:r>
                      <a:endParaRPr sz="1400"/>
                    </a:p>
                  </a:txBody>
                  <a:tcPr marL="91450" marR="91450" marT="45725" marB="45725"/>
                </a:tc>
                <a:tc>
                  <a:txBody>
                    <a:bodyPr/>
                    <a:lstStyle/>
                    <a:p>
                      <a:pPr marL="0" marR="0" lvl="0" indent="0" algn="ctr" rtl="0">
                        <a:spcBef>
                          <a:spcPts val="0"/>
                        </a:spcBef>
                        <a:spcAft>
                          <a:spcPts val="0"/>
                        </a:spcAft>
                        <a:buNone/>
                      </a:pPr>
                      <a:r>
                        <a:rPr lang="it-IT" sz="1600" b="0" dirty="0"/>
                        <a:t>AI</a:t>
                      </a:r>
                      <a:endParaRPr sz="1600" b="0" dirty="0"/>
                    </a:p>
                  </a:txBody>
                  <a:tcPr marL="91450" marR="91450" marT="45725" marB="45725"/>
                </a:tc>
                <a:tc>
                  <a:txBody>
                    <a:bodyPr/>
                    <a:lstStyle/>
                    <a:p>
                      <a:pPr marL="0" marR="0" lvl="0" indent="0" algn="l" rtl="0">
                        <a:spcBef>
                          <a:spcPts val="0"/>
                        </a:spcBef>
                        <a:spcAft>
                          <a:spcPts val="0"/>
                        </a:spcAft>
                        <a:buNone/>
                      </a:pPr>
                      <a:endParaRPr sz="1600"/>
                    </a:p>
                  </a:txBody>
                  <a:tcPr marL="91450" marR="91450" marT="45725" marB="45725"/>
                </a:tc>
                <a:extLst>
                  <a:ext uri="{0D108BD9-81ED-4DB2-BD59-A6C34878D82A}">
                    <a16:rowId xmlns:a16="http://schemas.microsoft.com/office/drawing/2014/main" val="10007"/>
                  </a:ext>
                </a:extLst>
              </a:tr>
              <a:tr h="312875">
                <a:tc>
                  <a:txBody>
                    <a:bodyPr/>
                    <a:lstStyle/>
                    <a:p>
                      <a:pPr marL="0" marR="0" lvl="0" indent="0" algn="l" rtl="0">
                        <a:spcBef>
                          <a:spcPts val="0"/>
                        </a:spcBef>
                        <a:spcAft>
                          <a:spcPts val="0"/>
                        </a:spcAft>
                        <a:buNone/>
                      </a:pPr>
                      <a:r>
                        <a:rPr lang="it-IT" sz="1600"/>
                        <a:t>Monaco</a:t>
                      </a:r>
                      <a:endParaRPr sz="1400"/>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Calibri"/>
                        <a:buNone/>
                      </a:pPr>
                      <a:r>
                        <a:rPr lang="it-IT" sz="1600" dirty="0" err="1"/>
                        <a:t>Tecn.INFN</a:t>
                      </a:r>
                      <a:endParaRPr sz="1400" dirty="0"/>
                    </a:p>
                  </a:txBody>
                  <a:tcPr marL="91450" marR="91450" marT="45725" marB="45725"/>
                </a:tc>
                <a:tc>
                  <a:txBody>
                    <a:bodyPr/>
                    <a:lstStyle/>
                    <a:p>
                      <a:pPr marL="0" marR="0" lvl="0" indent="0" algn="ctr" rtl="0">
                        <a:spcBef>
                          <a:spcPts val="0"/>
                        </a:spcBef>
                        <a:spcAft>
                          <a:spcPts val="0"/>
                        </a:spcAft>
                        <a:buNone/>
                      </a:pPr>
                      <a:r>
                        <a:rPr lang="it-IT" sz="1600"/>
                        <a:t>30%</a:t>
                      </a:r>
                      <a:endParaRPr sz="1400"/>
                    </a:p>
                  </a:txBody>
                  <a:tcPr marL="91450" marR="91450" marT="45725" marB="45725"/>
                </a:tc>
                <a:tc>
                  <a:txBody>
                    <a:bodyPr/>
                    <a:lstStyle/>
                    <a:p>
                      <a:pPr marL="0" marR="0" lvl="0" indent="0" algn="ctr" rtl="0">
                        <a:spcBef>
                          <a:spcPts val="0"/>
                        </a:spcBef>
                        <a:spcAft>
                          <a:spcPts val="0"/>
                        </a:spcAft>
                        <a:buNone/>
                      </a:pPr>
                      <a:r>
                        <a:rPr lang="it-IT" sz="1600" b="0" dirty="0"/>
                        <a:t>AM</a:t>
                      </a:r>
                      <a:endParaRPr sz="1600" b="0" dirty="0"/>
                    </a:p>
                  </a:txBody>
                  <a:tcPr marL="91450" marR="91450" marT="45725" marB="45725"/>
                </a:tc>
                <a:tc>
                  <a:txBody>
                    <a:bodyPr/>
                    <a:lstStyle/>
                    <a:p>
                      <a:pPr marL="0" marR="0" lvl="0" indent="0" algn="l" rtl="0">
                        <a:spcBef>
                          <a:spcPts val="0"/>
                        </a:spcBef>
                        <a:spcAft>
                          <a:spcPts val="0"/>
                        </a:spcAft>
                        <a:buNone/>
                      </a:pPr>
                      <a:endParaRPr sz="1600"/>
                    </a:p>
                  </a:txBody>
                  <a:tcPr marL="91450" marR="91450" marT="45725" marB="45725"/>
                </a:tc>
                <a:extLst>
                  <a:ext uri="{0D108BD9-81ED-4DB2-BD59-A6C34878D82A}">
                    <a16:rowId xmlns:a16="http://schemas.microsoft.com/office/drawing/2014/main" val="10008"/>
                  </a:ext>
                </a:extLst>
              </a:tr>
              <a:tr h="312875">
                <a:tc>
                  <a:txBody>
                    <a:bodyPr/>
                    <a:lstStyle/>
                    <a:p>
                      <a:pPr marL="0" marR="0" lvl="0" indent="0" algn="l" rtl="0">
                        <a:spcBef>
                          <a:spcPts val="0"/>
                        </a:spcBef>
                        <a:spcAft>
                          <a:spcPts val="0"/>
                        </a:spcAft>
                        <a:buNone/>
                      </a:pPr>
                      <a:r>
                        <a:rPr lang="it-IT" sz="1600"/>
                        <a:t>Vino</a:t>
                      </a:r>
                      <a:endParaRPr sz="1400"/>
                    </a:p>
                  </a:txBody>
                  <a:tcPr marL="91450" marR="91450" marT="45725" marB="45725"/>
                </a:tc>
                <a:tc>
                  <a:txBody>
                    <a:bodyPr/>
                    <a:lstStyle/>
                    <a:p>
                      <a:pPr marL="0" marR="0" lvl="0" indent="0" algn="l" rtl="0">
                        <a:spcBef>
                          <a:spcPts val="0"/>
                        </a:spcBef>
                        <a:spcAft>
                          <a:spcPts val="0"/>
                        </a:spcAft>
                        <a:buNone/>
                      </a:pPr>
                      <a:r>
                        <a:rPr lang="it-IT" sz="1600" dirty="0" err="1"/>
                        <a:t>Assegn</a:t>
                      </a:r>
                      <a:r>
                        <a:rPr lang="it-IT" sz="1600" dirty="0"/>
                        <a:t>. INFN</a:t>
                      </a:r>
                      <a:endParaRPr sz="1400" dirty="0"/>
                    </a:p>
                  </a:txBody>
                  <a:tcPr marL="91450" marR="91450" marT="45725" marB="45725"/>
                </a:tc>
                <a:tc>
                  <a:txBody>
                    <a:bodyPr/>
                    <a:lstStyle/>
                    <a:p>
                      <a:pPr marL="0" marR="0" lvl="0" indent="0" algn="ctr" rtl="0">
                        <a:spcBef>
                          <a:spcPts val="0"/>
                        </a:spcBef>
                        <a:spcAft>
                          <a:spcPts val="0"/>
                        </a:spcAft>
                        <a:buNone/>
                      </a:pPr>
                      <a:r>
                        <a:rPr lang="it-IT" sz="1600"/>
                        <a:t>100%</a:t>
                      </a:r>
                      <a:endParaRPr sz="1400"/>
                    </a:p>
                  </a:txBody>
                  <a:tcPr marL="91450" marR="91450" marT="45725" marB="45725"/>
                </a:tc>
                <a:tc>
                  <a:txBody>
                    <a:bodyPr/>
                    <a:lstStyle/>
                    <a:p>
                      <a:pPr marL="0" marR="0" lvl="0" indent="0" algn="ctr" rtl="0">
                        <a:spcBef>
                          <a:spcPts val="0"/>
                        </a:spcBef>
                        <a:spcAft>
                          <a:spcPts val="0"/>
                        </a:spcAft>
                        <a:buNone/>
                      </a:pPr>
                      <a:r>
                        <a:rPr lang="it-IT" sz="1600" b="0" dirty="0"/>
                        <a:t>GV</a:t>
                      </a:r>
                      <a:endParaRPr sz="1600" b="0" dirty="0"/>
                    </a:p>
                  </a:txBody>
                  <a:tcPr marL="91450" marR="91450" marT="45725" marB="45725"/>
                </a:tc>
                <a:tc>
                  <a:txBody>
                    <a:bodyPr/>
                    <a:lstStyle/>
                    <a:p>
                      <a:pPr marL="0" marR="0" lvl="0" indent="0" algn="r" rtl="0">
                        <a:spcBef>
                          <a:spcPts val="0"/>
                        </a:spcBef>
                        <a:spcAft>
                          <a:spcPts val="0"/>
                        </a:spcAft>
                        <a:buNone/>
                      </a:pPr>
                      <a:r>
                        <a:rPr lang="it-IT" sz="1600"/>
                        <a:t>fondi di progetto</a:t>
                      </a:r>
                      <a:endParaRPr sz="1400"/>
                    </a:p>
                  </a:txBody>
                  <a:tcPr marL="91450" marR="91450" marT="45725" marB="45725"/>
                </a:tc>
                <a:extLst>
                  <a:ext uri="{0D108BD9-81ED-4DB2-BD59-A6C34878D82A}">
                    <a16:rowId xmlns:a16="http://schemas.microsoft.com/office/drawing/2014/main" val="10009"/>
                  </a:ext>
                </a:extLst>
              </a:tr>
              <a:tr h="312875">
                <a:tc>
                  <a:txBody>
                    <a:bodyPr/>
                    <a:lstStyle/>
                    <a:p>
                      <a:pPr marL="0" marR="0" lvl="0" indent="0" algn="l" rtl="0">
                        <a:spcBef>
                          <a:spcPts val="0"/>
                        </a:spcBef>
                        <a:spcAft>
                          <a:spcPts val="0"/>
                        </a:spcAft>
                        <a:buNone/>
                      </a:pPr>
                      <a:r>
                        <a:rPr lang="it-IT" sz="1600"/>
                        <a:t>Foggetti</a:t>
                      </a:r>
                      <a:endParaRPr sz="1600"/>
                    </a:p>
                  </a:txBody>
                  <a:tcPr marL="91450" marR="91450" marT="45725" marB="45725"/>
                </a:tc>
                <a:tc>
                  <a:txBody>
                    <a:bodyPr/>
                    <a:lstStyle/>
                    <a:p>
                      <a:pPr marL="0" marR="0" lvl="0" indent="0" algn="l" rtl="0">
                        <a:spcBef>
                          <a:spcPts val="0"/>
                        </a:spcBef>
                        <a:spcAft>
                          <a:spcPts val="0"/>
                        </a:spcAft>
                        <a:buNone/>
                      </a:pPr>
                      <a:r>
                        <a:rPr lang="it-IT" sz="1600" dirty="0" err="1"/>
                        <a:t>Assegn.INFN</a:t>
                      </a:r>
                      <a:endParaRPr sz="1400" dirty="0"/>
                    </a:p>
                  </a:txBody>
                  <a:tcPr marL="91450" marR="91450" marT="45725" marB="45725"/>
                </a:tc>
                <a:tc>
                  <a:txBody>
                    <a:bodyPr/>
                    <a:lstStyle/>
                    <a:p>
                      <a:pPr marL="0" marR="0" lvl="0" indent="0" algn="ctr" rtl="0">
                        <a:spcBef>
                          <a:spcPts val="0"/>
                        </a:spcBef>
                        <a:spcAft>
                          <a:spcPts val="0"/>
                        </a:spcAft>
                        <a:buNone/>
                      </a:pPr>
                      <a:r>
                        <a:rPr lang="it-IT" sz="1600"/>
                        <a:t>100%</a:t>
                      </a:r>
                      <a:endParaRPr sz="1400"/>
                    </a:p>
                  </a:txBody>
                  <a:tcPr marL="91450" marR="91450" marT="45725" marB="45725"/>
                </a:tc>
                <a:tc>
                  <a:txBody>
                    <a:bodyPr/>
                    <a:lstStyle/>
                    <a:p>
                      <a:pPr marL="0" marR="0" lvl="0" indent="0" algn="ctr" rtl="0">
                        <a:spcBef>
                          <a:spcPts val="0"/>
                        </a:spcBef>
                        <a:spcAft>
                          <a:spcPts val="0"/>
                        </a:spcAft>
                        <a:buNone/>
                      </a:pPr>
                      <a:r>
                        <a:rPr lang="it-IT" sz="1600" b="0" dirty="0"/>
                        <a:t>NF</a:t>
                      </a:r>
                      <a:endParaRPr sz="1600" b="0" dirty="0"/>
                    </a:p>
                  </a:txBody>
                  <a:tcPr marL="91450" marR="91450" marT="45725" marB="45725"/>
                </a:tc>
                <a:tc>
                  <a:txBody>
                    <a:bodyPr/>
                    <a:lstStyle/>
                    <a:p>
                      <a:pPr marL="0" marR="0" lvl="0" indent="0" algn="r" rtl="0">
                        <a:spcBef>
                          <a:spcPts val="0"/>
                        </a:spcBef>
                        <a:spcAft>
                          <a:spcPts val="0"/>
                        </a:spcAft>
                        <a:buNone/>
                      </a:pPr>
                      <a:r>
                        <a:rPr lang="it-IT" sz="1600"/>
                        <a:t>fondi di progetto</a:t>
                      </a:r>
                      <a:endParaRPr sz="1400"/>
                    </a:p>
                  </a:txBody>
                  <a:tcPr marL="91450" marR="91450" marT="45725" marB="45725"/>
                </a:tc>
                <a:extLst>
                  <a:ext uri="{0D108BD9-81ED-4DB2-BD59-A6C34878D82A}">
                    <a16:rowId xmlns:a16="http://schemas.microsoft.com/office/drawing/2014/main" val="10010"/>
                  </a:ext>
                </a:extLst>
              </a:tr>
              <a:tr h="312875">
                <a:tc>
                  <a:txBody>
                    <a:bodyPr/>
                    <a:lstStyle/>
                    <a:p>
                      <a:pPr marL="0" marR="0" lvl="0" indent="0" algn="l" rtl="0">
                        <a:spcBef>
                          <a:spcPts val="0"/>
                        </a:spcBef>
                        <a:spcAft>
                          <a:spcPts val="0"/>
                        </a:spcAft>
                        <a:buNone/>
                      </a:pPr>
                      <a:r>
                        <a:rPr lang="it-IT" sz="1600"/>
                        <a:t>Perniola</a:t>
                      </a:r>
                      <a:endParaRPr sz="1600"/>
                    </a:p>
                  </a:txBody>
                  <a:tcPr marL="91450" marR="91450" marT="45725" marB="45725"/>
                </a:tc>
                <a:tc>
                  <a:txBody>
                    <a:bodyPr/>
                    <a:lstStyle/>
                    <a:p>
                      <a:pPr marL="0" marR="0" lvl="0" indent="0" algn="l" rtl="0">
                        <a:spcBef>
                          <a:spcPts val="0"/>
                        </a:spcBef>
                        <a:spcAft>
                          <a:spcPts val="0"/>
                        </a:spcAft>
                        <a:buNone/>
                      </a:pPr>
                      <a:r>
                        <a:rPr lang="it-IT" sz="1600"/>
                        <a:t>Cat D UNIBA</a:t>
                      </a:r>
                      <a:endParaRPr sz="1400"/>
                    </a:p>
                  </a:txBody>
                  <a:tcPr marL="91450" marR="91450" marT="45725" marB="45725"/>
                </a:tc>
                <a:tc>
                  <a:txBody>
                    <a:bodyPr/>
                    <a:lstStyle/>
                    <a:p>
                      <a:pPr marL="0" marR="0" lvl="0" indent="0" algn="ctr" rtl="0">
                        <a:spcBef>
                          <a:spcPts val="0"/>
                        </a:spcBef>
                        <a:spcAft>
                          <a:spcPts val="0"/>
                        </a:spcAft>
                        <a:buNone/>
                      </a:pPr>
                      <a:r>
                        <a:rPr lang="it-IT" sz="1600"/>
                        <a:t>100%</a:t>
                      </a:r>
                      <a:endParaRPr sz="1400"/>
                    </a:p>
                  </a:txBody>
                  <a:tcPr marL="91450" marR="91450" marT="45725" marB="45725"/>
                </a:tc>
                <a:tc>
                  <a:txBody>
                    <a:bodyPr/>
                    <a:lstStyle/>
                    <a:p>
                      <a:pPr marL="0" marR="0" lvl="0" indent="0" algn="ctr" rtl="0">
                        <a:spcBef>
                          <a:spcPts val="0"/>
                        </a:spcBef>
                        <a:spcAft>
                          <a:spcPts val="0"/>
                        </a:spcAft>
                        <a:buNone/>
                      </a:pPr>
                      <a:r>
                        <a:rPr lang="it-IT" sz="1600" b="0" dirty="0"/>
                        <a:t>MP</a:t>
                      </a:r>
                      <a:endParaRPr sz="1600" b="0" dirty="0"/>
                    </a:p>
                  </a:txBody>
                  <a:tcPr marL="91450" marR="91450" marT="45725" marB="45725"/>
                </a:tc>
                <a:tc>
                  <a:txBody>
                    <a:bodyPr/>
                    <a:lstStyle/>
                    <a:p>
                      <a:pPr marL="0" marR="0" lvl="0" indent="0" algn="l" rtl="0">
                        <a:spcBef>
                          <a:spcPts val="0"/>
                        </a:spcBef>
                        <a:spcAft>
                          <a:spcPts val="0"/>
                        </a:spcAft>
                        <a:buNone/>
                      </a:pPr>
                      <a:endParaRPr sz="1600" dirty="0"/>
                    </a:p>
                  </a:txBody>
                  <a:tcPr marL="91450" marR="91450" marT="45725" marB="45725"/>
                </a:tc>
                <a:extLst>
                  <a:ext uri="{0D108BD9-81ED-4DB2-BD59-A6C34878D82A}">
                    <a16:rowId xmlns:a16="http://schemas.microsoft.com/office/drawing/2014/main" val="10011"/>
                  </a:ext>
                </a:extLst>
              </a:tr>
              <a:tr h="312875">
                <a:tc>
                  <a:txBody>
                    <a:bodyPr/>
                    <a:lstStyle/>
                    <a:p>
                      <a:pPr marL="0" marR="0" lvl="0" indent="0" algn="l" rtl="0">
                        <a:spcBef>
                          <a:spcPts val="0"/>
                        </a:spcBef>
                        <a:spcAft>
                          <a:spcPts val="0"/>
                        </a:spcAft>
                        <a:buNone/>
                      </a:pPr>
                      <a:r>
                        <a:rPr lang="it-IT" sz="1600">
                          <a:solidFill>
                            <a:schemeClr val="dk1"/>
                          </a:solidFill>
                          <a:sym typeface="Calibri"/>
                        </a:rPr>
                        <a:t>Renna</a:t>
                      </a:r>
                      <a:r>
                        <a:rPr lang="it-IT" sz="1600" b="1"/>
                        <a:t> </a:t>
                      </a:r>
                      <a:endParaRPr sz="1400"/>
                    </a:p>
                  </a:txBody>
                  <a:tcPr marL="91450" marR="91450" marT="45725" marB="45725"/>
                </a:tc>
                <a:tc>
                  <a:txBody>
                    <a:bodyPr/>
                    <a:lstStyle/>
                    <a:p>
                      <a:pPr marL="0" marR="0" lvl="0" indent="0" algn="l" rtl="0">
                        <a:spcBef>
                          <a:spcPts val="0"/>
                        </a:spcBef>
                        <a:spcAft>
                          <a:spcPts val="0"/>
                        </a:spcAft>
                        <a:buNone/>
                      </a:pPr>
                      <a:r>
                        <a:rPr lang="it-IT" sz="1600" b="0"/>
                        <a:t>UNIBA</a:t>
                      </a:r>
                      <a:endParaRPr sz="1400"/>
                    </a:p>
                  </a:txBody>
                  <a:tcPr marL="91450" marR="91450" marT="45725" marB="45725"/>
                </a:tc>
                <a:tc>
                  <a:txBody>
                    <a:bodyPr/>
                    <a:lstStyle/>
                    <a:p>
                      <a:pPr marL="0" marR="0" lvl="0" indent="0" algn="ctr" rtl="0">
                        <a:lnSpc>
                          <a:spcPct val="100000"/>
                        </a:lnSpc>
                        <a:spcBef>
                          <a:spcPts val="0"/>
                        </a:spcBef>
                        <a:spcAft>
                          <a:spcPts val="0"/>
                        </a:spcAft>
                        <a:buClr>
                          <a:schemeClr val="dk1"/>
                        </a:buClr>
                        <a:buSzPts val="1600"/>
                        <a:buFont typeface="Calibri"/>
                        <a:buNone/>
                      </a:pPr>
                      <a:r>
                        <a:rPr lang="it-IT" sz="1600"/>
                        <a:t>100%</a:t>
                      </a:r>
                      <a:endParaRPr sz="1400"/>
                    </a:p>
                  </a:txBody>
                  <a:tcPr marL="91450" marR="91450" marT="45725" marB="45725"/>
                </a:tc>
                <a:tc>
                  <a:txBody>
                    <a:bodyPr/>
                    <a:lstStyle/>
                    <a:p>
                      <a:pPr marL="0" marR="0" lvl="0" indent="0" algn="ctr" rtl="0">
                        <a:spcBef>
                          <a:spcPts val="0"/>
                        </a:spcBef>
                        <a:spcAft>
                          <a:spcPts val="0"/>
                        </a:spcAft>
                        <a:buNone/>
                      </a:pPr>
                      <a:r>
                        <a:rPr lang="it-IT" sz="1600" b="0" dirty="0">
                          <a:solidFill>
                            <a:schemeClr val="dk1"/>
                          </a:solidFill>
                          <a:sym typeface="Calibri"/>
                        </a:rPr>
                        <a:t>ED</a:t>
                      </a:r>
                      <a:endParaRPr sz="1600" b="0" i="0" dirty="0">
                        <a:solidFill>
                          <a:schemeClr val="dk1"/>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endParaRPr sz="1200" b="1" i="0" dirty="0">
                        <a:solidFill>
                          <a:schemeClr val="dk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12"/>
                  </a:ext>
                </a:extLst>
              </a:tr>
            </a:tbl>
          </a:graphicData>
        </a:graphic>
      </p:graphicFrame>
      <p:graphicFrame>
        <p:nvGraphicFramePr>
          <p:cNvPr id="42" name="Google Shape;42;p2"/>
          <p:cNvGraphicFramePr/>
          <p:nvPr>
            <p:extLst>
              <p:ext uri="{D42A27DB-BD31-4B8C-83A1-F6EECF244321}">
                <p14:modId xmlns:p14="http://schemas.microsoft.com/office/powerpoint/2010/main" val="2403909459"/>
              </p:ext>
            </p:extLst>
          </p:nvPr>
        </p:nvGraphicFramePr>
        <p:xfrm>
          <a:off x="7550754" y="945273"/>
          <a:ext cx="4225725" cy="2371200"/>
        </p:xfrm>
        <a:graphic>
          <a:graphicData uri="http://schemas.openxmlformats.org/drawingml/2006/table">
            <a:tbl>
              <a:tblPr firstRow="1" bandRow="1">
                <a:tableStyleId>{5C22544A-7EE6-4342-B048-85BDC9FD1C3A}</a:tableStyleId>
              </a:tblPr>
              <a:tblGrid>
                <a:gridCol w="1774625">
                  <a:extLst>
                    <a:ext uri="{9D8B030D-6E8A-4147-A177-3AD203B41FA5}">
                      <a16:colId xmlns:a16="http://schemas.microsoft.com/office/drawing/2014/main" val="20000"/>
                    </a:ext>
                  </a:extLst>
                </a:gridCol>
                <a:gridCol w="2451100">
                  <a:extLst>
                    <a:ext uri="{9D8B030D-6E8A-4147-A177-3AD203B41FA5}">
                      <a16:colId xmlns:a16="http://schemas.microsoft.com/office/drawing/2014/main" val="20001"/>
                    </a:ext>
                  </a:extLst>
                </a:gridCol>
              </a:tblGrid>
              <a:tr h="395200">
                <a:tc>
                  <a:txBody>
                    <a:bodyPr/>
                    <a:lstStyle/>
                    <a:p>
                      <a:pPr marL="0" marR="0" lvl="0" indent="0" algn="l" rtl="0">
                        <a:spcBef>
                          <a:spcPts val="0"/>
                        </a:spcBef>
                        <a:spcAft>
                          <a:spcPts val="0"/>
                        </a:spcAft>
                        <a:buNone/>
                      </a:pPr>
                      <a:r>
                        <a:rPr lang="it-IT" sz="1900" dirty="0"/>
                        <a:t>Management</a:t>
                      </a:r>
                      <a:endParaRPr sz="1700" dirty="0"/>
                    </a:p>
                  </a:txBody>
                  <a:tcPr marL="91450" marR="91450" marT="45725" marB="45725"/>
                </a:tc>
                <a:tc>
                  <a:txBody>
                    <a:bodyPr/>
                    <a:lstStyle/>
                    <a:p>
                      <a:pPr marL="0" marR="0" lvl="0" indent="0" algn="l" rtl="0">
                        <a:spcBef>
                          <a:spcPts val="0"/>
                        </a:spcBef>
                        <a:spcAft>
                          <a:spcPts val="0"/>
                        </a:spcAft>
                        <a:buNone/>
                      </a:pPr>
                      <a:endParaRPr sz="1900"/>
                    </a:p>
                  </a:txBody>
                  <a:tcPr marL="91450" marR="91450" marT="45725" marB="45725"/>
                </a:tc>
                <a:extLst>
                  <a:ext uri="{0D108BD9-81ED-4DB2-BD59-A6C34878D82A}">
                    <a16:rowId xmlns:a16="http://schemas.microsoft.com/office/drawing/2014/main" val="10000"/>
                  </a:ext>
                </a:extLst>
              </a:tr>
              <a:tr h="395200">
                <a:tc>
                  <a:txBody>
                    <a:bodyPr/>
                    <a:lstStyle/>
                    <a:p>
                      <a:pPr marL="0" marR="0" lvl="0" indent="0" algn="l" rtl="0">
                        <a:spcBef>
                          <a:spcPts val="0"/>
                        </a:spcBef>
                        <a:spcAft>
                          <a:spcPts val="0"/>
                        </a:spcAft>
                        <a:buNone/>
                      </a:pPr>
                      <a:r>
                        <a:rPr lang="it-IT" sz="1900"/>
                        <a:t>Maggi</a:t>
                      </a:r>
                      <a:endParaRPr sz="1700"/>
                    </a:p>
                  </a:txBody>
                  <a:tcPr marL="91450" marR="91450" marT="45725" marB="45725"/>
                </a:tc>
                <a:tc>
                  <a:txBody>
                    <a:bodyPr/>
                    <a:lstStyle/>
                    <a:p>
                      <a:pPr marL="0" marR="0" lvl="0" indent="0" algn="l" rtl="0">
                        <a:spcBef>
                          <a:spcPts val="0"/>
                        </a:spcBef>
                        <a:spcAft>
                          <a:spcPts val="0"/>
                        </a:spcAft>
                        <a:buNone/>
                      </a:pPr>
                      <a:r>
                        <a:rPr lang="it-IT" sz="1900"/>
                        <a:t>In quescienza</a:t>
                      </a:r>
                      <a:endParaRPr sz="1900"/>
                    </a:p>
                  </a:txBody>
                  <a:tcPr marL="91450" marR="91450" marT="45725" marB="45725"/>
                </a:tc>
                <a:extLst>
                  <a:ext uri="{0D108BD9-81ED-4DB2-BD59-A6C34878D82A}">
                    <a16:rowId xmlns:a16="http://schemas.microsoft.com/office/drawing/2014/main" val="10001"/>
                  </a:ext>
                </a:extLst>
              </a:tr>
              <a:tr h="395200">
                <a:tc>
                  <a:txBody>
                    <a:bodyPr/>
                    <a:lstStyle/>
                    <a:p>
                      <a:pPr marL="0" marR="0" lvl="0" indent="0" algn="l" rtl="0">
                        <a:spcBef>
                          <a:spcPts val="0"/>
                        </a:spcBef>
                        <a:spcAft>
                          <a:spcPts val="0"/>
                        </a:spcAft>
                        <a:buNone/>
                      </a:pPr>
                      <a:r>
                        <a:rPr lang="it-IT" sz="1900"/>
                        <a:t>Bellotti</a:t>
                      </a:r>
                      <a:endParaRPr sz="1700"/>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Calibri"/>
                        <a:buNone/>
                      </a:pPr>
                      <a:r>
                        <a:rPr lang="it-IT" sz="1900"/>
                        <a:t>Prof. Ord. UNIBA</a:t>
                      </a:r>
                      <a:endParaRPr sz="1700"/>
                    </a:p>
                  </a:txBody>
                  <a:tcPr marL="91450" marR="91450" marT="45725" marB="45725"/>
                </a:tc>
                <a:extLst>
                  <a:ext uri="{0D108BD9-81ED-4DB2-BD59-A6C34878D82A}">
                    <a16:rowId xmlns:a16="http://schemas.microsoft.com/office/drawing/2014/main" val="10002"/>
                  </a:ext>
                </a:extLst>
              </a:tr>
              <a:tr h="395200">
                <a:tc>
                  <a:txBody>
                    <a:bodyPr/>
                    <a:lstStyle/>
                    <a:p>
                      <a:pPr marL="0" marR="0" lvl="0" indent="0" algn="l" rtl="0">
                        <a:spcBef>
                          <a:spcPts val="0"/>
                        </a:spcBef>
                        <a:spcAft>
                          <a:spcPts val="0"/>
                        </a:spcAft>
                        <a:buNone/>
                      </a:pPr>
                      <a:r>
                        <a:rPr lang="it-IT" sz="1900"/>
                        <a:t>Di Bari</a:t>
                      </a:r>
                      <a:endParaRPr sz="1700"/>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Calibri"/>
                        <a:buNone/>
                      </a:pPr>
                      <a:r>
                        <a:rPr lang="it-IT" sz="1900"/>
                        <a:t>Prof. Ord. UNIBA</a:t>
                      </a:r>
                      <a:endParaRPr sz="1700"/>
                    </a:p>
                  </a:txBody>
                  <a:tcPr marL="91450" marR="91450" marT="45725" marB="45725"/>
                </a:tc>
                <a:extLst>
                  <a:ext uri="{0D108BD9-81ED-4DB2-BD59-A6C34878D82A}">
                    <a16:rowId xmlns:a16="http://schemas.microsoft.com/office/drawing/2014/main" val="10003"/>
                  </a:ext>
                </a:extLst>
              </a:tr>
              <a:tr h="395200">
                <a:tc>
                  <a:txBody>
                    <a:bodyPr/>
                    <a:lstStyle/>
                    <a:p>
                      <a:pPr marL="0" marR="0" lvl="0" indent="0" algn="l" rtl="0">
                        <a:spcBef>
                          <a:spcPts val="0"/>
                        </a:spcBef>
                        <a:spcAft>
                          <a:spcPts val="0"/>
                        </a:spcAft>
                        <a:buNone/>
                      </a:pPr>
                      <a:r>
                        <a:rPr lang="it-IT" sz="1900"/>
                        <a:t>Manzari</a:t>
                      </a:r>
                      <a:endParaRPr sz="1900"/>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Calibri"/>
                        <a:buNone/>
                      </a:pPr>
                      <a:r>
                        <a:rPr lang="it-IT" sz="1900"/>
                        <a:t>Dir Ricerca INFN</a:t>
                      </a:r>
                      <a:endParaRPr sz="1700"/>
                    </a:p>
                  </a:txBody>
                  <a:tcPr marL="91450" marR="91450" marT="45725" marB="45725"/>
                </a:tc>
                <a:extLst>
                  <a:ext uri="{0D108BD9-81ED-4DB2-BD59-A6C34878D82A}">
                    <a16:rowId xmlns:a16="http://schemas.microsoft.com/office/drawing/2014/main" val="10004"/>
                  </a:ext>
                </a:extLst>
              </a:tr>
              <a:tr h="395200">
                <a:tc>
                  <a:txBody>
                    <a:bodyPr/>
                    <a:lstStyle/>
                    <a:p>
                      <a:pPr marL="0" marR="0" lvl="0" indent="0" algn="l" rtl="0">
                        <a:spcBef>
                          <a:spcPts val="0"/>
                        </a:spcBef>
                        <a:spcAft>
                          <a:spcPts val="0"/>
                        </a:spcAft>
                        <a:buNone/>
                      </a:pPr>
                      <a:r>
                        <a:rPr lang="it-IT" sz="1900"/>
                        <a:t>Elia</a:t>
                      </a:r>
                      <a:endParaRPr sz="1700"/>
                    </a:p>
                  </a:txBody>
                  <a:tcPr marL="91450" marR="91450" marT="45725" marB="45725"/>
                </a:tc>
                <a:tc>
                  <a:txBody>
                    <a:bodyPr/>
                    <a:lstStyle/>
                    <a:p>
                      <a:pPr marL="0" marR="0" lvl="0" indent="0" algn="l" rtl="0">
                        <a:spcBef>
                          <a:spcPts val="0"/>
                        </a:spcBef>
                        <a:spcAft>
                          <a:spcPts val="0"/>
                        </a:spcAft>
                        <a:buNone/>
                      </a:pPr>
                      <a:r>
                        <a:rPr lang="it-IT" sz="1900" dirty="0"/>
                        <a:t>1° Ric. INFN</a:t>
                      </a:r>
                      <a:endParaRPr sz="1700" dirty="0"/>
                    </a:p>
                  </a:txBody>
                  <a:tcPr marL="91450" marR="91450" marT="45725" marB="45725"/>
                </a:tc>
                <a:extLst>
                  <a:ext uri="{0D108BD9-81ED-4DB2-BD59-A6C34878D82A}">
                    <a16:rowId xmlns:a16="http://schemas.microsoft.com/office/drawing/2014/main" val="10005"/>
                  </a:ext>
                </a:extLst>
              </a:tr>
            </a:tbl>
          </a:graphicData>
        </a:graphic>
      </p:graphicFrame>
      <p:sp>
        <p:nvSpPr>
          <p:cNvPr id="7" name="Footer Placeholder 2">
            <a:extLst>
              <a:ext uri="{FF2B5EF4-FFF2-40B4-BE49-F238E27FC236}">
                <a16:creationId xmlns:a16="http://schemas.microsoft.com/office/drawing/2014/main" id="{F4A930C1-06C0-5443-A4F0-9008D0CFEEF8}"/>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4208369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31" name="Google Shape;31;p1"/>
          <p:cNvSpPr txBox="1">
            <a:spLocks noGrp="1"/>
          </p:cNvSpPr>
          <p:nvPr>
            <p:ph type="sldNum" idx="12"/>
          </p:nvPr>
        </p:nvSpPr>
        <p:spPr>
          <a:xfrm>
            <a:off x="11274811" y="6546207"/>
            <a:ext cx="778046" cy="3117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it-IT" smtClean="0"/>
              <a:pPr marL="0" lvl="0" indent="0" algn="ctr" rtl="0">
                <a:spcBef>
                  <a:spcPts val="0"/>
                </a:spcBef>
                <a:spcAft>
                  <a:spcPts val="0"/>
                </a:spcAft>
                <a:buNone/>
              </a:pPr>
              <a:t>62</a:t>
            </a:fld>
            <a:endParaRPr/>
          </a:p>
        </p:txBody>
      </p:sp>
      <p:sp>
        <p:nvSpPr>
          <p:cNvPr id="32" name="Google Shape;32;p1"/>
          <p:cNvSpPr txBox="1"/>
          <p:nvPr/>
        </p:nvSpPr>
        <p:spPr>
          <a:xfrm>
            <a:off x="74415" y="783347"/>
            <a:ext cx="11978442" cy="5816937"/>
          </a:xfrm>
          <a:prstGeom prst="rect">
            <a:avLst/>
          </a:prstGeom>
          <a:noFill/>
          <a:ln>
            <a:noFill/>
          </a:ln>
        </p:spPr>
        <p:txBody>
          <a:bodyPr spcFirstLastPara="1" wrap="square" lIns="91425" tIns="45700" rIns="91425" bIns="45700" anchor="t" anchorCtr="0">
            <a:spAutoFit/>
          </a:bodyPr>
          <a:lstStyle/>
          <a:p>
            <a:pPr marR="0" lvl="0" algn="l" rtl="0">
              <a:spcAft>
                <a:spcPts val="0"/>
              </a:spcAft>
              <a:buClr>
                <a:schemeClr val="dk1"/>
              </a:buClr>
              <a:buSzPts val="1900"/>
            </a:pPr>
            <a:r>
              <a:rPr lang="it-IT" sz="1900" b="0" i="0" u="none" strike="noStrike" cap="none" dirty="0">
                <a:solidFill>
                  <a:schemeClr val="dk1"/>
                </a:solidFill>
                <a:latin typeface="Calibri"/>
                <a:ea typeface="Calibri"/>
                <a:cs typeface="Calibri"/>
                <a:sym typeface="Calibri"/>
              </a:rPr>
              <a:t>Gestione di una infrastruttura di calcolo complessa con strumenti come The Foreman, </a:t>
            </a:r>
            <a:r>
              <a:rPr lang="it-IT" sz="1900" b="0" i="0" u="none" strike="noStrike" cap="none" dirty="0" err="1">
                <a:solidFill>
                  <a:schemeClr val="dk1"/>
                </a:solidFill>
                <a:latin typeface="Calibri"/>
                <a:ea typeface="Calibri"/>
                <a:cs typeface="Calibri"/>
                <a:sym typeface="Calibri"/>
              </a:rPr>
              <a:t>Puppet</a:t>
            </a:r>
            <a:r>
              <a:rPr lang="it-IT" sz="1900" b="0" i="0" u="none" strike="noStrike" cap="none" dirty="0">
                <a:solidFill>
                  <a:schemeClr val="dk1"/>
                </a:solidFill>
                <a:latin typeface="Calibri"/>
                <a:ea typeface="Calibri"/>
                <a:cs typeface="Calibri"/>
                <a:sym typeface="Calibri"/>
              </a:rPr>
              <a:t>, </a:t>
            </a:r>
            <a:r>
              <a:rPr lang="it-IT" sz="1900" b="0" i="0" u="none" strike="noStrike" cap="none" dirty="0" err="1">
                <a:solidFill>
                  <a:schemeClr val="dk1"/>
                </a:solidFill>
                <a:latin typeface="Calibri"/>
                <a:ea typeface="Calibri"/>
                <a:cs typeface="Calibri"/>
                <a:sym typeface="Calibri"/>
              </a:rPr>
              <a:t>GitLab</a:t>
            </a:r>
            <a:r>
              <a:rPr lang="it-IT" sz="1900" b="0" i="0" u="none" strike="noStrike" cap="none" dirty="0">
                <a:solidFill>
                  <a:schemeClr val="dk1"/>
                </a:solidFill>
                <a:latin typeface="Calibri"/>
                <a:ea typeface="Calibri"/>
                <a:cs typeface="Calibri"/>
                <a:sym typeface="Calibri"/>
              </a:rPr>
              <a:t>, </a:t>
            </a:r>
            <a:r>
              <a:rPr lang="it-IT" sz="1900" b="0" i="0" u="none" strike="noStrike" cap="none" dirty="0" err="1">
                <a:solidFill>
                  <a:schemeClr val="dk1"/>
                </a:solidFill>
                <a:latin typeface="Calibri"/>
                <a:ea typeface="Calibri"/>
                <a:cs typeface="Calibri"/>
                <a:sym typeface="Calibri"/>
              </a:rPr>
              <a:t>Confluence</a:t>
            </a:r>
            <a:r>
              <a:rPr lang="it-IT" sz="1900" b="0" i="0" u="none" strike="noStrike" cap="none" dirty="0">
                <a:solidFill>
                  <a:schemeClr val="dk1"/>
                </a:solidFill>
                <a:latin typeface="Calibri"/>
                <a:ea typeface="Calibri"/>
                <a:cs typeface="Calibri"/>
                <a:sym typeface="Calibri"/>
              </a:rPr>
              <a:t>/</a:t>
            </a:r>
            <a:r>
              <a:rPr lang="it-IT" sz="1900" b="0" i="0" u="none" strike="noStrike" cap="none" dirty="0" err="1">
                <a:solidFill>
                  <a:schemeClr val="dk1"/>
                </a:solidFill>
                <a:latin typeface="Calibri"/>
                <a:ea typeface="Calibri"/>
                <a:cs typeface="Calibri"/>
                <a:sym typeface="Calibri"/>
              </a:rPr>
              <a:t>OpenProject</a:t>
            </a:r>
            <a:r>
              <a:rPr lang="it-IT" sz="1900" b="0" i="0" u="none" strike="noStrike" cap="none" dirty="0">
                <a:solidFill>
                  <a:schemeClr val="dk1"/>
                </a:solidFill>
                <a:latin typeface="Calibri"/>
                <a:ea typeface="Calibri"/>
                <a:cs typeface="Calibri"/>
                <a:sym typeface="Calibri"/>
              </a:rPr>
              <a:t>, </a:t>
            </a:r>
            <a:r>
              <a:rPr lang="it-IT" sz="1900" b="0" i="0" u="none" strike="noStrike" cap="none" dirty="0" err="1">
                <a:solidFill>
                  <a:schemeClr val="dk1"/>
                </a:solidFill>
                <a:latin typeface="Calibri"/>
                <a:ea typeface="Calibri"/>
                <a:cs typeface="Calibri"/>
                <a:sym typeface="Calibri"/>
              </a:rPr>
              <a:t>Slack</a:t>
            </a:r>
            <a:r>
              <a:rPr lang="it-IT" sz="1900" b="0" i="0" u="none" strike="noStrike" cap="none" dirty="0">
                <a:solidFill>
                  <a:schemeClr val="dk1"/>
                </a:solidFill>
                <a:latin typeface="Calibri"/>
                <a:ea typeface="Calibri"/>
                <a:cs typeface="Calibri"/>
                <a:sym typeface="Calibri"/>
              </a:rPr>
              <a:t>, </a:t>
            </a:r>
            <a:r>
              <a:rPr lang="it-IT" sz="1900" b="0" i="0" u="none" strike="noStrike" cap="none" dirty="0" err="1">
                <a:solidFill>
                  <a:schemeClr val="dk1"/>
                </a:solidFill>
                <a:latin typeface="Calibri"/>
                <a:ea typeface="Calibri"/>
                <a:cs typeface="Calibri"/>
                <a:sym typeface="Calibri"/>
              </a:rPr>
              <a:t>Zabbix</a:t>
            </a:r>
            <a:r>
              <a:rPr lang="it-IT" sz="1900" b="0" i="0" u="none" strike="noStrike" cap="none" dirty="0">
                <a:solidFill>
                  <a:schemeClr val="dk1"/>
                </a:solidFill>
                <a:latin typeface="Calibri"/>
                <a:ea typeface="Calibri"/>
                <a:cs typeface="Calibri"/>
                <a:sym typeface="Calibri"/>
              </a:rPr>
              <a:t>, </a:t>
            </a:r>
            <a:r>
              <a:rPr lang="it-IT" sz="1900" b="0" i="0" u="none" strike="noStrike" cap="none" dirty="0" err="1">
                <a:solidFill>
                  <a:schemeClr val="dk1"/>
                </a:solidFill>
                <a:latin typeface="Calibri"/>
                <a:ea typeface="Calibri"/>
                <a:cs typeface="Calibri"/>
                <a:sym typeface="Calibri"/>
              </a:rPr>
              <a:t>Grafana</a:t>
            </a:r>
            <a:r>
              <a:rPr lang="it-IT" sz="1900" b="0" i="0" u="none" strike="noStrike" cap="none" dirty="0">
                <a:solidFill>
                  <a:schemeClr val="dk1"/>
                </a:solidFill>
                <a:latin typeface="Calibri"/>
                <a:ea typeface="Calibri"/>
                <a:cs typeface="Calibri"/>
                <a:sym typeface="Calibri"/>
              </a:rPr>
              <a:t>,  DESIGO </a:t>
            </a:r>
            <a:r>
              <a:rPr lang="it-IT" sz="1900" b="0" i="0" u="none" strike="noStrike" cap="none" dirty="0" err="1">
                <a:solidFill>
                  <a:schemeClr val="dk1"/>
                </a:solidFill>
                <a:latin typeface="Calibri"/>
                <a:ea typeface="Calibri"/>
                <a:cs typeface="Calibri"/>
                <a:sym typeface="Calibri"/>
              </a:rPr>
              <a:t>Insight</a:t>
            </a:r>
            <a:r>
              <a:rPr lang="it-IT" sz="1900" b="0" i="0" u="none" strike="noStrike" cap="none" dirty="0">
                <a:solidFill>
                  <a:schemeClr val="dk1"/>
                </a:solidFill>
                <a:latin typeface="Calibri"/>
                <a:ea typeface="Calibri"/>
                <a:cs typeface="Calibri"/>
                <a:sym typeface="Calibri"/>
              </a:rPr>
              <a:t> </a:t>
            </a:r>
            <a:r>
              <a:rPr lang="it-IT" sz="1900" b="0" i="1" u="none" strike="noStrike" cap="none" dirty="0">
                <a:solidFill>
                  <a:schemeClr val="dk1"/>
                </a:solidFill>
                <a:latin typeface="Calibri"/>
                <a:ea typeface="Calibri"/>
                <a:cs typeface="Calibri"/>
                <a:sym typeface="Calibri"/>
              </a:rPr>
              <a:t>(</a:t>
            </a:r>
            <a:r>
              <a:rPr lang="it-IT" sz="1900" b="0" i="1" u="none" strike="noStrike" cap="none" dirty="0">
                <a:solidFill>
                  <a:schemeClr val="accent2"/>
                </a:solidFill>
                <a:latin typeface="Calibri"/>
                <a:ea typeface="Calibri"/>
                <a:cs typeface="Calibri"/>
                <a:sym typeface="Calibri"/>
              </a:rPr>
              <a:t>AI, RV, RG, GD, VS</a:t>
            </a:r>
            <a:r>
              <a:rPr lang="it-IT" sz="1900" b="0" i="1" u="none" strike="noStrike" cap="none" dirty="0">
                <a:solidFill>
                  <a:schemeClr val="dk1"/>
                </a:solidFill>
                <a:latin typeface="Calibri"/>
                <a:ea typeface="Calibri"/>
                <a:cs typeface="Calibri"/>
                <a:sym typeface="Calibri"/>
              </a:rPr>
              <a:t>)</a:t>
            </a:r>
            <a:endParaRPr sz="1500" dirty="0"/>
          </a:p>
          <a:p>
            <a:pPr marR="0" lvl="0" algn="l" rtl="0">
              <a:spcBef>
                <a:spcPts val="1500"/>
              </a:spcBef>
              <a:spcAft>
                <a:spcPts val="0"/>
              </a:spcAft>
              <a:buClr>
                <a:schemeClr val="dk1"/>
              </a:buClr>
              <a:buSzPts val="1900"/>
            </a:pPr>
            <a:r>
              <a:rPr lang="it-IT" sz="1900" b="0" i="0" u="none" strike="noStrike" cap="none" dirty="0">
                <a:solidFill>
                  <a:schemeClr val="dk1"/>
                </a:solidFill>
                <a:latin typeface="Calibri"/>
                <a:ea typeface="Calibri"/>
                <a:cs typeface="Calibri"/>
                <a:sym typeface="Calibri"/>
              </a:rPr>
              <a:t>Gestione di sistemi di storage e file </a:t>
            </a:r>
            <a:r>
              <a:rPr lang="it-IT" sz="1900" b="0" i="0" u="none" strike="noStrike" cap="none" dirty="0" err="1">
                <a:solidFill>
                  <a:schemeClr val="dk1"/>
                </a:solidFill>
                <a:latin typeface="Calibri"/>
                <a:ea typeface="Calibri"/>
                <a:cs typeface="Calibri"/>
                <a:sym typeface="Calibri"/>
              </a:rPr>
              <a:t>system</a:t>
            </a:r>
            <a:r>
              <a:rPr lang="it-IT" sz="1900" b="0" i="0" u="none" strike="noStrike" cap="none" dirty="0">
                <a:solidFill>
                  <a:schemeClr val="dk1"/>
                </a:solidFill>
                <a:latin typeface="Calibri"/>
                <a:ea typeface="Calibri"/>
                <a:cs typeface="Calibri"/>
                <a:sym typeface="Calibri"/>
              </a:rPr>
              <a:t> distribuiti quali GPFS, </a:t>
            </a:r>
            <a:r>
              <a:rPr lang="it-IT" sz="1900" b="0" i="0" u="none" strike="noStrike" cap="none" dirty="0" err="1">
                <a:solidFill>
                  <a:schemeClr val="dk1"/>
                </a:solidFill>
                <a:latin typeface="Calibri"/>
                <a:ea typeface="Calibri"/>
                <a:cs typeface="Calibri"/>
                <a:sym typeface="Calibri"/>
              </a:rPr>
              <a:t>Ceph</a:t>
            </a:r>
            <a:r>
              <a:rPr lang="it-IT" sz="1900" b="0" i="0" u="none" strike="noStrike" cap="none" dirty="0">
                <a:solidFill>
                  <a:schemeClr val="dk1"/>
                </a:solidFill>
                <a:latin typeface="Calibri"/>
                <a:ea typeface="Calibri"/>
                <a:cs typeface="Calibri"/>
                <a:sym typeface="Calibri"/>
              </a:rPr>
              <a:t>, </a:t>
            </a:r>
            <a:r>
              <a:rPr lang="it-IT" sz="1900" b="0" i="0" u="none" strike="noStrike" cap="none" dirty="0" err="1">
                <a:solidFill>
                  <a:schemeClr val="dk1"/>
                </a:solidFill>
                <a:latin typeface="Calibri"/>
                <a:ea typeface="Calibri"/>
                <a:cs typeface="Calibri"/>
                <a:sym typeface="Calibri"/>
              </a:rPr>
              <a:t>Swift</a:t>
            </a:r>
            <a:r>
              <a:rPr lang="it-IT" sz="1900" b="0" i="0" u="none" strike="noStrike" cap="none" dirty="0">
                <a:solidFill>
                  <a:schemeClr val="dk1"/>
                </a:solidFill>
                <a:latin typeface="Calibri"/>
                <a:ea typeface="Calibri"/>
                <a:cs typeface="Calibri"/>
                <a:sym typeface="Calibri"/>
              </a:rPr>
              <a:t>, </a:t>
            </a:r>
            <a:r>
              <a:rPr lang="it-IT" sz="1900" b="0" i="0" u="none" strike="noStrike" cap="none" dirty="0" err="1">
                <a:solidFill>
                  <a:schemeClr val="dk1"/>
                </a:solidFill>
                <a:latin typeface="Calibri"/>
                <a:ea typeface="Calibri"/>
                <a:cs typeface="Calibri"/>
                <a:sym typeface="Calibri"/>
              </a:rPr>
              <a:t>GlusterFS</a:t>
            </a:r>
            <a:r>
              <a:rPr lang="it-IT" sz="1900" b="0" i="0" u="none" strike="noStrike" cap="none" dirty="0">
                <a:solidFill>
                  <a:schemeClr val="dk1"/>
                </a:solidFill>
                <a:latin typeface="Calibri"/>
                <a:ea typeface="Calibri"/>
                <a:cs typeface="Calibri"/>
                <a:sym typeface="Calibri"/>
              </a:rPr>
              <a:t>, Lustre </a:t>
            </a:r>
            <a:r>
              <a:rPr lang="it-IT" sz="1900" b="0" i="1" u="none" strike="noStrike" cap="none" dirty="0">
                <a:solidFill>
                  <a:schemeClr val="dk1"/>
                </a:solidFill>
                <a:latin typeface="Calibri"/>
                <a:ea typeface="Calibri"/>
                <a:cs typeface="Calibri"/>
                <a:sym typeface="Calibri"/>
              </a:rPr>
              <a:t>(</a:t>
            </a:r>
            <a:r>
              <a:rPr lang="it-IT" sz="1900" b="0" i="1" u="none" strike="noStrike" cap="none" dirty="0">
                <a:solidFill>
                  <a:schemeClr val="accent2"/>
                </a:solidFill>
                <a:latin typeface="Calibri"/>
                <a:ea typeface="Calibri"/>
                <a:cs typeface="Calibri"/>
                <a:sym typeface="Calibri"/>
              </a:rPr>
              <a:t>GD, DD, AI, RV, SN</a:t>
            </a:r>
            <a:r>
              <a:rPr lang="it-IT" sz="1900" b="0" i="0" u="none" strike="noStrike" cap="none" dirty="0">
                <a:solidFill>
                  <a:schemeClr val="dk1"/>
                </a:solidFill>
                <a:latin typeface="Calibri"/>
                <a:ea typeface="Calibri"/>
                <a:cs typeface="Calibri"/>
                <a:sym typeface="Calibri"/>
              </a:rPr>
              <a:t>)</a:t>
            </a:r>
            <a:endParaRPr sz="1500" dirty="0"/>
          </a:p>
          <a:p>
            <a:pPr marR="0" lvl="0" algn="l" rtl="0">
              <a:spcBef>
                <a:spcPts val="1500"/>
              </a:spcBef>
              <a:spcAft>
                <a:spcPts val="0"/>
              </a:spcAft>
              <a:buClr>
                <a:schemeClr val="dk1"/>
              </a:buClr>
              <a:buSzPts val="1900"/>
            </a:pPr>
            <a:r>
              <a:rPr lang="it-IT" sz="1900" b="0" i="0" u="none" strike="noStrike" cap="none" dirty="0">
                <a:solidFill>
                  <a:schemeClr val="dk1"/>
                </a:solidFill>
                <a:latin typeface="Calibri"/>
                <a:ea typeface="Calibri"/>
                <a:cs typeface="Calibri"/>
                <a:sym typeface="Calibri"/>
              </a:rPr>
              <a:t>Utilizzo di molteplici batch </a:t>
            </a:r>
            <a:r>
              <a:rPr lang="it-IT" sz="1900" b="0" i="0" u="none" strike="noStrike" cap="none" dirty="0" err="1">
                <a:solidFill>
                  <a:schemeClr val="dk1"/>
                </a:solidFill>
                <a:latin typeface="Calibri"/>
                <a:ea typeface="Calibri"/>
                <a:cs typeface="Calibri"/>
                <a:sym typeface="Calibri"/>
              </a:rPr>
              <a:t>system</a:t>
            </a:r>
            <a:r>
              <a:rPr lang="it-IT" sz="1900" b="0" i="0" u="none" strike="noStrike" cap="none" dirty="0">
                <a:solidFill>
                  <a:schemeClr val="dk1"/>
                </a:solidFill>
                <a:latin typeface="Calibri"/>
                <a:ea typeface="Calibri"/>
                <a:cs typeface="Calibri"/>
                <a:sym typeface="Calibri"/>
              </a:rPr>
              <a:t>, fra cui: </a:t>
            </a:r>
            <a:r>
              <a:rPr lang="it-IT" sz="1900" b="0" i="0" u="none" strike="noStrike" cap="none" dirty="0" err="1">
                <a:solidFill>
                  <a:schemeClr val="dk1"/>
                </a:solidFill>
                <a:latin typeface="Calibri"/>
                <a:ea typeface="Calibri"/>
                <a:cs typeface="Calibri"/>
                <a:sym typeface="Calibri"/>
              </a:rPr>
              <a:t>HTCondor</a:t>
            </a:r>
            <a:r>
              <a:rPr lang="it-IT" sz="1900" b="0" i="0" u="none" strike="noStrike" cap="none" dirty="0">
                <a:solidFill>
                  <a:schemeClr val="dk1"/>
                </a:solidFill>
                <a:latin typeface="Calibri"/>
                <a:ea typeface="Calibri"/>
                <a:cs typeface="Calibri"/>
                <a:sym typeface="Calibri"/>
              </a:rPr>
              <a:t>, SLURM, PBS </a:t>
            </a:r>
            <a:r>
              <a:rPr lang="it-IT" sz="1900" b="0" i="1" u="none" strike="noStrike" cap="none" dirty="0">
                <a:solidFill>
                  <a:schemeClr val="dk1"/>
                </a:solidFill>
                <a:latin typeface="Calibri"/>
                <a:ea typeface="Calibri"/>
                <a:cs typeface="Calibri"/>
                <a:sym typeface="Calibri"/>
              </a:rPr>
              <a:t>(</a:t>
            </a:r>
            <a:r>
              <a:rPr lang="it-IT" sz="1900" b="0" i="1" u="none" strike="noStrike" cap="none" dirty="0">
                <a:solidFill>
                  <a:schemeClr val="accent2"/>
                </a:solidFill>
                <a:latin typeface="Calibri"/>
                <a:ea typeface="Calibri"/>
                <a:cs typeface="Calibri"/>
                <a:sym typeface="Calibri"/>
              </a:rPr>
              <a:t>AI, GD, MA</a:t>
            </a:r>
            <a:r>
              <a:rPr lang="it-IT" sz="1900" b="0" i="1" u="none" strike="noStrike" cap="none" dirty="0">
                <a:solidFill>
                  <a:schemeClr val="dk1"/>
                </a:solidFill>
                <a:latin typeface="Calibri"/>
                <a:ea typeface="Calibri"/>
                <a:cs typeface="Calibri"/>
                <a:sym typeface="Calibri"/>
              </a:rPr>
              <a:t>)</a:t>
            </a:r>
            <a:endParaRPr sz="1500" dirty="0"/>
          </a:p>
          <a:p>
            <a:pPr marR="0" lvl="0" algn="l" rtl="0">
              <a:spcBef>
                <a:spcPts val="1500"/>
              </a:spcBef>
              <a:spcAft>
                <a:spcPts val="0"/>
              </a:spcAft>
              <a:buClr>
                <a:schemeClr val="dk1"/>
              </a:buClr>
              <a:buSzPts val="1900"/>
            </a:pPr>
            <a:r>
              <a:rPr lang="it-IT" sz="1900" b="0" i="0" u="none" strike="noStrike" cap="none" dirty="0">
                <a:solidFill>
                  <a:schemeClr val="dk1"/>
                </a:solidFill>
                <a:latin typeface="Calibri"/>
                <a:ea typeface="Calibri"/>
                <a:cs typeface="Calibri"/>
                <a:sym typeface="Calibri"/>
              </a:rPr>
              <a:t>Gestione e utilizzo di tutti i più comuni database management </a:t>
            </a:r>
            <a:r>
              <a:rPr lang="it-IT" sz="1900" b="0" i="0" u="none" strike="noStrike" cap="none" dirty="0" err="1">
                <a:solidFill>
                  <a:schemeClr val="dk1"/>
                </a:solidFill>
                <a:latin typeface="Calibri"/>
                <a:ea typeface="Calibri"/>
                <a:cs typeface="Calibri"/>
                <a:sym typeface="Calibri"/>
              </a:rPr>
              <a:t>system</a:t>
            </a:r>
            <a:r>
              <a:rPr lang="it-IT" sz="1900" b="0" i="0" u="none" strike="noStrike" cap="none" dirty="0">
                <a:solidFill>
                  <a:schemeClr val="dk1"/>
                </a:solidFill>
                <a:latin typeface="Calibri"/>
                <a:ea typeface="Calibri"/>
                <a:cs typeface="Calibri"/>
                <a:sym typeface="Calibri"/>
              </a:rPr>
              <a:t>, di tipo SQL e </a:t>
            </a:r>
            <a:r>
              <a:rPr lang="it-IT" sz="1900" b="0" i="0" u="none" strike="noStrike" cap="none" dirty="0" err="1">
                <a:solidFill>
                  <a:schemeClr val="dk1"/>
                </a:solidFill>
                <a:latin typeface="Calibri"/>
                <a:ea typeface="Calibri"/>
                <a:cs typeface="Calibri"/>
                <a:sym typeface="Calibri"/>
              </a:rPr>
              <a:t>NoSQL</a:t>
            </a:r>
            <a:r>
              <a:rPr lang="it-IT" sz="1900" b="0" i="0" u="none" strike="noStrike" cap="none" dirty="0">
                <a:solidFill>
                  <a:schemeClr val="dk1"/>
                </a:solidFill>
                <a:latin typeface="Calibri"/>
                <a:ea typeface="Calibri"/>
                <a:cs typeface="Calibri"/>
                <a:sym typeface="Calibri"/>
              </a:rPr>
              <a:t>/</a:t>
            </a:r>
            <a:r>
              <a:rPr lang="it-IT" sz="1900" b="0" i="0" u="none" strike="noStrike" cap="none" dirty="0" err="1">
                <a:solidFill>
                  <a:schemeClr val="dk1"/>
                </a:solidFill>
                <a:latin typeface="Calibri"/>
                <a:ea typeface="Calibri"/>
                <a:cs typeface="Calibri"/>
                <a:sym typeface="Calibri"/>
              </a:rPr>
              <a:t>NewSQL</a:t>
            </a:r>
            <a:r>
              <a:rPr lang="it-IT" sz="1900" b="0" i="0" u="none" strike="noStrike" cap="none" dirty="0">
                <a:solidFill>
                  <a:schemeClr val="dk1"/>
                </a:solidFill>
                <a:latin typeface="Calibri"/>
                <a:ea typeface="Calibri"/>
                <a:cs typeface="Calibri"/>
                <a:sym typeface="Calibri"/>
              </a:rPr>
              <a:t> </a:t>
            </a:r>
            <a:r>
              <a:rPr lang="it-IT" sz="1900" b="0" i="1" u="none" strike="noStrike" cap="none" dirty="0">
                <a:solidFill>
                  <a:schemeClr val="dk1"/>
                </a:solidFill>
                <a:latin typeface="Calibri"/>
                <a:ea typeface="Calibri"/>
                <a:cs typeface="Calibri"/>
                <a:sym typeface="Calibri"/>
              </a:rPr>
              <a:t>(</a:t>
            </a:r>
            <a:r>
              <a:rPr lang="it-IT" sz="1900" b="0" i="1" u="none" strike="noStrike" cap="none" dirty="0">
                <a:solidFill>
                  <a:schemeClr val="accent2"/>
                </a:solidFill>
                <a:latin typeface="Calibri"/>
                <a:ea typeface="Calibri"/>
                <a:cs typeface="Calibri"/>
                <a:sym typeface="Calibri"/>
              </a:rPr>
              <a:t>VS,MA</a:t>
            </a:r>
            <a:r>
              <a:rPr lang="it-IT" sz="1900" b="0" i="1" u="none" strike="noStrike" cap="none" dirty="0">
                <a:solidFill>
                  <a:schemeClr val="dk1"/>
                </a:solidFill>
                <a:latin typeface="Calibri"/>
                <a:ea typeface="Calibri"/>
                <a:cs typeface="Calibri"/>
                <a:sym typeface="Calibri"/>
              </a:rPr>
              <a:t>)</a:t>
            </a:r>
            <a:endParaRPr lang="it-IT" sz="1900" b="0" i="0" u="none" strike="noStrike" cap="none" dirty="0">
              <a:solidFill>
                <a:schemeClr val="dk1"/>
              </a:solidFill>
              <a:latin typeface="Calibri"/>
              <a:ea typeface="Calibri"/>
              <a:cs typeface="Calibri"/>
              <a:sym typeface="Calibri"/>
            </a:endParaRPr>
          </a:p>
          <a:p>
            <a:pPr marR="0" lvl="0" algn="l" rtl="0">
              <a:spcBef>
                <a:spcPts val="1500"/>
              </a:spcBef>
              <a:spcAft>
                <a:spcPts val="0"/>
              </a:spcAft>
              <a:buClr>
                <a:schemeClr val="dk1"/>
              </a:buClr>
              <a:buSzPts val="1900"/>
            </a:pPr>
            <a:r>
              <a:rPr lang="it-IT" sz="1900" dirty="0" err="1">
                <a:solidFill>
                  <a:schemeClr val="dk1"/>
                </a:solidFill>
                <a:latin typeface="Calibri"/>
                <a:cs typeface="Calibri"/>
                <a:sym typeface="Calibri"/>
              </a:rPr>
              <a:t>Provisioning</a:t>
            </a:r>
            <a:r>
              <a:rPr lang="it-IT" sz="1900" dirty="0">
                <a:solidFill>
                  <a:schemeClr val="dk1"/>
                </a:solidFill>
                <a:latin typeface="Calibri"/>
                <a:cs typeface="Calibri"/>
                <a:sym typeface="Calibri"/>
              </a:rPr>
              <a:t> di personal storage </a:t>
            </a:r>
            <a:r>
              <a:rPr lang="it-IT" sz="1900" i="1" dirty="0">
                <a:solidFill>
                  <a:schemeClr val="dk1"/>
                </a:solidFill>
                <a:latin typeface="Calibri"/>
                <a:cs typeface="Calibri"/>
                <a:sym typeface="Calibri"/>
              </a:rPr>
              <a:t>(</a:t>
            </a:r>
            <a:r>
              <a:rPr lang="it-IT" sz="1900" i="1" dirty="0">
                <a:solidFill>
                  <a:schemeClr val="accent2"/>
                </a:solidFill>
                <a:latin typeface="Calibri"/>
                <a:cs typeface="Calibri"/>
                <a:sym typeface="Calibri"/>
              </a:rPr>
              <a:t>RV</a:t>
            </a:r>
            <a:r>
              <a:rPr lang="it-IT" sz="1900" i="1" dirty="0">
                <a:solidFill>
                  <a:schemeClr val="dk1"/>
                </a:solidFill>
                <a:latin typeface="Calibri"/>
                <a:cs typeface="Calibri"/>
                <a:sym typeface="Calibri"/>
              </a:rPr>
              <a:t>)</a:t>
            </a:r>
            <a:endParaRPr sz="1500" i="1" dirty="0"/>
          </a:p>
          <a:p>
            <a:pPr marR="0" lvl="0" algn="l" rtl="0">
              <a:spcBef>
                <a:spcPts val="1500"/>
              </a:spcBef>
              <a:spcAft>
                <a:spcPts val="0"/>
              </a:spcAft>
              <a:buClr>
                <a:schemeClr val="dk1"/>
              </a:buClr>
              <a:buSzPts val="1900"/>
            </a:pPr>
            <a:r>
              <a:rPr lang="it-IT" sz="1900" b="0" i="0" u="none" strike="noStrike" cap="none" dirty="0">
                <a:solidFill>
                  <a:schemeClr val="dk1"/>
                </a:solidFill>
                <a:latin typeface="Calibri"/>
                <a:ea typeface="Calibri"/>
                <a:cs typeface="Calibri"/>
                <a:sym typeface="Calibri"/>
              </a:rPr>
              <a:t>Utilizzo di sistemi HPC per il calcolo parallelo e/o di GPU per l’accelerazione di specifici calcoli scientifici </a:t>
            </a:r>
            <a:r>
              <a:rPr lang="it-IT" sz="1900" b="0" i="1" u="none" strike="noStrike" cap="none" dirty="0">
                <a:solidFill>
                  <a:schemeClr val="dk1"/>
                </a:solidFill>
                <a:latin typeface="Calibri"/>
                <a:ea typeface="Calibri"/>
                <a:cs typeface="Calibri"/>
                <a:sym typeface="Calibri"/>
              </a:rPr>
              <a:t>(</a:t>
            </a:r>
            <a:r>
              <a:rPr lang="it-IT" sz="1900" b="0" i="1" u="none" strike="noStrike" cap="none" dirty="0">
                <a:solidFill>
                  <a:schemeClr val="accent2"/>
                </a:solidFill>
                <a:latin typeface="Calibri"/>
                <a:ea typeface="Calibri"/>
                <a:cs typeface="Calibri"/>
                <a:sym typeface="Calibri"/>
              </a:rPr>
              <a:t>GV, MA, AI, RV</a:t>
            </a:r>
            <a:r>
              <a:rPr lang="it-IT" sz="1900" b="0" i="1" u="none" strike="noStrike" cap="none" dirty="0">
                <a:solidFill>
                  <a:schemeClr val="dk1"/>
                </a:solidFill>
                <a:latin typeface="Calibri"/>
                <a:ea typeface="Calibri"/>
                <a:cs typeface="Calibri"/>
                <a:sym typeface="Calibri"/>
              </a:rPr>
              <a:t>)</a:t>
            </a:r>
            <a:endParaRPr sz="1500" dirty="0"/>
          </a:p>
          <a:p>
            <a:pPr marR="0" lvl="0" algn="l" rtl="0">
              <a:spcBef>
                <a:spcPts val="1500"/>
              </a:spcBef>
              <a:spcAft>
                <a:spcPts val="0"/>
              </a:spcAft>
              <a:buClr>
                <a:schemeClr val="dk1"/>
              </a:buClr>
              <a:buSzPts val="1900"/>
            </a:pPr>
            <a:r>
              <a:rPr lang="it-IT" sz="1900" b="0" i="0" u="none" strike="noStrike" cap="none" dirty="0">
                <a:solidFill>
                  <a:schemeClr val="dk1"/>
                </a:solidFill>
                <a:latin typeface="Calibri"/>
                <a:ea typeface="Calibri"/>
                <a:cs typeface="Calibri"/>
                <a:sym typeface="Calibri"/>
              </a:rPr>
              <a:t>Virtualizzazione sia Open </a:t>
            </a:r>
            <a:r>
              <a:rPr lang="it-IT" sz="1900" dirty="0">
                <a:solidFill>
                  <a:schemeClr val="dk1"/>
                </a:solidFill>
                <a:latin typeface="Calibri"/>
                <a:ea typeface="Calibri"/>
                <a:cs typeface="Calibri"/>
                <a:sym typeface="Calibri"/>
              </a:rPr>
              <a:t>Source che proprietaria (</a:t>
            </a:r>
            <a:r>
              <a:rPr lang="it-IT" sz="1900" dirty="0" err="1">
                <a:solidFill>
                  <a:schemeClr val="dk1"/>
                </a:solidFill>
                <a:latin typeface="Calibri"/>
                <a:ea typeface="Calibri"/>
                <a:cs typeface="Calibri"/>
                <a:sym typeface="Calibri"/>
              </a:rPr>
              <a:t>vmware</a:t>
            </a:r>
            <a:r>
              <a:rPr lang="it-IT" sz="1900" dirty="0">
                <a:solidFill>
                  <a:schemeClr val="dk1"/>
                </a:solidFill>
                <a:latin typeface="Calibri"/>
                <a:ea typeface="Calibri"/>
                <a:cs typeface="Calibri"/>
                <a:sym typeface="Calibri"/>
              </a:rPr>
              <a:t>) </a:t>
            </a:r>
            <a:r>
              <a:rPr lang="it-IT" sz="1900" i="1" dirty="0">
                <a:solidFill>
                  <a:schemeClr val="dk1"/>
                </a:solidFill>
                <a:latin typeface="Calibri"/>
                <a:ea typeface="Calibri"/>
                <a:cs typeface="Calibri"/>
                <a:sym typeface="Calibri"/>
              </a:rPr>
              <a:t>(</a:t>
            </a:r>
            <a:r>
              <a:rPr lang="it-IT" sz="1900" i="1" dirty="0">
                <a:solidFill>
                  <a:schemeClr val="accent2"/>
                </a:solidFill>
                <a:latin typeface="Calibri"/>
                <a:ea typeface="Calibri"/>
                <a:cs typeface="Calibri"/>
                <a:sym typeface="Calibri"/>
              </a:rPr>
              <a:t>RV, AI</a:t>
            </a:r>
            <a:r>
              <a:rPr lang="it-IT" sz="1900" i="1" dirty="0">
                <a:solidFill>
                  <a:schemeClr val="dk1"/>
                </a:solidFill>
                <a:latin typeface="Calibri"/>
                <a:ea typeface="Calibri"/>
                <a:cs typeface="Calibri"/>
                <a:sym typeface="Calibri"/>
              </a:rPr>
              <a:t>)</a:t>
            </a:r>
            <a:endParaRPr sz="1500" dirty="0"/>
          </a:p>
          <a:p>
            <a:pPr marR="0" lvl="0" algn="l" rtl="0">
              <a:spcBef>
                <a:spcPts val="1500"/>
              </a:spcBef>
              <a:spcAft>
                <a:spcPts val="0"/>
              </a:spcAft>
              <a:buClr>
                <a:schemeClr val="dk1"/>
              </a:buClr>
              <a:buSzPts val="1900"/>
            </a:pPr>
            <a:r>
              <a:rPr lang="it-IT" sz="1900" b="0" i="0" u="none" strike="noStrike" cap="none" dirty="0">
                <a:solidFill>
                  <a:schemeClr val="dk1"/>
                </a:solidFill>
                <a:latin typeface="Calibri"/>
                <a:ea typeface="Calibri"/>
                <a:cs typeface="Calibri"/>
                <a:sym typeface="Calibri"/>
              </a:rPr>
              <a:t>Integrazione del data center ReCaS-Bari nell’Infrastruttura di GRID europea (EGI) ed internazionale (WLCG) </a:t>
            </a:r>
            <a:r>
              <a:rPr lang="it-IT" sz="1900" b="0" i="1" u="none" strike="noStrike" cap="none" dirty="0">
                <a:solidFill>
                  <a:schemeClr val="dk1"/>
                </a:solidFill>
                <a:latin typeface="Calibri"/>
                <a:ea typeface="Calibri"/>
                <a:cs typeface="Calibri"/>
                <a:sym typeface="Calibri"/>
              </a:rPr>
              <a:t>(</a:t>
            </a:r>
            <a:r>
              <a:rPr lang="it-IT" sz="1900" b="0" i="1" u="none" strike="noStrike" cap="none" dirty="0">
                <a:solidFill>
                  <a:schemeClr val="accent2"/>
                </a:solidFill>
                <a:latin typeface="Calibri"/>
                <a:ea typeface="Calibri"/>
                <a:cs typeface="Calibri"/>
                <a:sym typeface="Calibri"/>
              </a:rPr>
              <a:t>AI, VS, GD</a:t>
            </a:r>
            <a:r>
              <a:rPr lang="it-IT" sz="1900" b="0" i="1" u="none" strike="noStrike" cap="none" dirty="0">
                <a:solidFill>
                  <a:schemeClr val="dk1"/>
                </a:solidFill>
                <a:latin typeface="Calibri"/>
                <a:ea typeface="Calibri"/>
                <a:cs typeface="Calibri"/>
                <a:sym typeface="Calibri"/>
              </a:rPr>
              <a:t>)</a:t>
            </a:r>
            <a:endParaRPr sz="1900" dirty="0">
              <a:solidFill>
                <a:schemeClr val="dk1"/>
              </a:solidFill>
              <a:latin typeface="Calibri"/>
              <a:ea typeface="Calibri"/>
              <a:cs typeface="Calibri"/>
              <a:sym typeface="Calibri"/>
            </a:endParaRPr>
          </a:p>
          <a:p>
            <a:pPr marR="0" lvl="0" algn="l" rtl="0">
              <a:spcBef>
                <a:spcPts val="1500"/>
              </a:spcBef>
              <a:spcAft>
                <a:spcPts val="0"/>
              </a:spcAft>
              <a:buClr>
                <a:schemeClr val="dk1"/>
              </a:buClr>
              <a:buSzPts val="1900"/>
            </a:pPr>
            <a:r>
              <a:rPr lang="it-IT" sz="1900" b="0" i="0" u="none" strike="noStrike" cap="none" dirty="0">
                <a:solidFill>
                  <a:schemeClr val="dk1"/>
                </a:solidFill>
                <a:latin typeface="Calibri"/>
                <a:ea typeface="Calibri"/>
                <a:cs typeface="Calibri"/>
                <a:sym typeface="Calibri"/>
              </a:rPr>
              <a:t>Integrazione del data center in EOSC (</a:t>
            </a:r>
            <a:r>
              <a:rPr lang="it-IT" sz="1900" b="0" i="0" u="none" strike="noStrike" cap="none" dirty="0" err="1">
                <a:solidFill>
                  <a:schemeClr val="dk1"/>
                </a:solidFill>
                <a:latin typeface="Calibri"/>
                <a:ea typeface="Calibri"/>
                <a:cs typeface="Calibri"/>
                <a:sym typeface="Calibri"/>
              </a:rPr>
              <a:t>European</a:t>
            </a:r>
            <a:r>
              <a:rPr lang="it-IT" sz="1900" b="0" i="0" u="none" strike="noStrike" cap="none" dirty="0">
                <a:solidFill>
                  <a:schemeClr val="dk1"/>
                </a:solidFill>
                <a:latin typeface="Calibri"/>
                <a:ea typeface="Calibri"/>
                <a:cs typeface="Calibri"/>
                <a:sym typeface="Calibri"/>
              </a:rPr>
              <a:t> Open Scienze Cloud) </a:t>
            </a:r>
            <a:r>
              <a:rPr lang="it-IT" sz="1900" b="0" i="1" u="none" strike="noStrike" cap="none" dirty="0">
                <a:solidFill>
                  <a:schemeClr val="dk1"/>
                </a:solidFill>
                <a:latin typeface="Calibri"/>
                <a:ea typeface="Calibri"/>
                <a:cs typeface="Calibri"/>
                <a:sym typeface="Calibri"/>
              </a:rPr>
              <a:t>(</a:t>
            </a:r>
            <a:r>
              <a:rPr lang="it-IT" sz="1900" b="0" i="1" u="none" strike="noStrike" cap="none" dirty="0">
                <a:solidFill>
                  <a:schemeClr val="accent2"/>
                </a:solidFill>
                <a:latin typeface="Calibri"/>
                <a:ea typeface="Calibri"/>
                <a:cs typeface="Calibri"/>
                <a:sym typeface="Calibri"/>
              </a:rPr>
              <a:t>MA, GD, VS, SN</a:t>
            </a:r>
            <a:r>
              <a:rPr lang="it-IT" sz="1900" b="0" i="1" u="none" strike="noStrike" cap="none" dirty="0">
                <a:solidFill>
                  <a:schemeClr val="dk1"/>
                </a:solidFill>
                <a:latin typeface="Calibri"/>
                <a:ea typeface="Calibri"/>
                <a:cs typeface="Calibri"/>
                <a:sym typeface="Calibri"/>
              </a:rPr>
              <a:t>)</a:t>
            </a:r>
            <a:endParaRPr sz="1500" dirty="0"/>
          </a:p>
          <a:p>
            <a:pPr marR="0" lvl="0" algn="l" rtl="0">
              <a:spcBef>
                <a:spcPts val="1500"/>
              </a:spcBef>
              <a:spcAft>
                <a:spcPts val="0"/>
              </a:spcAft>
              <a:buClr>
                <a:schemeClr val="dk1"/>
              </a:buClr>
              <a:buSzPts val="1900"/>
            </a:pPr>
            <a:r>
              <a:rPr lang="it-IT" sz="1900" b="0" i="0" u="none" strike="noStrike" cap="none" dirty="0">
                <a:solidFill>
                  <a:schemeClr val="dk1"/>
                </a:solidFill>
                <a:latin typeface="Calibri"/>
                <a:ea typeface="Calibri"/>
                <a:cs typeface="Calibri"/>
                <a:sym typeface="Calibri"/>
              </a:rPr>
              <a:t>Gestione e configurazione di </a:t>
            </a:r>
            <a:r>
              <a:rPr lang="it-IT" sz="1900" b="0" i="0" u="none" strike="noStrike" cap="none" dirty="0" err="1">
                <a:solidFill>
                  <a:schemeClr val="dk1"/>
                </a:solidFill>
                <a:latin typeface="Calibri"/>
                <a:ea typeface="Calibri"/>
                <a:cs typeface="Calibri"/>
                <a:sym typeface="Calibri"/>
              </a:rPr>
              <a:t>framework</a:t>
            </a:r>
            <a:r>
              <a:rPr lang="it-IT" sz="1900" b="0" i="0" u="none" strike="noStrike" cap="none" dirty="0">
                <a:solidFill>
                  <a:schemeClr val="dk1"/>
                </a:solidFill>
                <a:latin typeface="Calibri"/>
                <a:ea typeface="Calibri"/>
                <a:cs typeface="Calibri"/>
                <a:sym typeface="Calibri"/>
              </a:rPr>
              <a:t> </a:t>
            </a:r>
            <a:r>
              <a:rPr lang="it-IT" sz="1900" b="0" i="0" u="none" strike="noStrike" cap="none" dirty="0" err="1">
                <a:solidFill>
                  <a:schemeClr val="dk1"/>
                </a:solidFill>
                <a:latin typeface="Calibri"/>
                <a:ea typeface="Calibri"/>
                <a:cs typeface="Calibri"/>
                <a:sym typeface="Calibri"/>
              </a:rPr>
              <a:t>docker</a:t>
            </a:r>
            <a:r>
              <a:rPr lang="it-IT" sz="1900" b="0" i="0" u="none" strike="noStrike" cap="none" dirty="0">
                <a:solidFill>
                  <a:schemeClr val="dk1"/>
                </a:solidFill>
                <a:latin typeface="Calibri"/>
                <a:ea typeface="Calibri"/>
                <a:cs typeface="Calibri"/>
                <a:sym typeface="Calibri"/>
              </a:rPr>
              <a:t> (allo stato dell’arte) a supporto di vari applicativi </a:t>
            </a:r>
            <a:r>
              <a:rPr lang="it-IT" sz="1900" dirty="0">
                <a:solidFill>
                  <a:schemeClr val="dk1"/>
                </a:solidFill>
                <a:latin typeface="Calibri"/>
                <a:ea typeface="Calibri"/>
                <a:cs typeface="Calibri"/>
                <a:sym typeface="Calibri"/>
              </a:rPr>
              <a:t>usando</a:t>
            </a:r>
            <a:r>
              <a:rPr lang="it-IT" sz="1900" b="0" i="0" u="none" strike="noStrike" cap="none" dirty="0">
                <a:solidFill>
                  <a:schemeClr val="dk1"/>
                </a:solidFill>
                <a:latin typeface="Calibri"/>
                <a:ea typeface="Calibri"/>
                <a:cs typeface="Calibri"/>
                <a:sym typeface="Calibri"/>
              </a:rPr>
              <a:t> </a:t>
            </a:r>
            <a:r>
              <a:rPr lang="it-IT" sz="1900" b="0" i="0" u="none" strike="noStrike" cap="none" dirty="0" err="1">
                <a:solidFill>
                  <a:schemeClr val="dk1"/>
                </a:solidFill>
                <a:latin typeface="Calibri"/>
                <a:ea typeface="Calibri"/>
                <a:cs typeface="Calibri"/>
                <a:sym typeface="Calibri"/>
              </a:rPr>
              <a:t>Mesos</a:t>
            </a:r>
            <a:r>
              <a:rPr lang="it-IT" sz="1900" b="0" i="0" u="none" strike="noStrike" cap="none" dirty="0">
                <a:solidFill>
                  <a:schemeClr val="dk1"/>
                </a:solidFill>
                <a:latin typeface="Calibri"/>
                <a:ea typeface="Calibri"/>
                <a:cs typeface="Calibri"/>
                <a:sym typeface="Calibri"/>
              </a:rPr>
              <a:t> (Marathon/</a:t>
            </a:r>
            <a:r>
              <a:rPr lang="it-IT" sz="1900" b="0" i="0" u="none" strike="noStrike" cap="none" dirty="0" err="1">
                <a:solidFill>
                  <a:schemeClr val="dk1"/>
                </a:solidFill>
                <a:latin typeface="Calibri"/>
                <a:ea typeface="Calibri"/>
                <a:cs typeface="Calibri"/>
                <a:sym typeface="Calibri"/>
              </a:rPr>
              <a:t>Chronos</a:t>
            </a:r>
            <a:r>
              <a:rPr lang="it-IT" sz="1900" b="0" i="0" u="none" strike="noStrike" cap="none" dirty="0">
                <a:solidFill>
                  <a:schemeClr val="dk1"/>
                </a:solidFill>
                <a:latin typeface="Calibri"/>
                <a:ea typeface="Calibri"/>
                <a:cs typeface="Calibri"/>
                <a:sym typeface="Calibri"/>
              </a:rPr>
              <a:t>) e </a:t>
            </a:r>
            <a:r>
              <a:rPr lang="it-IT" sz="1900" b="0" i="0" u="none" strike="noStrike" cap="none" dirty="0" err="1">
                <a:solidFill>
                  <a:schemeClr val="dk1"/>
                </a:solidFill>
                <a:latin typeface="Calibri"/>
                <a:ea typeface="Calibri"/>
                <a:cs typeface="Calibri"/>
                <a:sym typeface="Calibri"/>
              </a:rPr>
              <a:t>Kubernetes</a:t>
            </a:r>
            <a:r>
              <a:rPr lang="it-IT" sz="1900" b="0" i="0" u="none" strike="noStrike" cap="none" dirty="0">
                <a:solidFill>
                  <a:schemeClr val="dk1"/>
                </a:solidFill>
                <a:latin typeface="Calibri"/>
                <a:ea typeface="Calibri"/>
                <a:cs typeface="Calibri"/>
                <a:sym typeface="Calibri"/>
              </a:rPr>
              <a:t> </a:t>
            </a:r>
            <a:r>
              <a:rPr lang="it-IT" sz="1900" b="0" i="1" u="none" strike="noStrike" cap="none" dirty="0">
                <a:solidFill>
                  <a:schemeClr val="dk1"/>
                </a:solidFill>
                <a:latin typeface="Calibri"/>
                <a:ea typeface="Calibri"/>
                <a:cs typeface="Calibri"/>
                <a:sym typeface="Calibri"/>
              </a:rPr>
              <a:t>(</a:t>
            </a:r>
            <a:r>
              <a:rPr lang="it-IT" sz="1900" b="0" i="1" u="none" strike="noStrike" cap="none" dirty="0">
                <a:solidFill>
                  <a:schemeClr val="accent2"/>
                </a:solidFill>
                <a:latin typeface="Calibri"/>
                <a:ea typeface="Calibri"/>
                <a:cs typeface="Calibri"/>
                <a:sym typeface="Calibri"/>
              </a:rPr>
              <a:t>MA, GV, GD</a:t>
            </a:r>
            <a:r>
              <a:rPr lang="it-IT" sz="1900" b="0" i="1" u="none" strike="noStrike" cap="none" dirty="0">
                <a:solidFill>
                  <a:schemeClr val="dk1"/>
                </a:solidFill>
                <a:latin typeface="Calibri"/>
                <a:ea typeface="Calibri"/>
                <a:cs typeface="Calibri"/>
                <a:sym typeface="Calibri"/>
              </a:rPr>
              <a:t>)</a:t>
            </a:r>
            <a:endParaRPr sz="1500" dirty="0"/>
          </a:p>
          <a:p>
            <a:pPr marR="0" lvl="0" algn="l" rtl="0">
              <a:spcBef>
                <a:spcPts val="1500"/>
              </a:spcBef>
              <a:spcAft>
                <a:spcPts val="0"/>
              </a:spcAft>
              <a:buClr>
                <a:schemeClr val="dk1"/>
              </a:buClr>
              <a:buSzPts val="1900"/>
            </a:pPr>
            <a:r>
              <a:rPr lang="it-IT" sz="1900" b="0" i="0" u="none" strike="noStrike" cap="none" dirty="0">
                <a:solidFill>
                  <a:schemeClr val="dk1"/>
                </a:solidFill>
                <a:latin typeface="Calibri"/>
                <a:ea typeface="Calibri"/>
                <a:cs typeface="Calibri"/>
                <a:sym typeface="Calibri"/>
              </a:rPr>
              <a:t>Gestione di una infrastruttura complessa di cloud privata basata su </a:t>
            </a:r>
            <a:r>
              <a:rPr lang="it-IT" sz="1900" b="0" i="0" u="none" strike="noStrike" cap="none" dirty="0" err="1">
                <a:solidFill>
                  <a:schemeClr val="dk1"/>
                </a:solidFill>
                <a:latin typeface="Calibri"/>
                <a:ea typeface="Calibri"/>
                <a:cs typeface="Calibri"/>
                <a:sym typeface="Calibri"/>
              </a:rPr>
              <a:t>OpenStack</a:t>
            </a:r>
            <a:r>
              <a:rPr lang="it-IT" sz="1900" b="0" i="0" u="none" strike="noStrike" cap="none" dirty="0">
                <a:solidFill>
                  <a:schemeClr val="dk1"/>
                </a:solidFill>
                <a:latin typeface="Calibri"/>
                <a:ea typeface="Calibri"/>
                <a:cs typeface="Calibri"/>
                <a:sym typeface="Calibri"/>
              </a:rPr>
              <a:t> </a:t>
            </a:r>
            <a:r>
              <a:rPr lang="it-IT" sz="1900" b="0" i="1" u="none" strike="noStrike" cap="none" dirty="0">
                <a:solidFill>
                  <a:schemeClr val="dk1"/>
                </a:solidFill>
                <a:latin typeface="Calibri"/>
                <a:ea typeface="Calibri"/>
                <a:cs typeface="Calibri"/>
                <a:sym typeface="Calibri"/>
              </a:rPr>
              <a:t>(</a:t>
            </a:r>
            <a:r>
              <a:rPr lang="it-IT" sz="1900" b="0" i="1" u="none" strike="noStrike" cap="none" dirty="0">
                <a:solidFill>
                  <a:schemeClr val="accent2"/>
                </a:solidFill>
                <a:latin typeface="Calibri"/>
                <a:ea typeface="Calibri"/>
                <a:cs typeface="Calibri"/>
                <a:sym typeface="Calibri"/>
              </a:rPr>
              <a:t>MA, SN, GD, RV</a:t>
            </a:r>
            <a:r>
              <a:rPr lang="it-IT" sz="1900" b="0" i="1" u="none" strike="noStrike" cap="none" dirty="0">
                <a:solidFill>
                  <a:schemeClr val="dk1"/>
                </a:solidFill>
                <a:latin typeface="Calibri"/>
                <a:ea typeface="Calibri"/>
                <a:cs typeface="Calibri"/>
                <a:sym typeface="Calibri"/>
              </a:rPr>
              <a:t>)</a:t>
            </a:r>
            <a:endParaRPr sz="1500" dirty="0"/>
          </a:p>
        </p:txBody>
      </p:sp>
      <p:sp>
        <p:nvSpPr>
          <p:cNvPr id="6" name="Footer Placeholder 2">
            <a:extLst>
              <a:ext uri="{FF2B5EF4-FFF2-40B4-BE49-F238E27FC236}">
                <a16:creationId xmlns:a16="http://schemas.microsoft.com/office/drawing/2014/main" id="{CD27A178-C4A3-7F45-8104-5F3021F0E319}"/>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13" name="Google Shape;29;p1">
            <a:extLst>
              <a:ext uri="{FF2B5EF4-FFF2-40B4-BE49-F238E27FC236}">
                <a16:creationId xmlns:a16="http://schemas.microsoft.com/office/drawing/2014/main" id="{CF7BB7EC-8520-6A4B-B8D0-45300D0F5C47}"/>
              </a:ext>
            </a:extLst>
          </p:cNvPr>
          <p:cNvSpPr txBox="1">
            <a:spLocks noGrp="1"/>
          </p:cNvSpPr>
          <p:nvPr>
            <p:ph type="title"/>
          </p:nvPr>
        </p:nvSpPr>
        <p:spPr>
          <a:xfrm>
            <a:off x="1672473" y="147189"/>
            <a:ext cx="9342088" cy="393738"/>
          </a:xfrm>
          <a:prstGeom prst="rect">
            <a:avLst/>
          </a:prstGeom>
          <a:noFill/>
          <a:ln>
            <a:noFill/>
          </a:ln>
        </p:spPr>
        <p:txBody>
          <a:bodyPr spcFirstLastPara="1" wrap="square" lIns="116400" tIns="58200" rIns="116400" bIns="58200" anchor="ctr" anchorCtr="0">
            <a:noAutofit/>
          </a:bodyPr>
          <a:lstStyle/>
          <a:p>
            <a:pPr marL="0" lvl="0" indent="0" algn="l" rtl="0">
              <a:spcBef>
                <a:spcPts val="0"/>
              </a:spcBef>
              <a:spcAft>
                <a:spcPts val="0"/>
              </a:spcAft>
              <a:buClr>
                <a:srgbClr val="4F81BD"/>
              </a:buClr>
              <a:buSzPts val="3200"/>
              <a:buFont typeface="Calibri"/>
              <a:buNone/>
            </a:pPr>
            <a:r>
              <a:rPr lang="it-IT" dirty="0"/>
              <a:t>Competenze del gruppo di lavoro </a:t>
            </a:r>
            <a:r>
              <a:rPr lang="it-IT" dirty="0" err="1"/>
              <a:t>ReCaS</a:t>
            </a:r>
            <a:endParaRPr dirty="0"/>
          </a:p>
        </p:txBody>
      </p:sp>
    </p:spTree>
    <p:extLst>
      <p:ext uri="{BB962C8B-B14F-4D97-AF65-F5344CB8AC3E}">
        <p14:creationId xmlns:p14="http://schemas.microsoft.com/office/powerpoint/2010/main" val="34602677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Google Shape;29;p1"/>
          <p:cNvSpPr txBox="1">
            <a:spLocks noGrp="1"/>
          </p:cNvSpPr>
          <p:nvPr>
            <p:ph type="title"/>
          </p:nvPr>
        </p:nvSpPr>
        <p:spPr>
          <a:xfrm>
            <a:off x="1672473" y="147189"/>
            <a:ext cx="9342088" cy="393738"/>
          </a:xfrm>
          <a:prstGeom prst="rect">
            <a:avLst/>
          </a:prstGeom>
          <a:noFill/>
          <a:ln>
            <a:noFill/>
          </a:ln>
        </p:spPr>
        <p:txBody>
          <a:bodyPr spcFirstLastPara="1" wrap="square" lIns="116400" tIns="58200" rIns="116400" bIns="58200" anchor="ctr" anchorCtr="0">
            <a:noAutofit/>
          </a:bodyPr>
          <a:lstStyle/>
          <a:p>
            <a:pPr marL="0" lvl="0" indent="0" algn="l" rtl="0">
              <a:spcBef>
                <a:spcPts val="0"/>
              </a:spcBef>
              <a:spcAft>
                <a:spcPts val="0"/>
              </a:spcAft>
              <a:buClr>
                <a:srgbClr val="4F81BD"/>
              </a:buClr>
              <a:buSzPts val="3200"/>
              <a:buFont typeface="Calibri"/>
              <a:buNone/>
            </a:pPr>
            <a:r>
              <a:rPr lang="it-IT" dirty="0"/>
              <a:t>Competenze del gruppo di lavoro </a:t>
            </a:r>
            <a:r>
              <a:rPr lang="it-IT" dirty="0" err="1"/>
              <a:t>ReCaS</a:t>
            </a:r>
            <a:endParaRPr dirty="0"/>
          </a:p>
        </p:txBody>
      </p:sp>
      <p:sp>
        <p:nvSpPr>
          <p:cNvPr id="31" name="Google Shape;31;p1"/>
          <p:cNvSpPr txBox="1">
            <a:spLocks noGrp="1"/>
          </p:cNvSpPr>
          <p:nvPr>
            <p:ph type="sldNum" idx="12"/>
          </p:nvPr>
        </p:nvSpPr>
        <p:spPr>
          <a:xfrm>
            <a:off x="11274811" y="6546207"/>
            <a:ext cx="778046" cy="3117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it-IT" smtClean="0"/>
              <a:pPr marL="0" lvl="0" indent="0" algn="ctr" rtl="0">
                <a:spcBef>
                  <a:spcPts val="0"/>
                </a:spcBef>
                <a:spcAft>
                  <a:spcPts val="0"/>
                </a:spcAft>
                <a:buNone/>
              </a:pPr>
              <a:t>63</a:t>
            </a:fld>
            <a:endParaRPr/>
          </a:p>
        </p:txBody>
      </p:sp>
      <p:sp>
        <p:nvSpPr>
          <p:cNvPr id="32" name="Google Shape;32;p1"/>
          <p:cNvSpPr txBox="1"/>
          <p:nvPr/>
        </p:nvSpPr>
        <p:spPr>
          <a:xfrm>
            <a:off x="0" y="845267"/>
            <a:ext cx="12115229" cy="4747413"/>
          </a:xfrm>
          <a:prstGeom prst="rect">
            <a:avLst/>
          </a:prstGeom>
          <a:noFill/>
          <a:ln>
            <a:noFill/>
          </a:ln>
        </p:spPr>
        <p:txBody>
          <a:bodyPr spcFirstLastPara="1" wrap="square" lIns="91425" tIns="45700" rIns="91425" bIns="45700" anchor="t" anchorCtr="0">
            <a:spAutoFit/>
          </a:bodyPr>
          <a:lstStyle/>
          <a:p>
            <a:pPr marR="0" lvl="0" algn="l" rtl="0">
              <a:spcAft>
                <a:spcPts val="0"/>
              </a:spcAft>
              <a:buClr>
                <a:schemeClr val="dk1"/>
              </a:buClr>
              <a:buSzPts val="1900"/>
            </a:pPr>
            <a:r>
              <a:rPr lang="it-IT" sz="1900" b="0" i="0" u="none" strike="noStrike" cap="none" dirty="0">
                <a:solidFill>
                  <a:schemeClr val="dk1"/>
                </a:solidFill>
                <a:latin typeface="Calibri"/>
                <a:ea typeface="Calibri"/>
                <a:cs typeface="Calibri"/>
                <a:sym typeface="Calibri"/>
              </a:rPr>
              <a:t>Dispiegamento e amministrazione di infrastrutture cloud </a:t>
            </a:r>
            <a:r>
              <a:rPr lang="it-IT" sz="1900" b="0" i="0" u="none" strike="noStrike" cap="none" dirty="0" err="1">
                <a:solidFill>
                  <a:schemeClr val="dk1"/>
                </a:solidFill>
                <a:latin typeface="Calibri"/>
                <a:ea typeface="Calibri"/>
                <a:cs typeface="Calibri"/>
                <a:sym typeface="Calibri"/>
              </a:rPr>
              <a:t>IaaS</a:t>
            </a:r>
            <a:r>
              <a:rPr lang="it-IT" sz="1900" b="0" i="0" u="none" strike="noStrike" cap="none" dirty="0">
                <a:solidFill>
                  <a:schemeClr val="dk1"/>
                </a:solidFill>
                <a:latin typeface="Calibri"/>
                <a:ea typeface="Calibri"/>
                <a:cs typeface="Calibri"/>
                <a:sym typeface="Calibri"/>
              </a:rPr>
              <a:t> complesse con servizi </a:t>
            </a:r>
            <a:r>
              <a:rPr lang="it-IT" sz="1900" dirty="0">
                <a:solidFill>
                  <a:schemeClr val="dk1"/>
                </a:solidFill>
                <a:latin typeface="Calibri"/>
                <a:ea typeface="Calibri"/>
                <a:cs typeface="Calibri"/>
                <a:sym typeface="Calibri"/>
              </a:rPr>
              <a:t>a</a:t>
            </a:r>
            <a:r>
              <a:rPr lang="it-IT" sz="1900" b="0" i="0" u="none" strike="noStrike" cap="none" dirty="0">
                <a:solidFill>
                  <a:schemeClr val="dk1"/>
                </a:solidFill>
                <a:latin typeface="Calibri"/>
                <a:ea typeface="Calibri"/>
                <a:cs typeface="Calibri"/>
                <a:sym typeface="Calibri"/>
              </a:rPr>
              <a:t> alta disponibilità </a:t>
            </a:r>
            <a:r>
              <a:rPr lang="it-IT" sz="1900" b="0" i="1" u="none" strike="noStrike" cap="none" dirty="0">
                <a:solidFill>
                  <a:schemeClr val="dk1"/>
                </a:solidFill>
                <a:latin typeface="Calibri"/>
                <a:ea typeface="Calibri"/>
                <a:cs typeface="Calibri"/>
                <a:sym typeface="Calibri"/>
              </a:rPr>
              <a:t>(</a:t>
            </a:r>
            <a:r>
              <a:rPr lang="it-IT" sz="1900" b="0" i="1" u="none" strike="noStrike" cap="none" dirty="0">
                <a:solidFill>
                  <a:schemeClr val="accent2"/>
                </a:solidFill>
                <a:latin typeface="Calibri"/>
                <a:ea typeface="Calibri"/>
                <a:cs typeface="Calibri"/>
                <a:sym typeface="Calibri"/>
              </a:rPr>
              <a:t>GD, MA, SN, RV</a:t>
            </a:r>
            <a:r>
              <a:rPr lang="it-IT" sz="1900" b="0" i="1" u="none" strike="noStrike" cap="none" dirty="0">
                <a:solidFill>
                  <a:schemeClr val="dk1"/>
                </a:solidFill>
                <a:latin typeface="Calibri"/>
                <a:ea typeface="Calibri"/>
                <a:cs typeface="Calibri"/>
                <a:sym typeface="Calibri"/>
              </a:rPr>
              <a:t>)</a:t>
            </a:r>
            <a:endParaRPr sz="1500" i="1" dirty="0"/>
          </a:p>
          <a:p>
            <a:pPr marR="0" lvl="0" algn="l" rtl="0">
              <a:spcBef>
                <a:spcPts val="1500"/>
              </a:spcBef>
              <a:spcAft>
                <a:spcPts val="0"/>
              </a:spcAft>
              <a:buClr>
                <a:schemeClr val="dk1"/>
              </a:buClr>
              <a:buSzPts val="1900"/>
            </a:pPr>
            <a:r>
              <a:rPr lang="it-IT" sz="1900" dirty="0">
                <a:solidFill>
                  <a:schemeClr val="dk1"/>
                </a:solidFill>
                <a:latin typeface="Calibri"/>
                <a:ea typeface="Calibri"/>
                <a:cs typeface="Calibri"/>
                <a:sym typeface="Calibri"/>
              </a:rPr>
              <a:t>Sviluppo di soluzioni cloud di livello </a:t>
            </a:r>
            <a:r>
              <a:rPr lang="it-IT" sz="1900" b="0" i="0" u="none" strike="noStrike" cap="none" dirty="0" err="1">
                <a:solidFill>
                  <a:schemeClr val="dk1"/>
                </a:solidFill>
                <a:latin typeface="Calibri"/>
                <a:ea typeface="Calibri"/>
                <a:cs typeface="Calibri"/>
                <a:sym typeface="Calibri"/>
              </a:rPr>
              <a:t>PaaS</a:t>
            </a:r>
            <a:r>
              <a:rPr lang="it-IT" sz="1900" b="0" i="0" u="none" strike="noStrike" cap="none" dirty="0">
                <a:solidFill>
                  <a:schemeClr val="dk1"/>
                </a:solidFill>
                <a:latin typeface="Calibri"/>
                <a:ea typeface="Calibri"/>
                <a:cs typeface="Calibri"/>
                <a:sym typeface="Calibri"/>
              </a:rPr>
              <a:t> e </a:t>
            </a:r>
            <a:r>
              <a:rPr lang="it-IT" sz="1900" b="0" i="0" u="none" strike="noStrike" cap="none" dirty="0" err="1">
                <a:solidFill>
                  <a:schemeClr val="dk1"/>
                </a:solidFill>
                <a:latin typeface="Calibri"/>
                <a:ea typeface="Calibri"/>
                <a:cs typeface="Calibri"/>
                <a:sym typeface="Calibri"/>
              </a:rPr>
              <a:t>SaaS</a:t>
            </a:r>
            <a:r>
              <a:rPr lang="it-IT" sz="1900" b="0" i="0" u="none" strike="noStrike" cap="none" dirty="0">
                <a:solidFill>
                  <a:schemeClr val="dk1"/>
                </a:solidFill>
                <a:latin typeface="Calibri"/>
                <a:ea typeface="Calibri"/>
                <a:cs typeface="Calibri"/>
                <a:sym typeface="Calibri"/>
              </a:rPr>
              <a:t> </a:t>
            </a:r>
            <a:r>
              <a:rPr lang="it-IT" sz="1900" b="0" i="1" u="none" strike="noStrike" cap="none" dirty="0">
                <a:solidFill>
                  <a:schemeClr val="dk1"/>
                </a:solidFill>
                <a:latin typeface="Calibri"/>
                <a:ea typeface="Calibri"/>
                <a:cs typeface="Calibri"/>
                <a:sym typeface="Calibri"/>
              </a:rPr>
              <a:t>(</a:t>
            </a:r>
            <a:r>
              <a:rPr lang="it-IT" sz="1900" b="0" i="1" u="none" strike="noStrike" cap="none" dirty="0">
                <a:solidFill>
                  <a:schemeClr val="accent2"/>
                </a:solidFill>
                <a:latin typeface="Calibri"/>
                <a:ea typeface="Calibri"/>
                <a:cs typeface="Calibri"/>
                <a:sym typeface="Calibri"/>
              </a:rPr>
              <a:t>MA, MP, SN</a:t>
            </a:r>
            <a:r>
              <a:rPr lang="it-IT" sz="1900" b="0" i="1" u="none" strike="noStrike" cap="none" dirty="0">
                <a:solidFill>
                  <a:schemeClr val="dk1"/>
                </a:solidFill>
                <a:latin typeface="Calibri"/>
                <a:ea typeface="Calibri"/>
                <a:cs typeface="Calibri"/>
                <a:sym typeface="Calibri"/>
              </a:rPr>
              <a:t>)</a:t>
            </a:r>
            <a:endParaRPr sz="1500" i="1" dirty="0"/>
          </a:p>
          <a:p>
            <a:pPr marR="0" lvl="0" algn="l" rtl="0">
              <a:spcBef>
                <a:spcPts val="1500"/>
              </a:spcBef>
              <a:spcAft>
                <a:spcPts val="0"/>
              </a:spcAft>
              <a:buClr>
                <a:schemeClr val="dk1"/>
              </a:buClr>
              <a:buSzPts val="1900"/>
            </a:pPr>
            <a:r>
              <a:rPr lang="it-IT" sz="1900" b="0" i="0" u="none" strike="noStrike" cap="none" dirty="0">
                <a:solidFill>
                  <a:schemeClr val="dk1"/>
                </a:solidFill>
                <a:latin typeface="Calibri"/>
                <a:ea typeface="Calibri"/>
                <a:cs typeface="Calibri"/>
                <a:sym typeface="Calibri"/>
              </a:rPr>
              <a:t>Utilizzo in produzione di strumenti e piattaforme per l’analisi di big data quali </a:t>
            </a:r>
            <a:r>
              <a:rPr lang="it-IT" sz="1900" b="0" i="0" u="none" strike="noStrike" cap="none" dirty="0" err="1">
                <a:solidFill>
                  <a:schemeClr val="dk1"/>
                </a:solidFill>
                <a:latin typeface="Calibri"/>
                <a:ea typeface="Calibri"/>
                <a:cs typeface="Calibri"/>
                <a:sym typeface="Calibri"/>
              </a:rPr>
              <a:t>Spark</a:t>
            </a:r>
            <a:r>
              <a:rPr lang="it-IT" sz="1900" b="0" i="0" u="none" strike="noStrike" cap="none" dirty="0">
                <a:solidFill>
                  <a:schemeClr val="dk1"/>
                </a:solidFill>
                <a:latin typeface="Calibri"/>
                <a:ea typeface="Calibri"/>
                <a:cs typeface="Calibri"/>
                <a:sym typeface="Calibri"/>
              </a:rPr>
              <a:t> e </a:t>
            </a:r>
            <a:r>
              <a:rPr lang="it-IT" sz="1900" b="0" i="0" u="none" strike="noStrike" cap="none" dirty="0" err="1">
                <a:solidFill>
                  <a:schemeClr val="dk1"/>
                </a:solidFill>
                <a:latin typeface="Calibri"/>
                <a:ea typeface="Calibri"/>
                <a:cs typeface="Calibri"/>
                <a:sym typeface="Calibri"/>
              </a:rPr>
              <a:t>Hadoop</a:t>
            </a:r>
            <a:r>
              <a:rPr lang="it-IT" sz="1900" b="0" i="0" u="none" strike="noStrike" cap="none" dirty="0">
                <a:solidFill>
                  <a:schemeClr val="dk1"/>
                </a:solidFill>
                <a:latin typeface="Calibri"/>
                <a:ea typeface="Calibri"/>
                <a:cs typeface="Calibri"/>
                <a:sym typeface="Calibri"/>
              </a:rPr>
              <a:t> </a:t>
            </a:r>
            <a:r>
              <a:rPr lang="it-IT" sz="1900" b="0" i="1" u="none" strike="noStrike" cap="none" dirty="0">
                <a:solidFill>
                  <a:schemeClr val="dk1"/>
                </a:solidFill>
                <a:latin typeface="Calibri"/>
                <a:ea typeface="Calibri"/>
                <a:cs typeface="Calibri"/>
                <a:sym typeface="Calibri"/>
              </a:rPr>
              <a:t>(</a:t>
            </a:r>
            <a:r>
              <a:rPr lang="it-IT" sz="1900" b="0" i="1" u="none" strike="noStrike" cap="none" dirty="0">
                <a:solidFill>
                  <a:schemeClr val="accent2"/>
                </a:solidFill>
                <a:latin typeface="Calibri"/>
                <a:ea typeface="Calibri"/>
                <a:cs typeface="Calibri"/>
                <a:sym typeface="Calibri"/>
              </a:rPr>
              <a:t>GD, MA, GV</a:t>
            </a:r>
            <a:r>
              <a:rPr lang="it-IT" sz="1900" b="0" i="1" u="none" strike="noStrike" cap="none" dirty="0">
                <a:solidFill>
                  <a:schemeClr val="dk1"/>
                </a:solidFill>
                <a:latin typeface="Calibri"/>
                <a:ea typeface="Calibri"/>
                <a:cs typeface="Calibri"/>
                <a:sym typeface="Calibri"/>
              </a:rPr>
              <a:t>)</a:t>
            </a:r>
            <a:endParaRPr sz="1500" i="1" dirty="0"/>
          </a:p>
          <a:p>
            <a:pPr lvl="0">
              <a:spcBef>
                <a:spcPts val="1500"/>
              </a:spcBef>
              <a:buClr>
                <a:schemeClr val="dk1"/>
              </a:buClr>
              <a:buSzPts val="1900"/>
            </a:pPr>
            <a:r>
              <a:rPr lang="it-IT" sz="1900" b="0" i="0" u="none" strike="noStrike" cap="none" dirty="0">
                <a:solidFill>
                  <a:schemeClr val="dk1"/>
                </a:solidFill>
                <a:latin typeface="Calibri"/>
                <a:ea typeface="Calibri"/>
                <a:cs typeface="Calibri"/>
                <a:sym typeface="Calibri"/>
              </a:rPr>
              <a:t>Trattamento dei dati in accordo con quanto prescritto dal GDPR</a:t>
            </a:r>
            <a:r>
              <a:rPr lang="it-IT" sz="1900" dirty="0">
                <a:solidFill>
                  <a:schemeClr val="dk1"/>
                </a:solidFill>
                <a:latin typeface="Calibri"/>
                <a:ea typeface="Calibri"/>
                <a:cs typeface="Calibri"/>
                <a:sym typeface="Calibri"/>
              </a:rPr>
              <a:t>, </a:t>
            </a:r>
            <a:r>
              <a:rPr lang="it-IT" sz="1900" dirty="0" err="1">
                <a:solidFill>
                  <a:schemeClr val="dk1"/>
                </a:solidFill>
                <a:latin typeface="Calibri"/>
                <a:ea typeface="Calibri"/>
                <a:cs typeface="Calibri"/>
                <a:sym typeface="Calibri"/>
              </a:rPr>
              <a:t>legal</a:t>
            </a:r>
            <a:r>
              <a:rPr lang="it-IT" sz="1900" dirty="0">
                <a:solidFill>
                  <a:schemeClr val="dk1"/>
                </a:solidFill>
                <a:latin typeface="Calibri"/>
                <a:ea typeface="Calibri"/>
                <a:cs typeface="Calibri"/>
                <a:sym typeface="Calibri"/>
              </a:rPr>
              <a:t> </a:t>
            </a:r>
            <a:r>
              <a:rPr lang="it-IT" sz="1900" dirty="0" err="1">
                <a:solidFill>
                  <a:schemeClr val="dk1"/>
                </a:solidFill>
                <a:latin typeface="Calibri"/>
                <a:ea typeface="Calibri"/>
                <a:cs typeface="Calibri"/>
                <a:sym typeface="Calibri"/>
              </a:rPr>
              <a:t>compliance</a:t>
            </a:r>
            <a:r>
              <a:rPr lang="it-IT" sz="1900" dirty="0">
                <a:solidFill>
                  <a:schemeClr val="dk1"/>
                </a:solidFill>
                <a:latin typeface="Calibri"/>
                <a:ea typeface="Calibri"/>
                <a:cs typeface="Calibri"/>
                <a:sym typeface="Calibri"/>
              </a:rPr>
              <a:t>, IPR, etc. </a:t>
            </a:r>
            <a:r>
              <a:rPr lang="it-IT" sz="1900" i="1" dirty="0">
                <a:solidFill>
                  <a:schemeClr val="dk1"/>
                </a:solidFill>
                <a:latin typeface="Calibri"/>
                <a:ea typeface="Calibri"/>
                <a:cs typeface="Calibri"/>
                <a:sym typeface="Calibri"/>
              </a:rPr>
              <a:t>(</a:t>
            </a:r>
            <a:r>
              <a:rPr lang="it-IT" sz="1900" i="1" dirty="0">
                <a:solidFill>
                  <a:schemeClr val="accent2"/>
                </a:solidFill>
                <a:latin typeface="Calibri"/>
                <a:ea typeface="Calibri"/>
                <a:cs typeface="Calibri"/>
                <a:sym typeface="Calibri"/>
              </a:rPr>
              <a:t>NF, GM, VS</a:t>
            </a:r>
            <a:r>
              <a:rPr lang="it-IT" sz="1900" i="1" dirty="0">
                <a:solidFill>
                  <a:schemeClr val="dk1"/>
                </a:solidFill>
                <a:latin typeface="Calibri"/>
                <a:ea typeface="Calibri"/>
                <a:cs typeface="Calibri"/>
                <a:sym typeface="Calibri"/>
              </a:rPr>
              <a:t>)</a:t>
            </a:r>
            <a:endParaRPr sz="1900" b="0" i="1" u="none" strike="noStrike" cap="none" dirty="0">
              <a:solidFill>
                <a:schemeClr val="dk1"/>
              </a:solidFill>
              <a:latin typeface="Calibri"/>
              <a:ea typeface="Calibri"/>
              <a:cs typeface="Calibri"/>
              <a:sym typeface="Calibri"/>
            </a:endParaRPr>
          </a:p>
          <a:p>
            <a:pPr marR="0" lvl="0" algn="l" rtl="0">
              <a:spcBef>
                <a:spcPts val="1500"/>
              </a:spcBef>
              <a:spcAft>
                <a:spcPts val="0"/>
              </a:spcAft>
              <a:buClr>
                <a:schemeClr val="dk1"/>
              </a:buClr>
              <a:buSzPts val="1900"/>
            </a:pPr>
            <a:r>
              <a:rPr lang="it-IT" sz="1900" b="0" i="0" u="none" strike="noStrike" cap="none" dirty="0">
                <a:solidFill>
                  <a:schemeClr val="dk1"/>
                </a:solidFill>
                <a:latin typeface="Calibri"/>
                <a:ea typeface="Calibri"/>
                <a:cs typeface="Calibri"/>
                <a:sym typeface="Calibri"/>
              </a:rPr>
              <a:t>Funzioni di RUP per materiale informatico/</a:t>
            </a:r>
            <a:r>
              <a:rPr lang="it-IT" sz="1900" dirty="0">
                <a:solidFill>
                  <a:schemeClr val="dk1"/>
                </a:solidFill>
                <a:latin typeface="Calibri"/>
                <a:ea typeface="Calibri"/>
                <a:cs typeface="Calibri"/>
                <a:sym typeface="Calibri"/>
              </a:rPr>
              <a:t>gestione di </a:t>
            </a:r>
            <a:r>
              <a:rPr lang="it-IT" sz="1900" b="0" i="0" u="none" strike="noStrike" cap="none" dirty="0">
                <a:solidFill>
                  <a:schemeClr val="dk1"/>
                </a:solidFill>
                <a:latin typeface="Calibri"/>
                <a:ea typeface="Calibri"/>
                <a:cs typeface="Calibri"/>
                <a:sym typeface="Calibri"/>
              </a:rPr>
              <a:t>commissioni di gare per a</a:t>
            </a:r>
            <a:r>
              <a:rPr lang="it-IT" sz="1900" dirty="0">
                <a:solidFill>
                  <a:schemeClr val="dk1"/>
                </a:solidFill>
                <a:latin typeface="Calibri"/>
                <a:ea typeface="Calibri"/>
                <a:cs typeface="Calibri"/>
                <a:sym typeface="Calibri"/>
              </a:rPr>
              <a:t>cquisti complessi </a:t>
            </a:r>
            <a:r>
              <a:rPr lang="it-IT" sz="1900" i="1" dirty="0">
                <a:solidFill>
                  <a:schemeClr val="dk1"/>
                </a:solidFill>
                <a:latin typeface="Calibri"/>
                <a:ea typeface="Calibri"/>
                <a:cs typeface="Calibri"/>
                <a:sym typeface="Calibri"/>
              </a:rPr>
              <a:t>(</a:t>
            </a:r>
            <a:r>
              <a:rPr lang="it-IT" sz="1900" i="1" dirty="0">
                <a:solidFill>
                  <a:schemeClr val="accent2"/>
                </a:solidFill>
                <a:latin typeface="Calibri"/>
                <a:ea typeface="Calibri"/>
                <a:cs typeface="Calibri"/>
                <a:sym typeface="Calibri"/>
              </a:rPr>
              <a:t>RG, VS, AI, MA, SN, GD</a:t>
            </a:r>
            <a:r>
              <a:rPr lang="it-IT" sz="1900" i="1" dirty="0">
                <a:solidFill>
                  <a:schemeClr val="dk1"/>
                </a:solidFill>
                <a:latin typeface="Calibri"/>
                <a:ea typeface="Calibri"/>
                <a:cs typeface="Calibri"/>
                <a:sym typeface="Calibri"/>
              </a:rPr>
              <a:t>) </a:t>
            </a:r>
          </a:p>
          <a:p>
            <a:pPr lvl="0">
              <a:spcBef>
                <a:spcPts val="1500"/>
              </a:spcBef>
              <a:buClr>
                <a:schemeClr val="dk1"/>
              </a:buClr>
              <a:buSzPts val="1900"/>
            </a:pPr>
            <a:r>
              <a:rPr lang="it-IT" sz="1900" dirty="0">
                <a:solidFill>
                  <a:schemeClr val="dk1"/>
                </a:solidFill>
                <a:latin typeface="Calibri"/>
                <a:ea typeface="Calibri"/>
                <a:cs typeface="Calibri"/>
                <a:sym typeface="Calibri"/>
              </a:rPr>
              <a:t>Gestioni di reti locali reali e virtuali </a:t>
            </a:r>
            <a:r>
              <a:rPr lang="it-IT" sz="1900" i="1" dirty="0">
                <a:solidFill>
                  <a:schemeClr val="dk1"/>
                </a:solidFill>
                <a:latin typeface="Calibri"/>
                <a:ea typeface="Calibri"/>
                <a:cs typeface="Calibri"/>
                <a:sym typeface="Calibri"/>
              </a:rPr>
              <a:t>(</a:t>
            </a:r>
            <a:r>
              <a:rPr lang="it-IT" sz="1900" i="1" dirty="0">
                <a:solidFill>
                  <a:schemeClr val="accent2"/>
                </a:solidFill>
                <a:latin typeface="Calibri"/>
                <a:ea typeface="Calibri"/>
                <a:cs typeface="Calibri"/>
                <a:sym typeface="Calibri"/>
              </a:rPr>
              <a:t>AI, SN, RV</a:t>
            </a:r>
            <a:r>
              <a:rPr lang="it-IT" sz="1900" i="1" dirty="0">
                <a:solidFill>
                  <a:schemeClr val="dk1"/>
                </a:solidFill>
                <a:latin typeface="Calibri"/>
                <a:ea typeface="Calibri"/>
                <a:cs typeface="Calibri"/>
                <a:sym typeface="Calibri"/>
              </a:rPr>
              <a:t>)</a:t>
            </a:r>
          </a:p>
          <a:p>
            <a:pPr lvl="0">
              <a:spcBef>
                <a:spcPts val="1500"/>
              </a:spcBef>
              <a:buClr>
                <a:schemeClr val="dk1"/>
              </a:buClr>
              <a:buSzPts val="1900"/>
            </a:pPr>
            <a:r>
              <a:rPr lang="it-IT" sz="1900" dirty="0">
                <a:solidFill>
                  <a:schemeClr val="dk1"/>
                </a:solidFill>
                <a:latin typeface="Calibri"/>
                <a:ea typeface="Calibri"/>
                <a:cs typeface="Calibri"/>
                <a:sym typeface="Calibri"/>
              </a:rPr>
              <a:t>Gestione di un firewall evoluto </a:t>
            </a:r>
            <a:r>
              <a:rPr lang="it-IT" sz="1900" i="1" dirty="0">
                <a:solidFill>
                  <a:schemeClr val="dk1"/>
                </a:solidFill>
                <a:latin typeface="Calibri"/>
                <a:ea typeface="Calibri"/>
                <a:cs typeface="Calibri"/>
                <a:sym typeface="Calibri"/>
              </a:rPr>
              <a:t>(</a:t>
            </a:r>
            <a:r>
              <a:rPr lang="it-IT" sz="1900" i="1" dirty="0">
                <a:solidFill>
                  <a:schemeClr val="accent2"/>
                </a:solidFill>
                <a:latin typeface="Calibri"/>
                <a:ea typeface="Calibri"/>
                <a:cs typeface="Calibri"/>
                <a:sym typeface="Calibri"/>
              </a:rPr>
              <a:t>RV</a:t>
            </a:r>
            <a:r>
              <a:rPr lang="it-IT" sz="1900" i="1" dirty="0">
                <a:solidFill>
                  <a:schemeClr val="dk1"/>
                </a:solidFill>
                <a:latin typeface="Calibri"/>
                <a:ea typeface="Calibri"/>
                <a:cs typeface="Calibri"/>
                <a:sym typeface="Calibri"/>
              </a:rPr>
              <a:t>)</a:t>
            </a:r>
          </a:p>
          <a:p>
            <a:pPr lvl="0">
              <a:spcBef>
                <a:spcPts val="1500"/>
              </a:spcBef>
              <a:buClr>
                <a:schemeClr val="dk1"/>
              </a:buClr>
              <a:buSzPts val="1900"/>
            </a:pPr>
            <a:r>
              <a:rPr lang="it-IT" sz="1900" dirty="0">
                <a:solidFill>
                  <a:schemeClr val="dk1"/>
                </a:solidFill>
                <a:latin typeface="Calibri"/>
                <a:ea typeface="Calibri"/>
                <a:cs typeface="Calibri"/>
                <a:sym typeface="Calibri"/>
              </a:rPr>
              <a:t>Gestione del ciclo di vita delle convenzioni </a:t>
            </a:r>
            <a:r>
              <a:rPr lang="it-IT" sz="1900" i="1" dirty="0">
                <a:solidFill>
                  <a:schemeClr val="dk1"/>
                </a:solidFill>
                <a:latin typeface="Calibri"/>
                <a:ea typeface="Calibri"/>
                <a:cs typeface="Calibri"/>
                <a:sym typeface="Calibri"/>
              </a:rPr>
              <a:t>(</a:t>
            </a:r>
            <a:r>
              <a:rPr lang="it-IT" sz="1900" i="1" dirty="0">
                <a:solidFill>
                  <a:schemeClr val="accent2"/>
                </a:solidFill>
                <a:latin typeface="Calibri"/>
                <a:ea typeface="Calibri"/>
                <a:cs typeface="Calibri"/>
                <a:sym typeface="Calibri"/>
              </a:rPr>
              <a:t>NF, MP, GM</a:t>
            </a:r>
            <a:r>
              <a:rPr lang="it-IT" sz="1900" i="1" dirty="0">
                <a:solidFill>
                  <a:schemeClr val="dk1"/>
                </a:solidFill>
                <a:latin typeface="Calibri"/>
                <a:ea typeface="Calibri"/>
                <a:cs typeface="Calibri"/>
                <a:sym typeface="Calibri"/>
              </a:rPr>
              <a:t>)</a:t>
            </a:r>
          </a:p>
          <a:p>
            <a:pPr lvl="0">
              <a:spcBef>
                <a:spcPts val="1500"/>
              </a:spcBef>
              <a:buClr>
                <a:schemeClr val="dk1"/>
              </a:buClr>
              <a:buSzPts val="1900"/>
            </a:pPr>
            <a:r>
              <a:rPr lang="it-IT" sz="1900" dirty="0">
                <a:solidFill>
                  <a:schemeClr val="dk1"/>
                </a:solidFill>
                <a:latin typeface="Calibri"/>
                <a:ea typeface="Calibri"/>
                <a:cs typeface="Calibri"/>
                <a:sym typeface="Calibri"/>
              </a:rPr>
              <a:t>Soluzioni a use case sottoposti dagli utenti o da progetti </a:t>
            </a:r>
            <a:r>
              <a:rPr lang="it-IT" sz="1900" i="1" dirty="0">
                <a:solidFill>
                  <a:schemeClr val="dk1"/>
                </a:solidFill>
                <a:latin typeface="Calibri"/>
                <a:ea typeface="Calibri"/>
                <a:cs typeface="Calibri"/>
                <a:sym typeface="Calibri"/>
              </a:rPr>
              <a:t>(</a:t>
            </a:r>
            <a:r>
              <a:rPr lang="it-IT" sz="1900" i="1" dirty="0">
                <a:solidFill>
                  <a:schemeClr val="accent2"/>
                </a:solidFill>
                <a:latin typeface="Calibri"/>
                <a:ea typeface="Calibri"/>
                <a:cs typeface="Calibri"/>
                <a:sym typeface="Calibri"/>
              </a:rPr>
              <a:t>SN, ER, AM</a:t>
            </a:r>
            <a:r>
              <a:rPr lang="it-IT" sz="1900" i="1" dirty="0">
                <a:solidFill>
                  <a:schemeClr val="dk1"/>
                </a:solidFill>
                <a:latin typeface="Calibri"/>
                <a:ea typeface="Calibri"/>
                <a:cs typeface="Calibri"/>
                <a:sym typeface="Calibri"/>
              </a:rPr>
              <a:t>)</a:t>
            </a:r>
          </a:p>
          <a:p>
            <a:pPr lvl="0">
              <a:spcBef>
                <a:spcPts val="1500"/>
              </a:spcBef>
              <a:buClr>
                <a:schemeClr val="dk1"/>
              </a:buClr>
              <a:buSzPts val="1900"/>
            </a:pPr>
            <a:r>
              <a:rPr lang="it-IT" sz="1900" dirty="0">
                <a:solidFill>
                  <a:schemeClr val="dk1"/>
                </a:solidFill>
                <a:latin typeface="Calibri"/>
                <a:ea typeface="Calibri"/>
                <a:cs typeface="Calibri"/>
                <a:sym typeface="Calibri"/>
              </a:rPr>
              <a:t>Uso di CMS per la realizzazione e gestione di portali incluso </a:t>
            </a:r>
            <a:r>
              <a:rPr lang="it-IT" sz="1900" dirty="0" err="1">
                <a:solidFill>
                  <a:schemeClr val="dk1"/>
                </a:solidFill>
                <a:latin typeface="Calibri"/>
                <a:ea typeface="Calibri"/>
                <a:cs typeface="Calibri"/>
                <a:sym typeface="Calibri"/>
              </a:rPr>
              <a:t>www.recas-bari.it</a:t>
            </a:r>
            <a:r>
              <a:rPr lang="it-IT" sz="1900" dirty="0">
                <a:solidFill>
                  <a:schemeClr val="dk1"/>
                </a:solidFill>
                <a:latin typeface="Calibri"/>
                <a:ea typeface="Calibri"/>
                <a:cs typeface="Calibri"/>
                <a:sym typeface="Calibri"/>
              </a:rPr>
              <a:t> </a:t>
            </a:r>
            <a:r>
              <a:rPr lang="it-IT" sz="1900" i="1" dirty="0">
                <a:solidFill>
                  <a:schemeClr val="dk1"/>
                </a:solidFill>
                <a:latin typeface="Calibri"/>
                <a:ea typeface="Calibri"/>
                <a:cs typeface="Calibri"/>
                <a:sym typeface="Calibri"/>
              </a:rPr>
              <a:t>(</a:t>
            </a:r>
            <a:r>
              <a:rPr lang="it-IT" sz="1900" i="1" dirty="0">
                <a:solidFill>
                  <a:schemeClr val="accent2"/>
                </a:solidFill>
                <a:latin typeface="Calibri"/>
                <a:ea typeface="Calibri"/>
                <a:cs typeface="Calibri"/>
                <a:sym typeface="Calibri"/>
              </a:rPr>
              <a:t>RG, MP, GM</a:t>
            </a:r>
            <a:r>
              <a:rPr lang="it-IT" sz="1900" i="1" dirty="0">
                <a:solidFill>
                  <a:schemeClr val="dk1"/>
                </a:solidFill>
                <a:latin typeface="Calibri"/>
                <a:ea typeface="Calibri"/>
                <a:cs typeface="Calibri"/>
                <a:sym typeface="Calibri"/>
              </a:rPr>
              <a:t>)</a:t>
            </a:r>
            <a:endParaRPr sz="1900" i="1" dirty="0">
              <a:solidFill>
                <a:schemeClr val="dk1"/>
              </a:solidFill>
              <a:latin typeface="Calibri"/>
              <a:ea typeface="Calibri"/>
              <a:cs typeface="Calibri"/>
              <a:sym typeface="Calibri"/>
            </a:endParaRPr>
          </a:p>
        </p:txBody>
      </p:sp>
      <p:sp>
        <p:nvSpPr>
          <p:cNvPr id="33" name="Google Shape;33;p1"/>
          <p:cNvSpPr txBox="1"/>
          <p:nvPr/>
        </p:nvSpPr>
        <p:spPr>
          <a:xfrm>
            <a:off x="838201" y="5715520"/>
            <a:ext cx="1060211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dirty="0">
                <a:solidFill>
                  <a:schemeClr val="accent2"/>
                </a:solidFill>
                <a:latin typeface="Calibri"/>
                <a:ea typeface="Calibri"/>
                <a:cs typeface="Calibri"/>
                <a:sym typeface="Calibri"/>
              </a:rPr>
              <a:t>Particolarmente importante è stata la partecipazione a progetti europei e PON attraverso i quali è stata fatta formazione e sono state sviluppate queste competenze.</a:t>
            </a:r>
            <a:endParaRPr dirty="0"/>
          </a:p>
        </p:txBody>
      </p:sp>
      <p:sp>
        <p:nvSpPr>
          <p:cNvPr id="7" name="Footer Placeholder 2">
            <a:extLst>
              <a:ext uri="{FF2B5EF4-FFF2-40B4-BE49-F238E27FC236}">
                <a16:creationId xmlns:a16="http://schemas.microsoft.com/office/drawing/2014/main" id="{BB57A226-D030-C041-9C03-589D2A90A33E}"/>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38337815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3"/>
          <p:cNvSpPr txBox="1">
            <a:spLocks noGrp="1"/>
          </p:cNvSpPr>
          <p:nvPr>
            <p:ph type="title"/>
          </p:nvPr>
        </p:nvSpPr>
        <p:spPr>
          <a:xfrm>
            <a:off x="1672473" y="147189"/>
            <a:ext cx="9342088" cy="393738"/>
          </a:xfrm>
          <a:prstGeom prst="rect">
            <a:avLst/>
          </a:prstGeom>
          <a:noFill/>
          <a:ln>
            <a:noFill/>
          </a:ln>
        </p:spPr>
        <p:txBody>
          <a:bodyPr spcFirstLastPara="1" wrap="square" lIns="116400" tIns="58200" rIns="116400" bIns="58200" anchor="ctr" anchorCtr="0">
            <a:noAutofit/>
          </a:bodyPr>
          <a:lstStyle/>
          <a:p>
            <a:pPr lvl="0">
              <a:spcBef>
                <a:spcPts val="0"/>
              </a:spcBef>
              <a:buClr>
                <a:srgbClr val="4F81BD"/>
              </a:buClr>
              <a:buSzPts val="3200"/>
            </a:pPr>
            <a:r>
              <a:rPr lang="it-IT" dirty="0"/>
              <a:t>Gruppo di lavoro </a:t>
            </a:r>
            <a:r>
              <a:rPr lang="it-IT" dirty="0" err="1"/>
              <a:t>ReCaS</a:t>
            </a:r>
            <a:r>
              <a:rPr lang="it-IT" dirty="0"/>
              <a:t> – Attività in corso e previste</a:t>
            </a:r>
            <a:endParaRPr dirty="0"/>
          </a:p>
        </p:txBody>
      </p:sp>
      <p:sp>
        <p:nvSpPr>
          <p:cNvPr id="49" name="Google Shape;49;p3"/>
          <p:cNvSpPr txBox="1">
            <a:spLocks noGrp="1"/>
          </p:cNvSpPr>
          <p:nvPr>
            <p:ph type="sldNum" idx="12"/>
          </p:nvPr>
        </p:nvSpPr>
        <p:spPr>
          <a:xfrm>
            <a:off x="11274811" y="6546207"/>
            <a:ext cx="778046" cy="3117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it-IT" smtClean="0"/>
              <a:pPr marL="0" lvl="0" indent="0" algn="ctr" rtl="0">
                <a:spcBef>
                  <a:spcPts val="0"/>
                </a:spcBef>
                <a:spcAft>
                  <a:spcPts val="0"/>
                </a:spcAft>
                <a:buNone/>
              </a:pPr>
              <a:t>64</a:t>
            </a:fld>
            <a:endParaRPr/>
          </a:p>
        </p:txBody>
      </p:sp>
      <p:sp>
        <p:nvSpPr>
          <p:cNvPr id="50" name="Google Shape;50;p3"/>
          <p:cNvSpPr txBox="1"/>
          <p:nvPr/>
        </p:nvSpPr>
        <p:spPr>
          <a:xfrm>
            <a:off x="131703" y="678777"/>
            <a:ext cx="11796832" cy="597851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4F81BD"/>
              </a:buClr>
              <a:buSzPts val="2000"/>
            </a:pPr>
            <a:r>
              <a:rPr lang="it-IT" sz="2000" b="1" dirty="0">
                <a:solidFill>
                  <a:srgbClr val="4F81BD"/>
                </a:solidFill>
                <a:latin typeface="Calibri"/>
                <a:ea typeface="Calibri"/>
                <a:cs typeface="Calibri"/>
                <a:sym typeface="Calibri"/>
              </a:rPr>
              <a:t>Attività in corso</a:t>
            </a:r>
            <a:endParaRPr b="1" dirty="0"/>
          </a:p>
          <a:p>
            <a:pPr marL="924961" marR="0" lvl="1" indent="-342900" algn="l" rtl="0">
              <a:spcBef>
                <a:spcPts val="300"/>
              </a:spcBef>
              <a:spcAft>
                <a:spcPts val="0"/>
              </a:spcAft>
              <a:buClr>
                <a:schemeClr val="dk1"/>
              </a:buClr>
              <a:buSzPts val="2000"/>
              <a:buFont typeface="Arial"/>
              <a:buChar char="•"/>
            </a:pPr>
            <a:r>
              <a:rPr lang="it-IT" sz="2000" b="0" i="0" u="none" strike="noStrike" cap="none" dirty="0">
                <a:solidFill>
                  <a:schemeClr val="dk1"/>
                </a:solidFill>
                <a:latin typeface="Calibri"/>
                <a:ea typeface="Calibri"/>
                <a:cs typeface="Calibri"/>
                <a:sym typeface="Calibri"/>
              </a:rPr>
              <a:t>Gestione del data center e dei TIER2 di ALICE e CMS</a:t>
            </a:r>
            <a:endParaRPr dirty="0"/>
          </a:p>
          <a:p>
            <a:pPr marL="924961" marR="0" lvl="1" indent="-342900" algn="l" rtl="0">
              <a:spcBef>
                <a:spcPts val="300"/>
              </a:spcBef>
              <a:spcAft>
                <a:spcPts val="0"/>
              </a:spcAft>
              <a:buClr>
                <a:schemeClr val="dk1"/>
              </a:buClr>
              <a:buSzPts val="2000"/>
              <a:buFont typeface="Arial"/>
              <a:buChar char="•"/>
            </a:pPr>
            <a:r>
              <a:rPr lang="it-IT" sz="2000" b="0" i="0" u="none" strike="noStrike" cap="none" dirty="0">
                <a:solidFill>
                  <a:schemeClr val="dk1"/>
                </a:solidFill>
                <a:latin typeface="Calibri"/>
                <a:ea typeface="Calibri"/>
                <a:cs typeface="Calibri"/>
                <a:sym typeface="Calibri"/>
              </a:rPr>
              <a:t>Messa in operazione </a:t>
            </a:r>
            <a:r>
              <a:rPr lang="it-IT" sz="2000" dirty="0">
                <a:solidFill>
                  <a:schemeClr val="dk1"/>
                </a:solidFill>
                <a:latin typeface="Calibri"/>
                <a:ea typeface="Calibri"/>
                <a:cs typeface="Calibri"/>
                <a:sym typeface="Calibri"/>
              </a:rPr>
              <a:t>dell’infrastruttura nazionale </a:t>
            </a:r>
            <a:r>
              <a:rPr lang="it-IT" sz="2000" b="0" i="0" u="none" strike="noStrike" cap="none" dirty="0">
                <a:solidFill>
                  <a:schemeClr val="dk1"/>
                </a:solidFill>
                <a:latin typeface="Calibri"/>
                <a:ea typeface="Calibri"/>
                <a:cs typeface="Calibri"/>
                <a:sym typeface="Calibri"/>
              </a:rPr>
              <a:t>INFN </a:t>
            </a:r>
            <a:r>
              <a:rPr lang="it-IT" sz="2000" b="0" i="0" u="none" strike="noStrike" cap="none" dirty="0" err="1">
                <a:solidFill>
                  <a:schemeClr val="dk1"/>
                </a:solidFill>
                <a:latin typeface="Calibri"/>
                <a:ea typeface="Calibri"/>
                <a:cs typeface="Calibri"/>
                <a:sym typeface="Calibri"/>
              </a:rPr>
              <a:t>Cloud</a:t>
            </a:r>
            <a:endParaRPr dirty="0"/>
          </a:p>
          <a:p>
            <a:pPr marL="924961" marR="0" lvl="1" indent="-342900" algn="l" rtl="0">
              <a:spcBef>
                <a:spcPts val="300"/>
              </a:spcBef>
              <a:spcAft>
                <a:spcPts val="0"/>
              </a:spcAft>
              <a:buClr>
                <a:schemeClr val="dk1"/>
              </a:buClr>
              <a:buSzPts val="2000"/>
              <a:buFont typeface="Arial"/>
              <a:buChar char="•"/>
            </a:pPr>
            <a:r>
              <a:rPr lang="it-IT" sz="2000" b="0" i="0" u="none" strike="noStrike" cap="none" dirty="0">
                <a:solidFill>
                  <a:schemeClr val="dk1"/>
                </a:solidFill>
                <a:latin typeface="Calibri"/>
                <a:ea typeface="Calibri"/>
                <a:cs typeface="Calibri"/>
                <a:sym typeface="Calibri"/>
              </a:rPr>
              <a:t>Potenziamento e rinnovo del data data center attraverso i progetti PON Infrastrutturali </a:t>
            </a:r>
            <a:r>
              <a:rPr lang="it-IT" sz="2000" b="0" i="0" u="none" strike="noStrike" cap="none" dirty="0" err="1">
                <a:solidFill>
                  <a:schemeClr val="dk1"/>
                </a:solidFill>
                <a:latin typeface="Calibri"/>
                <a:ea typeface="Calibri"/>
                <a:cs typeface="Calibri"/>
                <a:sym typeface="Calibri"/>
              </a:rPr>
              <a:t>IBiSCo</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LifeWatchPLUS</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CNRBiomics</a:t>
            </a:r>
            <a:r>
              <a:rPr lang="it-IT" sz="2000" b="0" i="0" u="none" strike="noStrike" cap="none" dirty="0">
                <a:solidFill>
                  <a:schemeClr val="dk1"/>
                </a:solidFill>
                <a:latin typeface="Calibri"/>
                <a:ea typeface="Calibri"/>
                <a:cs typeface="Calibri"/>
                <a:sym typeface="Calibri"/>
              </a:rPr>
              <a:t> (Budget  €  9,101,210.00)</a:t>
            </a:r>
            <a:endParaRPr dirty="0"/>
          </a:p>
          <a:p>
            <a:pPr marL="924961" marR="0" lvl="1" indent="-342900" algn="l" rtl="0">
              <a:spcBef>
                <a:spcPts val="300"/>
              </a:spcBef>
              <a:spcAft>
                <a:spcPts val="0"/>
              </a:spcAft>
              <a:buClr>
                <a:schemeClr val="dk1"/>
              </a:buClr>
              <a:buSzPts val="2000"/>
              <a:buFont typeface="Arial"/>
              <a:buChar char="•"/>
            </a:pPr>
            <a:r>
              <a:rPr lang="it-IT" sz="2000" b="0" i="0" u="none" strike="noStrike" cap="none" dirty="0">
                <a:solidFill>
                  <a:schemeClr val="dk1"/>
                </a:solidFill>
                <a:latin typeface="Calibri"/>
                <a:ea typeface="Calibri"/>
                <a:cs typeface="Calibri"/>
                <a:sym typeface="Calibri"/>
              </a:rPr>
              <a:t>Progetti sul</a:t>
            </a:r>
            <a:r>
              <a:rPr lang="it-IT" sz="2000" b="0" i="1" u="none" strike="noStrike" cap="none" dirty="0">
                <a:solidFill>
                  <a:schemeClr val="dk1"/>
                </a:solidFill>
                <a:latin typeface="Calibri"/>
                <a:ea typeface="Calibri"/>
                <a:cs typeface="Calibri"/>
                <a:sym typeface="Calibri"/>
              </a:rPr>
              <a:t> Rafforzamento del capitale umano delle infrastrutture di ricerca </a:t>
            </a:r>
            <a:r>
              <a:rPr lang="it-IT" sz="2000" b="0" i="0" u="none" strike="noStrike" cap="none" dirty="0">
                <a:solidFill>
                  <a:schemeClr val="dk1"/>
                </a:solidFill>
                <a:latin typeface="Calibri"/>
                <a:ea typeface="Calibri"/>
                <a:cs typeface="Calibri"/>
                <a:sym typeface="Calibri"/>
              </a:rPr>
              <a:t>(collegato ai progetti </a:t>
            </a:r>
            <a:r>
              <a:rPr lang="it-IT" sz="2000" b="0" i="0" u="none" strike="noStrike" cap="none" dirty="0" err="1">
                <a:solidFill>
                  <a:schemeClr val="dk1"/>
                </a:solidFill>
                <a:latin typeface="Calibri"/>
                <a:ea typeface="Calibri"/>
                <a:cs typeface="Calibri"/>
                <a:sym typeface="Calibri"/>
              </a:rPr>
              <a:t>IBiSCo</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LifeWatchPLUS</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CNRBiomics</a:t>
            </a:r>
            <a:r>
              <a:rPr lang="it-IT" sz="2000" b="0" i="0" u="none" strike="noStrike" cap="none" dirty="0">
                <a:solidFill>
                  <a:schemeClr val="dk1"/>
                </a:solidFill>
                <a:latin typeface="Calibri"/>
                <a:ea typeface="Calibri"/>
                <a:cs typeface="Calibri"/>
                <a:sym typeface="Calibri"/>
              </a:rPr>
              <a:t> (Budget totale €  </a:t>
            </a:r>
            <a:r>
              <a:rPr lang="it-IT" sz="2000" dirty="0">
                <a:solidFill>
                  <a:schemeClr val="dk1"/>
                </a:solidFill>
                <a:latin typeface="Calibri"/>
                <a:ea typeface="Calibri"/>
                <a:cs typeface="Calibri"/>
                <a:sym typeface="Calibri"/>
              </a:rPr>
              <a:t>644</a:t>
            </a:r>
            <a:r>
              <a:rPr lang="it-IT" sz="2000" b="0" i="0" u="none" strike="noStrike" cap="none" dirty="0">
                <a:solidFill>
                  <a:schemeClr val="dk1"/>
                </a:solidFill>
                <a:latin typeface="Calibri"/>
                <a:ea typeface="Calibri"/>
                <a:cs typeface="Calibri"/>
                <a:sym typeface="Calibri"/>
              </a:rPr>
              <a:t>,000.00)</a:t>
            </a:r>
            <a:endParaRPr dirty="0"/>
          </a:p>
          <a:p>
            <a:pPr marL="924961" marR="0" lvl="1" indent="-342900" algn="l" rtl="0">
              <a:spcBef>
                <a:spcPts val="300"/>
              </a:spcBef>
              <a:spcAft>
                <a:spcPts val="0"/>
              </a:spcAft>
              <a:buClr>
                <a:schemeClr val="dk1"/>
              </a:buClr>
              <a:buSzPts val="2000"/>
              <a:buFont typeface="Arial"/>
              <a:buChar char="•"/>
            </a:pPr>
            <a:r>
              <a:rPr lang="it-IT" sz="2000" b="0" i="0" u="none" strike="noStrike" cap="none" dirty="0">
                <a:solidFill>
                  <a:schemeClr val="dk1"/>
                </a:solidFill>
                <a:latin typeface="Calibri"/>
                <a:ea typeface="Calibri"/>
                <a:cs typeface="Calibri"/>
                <a:sym typeface="Calibri"/>
              </a:rPr>
              <a:t>Progetti H2020: EOSC-Pillar, </a:t>
            </a:r>
            <a:r>
              <a:rPr lang="it-IT" sz="2000" b="0" i="0" u="none" strike="noStrike" cap="none" dirty="0" err="1">
                <a:solidFill>
                  <a:schemeClr val="dk1"/>
                </a:solidFill>
                <a:latin typeface="Calibri"/>
                <a:ea typeface="Calibri"/>
                <a:cs typeface="Calibri"/>
                <a:sym typeface="Calibri"/>
              </a:rPr>
              <a:t>IoTwins</a:t>
            </a:r>
            <a:r>
              <a:rPr lang="it-IT" sz="2000" b="0" i="0" u="none" strike="noStrike" cap="none" dirty="0">
                <a:solidFill>
                  <a:schemeClr val="dk1"/>
                </a:solidFill>
                <a:latin typeface="Calibri"/>
                <a:ea typeface="Calibri"/>
                <a:cs typeface="Calibri"/>
                <a:sym typeface="Calibri"/>
              </a:rPr>
              <a:t>, EGI-ACE, DICE, C-Scale (Budget totale per Bari: </a:t>
            </a:r>
            <a:r>
              <a:rPr lang="it-IT" sz="2000" dirty="0">
                <a:solidFill>
                  <a:schemeClr val="dk1"/>
                </a:solidFill>
                <a:latin typeface="Calibri"/>
                <a:ea typeface="Calibri"/>
                <a:cs typeface="Calibri"/>
                <a:sym typeface="Calibri"/>
              </a:rPr>
              <a:t>5</a:t>
            </a:r>
            <a:r>
              <a:rPr lang="it-IT" sz="2000" b="0" i="0" u="none" strike="noStrike" cap="none" dirty="0">
                <a:solidFill>
                  <a:schemeClr val="dk1"/>
                </a:solidFill>
                <a:latin typeface="Calibri"/>
                <a:ea typeface="Calibri"/>
                <a:cs typeface="Calibri"/>
                <a:sym typeface="Calibri"/>
              </a:rPr>
              <a:t>50k€)</a:t>
            </a:r>
            <a:endParaRPr dirty="0"/>
          </a:p>
          <a:p>
            <a:pPr marL="924961" marR="0" lvl="1" indent="-342900" algn="l" rtl="0">
              <a:spcBef>
                <a:spcPts val="300"/>
              </a:spcBef>
              <a:spcAft>
                <a:spcPts val="0"/>
              </a:spcAft>
              <a:buClr>
                <a:schemeClr val="dk1"/>
              </a:buClr>
              <a:buSzPts val="2000"/>
              <a:buFont typeface="Arial"/>
              <a:buChar char="•"/>
            </a:pPr>
            <a:r>
              <a:rPr lang="it-IT" sz="2000" b="0" i="0" u="none" strike="noStrike" cap="none" dirty="0">
                <a:solidFill>
                  <a:schemeClr val="dk1"/>
                </a:solidFill>
                <a:latin typeface="Calibri"/>
                <a:ea typeface="Calibri"/>
                <a:cs typeface="Calibri"/>
                <a:sym typeface="Calibri"/>
              </a:rPr>
              <a:t>Progetti PON avviso 1735: </a:t>
            </a:r>
            <a:r>
              <a:rPr lang="it-IT" sz="2000" b="0" i="0" u="none" strike="noStrike" cap="none" dirty="0" err="1">
                <a:solidFill>
                  <a:schemeClr val="dk1"/>
                </a:solidFill>
                <a:latin typeface="Calibri"/>
                <a:ea typeface="Calibri"/>
                <a:cs typeface="Calibri"/>
                <a:sym typeface="Calibri"/>
              </a:rPr>
              <a:t>RPASinAir</a:t>
            </a:r>
            <a:r>
              <a:rPr lang="it-IT" sz="2000" b="0" i="0" u="none" strike="noStrike" cap="none" dirty="0">
                <a:solidFill>
                  <a:schemeClr val="dk1"/>
                </a:solidFill>
                <a:latin typeface="Calibri"/>
                <a:ea typeface="Calibri"/>
                <a:cs typeface="Calibri"/>
                <a:sym typeface="Calibri"/>
              </a:rPr>
              <a:t> (BIO-D?)</a:t>
            </a:r>
            <a:endParaRPr dirty="0"/>
          </a:p>
          <a:p>
            <a:pPr marL="924961" marR="0" lvl="1" indent="-342900" algn="l" rtl="0">
              <a:spcBef>
                <a:spcPts val="300"/>
              </a:spcBef>
              <a:spcAft>
                <a:spcPts val="0"/>
              </a:spcAft>
              <a:buClr>
                <a:schemeClr val="dk1"/>
              </a:buClr>
              <a:buSzPts val="2000"/>
              <a:buFont typeface="Arial"/>
              <a:buChar char="•"/>
            </a:pPr>
            <a:r>
              <a:rPr lang="it-IT" sz="2000" b="0" i="0" u="none" strike="noStrike" cap="none" dirty="0">
                <a:solidFill>
                  <a:schemeClr val="dk1"/>
                </a:solidFill>
                <a:latin typeface="Calibri"/>
                <a:ea typeface="Calibri"/>
                <a:cs typeface="Calibri"/>
                <a:sym typeface="Calibri"/>
              </a:rPr>
              <a:t>Esperimenti gruppo 5: IDDLS</a:t>
            </a:r>
            <a:endParaRPr dirty="0"/>
          </a:p>
          <a:p>
            <a:pPr marR="0" lvl="0" algn="l" rtl="0">
              <a:spcBef>
                <a:spcPts val="1200"/>
              </a:spcBef>
              <a:spcAft>
                <a:spcPts val="0"/>
              </a:spcAft>
              <a:buClr>
                <a:srgbClr val="4F81BD"/>
              </a:buClr>
              <a:buSzPts val="2000"/>
            </a:pPr>
            <a:r>
              <a:rPr lang="it-IT" sz="2000" b="1" dirty="0">
                <a:solidFill>
                  <a:srgbClr val="4F81BD"/>
                </a:solidFill>
                <a:latin typeface="Calibri"/>
                <a:ea typeface="Calibri"/>
                <a:cs typeface="Calibri"/>
                <a:sym typeface="Calibri"/>
              </a:rPr>
              <a:t>Attività previste a medio/lungo termine</a:t>
            </a:r>
            <a:endParaRPr b="1" dirty="0"/>
          </a:p>
          <a:p>
            <a:pPr marL="924961" marR="0" lvl="1" indent="-342900" algn="l" rtl="0">
              <a:spcBef>
                <a:spcPts val="300"/>
              </a:spcBef>
              <a:spcAft>
                <a:spcPts val="0"/>
              </a:spcAft>
              <a:buClr>
                <a:schemeClr val="dk1"/>
              </a:buClr>
              <a:buSzPts val="2000"/>
              <a:buFont typeface="Arial"/>
              <a:buChar char="•"/>
            </a:pPr>
            <a:r>
              <a:rPr lang="it-IT" sz="2000" b="0" i="0" u="none" strike="noStrike" cap="none" dirty="0">
                <a:solidFill>
                  <a:schemeClr val="dk1"/>
                </a:solidFill>
                <a:latin typeface="Calibri"/>
                <a:ea typeface="Calibri"/>
                <a:cs typeface="Calibri"/>
                <a:sym typeface="Calibri"/>
              </a:rPr>
              <a:t>Progetto infrastrutturale GATB Regione Puglia (in discussione)</a:t>
            </a:r>
            <a:endParaRPr dirty="0"/>
          </a:p>
          <a:p>
            <a:pPr marL="924961" marR="0" lvl="1" indent="-342900" algn="l" rtl="0">
              <a:spcBef>
                <a:spcPts val="300"/>
              </a:spcBef>
              <a:spcAft>
                <a:spcPts val="0"/>
              </a:spcAft>
              <a:buClr>
                <a:schemeClr val="dk1"/>
              </a:buClr>
              <a:buSzPts val="2000"/>
              <a:buFont typeface="Arial"/>
              <a:buChar char="•"/>
            </a:pPr>
            <a:r>
              <a:rPr lang="it-IT" sz="2000" b="0" i="0" u="none" strike="noStrike" cap="none" dirty="0" err="1">
                <a:solidFill>
                  <a:schemeClr val="dk1"/>
                </a:solidFill>
                <a:latin typeface="Calibri"/>
                <a:ea typeface="Calibri"/>
                <a:cs typeface="Calibri"/>
                <a:sym typeface="Calibri"/>
              </a:rPr>
              <a:t>Mirror</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Copernicus</a:t>
            </a:r>
            <a:r>
              <a:rPr lang="it-IT" sz="2000" b="0" i="0" u="none" strike="noStrike" cap="none" dirty="0">
                <a:solidFill>
                  <a:schemeClr val="dk1"/>
                </a:solidFill>
                <a:latin typeface="Calibri"/>
                <a:ea typeface="Calibri"/>
                <a:cs typeface="Calibri"/>
                <a:sym typeface="Calibri"/>
              </a:rPr>
              <a:t> (convenzione INFN – MISE)</a:t>
            </a:r>
            <a:endParaRPr dirty="0"/>
          </a:p>
          <a:p>
            <a:pPr marL="924961" marR="0" lvl="1" indent="-342900" algn="l" rtl="0">
              <a:spcBef>
                <a:spcPts val="300"/>
              </a:spcBef>
              <a:spcAft>
                <a:spcPts val="0"/>
              </a:spcAft>
              <a:buClr>
                <a:schemeClr val="dk1"/>
              </a:buClr>
              <a:buSzPts val="2000"/>
              <a:buFont typeface="Arial"/>
              <a:buChar char="•"/>
            </a:pPr>
            <a:r>
              <a:rPr lang="it-IT" sz="2000" b="0" i="0" u="none" strike="noStrike" cap="none" dirty="0">
                <a:solidFill>
                  <a:schemeClr val="dk1"/>
                </a:solidFill>
                <a:latin typeface="Calibri"/>
                <a:ea typeface="Calibri"/>
                <a:cs typeface="Calibri"/>
                <a:sym typeface="Calibri"/>
              </a:rPr>
              <a:t>Supporto esperimenti ai Future Accelerator (</a:t>
            </a:r>
            <a:r>
              <a:rPr lang="it-IT" sz="2000" b="0" i="0" u="none" strike="noStrike" cap="none" dirty="0" err="1">
                <a:solidFill>
                  <a:schemeClr val="dk1"/>
                </a:solidFill>
                <a:latin typeface="Calibri"/>
                <a:ea typeface="Calibri"/>
                <a:cs typeface="Calibri"/>
                <a:sym typeface="Calibri"/>
              </a:rPr>
              <a:t>muon</a:t>
            </a:r>
            <a:r>
              <a:rPr lang="it-IT" sz="2000" b="0" i="0" u="none" strike="noStrike" cap="none" dirty="0">
                <a:solidFill>
                  <a:schemeClr val="dk1"/>
                </a:solidFill>
                <a:latin typeface="Calibri"/>
                <a:ea typeface="Calibri"/>
                <a:cs typeface="Calibri"/>
                <a:sym typeface="Calibri"/>
              </a:rPr>
              <a:t> collider + …)</a:t>
            </a:r>
            <a:endParaRPr dirty="0"/>
          </a:p>
          <a:p>
            <a:pPr marL="924961" marR="0" lvl="1" indent="-342899" algn="l" rtl="0">
              <a:spcBef>
                <a:spcPts val="300"/>
              </a:spcBef>
              <a:spcAft>
                <a:spcPts val="0"/>
              </a:spcAft>
              <a:buClr>
                <a:schemeClr val="dk1"/>
              </a:buClr>
              <a:buSzPts val="2000"/>
              <a:buFont typeface="Arial"/>
              <a:buChar char="•"/>
            </a:pPr>
            <a:r>
              <a:rPr lang="it-IT" sz="2000" b="0" i="0" u="none" strike="noStrike" cap="none" dirty="0">
                <a:solidFill>
                  <a:schemeClr val="dk1"/>
                </a:solidFill>
                <a:latin typeface="Calibri"/>
                <a:ea typeface="Calibri"/>
                <a:cs typeface="Calibri"/>
                <a:sym typeface="Calibri"/>
              </a:rPr>
              <a:t>Sviluppo di INFN </a:t>
            </a:r>
            <a:r>
              <a:rPr lang="it-IT" sz="2000" b="0" i="0" u="none" strike="noStrike" cap="none" dirty="0" err="1">
                <a:solidFill>
                  <a:schemeClr val="dk1"/>
                </a:solidFill>
                <a:latin typeface="Calibri"/>
                <a:ea typeface="Calibri"/>
                <a:cs typeface="Calibri"/>
                <a:sym typeface="Calibri"/>
              </a:rPr>
              <a:t>Cloud</a:t>
            </a:r>
            <a:r>
              <a:rPr lang="it-IT" sz="2000" b="0" i="0" u="none" strike="noStrike" cap="none" dirty="0">
                <a:solidFill>
                  <a:schemeClr val="dk1"/>
                </a:solidFill>
                <a:latin typeface="Calibri"/>
                <a:ea typeface="Calibri"/>
                <a:cs typeface="Calibri"/>
                <a:sym typeface="Calibri"/>
              </a:rPr>
              <a:t> </a:t>
            </a:r>
            <a:r>
              <a:rPr lang="it-IT" sz="2000" dirty="0">
                <a:solidFill>
                  <a:schemeClr val="dk1"/>
                </a:solidFill>
                <a:latin typeface="Calibri"/>
                <a:ea typeface="Calibri"/>
                <a:cs typeface="Calibri"/>
                <a:sym typeface="Calibri"/>
              </a:rPr>
              <a:t>(parzialmente finanziato con fondi esterni)</a:t>
            </a:r>
            <a:endParaRPr sz="2000" dirty="0">
              <a:solidFill>
                <a:schemeClr val="dk1"/>
              </a:solidFill>
              <a:latin typeface="Calibri"/>
              <a:ea typeface="Calibri"/>
              <a:cs typeface="Calibri"/>
              <a:sym typeface="Calibri"/>
            </a:endParaRPr>
          </a:p>
          <a:p>
            <a:pPr marL="924961" marR="0" lvl="1" indent="-342900" algn="l" rtl="0">
              <a:spcBef>
                <a:spcPts val="300"/>
              </a:spcBef>
              <a:spcAft>
                <a:spcPts val="0"/>
              </a:spcAft>
              <a:buClr>
                <a:schemeClr val="dk1"/>
              </a:buClr>
              <a:buSzPts val="2000"/>
              <a:buFont typeface="Arial"/>
              <a:buChar char="•"/>
            </a:pPr>
            <a:r>
              <a:rPr lang="it-IT" sz="2000" b="0" i="0" u="none" strike="noStrike" cap="none" dirty="0">
                <a:solidFill>
                  <a:schemeClr val="dk1"/>
                </a:solidFill>
                <a:latin typeface="Calibri"/>
                <a:ea typeface="Calibri"/>
                <a:cs typeface="Calibri"/>
                <a:sym typeface="Calibri"/>
              </a:rPr>
              <a:t>Sviluppo di tecnologie di </a:t>
            </a:r>
            <a:r>
              <a:rPr lang="it-IT" sz="2000" b="0" i="0" u="none" strike="noStrike" cap="none" dirty="0" err="1">
                <a:solidFill>
                  <a:schemeClr val="dk1"/>
                </a:solidFill>
                <a:latin typeface="Calibri"/>
                <a:ea typeface="Calibri"/>
                <a:cs typeface="Calibri"/>
                <a:sym typeface="Calibri"/>
              </a:rPr>
              <a:t>cloud</a:t>
            </a:r>
            <a:r>
              <a:rPr lang="it-IT" sz="2000" b="0" i="0" u="none" strike="noStrike" cap="none" dirty="0">
                <a:solidFill>
                  <a:schemeClr val="dk1"/>
                </a:solidFill>
                <a:latin typeface="Calibri"/>
                <a:ea typeface="Calibri"/>
                <a:cs typeface="Calibri"/>
                <a:sym typeface="Calibri"/>
              </a:rPr>
              <a:t> per la fisica delle alte energia (</a:t>
            </a:r>
            <a:r>
              <a:rPr lang="it-IT" sz="2000" dirty="0">
                <a:solidFill>
                  <a:schemeClr val="dk1"/>
                </a:solidFill>
                <a:latin typeface="Calibri"/>
                <a:ea typeface="Calibri"/>
                <a:cs typeface="Calibri"/>
                <a:sym typeface="Calibri"/>
              </a:rPr>
              <a:t>parzialmente finanziato</a:t>
            </a:r>
            <a:r>
              <a:rPr lang="it-IT" sz="2000" b="0" i="0" u="none" strike="noStrike" cap="none" dirty="0">
                <a:solidFill>
                  <a:schemeClr val="dk1"/>
                </a:solidFill>
                <a:latin typeface="Calibri"/>
                <a:ea typeface="Calibri"/>
                <a:cs typeface="Calibri"/>
                <a:sym typeface="Calibri"/>
              </a:rPr>
              <a:t> </a:t>
            </a:r>
            <a:r>
              <a:rPr lang="it-IT" sz="2000" dirty="0">
                <a:solidFill>
                  <a:schemeClr val="dk1"/>
                </a:solidFill>
                <a:latin typeface="Calibri"/>
                <a:ea typeface="Calibri"/>
                <a:cs typeface="Calibri"/>
                <a:sym typeface="Calibri"/>
              </a:rPr>
              <a:t>con fondi esterni</a:t>
            </a:r>
            <a:r>
              <a:rPr lang="it-IT" sz="2000" b="0" i="0" u="none" strike="noStrike" cap="none" dirty="0">
                <a:solidFill>
                  <a:schemeClr val="dk1"/>
                </a:solidFill>
                <a:latin typeface="Calibri"/>
                <a:ea typeface="Calibri"/>
                <a:cs typeface="Calibri"/>
                <a:sym typeface="Calibri"/>
              </a:rPr>
              <a:t>)</a:t>
            </a:r>
            <a:endParaRPr dirty="0"/>
          </a:p>
          <a:p>
            <a:pPr marL="924961" marR="0" lvl="1" indent="-342900" algn="l" rtl="0">
              <a:spcBef>
                <a:spcPts val="300"/>
              </a:spcBef>
              <a:spcAft>
                <a:spcPts val="0"/>
              </a:spcAft>
              <a:buClr>
                <a:schemeClr val="dk1"/>
              </a:buClr>
              <a:buSzPts val="2000"/>
              <a:buFont typeface="Arial"/>
              <a:buChar char="•"/>
            </a:pPr>
            <a:r>
              <a:rPr lang="it-IT" sz="2000" b="0" i="0" u="none" strike="noStrike" cap="none" dirty="0">
                <a:solidFill>
                  <a:schemeClr val="dk1"/>
                </a:solidFill>
                <a:latin typeface="Calibri"/>
                <a:ea typeface="Calibri"/>
                <a:cs typeface="Calibri"/>
                <a:sym typeface="Calibri"/>
              </a:rPr>
              <a:t>Quantum </a:t>
            </a:r>
            <a:r>
              <a:rPr lang="it-IT" sz="2000" b="0" i="0" u="none" strike="noStrike" cap="none" dirty="0" err="1">
                <a:solidFill>
                  <a:schemeClr val="dk1"/>
                </a:solidFill>
                <a:latin typeface="Calibri"/>
                <a:ea typeface="Calibri"/>
                <a:cs typeface="Calibri"/>
                <a:sym typeface="Calibri"/>
              </a:rPr>
              <a:t>computing</a:t>
            </a:r>
            <a:endParaRPr sz="2000" b="0" i="0" u="none" strike="noStrike" cap="none" dirty="0">
              <a:solidFill>
                <a:schemeClr val="dk1"/>
              </a:solidFill>
              <a:latin typeface="Calibri"/>
              <a:ea typeface="Calibri"/>
              <a:cs typeface="Calibri"/>
              <a:sym typeface="Calibri"/>
            </a:endParaRPr>
          </a:p>
        </p:txBody>
      </p:sp>
      <p:sp>
        <p:nvSpPr>
          <p:cNvPr id="6" name="Footer Placeholder 2">
            <a:extLst>
              <a:ext uri="{FF2B5EF4-FFF2-40B4-BE49-F238E27FC236}">
                <a16:creationId xmlns:a16="http://schemas.microsoft.com/office/drawing/2014/main" id="{059EA1C7-2952-D848-BA6F-343210671F2B}"/>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27551037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txBox="1">
            <a:spLocks noGrp="1"/>
          </p:cNvSpPr>
          <p:nvPr>
            <p:ph type="title"/>
          </p:nvPr>
        </p:nvSpPr>
        <p:spPr>
          <a:xfrm>
            <a:off x="1672473" y="147189"/>
            <a:ext cx="9342088" cy="393738"/>
          </a:xfrm>
          <a:prstGeom prst="rect">
            <a:avLst/>
          </a:prstGeom>
          <a:noFill/>
          <a:ln>
            <a:noFill/>
          </a:ln>
        </p:spPr>
        <p:txBody>
          <a:bodyPr spcFirstLastPara="1" wrap="square" lIns="116400" tIns="58200" rIns="116400" bIns="58200" anchor="ctr" anchorCtr="0">
            <a:noAutofit/>
          </a:bodyPr>
          <a:lstStyle/>
          <a:p>
            <a:pPr lvl="0">
              <a:spcBef>
                <a:spcPts val="0"/>
              </a:spcBef>
              <a:buClr>
                <a:srgbClr val="4F81BD"/>
              </a:buClr>
              <a:buSzPts val="3600"/>
            </a:pPr>
            <a:r>
              <a:rPr lang="it-IT" sz="3600" dirty="0"/>
              <a:t>Gruppo di lavoro </a:t>
            </a:r>
            <a:r>
              <a:rPr lang="it-IT" sz="3600" dirty="0" err="1"/>
              <a:t>ReCaS</a:t>
            </a:r>
            <a:endParaRPr dirty="0"/>
          </a:p>
        </p:txBody>
      </p:sp>
      <p:sp>
        <p:nvSpPr>
          <p:cNvPr id="57" name="Google Shape;57;p4"/>
          <p:cNvSpPr txBox="1">
            <a:spLocks noGrp="1"/>
          </p:cNvSpPr>
          <p:nvPr>
            <p:ph type="sldNum" idx="12"/>
          </p:nvPr>
        </p:nvSpPr>
        <p:spPr>
          <a:xfrm>
            <a:off x="11274811" y="6546207"/>
            <a:ext cx="778046" cy="3117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0" i="0" u="none" strike="noStrike" cap="none">
                <a:solidFill>
                  <a:srgbClr val="595959"/>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it-IT" smtClean="0"/>
              <a:pPr marL="0" lvl="0" indent="0" algn="ctr" rtl="0">
                <a:spcBef>
                  <a:spcPts val="0"/>
                </a:spcBef>
                <a:spcAft>
                  <a:spcPts val="0"/>
                </a:spcAft>
                <a:buNone/>
              </a:pPr>
              <a:t>65</a:t>
            </a:fld>
            <a:endParaRPr/>
          </a:p>
        </p:txBody>
      </p:sp>
      <p:sp>
        <p:nvSpPr>
          <p:cNvPr id="58" name="Google Shape;58;p4"/>
          <p:cNvSpPr txBox="1"/>
          <p:nvPr/>
        </p:nvSpPr>
        <p:spPr>
          <a:xfrm>
            <a:off x="336250" y="1085675"/>
            <a:ext cx="11315400" cy="361633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400"/>
            </a:pPr>
            <a:r>
              <a:rPr lang="it-IT" sz="2400" b="1" dirty="0">
                <a:solidFill>
                  <a:srgbClr val="FF0000"/>
                </a:solidFill>
                <a:latin typeface="Calibri"/>
                <a:ea typeface="Calibri"/>
                <a:cs typeface="Calibri"/>
                <a:sym typeface="Calibri"/>
              </a:rPr>
              <a:t>Principali esigenze </a:t>
            </a:r>
          </a:p>
          <a:p>
            <a:pPr marL="342900" marR="0" lvl="0" indent="-342900" algn="l" rtl="0">
              <a:spcBef>
                <a:spcPts val="1200"/>
              </a:spcBef>
              <a:spcAft>
                <a:spcPts val="0"/>
              </a:spcAft>
              <a:buClr>
                <a:srgbClr val="FF0000"/>
              </a:buClr>
              <a:buSzPts val="2400"/>
              <a:buFont typeface="Arial" panose="020B0604020202020204" pitchFamily="34" charset="0"/>
              <a:buChar char="•"/>
            </a:pPr>
            <a:r>
              <a:rPr lang="it-IT" sz="2000" dirty="0">
                <a:solidFill>
                  <a:srgbClr val="FF0000"/>
                </a:solidFill>
                <a:latin typeface="Calibri"/>
                <a:ea typeface="Calibri"/>
                <a:cs typeface="Calibri"/>
                <a:sym typeface="Calibri"/>
              </a:rPr>
              <a:t>Riconoscimento dell’attività svolta (progressioni di carriera, incentivi, </a:t>
            </a:r>
            <a:r>
              <a:rPr lang="it-IT" sz="2000" dirty="0" err="1">
                <a:solidFill>
                  <a:srgbClr val="FF0000"/>
                </a:solidFill>
                <a:latin typeface="Calibri"/>
                <a:ea typeface="Calibri"/>
                <a:cs typeface="Calibri"/>
                <a:sym typeface="Calibri"/>
              </a:rPr>
              <a:t>ect</a:t>
            </a:r>
            <a:r>
              <a:rPr lang="it-IT" sz="2000" dirty="0">
                <a:solidFill>
                  <a:srgbClr val="FF0000"/>
                </a:solidFill>
                <a:latin typeface="Calibri"/>
                <a:ea typeface="Calibri"/>
                <a:cs typeface="Calibri"/>
                <a:sym typeface="Calibri"/>
              </a:rPr>
              <a:t>.)</a:t>
            </a:r>
            <a:endParaRPr sz="2000" dirty="0">
              <a:solidFill>
                <a:srgbClr val="FF0000"/>
              </a:solidFill>
              <a:latin typeface="Calibri"/>
              <a:ea typeface="Calibri"/>
              <a:cs typeface="Calibri"/>
              <a:sym typeface="Calibri"/>
            </a:endParaRPr>
          </a:p>
          <a:p>
            <a:pPr marL="342900" marR="0" lvl="0" indent="-342900" algn="l" rtl="0">
              <a:spcBef>
                <a:spcPts val="1200"/>
              </a:spcBef>
              <a:spcAft>
                <a:spcPts val="0"/>
              </a:spcAft>
              <a:buClr>
                <a:srgbClr val="FF0000"/>
              </a:buClr>
              <a:buSzPts val="2400"/>
              <a:buFont typeface="Arial" panose="020B0604020202020204" pitchFamily="34" charset="0"/>
              <a:buChar char="•"/>
            </a:pPr>
            <a:r>
              <a:rPr lang="it-IT" sz="2000" dirty="0">
                <a:solidFill>
                  <a:srgbClr val="FF0000"/>
                </a:solidFill>
                <a:latin typeface="Calibri"/>
                <a:ea typeface="Calibri"/>
                <a:cs typeface="Calibri"/>
                <a:sym typeface="Calibri"/>
              </a:rPr>
              <a:t>Riconoscimento del ruolo di </a:t>
            </a:r>
            <a:r>
              <a:rPr lang="it-IT" sz="2000" dirty="0" err="1">
                <a:solidFill>
                  <a:srgbClr val="FF0000"/>
                </a:solidFill>
                <a:latin typeface="Calibri"/>
                <a:ea typeface="Calibri"/>
                <a:cs typeface="Calibri"/>
                <a:sym typeface="Calibri"/>
              </a:rPr>
              <a:t>ReCaS</a:t>
            </a:r>
            <a:r>
              <a:rPr lang="it-IT" sz="2000" dirty="0">
                <a:solidFill>
                  <a:srgbClr val="FF0000"/>
                </a:solidFill>
                <a:latin typeface="Calibri"/>
                <a:ea typeface="Calibri"/>
                <a:cs typeface="Calibri"/>
                <a:sym typeface="Calibri"/>
              </a:rPr>
              <a:t>-Bari come data center di importanza nazionale per l’INFN per le attività “core-business” dell’ente</a:t>
            </a:r>
            <a:endParaRPr sz="2000" dirty="0">
              <a:solidFill>
                <a:srgbClr val="FF0000"/>
              </a:solidFill>
              <a:latin typeface="Calibri"/>
              <a:ea typeface="Calibri"/>
              <a:cs typeface="Calibri"/>
              <a:sym typeface="Calibri"/>
            </a:endParaRPr>
          </a:p>
          <a:p>
            <a:pPr marL="342900" marR="0" lvl="0" indent="-342900" algn="l" rtl="0">
              <a:spcBef>
                <a:spcPts val="1200"/>
              </a:spcBef>
              <a:spcAft>
                <a:spcPts val="0"/>
              </a:spcAft>
              <a:buClr>
                <a:srgbClr val="FF0000"/>
              </a:buClr>
              <a:buSzPts val="2400"/>
              <a:buFont typeface="Arial" panose="020B0604020202020204" pitchFamily="34" charset="0"/>
              <a:buChar char="•"/>
            </a:pPr>
            <a:r>
              <a:rPr lang="it-IT" sz="2000" dirty="0">
                <a:solidFill>
                  <a:srgbClr val="FF0000"/>
                </a:solidFill>
                <a:latin typeface="Calibri"/>
                <a:ea typeface="Calibri"/>
                <a:cs typeface="Calibri"/>
                <a:sym typeface="Calibri"/>
              </a:rPr>
              <a:t>Le nuove attività di R&amp;D su cui l’ente sta investendo (Quantum Computing, AI, </a:t>
            </a:r>
            <a:r>
              <a:rPr lang="it-IT" sz="2000" dirty="0" err="1">
                <a:solidFill>
                  <a:srgbClr val="FF0000"/>
                </a:solidFill>
                <a:latin typeface="Calibri"/>
                <a:ea typeface="Calibri"/>
                <a:cs typeface="Calibri"/>
                <a:sym typeface="Calibri"/>
              </a:rPr>
              <a:t>etc</a:t>
            </a:r>
            <a:r>
              <a:rPr lang="it-IT" sz="2000" dirty="0">
                <a:solidFill>
                  <a:srgbClr val="FF0000"/>
                </a:solidFill>
                <a:latin typeface="Calibri"/>
                <a:ea typeface="Calibri"/>
                <a:cs typeface="Calibri"/>
                <a:sym typeface="Calibri"/>
              </a:rPr>
              <a:t>) </a:t>
            </a:r>
            <a:endParaRPr sz="2000" dirty="0">
              <a:solidFill>
                <a:srgbClr val="FF0000"/>
              </a:solidFill>
              <a:latin typeface="Calibri"/>
              <a:ea typeface="Calibri"/>
              <a:cs typeface="Calibri"/>
              <a:sym typeface="Calibri"/>
            </a:endParaRPr>
          </a:p>
          <a:p>
            <a:pPr marL="924962" marR="0" lvl="1" indent="-342900" algn="l" rtl="0">
              <a:spcBef>
                <a:spcPts val="600"/>
              </a:spcBef>
              <a:spcAft>
                <a:spcPts val="0"/>
              </a:spcAft>
              <a:buClr>
                <a:srgbClr val="FF0000"/>
              </a:buClr>
              <a:buSzPts val="2400"/>
              <a:buFont typeface="Arial" panose="020B0604020202020204" pitchFamily="34" charset="0"/>
              <a:buChar char="•"/>
            </a:pPr>
            <a:r>
              <a:rPr lang="it-IT" sz="2000" dirty="0">
                <a:solidFill>
                  <a:srgbClr val="FF0000"/>
                </a:solidFill>
                <a:latin typeface="Calibri"/>
                <a:ea typeface="Calibri"/>
                <a:cs typeface="Calibri"/>
                <a:sym typeface="Calibri"/>
              </a:rPr>
              <a:t>Richiedono l’espansione del gruppo, l’acquisizione di nuove  competenze specifiche che porterebbero una ricaduta positiva sulle attività di futuro interesse dell’ente</a:t>
            </a:r>
            <a:endParaRPr sz="2000" dirty="0">
              <a:solidFill>
                <a:srgbClr val="FF0000"/>
              </a:solidFill>
              <a:latin typeface="Calibri"/>
              <a:ea typeface="Calibri"/>
              <a:cs typeface="Calibri"/>
              <a:sym typeface="Calibri"/>
            </a:endParaRPr>
          </a:p>
          <a:p>
            <a:pPr marL="924961" marR="0" lvl="1" indent="-342900" algn="l" rtl="0">
              <a:spcBef>
                <a:spcPts val="600"/>
              </a:spcBef>
              <a:spcAft>
                <a:spcPts val="0"/>
              </a:spcAft>
              <a:buClr>
                <a:srgbClr val="FF0000"/>
              </a:buClr>
              <a:buSzPts val="2400"/>
              <a:buFont typeface="Arial" panose="020B0604020202020204" pitchFamily="34" charset="0"/>
              <a:buChar char="•"/>
            </a:pPr>
            <a:r>
              <a:rPr lang="it-IT" sz="2000" i="0" u="none" strike="noStrike" cap="none" dirty="0">
                <a:solidFill>
                  <a:srgbClr val="FF0000"/>
                </a:solidFill>
                <a:latin typeface="Calibri"/>
                <a:ea typeface="Calibri"/>
                <a:cs typeface="Calibri"/>
                <a:sym typeface="Calibri"/>
              </a:rPr>
              <a:t>Necessità di acquisizione di nuovo personale anche a TD</a:t>
            </a:r>
            <a:endParaRPr sz="2000" dirty="0">
              <a:solidFill>
                <a:srgbClr val="FF0000"/>
              </a:solidFill>
              <a:latin typeface="Calibri"/>
              <a:ea typeface="Calibri"/>
              <a:cs typeface="Calibri"/>
              <a:sym typeface="Calibri"/>
            </a:endParaRPr>
          </a:p>
          <a:p>
            <a:pPr marL="924961" marR="0" lvl="1" indent="-342900" algn="l" rtl="0">
              <a:spcBef>
                <a:spcPts val="600"/>
              </a:spcBef>
              <a:spcAft>
                <a:spcPts val="0"/>
              </a:spcAft>
              <a:buClr>
                <a:srgbClr val="FF0000"/>
              </a:buClr>
              <a:buSzPts val="2400"/>
              <a:buFont typeface="Arial" panose="020B0604020202020204" pitchFamily="34" charset="0"/>
              <a:buChar char="•"/>
            </a:pPr>
            <a:r>
              <a:rPr lang="it-IT" sz="2000" i="0" u="none" strike="noStrike" cap="none" dirty="0">
                <a:solidFill>
                  <a:srgbClr val="FF0000"/>
                </a:solidFill>
                <a:latin typeface="Calibri"/>
                <a:ea typeface="Calibri"/>
                <a:cs typeface="Calibri"/>
                <a:sym typeface="Calibri"/>
              </a:rPr>
              <a:t>Almeno due/tre nuove unità di personale a TI nei prossimi 5 anni</a:t>
            </a:r>
            <a:endParaRPr sz="2000" dirty="0">
              <a:solidFill>
                <a:srgbClr val="FF0000"/>
              </a:solidFill>
              <a:latin typeface="Calibri"/>
              <a:ea typeface="Calibri"/>
              <a:cs typeface="Calibri"/>
              <a:sym typeface="Calibri"/>
            </a:endParaRPr>
          </a:p>
        </p:txBody>
      </p:sp>
      <p:sp>
        <p:nvSpPr>
          <p:cNvPr id="6" name="Footer Placeholder 2">
            <a:extLst>
              <a:ext uri="{FF2B5EF4-FFF2-40B4-BE49-F238E27FC236}">
                <a16:creationId xmlns:a16="http://schemas.microsoft.com/office/drawing/2014/main" id="{9EEB5F8B-D4BB-5C4F-9798-2734E6D318D8}"/>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1770611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a:xfrm>
            <a:off x="1686328" y="147189"/>
            <a:ext cx="9342088" cy="393738"/>
          </a:xfrm>
        </p:spPr>
        <p:txBody>
          <a:bodyPr/>
          <a:lstStyle/>
          <a:p>
            <a:r>
              <a:rPr lang="it-IT" dirty="0"/>
              <a:t>Commissione Terza Missione: </a:t>
            </a:r>
            <a:r>
              <a:rPr lang="it-IT" dirty="0" err="1"/>
              <a:t>Overview</a:t>
            </a:r>
            <a:r>
              <a:rPr lang="it-IT" dirty="0"/>
              <a:t> e COVID-19</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66</a:t>
            </a:fld>
            <a:endParaRPr lang="en-US" dirty="0"/>
          </a:p>
        </p:txBody>
      </p:sp>
      <p:sp>
        <p:nvSpPr>
          <p:cNvPr id="5" name="TextBox 4"/>
          <p:cNvSpPr txBox="1"/>
          <p:nvPr/>
        </p:nvSpPr>
        <p:spPr>
          <a:xfrm>
            <a:off x="176747" y="436370"/>
            <a:ext cx="11685053" cy="6186309"/>
          </a:xfrm>
          <a:prstGeom prst="rect">
            <a:avLst/>
          </a:prstGeom>
          <a:noFill/>
        </p:spPr>
        <p:txBody>
          <a:bodyPr wrap="square" rtlCol="0">
            <a:spAutoFit/>
          </a:bodyPr>
          <a:lstStyle/>
          <a:p>
            <a:endParaRPr lang="it-IT" dirty="0"/>
          </a:p>
          <a:p>
            <a:endParaRPr lang="it-IT" dirty="0"/>
          </a:p>
          <a:p>
            <a:pPr>
              <a:tabLst>
                <a:tab pos="361950" algn="l"/>
              </a:tabLst>
            </a:pPr>
            <a:r>
              <a:rPr lang="it-IT" sz="1800" dirty="0"/>
              <a:t>	</a:t>
            </a:r>
            <a:r>
              <a:rPr lang="it-IT" sz="2000" dirty="0"/>
              <a:t>Varie attività non sono state svolte</a:t>
            </a:r>
          </a:p>
          <a:p>
            <a:pPr marL="924961" lvl="1" indent="-342900">
              <a:buFont typeface="Courier New" panose="02070309020205020404" pitchFamily="49" charset="0"/>
              <a:buChar char="o"/>
            </a:pPr>
            <a:r>
              <a:rPr lang="it-IT" sz="2000" i="1" dirty="0"/>
              <a:t>AggiornaMenti </a:t>
            </a:r>
            <a:r>
              <a:rPr lang="it-IT" sz="2000" dirty="0"/>
              <a:t>e </a:t>
            </a:r>
            <a:r>
              <a:rPr lang="it-IT" sz="2000" i="1" dirty="0"/>
              <a:t>LAB2GO</a:t>
            </a:r>
            <a:r>
              <a:rPr lang="it-IT" sz="2000" dirty="0"/>
              <a:t>: niente attività l'anno scorso, in standby quest'anno</a:t>
            </a:r>
          </a:p>
          <a:p>
            <a:pPr marL="924961" lvl="1" indent="-342900">
              <a:buFont typeface="Courier New" panose="02070309020205020404" pitchFamily="49" charset="0"/>
              <a:buChar char="o"/>
            </a:pPr>
            <a:r>
              <a:rPr lang="it-IT" sz="2000" dirty="0"/>
              <a:t>Sessione di outreach alla Scuola di Otranto annullata assieme alla Scuola stessa nel 2020</a:t>
            </a:r>
          </a:p>
          <a:p>
            <a:pPr marL="924961" lvl="1" indent="-342900">
              <a:buFont typeface="Courier New" panose="02070309020205020404" pitchFamily="49" charset="0"/>
              <a:buChar char="o"/>
            </a:pPr>
            <a:r>
              <a:rPr lang="it-IT" sz="2000" dirty="0"/>
              <a:t>Niente masterclasses lo scorso anno scolastico, niente </a:t>
            </a:r>
            <a:r>
              <a:rPr lang="it-IT" sz="2000" i="1" dirty="0"/>
              <a:t>CMS Masterclass</a:t>
            </a:r>
            <a:r>
              <a:rPr lang="it-IT" sz="2000" dirty="0"/>
              <a:t> neanche quest’anno </a:t>
            </a:r>
          </a:p>
          <a:p>
            <a:pPr marL="924961" lvl="1" indent="-342900">
              <a:buFont typeface="Courier New" panose="02070309020205020404" pitchFamily="49" charset="0"/>
              <a:buChar char="o"/>
            </a:pPr>
            <a:r>
              <a:rPr lang="it-IT" sz="2000" dirty="0"/>
              <a:t>Niente incontri nei pub (Pint of Science, Ricerca alla Spina...) nel 2020</a:t>
            </a:r>
          </a:p>
          <a:p>
            <a:pPr>
              <a:spcBef>
                <a:spcPts val="600"/>
              </a:spcBef>
              <a:tabLst>
                <a:tab pos="361950" algn="l"/>
              </a:tabLst>
            </a:pPr>
            <a:r>
              <a:rPr lang="it-IT" sz="2000" dirty="0"/>
              <a:t>	La maggior parte delle attività è stata riconvertita in formato online, spesso con riprogrammazione</a:t>
            </a:r>
          </a:p>
          <a:p>
            <a:pPr marL="867811" lvl="1" indent="-285750">
              <a:buFont typeface="Courier New" panose="02070309020205020404" pitchFamily="49" charset="0"/>
              <a:buChar char="o"/>
            </a:pPr>
            <a:r>
              <a:rPr lang="it-IT" sz="2000" i="1" dirty="0"/>
              <a:t>OCRA</a:t>
            </a:r>
            <a:r>
              <a:rPr lang="it-IT" sz="2000" dirty="0"/>
              <a:t>: International Cosmic Day in edizione nazionale il 4 novembre (&gt;2.000 partecipanti, con ampia partecipazione pugliese)</a:t>
            </a:r>
          </a:p>
          <a:p>
            <a:pPr marL="867811" lvl="1" indent="-285750">
              <a:buFont typeface="Courier New" panose="02070309020205020404" pitchFamily="49" charset="0"/>
              <a:buChar char="o"/>
            </a:pPr>
            <a:r>
              <a:rPr lang="it-IT" sz="2000" i="1" dirty="0"/>
              <a:t>European Researchers’ Night</a:t>
            </a:r>
            <a:r>
              <a:rPr lang="it-IT" sz="2000" dirty="0"/>
              <a:t>: organizzata su scala regionale il 27 novembre (&gt;350.000 contatti Facebook)</a:t>
            </a:r>
          </a:p>
          <a:p>
            <a:pPr marL="867811" lvl="1" indent="-285750">
              <a:buFont typeface="Courier New" panose="02070309020205020404" pitchFamily="49" charset="0"/>
              <a:buChar char="o"/>
            </a:pPr>
            <a:r>
              <a:rPr lang="it-IT" sz="2000" i="1" dirty="0"/>
              <a:t>Fermi Masterclass</a:t>
            </a:r>
            <a:r>
              <a:rPr lang="it-IT" sz="2000" dirty="0"/>
              <a:t>: ampia partecipazione (&gt;550 persone) in edizione nazionale il 10 dicembre, preparata con attività introduttiva su Scienza x Tutti  </a:t>
            </a:r>
          </a:p>
          <a:p>
            <a:pPr marL="867811" lvl="1" indent="-285750">
              <a:buFont typeface="Courier New" panose="02070309020205020404" pitchFamily="49" charset="0"/>
              <a:buChar char="o"/>
            </a:pPr>
            <a:r>
              <a:rPr lang="it-IT" sz="2000" i="1" dirty="0"/>
              <a:t>Masterclasses LHCb e ALICE </a:t>
            </a:r>
            <a:r>
              <a:rPr lang="it-IT" sz="2000" dirty="0"/>
              <a:t>programmate in questo mese</a:t>
            </a:r>
          </a:p>
          <a:p>
            <a:pPr marL="867811" lvl="1" indent="-285750">
              <a:buFont typeface="Courier New" panose="02070309020205020404" pitchFamily="49" charset="0"/>
              <a:buChar char="o"/>
            </a:pPr>
            <a:r>
              <a:rPr lang="it-IT" sz="2000" dirty="0"/>
              <a:t>Estesa attività seminariale rivolta a scuole e centri culturali</a:t>
            </a:r>
          </a:p>
          <a:p>
            <a:pPr>
              <a:spcBef>
                <a:spcPts val="600"/>
              </a:spcBef>
              <a:tabLst>
                <a:tab pos="361950" algn="l"/>
              </a:tabLst>
            </a:pPr>
            <a:r>
              <a:rPr lang="it-IT" sz="2000" dirty="0"/>
              <a:t>	Attività in presenza sono state effettuate solo approfittando delle condizioni migliorate nell’estate scorsa</a:t>
            </a:r>
          </a:p>
          <a:p>
            <a:pPr marL="867811" lvl="1" indent="-285750">
              <a:buFont typeface="Courier New" panose="02070309020205020404" pitchFamily="49" charset="0"/>
              <a:buChar char="o"/>
            </a:pPr>
            <a:r>
              <a:rPr lang="it-IT" sz="2000" dirty="0"/>
              <a:t>Percorso scientifico incluso nella rassegna «Il libro possibile» a Polignano, 8-10 luglio 2020 </a:t>
            </a:r>
          </a:p>
          <a:p>
            <a:pPr lvl="1"/>
            <a:r>
              <a:rPr lang="it-IT" sz="2000" dirty="0"/>
              <a:t>	</a:t>
            </a:r>
            <a:r>
              <a:rPr lang="it-IT" sz="1800" dirty="0"/>
              <a:t>(N.B.: interessante esperimento di progettazione inter-istituzionale - si valuteranno altre iniziative congiunte)</a:t>
            </a:r>
          </a:p>
        </p:txBody>
      </p:sp>
      <p:sp>
        <p:nvSpPr>
          <p:cNvPr id="6" name="Multiply 5"/>
          <p:cNvSpPr/>
          <p:nvPr/>
        </p:nvSpPr>
        <p:spPr>
          <a:xfrm>
            <a:off x="137457" y="1173017"/>
            <a:ext cx="406201" cy="373224"/>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16" name="Group 15"/>
          <p:cNvGrpSpPr/>
          <p:nvPr/>
        </p:nvGrpSpPr>
        <p:grpSpPr>
          <a:xfrm>
            <a:off x="130309" y="2766319"/>
            <a:ext cx="398725" cy="398725"/>
            <a:chOff x="130309" y="3226339"/>
            <a:chExt cx="398725" cy="398725"/>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309" y="3226339"/>
              <a:ext cx="398725" cy="398725"/>
            </a:xfrm>
            <a:prstGeom prst="rect">
              <a:avLst/>
            </a:prstGeom>
          </p:spPr>
        </p:pic>
        <p:sp>
          <p:nvSpPr>
            <p:cNvPr id="8" name="Rectangle 7"/>
            <p:cNvSpPr/>
            <p:nvPr/>
          </p:nvSpPr>
          <p:spPr>
            <a:xfrm>
              <a:off x="205788" y="3338618"/>
              <a:ext cx="247767" cy="1280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9" name="Picture 8" descr="logocip.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8735" y="3331807"/>
              <a:ext cx="221872" cy="123226"/>
            </a:xfrm>
            <a:prstGeom prst="rect">
              <a:avLst/>
            </a:prstGeom>
          </p:spPr>
        </p:pic>
      </p:grpSp>
      <p:grpSp>
        <p:nvGrpSpPr>
          <p:cNvPr id="15" name="Group 14"/>
          <p:cNvGrpSpPr/>
          <p:nvPr/>
        </p:nvGrpSpPr>
        <p:grpSpPr>
          <a:xfrm>
            <a:off x="105833" y="5543908"/>
            <a:ext cx="447676" cy="300789"/>
            <a:chOff x="105833" y="5412626"/>
            <a:chExt cx="447676" cy="300789"/>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5833" y="5444067"/>
              <a:ext cx="447676" cy="269348"/>
            </a:xfrm>
            <a:prstGeom prst="rect">
              <a:avLst/>
            </a:prstGeom>
          </p:spPr>
        </p:pic>
        <p:pic>
          <p:nvPicPr>
            <p:cNvPr id="13" name="Picture 12" descr="logocip.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8735" y="5412626"/>
              <a:ext cx="221872" cy="123226"/>
            </a:xfrm>
            <a:prstGeom prst="rect">
              <a:avLst/>
            </a:prstGeom>
          </p:spPr>
        </p:pic>
      </p:grpSp>
      <p:sp>
        <p:nvSpPr>
          <p:cNvPr id="14" name="TextBox 13"/>
          <p:cNvSpPr txBox="1"/>
          <p:nvPr/>
        </p:nvSpPr>
        <p:spPr>
          <a:xfrm>
            <a:off x="90898" y="729786"/>
            <a:ext cx="11888258" cy="446276"/>
          </a:xfrm>
          <a:prstGeom prst="rect">
            <a:avLst/>
          </a:prstGeom>
          <a:noFill/>
        </p:spPr>
        <p:txBody>
          <a:bodyPr wrap="square" rtlCol="0">
            <a:spAutoFit/>
          </a:bodyPr>
          <a:lstStyle/>
          <a:p>
            <a:r>
              <a:rPr lang="it-IT" dirty="0"/>
              <a:t>Perdura dalla scorsa primavera il significativo condizionamento dovuto alla pandemia di COVID-19</a:t>
            </a:r>
          </a:p>
        </p:txBody>
      </p:sp>
      <p:sp>
        <p:nvSpPr>
          <p:cNvPr id="17" name="Footer Placeholder 2">
            <a:extLst>
              <a:ext uri="{FF2B5EF4-FFF2-40B4-BE49-F238E27FC236}">
                <a16:creationId xmlns:a16="http://schemas.microsoft.com/office/drawing/2014/main" id="{E7562AA6-16AC-B346-A56B-A7ACC2B52F37}"/>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14792700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dirty="0"/>
              <a:t>Commissione Terza Missione: Nuovi progetti</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67</a:t>
            </a:fld>
            <a:endParaRPr lang="en-US" dirty="0"/>
          </a:p>
        </p:txBody>
      </p:sp>
      <p:sp>
        <p:nvSpPr>
          <p:cNvPr id="5" name="TextBox 4"/>
          <p:cNvSpPr txBox="1"/>
          <p:nvPr/>
        </p:nvSpPr>
        <p:spPr>
          <a:xfrm>
            <a:off x="176747" y="735330"/>
            <a:ext cx="11805703" cy="5786199"/>
          </a:xfrm>
          <a:prstGeom prst="rect">
            <a:avLst/>
          </a:prstGeom>
          <a:noFill/>
        </p:spPr>
        <p:txBody>
          <a:bodyPr wrap="square" rtlCol="0">
            <a:spAutoFit/>
          </a:bodyPr>
          <a:lstStyle/>
          <a:p>
            <a:endParaRPr lang="it-IT" dirty="0"/>
          </a:p>
          <a:p>
            <a:endParaRPr lang="it-IT" dirty="0"/>
          </a:p>
          <a:p>
            <a:pPr marL="895350" defTabSz="223838"/>
            <a:r>
              <a:rPr lang="it-IT" sz="1800" dirty="0"/>
              <a:t>	</a:t>
            </a:r>
            <a:r>
              <a:rPr lang="it-IT" sz="1800" i="1" dirty="0">
                <a:hlinkClick r:id="rId2"/>
              </a:rPr>
              <a:t>Draw me a neutrino!</a:t>
            </a:r>
            <a:r>
              <a:rPr lang="it-IT" sz="1800" dirty="0"/>
              <a:t> (concorso di disegno di KM3NeT per familiarizzare il grande pubblico con la </a:t>
            </a:r>
            <a:r>
              <a:rPr lang="it-IT" sz="1800" dirty="0">
                <a:sym typeface="Symbol" panose="05050102010706020507" pitchFamily="18" charset="2"/>
              </a:rPr>
              <a:t></a:t>
            </a:r>
            <a:r>
              <a:rPr lang="it-IT" sz="1800" dirty="0"/>
              <a:t>-astronomia)</a:t>
            </a:r>
          </a:p>
          <a:p>
            <a:pPr marL="1162050" lvl="1" indent="-266700" defTabSz="223838">
              <a:buFont typeface="Courier New" panose="02070309020205020404" pitchFamily="49" charset="0"/>
              <a:buChar char="o"/>
            </a:pPr>
            <a:r>
              <a:rPr lang="it-IT" sz="1800" dirty="0"/>
              <a:t>&gt;500 disegni in gara inviati da 15 paesi, &gt;30.000 contatti alla pagina web (su sito INFN-BA)</a:t>
            </a:r>
          </a:p>
          <a:p>
            <a:pPr marL="1162050" lvl="1" indent="-266700" defTabSz="223838">
              <a:buFont typeface="Courier New" panose="02070309020205020404" pitchFamily="49" charset="0"/>
              <a:buChar char="o"/>
            </a:pPr>
            <a:r>
              <a:rPr lang="it-IT" sz="1800" dirty="0"/>
              <a:t>i disegni premiati dalle giurie nazionali e internazionali sono riuniti in una </a:t>
            </a:r>
            <a:r>
              <a:rPr lang="it-IT" sz="1800" dirty="0">
                <a:hlinkClick r:id="rId3"/>
              </a:rPr>
              <a:t>galleria virtuale</a:t>
            </a:r>
            <a:r>
              <a:rPr lang="it-IT" sz="1800" dirty="0"/>
              <a:t>, una selezione verrà inglobata nella mostra finale di </a:t>
            </a:r>
            <a:r>
              <a:rPr lang="it-IT" sz="1800" i="1" dirty="0"/>
              <a:t>Art&amp;Science</a:t>
            </a:r>
          </a:p>
          <a:p>
            <a:pPr marL="895350" defTabSz="223838"/>
            <a:endParaRPr lang="it-IT" sz="1800" dirty="0"/>
          </a:p>
          <a:p>
            <a:pPr marL="895350" defTabSz="223838"/>
            <a:r>
              <a:rPr lang="it-IT" sz="1800" dirty="0"/>
              <a:t>	</a:t>
            </a:r>
            <a:r>
              <a:rPr lang="it-IT" sz="1800" i="1" dirty="0">
                <a:hlinkClick r:id="rId4"/>
              </a:rPr>
              <a:t>Premio Asimov</a:t>
            </a:r>
            <a:r>
              <a:rPr lang="it-IT" sz="1800" dirty="0"/>
              <a:t> (premio per libri scientifici - gli studenti di liceo agiscono da giuria per i libri e gareggiano a loro 	volta con le 	loro recensioni)</a:t>
            </a:r>
          </a:p>
          <a:p>
            <a:pPr marL="1162050" lvl="1" indent="-266700" defTabSz="223838">
              <a:buFont typeface="Courier New" panose="02070309020205020404" pitchFamily="49" charset="0"/>
              <a:buChar char="o"/>
            </a:pPr>
            <a:r>
              <a:rPr lang="it-IT" sz="1800" dirty="0"/>
              <a:t>~500 partecipanti dal Nord-Puglia (10 scuole) </a:t>
            </a:r>
          </a:p>
          <a:p>
            <a:pPr marL="895350" defTabSz="223838">
              <a:buFont typeface="Arial" panose="020B0604020202020204" pitchFamily="34" charset="0"/>
              <a:buChar char="•"/>
            </a:pPr>
            <a:endParaRPr lang="it-IT" sz="1800" dirty="0"/>
          </a:p>
          <a:p>
            <a:pPr marL="895350" defTabSz="223838"/>
            <a:r>
              <a:rPr lang="it-IT" sz="1800" i="1" dirty="0"/>
              <a:t>	</a:t>
            </a:r>
            <a:r>
              <a:rPr lang="it-IT" sz="1800" i="1" dirty="0">
                <a:hlinkClick r:id="rId5"/>
              </a:rPr>
              <a:t>What next?</a:t>
            </a:r>
            <a:r>
              <a:rPr lang="it-IT" sz="1800" dirty="0"/>
              <a:t> (concorso per giovani che diventeranno protagonisti nel raccontare in video il futuro della ricerca agli acceleratori)</a:t>
            </a:r>
          </a:p>
          <a:p>
            <a:pPr marL="1181100" indent="-285750" defTabSz="223838">
              <a:buFont typeface="Courier New" panose="02070309020205020404" pitchFamily="49" charset="0"/>
              <a:buChar char="o"/>
            </a:pPr>
            <a:r>
              <a:rPr lang="it-IT" sz="1800" dirty="0"/>
              <a:t>call per le partecipazioni in corso (verrà estesa fino ad aprile)</a:t>
            </a:r>
          </a:p>
          <a:p>
            <a:pPr marL="1181100" indent="-285750" defTabSz="223838">
              <a:buFont typeface="Courier New" panose="02070309020205020404" pitchFamily="49" charset="0"/>
              <a:buChar char="o"/>
            </a:pPr>
            <a:r>
              <a:rPr lang="it-IT" sz="1800" dirty="0"/>
              <a:t>visite alle sedi e attività successive da organizzare in autunno</a:t>
            </a:r>
          </a:p>
          <a:p>
            <a:pPr marL="895350" defTabSz="223838">
              <a:buFont typeface="Arial" panose="020B0604020202020204" pitchFamily="34" charset="0"/>
              <a:buChar char="•"/>
            </a:pPr>
            <a:endParaRPr lang="it-IT" sz="1800" dirty="0"/>
          </a:p>
          <a:p>
            <a:pPr marL="895350" defTabSz="223838"/>
            <a:r>
              <a:rPr lang="it-IT" sz="1800" dirty="0"/>
              <a:t>	</a:t>
            </a:r>
            <a:r>
              <a:rPr lang="it-IT" sz="1800" i="1" dirty="0">
                <a:hlinkClick r:id="rId6"/>
              </a:rPr>
              <a:t>Art &amp; Science across Italy </a:t>
            </a:r>
            <a:r>
              <a:rPr lang="it-IT" sz="1800" dirty="0"/>
              <a:t>(concorso di arte ad ispirazione scientifica per le scuole secondarie – su due anni 2020-22) </a:t>
            </a:r>
          </a:p>
          <a:p>
            <a:pPr marL="1162050" lvl="1" indent="-266700" defTabSz="223838">
              <a:buFont typeface="Courier New" panose="02070309020205020404" pitchFamily="49" charset="0"/>
              <a:buChar char="o"/>
            </a:pPr>
            <a:r>
              <a:rPr lang="it-IT" sz="1800" dirty="0"/>
              <a:t>in partnership con DIF e Scuola di Scienze e Tecnologie di UniBA + Conservatorio Niccolò Piccinni</a:t>
            </a:r>
          </a:p>
          <a:p>
            <a:pPr marL="1162050" lvl="1" indent="-266700" defTabSz="223838">
              <a:buFont typeface="Courier New" panose="02070309020205020404" pitchFamily="49" charset="0"/>
              <a:buChar char="o"/>
            </a:pPr>
            <a:r>
              <a:rPr lang="it-IT" sz="1800" dirty="0"/>
              <a:t>~750 studenti partecipanti (36 classi di 22 scuole)</a:t>
            </a:r>
          </a:p>
          <a:p>
            <a:pPr marL="1162050" lvl="1" indent="-266700" defTabSz="223838">
              <a:buFont typeface="Courier New" panose="02070309020205020404" pitchFamily="49" charset="0"/>
              <a:buChar char="o"/>
            </a:pPr>
            <a:r>
              <a:rPr lang="it-IT" sz="1800" dirty="0"/>
              <a:t>16 eventi organizzati localmente + 20 organizzati a livello nazionale e 4 campionati nazionali di creatività</a:t>
            </a:r>
          </a:p>
        </p:txBody>
      </p:sp>
      <p:grpSp>
        <p:nvGrpSpPr>
          <p:cNvPr id="10" name="Group 9"/>
          <p:cNvGrpSpPr/>
          <p:nvPr/>
        </p:nvGrpSpPr>
        <p:grpSpPr>
          <a:xfrm>
            <a:off x="26370" y="949531"/>
            <a:ext cx="11952786" cy="4948653"/>
            <a:chOff x="26370" y="949531"/>
            <a:chExt cx="11952786" cy="4948653"/>
          </a:xfrm>
        </p:grpSpPr>
        <p:sp>
          <p:nvSpPr>
            <p:cNvPr id="14" name="TextBox 13"/>
            <p:cNvSpPr txBox="1"/>
            <p:nvPr/>
          </p:nvSpPr>
          <p:spPr>
            <a:xfrm>
              <a:off x="90898" y="949531"/>
              <a:ext cx="11888258" cy="446276"/>
            </a:xfrm>
            <a:prstGeom prst="rect">
              <a:avLst/>
            </a:prstGeom>
            <a:noFill/>
          </p:spPr>
          <p:txBody>
            <a:bodyPr wrap="square" rtlCol="0">
              <a:spAutoFit/>
            </a:bodyPr>
            <a:lstStyle/>
            <a:p>
              <a:r>
                <a:rPr lang="it-IT" dirty="0"/>
                <a:t>Svolti o attivati nell’anno scorso:</a:t>
              </a:r>
            </a:p>
          </p:txBody>
        </p:sp>
        <p:pic>
          <p:nvPicPr>
            <p:cNvPr id="6" name="Picture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6478" y="1505217"/>
              <a:ext cx="817542" cy="613157"/>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2131" y="5329991"/>
              <a:ext cx="766235" cy="56819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370" y="2855539"/>
              <a:ext cx="1102760" cy="388658"/>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6370" y="4018013"/>
              <a:ext cx="1125862" cy="538162"/>
            </a:xfrm>
            <a:prstGeom prst="rect">
              <a:avLst/>
            </a:prstGeom>
          </p:spPr>
        </p:pic>
      </p:grpSp>
      <p:sp>
        <p:nvSpPr>
          <p:cNvPr id="12" name="Footer Placeholder 2">
            <a:extLst>
              <a:ext uri="{FF2B5EF4-FFF2-40B4-BE49-F238E27FC236}">
                <a16:creationId xmlns:a16="http://schemas.microsoft.com/office/drawing/2014/main" id="{D52ACFD1-B407-2147-ABF6-0DBCD03E3165}"/>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16421510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dirty="0"/>
              <a:t>Commissione Terza Missione: Trend e buoni propositi</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68</a:t>
            </a:fld>
            <a:endParaRPr lang="en-US" dirty="0"/>
          </a:p>
        </p:txBody>
      </p:sp>
      <p:grpSp>
        <p:nvGrpSpPr>
          <p:cNvPr id="44" name="Group 43"/>
          <p:cNvGrpSpPr/>
          <p:nvPr/>
        </p:nvGrpSpPr>
        <p:grpSpPr>
          <a:xfrm>
            <a:off x="157573" y="834643"/>
            <a:ext cx="12001770" cy="5464626"/>
            <a:chOff x="157573" y="834643"/>
            <a:chExt cx="12001770" cy="5464626"/>
          </a:xfrm>
        </p:grpSpPr>
        <p:sp>
          <p:nvSpPr>
            <p:cNvPr id="5" name="TextBox 4"/>
            <p:cNvSpPr txBox="1"/>
            <p:nvPr/>
          </p:nvSpPr>
          <p:spPr>
            <a:xfrm>
              <a:off x="167222" y="2221230"/>
              <a:ext cx="11992121" cy="4078039"/>
            </a:xfrm>
            <a:prstGeom prst="rect">
              <a:avLst/>
            </a:prstGeom>
            <a:noFill/>
          </p:spPr>
          <p:txBody>
            <a:bodyPr wrap="square" rtlCol="0">
              <a:spAutoFit/>
            </a:bodyPr>
            <a:lstStyle/>
            <a:p>
              <a:endParaRPr lang="it-IT" dirty="0"/>
            </a:p>
            <a:p>
              <a:endParaRPr lang="it-IT" dirty="0"/>
            </a:p>
            <a:p>
              <a:endParaRPr lang="it-IT" dirty="0"/>
            </a:p>
            <a:p>
              <a:endParaRPr lang="it-IT" dirty="0"/>
            </a:p>
            <a:p>
              <a:endParaRPr lang="it-IT" dirty="0"/>
            </a:p>
            <a:p>
              <a:pPr marL="285750" indent="-285750">
                <a:buFont typeface="Arial" panose="020B0604020202020204" pitchFamily="34" charset="0"/>
                <a:buChar char="•"/>
              </a:pPr>
              <a:r>
                <a:rPr lang="it-IT" sz="1800" dirty="0"/>
                <a:t>Razionalizzazione dei rapporti con le scuole in convenzione PCTO* (per Art&amp;Science e Premio Asimov + iniziative specifiche)</a:t>
              </a:r>
            </a:p>
            <a:p>
              <a:pPr marL="285750" indent="-285750">
                <a:buFont typeface="Arial" panose="020B0604020202020204" pitchFamily="34" charset="0"/>
                <a:buChar char="•"/>
              </a:pPr>
              <a:r>
                <a:rPr lang="it-IT" sz="1800" dirty="0"/>
                <a:t>Aggiornamento delle informazioni di Terza Missione su pagina web di Sezione</a:t>
              </a:r>
            </a:p>
            <a:p>
              <a:pPr marL="285750" indent="-285750">
                <a:buFont typeface="Arial" panose="020B0604020202020204" pitchFamily="34" charset="0"/>
                <a:buChar char="•"/>
              </a:pPr>
              <a:r>
                <a:rPr lang="it-IT" sz="1800" dirty="0"/>
                <a:t>Razionalizzazione del processo di pubblicazione delle news sulla pagina web di Sezione</a:t>
              </a:r>
            </a:p>
            <a:p>
              <a:pPr marL="285750" indent="-285750">
                <a:buFont typeface="Arial" panose="020B0604020202020204" pitchFamily="34" charset="0"/>
                <a:buChar char="•"/>
              </a:pPr>
              <a:endParaRPr lang="it-IT" sz="1800" dirty="0"/>
            </a:p>
            <a:p>
              <a:pPr marL="285750" indent="-285750">
                <a:buFont typeface="Arial" panose="020B0604020202020204" pitchFamily="34" charset="0"/>
                <a:buChar char="•"/>
              </a:pPr>
              <a:endParaRPr lang="it-IT" sz="1800" dirty="0"/>
            </a:p>
            <a:p>
              <a:pPr marL="285750" indent="-285750">
                <a:buFont typeface="Arial" panose="020B0604020202020204" pitchFamily="34" charset="0"/>
                <a:buChar char="•"/>
              </a:pPr>
              <a:r>
                <a:rPr lang="it-IT" sz="1800" dirty="0"/>
                <a:t>Piano delle comunicazione e di Terza Missione</a:t>
              </a:r>
            </a:p>
            <a:p>
              <a:pPr marL="285750" indent="-285750">
                <a:buFont typeface="Arial" panose="020B0604020202020204" pitchFamily="34" charset="0"/>
                <a:buChar char="•"/>
              </a:pPr>
              <a:r>
                <a:rPr lang="it-IT" sz="1800" dirty="0"/>
                <a:t>Attivazione canali social</a:t>
              </a:r>
            </a:p>
            <a:p>
              <a:pPr marL="285750" indent="-285750">
                <a:buFont typeface="Arial" panose="020B0604020202020204" pitchFamily="34" charset="0"/>
                <a:buChar char="•"/>
              </a:pPr>
              <a:r>
                <a:rPr lang="it-IT" sz="1800" dirty="0"/>
                <a:t>Strutturazione di un gruppo di coordinamento locale delle attività di Terza Missione </a:t>
              </a:r>
            </a:p>
          </p:txBody>
        </p:sp>
        <p:sp>
          <p:nvSpPr>
            <p:cNvPr id="14" name="TextBox 13"/>
            <p:cNvSpPr txBox="1"/>
            <p:nvPr/>
          </p:nvSpPr>
          <p:spPr>
            <a:xfrm>
              <a:off x="157573" y="3613067"/>
              <a:ext cx="11888258" cy="446276"/>
            </a:xfrm>
            <a:prstGeom prst="rect">
              <a:avLst/>
            </a:prstGeom>
            <a:noFill/>
          </p:spPr>
          <p:txBody>
            <a:bodyPr wrap="square" rtlCol="0">
              <a:spAutoFit/>
            </a:bodyPr>
            <a:lstStyle/>
            <a:p>
              <a:r>
                <a:rPr lang="it-IT" dirty="0"/>
                <a:t>Attività in corso:</a:t>
              </a:r>
            </a:p>
          </p:txBody>
        </p:sp>
        <p:sp>
          <p:nvSpPr>
            <p:cNvPr id="15" name="TextBox 14"/>
            <p:cNvSpPr txBox="1"/>
            <p:nvPr/>
          </p:nvSpPr>
          <p:spPr>
            <a:xfrm>
              <a:off x="157573" y="5013980"/>
              <a:ext cx="11888258" cy="446276"/>
            </a:xfrm>
            <a:prstGeom prst="rect">
              <a:avLst/>
            </a:prstGeom>
            <a:noFill/>
          </p:spPr>
          <p:txBody>
            <a:bodyPr wrap="square" rtlCol="0">
              <a:spAutoFit/>
            </a:bodyPr>
            <a:lstStyle/>
            <a:p>
              <a:r>
                <a:rPr lang="it-IT" dirty="0"/>
                <a:t>In cantiere:</a:t>
              </a:r>
            </a:p>
          </p:txBody>
        </p:sp>
        <p:sp>
          <p:nvSpPr>
            <p:cNvPr id="16" name="TextBox 15"/>
            <p:cNvSpPr txBox="1"/>
            <p:nvPr/>
          </p:nvSpPr>
          <p:spPr>
            <a:xfrm>
              <a:off x="171980" y="834643"/>
              <a:ext cx="11888258" cy="446276"/>
            </a:xfrm>
            <a:prstGeom prst="rect">
              <a:avLst/>
            </a:prstGeom>
            <a:noFill/>
          </p:spPr>
          <p:txBody>
            <a:bodyPr wrap="square" rtlCol="0">
              <a:spAutoFit/>
            </a:bodyPr>
            <a:lstStyle/>
            <a:p>
              <a:r>
                <a:rPr lang="it-IT" dirty="0"/>
                <a:t>Un po’ di statistiche (dalle schede anagrafiche nei preventivi di CC3M):</a:t>
              </a:r>
            </a:p>
          </p:txBody>
        </p:sp>
        <p:grpSp>
          <p:nvGrpSpPr>
            <p:cNvPr id="43" name="Group 42"/>
            <p:cNvGrpSpPr/>
            <p:nvPr/>
          </p:nvGrpSpPr>
          <p:grpSpPr>
            <a:xfrm>
              <a:off x="5927535" y="1382671"/>
              <a:ext cx="3696225" cy="2230808"/>
              <a:chOff x="5740965" y="1395552"/>
              <a:chExt cx="3696225" cy="2230808"/>
            </a:xfrm>
          </p:grpSpPr>
          <p:pic>
            <p:nvPicPr>
              <p:cNvPr id="32" name="Picture 3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40965" y="1490764"/>
                <a:ext cx="3696225" cy="2135596"/>
              </a:xfrm>
              <a:prstGeom prst="rect">
                <a:avLst/>
              </a:prstGeom>
            </p:spPr>
          </p:pic>
          <p:grpSp>
            <p:nvGrpSpPr>
              <p:cNvPr id="34" name="Group 33"/>
              <p:cNvGrpSpPr/>
              <p:nvPr/>
            </p:nvGrpSpPr>
            <p:grpSpPr>
              <a:xfrm>
                <a:off x="5946571" y="1395552"/>
                <a:ext cx="3444575" cy="2023206"/>
                <a:chOff x="5946571" y="1395552"/>
                <a:chExt cx="3444575" cy="2023206"/>
              </a:xfrm>
            </p:grpSpPr>
            <p:sp>
              <p:nvSpPr>
                <p:cNvPr id="19" name="Rounded Rectangle 18"/>
                <p:cNvSpPr/>
                <p:nvPr/>
              </p:nvSpPr>
              <p:spPr>
                <a:xfrm>
                  <a:off x="6938844" y="3199047"/>
                  <a:ext cx="543956" cy="176251"/>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Rounded Rectangle 19"/>
                <p:cNvSpPr/>
                <p:nvPr/>
              </p:nvSpPr>
              <p:spPr>
                <a:xfrm>
                  <a:off x="5946571" y="3242507"/>
                  <a:ext cx="543956" cy="176251"/>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Rounded Rectangle 20"/>
                <p:cNvSpPr/>
                <p:nvPr/>
              </p:nvSpPr>
              <p:spPr>
                <a:xfrm>
                  <a:off x="7864442" y="3199047"/>
                  <a:ext cx="543956" cy="176251"/>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Rounded Rectangle 21"/>
                <p:cNvSpPr/>
                <p:nvPr/>
              </p:nvSpPr>
              <p:spPr>
                <a:xfrm>
                  <a:off x="8847190" y="3208572"/>
                  <a:ext cx="543956" cy="176251"/>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24" name="Straight Connector 23"/>
                <p:cNvCxnSpPr/>
                <p:nvPr/>
              </p:nvCxnSpPr>
              <p:spPr>
                <a:xfrm>
                  <a:off x="6237599" y="1395552"/>
                  <a:ext cx="0" cy="1746345"/>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6237599" y="3140545"/>
                  <a:ext cx="3096000" cy="1352"/>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p:nvGrpSpPr>
          <p:grpSpPr>
            <a:xfrm>
              <a:off x="1707716" y="1382671"/>
              <a:ext cx="3825781" cy="2255321"/>
              <a:chOff x="1533542" y="1328241"/>
              <a:chExt cx="3825781" cy="2255321"/>
            </a:xfrm>
          </p:grpSpPr>
          <p:pic>
            <p:nvPicPr>
              <p:cNvPr id="33" name="Picture 3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3542" y="1395552"/>
                <a:ext cx="3825781" cy="2188010"/>
              </a:xfrm>
              <a:prstGeom prst="rect">
                <a:avLst/>
              </a:prstGeom>
            </p:spPr>
          </p:pic>
          <p:grpSp>
            <p:nvGrpSpPr>
              <p:cNvPr id="35" name="Group 34"/>
              <p:cNvGrpSpPr/>
              <p:nvPr/>
            </p:nvGrpSpPr>
            <p:grpSpPr>
              <a:xfrm>
                <a:off x="1790309" y="1328241"/>
                <a:ext cx="3466347" cy="2023206"/>
                <a:chOff x="5946571" y="1395552"/>
                <a:chExt cx="3466347" cy="2023206"/>
              </a:xfrm>
            </p:grpSpPr>
            <p:sp>
              <p:nvSpPr>
                <p:cNvPr id="36" name="Rounded Rectangle 35"/>
                <p:cNvSpPr/>
                <p:nvPr/>
              </p:nvSpPr>
              <p:spPr>
                <a:xfrm>
                  <a:off x="6938844" y="3199047"/>
                  <a:ext cx="543956" cy="176251"/>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7" name="Rounded Rectangle 36"/>
                <p:cNvSpPr/>
                <p:nvPr/>
              </p:nvSpPr>
              <p:spPr>
                <a:xfrm>
                  <a:off x="5946571" y="3242507"/>
                  <a:ext cx="543956" cy="176251"/>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8" name="Rounded Rectangle 37"/>
                <p:cNvSpPr/>
                <p:nvPr/>
              </p:nvSpPr>
              <p:spPr>
                <a:xfrm>
                  <a:off x="7864442" y="3199047"/>
                  <a:ext cx="543956" cy="176251"/>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9" name="Rounded Rectangle 38"/>
                <p:cNvSpPr/>
                <p:nvPr/>
              </p:nvSpPr>
              <p:spPr>
                <a:xfrm>
                  <a:off x="8868962" y="3208572"/>
                  <a:ext cx="543956" cy="176251"/>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40" name="Straight Connector 39"/>
                <p:cNvCxnSpPr/>
                <p:nvPr/>
              </p:nvCxnSpPr>
              <p:spPr>
                <a:xfrm>
                  <a:off x="6259371" y="1395552"/>
                  <a:ext cx="0" cy="1746345"/>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6281143" y="3140545"/>
                  <a:ext cx="3096000" cy="1352"/>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grpSp>
      <p:sp>
        <p:nvSpPr>
          <p:cNvPr id="45" name="TextBox 44"/>
          <p:cNvSpPr txBox="1"/>
          <p:nvPr/>
        </p:nvSpPr>
        <p:spPr>
          <a:xfrm>
            <a:off x="1933049" y="6278323"/>
            <a:ext cx="8463599" cy="338554"/>
          </a:xfrm>
          <a:prstGeom prst="rect">
            <a:avLst/>
          </a:prstGeom>
          <a:noFill/>
        </p:spPr>
        <p:txBody>
          <a:bodyPr wrap="none" rtlCol="0">
            <a:spAutoFit/>
          </a:bodyPr>
          <a:lstStyle/>
          <a:p>
            <a:r>
              <a:rPr lang="it-IT" sz="1600" i="1" dirty="0"/>
              <a:t>* PCTO = Percorsi per le Competenze Trasversali e per l’Orientamento (ex Alternanza Scuola-Lavoro)</a:t>
            </a:r>
          </a:p>
        </p:txBody>
      </p:sp>
      <p:sp>
        <p:nvSpPr>
          <p:cNvPr id="29" name="Footer Placeholder 2">
            <a:extLst>
              <a:ext uri="{FF2B5EF4-FFF2-40B4-BE49-F238E27FC236}">
                <a16:creationId xmlns:a16="http://schemas.microsoft.com/office/drawing/2014/main" id="{B27F19C8-752C-5847-BFD1-A32B5681A464}"/>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42114233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a:xfrm>
            <a:off x="1786457" y="0"/>
            <a:ext cx="9241761" cy="623096"/>
          </a:xfrm>
        </p:spPr>
        <p:txBody>
          <a:bodyPr/>
          <a:lstStyle/>
          <a:p>
            <a:r>
              <a:rPr lang="it-IT" dirty="0"/>
              <a:t>Commissione Nazionale Trasferimento Tecnologico</a:t>
            </a:r>
            <a:endParaRPr lang="en-US" dirty="0"/>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69</a:t>
            </a:fld>
            <a:endParaRPr lang="en-US" dirty="0"/>
          </a:p>
        </p:txBody>
      </p:sp>
      <p:sp>
        <p:nvSpPr>
          <p:cNvPr id="5" name="CasellaDiTesto 4"/>
          <p:cNvSpPr txBox="1"/>
          <p:nvPr/>
        </p:nvSpPr>
        <p:spPr>
          <a:xfrm>
            <a:off x="166329" y="939803"/>
            <a:ext cx="11727580" cy="5524589"/>
          </a:xfrm>
          <a:prstGeom prst="rect">
            <a:avLst/>
          </a:prstGeom>
          <a:noFill/>
        </p:spPr>
        <p:txBody>
          <a:bodyPr wrap="square" rtlCol="0">
            <a:spAutoFit/>
          </a:bodyPr>
          <a:lstStyle/>
          <a:p>
            <a:pPr algn="just"/>
            <a:r>
              <a:rPr lang="it-IT" sz="1800" b="1" u="sng" dirty="0">
                <a:solidFill>
                  <a:srgbClr val="FF0000"/>
                </a:solidFill>
              </a:rPr>
              <a:t>Referente nella Commissione Nazionale Trasferimento Tecnologico:</a:t>
            </a:r>
            <a:r>
              <a:rPr lang="it-IT" sz="1800" b="1" dirty="0">
                <a:solidFill>
                  <a:srgbClr val="FF0000"/>
                </a:solidFill>
              </a:rPr>
              <a:t>     </a:t>
            </a:r>
            <a:r>
              <a:rPr lang="it-IT" sz="1800" b="1" dirty="0"/>
              <a:t>Cosimo Pastore</a:t>
            </a:r>
            <a:endParaRPr lang="it-IT" sz="1400" dirty="0">
              <a:solidFill>
                <a:srgbClr val="00B050"/>
              </a:solidFill>
            </a:endParaRPr>
          </a:p>
          <a:p>
            <a:pPr algn="just">
              <a:spcBef>
                <a:spcPts val="1200"/>
              </a:spcBef>
            </a:pPr>
            <a:r>
              <a:rPr lang="it-IT" sz="1800" b="1" u="sng" dirty="0">
                <a:solidFill>
                  <a:srgbClr val="FF0000"/>
                </a:solidFill>
              </a:rPr>
              <a:t>Attività in corso:</a:t>
            </a:r>
          </a:p>
          <a:p>
            <a:pPr algn="just">
              <a:lnSpc>
                <a:spcPct val="60000"/>
              </a:lnSpc>
            </a:pPr>
            <a:endParaRPr lang="it-IT" sz="1800" b="1" u="sng" dirty="0">
              <a:solidFill>
                <a:srgbClr val="FF0000"/>
              </a:solidFill>
            </a:endParaRPr>
          </a:p>
          <a:p>
            <a:pPr marL="285750" indent="-285750" algn="just">
              <a:buFont typeface="Wingdings" charset="2"/>
              <a:buChar char="Ø"/>
            </a:pPr>
            <a:r>
              <a:rPr lang="it-IT" sz="1800" dirty="0"/>
              <a:t>Nell’ambito del </a:t>
            </a:r>
            <a:r>
              <a:rPr lang="it-IT" sz="1800" b="1" dirty="0"/>
              <a:t>programma</a:t>
            </a:r>
            <a:r>
              <a:rPr lang="it-IT" sz="1800" dirty="0"/>
              <a:t> di valorizzazione INTEFF </a:t>
            </a:r>
            <a:r>
              <a:rPr lang="it-IT" sz="1800" b="1" dirty="0"/>
              <a:t>“</a:t>
            </a:r>
            <a:r>
              <a:rPr lang="it-IT" sz="1800" b="1" dirty="0" err="1"/>
              <a:t>INnovazione</a:t>
            </a:r>
            <a:r>
              <a:rPr lang="it-IT" sz="1800" b="1" dirty="0"/>
              <a:t> Tecnologica della Fisica Fondamentale”</a:t>
            </a:r>
            <a:r>
              <a:rPr lang="it-IT" sz="1800" dirty="0"/>
              <a:t> è stato pubblicato un bando per la realizzazione di programmi di valorizzazione dei brevetti tramite il finanziamento di progetti di </a:t>
            </a:r>
            <a:r>
              <a:rPr lang="it-IT" sz="1800" dirty="0" err="1"/>
              <a:t>Proof</a:t>
            </a:r>
            <a:r>
              <a:rPr lang="it-IT" sz="1800" dirty="0"/>
              <a:t> of </a:t>
            </a:r>
            <a:r>
              <a:rPr lang="it-IT" sz="1800" dirty="0" err="1"/>
              <a:t>Concept</a:t>
            </a:r>
            <a:r>
              <a:rPr lang="it-IT" sz="1800" dirty="0"/>
              <a:t> (</a:t>
            </a:r>
            <a:r>
              <a:rPr lang="it-IT" sz="1800" dirty="0" err="1"/>
              <a:t>PoC</a:t>
            </a:r>
            <a:r>
              <a:rPr lang="it-IT" sz="1800" dirty="0"/>
              <a:t>) delle </a:t>
            </a:r>
            <a:r>
              <a:rPr lang="it-IT" sz="1800" dirty="0" err="1"/>
              <a:t>Universita</a:t>
            </a:r>
            <a:r>
              <a:rPr lang="it-IT" sz="1800" dirty="0"/>
              <a:t>̀ italiane, degli Enti Pubblici di Ricerca (EPR) italiani e degli Istituti di Ricovero e Cura a Carattere Scientifico (IRCCS)</a:t>
            </a:r>
          </a:p>
          <a:p>
            <a:pPr algn="just">
              <a:lnSpc>
                <a:spcPct val="30000"/>
              </a:lnSpc>
            </a:pPr>
            <a:endParaRPr lang="it-IT" sz="1800" dirty="0"/>
          </a:p>
          <a:p>
            <a:pPr marL="560388" indent="-285750" algn="just">
              <a:buFont typeface="Arial"/>
              <a:buChar char="•"/>
            </a:pPr>
            <a:r>
              <a:rPr lang="it-IT" sz="1800" b="1" dirty="0"/>
              <a:t>La Prof.ssa Milena D’angelo e il dott. Francesco Pepe</a:t>
            </a:r>
            <a:r>
              <a:rPr lang="it-IT" sz="1800" dirty="0"/>
              <a:t> hanno presentato un progetto e </a:t>
            </a:r>
            <a:r>
              <a:rPr lang="it-IT" sz="1800" b="1" dirty="0">
                <a:solidFill>
                  <a:srgbClr val="FF0000"/>
                </a:solidFill>
              </a:rPr>
              <a:t>ottenuto il finanziamento </a:t>
            </a:r>
          </a:p>
          <a:p>
            <a:pPr marL="560388" indent="-285750" algn="just">
              <a:buFont typeface="Arial"/>
              <a:buChar char="•"/>
            </a:pPr>
            <a:r>
              <a:rPr lang="it-IT" sz="1800" b="1" dirty="0">
                <a:solidFill>
                  <a:srgbClr val="008000"/>
                </a:solidFill>
              </a:rPr>
              <a:t>Entro 18 mesi dovranno portare a termine le attività previste</a:t>
            </a:r>
            <a:endParaRPr lang="it-IT" sz="1800" dirty="0"/>
          </a:p>
          <a:p>
            <a:pPr algn="just">
              <a:spcBef>
                <a:spcPts val="1200"/>
              </a:spcBef>
            </a:pPr>
            <a:r>
              <a:rPr lang="it-IT" sz="1800" b="1" u="sng" dirty="0">
                <a:solidFill>
                  <a:srgbClr val="FF0000"/>
                </a:solidFill>
              </a:rPr>
              <a:t>Attività previste per il 2021:</a:t>
            </a:r>
          </a:p>
          <a:p>
            <a:pPr algn="just">
              <a:lnSpc>
                <a:spcPct val="60000"/>
              </a:lnSpc>
            </a:pPr>
            <a:endParaRPr lang="it-IT" sz="1800" b="1" u="sng" dirty="0">
              <a:solidFill>
                <a:srgbClr val="FF0000"/>
              </a:solidFill>
            </a:endParaRPr>
          </a:p>
          <a:p>
            <a:pPr marL="285750" indent="-285750" algn="just">
              <a:buFont typeface="Wingdings" charset="2"/>
              <a:buChar char="Ø"/>
            </a:pPr>
            <a:r>
              <a:rPr lang="it-IT" sz="1800" b="1" dirty="0">
                <a:solidFill>
                  <a:srgbClr val="0000FF"/>
                </a:solidFill>
              </a:rPr>
              <a:t>Progetti di Mini-finanziamento locale: </a:t>
            </a:r>
          </a:p>
          <a:p>
            <a:pPr marL="274638" algn="just"/>
            <a:r>
              <a:rPr lang="it-IT" sz="1800" dirty="0"/>
              <a:t>Il finanziamento è pensato per avviare e/o consolidare attività di </a:t>
            </a:r>
            <a:r>
              <a:rPr lang="it-IT" sz="1800" b="1" dirty="0"/>
              <a:t>Trasferimento Tecnologico</a:t>
            </a:r>
            <a:r>
              <a:rPr lang="it-IT" sz="1800" dirty="0"/>
              <a:t> (</a:t>
            </a:r>
            <a:r>
              <a:rPr lang="it-IT" sz="1800" b="1" dirty="0"/>
              <a:t>TT</a:t>
            </a:r>
            <a:r>
              <a:rPr lang="it-IT" sz="1800" dirty="0"/>
              <a:t>) non ancora pronte per una call R4I o che necessitino di un intervento mirato per l’immissione sul mercato</a:t>
            </a:r>
          </a:p>
          <a:p>
            <a:pPr marL="561600" indent="-284400" algn="just">
              <a:buFont typeface="Arial"/>
              <a:buChar char="•"/>
            </a:pPr>
            <a:r>
              <a:rPr lang="it-IT" sz="1800" dirty="0"/>
              <a:t>Al momento non è stata avanzata alcuna richiesta da parte di ricercatori/tecnologi della Sezione di Bari</a:t>
            </a:r>
          </a:p>
          <a:p>
            <a:pPr marL="561600" indent="-284400" algn="just">
              <a:buFont typeface="Arial"/>
              <a:buChar char="•"/>
            </a:pPr>
            <a:r>
              <a:rPr lang="it-IT" sz="1800" b="1" dirty="0">
                <a:solidFill>
                  <a:srgbClr val="008000"/>
                </a:solidFill>
              </a:rPr>
              <a:t>Prossima valutazione dei progetti sarà a maggio 2021</a:t>
            </a:r>
          </a:p>
          <a:p>
            <a:pPr marL="285750" indent="-285750">
              <a:buFont typeface="Wingdings" charset="2"/>
              <a:buChar char="Ø"/>
            </a:pPr>
            <a:r>
              <a:rPr lang="it-IT" sz="1800" b="1" dirty="0">
                <a:solidFill>
                  <a:srgbClr val="0000FF"/>
                </a:solidFill>
              </a:rPr>
              <a:t>Formazione:</a:t>
            </a:r>
            <a:endParaRPr lang="it-IT" sz="1800" u="sng" dirty="0">
              <a:solidFill>
                <a:srgbClr val="0000FF"/>
              </a:solidFill>
            </a:endParaRPr>
          </a:p>
          <a:p>
            <a:pPr marL="560388" indent="-285750">
              <a:buFont typeface="Arial"/>
              <a:buChar char="•"/>
            </a:pPr>
            <a:r>
              <a:rPr lang="it-IT" sz="1800" dirty="0">
                <a:solidFill>
                  <a:srgbClr val="000000"/>
                </a:solidFill>
              </a:rPr>
              <a:t>Eventi formativi precederanno le “call” (ad es. prima di R4I): chi parteciperà sarà istruito opportunamente</a:t>
            </a:r>
          </a:p>
          <a:p>
            <a:pPr marL="560388" indent="-285750">
              <a:buFont typeface="Arial"/>
              <a:buChar char="•"/>
            </a:pPr>
            <a:r>
              <a:rPr lang="it-IT" sz="1800" dirty="0">
                <a:solidFill>
                  <a:srgbClr val="000000"/>
                </a:solidFill>
              </a:rPr>
              <a:t>Formazione in ambito </a:t>
            </a:r>
            <a:r>
              <a:rPr lang="it-IT" sz="1800" b="1" dirty="0"/>
              <a:t>TT </a:t>
            </a:r>
            <a:r>
              <a:rPr lang="it-IT" sz="1800" dirty="0">
                <a:solidFill>
                  <a:srgbClr val="000000"/>
                </a:solidFill>
              </a:rPr>
              <a:t>per ricercatori/tecnologi attraverso video che verranno distribuiti</a:t>
            </a:r>
          </a:p>
        </p:txBody>
      </p:sp>
      <p:sp>
        <p:nvSpPr>
          <p:cNvPr id="6" name="Footer Placeholder 2">
            <a:extLst>
              <a:ext uri="{FF2B5EF4-FFF2-40B4-BE49-F238E27FC236}">
                <a16:creationId xmlns:a16="http://schemas.microsoft.com/office/drawing/2014/main" id="{47508B55-9F69-2847-8C1C-E72C2A6B4884}"/>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194944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D2-E4F4-6042-ACD1-C212AA834FE3}"/>
              </a:ext>
            </a:extLst>
          </p:cNvPr>
          <p:cNvSpPr>
            <a:spLocks noGrp="1"/>
          </p:cNvSpPr>
          <p:nvPr>
            <p:ph type="title"/>
          </p:nvPr>
        </p:nvSpPr>
        <p:spPr/>
        <p:txBody>
          <a:bodyPr/>
          <a:lstStyle/>
          <a:p>
            <a:r>
              <a:rPr lang="it-IT" dirty="0"/>
              <a:t>Personale</a:t>
            </a:r>
          </a:p>
        </p:txBody>
      </p:sp>
      <p:sp>
        <p:nvSpPr>
          <p:cNvPr id="3" name="Footer Placeholder 2">
            <a:extLst>
              <a:ext uri="{FF2B5EF4-FFF2-40B4-BE49-F238E27FC236}">
                <a16:creationId xmlns:a16="http://schemas.microsoft.com/office/drawing/2014/main" id="{4E16A258-0DA6-5643-A4CE-5D474F97153A}"/>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146F4C57-1ECB-1E44-8B63-DF41849A92A7}"/>
              </a:ext>
            </a:extLst>
          </p:cNvPr>
          <p:cNvSpPr>
            <a:spLocks noGrp="1"/>
          </p:cNvSpPr>
          <p:nvPr>
            <p:ph type="sldNum" sz="quarter" idx="4"/>
          </p:nvPr>
        </p:nvSpPr>
        <p:spPr/>
        <p:txBody>
          <a:bodyPr/>
          <a:lstStyle/>
          <a:p>
            <a:fld id="{B7F62631-D247-0E44-B808-5D23CBBA66F7}" type="slidenum">
              <a:rPr lang="en-US" smtClean="0"/>
              <a:pPr/>
              <a:t>7</a:t>
            </a:fld>
            <a:endParaRPr lang="en-US" dirty="0"/>
          </a:p>
        </p:txBody>
      </p:sp>
      <p:pic>
        <p:nvPicPr>
          <p:cNvPr id="10" name="Picture 9">
            <a:extLst>
              <a:ext uri="{FF2B5EF4-FFF2-40B4-BE49-F238E27FC236}">
                <a16:creationId xmlns:a16="http://schemas.microsoft.com/office/drawing/2014/main" id="{A2EC482E-6727-3D4F-B154-771857CDA39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7628" t="30388" r="7626" b="33023"/>
          <a:stretch/>
        </p:blipFill>
        <p:spPr>
          <a:xfrm>
            <a:off x="1559960" y="934288"/>
            <a:ext cx="8940318" cy="5462349"/>
          </a:xfrm>
          <a:prstGeom prst="rect">
            <a:avLst/>
          </a:prstGeom>
          <a:solidFill>
            <a:schemeClr val="bg1"/>
          </a:solidFill>
        </p:spPr>
      </p:pic>
    </p:spTree>
    <p:extLst>
      <p:ext uri="{BB962C8B-B14F-4D97-AF65-F5344CB8AC3E}">
        <p14:creationId xmlns:p14="http://schemas.microsoft.com/office/powerpoint/2010/main" val="14464965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70</a:t>
            </a:fld>
            <a:endParaRPr lang="en-US" dirty="0"/>
          </a:p>
        </p:txBody>
      </p:sp>
      <p:sp>
        <p:nvSpPr>
          <p:cNvPr id="11" name="Rettangolo 10"/>
          <p:cNvSpPr/>
          <p:nvPr/>
        </p:nvSpPr>
        <p:spPr>
          <a:xfrm>
            <a:off x="318649" y="850338"/>
            <a:ext cx="11422939" cy="5609228"/>
          </a:xfrm>
          <a:prstGeom prst="rect">
            <a:avLst/>
          </a:prstGeom>
        </p:spPr>
        <p:txBody>
          <a:bodyPr wrap="square">
            <a:spAutoFit/>
          </a:bodyPr>
          <a:lstStyle/>
          <a:p>
            <a:pPr algn="just"/>
            <a:r>
              <a:rPr lang="it-IT" sz="1800" b="1" u="sng" dirty="0">
                <a:solidFill>
                  <a:srgbClr val="FF0000"/>
                </a:solidFill>
              </a:rPr>
              <a:t>Attività previste per il 2021:</a:t>
            </a:r>
            <a:endParaRPr lang="it-IT" sz="1800" u="sng" dirty="0">
              <a:solidFill>
                <a:srgbClr val="0000FF"/>
              </a:solidFill>
            </a:endParaRPr>
          </a:p>
          <a:p>
            <a:pPr marL="285750" indent="-285750" algn="just">
              <a:spcBef>
                <a:spcPts val="900"/>
              </a:spcBef>
              <a:buFont typeface="Wingdings" charset="2"/>
              <a:buChar char="Ø"/>
            </a:pPr>
            <a:r>
              <a:rPr lang="it-IT" sz="1800" dirty="0">
                <a:solidFill>
                  <a:srgbClr val="000000"/>
                </a:solidFill>
              </a:rPr>
              <a:t>Il </a:t>
            </a:r>
            <a:r>
              <a:rPr lang="it-IT" sz="1800" b="1" dirty="0">
                <a:solidFill>
                  <a:srgbClr val="0000FF"/>
                </a:solidFill>
              </a:rPr>
              <a:t>Comitato Nazionale per il Trasferimento Tecnologico</a:t>
            </a:r>
            <a:r>
              <a:rPr lang="it-IT" sz="1800" dirty="0">
                <a:solidFill>
                  <a:srgbClr val="000000"/>
                </a:solidFill>
              </a:rPr>
              <a:t>, attraverso la Call R4I, </a:t>
            </a:r>
            <a:r>
              <a:rPr lang="it-IT" sz="1800" b="1" dirty="0">
                <a:solidFill>
                  <a:srgbClr val="FF0000"/>
                </a:solidFill>
              </a:rPr>
              <a:t>intende finanziare progetti di sviluppo di tecnologie </a:t>
            </a:r>
            <a:r>
              <a:rPr lang="it-IT" sz="1800" dirty="0">
                <a:solidFill>
                  <a:srgbClr val="000000"/>
                </a:solidFill>
              </a:rPr>
              <a:t>al fine di aumentarne il livello di maturità e le opportunità di </a:t>
            </a:r>
            <a:r>
              <a:rPr lang="it-IT" sz="1800" dirty="0" err="1">
                <a:solidFill>
                  <a:srgbClr val="000000"/>
                </a:solidFill>
              </a:rPr>
              <a:t>second</a:t>
            </a:r>
            <a:r>
              <a:rPr lang="it-IT" sz="1800" dirty="0">
                <a:solidFill>
                  <a:srgbClr val="000000"/>
                </a:solidFill>
              </a:rPr>
              <a:t> use, ovvero le applicazioni diverse e ulteriori rispetto alla fisica fondamentale. A partire </a:t>
            </a:r>
            <a:r>
              <a:rPr lang="it-IT" sz="1800" b="1" dirty="0">
                <a:solidFill>
                  <a:srgbClr val="008000"/>
                </a:solidFill>
              </a:rPr>
              <a:t>dall’ 08 marzo 2021 è possibile applicare alla call</a:t>
            </a:r>
            <a:r>
              <a:rPr lang="it-IT" sz="1800" dirty="0">
                <a:solidFill>
                  <a:srgbClr val="000000"/>
                </a:solidFill>
              </a:rPr>
              <a:t>, </a:t>
            </a:r>
            <a:r>
              <a:rPr lang="it-IT" sz="1800" b="1" u="sng" dirty="0">
                <a:solidFill>
                  <a:srgbClr val="000000"/>
                </a:solidFill>
              </a:rPr>
              <a:t>vedi istruzioni circolate nell’ e-mail del 09 marzo 2021</a:t>
            </a:r>
            <a:r>
              <a:rPr lang="it-IT" sz="1800" dirty="0">
                <a:solidFill>
                  <a:srgbClr val="000000"/>
                </a:solidFill>
              </a:rPr>
              <a:t> </a:t>
            </a:r>
          </a:p>
          <a:p>
            <a:pPr marL="285750" indent="-285750" algn="just">
              <a:spcBef>
                <a:spcPts val="900"/>
              </a:spcBef>
              <a:buFont typeface="Wingdings" charset="2"/>
              <a:buChar char="Ø"/>
            </a:pPr>
            <a:r>
              <a:rPr lang="it-IT" sz="1800" dirty="0">
                <a:solidFill>
                  <a:srgbClr val="000000"/>
                </a:solidFill>
              </a:rPr>
              <a:t>Nell’ambito delle attività di TT, saranno </a:t>
            </a:r>
            <a:r>
              <a:rPr lang="it-IT" sz="1800" b="1" dirty="0">
                <a:solidFill>
                  <a:srgbClr val="000000"/>
                </a:solidFill>
              </a:rPr>
              <a:t>organizzati incontri in sede </a:t>
            </a:r>
            <a:r>
              <a:rPr lang="it-IT" sz="1800" dirty="0">
                <a:solidFill>
                  <a:srgbClr val="000000"/>
                </a:solidFill>
              </a:rPr>
              <a:t>con il Direttore e il personale ricercatore/tecnologo </a:t>
            </a:r>
            <a:r>
              <a:rPr lang="it-IT" sz="1800" b="1" dirty="0">
                <a:solidFill>
                  <a:srgbClr val="000000"/>
                </a:solidFill>
              </a:rPr>
              <a:t>e illustrate le procedure corrette</a:t>
            </a:r>
            <a:r>
              <a:rPr lang="it-IT" sz="1800" dirty="0">
                <a:solidFill>
                  <a:srgbClr val="000000"/>
                </a:solidFill>
              </a:rPr>
              <a:t> da seguire </a:t>
            </a:r>
            <a:r>
              <a:rPr lang="it-IT" sz="1800" b="1" dirty="0">
                <a:solidFill>
                  <a:srgbClr val="000000"/>
                </a:solidFill>
              </a:rPr>
              <a:t>e  i casi di successo </a:t>
            </a:r>
            <a:r>
              <a:rPr lang="it-IT" sz="1800" dirty="0">
                <a:solidFill>
                  <a:srgbClr val="000000"/>
                </a:solidFill>
              </a:rPr>
              <a:t>di TT a livello nazionale</a:t>
            </a:r>
            <a:endParaRPr lang="it-IT" sz="1800" u="sng" dirty="0">
              <a:solidFill>
                <a:srgbClr val="FF0000"/>
              </a:solidFill>
            </a:endParaRPr>
          </a:p>
          <a:p>
            <a:pPr marL="285750" indent="-285750" algn="just">
              <a:spcBef>
                <a:spcPts val="900"/>
              </a:spcBef>
              <a:buFont typeface="Wingdings" charset="2"/>
              <a:buChar char="Ø"/>
            </a:pPr>
            <a:r>
              <a:rPr lang="it-IT" sz="1800" dirty="0"/>
              <a:t>Aggiornamento della pagina locale del TT: documenti e news da riunioni periodiche dei referente locali TT con il Comitato Nazionale per il Trasferimento Tecnologico</a:t>
            </a:r>
            <a:endParaRPr lang="it-IT" sz="1800" b="1" u="sng" dirty="0">
              <a:solidFill>
                <a:srgbClr val="FF0000"/>
              </a:solidFill>
            </a:endParaRPr>
          </a:p>
          <a:p>
            <a:pPr algn="just">
              <a:spcBef>
                <a:spcPts val="1800"/>
              </a:spcBef>
            </a:pPr>
            <a:r>
              <a:rPr lang="it-IT" sz="1800" b="1" u="sng" dirty="0">
                <a:solidFill>
                  <a:srgbClr val="FF0000"/>
                </a:solidFill>
              </a:rPr>
              <a:t>Iniziative di maggior rilievo e principali risultati ottenuti:</a:t>
            </a:r>
          </a:p>
          <a:p>
            <a:pPr marL="285750" indent="-285750" algn="just">
              <a:spcBef>
                <a:spcPts val="900"/>
              </a:spcBef>
              <a:buFont typeface="Wingdings" charset="2"/>
              <a:buChar char="Ø"/>
            </a:pPr>
            <a:r>
              <a:rPr lang="it-IT" sz="1800" dirty="0">
                <a:solidFill>
                  <a:srgbClr val="000000"/>
                </a:solidFill>
              </a:rPr>
              <a:t>Nell’ambito del programma di valorizzazione INTEFF “</a:t>
            </a:r>
            <a:r>
              <a:rPr lang="it-IT" sz="1800" dirty="0" err="1">
                <a:solidFill>
                  <a:srgbClr val="000000"/>
                </a:solidFill>
              </a:rPr>
              <a:t>INnovazione</a:t>
            </a:r>
            <a:r>
              <a:rPr lang="it-IT" sz="1800" dirty="0">
                <a:solidFill>
                  <a:srgbClr val="000000"/>
                </a:solidFill>
              </a:rPr>
              <a:t> Tecnologica della Fisica Fondamentale”,  la Commissione Nazionale Trasferimento Tecnologico </a:t>
            </a:r>
            <a:r>
              <a:rPr lang="it-IT" sz="1800" dirty="0"/>
              <a:t>ha</a:t>
            </a:r>
            <a:r>
              <a:rPr lang="it-IT" sz="1800" b="1" dirty="0">
                <a:solidFill>
                  <a:srgbClr val="0000FF"/>
                </a:solidFill>
              </a:rPr>
              <a:t> ammesso a finanziamento il progetto presentato a nome della Prof.ssa Milena D’angelo e dott. Francesco Pepe </a:t>
            </a:r>
            <a:endParaRPr lang="it-IT" sz="1800" dirty="0">
              <a:solidFill>
                <a:srgbClr val="000000"/>
              </a:solidFill>
            </a:endParaRPr>
          </a:p>
          <a:p>
            <a:pPr marL="285750" indent="-285750" algn="just">
              <a:spcBef>
                <a:spcPts val="900"/>
              </a:spcBef>
              <a:buFont typeface="Wingdings" charset="2"/>
              <a:buChar char="Ø"/>
            </a:pPr>
            <a:r>
              <a:rPr lang="it-IT" sz="1800" dirty="0">
                <a:solidFill>
                  <a:srgbClr val="000000"/>
                </a:solidFill>
              </a:rPr>
              <a:t>Il Servizio trasferimento tecnologico è stato contattato da un'azienda finlandese operante nel settore dei rivelatori di radiazione, la quale sarebbe interessata ad acquisire maggiori informazioni sui fotocatodi per UV basata su </a:t>
            </a:r>
            <a:r>
              <a:rPr lang="it-IT" sz="1800" dirty="0" err="1">
                <a:solidFill>
                  <a:srgbClr val="000000"/>
                </a:solidFill>
              </a:rPr>
              <a:t>nanodiamante</a:t>
            </a:r>
            <a:r>
              <a:rPr lang="it-IT" sz="1800" dirty="0">
                <a:solidFill>
                  <a:srgbClr val="000000"/>
                </a:solidFill>
              </a:rPr>
              <a:t>, sviluppata dal Prof. Antonio </a:t>
            </a:r>
            <a:r>
              <a:rPr lang="it-IT" sz="1800" dirty="0" err="1">
                <a:solidFill>
                  <a:srgbClr val="000000"/>
                </a:solidFill>
              </a:rPr>
              <a:t>Valentni</a:t>
            </a:r>
            <a:r>
              <a:rPr lang="it-IT" sz="1800" dirty="0">
                <a:solidFill>
                  <a:srgbClr val="000000"/>
                </a:solidFill>
              </a:rPr>
              <a:t> e la Dott.ssa Cicala, ed eventualmente valutare la possibilità̀ di integrarla nei loro dispostivi</a:t>
            </a:r>
          </a:p>
        </p:txBody>
      </p:sp>
      <p:sp>
        <p:nvSpPr>
          <p:cNvPr id="6" name="Footer Placeholder 2">
            <a:extLst>
              <a:ext uri="{FF2B5EF4-FFF2-40B4-BE49-F238E27FC236}">
                <a16:creationId xmlns:a16="http://schemas.microsoft.com/office/drawing/2014/main" id="{0655DE68-6608-7746-A102-960240F19CEB}"/>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12" name="Title 1">
            <a:extLst>
              <a:ext uri="{FF2B5EF4-FFF2-40B4-BE49-F238E27FC236}">
                <a16:creationId xmlns:a16="http://schemas.microsoft.com/office/drawing/2014/main" id="{CDED00A3-6897-CC45-B82E-5E015E2FE553}"/>
              </a:ext>
            </a:extLst>
          </p:cNvPr>
          <p:cNvSpPr>
            <a:spLocks noGrp="1"/>
          </p:cNvSpPr>
          <p:nvPr>
            <p:ph type="title"/>
          </p:nvPr>
        </p:nvSpPr>
        <p:spPr>
          <a:xfrm>
            <a:off x="1786457" y="0"/>
            <a:ext cx="9241761" cy="623096"/>
          </a:xfrm>
        </p:spPr>
        <p:txBody>
          <a:bodyPr/>
          <a:lstStyle/>
          <a:p>
            <a:r>
              <a:rPr lang="it-IT" dirty="0"/>
              <a:t>Commissione Nazionale Trasferimento Tecnologico</a:t>
            </a:r>
            <a:endParaRPr lang="en-US" dirty="0"/>
          </a:p>
        </p:txBody>
      </p:sp>
    </p:spTree>
    <p:extLst>
      <p:ext uri="{BB962C8B-B14F-4D97-AF65-F5344CB8AC3E}">
        <p14:creationId xmlns:p14="http://schemas.microsoft.com/office/powerpoint/2010/main" val="37566778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dirty="0"/>
              <a:t>Commissione Formazione (</a:t>
            </a:r>
            <a:r>
              <a:rPr lang="it-IT" b="1" dirty="0"/>
              <a:t>A. Ceres</a:t>
            </a:r>
            <a:r>
              <a:rPr lang="it-IT" dirty="0"/>
              <a:t>)</a:t>
            </a:r>
          </a:p>
        </p:txBody>
      </p:sp>
      <p:sp>
        <p:nvSpPr>
          <p:cNvPr id="3" name="Footer Placeholder 2">
            <a:extLst>
              <a:ext uri="{FF2B5EF4-FFF2-40B4-BE49-F238E27FC236}">
                <a16:creationId xmlns:a16="http://schemas.microsoft.com/office/drawing/2014/main" id="{EFB159C8-C833-344C-B345-B01600E0A114}"/>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71</a:t>
            </a:fld>
            <a:endParaRPr lang="en-US" dirty="0"/>
          </a:p>
        </p:txBody>
      </p:sp>
      <p:sp>
        <p:nvSpPr>
          <p:cNvPr id="5" name="CasellaDiTesto 4">
            <a:extLst>
              <a:ext uri="{FF2B5EF4-FFF2-40B4-BE49-F238E27FC236}">
                <a16:creationId xmlns:a16="http://schemas.microsoft.com/office/drawing/2014/main" id="{00F282B3-55E9-4E10-A5A4-6F9347C31C30}"/>
              </a:ext>
            </a:extLst>
          </p:cNvPr>
          <p:cNvSpPr txBox="1"/>
          <p:nvPr/>
        </p:nvSpPr>
        <p:spPr>
          <a:xfrm>
            <a:off x="167540" y="804278"/>
            <a:ext cx="11731235" cy="5786199"/>
          </a:xfrm>
          <a:prstGeom prst="rect">
            <a:avLst/>
          </a:prstGeom>
          <a:noFill/>
        </p:spPr>
        <p:txBody>
          <a:bodyPr wrap="square" rtlCol="0">
            <a:spAutoFit/>
          </a:bodyPr>
          <a:lstStyle/>
          <a:p>
            <a:pPr marL="206420" marR="566420" algn="just">
              <a:spcBef>
                <a:spcPts val="595"/>
              </a:spcBef>
            </a:pPr>
            <a:r>
              <a:rPr lang="it-IT" sz="2000" dirty="0">
                <a:effectLst/>
                <a:latin typeface="Arial" panose="020B0604020202020204" pitchFamily="34" charset="0"/>
                <a:ea typeface="Calibri" panose="020F0502020204030204" pitchFamily="34" charset="0"/>
                <a:cs typeface="Arial" panose="020B0604020202020204" pitchFamily="34" charset="0"/>
              </a:rPr>
              <a:t>Le</a:t>
            </a:r>
            <a:r>
              <a:rPr lang="it-IT" sz="2000" spc="4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attività</a:t>
            </a:r>
            <a:r>
              <a:rPr lang="it-IT" sz="2000" spc="4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formative</a:t>
            </a:r>
            <a:r>
              <a:rPr lang="it-IT" sz="2000" spc="50"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sono</a:t>
            </a:r>
            <a:r>
              <a:rPr lang="it-IT" sz="2000" spc="4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rivolte</a:t>
            </a:r>
            <a:r>
              <a:rPr lang="it-IT" sz="2000" spc="4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al</a:t>
            </a:r>
            <a:r>
              <a:rPr lang="it-IT" sz="2000" spc="50"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personale</a:t>
            </a:r>
            <a:r>
              <a:rPr lang="it-IT" sz="2000" spc="4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dipendente</a:t>
            </a:r>
            <a:r>
              <a:rPr lang="it-IT" sz="2000" spc="4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con</a:t>
            </a:r>
            <a:r>
              <a:rPr lang="it-IT" sz="2000" spc="50"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contratti</a:t>
            </a:r>
            <a:r>
              <a:rPr lang="it-IT" sz="2000" spc="4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di</a:t>
            </a:r>
            <a:r>
              <a:rPr lang="it-IT" sz="2000" spc="4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lavoro</a:t>
            </a:r>
            <a:r>
              <a:rPr lang="it-IT" sz="2000" spc="50"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a</a:t>
            </a:r>
            <a:r>
              <a:rPr lang="it-IT" sz="2000" spc="4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tempo</a:t>
            </a:r>
            <a:r>
              <a:rPr lang="it-IT" sz="2000" spc="4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pieno</a:t>
            </a:r>
            <a:r>
              <a:rPr lang="it-IT" sz="2000" spc="50"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o</a:t>
            </a:r>
            <a:r>
              <a:rPr lang="it-IT" sz="2000" spc="-260"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a</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tempo</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parziale.</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Ove</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possibile</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e</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senza</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ulteriori</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oneri</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a</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carico</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del</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fondo</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formazione,</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ne</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è</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consentita la fruizione anche ai titolari di assegni di ricerca e di borse di studio dell’Istituto e ai</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titolari</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di incarichi di</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ricerca e di collaborazione</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e delle altre tipologie</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di associazione.</a:t>
            </a:r>
          </a:p>
          <a:p>
            <a:pPr marL="206420" marR="566420" algn="just">
              <a:spcBef>
                <a:spcPts val="595"/>
              </a:spcBef>
            </a:pPr>
            <a:endParaRPr lang="it-IT" sz="2000" dirty="0">
              <a:effectLst/>
              <a:latin typeface="Arial" panose="020B0604020202020204" pitchFamily="34" charset="0"/>
              <a:ea typeface="Calibri" panose="020F0502020204030204" pitchFamily="34" charset="0"/>
              <a:cs typeface="Arial" panose="020B0604020202020204" pitchFamily="34" charset="0"/>
            </a:endParaRPr>
          </a:p>
          <a:p>
            <a:pPr marL="206420" marR="566420" algn="just">
              <a:spcBef>
                <a:spcPts val="600"/>
              </a:spcBef>
            </a:pPr>
            <a:r>
              <a:rPr lang="it-IT" sz="2000" dirty="0">
                <a:effectLst/>
                <a:latin typeface="Arial" panose="020B0604020202020204" pitchFamily="34" charset="0"/>
                <a:ea typeface="Calibri" panose="020F0502020204030204" pitchFamily="34" charset="0"/>
                <a:cs typeface="Arial" panose="020B0604020202020204" pitchFamily="34" charset="0"/>
              </a:rPr>
              <a:t>L’attività</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formativa</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si</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realizza</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attraverso</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una</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solidFill>
                  <a:srgbClr val="FF0000"/>
                </a:solidFill>
                <a:effectLst/>
                <a:latin typeface="Arial" panose="020B0604020202020204" pitchFamily="34" charset="0"/>
                <a:ea typeface="Calibri" panose="020F0502020204030204" pitchFamily="34" charset="0"/>
                <a:cs typeface="Arial" panose="020B0604020202020204" pitchFamily="34" charset="0"/>
              </a:rPr>
              <a:t>pianificazione</a:t>
            </a:r>
            <a:r>
              <a:rPr lang="it-IT" sz="2000" spc="5"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it-IT" sz="2000" dirty="0">
                <a:solidFill>
                  <a:srgbClr val="FF0000"/>
                </a:solidFill>
                <a:effectLst/>
                <a:latin typeface="Arial" panose="020B0604020202020204" pitchFamily="34" charset="0"/>
                <a:ea typeface="Calibri" panose="020F0502020204030204" pitchFamily="34" charset="0"/>
                <a:cs typeface="Arial" panose="020B0604020202020204" pitchFamily="34" charset="0"/>
              </a:rPr>
              <a:t>delle</a:t>
            </a:r>
            <a:r>
              <a:rPr lang="it-IT" sz="2000" spc="5"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it-IT" sz="2000" dirty="0">
                <a:solidFill>
                  <a:srgbClr val="FF0000"/>
                </a:solidFill>
                <a:effectLst/>
                <a:latin typeface="Arial" panose="020B0604020202020204" pitchFamily="34" charset="0"/>
                <a:ea typeface="Calibri" panose="020F0502020204030204" pitchFamily="34" charset="0"/>
                <a:cs typeface="Arial" panose="020B0604020202020204" pitchFamily="34" charset="0"/>
              </a:rPr>
              <a:t>iniziative</a:t>
            </a:r>
            <a:r>
              <a:rPr lang="it-IT" sz="2000" dirty="0">
                <a:effectLst/>
                <a:latin typeface="Arial" panose="020B0604020202020204" pitchFamily="34" charset="0"/>
                <a:ea typeface="Calibri" panose="020F0502020204030204" pitchFamily="34" charset="0"/>
                <a:cs typeface="Arial" panose="020B0604020202020204" pitchFamily="34" charset="0"/>
              </a:rPr>
              <a:t>,</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solidFill>
                  <a:srgbClr val="00B050"/>
                </a:solidFill>
                <a:effectLst/>
                <a:latin typeface="Arial" panose="020B0604020202020204" pitchFamily="34" charset="0"/>
                <a:ea typeface="Calibri" panose="020F0502020204030204" pitchFamily="34" charset="0"/>
                <a:cs typeface="Arial" panose="020B0604020202020204" pitchFamily="34" charset="0"/>
              </a:rPr>
              <a:t>una</a:t>
            </a:r>
            <a:r>
              <a:rPr lang="it-IT" sz="2000" spc="275"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it-IT" sz="2000" dirty="0">
                <a:solidFill>
                  <a:srgbClr val="00B050"/>
                </a:solidFill>
                <a:effectLst/>
                <a:latin typeface="Arial" panose="020B0604020202020204" pitchFamily="34" charset="0"/>
                <a:ea typeface="Calibri" panose="020F0502020204030204" pitchFamily="34" charset="0"/>
                <a:cs typeface="Arial" panose="020B0604020202020204" pitchFamily="34" charset="0"/>
              </a:rPr>
              <a:t>analisi</a:t>
            </a:r>
            <a:r>
              <a:rPr lang="it-IT" sz="2000" spc="5"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it-IT" sz="2000" dirty="0">
                <a:solidFill>
                  <a:srgbClr val="00B050"/>
                </a:solidFill>
                <a:effectLst/>
                <a:latin typeface="Arial" panose="020B0604020202020204" pitchFamily="34" charset="0"/>
                <a:ea typeface="Calibri" panose="020F0502020204030204" pitchFamily="34" charset="0"/>
                <a:cs typeface="Arial" panose="020B0604020202020204" pitchFamily="34" charset="0"/>
              </a:rPr>
              <a:t>approfondita dei bisogni formativi</a:t>
            </a:r>
            <a:r>
              <a:rPr lang="it-IT" sz="2000" dirty="0">
                <a:effectLst/>
                <a:latin typeface="Arial" panose="020B0604020202020204" pitchFamily="34" charset="0"/>
                <a:ea typeface="Calibri" panose="020F0502020204030204" pitchFamily="34" charset="0"/>
                <a:cs typeface="Arial" panose="020B0604020202020204" pitchFamily="34" charset="0"/>
              </a:rPr>
              <a:t> che coinvolge tutte le unità operative e tutti gli operatori del</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sistema,</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una</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valutazione</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dell’efficacia</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non</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solo</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in</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termini</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quantitativi,</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ma</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anche</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in</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termini</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qualitativi.</a:t>
            </a:r>
          </a:p>
          <a:p>
            <a:pPr marL="206420" marR="566420" algn="just">
              <a:spcBef>
                <a:spcPts val="600"/>
              </a:spcBef>
            </a:pPr>
            <a:endParaRPr lang="it-IT" sz="2000" dirty="0">
              <a:effectLst/>
              <a:latin typeface="Arial" panose="020B0604020202020204" pitchFamily="34" charset="0"/>
              <a:ea typeface="Calibri" panose="020F0502020204030204" pitchFamily="34" charset="0"/>
              <a:cs typeface="Arial" panose="020B0604020202020204" pitchFamily="34" charset="0"/>
            </a:endParaRPr>
          </a:p>
          <a:p>
            <a:pPr marL="206420" marR="566420" algn="just">
              <a:spcBef>
                <a:spcPts val="595"/>
              </a:spcBef>
            </a:pPr>
            <a:r>
              <a:rPr lang="it-IT" sz="2000" dirty="0">
                <a:effectLst/>
                <a:latin typeface="Arial" panose="020B0604020202020204" pitchFamily="34" charset="0"/>
                <a:ea typeface="Calibri" panose="020F0502020204030204" pitchFamily="34" charset="0"/>
                <a:cs typeface="Arial" panose="020B0604020202020204" pitchFamily="34" charset="0"/>
              </a:rPr>
              <a:t>Una</a:t>
            </a:r>
            <a:r>
              <a:rPr lang="it-IT" sz="2000" spc="20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nuova</a:t>
            </a:r>
            <a:r>
              <a:rPr lang="it-IT" sz="2000" spc="20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impostazione</a:t>
            </a:r>
            <a:r>
              <a:rPr lang="it-IT" sz="2000" spc="20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della</a:t>
            </a:r>
            <a:r>
              <a:rPr lang="it-IT" sz="2000" spc="210"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formazione</a:t>
            </a:r>
            <a:r>
              <a:rPr lang="it-IT" sz="2000" spc="20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diventa</a:t>
            </a:r>
            <a:r>
              <a:rPr lang="it-IT" sz="2000" spc="20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strumento</a:t>
            </a:r>
            <a:r>
              <a:rPr lang="it-IT" sz="2000" spc="20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capace</a:t>
            </a:r>
            <a:r>
              <a:rPr lang="it-IT" sz="2000" spc="210"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di</a:t>
            </a:r>
            <a:r>
              <a:rPr lang="it-IT" sz="2000" spc="20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produrre</a:t>
            </a:r>
            <a:r>
              <a:rPr lang="it-IT" sz="2000" spc="20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cambiamenti</a:t>
            </a:r>
            <a:r>
              <a:rPr lang="it-IT" sz="2000" spc="-260"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non solo nell’</a:t>
            </a:r>
            <a:r>
              <a:rPr lang="it-IT" sz="2000" dirty="0">
                <a:solidFill>
                  <a:srgbClr val="0432FF"/>
                </a:solidFill>
                <a:effectLst/>
                <a:latin typeface="Arial" panose="020B0604020202020204" pitchFamily="34" charset="0"/>
                <a:ea typeface="Calibri" panose="020F0502020204030204" pitchFamily="34" charset="0"/>
                <a:cs typeface="Arial" panose="020B0604020202020204" pitchFamily="34" charset="0"/>
              </a:rPr>
              <a:t>operatore </a:t>
            </a:r>
            <a:r>
              <a:rPr lang="it-IT" sz="2000" dirty="0">
                <a:effectLst/>
                <a:latin typeface="Arial" panose="020B0604020202020204" pitchFamily="34" charset="0"/>
                <a:ea typeface="Calibri" panose="020F0502020204030204" pitchFamily="34" charset="0"/>
                <a:cs typeface="Arial" panose="020B0604020202020204" pitchFamily="34" charset="0"/>
              </a:rPr>
              <a:t>che si forma, ma anche nell’</a:t>
            </a:r>
            <a:r>
              <a:rPr lang="it-IT" sz="2000" dirty="0">
                <a:solidFill>
                  <a:srgbClr val="0432FF"/>
                </a:solidFill>
                <a:effectLst/>
                <a:latin typeface="Arial" panose="020B0604020202020204" pitchFamily="34" charset="0"/>
                <a:ea typeface="Calibri" panose="020F0502020204030204" pitchFamily="34" charset="0"/>
                <a:cs typeface="Arial" panose="020B0604020202020204" pitchFamily="34" charset="0"/>
              </a:rPr>
              <a:t>organizzazione</a:t>
            </a:r>
            <a:r>
              <a:rPr lang="it-IT" sz="2000" dirty="0">
                <a:effectLst/>
                <a:latin typeface="Arial" panose="020B0604020202020204" pitchFamily="34" charset="0"/>
                <a:ea typeface="Calibri" panose="020F0502020204030204" pitchFamily="34" charset="0"/>
                <a:cs typeface="Arial" panose="020B0604020202020204" pitchFamily="34" charset="0"/>
              </a:rPr>
              <a:t> che lo vede protagonista e</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depositario</a:t>
            </a:r>
            <a:r>
              <a:rPr lang="it-IT" sz="2000" spc="11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delle</a:t>
            </a:r>
            <a:r>
              <a:rPr lang="it-IT" sz="2000" spc="11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abilità</a:t>
            </a:r>
            <a:r>
              <a:rPr lang="it-IT" sz="2000" spc="11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tecniche,</a:t>
            </a:r>
            <a:r>
              <a:rPr lang="it-IT" sz="2000" spc="11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di</a:t>
            </a:r>
            <a:r>
              <a:rPr lang="it-IT" sz="2000" spc="11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competenze</a:t>
            </a:r>
            <a:r>
              <a:rPr lang="it-IT" sz="2000" spc="11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organizzative</a:t>
            </a:r>
            <a:r>
              <a:rPr lang="it-IT" sz="2000" spc="11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e</a:t>
            </a:r>
            <a:r>
              <a:rPr lang="it-IT" sz="2000" spc="11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relazionali.</a:t>
            </a:r>
            <a:r>
              <a:rPr lang="it-IT" sz="2000" spc="55" dirty="0">
                <a:effectLst/>
                <a:latin typeface="Arial" panose="020B0604020202020204" pitchFamily="34" charset="0"/>
                <a:ea typeface="Calibri" panose="020F0502020204030204" pitchFamily="34" charset="0"/>
                <a:cs typeface="Arial" panose="020B0604020202020204" pitchFamily="34" charset="0"/>
              </a:rPr>
              <a:t> </a:t>
            </a:r>
          </a:p>
          <a:p>
            <a:pPr marL="206420" marR="566420" algn="just">
              <a:spcBef>
                <a:spcPts val="595"/>
              </a:spcBef>
            </a:pPr>
            <a:endParaRPr lang="it-IT" sz="2000" spc="55" dirty="0">
              <a:effectLst/>
              <a:latin typeface="Arial" panose="020B0604020202020204" pitchFamily="34" charset="0"/>
              <a:ea typeface="Calibri" panose="020F0502020204030204" pitchFamily="34" charset="0"/>
              <a:cs typeface="Arial" panose="020B0604020202020204" pitchFamily="34" charset="0"/>
            </a:endParaRPr>
          </a:p>
          <a:p>
            <a:pPr marL="206420" marR="566420">
              <a:spcBef>
                <a:spcPts val="595"/>
              </a:spcBef>
            </a:pPr>
            <a:r>
              <a:rPr lang="it-IT" sz="2000" dirty="0">
                <a:effectLst/>
                <a:latin typeface="Arial" panose="020B0604020202020204" pitchFamily="34" charset="0"/>
                <a:ea typeface="Calibri" panose="020F0502020204030204" pitchFamily="34" charset="0"/>
                <a:cs typeface="Arial" panose="020B0604020202020204" pitchFamily="34" charset="0"/>
              </a:rPr>
              <a:t>La</a:t>
            </a:r>
            <a:r>
              <a:rPr lang="it-IT" sz="2000" spc="115" dirty="0">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formazione</a:t>
            </a:r>
            <a:r>
              <a:rPr lang="it-IT" sz="2000" spc="115"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oltre ad essere considerata un processo di acquisizione, sviluppo di abilità e competenze è legata</a:t>
            </a:r>
            <a:r>
              <a:rPr lang="it-IT" sz="2000" spc="270" dirty="0">
                <a:effectLst/>
                <a:latin typeface="Arial" panose="020B0604020202020204" pitchFamily="34" charset="0"/>
                <a:ea typeface="Calibri" panose="020F0502020204030204" pitchFamily="34" charset="0"/>
                <a:cs typeface="Arial" panose="020B0604020202020204" pitchFamily="34" charset="0"/>
              </a:rPr>
              <a:t> </a:t>
            </a:r>
            <a:r>
              <a:rPr lang="it-IT" sz="2000" dirty="0">
                <a:effectLst/>
                <a:latin typeface="Arial" panose="020B0604020202020204" pitchFamily="34" charset="0"/>
                <a:ea typeface="Calibri" panose="020F0502020204030204" pitchFamily="34" charset="0"/>
                <a:cs typeface="Arial" panose="020B0604020202020204" pitchFamily="34" charset="0"/>
              </a:rPr>
              <a:t>alle</a:t>
            </a:r>
            <a:r>
              <a:rPr lang="it-IT" sz="2000" spc="5" dirty="0">
                <a:effectLst/>
                <a:latin typeface="Arial" panose="020B0604020202020204" pitchFamily="34" charset="0"/>
                <a:ea typeface="Calibri" panose="020F0502020204030204" pitchFamily="34" charset="0"/>
                <a:cs typeface="Arial" panose="020B0604020202020204" pitchFamily="34" charset="0"/>
              </a:rPr>
              <a:t> </a:t>
            </a:r>
            <a:r>
              <a:rPr lang="it-IT" sz="2000" dirty="0">
                <a:solidFill>
                  <a:srgbClr val="00B050"/>
                </a:solidFill>
                <a:effectLst/>
                <a:latin typeface="Arial" panose="020B0604020202020204" pitchFamily="34" charset="0"/>
                <a:ea typeface="Calibri" panose="020F0502020204030204" pitchFamily="34" charset="0"/>
                <a:cs typeface="Arial" panose="020B0604020202020204" pitchFamily="34" charset="0"/>
              </a:rPr>
              <a:t>strategie</a:t>
            </a:r>
            <a:r>
              <a:rPr lang="it-IT" sz="2000" spc="-5"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it-IT" sz="2000" dirty="0">
                <a:solidFill>
                  <a:srgbClr val="00B050"/>
                </a:solidFill>
                <a:effectLst/>
                <a:latin typeface="Arial" panose="020B0604020202020204" pitchFamily="34" charset="0"/>
                <a:ea typeface="Calibri" panose="020F0502020204030204" pitchFamily="34" charset="0"/>
                <a:cs typeface="Arial" panose="020B0604020202020204" pitchFamily="34" charset="0"/>
              </a:rPr>
              <a:t>globali e alle altre politiche di gestione delle risorse</a:t>
            </a:r>
            <a:r>
              <a:rPr lang="it-IT" sz="2000" spc="-5"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it-IT" sz="2000" dirty="0">
                <a:solidFill>
                  <a:srgbClr val="00B050"/>
                </a:solidFill>
                <a:effectLst/>
                <a:latin typeface="Arial" panose="020B0604020202020204" pitchFamily="34" charset="0"/>
                <a:ea typeface="Calibri" panose="020F0502020204030204" pitchFamily="34" charset="0"/>
                <a:cs typeface="Arial" panose="020B0604020202020204" pitchFamily="34" charset="0"/>
              </a:rPr>
              <a:t>umane</a:t>
            </a:r>
            <a:r>
              <a:rPr lang="it-IT" sz="2000" dirty="0">
                <a:effectLst/>
                <a:latin typeface="Arial" panose="020B0604020202020204" pitchFamily="34" charset="0"/>
                <a:ea typeface="Calibri" panose="020F0502020204030204" pitchFamily="34" charset="0"/>
                <a:cs typeface="Arial" panose="020B0604020202020204" pitchFamily="34" charset="0"/>
              </a:rPr>
              <a:t>.</a:t>
            </a:r>
          </a:p>
          <a:p>
            <a:endParaRPr lang="it-IT" sz="2000" dirty="0"/>
          </a:p>
        </p:txBody>
      </p:sp>
    </p:spTree>
    <p:extLst>
      <p:ext uri="{BB962C8B-B14F-4D97-AF65-F5344CB8AC3E}">
        <p14:creationId xmlns:p14="http://schemas.microsoft.com/office/powerpoint/2010/main" val="39454722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FB159C8-C833-344C-B345-B01600E0A114}"/>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72</a:t>
            </a:fld>
            <a:endParaRPr lang="en-US" dirty="0"/>
          </a:p>
        </p:txBody>
      </p:sp>
      <p:sp>
        <p:nvSpPr>
          <p:cNvPr id="6" name="CasellaDiTesto 5">
            <a:extLst>
              <a:ext uri="{FF2B5EF4-FFF2-40B4-BE49-F238E27FC236}">
                <a16:creationId xmlns:a16="http://schemas.microsoft.com/office/drawing/2014/main" id="{6FB52EAA-6B8A-4DCB-8BA5-6C9A3B1311B7}"/>
              </a:ext>
            </a:extLst>
          </p:cNvPr>
          <p:cNvSpPr txBox="1"/>
          <p:nvPr/>
        </p:nvSpPr>
        <p:spPr>
          <a:xfrm>
            <a:off x="162046" y="813871"/>
            <a:ext cx="11678855" cy="5786199"/>
          </a:xfrm>
          <a:prstGeom prst="rect">
            <a:avLst/>
          </a:prstGeom>
          <a:noFill/>
        </p:spPr>
        <p:txBody>
          <a:bodyPr wrap="square" rtlCol="0">
            <a:spAutoFit/>
          </a:bodyPr>
          <a:lstStyle/>
          <a:p>
            <a:pPr algn="just"/>
            <a:r>
              <a:rPr lang="it-IT" sz="2000" dirty="0">
                <a:effectLst/>
                <a:latin typeface="Arial" panose="020B0604020202020204" pitchFamily="34" charset="0"/>
              </a:rPr>
              <a:t>Nel 2020 sono stati effettuati un numero considerevole di corsi circa 530 (di cui 420 locali) in tutto l’ente, di cui una parte prevista nei piani formativi approvati a inizio anno ed una parte aggiuntiva inserita durante il periodo emergenziale. </a:t>
            </a:r>
          </a:p>
          <a:p>
            <a:pPr algn="just"/>
            <a:endParaRPr lang="it-IT" sz="2000" dirty="0">
              <a:latin typeface="Arial" panose="020B0604020202020204" pitchFamily="34" charset="0"/>
            </a:endParaRPr>
          </a:p>
          <a:p>
            <a:pPr algn="just"/>
            <a:endParaRPr lang="it-IT" sz="2000" dirty="0">
              <a:latin typeface="Arial" panose="020B0604020202020204" pitchFamily="34" charset="0"/>
            </a:endParaRPr>
          </a:p>
          <a:p>
            <a:pPr algn="just"/>
            <a:endParaRPr lang="it-IT" sz="2000" dirty="0">
              <a:latin typeface="Arial" panose="020B0604020202020204" pitchFamily="34" charset="0"/>
            </a:endParaRPr>
          </a:p>
          <a:p>
            <a:pPr algn="just"/>
            <a:endParaRPr lang="it-IT" sz="2000" dirty="0">
              <a:latin typeface="Arial" panose="020B0604020202020204" pitchFamily="34" charset="0"/>
            </a:endParaRPr>
          </a:p>
          <a:p>
            <a:pPr algn="just"/>
            <a:endParaRPr lang="it-IT" sz="2000" dirty="0">
              <a:latin typeface="Arial" panose="020B0604020202020204" pitchFamily="34" charset="0"/>
            </a:endParaRPr>
          </a:p>
          <a:p>
            <a:pPr algn="just"/>
            <a:endParaRPr lang="it-IT" sz="2000" dirty="0">
              <a:latin typeface="Arial" panose="020B0604020202020204" pitchFamily="34" charset="0"/>
            </a:endParaRPr>
          </a:p>
          <a:p>
            <a:pPr algn="just"/>
            <a:endParaRPr lang="it-IT" sz="2000" dirty="0">
              <a:latin typeface="Arial" panose="020B0604020202020204" pitchFamily="34" charset="0"/>
            </a:endParaRPr>
          </a:p>
          <a:p>
            <a:pPr algn="just"/>
            <a:endParaRPr lang="it-IT" sz="2000" dirty="0">
              <a:latin typeface="Arial" panose="020B0604020202020204" pitchFamily="34" charset="0"/>
            </a:endParaRPr>
          </a:p>
          <a:p>
            <a:pPr algn="just"/>
            <a:endParaRPr lang="it-IT" sz="2000" dirty="0">
              <a:latin typeface="Arial" panose="020B0604020202020204" pitchFamily="34" charset="0"/>
            </a:endParaRPr>
          </a:p>
          <a:p>
            <a:pPr algn="just"/>
            <a:r>
              <a:rPr lang="it-IT" sz="2000" dirty="0">
                <a:latin typeface="Arial" panose="020B0604020202020204" pitchFamily="34" charset="0"/>
              </a:rPr>
              <a:t>Nella Sez. di Bari i corsi hanno coinvolto </a:t>
            </a:r>
            <a:r>
              <a:rPr lang="it-IT" sz="2000" b="1" dirty="0">
                <a:solidFill>
                  <a:srgbClr val="00B050"/>
                </a:solidFill>
                <a:latin typeface="Arial" panose="020B0604020202020204" pitchFamily="34" charset="0"/>
              </a:rPr>
              <a:t>74 dipendenti </a:t>
            </a:r>
            <a:r>
              <a:rPr lang="it-IT" sz="2000" dirty="0">
                <a:latin typeface="Arial" panose="020B0604020202020204" pitchFamily="34" charset="0"/>
              </a:rPr>
              <a:t>che hanno partecipato a 38 corsi (tutti online - senza considerare quelli obbligatori sulle sicurezze).</a:t>
            </a:r>
          </a:p>
          <a:p>
            <a:pPr algn="just">
              <a:spcBef>
                <a:spcPts val="1200"/>
              </a:spcBef>
            </a:pPr>
            <a:r>
              <a:rPr lang="it-IT" sz="2000" dirty="0">
                <a:effectLst/>
                <a:latin typeface="Arial" panose="020B0604020202020204" pitchFamily="34" charset="0"/>
              </a:rPr>
              <a:t>Per snellire le procedure </a:t>
            </a:r>
            <a:r>
              <a:rPr lang="it-IT" sz="2000" dirty="0">
                <a:latin typeface="Arial" panose="020B0604020202020204" pitchFamily="34" charset="0"/>
              </a:rPr>
              <a:t>nel periodo emergenziale è stata data la possibilità </a:t>
            </a:r>
            <a:r>
              <a:rPr lang="it-IT" sz="2000" dirty="0">
                <a:effectLst/>
                <a:latin typeface="Arial" panose="020B0604020202020204" pitchFamily="34" charset="0"/>
              </a:rPr>
              <a:t>ai Direttori di approvare direttamente i corsi locali on line senza dover passare attraverso l’approvazione della CNF, attenendosi alla politica adottata dalla Commissione nell’approvazione dei corsi. </a:t>
            </a:r>
          </a:p>
          <a:p>
            <a:pPr algn="just"/>
            <a:r>
              <a:rPr lang="it-IT" sz="2000" dirty="0">
                <a:latin typeface="Arial" panose="020B0604020202020204" pitchFamily="34" charset="0"/>
              </a:rPr>
              <a:t>Molti dei corso non svolti in presenza nel 2020 dovrebbero essere erogati quest’anno.</a:t>
            </a:r>
          </a:p>
        </p:txBody>
      </p:sp>
      <p:graphicFrame>
        <p:nvGraphicFramePr>
          <p:cNvPr id="7" name="Grafico 6">
            <a:extLst>
              <a:ext uri="{FF2B5EF4-FFF2-40B4-BE49-F238E27FC236}">
                <a16:creationId xmlns:a16="http://schemas.microsoft.com/office/drawing/2014/main" id="{A8524E51-49B1-4C33-BA43-B01806C4BA36}"/>
              </a:ext>
            </a:extLst>
          </p:cNvPr>
          <p:cNvGraphicFramePr>
            <a:graphicFrameLocks/>
          </p:cNvGraphicFramePr>
          <p:nvPr>
            <p:extLst>
              <p:ext uri="{D42A27DB-BD31-4B8C-83A1-F6EECF244321}">
                <p14:modId xmlns:p14="http://schemas.microsoft.com/office/powerpoint/2010/main" val="1094108790"/>
              </p:ext>
            </p:extLst>
          </p:nvPr>
        </p:nvGraphicFramePr>
        <p:xfrm>
          <a:off x="6054066" y="1819946"/>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fico 8">
            <a:extLst>
              <a:ext uri="{FF2B5EF4-FFF2-40B4-BE49-F238E27FC236}">
                <a16:creationId xmlns:a16="http://schemas.microsoft.com/office/drawing/2014/main" id="{E63677CE-E945-48D1-A058-86C2CBFB951A}"/>
              </a:ext>
            </a:extLst>
          </p:cNvPr>
          <p:cNvGraphicFramePr>
            <a:graphicFrameLocks/>
          </p:cNvGraphicFramePr>
          <p:nvPr>
            <p:extLst>
              <p:ext uri="{D42A27DB-BD31-4B8C-83A1-F6EECF244321}">
                <p14:modId xmlns:p14="http://schemas.microsoft.com/office/powerpoint/2010/main" val="2436709577"/>
              </p:ext>
            </p:extLst>
          </p:nvPr>
        </p:nvGraphicFramePr>
        <p:xfrm>
          <a:off x="968463" y="1819946"/>
          <a:ext cx="4407347" cy="2662519"/>
        </p:xfrm>
        <a:graphic>
          <a:graphicData uri="http://schemas.openxmlformats.org/drawingml/2006/chart">
            <c:chart xmlns:c="http://schemas.openxmlformats.org/drawingml/2006/chart" xmlns:r="http://schemas.openxmlformats.org/officeDocument/2006/relationships" r:id="rId3"/>
          </a:graphicData>
        </a:graphic>
      </p:graphicFrame>
      <p:sp>
        <p:nvSpPr>
          <p:cNvPr id="16" name="Title 1">
            <a:extLst>
              <a:ext uri="{FF2B5EF4-FFF2-40B4-BE49-F238E27FC236}">
                <a16:creationId xmlns:a16="http://schemas.microsoft.com/office/drawing/2014/main" id="{302CD285-1E1B-5740-90BC-ADF2713FE1A3}"/>
              </a:ext>
            </a:extLst>
          </p:cNvPr>
          <p:cNvSpPr>
            <a:spLocks noGrp="1"/>
          </p:cNvSpPr>
          <p:nvPr>
            <p:ph type="title"/>
          </p:nvPr>
        </p:nvSpPr>
        <p:spPr>
          <a:xfrm>
            <a:off x="1672473" y="147189"/>
            <a:ext cx="9342088" cy="393738"/>
          </a:xfrm>
        </p:spPr>
        <p:txBody>
          <a:bodyPr/>
          <a:lstStyle/>
          <a:p>
            <a:r>
              <a:rPr lang="it-IT" dirty="0"/>
              <a:t>Commissione Formazione (</a:t>
            </a:r>
            <a:r>
              <a:rPr lang="it-IT" b="1" dirty="0"/>
              <a:t>A. Ceres</a:t>
            </a:r>
            <a:r>
              <a:rPr lang="it-IT" dirty="0"/>
              <a:t>)</a:t>
            </a:r>
          </a:p>
        </p:txBody>
      </p:sp>
    </p:spTree>
    <p:extLst>
      <p:ext uri="{BB962C8B-B14F-4D97-AF65-F5344CB8AC3E}">
        <p14:creationId xmlns:p14="http://schemas.microsoft.com/office/powerpoint/2010/main" val="630820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FB159C8-C833-344C-B345-B01600E0A114}"/>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73</a:t>
            </a:fld>
            <a:endParaRPr lang="en-US" dirty="0"/>
          </a:p>
        </p:txBody>
      </p:sp>
      <p:sp>
        <p:nvSpPr>
          <p:cNvPr id="6" name="CasellaDiTesto 5">
            <a:extLst>
              <a:ext uri="{FF2B5EF4-FFF2-40B4-BE49-F238E27FC236}">
                <a16:creationId xmlns:a16="http://schemas.microsoft.com/office/drawing/2014/main" id="{6FB52EAA-6B8A-4DCB-8BA5-6C9A3B1311B7}"/>
              </a:ext>
            </a:extLst>
          </p:cNvPr>
          <p:cNvSpPr txBox="1"/>
          <p:nvPr/>
        </p:nvSpPr>
        <p:spPr>
          <a:xfrm>
            <a:off x="458632" y="913896"/>
            <a:ext cx="11142973" cy="5324535"/>
          </a:xfrm>
          <a:prstGeom prst="rect">
            <a:avLst/>
          </a:prstGeom>
          <a:noFill/>
        </p:spPr>
        <p:txBody>
          <a:bodyPr wrap="square" rtlCol="0">
            <a:spAutoFit/>
          </a:bodyPr>
          <a:lstStyle/>
          <a:p>
            <a:r>
              <a:rPr lang="it-IT" sz="2000" dirty="0">
                <a:latin typeface="Arial" panose="020B0604020202020204" pitchFamily="34" charset="0"/>
              </a:rPr>
              <a:t>Principali obiettivi ritenuti prioritari dalla CNF per il 2021: </a:t>
            </a:r>
          </a:p>
          <a:p>
            <a:pPr marL="867811" lvl="1" indent="-285750">
              <a:spcBef>
                <a:spcPts val="1200"/>
              </a:spcBef>
              <a:buFont typeface="Arial" panose="020B0604020202020204" pitchFamily="34" charset="0"/>
              <a:buChar char="•"/>
            </a:pPr>
            <a:r>
              <a:rPr lang="it-IT" sz="2000" dirty="0">
                <a:solidFill>
                  <a:srgbClr val="00B050"/>
                </a:solidFill>
                <a:effectLst/>
                <a:latin typeface="Arial" panose="020B0604020202020204" pitchFamily="34" charset="0"/>
              </a:rPr>
              <a:t>Percorso formativo di Project Management</a:t>
            </a:r>
          </a:p>
          <a:p>
            <a:pPr marL="867811" lvl="1" indent="-285750">
              <a:spcBef>
                <a:spcPts val="1200"/>
              </a:spcBef>
              <a:buFont typeface="Arial" panose="020B0604020202020204" pitchFamily="34" charset="0"/>
              <a:buChar char="•"/>
            </a:pPr>
            <a:r>
              <a:rPr lang="it-IT" sz="2000" dirty="0">
                <a:solidFill>
                  <a:srgbClr val="4F81BD"/>
                </a:solidFill>
                <a:effectLst/>
                <a:latin typeface="Arial" panose="020B0604020202020204" pitchFamily="34" charset="0"/>
              </a:rPr>
              <a:t>Percorsi formativi manageriali</a:t>
            </a:r>
          </a:p>
          <a:p>
            <a:pPr marL="867811" lvl="1" indent="-285750">
              <a:spcBef>
                <a:spcPts val="1200"/>
              </a:spcBef>
              <a:buFont typeface="Arial" panose="020B0604020202020204" pitchFamily="34" charset="0"/>
              <a:buChar char="•"/>
            </a:pPr>
            <a:r>
              <a:rPr lang="it-IT" sz="2000" dirty="0">
                <a:solidFill>
                  <a:srgbClr val="00B050"/>
                </a:solidFill>
                <a:effectLst/>
                <a:latin typeface="Arial" panose="020B0604020202020204" pitchFamily="34" charset="0"/>
              </a:rPr>
              <a:t>Formazione in ambito di Trasferimento Tecnologico</a:t>
            </a:r>
          </a:p>
          <a:p>
            <a:endParaRPr lang="it-IT" sz="2000" dirty="0">
              <a:effectLst/>
              <a:latin typeface="Arial" panose="020B0604020202020204" pitchFamily="34" charset="0"/>
            </a:endParaRPr>
          </a:p>
          <a:p>
            <a:endParaRPr lang="it-IT" sz="2000" dirty="0">
              <a:latin typeface="Arial" panose="020B0604020202020204" pitchFamily="34" charset="0"/>
            </a:endParaRPr>
          </a:p>
          <a:p>
            <a:r>
              <a:rPr lang="it-IT" sz="2000" dirty="0">
                <a:effectLst/>
                <a:latin typeface="Arial" panose="020B0604020202020204" pitchFamily="34" charset="0"/>
              </a:rPr>
              <a:t>Prossime date per la definizione dei piani formativi:</a:t>
            </a:r>
          </a:p>
          <a:p>
            <a:pPr marL="285750" indent="-285750">
              <a:spcBef>
                <a:spcPts val="1200"/>
              </a:spcBef>
              <a:buFont typeface="Arial" panose="020B0604020202020204" pitchFamily="34" charset="0"/>
              <a:buChar char="•"/>
            </a:pPr>
            <a:r>
              <a:rPr lang="it-IT" sz="2000" dirty="0">
                <a:latin typeface="Arial" panose="020B0604020202020204" pitchFamily="34" charset="0"/>
              </a:rPr>
              <a:t>30 Maggio per variazioni con carattere di eccezionalità e di urgenza (analizzate a giugno)</a:t>
            </a:r>
          </a:p>
          <a:p>
            <a:pPr marL="285750" indent="-285750">
              <a:spcBef>
                <a:spcPts val="1200"/>
              </a:spcBef>
              <a:buFont typeface="Arial" panose="020B0604020202020204" pitchFamily="34" charset="0"/>
              <a:buChar char="•"/>
            </a:pPr>
            <a:r>
              <a:rPr lang="it-IT" sz="2000" dirty="0">
                <a:latin typeface="Arial" panose="020B0604020202020204" pitchFamily="34" charset="0"/>
              </a:rPr>
              <a:t>30 settembre per la definizione PF 2022 (analizzate in autunno).</a:t>
            </a:r>
          </a:p>
          <a:p>
            <a:pPr>
              <a:spcBef>
                <a:spcPts val="1200"/>
              </a:spcBef>
            </a:pPr>
            <a:endParaRPr lang="it-IT" sz="2000" dirty="0">
              <a:latin typeface="Arial" panose="020B0604020202020204" pitchFamily="34" charset="0"/>
            </a:endParaRPr>
          </a:p>
          <a:p>
            <a:r>
              <a:rPr lang="it-IT" sz="2000" dirty="0">
                <a:effectLst/>
                <a:latin typeface="Arial" panose="020B0604020202020204" pitchFamily="34" charset="0"/>
              </a:rPr>
              <a:t>Nel mese di giugno-luglio sarà condotta l’</a:t>
            </a:r>
            <a:r>
              <a:rPr lang="it-IT" sz="2000" dirty="0">
                <a:latin typeface="Arial" panose="020B0604020202020204" pitchFamily="34" charset="0"/>
              </a:rPr>
              <a:t>analisi per la d</a:t>
            </a:r>
            <a:r>
              <a:rPr lang="it-IT" sz="2000" dirty="0">
                <a:effectLst/>
                <a:latin typeface="Arial" panose="020B0604020202020204" pitchFamily="34" charset="0"/>
              </a:rPr>
              <a:t>efinizione bisogni formativi, attraverso un sondaggio strutturato ed eventualmente saranno condotte delle interviste a campione.</a:t>
            </a:r>
          </a:p>
          <a:p>
            <a:endParaRPr lang="it-IT" sz="2000" dirty="0">
              <a:effectLst/>
              <a:latin typeface="Arial" panose="020B0604020202020204" pitchFamily="34" charset="0"/>
            </a:endParaRPr>
          </a:p>
          <a:p>
            <a:r>
              <a:rPr lang="it-IT" sz="2000" dirty="0">
                <a:latin typeface="Arial" panose="020B0604020202020204" pitchFamily="34" charset="0"/>
              </a:rPr>
              <a:t>Ad ogni corso seguiranno valutazioni di gradimento ed impatto.</a:t>
            </a:r>
            <a:endParaRPr lang="it-IT" sz="2000" dirty="0">
              <a:effectLst/>
              <a:latin typeface="Arial" panose="020B0604020202020204" pitchFamily="34" charset="0"/>
            </a:endParaRPr>
          </a:p>
        </p:txBody>
      </p:sp>
      <p:sp>
        <p:nvSpPr>
          <p:cNvPr id="12" name="Title 1">
            <a:extLst>
              <a:ext uri="{FF2B5EF4-FFF2-40B4-BE49-F238E27FC236}">
                <a16:creationId xmlns:a16="http://schemas.microsoft.com/office/drawing/2014/main" id="{1DC4CEAA-979D-7A46-8401-7EF9137A627B}"/>
              </a:ext>
            </a:extLst>
          </p:cNvPr>
          <p:cNvSpPr>
            <a:spLocks noGrp="1"/>
          </p:cNvSpPr>
          <p:nvPr>
            <p:ph type="title"/>
          </p:nvPr>
        </p:nvSpPr>
        <p:spPr>
          <a:xfrm>
            <a:off x="1672473" y="147189"/>
            <a:ext cx="9342088" cy="393738"/>
          </a:xfrm>
        </p:spPr>
        <p:txBody>
          <a:bodyPr/>
          <a:lstStyle/>
          <a:p>
            <a:r>
              <a:rPr lang="it-IT" dirty="0"/>
              <a:t>Commissione Formazione (</a:t>
            </a:r>
            <a:r>
              <a:rPr lang="it-IT" b="1" dirty="0"/>
              <a:t>A. Ceres</a:t>
            </a:r>
            <a:r>
              <a:rPr lang="it-IT" dirty="0"/>
              <a:t>)</a:t>
            </a:r>
          </a:p>
        </p:txBody>
      </p:sp>
    </p:spTree>
    <p:extLst>
      <p:ext uri="{BB962C8B-B14F-4D97-AF65-F5344CB8AC3E}">
        <p14:creationId xmlns:p14="http://schemas.microsoft.com/office/powerpoint/2010/main" val="761869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dirty="0"/>
              <a:t>Attività CSN I (1/6) - </a:t>
            </a:r>
            <a:r>
              <a:rPr lang="en-US" dirty="0" err="1"/>
              <a:t>Rivelatori</a:t>
            </a:r>
            <a:r>
              <a:rPr lang="en-US" dirty="0"/>
              <a:t> a Gas</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74</a:t>
            </a:fld>
            <a:endParaRPr lang="en-US" dirty="0"/>
          </a:p>
        </p:txBody>
      </p:sp>
      <p:sp>
        <p:nvSpPr>
          <p:cNvPr id="5" name="CasellaDiTesto 4">
            <a:extLst>
              <a:ext uri="{FF2B5EF4-FFF2-40B4-BE49-F238E27FC236}">
                <a16:creationId xmlns:a16="http://schemas.microsoft.com/office/drawing/2014/main" id="{27823F64-082B-B14D-A4A7-F7147F5C50F9}"/>
              </a:ext>
            </a:extLst>
          </p:cNvPr>
          <p:cNvSpPr txBox="1"/>
          <p:nvPr/>
        </p:nvSpPr>
        <p:spPr>
          <a:xfrm>
            <a:off x="91346" y="839908"/>
            <a:ext cx="7452454" cy="461665"/>
          </a:xfrm>
          <a:prstGeom prst="rect">
            <a:avLst/>
          </a:prstGeom>
          <a:noFill/>
        </p:spPr>
        <p:txBody>
          <a:bodyPr wrap="square" rtlCol="0">
            <a:spAutoFit/>
          </a:bodyPr>
          <a:lstStyle/>
          <a:p>
            <a:r>
              <a:rPr lang="it-IT" sz="2400" b="1" dirty="0">
                <a:solidFill>
                  <a:srgbClr val="FFC000"/>
                </a:solidFill>
              </a:rPr>
              <a:t>rivelatori a gas per l’esperimento CMS (LHC e HL-LHC)</a:t>
            </a:r>
          </a:p>
        </p:txBody>
      </p:sp>
      <p:sp>
        <p:nvSpPr>
          <p:cNvPr id="7" name="CasellaDiTesto 6">
            <a:extLst>
              <a:ext uri="{FF2B5EF4-FFF2-40B4-BE49-F238E27FC236}">
                <a16:creationId xmlns:a16="http://schemas.microsoft.com/office/drawing/2014/main" id="{385F7060-97BF-704F-94E2-ECE499EA5B71}"/>
              </a:ext>
            </a:extLst>
          </p:cNvPr>
          <p:cNvSpPr txBox="1"/>
          <p:nvPr/>
        </p:nvSpPr>
        <p:spPr>
          <a:xfrm>
            <a:off x="53246" y="1959872"/>
            <a:ext cx="9535578" cy="1846659"/>
          </a:xfrm>
          <a:prstGeom prst="rect">
            <a:avLst/>
          </a:prstGeom>
          <a:noFill/>
        </p:spPr>
        <p:txBody>
          <a:bodyPr wrap="square" rtlCol="0">
            <a:spAutoFit/>
          </a:bodyPr>
          <a:lstStyle/>
          <a:p>
            <a:pPr marL="342900" indent="-342900">
              <a:buFont typeface="Arial" panose="020B0604020202020204" pitchFamily="34" charset="0"/>
              <a:buChar char="•"/>
            </a:pPr>
            <a:r>
              <a:rPr lang="it-IT" sz="1800" dirty="0"/>
              <a:t>RPC</a:t>
            </a:r>
          </a:p>
          <a:p>
            <a:pPr marL="924961" lvl="1" indent="-342900">
              <a:buFont typeface="Arial" panose="020B0604020202020204" pitchFamily="34" charset="0"/>
              <a:buChar char="•"/>
            </a:pPr>
            <a:r>
              <a:rPr lang="it-IT" sz="1800" dirty="0">
                <a:solidFill>
                  <a:srgbClr val="4F81BE"/>
                </a:solidFill>
              </a:rPr>
              <a:t>riparazione camere con perdita gas, installazione servizi stazioni RE3.1 e RE4.1, studio delle prestazioni degli RPC in Run2, </a:t>
            </a:r>
            <a:r>
              <a:rPr lang="it-IT" sz="1800" dirty="0" err="1">
                <a:solidFill>
                  <a:srgbClr val="4F81BE"/>
                </a:solidFill>
              </a:rPr>
              <a:t>Longevity</a:t>
            </a:r>
            <a:r>
              <a:rPr lang="it-IT" sz="1800" dirty="0">
                <a:solidFill>
                  <a:srgbClr val="4F81BE"/>
                </a:solidFill>
              </a:rPr>
              <a:t> </a:t>
            </a:r>
            <a:r>
              <a:rPr lang="it-IT" sz="1800" dirty="0" err="1">
                <a:solidFill>
                  <a:srgbClr val="4F81BE"/>
                </a:solidFill>
              </a:rPr>
              <a:t>studies</a:t>
            </a:r>
            <a:r>
              <a:rPr lang="it-IT" sz="1800" dirty="0">
                <a:solidFill>
                  <a:srgbClr val="4F81BE"/>
                </a:solidFill>
              </a:rPr>
              <a:t>, R&amp;D su miscele di gas eco-compatibili</a:t>
            </a:r>
          </a:p>
          <a:p>
            <a:pPr marL="924961" lvl="1" indent="-342900">
              <a:buFont typeface="Arial" panose="020B0604020202020204" pitchFamily="34" charset="0"/>
              <a:buChar char="•"/>
            </a:pPr>
            <a:endParaRPr lang="it-IT" sz="600" dirty="0">
              <a:solidFill>
                <a:srgbClr val="4F81BE"/>
              </a:solidFill>
            </a:endParaRPr>
          </a:p>
          <a:p>
            <a:pPr marL="924961" lvl="1" indent="-342900">
              <a:buFont typeface="Arial" panose="020B0604020202020204" pitchFamily="34" charset="0"/>
              <a:buChar char="•"/>
            </a:pPr>
            <a:r>
              <a:rPr lang="it-IT" sz="1800" dirty="0"/>
              <a:t>2021 - 6 FTE: </a:t>
            </a:r>
            <a:r>
              <a:rPr lang="it-IT" sz="1800" dirty="0">
                <a:solidFill>
                  <a:srgbClr val="FF0000"/>
                </a:solidFill>
              </a:rPr>
              <a:t>M. Abbrescia, G. Iaselli, G. Pugliese, </a:t>
            </a:r>
            <a:r>
              <a:rPr lang="it-IT" sz="1800" dirty="0" err="1">
                <a:solidFill>
                  <a:schemeClr val="bg2">
                    <a:lumMod val="50000"/>
                  </a:schemeClr>
                </a:solidFill>
              </a:rPr>
              <a:t>R</a:t>
            </a:r>
            <a:r>
              <a:rPr lang="it-IT" sz="1800" dirty="0">
                <a:solidFill>
                  <a:schemeClr val="bg2">
                    <a:lumMod val="50000"/>
                  </a:schemeClr>
                </a:solidFill>
              </a:rPr>
              <a:t>. </a:t>
            </a:r>
            <a:r>
              <a:rPr lang="it-IT" sz="1800" dirty="0" err="1">
                <a:solidFill>
                  <a:schemeClr val="bg2">
                    <a:lumMod val="50000"/>
                  </a:schemeClr>
                </a:solidFill>
              </a:rPr>
              <a:t>Aly</a:t>
            </a:r>
            <a:r>
              <a:rPr lang="it-IT" sz="1800" dirty="0">
                <a:solidFill>
                  <a:srgbClr val="EAEAA4"/>
                </a:solidFill>
              </a:rPr>
              <a:t>,, </a:t>
            </a:r>
            <a:r>
              <a:rPr lang="it-IT" sz="1800" dirty="0" err="1">
                <a:solidFill>
                  <a:srgbClr val="00B050"/>
                </a:solidFill>
              </a:rPr>
              <a:t>W</a:t>
            </a:r>
            <a:r>
              <a:rPr lang="it-IT" sz="1800" dirty="0">
                <a:solidFill>
                  <a:srgbClr val="00B050"/>
                </a:solidFill>
              </a:rPr>
              <a:t>. </a:t>
            </a:r>
            <a:r>
              <a:rPr lang="it-IT" sz="1800" dirty="0" err="1">
                <a:solidFill>
                  <a:srgbClr val="00B050"/>
                </a:solidFill>
              </a:rPr>
              <a:t>Elmetenawee</a:t>
            </a:r>
            <a:r>
              <a:rPr lang="it-IT" sz="1800" dirty="0">
                <a:solidFill>
                  <a:srgbClr val="00B050"/>
                </a:solidFill>
              </a:rPr>
              <a:t>, D. Paesani,      D. </a:t>
            </a:r>
            <a:r>
              <a:rPr lang="it-IT" sz="1800" dirty="0" err="1">
                <a:solidFill>
                  <a:srgbClr val="00B050"/>
                </a:solidFill>
              </a:rPr>
              <a:t>Ramos</a:t>
            </a:r>
            <a:endParaRPr lang="it-IT" sz="1800" dirty="0">
              <a:solidFill>
                <a:srgbClr val="00B050"/>
              </a:solidFill>
            </a:endParaRPr>
          </a:p>
          <a:p>
            <a:pPr marL="924961" lvl="1" indent="-342900">
              <a:buFont typeface="Arial" panose="020B0604020202020204" pitchFamily="34" charset="0"/>
              <a:buChar char="•"/>
            </a:pPr>
            <a:r>
              <a:rPr lang="it-IT" sz="1800" dirty="0"/>
              <a:t>RPC System Manager &amp; </a:t>
            </a:r>
            <a:r>
              <a:rPr lang="it-IT" sz="1800" dirty="0" err="1"/>
              <a:t>Resp</a:t>
            </a:r>
            <a:r>
              <a:rPr lang="it-IT" sz="1800" dirty="0"/>
              <a:t>. Locale CMS: G. Pugliese</a:t>
            </a:r>
          </a:p>
        </p:txBody>
      </p:sp>
      <p:pic>
        <p:nvPicPr>
          <p:cNvPr id="9" name="Immagine 8">
            <a:extLst>
              <a:ext uri="{FF2B5EF4-FFF2-40B4-BE49-F238E27FC236}">
                <a16:creationId xmlns:a16="http://schemas.microsoft.com/office/drawing/2014/main" id="{5546D506-18CE-F644-B429-ED7CD83B03BB}"/>
              </a:ext>
            </a:extLst>
          </p:cNvPr>
          <p:cNvPicPr>
            <a:picLocks noChangeAspect="1"/>
          </p:cNvPicPr>
          <p:nvPr/>
        </p:nvPicPr>
        <p:blipFill>
          <a:blip r:embed="rId2"/>
          <a:stretch>
            <a:fillRect/>
          </a:stretch>
        </p:blipFill>
        <p:spPr>
          <a:xfrm>
            <a:off x="9588824" y="1673430"/>
            <a:ext cx="2480594" cy="1836594"/>
          </a:xfrm>
          <a:prstGeom prst="rect">
            <a:avLst/>
          </a:prstGeom>
        </p:spPr>
      </p:pic>
      <p:sp>
        <p:nvSpPr>
          <p:cNvPr id="10" name="CasellaDiTesto 9">
            <a:extLst>
              <a:ext uri="{FF2B5EF4-FFF2-40B4-BE49-F238E27FC236}">
                <a16:creationId xmlns:a16="http://schemas.microsoft.com/office/drawing/2014/main" id="{E2E12712-5D48-494A-B6C0-CCD8AFF0CA78}"/>
              </a:ext>
            </a:extLst>
          </p:cNvPr>
          <p:cNvSpPr txBox="1"/>
          <p:nvPr/>
        </p:nvSpPr>
        <p:spPr>
          <a:xfrm>
            <a:off x="45050" y="3991197"/>
            <a:ext cx="9307035" cy="2739211"/>
          </a:xfrm>
          <a:prstGeom prst="rect">
            <a:avLst/>
          </a:prstGeom>
          <a:noFill/>
        </p:spPr>
        <p:txBody>
          <a:bodyPr wrap="square" rtlCol="0">
            <a:spAutoFit/>
          </a:bodyPr>
          <a:lstStyle/>
          <a:p>
            <a:pPr marL="342900" indent="-342900">
              <a:buFont typeface="Arial" panose="020B0604020202020204" pitchFamily="34" charset="0"/>
              <a:buChar char="•"/>
            </a:pPr>
            <a:r>
              <a:rPr lang="it-IT" sz="1800" dirty="0"/>
              <a:t>GEM</a:t>
            </a:r>
          </a:p>
          <a:p>
            <a:pPr marL="924961" lvl="1" indent="-342900">
              <a:buFont typeface="Arial" panose="020B0604020202020204" pitchFamily="34" charset="0"/>
              <a:buChar char="•"/>
            </a:pPr>
            <a:r>
              <a:rPr lang="it-IT" sz="1800" dirty="0">
                <a:solidFill>
                  <a:srgbClr val="4F81BE"/>
                </a:solidFill>
              </a:rPr>
              <a:t>progetto e produzione dell’elettronica (VFAT3) e dei rivelatori a GEM</a:t>
            </a:r>
          </a:p>
          <a:p>
            <a:pPr marL="924961" lvl="1" indent="-342900">
              <a:buFont typeface="Arial" panose="020B0604020202020204" pitchFamily="34" charset="0"/>
              <a:buChar char="•"/>
            </a:pPr>
            <a:r>
              <a:rPr lang="it-IT" sz="1800" dirty="0">
                <a:solidFill>
                  <a:srgbClr val="4F81BE"/>
                </a:solidFill>
              </a:rPr>
              <a:t>camere GE1/1 installate, in corso R&amp;D per camere ME0 e studi per costruzione GE2/1</a:t>
            </a:r>
          </a:p>
          <a:p>
            <a:pPr marL="924961" lvl="1" indent="-342900">
              <a:buFont typeface="Arial" panose="020B0604020202020204" pitchFamily="34" charset="0"/>
              <a:buChar char="•"/>
            </a:pPr>
            <a:endParaRPr lang="it-IT" sz="200" dirty="0">
              <a:solidFill>
                <a:srgbClr val="4F81BE"/>
              </a:solidFill>
            </a:endParaRPr>
          </a:p>
          <a:p>
            <a:pPr marL="924961" lvl="1" indent="-342900">
              <a:buFont typeface="Arial" panose="020B0604020202020204" pitchFamily="34" charset="0"/>
              <a:buChar char="•"/>
            </a:pPr>
            <a:endParaRPr lang="it-IT" sz="300" dirty="0">
              <a:solidFill>
                <a:srgbClr val="4F81BE"/>
              </a:solidFill>
            </a:endParaRPr>
          </a:p>
          <a:p>
            <a:pPr marL="924961" lvl="1" indent="-342900">
              <a:buFont typeface="Arial" panose="020B0604020202020204" pitchFamily="34" charset="0"/>
              <a:buChar char="•"/>
            </a:pPr>
            <a:r>
              <a:rPr lang="it-IT" sz="1800" dirty="0"/>
              <a:t>2021 - 7.3 FTE: </a:t>
            </a:r>
            <a:r>
              <a:rPr lang="it-IT" sz="1800" dirty="0">
                <a:solidFill>
                  <a:srgbClr val="FF0000"/>
                </a:solidFill>
              </a:rPr>
              <a:t>A. </a:t>
            </a:r>
            <a:r>
              <a:rPr lang="it-IT" sz="1800" dirty="0" err="1">
                <a:solidFill>
                  <a:srgbClr val="FF0000"/>
                </a:solidFill>
              </a:rPr>
              <a:t>Colaleo</a:t>
            </a:r>
            <a:r>
              <a:rPr lang="it-IT" sz="1800" dirty="0">
                <a:solidFill>
                  <a:srgbClr val="FF0000"/>
                </a:solidFill>
              </a:rPr>
              <a:t>, G. De </a:t>
            </a:r>
            <a:r>
              <a:rPr lang="it-IT" sz="1800" dirty="0" err="1">
                <a:solidFill>
                  <a:srgbClr val="FF0000"/>
                </a:solidFill>
              </a:rPr>
              <a:t>Robertis</a:t>
            </a:r>
            <a:r>
              <a:rPr lang="it-IT" sz="1800" dirty="0">
                <a:solidFill>
                  <a:srgbClr val="FF0000"/>
                </a:solidFill>
              </a:rPr>
              <a:t>, </a:t>
            </a:r>
            <a:r>
              <a:rPr lang="it-IT" sz="1800" dirty="0" err="1">
                <a:solidFill>
                  <a:srgbClr val="FF0000"/>
                </a:solidFill>
              </a:rPr>
              <a:t>F</a:t>
            </a:r>
            <a:r>
              <a:rPr lang="it-IT" sz="1800" dirty="0">
                <a:solidFill>
                  <a:srgbClr val="FF0000"/>
                </a:solidFill>
              </a:rPr>
              <a:t>. </a:t>
            </a:r>
            <a:r>
              <a:rPr lang="it-IT" sz="1800" dirty="0" err="1">
                <a:solidFill>
                  <a:srgbClr val="FF0000"/>
                </a:solidFill>
              </a:rPr>
              <a:t>Licciulli</a:t>
            </a:r>
            <a:r>
              <a:rPr lang="it-IT" sz="1800" dirty="0">
                <a:solidFill>
                  <a:srgbClr val="FF0000"/>
                </a:solidFill>
              </a:rPr>
              <a:t>, M. Maggi, </a:t>
            </a:r>
            <a:r>
              <a:rPr lang="it-IT" sz="1800" dirty="0">
                <a:solidFill>
                  <a:srgbClr val="FFC000"/>
                </a:solidFill>
              </a:rPr>
              <a:t>S. Nuzzo, A. Ranieri</a:t>
            </a:r>
            <a:r>
              <a:rPr lang="it-IT" sz="1800" dirty="0">
                <a:solidFill>
                  <a:srgbClr val="FF0000"/>
                </a:solidFill>
              </a:rPr>
              <a:t>,       P. </a:t>
            </a:r>
            <a:r>
              <a:rPr lang="it-IT" sz="1800" dirty="0" err="1">
                <a:solidFill>
                  <a:srgbClr val="FF0000"/>
                </a:solidFill>
              </a:rPr>
              <a:t>Verwilligen</a:t>
            </a:r>
            <a:r>
              <a:rPr lang="it-IT" sz="1800" dirty="0">
                <a:solidFill>
                  <a:srgbClr val="FF0000"/>
                </a:solidFill>
              </a:rPr>
              <a:t>, </a:t>
            </a:r>
            <a:r>
              <a:rPr lang="it-IT" sz="1800" dirty="0" err="1">
                <a:solidFill>
                  <a:schemeClr val="tx2">
                    <a:lumMod val="60000"/>
                    <a:lumOff val="40000"/>
                  </a:schemeClr>
                </a:solidFill>
              </a:rPr>
              <a:t>F</a:t>
            </a:r>
            <a:r>
              <a:rPr lang="it-IT" sz="1800" dirty="0">
                <a:solidFill>
                  <a:schemeClr val="tx2">
                    <a:lumMod val="60000"/>
                    <a:lumOff val="40000"/>
                  </a:schemeClr>
                </a:solidFill>
              </a:rPr>
              <a:t>. Errico, </a:t>
            </a:r>
            <a:r>
              <a:rPr lang="it-IT" sz="1800" dirty="0" err="1">
                <a:solidFill>
                  <a:schemeClr val="tx2">
                    <a:lumMod val="60000"/>
                    <a:lumOff val="40000"/>
                  </a:schemeClr>
                </a:solidFill>
              </a:rPr>
              <a:t>R</a:t>
            </a:r>
            <a:r>
              <a:rPr lang="it-IT" sz="1800" dirty="0">
                <a:solidFill>
                  <a:schemeClr val="tx2">
                    <a:lumMod val="60000"/>
                    <a:lumOff val="40000"/>
                  </a:schemeClr>
                </a:solidFill>
              </a:rPr>
              <a:t>. </a:t>
            </a:r>
            <a:r>
              <a:rPr lang="it-IT" sz="1800" dirty="0" err="1">
                <a:solidFill>
                  <a:schemeClr val="tx2">
                    <a:lumMod val="60000"/>
                    <a:lumOff val="40000"/>
                  </a:schemeClr>
                </a:solidFill>
              </a:rPr>
              <a:t>Radogna</a:t>
            </a:r>
            <a:r>
              <a:rPr lang="it-IT" sz="1800" dirty="0">
                <a:solidFill>
                  <a:schemeClr val="tx2">
                    <a:lumMod val="60000"/>
                    <a:lumOff val="40000"/>
                  </a:schemeClr>
                </a:solidFill>
              </a:rPr>
              <a:t>, </a:t>
            </a:r>
            <a:r>
              <a:rPr lang="it-IT" sz="1800" dirty="0" err="1">
                <a:solidFill>
                  <a:srgbClr val="4F81BE"/>
                </a:solidFill>
              </a:rPr>
              <a:t>R</a:t>
            </a:r>
            <a:r>
              <a:rPr lang="it-IT" sz="1800" dirty="0">
                <a:solidFill>
                  <a:srgbClr val="4F81BE"/>
                </a:solidFill>
              </a:rPr>
              <a:t>. Venditti,</a:t>
            </a:r>
            <a:r>
              <a:rPr lang="it-IT" sz="1800" dirty="0">
                <a:solidFill>
                  <a:schemeClr val="tx2">
                    <a:lumMod val="60000"/>
                    <a:lumOff val="40000"/>
                  </a:schemeClr>
                </a:solidFill>
              </a:rPr>
              <a:t> </a:t>
            </a:r>
            <a:r>
              <a:rPr lang="it-IT" sz="1800" dirty="0" err="1">
                <a:solidFill>
                  <a:schemeClr val="bg2">
                    <a:lumMod val="50000"/>
                  </a:schemeClr>
                </a:solidFill>
              </a:rPr>
              <a:t>J</a:t>
            </a:r>
            <a:r>
              <a:rPr lang="it-IT" sz="1800" dirty="0">
                <a:solidFill>
                  <a:schemeClr val="bg2">
                    <a:lumMod val="50000"/>
                  </a:schemeClr>
                </a:solidFill>
              </a:rPr>
              <a:t>. Merlin,</a:t>
            </a:r>
            <a:r>
              <a:rPr lang="it-IT" sz="1800" dirty="0">
                <a:solidFill>
                  <a:schemeClr val="tx2">
                    <a:lumMod val="60000"/>
                    <a:lumOff val="40000"/>
                  </a:schemeClr>
                </a:solidFill>
              </a:rPr>
              <a:t> </a:t>
            </a:r>
            <a:r>
              <a:rPr lang="it-IT" sz="1800" dirty="0">
                <a:solidFill>
                  <a:schemeClr val="bg2">
                    <a:lumMod val="50000"/>
                  </a:schemeClr>
                </a:solidFill>
              </a:rPr>
              <a:t>M. </a:t>
            </a:r>
            <a:r>
              <a:rPr lang="it-IT" sz="1800" dirty="0" err="1">
                <a:solidFill>
                  <a:schemeClr val="bg2">
                    <a:lumMod val="50000"/>
                  </a:schemeClr>
                </a:solidFill>
              </a:rPr>
              <a:t>Rafik</a:t>
            </a:r>
            <a:r>
              <a:rPr lang="it-IT" sz="1800" dirty="0">
                <a:solidFill>
                  <a:srgbClr val="FF0000"/>
                </a:solidFill>
              </a:rPr>
              <a:t>, </a:t>
            </a:r>
            <a:r>
              <a:rPr lang="it-IT" sz="1800" dirty="0" err="1">
                <a:solidFill>
                  <a:srgbClr val="00B050"/>
                </a:solidFill>
              </a:rPr>
              <a:t>F</a:t>
            </a:r>
            <a:r>
              <a:rPr lang="it-IT" sz="1800" dirty="0">
                <a:solidFill>
                  <a:srgbClr val="00B050"/>
                </a:solidFill>
              </a:rPr>
              <a:t>. Simone, C. </a:t>
            </a:r>
            <a:r>
              <a:rPr lang="it-IT" sz="1800" dirty="0" err="1">
                <a:solidFill>
                  <a:srgbClr val="00B050"/>
                </a:solidFill>
              </a:rPr>
              <a:t>Aruta</a:t>
            </a:r>
            <a:r>
              <a:rPr lang="it-IT" sz="1800" dirty="0">
                <a:solidFill>
                  <a:srgbClr val="00B050"/>
                </a:solidFill>
              </a:rPr>
              <a:t>, A. </a:t>
            </a:r>
            <a:r>
              <a:rPr lang="it-IT" sz="1800" dirty="0" err="1">
                <a:solidFill>
                  <a:srgbClr val="00B050"/>
                </a:solidFill>
              </a:rPr>
              <a:t>Pellecchia</a:t>
            </a:r>
            <a:endParaRPr lang="it-IT" sz="1800" dirty="0">
              <a:solidFill>
                <a:srgbClr val="00B050"/>
              </a:solidFill>
            </a:endParaRPr>
          </a:p>
          <a:p>
            <a:pPr marL="924961" lvl="1" indent="-342900">
              <a:buFont typeface="Arial" panose="020B0604020202020204" pitchFamily="34" charset="0"/>
              <a:buChar char="•"/>
            </a:pPr>
            <a:r>
              <a:rPr lang="it-IT" sz="1800" dirty="0"/>
              <a:t>VFAT3 </a:t>
            </a:r>
            <a:r>
              <a:rPr lang="it-IT" sz="1800" dirty="0" err="1"/>
              <a:t>Electronics</a:t>
            </a:r>
            <a:r>
              <a:rPr lang="it-IT" sz="1800" dirty="0"/>
              <a:t> </a:t>
            </a:r>
            <a:r>
              <a:rPr lang="it-IT" sz="1800" dirty="0" err="1"/>
              <a:t>Coord</a:t>
            </a:r>
            <a:r>
              <a:rPr lang="it-IT" sz="1800" dirty="0"/>
              <a:t>.: </a:t>
            </a:r>
            <a:r>
              <a:rPr lang="it-IT" sz="1800" dirty="0" err="1"/>
              <a:t>F</a:t>
            </a:r>
            <a:r>
              <a:rPr lang="it-IT" sz="1800" dirty="0"/>
              <a:t>. </a:t>
            </a:r>
            <a:r>
              <a:rPr lang="it-IT" sz="1800" dirty="0" err="1"/>
              <a:t>Licciulli</a:t>
            </a:r>
            <a:r>
              <a:rPr lang="it-IT" sz="1800" dirty="0"/>
              <a:t>,   </a:t>
            </a:r>
            <a:r>
              <a:rPr lang="it-IT" sz="1800" dirty="0" err="1"/>
              <a:t>Muon</a:t>
            </a:r>
            <a:r>
              <a:rPr lang="it-IT" sz="1800" dirty="0"/>
              <a:t> IB Chair: A. </a:t>
            </a:r>
            <a:r>
              <a:rPr lang="it-IT" sz="1800" dirty="0" err="1"/>
              <a:t>Colaleo</a:t>
            </a:r>
            <a:r>
              <a:rPr lang="it-IT" sz="1800" dirty="0"/>
              <a:t>,                                                       PPD Data </a:t>
            </a:r>
            <a:r>
              <a:rPr lang="it-IT" sz="1800" dirty="0" err="1"/>
              <a:t>Quality</a:t>
            </a:r>
            <a:r>
              <a:rPr lang="it-IT" sz="1800" dirty="0"/>
              <a:t> </a:t>
            </a:r>
            <a:r>
              <a:rPr lang="it-IT" sz="1800" dirty="0" err="1"/>
              <a:t>Monitoring</a:t>
            </a:r>
            <a:r>
              <a:rPr lang="it-IT" sz="1800" dirty="0"/>
              <a:t> </a:t>
            </a:r>
            <a:r>
              <a:rPr lang="it-IT" sz="1800" dirty="0" err="1"/>
              <a:t>Coord</a:t>
            </a:r>
            <a:r>
              <a:rPr lang="it-IT" sz="1800" dirty="0"/>
              <a:t>.: </a:t>
            </a:r>
            <a:r>
              <a:rPr lang="it-IT" sz="1800" dirty="0" err="1"/>
              <a:t>R</a:t>
            </a:r>
            <a:r>
              <a:rPr lang="it-IT" sz="1800" dirty="0"/>
              <a:t>. Venditti,                                                               CMS GEM Production Manager:  </a:t>
            </a:r>
            <a:r>
              <a:rPr lang="it-IT" sz="1800" dirty="0" err="1"/>
              <a:t>J</a:t>
            </a:r>
            <a:r>
              <a:rPr lang="it-IT" sz="1800" dirty="0"/>
              <a:t>. Merlin,   GEM </a:t>
            </a:r>
            <a:r>
              <a:rPr lang="it-IT" sz="1800" dirty="0" err="1"/>
              <a:t>Simulation</a:t>
            </a:r>
            <a:r>
              <a:rPr lang="it-IT" sz="1800" dirty="0"/>
              <a:t> </a:t>
            </a:r>
            <a:r>
              <a:rPr lang="it-IT" sz="1800" dirty="0" err="1"/>
              <a:t>Coord</a:t>
            </a:r>
            <a:r>
              <a:rPr lang="it-IT" sz="1800" dirty="0"/>
              <a:t>.: P. </a:t>
            </a:r>
            <a:r>
              <a:rPr lang="it-IT" sz="1800" dirty="0" err="1"/>
              <a:t>Verwilligen</a:t>
            </a:r>
            <a:r>
              <a:rPr lang="it-IT" sz="1800" dirty="0"/>
              <a:t> </a:t>
            </a:r>
          </a:p>
        </p:txBody>
      </p:sp>
      <p:pic>
        <p:nvPicPr>
          <p:cNvPr id="12" name="Immagine 11">
            <a:extLst>
              <a:ext uri="{FF2B5EF4-FFF2-40B4-BE49-F238E27FC236}">
                <a16:creationId xmlns:a16="http://schemas.microsoft.com/office/drawing/2014/main" id="{B1C3A903-1C51-044D-B0C2-3E9219229518}"/>
              </a:ext>
            </a:extLst>
          </p:cNvPr>
          <p:cNvPicPr>
            <a:picLocks noChangeAspect="1"/>
          </p:cNvPicPr>
          <p:nvPr/>
        </p:nvPicPr>
        <p:blipFill>
          <a:blip r:embed="rId3"/>
          <a:stretch>
            <a:fillRect/>
          </a:stretch>
        </p:blipFill>
        <p:spPr>
          <a:xfrm>
            <a:off x="9131907" y="3942348"/>
            <a:ext cx="2700772" cy="2455883"/>
          </a:xfrm>
          <a:prstGeom prst="rect">
            <a:avLst/>
          </a:prstGeom>
        </p:spPr>
      </p:pic>
      <p:sp>
        <p:nvSpPr>
          <p:cNvPr id="13" name="CasellaDiTesto 12">
            <a:extLst>
              <a:ext uri="{FF2B5EF4-FFF2-40B4-BE49-F238E27FC236}">
                <a16:creationId xmlns:a16="http://schemas.microsoft.com/office/drawing/2014/main" id="{E70FA853-4F2F-2C4D-A856-1801D9862232}"/>
              </a:ext>
            </a:extLst>
          </p:cNvPr>
          <p:cNvSpPr txBox="1"/>
          <p:nvPr/>
        </p:nvSpPr>
        <p:spPr>
          <a:xfrm>
            <a:off x="45050" y="1343832"/>
            <a:ext cx="8928666" cy="707886"/>
          </a:xfrm>
          <a:prstGeom prst="rect">
            <a:avLst/>
          </a:prstGeom>
          <a:noFill/>
        </p:spPr>
        <p:txBody>
          <a:bodyPr wrap="square" rtlCol="0">
            <a:spAutoFit/>
          </a:bodyPr>
          <a:lstStyle/>
          <a:p>
            <a:pPr marL="342900" indent="-342900">
              <a:buFont typeface="Arial" panose="020B0604020202020204" pitchFamily="34" charset="0"/>
              <a:buChar char="•"/>
            </a:pPr>
            <a:r>
              <a:rPr lang="it-IT" sz="1800" dirty="0"/>
              <a:t>ruolo di leadership del gruppo di Bari nella fase di R&amp;D, di costruzione e di mantenimento in operazione dei rivelatori del Sistema a Muoni di CMS</a:t>
            </a:r>
          </a:p>
        </p:txBody>
      </p:sp>
      <p:sp>
        <p:nvSpPr>
          <p:cNvPr id="6" name="Rettangolo 5">
            <a:extLst>
              <a:ext uri="{FF2B5EF4-FFF2-40B4-BE49-F238E27FC236}">
                <a16:creationId xmlns:a16="http://schemas.microsoft.com/office/drawing/2014/main" id="{834C86B8-40B3-6C42-AF14-BFB3B1674FCF}"/>
              </a:ext>
            </a:extLst>
          </p:cNvPr>
          <p:cNvSpPr/>
          <p:nvPr/>
        </p:nvSpPr>
        <p:spPr>
          <a:xfrm>
            <a:off x="10767598" y="156924"/>
            <a:ext cx="1149674" cy="369332"/>
          </a:xfrm>
          <a:prstGeom prst="rect">
            <a:avLst/>
          </a:prstGeom>
        </p:spPr>
        <p:txBody>
          <a:bodyPr wrap="none">
            <a:spAutoFit/>
          </a:bodyPr>
          <a:lstStyle/>
          <a:p>
            <a:r>
              <a:rPr lang="it-IT" sz="1800" dirty="0" err="1">
                <a:solidFill>
                  <a:srgbClr val="FF0000"/>
                </a:solidFill>
              </a:rPr>
              <a:t>Permanent</a:t>
            </a:r>
            <a:endParaRPr lang="it-IT" sz="1800" dirty="0"/>
          </a:p>
        </p:txBody>
      </p:sp>
      <p:sp>
        <p:nvSpPr>
          <p:cNvPr id="8" name="Rettangolo 7">
            <a:extLst>
              <a:ext uri="{FF2B5EF4-FFF2-40B4-BE49-F238E27FC236}">
                <a16:creationId xmlns:a16="http://schemas.microsoft.com/office/drawing/2014/main" id="{6779015D-413D-F349-815F-5B2B3E302764}"/>
              </a:ext>
            </a:extLst>
          </p:cNvPr>
          <p:cNvSpPr/>
          <p:nvPr/>
        </p:nvSpPr>
        <p:spPr>
          <a:xfrm>
            <a:off x="10767598" y="643472"/>
            <a:ext cx="564578" cy="369332"/>
          </a:xfrm>
          <a:prstGeom prst="rect">
            <a:avLst/>
          </a:prstGeom>
        </p:spPr>
        <p:txBody>
          <a:bodyPr wrap="none">
            <a:spAutoFit/>
          </a:bodyPr>
          <a:lstStyle/>
          <a:p>
            <a:r>
              <a:rPr lang="it-IT" sz="1800" dirty="0" err="1">
                <a:solidFill>
                  <a:schemeClr val="bg2">
                    <a:lumMod val="50000"/>
                  </a:schemeClr>
                </a:solidFill>
              </a:rPr>
              <a:t>AdR</a:t>
            </a:r>
            <a:endParaRPr lang="it-IT" sz="1800" dirty="0"/>
          </a:p>
        </p:txBody>
      </p:sp>
      <p:sp>
        <p:nvSpPr>
          <p:cNvPr id="11" name="Rettangolo 10">
            <a:extLst>
              <a:ext uri="{FF2B5EF4-FFF2-40B4-BE49-F238E27FC236}">
                <a16:creationId xmlns:a16="http://schemas.microsoft.com/office/drawing/2014/main" id="{E419F69B-BC6C-1B45-B30C-FE32C1C4EE17}"/>
              </a:ext>
            </a:extLst>
          </p:cNvPr>
          <p:cNvSpPr/>
          <p:nvPr/>
        </p:nvSpPr>
        <p:spPr>
          <a:xfrm>
            <a:off x="10767598" y="384083"/>
            <a:ext cx="835678" cy="461665"/>
          </a:xfrm>
          <a:prstGeom prst="rect">
            <a:avLst/>
          </a:prstGeom>
        </p:spPr>
        <p:txBody>
          <a:bodyPr wrap="none">
            <a:spAutoFit/>
          </a:bodyPr>
          <a:lstStyle/>
          <a:p>
            <a:r>
              <a:rPr lang="it-IT" sz="1800" dirty="0" err="1">
                <a:solidFill>
                  <a:schemeClr val="tx2">
                    <a:lumMod val="60000"/>
                    <a:lumOff val="40000"/>
                  </a:schemeClr>
                </a:solidFill>
              </a:rPr>
              <a:t>RTDa</a:t>
            </a:r>
            <a:endParaRPr lang="it-IT" sz="1800" dirty="0"/>
          </a:p>
        </p:txBody>
      </p:sp>
      <p:sp>
        <p:nvSpPr>
          <p:cNvPr id="14" name="Rettangolo 13">
            <a:extLst>
              <a:ext uri="{FF2B5EF4-FFF2-40B4-BE49-F238E27FC236}">
                <a16:creationId xmlns:a16="http://schemas.microsoft.com/office/drawing/2014/main" id="{13FAAC3C-1E1A-3C46-9BBD-5442B0BE0D8B}"/>
              </a:ext>
            </a:extLst>
          </p:cNvPr>
          <p:cNvSpPr/>
          <p:nvPr/>
        </p:nvSpPr>
        <p:spPr>
          <a:xfrm>
            <a:off x="10767598" y="945228"/>
            <a:ext cx="1511119" cy="461665"/>
          </a:xfrm>
          <a:prstGeom prst="rect">
            <a:avLst/>
          </a:prstGeom>
        </p:spPr>
        <p:txBody>
          <a:bodyPr wrap="none">
            <a:spAutoFit/>
          </a:bodyPr>
          <a:lstStyle/>
          <a:p>
            <a:r>
              <a:rPr lang="it-IT" sz="1800" dirty="0">
                <a:solidFill>
                  <a:srgbClr val="00B050"/>
                </a:solidFill>
              </a:rPr>
              <a:t>dottorandi</a:t>
            </a:r>
            <a:endParaRPr lang="it-IT" sz="1800" dirty="0"/>
          </a:p>
        </p:txBody>
      </p:sp>
      <p:sp>
        <p:nvSpPr>
          <p:cNvPr id="15" name="Footer Placeholder 2">
            <a:extLst>
              <a:ext uri="{FF2B5EF4-FFF2-40B4-BE49-F238E27FC236}">
                <a16:creationId xmlns:a16="http://schemas.microsoft.com/office/drawing/2014/main" id="{E4C0FD88-3E28-C449-B424-B0C24D678D6C}"/>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326652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a:t>Attività CSN I (2/6) - Rivelatori a Gas</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75</a:t>
            </a:fld>
            <a:endParaRPr lang="en-US" dirty="0"/>
          </a:p>
        </p:txBody>
      </p:sp>
      <p:sp>
        <p:nvSpPr>
          <p:cNvPr id="5" name="CasellaDiTesto 4">
            <a:extLst>
              <a:ext uri="{FF2B5EF4-FFF2-40B4-BE49-F238E27FC236}">
                <a16:creationId xmlns:a16="http://schemas.microsoft.com/office/drawing/2014/main" id="{27823F64-082B-B14D-A4A7-F7147F5C50F9}"/>
              </a:ext>
            </a:extLst>
          </p:cNvPr>
          <p:cNvSpPr txBox="1"/>
          <p:nvPr/>
        </p:nvSpPr>
        <p:spPr>
          <a:xfrm>
            <a:off x="89635" y="1016826"/>
            <a:ext cx="6263253" cy="461665"/>
          </a:xfrm>
          <a:prstGeom prst="rect">
            <a:avLst/>
          </a:prstGeom>
          <a:noFill/>
        </p:spPr>
        <p:txBody>
          <a:bodyPr wrap="none" rtlCol="0">
            <a:spAutoFit/>
          </a:bodyPr>
          <a:lstStyle/>
          <a:p>
            <a:r>
              <a:rPr lang="it-IT" sz="2400" b="1" dirty="0">
                <a:solidFill>
                  <a:srgbClr val="FFC000"/>
                </a:solidFill>
              </a:rPr>
              <a:t>rivelatori a gas per l’esperimento </a:t>
            </a:r>
            <a:r>
              <a:rPr lang="it-IT" sz="2400" b="1" dirty="0" err="1">
                <a:solidFill>
                  <a:srgbClr val="FFC000"/>
                </a:solidFill>
              </a:rPr>
              <a:t>LHCb</a:t>
            </a:r>
            <a:r>
              <a:rPr lang="it-IT" sz="2400" b="1" dirty="0">
                <a:solidFill>
                  <a:srgbClr val="FFC000"/>
                </a:solidFill>
              </a:rPr>
              <a:t> (HL-LHC)</a:t>
            </a:r>
          </a:p>
        </p:txBody>
      </p:sp>
      <p:sp>
        <p:nvSpPr>
          <p:cNvPr id="11" name="Rettangolo 10">
            <a:extLst>
              <a:ext uri="{FF2B5EF4-FFF2-40B4-BE49-F238E27FC236}">
                <a16:creationId xmlns:a16="http://schemas.microsoft.com/office/drawing/2014/main" id="{9173CCD7-421E-EF4B-BB6E-0F4EFA4FDDCB}"/>
              </a:ext>
            </a:extLst>
          </p:cNvPr>
          <p:cNvSpPr/>
          <p:nvPr/>
        </p:nvSpPr>
        <p:spPr>
          <a:xfrm>
            <a:off x="210607" y="1463102"/>
            <a:ext cx="6975639" cy="1754326"/>
          </a:xfrm>
          <a:prstGeom prst="rect">
            <a:avLst/>
          </a:prstGeom>
        </p:spPr>
        <p:txBody>
          <a:bodyPr wrap="square">
            <a:spAutoFit/>
          </a:bodyPr>
          <a:lstStyle/>
          <a:p>
            <a:pPr marL="342900" indent="-342900">
              <a:buFont typeface="Arial" panose="020B0604020202020204" pitchFamily="34" charset="0"/>
              <a:buChar char="•"/>
            </a:pPr>
            <a:r>
              <a:rPr lang="it-IT" sz="1800" dirty="0">
                <a:solidFill>
                  <a:srgbClr val="4F81BE"/>
                </a:solidFill>
              </a:rPr>
              <a:t>sviluppo di RPC con gap sottili e di grandi dimensioni</a:t>
            </a:r>
          </a:p>
          <a:p>
            <a:pPr marL="342900" indent="-342900">
              <a:buFont typeface="Arial" panose="020B0604020202020204" pitchFamily="34" charset="0"/>
              <a:buChar char="•"/>
            </a:pPr>
            <a:r>
              <a:rPr lang="it-IT" sz="1800" dirty="0">
                <a:solidFill>
                  <a:srgbClr val="4F81BE"/>
                </a:solidFill>
              </a:rPr>
              <a:t>R&amp;D su miscele di gas eco-compatibili</a:t>
            </a:r>
          </a:p>
          <a:p>
            <a:endParaRPr lang="it-IT" sz="1800" dirty="0">
              <a:latin typeface="Eurostile" panose="020B0504020202050204" pitchFamily="34" charset="77"/>
            </a:endParaRPr>
          </a:p>
          <a:p>
            <a:pPr marL="285750" indent="-285750">
              <a:buFont typeface="Arial" panose="020B0604020202020204" pitchFamily="34" charset="0"/>
              <a:buChar char="•"/>
            </a:pPr>
            <a:r>
              <a:rPr lang="it-IT" sz="1800" dirty="0"/>
              <a:t>2021 - 2.6 FTE:</a:t>
            </a:r>
            <a:r>
              <a:rPr lang="it-IT" sz="1800" dirty="0">
                <a:solidFill>
                  <a:srgbClr val="FF0000"/>
                </a:solidFill>
              </a:rPr>
              <a:t> M. De Serio, A. Pastore, S. Simone, </a:t>
            </a:r>
            <a:r>
              <a:rPr lang="it-IT" sz="1800" dirty="0">
                <a:solidFill>
                  <a:srgbClr val="4F81BE"/>
                </a:solidFill>
              </a:rPr>
              <a:t>G. Galati,                </a:t>
            </a:r>
            <a:r>
              <a:rPr lang="it-IT" sz="1800" dirty="0">
                <a:solidFill>
                  <a:srgbClr val="00B050"/>
                </a:solidFill>
              </a:rPr>
              <a:t>L. Congedo, </a:t>
            </a:r>
            <a:r>
              <a:rPr lang="it-IT" sz="1800" dirty="0" err="1">
                <a:solidFill>
                  <a:srgbClr val="00B050"/>
                </a:solidFill>
              </a:rPr>
              <a:t>F</a:t>
            </a:r>
            <a:r>
              <a:rPr lang="it-IT" sz="1800" dirty="0">
                <a:solidFill>
                  <a:srgbClr val="00B050"/>
                </a:solidFill>
              </a:rPr>
              <a:t>. </a:t>
            </a:r>
            <a:r>
              <a:rPr lang="it-IT" sz="1800" dirty="0" err="1">
                <a:solidFill>
                  <a:srgbClr val="00B050"/>
                </a:solidFill>
              </a:rPr>
              <a:t>Debernardis</a:t>
            </a:r>
            <a:endParaRPr lang="it-IT" sz="1800" dirty="0">
              <a:solidFill>
                <a:srgbClr val="00B050"/>
              </a:solidFill>
            </a:endParaRPr>
          </a:p>
          <a:p>
            <a:pPr marL="285750" indent="-285750">
              <a:buFont typeface="Arial" panose="020B0604020202020204" pitchFamily="34" charset="0"/>
              <a:buChar char="•"/>
            </a:pPr>
            <a:r>
              <a:rPr lang="it-IT" sz="1800" dirty="0" err="1"/>
              <a:t>Resp</a:t>
            </a:r>
            <a:r>
              <a:rPr lang="it-IT" sz="1800" dirty="0"/>
              <a:t>. Locale </a:t>
            </a:r>
            <a:r>
              <a:rPr lang="it-IT" sz="1800" dirty="0" err="1"/>
              <a:t>LHCb</a:t>
            </a:r>
            <a:r>
              <a:rPr lang="it-IT" sz="1800" dirty="0"/>
              <a:t>: M. De Serio</a:t>
            </a:r>
          </a:p>
        </p:txBody>
      </p:sp>
      <p:sp>
        <p:nvSpPr>
          <p:cNvPr id="13" name="CasellaDiTesto 12">
            <a:extLst>
              <a:ext uri="{FF2B5EF4-FFF2-40B4-BE49-F238E27FC236}">
                <a16:creationId xmlns:a16="http://schemas.microsoft.com/office/drawing/2014/main" id="{ED995488-7F60-9141-9D7C-27A4DEDB55CC}"/>
              </a:ext>
            </a:extLst>
          </p:cNvPr>
          <p:cNvSpPr txBox="1"/>
          <p:nvPr/>
        </p:nvSpPr>
        <p:spPr>
          <a:xfrm>
            <a:off x="89635" y="3441187"/>
            <a:ext cx="7921859" cy="461665"/>
          </a:xfrm>
          <a:prstGeom prst="rect">
            <a:avLst/>
          </a:prstGeom>
          <a:noFill/>
        </p:spPr>
        <p:txBody>
          <a:bodyPr wrap="square" rtlCol="0">
            <a:spAutoFit/>
          </a:bodyPr>
          <a:lstStyle/>
          <a:p>
            <a:r>
              <a:rPr lang="it-IT" sz="2400" b="1" dirty="0">
                <a:solidFill>
                  <a:srgbClr val="FFC000"/>
                </a:solidFill>
              </a:rPr>
              <a:t>rivelatori a gas per il progetto europeo </a:t>
            </a:r>
            <a:r>
              <a:rPr lang="it-IT" sz="2400" b="1" dirty="0" err="1">
                <a:solidFill>
                  <a:srgbClr val="FFC000"/>
                </a:solidFill>
              </a:rPr>
              <a:t>AIDAInnova</a:t>
            </a:r>
            <a:r>
              <a:rPr lang="it-IT" sz="2400" b="1" dirty="0">
                <a:solidFill>
                  <a:srgbClr val="FFC000"/>
                </a:solidFill>
              </a:rPr>
              <a:t> e RD51</a:t>
            </a:r>
          </a:p>
        </p:txBody>
      </p:sp>
      <p:sp>
        <p:nvSpPr>
          <p:cNvPr id="6" name="CasellaDiTesto 5">
            <a:extLst>
              <a:ext uri="{FF2B5EF4-FFF2-40B4-BE49-F238E27FC236}">
                <a16:creationId xmlns:a16="http://schemas.microsoft.com/office/drawing/2014/main" id="{62C4C380-6002-AB4D-9C37-9C2F3D797C04}"/>
              </a:ext>
            </a:extLst>
          </p:cNvPr>
          <p:cNvSpPr txBox="1"/>
          <p:nvPr/>
        </p:nvSpPr>
        <p:spPr>
          <a:xfrm>
            <a:off x="-310821" y="3746227"/>
            <a:ext cx="7385014" cy="1477328"/>
          </a:xfrm>
          <a:prstGeom prst="rect">
            <a:avLst/>
          </a:prstGeom>
          <a:noFill/>
        </p:spPr>
        <p:txBody>
          <a:bodyPr wrap="square" rtlCol="0">
            <a:spAutoFit/>
          </a:bodyPr>
          <a:lstStyle/>
          <a:p>
            <a:pPr marL="924961" lvl="1" indent="-342900">
              <a:buFont typeface="Arial" panose="020B0604020202020204" pitchFamily="34" charset="0"/>
              <a:buChar char="•"/>
            </a:pPr>
            <a:r>
              <a:rPr lang="it-IT" sz="1800" dirty="0">
                <a:solidFill>
                  <a:srgbClr val="4F81BE"/>
                </a:solidFill>
              </a:rPr>
              <a:t>iniziative </a:t>
            </a:r>
            <a:r>
              <a:rPr lang="it-IT" sz="1800" dirty="0" err="1">
                <a:solidFill>
                  <a:srgbClr val="4F81BE"/>
                </a:solidFill>
              </a:rPr>
              <a:t>AIDAInnova</a:t>
            </a:r>
            <a:r>
              <a:rPr lang="it-IT" sz="1800" dirty="0">
                <a:solidFill>
                  <a:srgbClr val="4F81BE"/>
                </a:solidFill>
              </a:rPr>
              <a:t> di Gruppo1 finanziate a Bari  </a:t>
            </a:r>
          </a:p>
          <a:p>
            <a:pPr marL="1507023" lvl="2" indent="-342900">
              <a:buFont typeface="Arial" panose="020B0604020202020204" pitchFamily="34" charset="0"/>
              <a:buChar char="•"/>
            </a:pPr>
            <a:r>
              <a:rPr lang="it-IT" sz="1800" dirty="0">
                <a:solidFill>
                  <a:srgbClr val="4F81BE"/>
                </a:solidFill>
              </a:rPr>
              <a:t>new gas detector MPGD - </a:t>
            </a:r>
            <a:r>
              <a:rPr lang="it-IT" sz="1800" dirty="0">
                <a:solidFill>
                  <a:srgbClr val="FF0000"/>
                </a:solidFill>
              </a:rPr>
              <a:t>P. </a:t>
            </a:r>
            <a:r>
              <a:rPr lang="it-IT" sz="1800" dirty="0" err="1">
                <a:solidFill>
                  <a:srgbClr val="FF0000"/>
                </a:solidFill>
              </a:rPr>
              <a:t>Verwilligen</a:t>
            </a:r>
            <a:endParaRPr lang="it-IT" sz="1800" dirty="0">
              <a:solidFill>
                <a:srgbClr val="FF0000"/>
              </a:solidFill>
            </a:endParaRPr>
          </a:p>
          <a:p>
            <a:pPr marL="1507023" lvl="2" indent="-342900">
              <a:buFont typeface="Arial" panose="020B0604020202020204" pitchFamily="34" charset="0"/>
              <a:buChar char="•"/>
            </a:pPr>
            <a:r>
              <a:rPr lang="it-IT" sz="1800" dirty="0">
                <a:solidFill>
                  <a:srgbClr val="4F81BE"/>
                </a:solidFill>
              </a:rPr>
              <a:t>ASIC design – </a:t>
            </a:r>
            <a:r>
              <a:rPr lang="it-IT" sz="1800" dirty="0" err="1">
                <a:solidFill>
                  <a:srgbClr val="FF0000"/>
                </a:solidFill>
              </a:rPr>
              <a:t>F</a:t>
            </a:r>
            <a:r>
              <a:rPr lang="it-IT" sz="1800" dirty="0">
                <a:solidFill>
                  <a:srgbClr val="FF0000"/>
                </a:solidFill>
              </a:rPr>
              <a:t>. Loddo, G. De </a:t>
            </a:r>
            <a:r>
              <a:rPr lang="it-IT" sz="1800" dirty="0" err="1">
                <a:solidFill>
                  <a:srgbClr val="FF0000"/>
                </a:solidFill>
              </a:rPr>
              <a:t>Robertis</a:t>
            </a:r>
            <a:r>
              <a:rPr lang="it-IT" sz="1800" dirty="0">
                <a:solidFill>
                  <a:srgbClr val="FF0000"/>
                </a:solidFill>
              </a:rPr>
              <a:t>, </a:t>
            </a:r>
            <a:r>
              <a:rPr lang="it-IT" sz="1800" dirty="0" err="1">
                <a:solidFill>
                  <a:srgbClr val="FF0000"/>
                </a:solidFill>
              </a:rPr>
              <a:t>F</a:t>
            </a:r>
            <a:r>
              <a:rPr lang="it-IT" sz="1800" dirty="0">
                <a:solidFill>
                  <a:srgbClr val="FF0000"/>
                </a:solidFill>
              </a:rPr>
              <a:t>. </a:t>
            </a:r>
            <a:r>
              <a:rPr lang="it-IT" sz="1800" dirty="0" err="1">
                <a:solidFill>
                  <a:srgbClr val="FF0000"/>
                </a:solidFill>
              </a:rPr>
              <a:t>Licciulli</a:t>
            </a:r>
            <a:endParaRPr lang="it-IT" sz="1800" dirty="0">
              <a:solidFill>
                <a:srgbClr val="FF0000"/>
              </a:solidFill>
            </a:endParaRPr>
          </a:p>
          <a:p>
            <a:pPr marL="924961" lvl="1" indent="-342900">
              <a:buFont typeface="Arial" panose="020B0604020202020204" pitchFamily="34" charset="0"/>
              <a:buChar char="•"/>
            </a:pPr>
            <a:r>
              <a:rPr lang="it-IT" sz="1800" dirty="0">
                <a:solidFill>
                  <a:srgbClr val="4F81BE"/>
                </a:solidFill>
              </a:rPr>
              <a:t>iniziative </a:t>
            </a:r>
            <a:r>
              <a:rPr lang="it-IT" sz="1800" dirty="0" err="1">
                <a:solidFill>
                  <a:srgbClr val="4F81BE"/>
                </a:solidFill>
              </a:rPr>
              <a:t>AIDAInnova</a:t>
            </a:r>
            <a:r>
              <a:rPr lang="it-IT" sz="1800" dirty="0">
                <a:solidFill>
                  <a:srgbClr val="4F81BE"/>
                </a:solidFill>
              </a:rPr>
              <a:t> approvate e non finanziate</a:t>
            </a:r>
          </a:p>
          <a:p>
            <a:pPr marL="1507023" lvl="2" indent="-342900">
              <a:buFont typeface="Arial" panose="020B0604020202020204" pitchFamily="34" charset="0"/>
              <a:buChar char="•"/>
            </a:pPr>
            <a:r>
              <a:rPr lang="it-IT" sz="1800" dirty="0">
                <a:solidFill>
                  <a:srgbClr val="4F81BE"/>
                </a:solidFill>
              </a:rPr>
              <a:t>new gas detector RPC – </a:t>
            </a:r>
            <a:r>
              <a:rPr lang="it-IT" sz="1800" dirty="0">
                <a:solidFill>
                  <a:srgbClr val="FF0000"/>
                </a:solidFill>
              </a:rPr>
              <a:t>A. Pastore, G. Pugliese</a:t>
            </a:r>
          </a:p>
        </p:txBody>
      </p:sp>
      <p:sp>
        <p:nvSpPr>
          <p:cNvPr id="8" name="CasellaDiTesto 7">
            <a:extLst>
              <a:ext uri="{FF2B5EF4-FFF2-40B4-BE49-F238E27FC236}">
                <a16:creationId xmlns:a16="http://schemas.microsoft.com/office/drawing/2014/main" id="{BA5E9E73-4D74-2148-ABEE-4564387643D7}"/>
              </a:ext>
            </a:extLst>
          </p:cNvPr>
          <p:cNvSpPr txBox="1"/>
          <p:nvPr/>
        </p:nvSpPr>
        <p:spPr>
          <a:xfrm>
            <a:off x="259743" y="5265945"/>
            <a:ext cx="8087087" cy="1200329"/>
          </a:xfrm>
          <a:prstGeom prst="rect">
            <a:avLst/>
          </a:prstGeom>
          <a:noFill/>
        </p:spPr>
        <p:txBody>
          <a:bodyPr wrap="square" rtlCol="0">
            <a:spAutoFit/>
          </a:bodyPr>
          <a:lstStyle/>
          <a:p>
            <a:pPr marL="342900" indent="-342900">
              <a:buFont typeface="Arial" panose="020B0604020202020204" pitchFamily="34" charset="0"/>
              <a:buChar char="•"/>
            </a:pPr>
            <a:r>
              <a:rPr lang="it-IT" sz="1800" dirty="0">
                <a:solidFill>
                  <a:srgbClr val="C00000"/>
                </a:solidFill>
              </a:rPr>
              <a:t>RD51:</a:t>
            </a:r>
            <a:r>
              <a:rPr lang="it-IT" sz="1800" dirty="0">
                <a:solidFill>
                  <a:srgbClr val="FF0000"/>
                </a:solidFill>
              </a:rPr>
              <a:t> V. Berardi, G. Catanesi, E. Radicioni, P. </a:t>
            </a:r>
            <a:r>
              <a:rPr lang="it-IT" sz="1800" dirty="0" err="1">
                <a:solidFill>
                  <a:srgbClr val="FF0000"/>
                </a:solidFill>
              </a:rPr>
              <a:t>Verwilligen</a:t>
            </a:r>
            <a:r>
              <a:rPr lang="it-IT" sz="1800" dirty="0">
                <a:solidFill>
                  <a:srgbClr val="FF0000"/>
                </a:solidFill>
              </a:rPr>
              <a:t>, </a:t>
            </a:r>
            <a:r>
              <a:rPr lang="it-IT" sz="1800" dirty="0">
                <a:solidFill>
                  <a:srgbClr val="00B050"/>
                </a:solidFill>
              </a:rPr>
              <a:t>A. </a:t>
            </a:r>
            <a:r>
              <a:rPr lang="it-IT" sz="1800" dirty="0" err="1">
                <a:solidFill>
                  <a:srgbClr val="00B050"/>
                </a:solidFill>
              </a:rPr>
              <a:t>Pellecchia</a:t>
            </a:r>
            <a:r>
              <a:rPr lang="it-IT" sz="1800" dirty="0">
                <a:solidFill>
                  <a:srgbClr val="00B050"/>
                </a:solidFill>
              </a:rPr>
              <a:t>, </a:t>
            </a:r>
            <a:r>
              <a:rPr lang="it-IT" sz="1800" dirty="0" err="1">
                <a:solidFill>
                  <a:srgbClr val="00B050"/>
                </a:solidFill>
              </a:rPr>
              <a:t>F</a:t>
            </a:r>
            <a:r>
              <a:rPr lang="it-IT" sz="1800" dirty="0">
                <a:solidFill>
                  <a:srgbClr val="00B050"/>
                </a:solidFill>
              </a:rPr>
              <a:t>. Simone</a:t>
            </a:r>
          </a:p>
          <a:p>
            <a:pPr marL="342900" indent="-342900">
              <a:buFont typeface="Arial" panose="020B0604020202020204" pitchFamily="34" charset="0"/>
              <a:buChar char="•"/>
            </a:pPr>
            <a:r>
              <a:rPr lang="it-IT" sz="1800" dirty="0" err="1"/>
              <a:t>Resp</a:t>
            </a:r>
            <a:r>
              <a:rPr lang="it-IT" sz="1800" dirty="0"/>
              <a:t>. Locale </a:t>
            </a:r>
            <a:r>
              <a:rPr lang="it-IT" sz="1800" dirty="0" err="1"/>
              <a:t>AIDAInnova</a:t>
            </a:r>
            <a:r>
              <a:rPr lang="it-IT" sz="1800" dirty="0"/>
              <a:t> e RD51: G. Catanesi,                                                                                                                         </a:t>
            </a:r>
            <a:r>
              <a:rPr lang="it-IT" sz="1800" dirty="0" err="1"/>
              <a:t>Mangmt</a:t>
            </a:r>
            <a:r>
              <a:rPr lang="it-IT" sz="1800" dirty="0"/>
              <a:t>. Board. RD51: E. Radicioni, </a:t>
            </a:r>
          </a:p>
          <a:p>
            <a:r>
              <a:rPr lang="it-IT" sz="1800" dirty="0"/>
              <a:t>       </a:t>
            </a:r>
            <a:r>
              <a:rPr lang="it-IT" sz="1800" dirty="0" err="1"/>
              <a:t>Coord</a:t>
            </a:r>
            <a:r>
              <a:rPr lang="it-IT" sz="1800" dirty="0"/>
              <a:t>. Gruppo Simulazione RD51: P. </a:t>
            </a:r>
            <a:r>
              <a:rPr lang="it-IT" sz="1800" dirty="0" err="1"/>
              <a:t>Verwilligen</a:t>
            </a:r>
            <a:endParaRPr lang="it-IT" sz="1800" dirty="0"/>
          </a:p>
        </p:txBody>
      </p:sp>
      <p:pic>
        <p:nvPicPr>
          <p:cNvPr id="17" name="Immagine 16">
            <a:extLst>
              <a:ext uri="{FF2B5EF4-FFF2-40B4-BE49-F238E27FC236}">
                <a16:creationId xmlns:a16="http://schemas.microsoft.com/office/drawing/2014/main" id="{CCD231A0-0FB9-7D42-AA2D-FAFFB636D578}"/>
              </a:ext>
            </a:extLst>
          </p:cNvPr>
          <p:cNvPicPr>
            <a:picLocks noChangeAspect="1"/>
          </p:cNvPicPr>
          <p:nvPr/>
        </p:nvPicPr>
        <p:blipFill>
          <a:blip r:embed="rId2"/>
          <a:stretch>
            <a:fillRect/>
          </a:stretch>
        </p:blipFill>
        <p:spPr>
          <a:xfrm>
            <a:off x="7462156" y="895800"/>
            <a:ext cx="3812655" cy="2191462"/>
          </a:xfrm>
          <a:prstGeom prst="rect">
            <a:avLst/>
          </a:prstGeom>
        </p:spPr>
      </p:pic>
      <p:pic>
        <p:nvPicPr>
          <p:cNvPr id="19" name="Immagine 18">
            <a:extLst>
              <a:ext uri="{FF2B5EF4-FFF2-40B4-BE49-F238E27FC236}">
                <a16:creationId xmlns:a16="http://schemas.microsoft.com/office/drawing/2014/main" id="{C9B17FD4-2F60-4C48-877C-694554B433F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82882" y="3669525"/>
            <a:ext cx="3716904" cy="2827990"/>
          </a:xfrm>
          <a:prstGeom prst="rect">
            <a:avLst/>
          </a:prstGeom>
        </p:spPr>
      </p:pic>
      <p:sp>
        <p:nvSpPr>
          <p:cNvPr id="12" name="Footer Placeholder 2">
            <a:extLst>
              <a:ext uri="{FF2B5EF4-FFF2-40B4-BE49-F238E27FC236}">
                <a16:creationId xmlns:a16="http://schemas.microsoft.com/office/drawing/2014/main" id="{F35A81F1-33DB-224D-9C7C-D1F32E3BE349}"/>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32533145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C11E1A-0DE2-584E-B496-E3D78A0921CD}"/>
              </a:ext>
            </a:extLst>
          </p:cNvPr>
          <p:cNvSpPr>
            <a:spLocks noGrp="1"/>
          </p:cNvSpPr>
          <p:nvPr>
            <p:ph type="title"/>
          </p:nvPr>
        </p:nvSpPr>
        <p:spPr/>
        <p:txBody>
          <a:bodyPr/>
          <a:lstStyle/>
          <a:p>
            <a:r>
              <a:rPr lang="it-IT" dirty="0"/>
              <a:t>Attività CSN I (3/6) - Rivelatori a Stato Solido</a:t>
            </a:r>
          </a:p>
        </p:txBody>
      </p:sp>
      <p:sp>
        <p:nvSpPr>
          <p:cNvPr id="4" name="Segnaposto numero diapositiva 3">
            <a:extLst>
              <a:ext uri="{FF2B5EF4-FFF2-40B4-BE49-F238E27FC236}">
                <a16:creationId xmlns:a16="http://schemas.microsoft.com/office/drawing/2014/main" id="{9D1DBA96-A74D-0F47-88F9-CD4BA8A041F7}"/>
              </a:ext>
            </a:extLst>
          </p:cNvPr>
          <p:cNvSpPr>
            <a:spLocks noGrp="1"/>
          </p:cNvSpPr>
          <p:nvPr>
            <p:ph type="sldNum" sz="quarter" idx="4"/>
          </p:nvPr>
        </p:nvSpPr>
        <p:spPr/>
        <p:txBody>
          <a:bodyPr/>
          <a:lstStyle/>
          <a:p>
            <a:fld id="{B7F62631-D247-0E44-B808-5D23CBBA66F7}" type="slidenum">
              <a:rPr lang="en-US" smtClean="0"/>
              <a:pPr/>
              <a:t>76</a:t>
            </a:fld>
            <a:endParaRPr lang="en-US" dirty="0"/>
          </a:p>
        </p:txBody>
      </p:sp>
      <p:sp>
        <p:nvSpPr>
          <p:cNvPr id="5" name="CasellaDiTesto 4">
            <a:extLst>
              <a:ext uri="{FF2B5EF4-FFF2-40B4-BE49-F238E27FC236}">
                <a16:creationId xmlns:a16="http://schemas.microsoft.com/office/drawing/2014/main" id="{9B299914-7F79-C949-A5D5-65D658D69B93}"/>
              </a:ext>
            </a:extLst>
          </p:cNvPr>
          <p:cNvSpPr txBox="1"/>
          <p:nvPr/>
        </p:nvSpPr>
        <p:spPr>
          <a:xfrm>
            <a:off x="120175" y="3569832"/>
            <a:ext cx="5064400" cy="446276"/>
          </a:xfrm>
          <a:prstGeom prst="rect">
            <a:avLst/>
          </a:prstGeom>
          <a:noFill/>
        </p:spPr>
        <p:txBody>
          <a:bodyPr wrap="none" rtlCol="0">
            <a:spAutoFit/>
          </a:bodyPr>
          <a:lstStyle/>
          <a:p>
            <a:r>
              <a:rPr lang="it-IT" sz="2400" b="1" dirty="0">
                <a:solidFill>
                  <a:srgbClr val="FFC000"/>
                </a:solidFill>
              </a:rPr>
              <a:t>rivelatori al silicio per l’esperimento CMS</a:t>
            </a:r>
          </a:p>
        </p:txBody>
      </p:sp>
      <p:pic>
        <p:nvPicPr>
          <p:cNvPr id="7" name="Immagine 6">
            <a:extLst>
              <a:ext uri="{FF2B5EF4-FFF2-40B4-BE49-F238E27FC236}">
                <a16:creationId xmlns:a16="http://schemas.microsoft.com/office/drawing/2014/main" id="{D4B9303D-EBFF-9E44-B5D9-B32FB48C3B59}"/>
              </a:ext>
            </a:extLst>
          </p:cNvPr>
          <p:cNvPicPr>
            <a:picLocks noChangeAspect="1"/>
          </p:cNvPicPr>
          <p:nvPr/>
        </p:nvPicPr>
        <p:blipFill>
          <a:blip r:embed="rId2"/>
          <a:stretch>
            <a:fillRect/>
          </a:stretch>
        </p:blipFill>
        <p:spPr>
          <a:xfrm>
            <a:off x="8617787" y="3887883"/>
            <a:ext cx="3425057" cy="2422601"/>
          </a:xfrm>
          <a:prstGeom prst="rect">
            <a:avLst/>
          </a:prstGeom>
        </p:spPr>
      </p:pic>
      <p:sp>
        <p:nvSpPr>
          <p:cNvPr id="8" name="CasellaDiTesto 7">
            <a:extLst>
              <a:ext uri="{FF2B5EF4-FFF2-40B4-BE49-F238E27FC236}">
                <a16:creationId xmlns:a16="http://schemas.microsoft.com/office/drawing/2014/main" id="{29072C7F-0640-8E4D-B334-168746141897}"/>
              </a:ext>
            </a:extLst>
          </p:cNvPr>
          <p:cNvSpPr txBox="1"/>
          <p:nvPr/>
        </p:nvSpPr>
        <p:spPr>
          <a:xfrm>
            <a:off x="120175" y="891250"/>
            <a:ext cx="6171882" cy="461665"/>
          </a:xfrm>
          <a:prstGeom prst="rect">
            <a:avLst/>
          </a:prstGeom>
          <a:noFill/>
        </p:spPr>
        <p:txBody>
          <a:bodyPr wrap="none" rtlCol="0">
            <a:spAutoFit/>
          </a:bodyPr>
          <a:lstStyle/>
          <a:p>
            <a:r>
              <a:rPr lang="it-IT" sz="2400" b="1" dirty="0">
                <a:solidFill>
                  <a:srgbClr val="FFC000"/>
                </a:solidFill>
              </a:rPr>
              <a:t>sviluppo elettronica per rivelatori a pixel (RD53)</a:t>
            </a:r>
          </a:p>
        </p:txBody>
      </p:sp>
      <p:sp>
        <p:nvSpPr>
          <p:cNvPr id="18" name="Rettangolo 17">
            <a:extLst>
              <a:ext uri="{FF2B5EF4-FFF2-40B4-BE49-F238E27FC236}">
                <a16:creationId xmlns:a16="http://schemas.microsoft.com/office/drawing/2014/main" id="{5E11AAD8-43AD-1444-853E-BB88A7C6C7E8}"/>
              </a:ext>
            </a:extLst>
          </p:cNvPr>
          <p:cNvSpPr/>
          <p:nvPr/>
        </p:nvSpPr>
        <p:spPr>
          <a:xfrm>
            <a:off x="224827" y="1243271"/>
            <a:ext cx="8146776" cy="2308324"/>
          </a:xfrm>
          <a:prstGeom prst="rect">
            <a:avLst/>
          </a:prstGeom>
        </p:spPr>
        <p:txBody>
          <a:bodyPr wrap="square">
            <a:spAutoFit/>
          </a:bodyPr>
          <a:lstStyle/>
          <a:p>
            <a:pPr marL="342900" indent="-342900">
              <a:buFont typeface="Arial" panose="020B0604020202020204" pitchFamily="34" charset="0"/>
              <a:buChar char="•"/>
            </a:pPr>
            <a:r>
              <a:rPr lang="it-IT" sz="1800" dirty="0">
                <a:solidFill>
                  <a:srgbClr val="4F81BE"/>
                </a:solidFill>
              </a:rPr>
              <a:t>il gruppo di Bari in RD53 è impegnato nella progettazione dei </a:t>
            </a:r>
            <a:r>
              <a:rPr lang="it-IT" sz="1800" dirty="0" err="1">
                <a:solidFill>
                  <a:srgbClr val="4F81BE"/>
                </a:solidFill>
              </a:rPr>
              <a:t>readout</a:t>
            </a:r>
            <a:r>
              <a:rPr lang="it-IT" sz="1800" dirty="0">
                <a:solidFill>
                  <a:srgbClr val="4F81BE"/>
                </a:solidFill>
              </a:rPr>
              <a:t> chip per i pixel di ATLAS e CMS ad HL-LHC</a:t>
            </a:r>
          </a:p>
          <a:p>
            <a:pPr lvl="1"/>
            <a:r>
              <a:rPr lang="it-IT" sz="1800" dirty="0">
                <a:solidFill>
                  <a:srgbClr val="4F81BE"/>
                </a:solidFill>
              </a:rPr>
              <a:t>-prodotto il chip dimostratore RD53A  (2017)</a:t>
            </a:r>
            <a:br>
              <a:rPr lang="it-IT" sz="1800" dirty="0">
                <a:solidFill>
                  <a:srgbClr val="4F81BE"/>
                </a:solidFill>
              </a:rPr>
            </a:br>
            <a:r>
              <a:rPr lang="it-IT" sz="1800" dirty="0">
                <a:solidFill>
                  <a:srgbClr val="4F81BE"/>
                </a:solidFill>
              </a:rPr>
              <a:t>-prodotto il chip prototipo RD53B-ATLAS (marzo 2020)</a:t>
            </a:r>
            <a:br>
              <a:rPr lang="it-IT" sz="1800" dirty="0">
                <a:solidFill>
                  <a:srgbClr val="4F81BE"/>
                </a:solidFill>
              </a:rPr>
            </a:br>
            <a:r>
              <a:rPr lang="it-IT" sz="1800" dirty="0">
                <a:solidFill>
                  <a:srgbClr val="4F81BE"/>
                </a:solidFill>
              </a:rPr>
              <a:t>-sviluppato il chip prototipo RD53B-CMS  (da sottomettere a marzo 2021)</a:t>
            </a:r>
          </a:p>
          <a:p>
            <a:pPr lvl="1"/>
            <a:endParaRPr lang="it-IT" sz="1800" dirty="0">
              <a:solidFill>
                <a:srgbClr val="4F81BE"/>
              </a:solidFill>
            </a:endParaRPr>
          </a:p>
          <a:p>
            <a:pPr marL="342900" indent="-342900">
              <a:buFont typeface="Arial" panose="020B0604020202020204" pitchFamily="34" charset="0"/>
              <a:buChar char="•"/>
            </a:pPr>
            <a:r>
              <a:rPr lang="it-IT" sz="1800" dirty="0"/>
              <a:t>2021 - 3 FTE:</a:t>
            </a:r>
            <a:r>
              <a:rPr lang="it-IT" sz="1800" dirty="0">
                <a:solidFill>
                  <a:srgbClr val="4F81BE"/>
                </a:solidFill>
              </a:rPr>
              <a:t> </a:t>
            </a:r>
            <a:r>
              <a:rPr lang="it-IT" sz="1800" dirty="0">
                <a:solidFill>
                  <a:srgbClr val="FF0000"/>
                </a:solidFill>
              </a:rPr>
              <a:t>G. De </a:t>
            </a:r>
            <a:r>
              <a:rPr lang="it-IT" sz="1800" dirty="0" err="1">
                <a:solidFill>
                  <a:srgbClr val="FF0000"/>
                </a:solidFill>
              </a:rPr>
              <a:t>Robertis</a:t>
            </a:r>
            <a:r>
              <a:rPr lang="it-IT" sz="1800" dirty="0">
                <a:solidFill>
                  <a:srgbClr val="FF0000"/>
                </a:solidFill>
              </a:rPr>
              <a:t>, </a:t>
            </a:r>
            <a:r>
              <a:rPr lang="it-IT" sz="1800" dirty="0" err="1">
                <a:solidFill>
                  <a:srgbClr val="FF0000"/>
                </a:solidFill>
              </a:rPr>
              <a:t>F</a:t>
            </a:r>
            <a:r>
              <a:rPr lang="it-IT" sz="1800" dirty="0">
                <a:solidFill>
                  <a:srgbClr val="FF0000"/>
                </a:solidFill>
              </a:rPr>
              <a:t>. Loddo, G. Matarrese, C. Marzocca</a:t>
            </a:r>
            <a:endParaRPr lang="it-IT" sz="1800" dirty="0"/>
          </a:p>
          <a:p>
            <a:pPr marL="342900" indent="-342900">
              <a:buFont typeface="Arial" panose="020B0604020202020204" pitchFamily="34" charset="0"/>
              <a:buChar char="•"/>
            </a:pPr>
            <a:r>
              <a:rPr lang="it-IT" sz="1800" dirty="0"/>
              <a:t>RD53 Project </a:t>
            </a:r>
            <a:r>
              <a:rPr lang="it-IT" sz="1800" dirty="0" err="1"/>
              <a:t>Engineer</a:t>
            </a:r>
            <a:r>
              <a:rPr lang="it-IT" sz="1800" dirty="0"/>
              <a:t> e CMS Phase2 Inner </a:t>
            </a:r>
            <a:r>
              <a:rPr lang="it-IT" sz="1800" dirty="0" err="1"/>
              <a:t>Tracker</a:t>
            </a:r>
            <a:r>
              <a:rPr lang="it-IT" sz="1800" dirty="0"/>
              <a:t> ASIC Project </a:t>
            </a:r>
            <a:r>
              <a:rPr lang="it-IT" sz="1800" dirty="0" err="1"/>
              <a:t>Coord</a:t>
            </a:r>
            <a:r>
              <a:rPr lang="it-IT" sz="1800" dirty="0"/>
              <a:t>.: </a:t>
            </a:r>
            <a:r>
              <a:rPr lang="it-IT" sz="1800" dirty="0" err="1"/>
              <a:t>F</a:t>
            </a:r>
            <a:r>
              <a:rPr lang="it-IT" sz="1800" dirty="0"/>
              <a:t>. Loddo</a:t>
            </a:r>
          </a:p>
        </p:txBody>
      </p:sp>
      <p:sp>
        <p:nvSpPr>
          <p:cNvPr id="20" name="CasellaDiTesto 19">
            <a:extLst>
              <a:ext uri="{FF2B5EF4-FFF2-40B4-BE49-F238E27FC236}">
                <a16:creationId xmlns:a16="http://schemas.microsoft.com/office/drawing/2014/main" id="{559A94F9-9D26-1041-85C3-F9A325F2C60E}"/>
              </a:ext>
            </a:extLst>
          </p:cNvPr>
          <p:cNvSpPr txBox="1"/>
          <p:nvPr/>
        </p:nvSpPr>
        <p:spPr>
          <a:xfrm>
            <a:off x="471010" y="4052376"/>
            <a:ext cx="8146777" cy="2308324"/>
          </a:xfrm>
          <a:prstGeom prst="rect">
            <a:avLst/>
          </a:prstGeom>
          <a:noFill/>
        </p:spPr>
        <p:txBody>
          <a:bodyPr wrap="square" rtlCol="0">
            <a:spAutoFit/>
          </a:bodyPr>
          <a:lstStyle/>
          <a:p>
            <a:pPr marL="285750" indent="-285750">
              <a:buFont typeface="Arial" panose="020B0604020202020204" pitchFamily="34" charset="0"/>
              <a:buChar char="•"/>
            </a:pPr>
            <a:r>
              <a:rPr lang="it-IT" sz="1800" dirty="0">
                <a:solidFill>
                  <a:srgbClr val="4F81BE"/>
                </a:solidFill>
              </a:rPr>
              <a:t>gruppo attivo dall’inizio di CMS</a:t>
            </a:r>
          </a:p>
          <a:p>
            <a:pPr marL="867811" lvl="1" indent="-285750">
              <a:buFont typeface="Arial" panose="020B0604020202020204" pitchFamily="34" charset="0"/>
              <a:buChar char="•"/>
            </a:pPr>
            <a:r>
              <a:rPr lang="it-IT" sz="1800" dirty="0">
                <a:solidFill>
                  <a:srgbClr val="4F81BE"/>
                </a:solidFill>
              </a:rPr>
              <a:t>produzione moduli a strip per il </a:t>
            </a:r>
            <a:r>
              <a:rPr lang="it-IT" sz="1800" dirty="0" err="1">
                <a:solidFill>
                  <a:srgbClr val="4F81BE"/>
                </a:solidFill>
              </a:rPr>
              <a:t>Tracker</a:t>
            </a:r>
            <a:r>
              <a:rPr lang="it-IT" sz="1800" dirty="0">
                <a:solidFill>
                  <a:srgbClr val="4F81BE"/>
                </a:solidFill>
              </a:rPr>
              <a:t> Inner </a:t>
            </a:r>
            <a:r>
              <a:rPr lang="it-IT" sz="1800" dirty="0" err="1">
                <a:solidFill>
                  <a:srgbClr val="4F81BE"/>
                </a:solidFill>
              </a:rPr>
              <a:t>Barrel</a:t>
            </a:r>
            <a:endParaRPr lang="it-IT" sz="1800" dirty="0">
              <a:solidFill>
                <a:srgbClr val="4F81BE"/>
              </a:solidFill>
            </a:endParaRPr>
          </a:p>
          <a:p>
            <a:pPr marL="867811" lvl="1" indent="-285750">
              <a:buFont typeface="Arial" panose="020B0604020202020204" pitchFamily="34" charset="0"/>
              <a:buChar char="•"/>
            </a:pPr>
            <a:r>
              <a:rPr lang="it-IT" sz="1800" dirty="0">
                <a:solidFill>
                  <a:srgbClr val="4F81BE"/>
                </a:solidFill>
              </a:rPr>
              <a:t>produzione moduli a pixel per Upgrade Fase1 </a:t>
            </a:r>
          </a:p>
          <a:p>
            <a:pPr marL="285750" indent="-285750">
              <a:buFont typeface="Arial" panose="020B0604020202020204" pitchFamily="34" charset="0"/>
              <a:buChar char="•"/>
            </a:pPr>
            <a:r>
              <a:rPr lang="it-IT" sz="1800" dirty="0">
                <a:solidFill>
                  <a:srgbClr val="4F81BE"/>
                </a:solidFill>
              </a:rPr>
              <a:t>preparazione alla produzione dei moduli PS per l’Outer </a:t>
            </a:r>
            <a:r>
              <a:rPr lang="it-IT" sz="1800" dirty="0" err="1">
                <a:solidFill>
                  <a:srgbClr val="4F81BE"/>
                </a:solidFill>
              </a:rPr>
              <a:t>Tracker</a:t>
            </a:r>
            <a:r>
              <a:rPr lang="it-IT" sz="1800" dirty="0">
                <a:solidFill>
                  <a:srgbClr val="4F81BE"/>
                </a:solidFill>
              </a:rPr>
              <a:t> per HL-LHC</a:t>
            </a:r>
          </a:p>
          <a:p>
            <a:pPr marL="285750" indent="-285750">
              <a:buFont typeface="Arial" panose="020B0604020202020204" pitchFamily="34" charset="0"/>
              <a:buChar char="•"/>
            </a:pPr>
            <a:endParaRPr lang="it-IT" sz="1800" dirty="0">
              <a:solidFill>
                <a:srgbClr val="4F81BE"/>
              </a:solidFill>
            </a:endParaRPr>
          </a:p>
          <a:p>
            <a:pPr marL="285750" indent="-285750">
              <a:buFont typeface="Arial" panose="020B0604020202020204" pitchFamily="34" charset="0"/>
              <a:buChar char="•"/>
            </a:pPr>
            <a:r>
              <a:rPr lang="it-IT" sz="1800" dirty="0"/>
              <a:t>2021 - 5 FTE: </a:t>
            </a:r>
            <a:r>
              <a:rPr lang="it-IT" sz="1800" dirty="0">
                <a:solidFill>
                  <a:srgbClr val="FF0000"/>
                </a:solidFill>
              </a:rPr>
              <a:t>D. Creanza, M. de Palma, L. Fiore, S. My, L. </a:t>
            </a:r>
            <a:r>
              <a:rPr lang="it-IT" sz="1800" dirty="0" err="1">
                <a:solidFill>
                  <a:srgbClr val="FF0000"/>
                </a:solidFill>
              </a:rPr>
              <a:t>Silvestris</a:t>
            </a:r>
            <a:r>
              <a:rPr lang="it-IT" sz="1800" dirty="0">
                <a:solidFill>
                  <a:srgbClr val="FF0000"/>
                </a:solidFill>
              </a:rPr>
              <a:t>                                +  </a:t>
            </a:r>
            <a:r>
              <a:rPr lang="it-IT" sz="1800" dirty="0">
                <a:solidFill>
                  <a:schemeClr val="bg2">
                    <a:lumMod val="50000"/>
                  </a:schemeClr>
                </a:solidFill>
              </a:rPr>
              <a:t>assegno da bandire</a:t>
            </a:r>
          </a:p>
          <a:p>
            <a:pPr marL="285750" indent="-285750">
              <a:buFont typeface="Arial" panose="020B0604020202020204" pitchFamily="34" charset="0"/>
              <a:buChar char="•"/>
            </a:pPr>
            <a:r>
              <a:rPr lang="it-IT" sz="1800" dirty="0" err="1"/>
              <a:t>Resp</a:t>
            </a:r>
            <a:r>
              <a:rPr lang="it-IT" sz="1800" dirty="0"/>
              <a:t>. Nazionale CMS: L. </a:t>
            </a:r>
            <a:r>
              <a:rPr lang="it-IT" sz="1800" dirty="0" err="1"/>
              <a:t>Silvestris</a:t>
            </a:r>
            <a:r>
              <a:rPr lang="it-IT" sz="1800" dirty="0"/>
              <a:t>,  </a:t>
            </a:r>
            <a:r>
              <a:rPr lang="it-IT" sz="1800" dirty="0" err="1"/>
              <a:t>Coord</a:t>
            </a:r>
            <a:r>
              <a:rPr lang="it-IT" sz="1800" dirty="0"/>
              <a:t>. Produzione Moduli PS-INFN: D. Creanza </a:t>
            </a:r>
          </a:p>
        </p:txBody>
      </p:sp>
      <p:pic>
        <p:nvPicPr>
          <p:cNvPr id="10" name="Immagine 9">
            <a:extLst>
              <a:ext uri="{FF2B5EF4-FFF2-40B4-BE49-F238E27FC236}">
                <a16:creationId xmlns:a16="http://schemas.microsoft.com/office/drawing/2014/main" id="{0A158C8F-D0A4-B848-8E43-A1D91C229B32}"/>
              </a:ext>
            </a:extLst>
          </p:cNvPr>
          <p:cNvPicPr>
            <a:picLocks noChangeAspect="1"/>
          </p:cNvPicPr>
          <p:nvPr/>
        </p:nvPicPr>
        <p:blipFill>
          <a:blip r:embed="rId3"/>
          <a:stretch>
            <a:fillRect/>
          </a:stretch>
        </p:blipFill>
        <p:spPr>
          <a:xfrm>
            <a:off x="8617787" y="929087"/>
            <a:ext cx="2908300" cy="1917700"/>
          </a:xfrm>
          <a:prstGeom prst="rect">
            <a:avLst/>
          </a:prstGeom>
        </p:spPr>
      </p:pic>
      <p:sp>
        <p:nvSpPr>
          <p:cNvPr id="11" name="Footer Placeholder 2">
            <a:extLst>
              <a:ext uri="{FF2B5EF4-FFF2-40B4-BE49-F238E27FC236}">
                <a16:creationId xmlns:a16="http://schemas.microsoft.com/office/drawing/2014/main" id="{EB75F6AB-4440-C84A-9C6C-771AD842B0AF}"/>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35054478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76D9F8-E15C-E44A-A03D-9116CAB8450F}"/>
              </a:ext>
            </a:extLst>
          </p:cNvPr>
          <p:cNvSpPr>
            <a:spLocks noGrp="1"/>
          </p:cNvSpPr>
          <p:nvPr>
            <p:ph type="title"/>
          </p:nvPr>
        </p:nvSpPr>
        <p:spPr/>
        <p:txBody>
          <a:bodyPr/>
          <a:lstStyle/>
          <a:p>
            <a:r>
              <a:rPr lang="it-IT" dirty="0"/>
              <a:t>Attività CSN I (4/6) - Software e Computing</a:t>
            </a:r>
          </a:p>
        </p:txBody>
      </p:sp>
      <p:sp>
        <p:nvSpPr>
          <p:cNvPr id="4" name="Segnaposto numero diapositiva 3">
            <a:extLst>
              <a:ext uri="{FF2B5EF4-FFF2-40B4-BE49-F238E27FC236}">
                <a16:creationId xmlns:a16="http://schemas.microsoft.com/office/drawing/2014/main" id="{28316C37-60F5-704C-A2EC-E43D3B033D7A}"/>
              </a:ext>
            </a:extLst>
          </p:cNvPr>
          <p:cNvSpPr>
            <a:spLocks noGrp="1"/>
          </p:cNvSpPr>
          <p:nvPr>
            <p:ph type="sldNum" sz="quarter" idx="4"/>
          </p:nvPr>
        </p:nvSpPr>
        <p:spPr/>
        <p:txBody>
          <a:bodyPr/>
          <a:lstStyle/>
          <a:p>
            <a:fld id="{B7F62631-D247-0E44-B808-5D23CBBA66F7}" type="slidenum">
              <a:rPr lang="en-US" smtClean="0"/>
              <a:pPr/>
              <a:t>77</a:t>
            </a:fld>
            <a:endParaRPr lang="en-US" dirty="0"/>
          </a:p>
        </p:txBody>
      </p:sp>
      <p:sp>
        <p:nvSpPr>
          <p:cNvPr id="6" name="CasellaDiTesto 5">
            <a:extLst>
              <a:ext uri="{FF2B5EF4-FFF2-40B4-BE49-F238E27FC236}">
                <a16:creationId xmlns:a16="http://schemas.microsoft.com/office/drawing/2014/main" id="{33DA9C15-6AB5-144E-AE22-27620ABAD818}"/>
              </a:ext>
            </a:extLst>
          </p:cNvPr>
          <p:cNvSpPr txBox="1"/>
          <p:nvPr/>
        </p:nvSpPr>
        <p:spPr>
          <a:xfrm>
            <a:off x="373373" y="990193"/>
            <a:ext cx="11679483" cy="3924151"/>
          </a:xfrm>
          <a:prstGeom prst="rect">
            <a:avLst/>
          </a:prstGeom>
          <a:noFill/>
          <a:ln>
            <a:noFill/>
          </a:ln>
        </p:spPr>
        <p:txBody>
          <a:bodyPr wrap="square" rtlCol="0">
            <a:spAutoFit/>
          </a:bodyPr>
          <a:lstStyle/>
          <a:p>
            <a:pPr marL="342900" indent="-342900">
              <a:buFont typeface="Arial" panose="020B0604020202020204" pitchFamily="34" charset="0"/>
              <a:buChar char="•"/>
            </a:pPr>
            <a:r>
              <a:rPr lang="it-IT" sz="1800" dirty="0">
                <a:solidFill>
                  <a:srgbClr val="4F81BE"/>
                </a:solidFill>
              </a:rPr>
              <a:t>Ricerca di materia oscura con la segnatura di “</a:t>
            </a:r>
            <a:r>
              <a:rPr lang="it-IT" sz="1800" dirty="0" err="1">
                <a:solidFill>
                  <a:srgbClr val="4F81BE"/>
                </a:solidFill>
              </a:rPr>
              <a:t>MonoHiggs</a:t>
            </a:r>
            <a:r>
              <a:rPr lang="it-IT" sz="1800" dirty="0">
                <a:solidFill>
                  <a:srgbClr val="4F81BE"/>
                </a:solidFill>
              </a:rPr>
              <a:t>” H+MET, con H</a:t>
            </a:r>
            <a:r>
              <a:rPr lang="it-IT" sz="1800" dirty="0">
                <a:solidFill>
                  <a:srgbClr val="4F81BE"/>
                </a:solidFill>
                <a:sym typeface="Wingdings" pitchFamily="2" charset="2"/>
              </a:rPr>
              <a:t></a:t>
            </a:r>
            <a:r>
              <a:rPr lang="it-IT" sz="1800" dirty="0">
                <a:solidFill>
                  <a:srgbClr val="4F81BE"/>
                </a:solidFill>
              </a:rPr>
              <a:t>ZZ</a:t>
            </a:r>
            <a:r>
              <a:rPr lang="it-IT" sz="1800" dirty="0">
                <a:solidFill>
                  <a:srgbClr val="4F81BE"/>
                </a:solidFill>
                <a:sym typeface="Wingdings" pitchFamily="2" charset="2"/>
              </a:rPr>
              <a:t></a:t>
            </a:r>
            <a:r>
              <a:rPr lang="it-IT" sz="1800" dirty="0">
                <a:solidFill>
                  <a:srgbClr val="4F81BE"/>
                </a:solidFill>
              </a:rPr>
              <a:t>4l </a:t>
            </a:r>
          </a:p>
          <a:p>
            <a:pPr marL="342900" indent="-342900">
              <a:buFont typeface="Arial" panose="020B0604020202020204" pitchFamily="34" charset="0"/>
              <a:buChar char="•"/>
            </a:pPr>
            <a:r>
              <a:rPr lang="it-IT" sz="1800" dirty="0">
                <a:solidFill>
                  <a:srgbClr val="4F81BE"/>
                </a:solidFill>
              </a:rPr>
              <a:t>Misura della sezione d’urto di produzione del bosone di </a:t>
            </a:r>
            <a:r>
              <a:rPr lang="it-IT" sz="1800" dirty="0" err="1">
                <a:solidFill>
                  <a:srgbClr val="4F81BE"/>
                </a:solidFill>
              </a:rPr>
              <a:t>Higgs</a:t>
            </a:r>
            <a:r>
              <a:rPr lang="it-IT" sz="1800" dirty="0">
                <a:solidFill>
                  <a:srgbClr val="4F81BE"/>
                </a:solidFill>
              </a:rPr>
              <a:t> in topologia di fusione di bosoni vettori: VBF H</a:t>
            </a:r>
            <a:r>
              <a:rPr lang="it-IT" sz="1800" dirty="0">
                <a:solidFill>
                  <a:srgbClr val="4F81BE"/>
                </a:solidFill>
                <a:sym typeface="Wingdings" pitchFamily="2" charset="2"/>
              </a:rPr>
              <a:t></a:t>
            </a:r>
            <a:r>
              <a:rPr lang="it-IT" sz="1800" dirty="0">
                <a:solidFill>
                  <a:srgbClr val="4F81BE"/>
                </a:solidFill>
              </a:rPr>
              <a:t>ZZ</a:t>
            </a:r>
            <a:r>
              <a:rPr lang="it-IT" sz="1800" dirty="0">
                <a:solidFill>
                  <a:srgbClr val="4F81BE"/>
                </a:solidFill>
                <a:sym typeface="Wingdings" pitchFamily="2" charset="2"/>
              </a:rPr>
              <a:t></a:t>
            </a:r>
            <a:r>
              <a:rPr lang="it-IT" sz="1800" dirty="0">
                <a:solidFill>
                  <a:srgbClr val="4F81BE"/>
                </a:solidFill>
              </a:rPr>
              <a:t>4l </a:t>
            </a:r>
          </a:p>
          <a:p>
            <a:pPr marL="342900" indent="-342900">
              <a:buFont typeface="Arial" panose="020B0604020202020204" pitchFamily="34" charset="0"/>
              <a:buChar char="•"/>
            </a:pPr>
            <a:r>
              <a:rPr lang="it-IT" sz="1800" dirty="0">
                <a:solidFill>
                  <a:srgbClr val="4F81BE"/>
                </a:solidFill>
              </a:rPr>
              <a:t>Ricerca di eventi di doppio </a:t>
            </a:r>
            <a:r>
              <a:rPr lang="it-IT" sz="1800" dirty="0" err="1">
                <a:solidFill>
                  <a:srgbClr val="4F81BE"/>
                </a:solidFill>
              </a:rPr>
              <a:t>Higgs</a:t>
            </a:r>
            <a:r>
              <a:rPr lang="it-IT" sz="1800" dirty="0">
                <a:solidFill>
                  <a:srgbClr val="4F81BE"/>
                </a:solidFill>
              </a:rPr>
              <a:t> nel canale HH</a:t>
            </a:r>
            <a:r>
              <a:rPr lang="it-IT" sz="1800" dirty="0">
                <a:solidFill>
                  <a:srgbClr val="4F81BE"/>
                </a:solidFill>
                <a:sym typeface="Wingdings" pitchFamily="2" charset="2"/>
              </a:rPr>
              <a:t></a:t>
            </a:r>
            <a:r>
              <a:rPr lang="it-IT" sz="1800" dirty="0">
                <a:solidFill>
                  <a:srgbClr val="4F81BE"/>
                </a:solidFill>
              </a:rPr>
              <a:t>bbZZ</a:t>
            </a:r>
            <a:r>
              <a:rPr lang="it-IT" sz="1800" dirty="0">
                <a:solidFill>
                  <a:srgbClr val="4F81BE"/>
                </a:solidFill>
                <a:sym typeface="Wingdings" pitchFamily="2" charset="2"/>
              </a:rPr>
              <a:t></a:t>
            </a:r>
            <a:r>
              <a:rPr lang="it-IT" sz="1800" dirty="0">
                <a:solidFill>
                  <a:srgbClr val="4F81BE"/>
                </a:solidFill>
              </a:rPr>
              <a:t>bb4l</a:t>
            </a:r>
          </a:p>
          <a:p>
            <a:pPr marL="342900" indent="-342900">
              <a:buFont typeface="Arial" panose="020B0604020202020204" pitchFamily="34" charset="0"/>
              <a:buChar char="•"/>
            </a:pPr>
            <a:endParaRPr lang="it-IT" sz="400" dirty="0">
              <a:solidFill>
                <a:srgbClr val="4F81BE"/>
              </a:solidFill>
            </a:endParaRPr>
          </a:p>
          <a:p>
            <a:pPr marL="342900" indent="-342900">
              <a:buFont typeface="Arial" panose="020B0604020202020204" pitchFamily="34" charset="0"/>
              <a:buChar char="•"/>
            </a:pPr>
            <a:r>
              <a:rPr lang="it-IT" sz="1800" dirty="0">
                <a:solidFill>
                  <a:srgbClr val="4F81BE"/>
                </a:solidFill>
              </a:rPr>
              <a:t>Production </a:t>
            </a:r>
            <a:r>
              <a:rPr lang="it-IT" sz="1800" dirty="0" err="1">
                <a:solidFill>
                  <a:srgbClr val="4F81BE"/>
                </a:solidFill>
              </a:rPr>
              <a:t>studies</a:t>
            </a:r>
            <a:r>
              <a:rPr lang="it-IT" sz="1800" dirty="0">
                <a:solidFill>
                  <a:srgbClr val="4F81BE"/>
                </a:solidFill>
              </a:rPr>
              <a:t> of the </a:t>
            </a:r>
            <a:r>
              <a:rPr lang="it-IT" sz="1800" dirty="0" err="1">
                <a:solidFill>
                  <a:srgbClr val="4F81BE"/>
                </a:solidFill>
              </a:rPr>
              <a:t>excited</a:t>
            </a:r>
            <a:r>
              <a:rPr lang="it-IT" sz="1800" dirty="0">
                <a:solidFill>
                  <a:srgbClr val="4F81BE"/>
                </a:solidFill>
              </a:rPr>
              <a:t> </a:t>
            </a:r>
            <a:r>
              <a:rPr lang="it-IT" sz="1800" dirty="0" err="1">
                <a:solidFill>
                  <a:srgbClr val="4F81BE"/>
                </a:solidFill>
              </a:rPr>
              <a:t>Bc</a:t>
            </a:r>
            <a:r>
              <a:rPr lang="it-IT" sz="1800" dirty="0">
                <a:solidFill>
                  <a:srgbClr val="4F81BE"/>
                </a:solidFill>
              </a:rPr>
              <a:t> </a:t>
            </a:r>
            <a:r>
              <a:rPr lang="it-IT" sz="1800" dirty="0" err="1">
                <a:solidFill>
                  <a:srgbClr val="4F81BE"/>
                </a:solidFill>
              </a:rPr>
              <a:t>states</a:t>
            </a:r>
            <a:r>
              <a:rPr lang="it-IT" sz="1800" dirty="0">
                <a:solidFill>
                  <a:srgbClr val="4F81BE"/>
                </a:solidFill>
              </a:rPr>
              <a:t> in </a:t>
            </a:r>
            <a:r>
              <a:rPr lang="it-IT" sz="1800" dirty="0" err="1">
                <a:solidFill>
                  <a:srgbClr val="4F81BE"/>
                </a:solidFill>
              </a:rPr>
              <a:t>pp</a:t>
            </a:r>
            <a:r>
              <a:rPr lang="it-IT" sz="1800" dirty="0">
                <a:solidFill>
                  <a:srgbClr val="4F81BE"/>
                </a:solidFill>
              </a:rPr>
              <a:t> </a:t>
            </a:r>
            <a:r>
              <a:rPr lang="it-IT" sz="1800" dirty="0" err="1">
                <a:solidFill>
                  <a:srgbClr val="4F81BE"/>
                </a:solidFill>
              </a:rPr>
              <a:t>collisions</a:t>
            </a:r>
            <a:r>
              <a:rPr lang="it-IT" sz="1800" dirty="0">
                <a:solidFill>
                  <a:srgbClr val="4F81BE"/>
                </a:solidFill>
              </a:rPr>
              <a:t> </a:t>
            </a:r>
            <a:r>
              <a:rPr lang="it-IT" sz="1800" dirty="0" err="1">
                <a:solidFill>
                  <a:srgbClr val="4F81BE"/>
                </a:solidFill>
              </a:rPr>
              <a:t>at</a:t>
            </a:r>
            <a:r>
              <a:rPr lang="it-IT" sz="1800" dirty="0">
                <a:solidFill>
                  <a:srgbClr val="4F81BE"/>
                </a:solidFill>
              </a:rPr>
              <a:t> 13 </a:t>
            </a:r>
            <a:r>
              <a:rPr lang="it-IT" sz="1800" dirty="0" err="1">
                <a:solidFill>
                  <a:srgbClr val="4F81BE"/>
                </a:solidFill>
              </a:rPr>
              <a:t>TeV</a:t>
            </a:r>
            <a:r>
              <a:rPr lang="it-IT" sz="1800" dirty="0">
                <a:solidFill>
                  <a:srgbClr val="4F81BE"/>
                </a:solidFill>
              </a:rPr>
              <a:t> </a:t>
            </a:r>
          </a:p>
          <a:p>
            <a:pPr marL="342900" indent="-342900">
              <a:buFont typeface="Arial" panose="020B0604020202020204" pitchFamily="34" charset="0"/>
              <a:buChar char="•"/>
            </a:pPr>
            <a:r>
              <a:rPr lang="it-IT" sz="1800" dirty="0">
                <a:solidFill>
                  <a:srgbClr val="4F81BE"/>
                </a:solidFill>
              </a:rPr>
              <a:t>Inclusive </a:t>
            </a:r>
            <a:r>
              <a:rPr lang="it-IT" sz="1800" dirty="0" err="1">
                <a:solidFill>
                  <a:srgbClr val="4F81BE"/>
                </a:solidFill>
              </a:rPr>
              <a:t>search</a:t>
            </a:r>
            <a:r>
              <a:rPr lang="it-IT" sz="1800" dirty="0">
                <a:solidFill>
                  <a:srgbClr val="4F81BE"/>
                </a:solidFill>
              </a:rPr>
              <a:t> for </a:t>
            </a:r>
            <a:r>
              <a:rPr lang="it-IT" sz="1800" dirty="0" err="1">
                <a:solidFill>
                  <a:srgbClr val="4F81BE"/>
                </a:solidFill>
              </a:rPr>
              <a:t>exotic</a:t>
            </a:r>
            <a:r>
              <a:rPr lang="it-IT" sz="1800" dirty="0">
                <a:solidFill>
                  <a:srgbClr val="4F81BE"/>
                </a:solidFill>
              </a:rPr>
              <a:t> </a:t>
            </a:r>
            <a:r>
              <a:rPr lang="it-IT" sz="1800" dirty="0" err="1">
                <a:solidFill>
                  <a:srgbClr val="4F81BE"/>
                </a:solidFill>
              </a:rPr>
              <a:t>Xb</a:t>
            </a:r>
            <a:r>
              <a:rPr lang="it-IT" sz="1800" dirty="0">
                <a:solidFill>
                  <a:srgbClr val="4F81BE"/>
                </a:solidFill>
              </a:rPr>
              <a:t> state in the </a:t>
            </a:r>
            <a:r>
              <a:rPr lang="it-IT" sz="1800" dirty="0" err="1">
                <a:solidFill>
                  <a:srgbClr val="4F81BE"/>
                </a:solidFill>
              </a:rPr>
              <a:t>final</a:t>
            </a:r>
            <a:r>
              <a:rPr lang="it-IT" sz="1800" dirty="0">
                <a:solidFill>
                  <a:srgbClr val="4F81BE"/>
                </a:solidFill>
              </a:rPr>
              <a:t> </a:t>
            </a:r>
            <a:r>
              <a:rPr lang="it-IT" sz="1800" dirty="0" err="1">
                <a:solidFill>
                  <a:srgbClr val="4F81BE"/>
                </a:solidFill>
              </a:rPr>
              <a:t>states</a:t>
            </a:r>
            <a:r>
              <a:rPr lang="it-IT" sz="1800" dirty="0">
                <a:solidFill>
                  <a:srgbClr val="4F81BE"/>
                </a:solidFill>
              </a:rPr>
              <a:t> </a:t>
            </a:r>
          </a:p>
          <a:p>
            <a:pPr marL="342900" indent="-342900">
              <a:buFont typeface="Arial" panose="020B0604020202020204" pitchFamily="34" charset="0"/>
              <a:buChar char="•"/>
            </a:pPr>
            <a:r>
              <a:rPr lang="it-IT" sz="1800" dirty="0">
                <a:solidFill>
                  <a:srgbClr val="4F81BE"/>
                </a:solidFill>
              </a:rPr>
              <a:t>Inclusive </a:t>
            </a:r>
            <a:r>
              <a:rPr lang="it-IT" sz="1800" dirty="0" err="1">
                <a:solidFill>
                  <a:srgbClr val="4F81BE"/>
                </a:solidFill>
              </a:rPr>
              <a:t>search</a:t>
            </a:r>
            <a:r>
              <a:rPr lang="it-IT" sz="1800" dirty="0">
                <a:solidFill>
                  <a:srgbClr val="4F81BE"/>
                </a:solidFill>
              </a:rPr>
              <a:t> for </a:t>
            </a:r>
            <a:r>
              <a:rPr lang="it-IT" sz="1800" dirty="0" err="1">
                <a:solidFill>
                  <a:srgbClr val="4F81BE"/>
                </a:solidFill>
              </a:rPr>
              <a:t>exotic</a:t>
            </a:r>
            <a:r>
              <a:rPr lang="it-IT" sz="1800" dirty="0">
                <a:solidFill>
                  <a:srgbClr val="4F81BE"/>
                </a:solidFill>
              </a:rPr>
              <a:t> X (4140) state &amp; </a:t>
            </a:r>
            <a:r>
              <a:rPr lang="it-IT" sz="1800" dirty="0" err="1">
                <a:solidFill>
                  <a:srgbClr val="4F81BE"/>
                </a:solidFill>
              </a:rPr>
              <a:t>partners</a:t>
            </a:r>
            <a:r>
              <a:rPr lang="it-IT" sz="1800" dirty="0">
                <a:solidFill>
                  <a:srgbClr val="4F81BE"/>
                </a:solidFill>
              </a:rPr>
              <a:t> in </a:t>
            </a:r>
            <a:r>
              <a:rPr lang="it-IT" sz="1800" dirty="0" err="1">
                <a:solidFill>
                  <a:srgbClr val="4F81BE"/>
                </a:solidFill>
              </a:rPr>
              <a:t>J</a:t>
            </a:r>
            <a:r>
              <a:rPr lang="it-IT" sz="1800" dirty="0">
                <a:solidFill>
                  <a:srgbClr val="4F81BE"/>
                </a:solidFill>
              </a:rPr>
              <a:t>/Y </a:t>
            </a:r>
            <a:r>
              <a:rPr lang="it-IT" sz="1800" dirty="0" err="1">
                <a:solidFill>
                  <a:srgbClr val="4F81BE"/>
                </a:solidFill>
              </a:rPr>
              <a:t>F</a:t>
            </a:r>
            <a:r>
              <a:rPr lang="it-IT" sz="1800" dirty="0">
                <a:solidFill>
                  <a:srgbClr val="4F81BE"/>
                </a:solidFill>
              </a:rPr>
              <a:t> </a:t>
            </a:r>
            <a:r>
              <a:rPr lang="it-IT" sz="1800" dirty="0" err="1">
                <a:solidFill>
                  <a:srgbClr val="4F81BE"/>
                </a:solidFill>
              </a:rPr>
              <a:t>final</a:t>
            </a:r>
            <a:r>
              <a:rPr lang="it-IT" sz="1800" dirty="0">
                <a:solidFill>
                  <a:srgbClr val="4F81BE"/>
                </a:solidFill>
              </a:rPr>
              <a:t> state </a:t>
            </a:r>
          </a:p>
          <a:p>
            <a:pPr marL="342900" indent="-342900">
              <a:buFont typeface="Arial" panose="020B0604020202020204" pitchFamily="34" charset="0"/>
              <a:buChar char="•"/>
            </a:pPr>
            <a:r>
              <a:rPr lang="it-IT" sz="1800" dirty="0" err="1">
                <a:solidFill>
                  <a:srgbClr val="4F81BE"/>
                </a:solidFill>
              </a:rPr>
              <a:t>Search</a:t>
            </a:r>
            <a:r>
              <a:rPr lang="it-IT" sz="1800" dirty="0">
                <a:solidFill>
                  <a:srgbClr val="4F81BE"/>
                </a:solidFill>
              </a:rPr>
              <a:t> for 𝜏→3𝜇 </a:t>
            </a:r>
            <a:r>
              <a:rPr lang="it-IT" sz="1800" dirty="0" err="1">
                <a:solidFill>
                  <a:srgbClr val="4F81BE"/>
                </a:solidFill>
              </a:rPr>
              <a:t>decays</a:t>
            </a:r>
            <a:r>
              <a:rPr lang="it-IT" sz="1800" dirty="0">
                <a:solidFill>
                  <a:srgbClr val="4F81BE"/>
                </a:solidFill>
              </a:rPr>
              <a:t> in </a:t>
            </a:r>
            <a:r>
              <a:rPr lang="it-IT" sz="1800" dirty="0" err="1">
                <a:solidFill>
                  <a:srgbClr val="4F81BE"/>
                </a:solidFill>
              </a:rPr>
              <a:t>Heavy</a:t>
            </a:r>
            <a:r>
              <a:rPr lang="it-IT" sz="1800" dirty="0">
                <a:solidFill>
                  <a:srgbClr val="4F81BE"/>
                </a:solidFill>
              </a:rPr>
              <a:t> </a:t>
            </a:r>
            <a:r>
              <a:rPr lang="it-IT" sz="1800" dirty="0" err="1">
                <a:solidFill>
                  <a:srgbClr val="4F81BE"/>
                </a:solidFill>
              </a:rPr>
              <a:t>Flavor</a:t>
            </a:r>
            <a:r>
              <a:rPr lang="it-IT" sz="1800" dirty="0">
                <a:solidFill>
                  <a:srgbClr val="4F81BE"/>
                </a:solidFill>
              </a:rPr>
              <a:t> </a:t>
            </a:r>
            <a:r>
              <a:rPr lang="it-IT" sz="1800" dirty="0" err="1">
                <a:solidFill>
                  <a:srgbClr val="4F81BE"/>
                </a:solidFill>
              </a:rPr>
              <a:t>channel</a:t>
            </a:r>
            <a:r>
              <a:rPr lang="it-IT" sz="1800" dirty="0">
                <a:solidFill>
                  <a:srgbClr val="4F81BE"/>
                </a:solidFill>
              </a:rPr>
              <a:t> </a:t>
            </a:r>
          </a:p>
          <a:p>
            <a:pPr marL="342900" indent="-342900">
              <a:buFont typeface="Arial" panose="020B0604020202020204" pitchFamily="34" charset="0"/>
              <a:buChar char="•"/>
            </a:pPr>
            <a:r>
              <a:rPr lang="it-IT" sz="1800" dirty="0" err="1">
                <a:solidFill>
                  <a:srgbClr val="4F81BE"/>
                </a:solidFill>
              </a:rPr>
              <a:t>Charged</a:t>
            </a:r>
            <a:r>
              <a:rPr lang="it-IT" sz="1800" dirty="0">
                <a:solidFill>
                  <a:srgbClr val="4F81BE"/>
                </a:solidFill>
              </a:rPr>
              <a:t> </a:t>
            </a:r>
            <a:r>
              <a:rPr lang="it-IT" sz="1800" dirty="0" err="1">
                <a:solidFill>
                  <a:srgbClr val="4F81BE"/>
                </a:solidFill>
              </a:rPr>
              <a:t>exotic</a:t>
            </a:r>
            <a:r>
              <a:rPr lang="it-IT" sz="1800" dirty="0">
                <a:solidFill>
                  <a:srgbClr val="4F81BE"/>
                </a:solidFill>
              </a:rPr>
              <a:t> </a:t>
            </a:r>
            <a:r>
              <a:rPr lang="it-IT" sz="1800" dirty="0" err="1">
                <a:solidFill>
                  <a:srgbClr val="4F81BE"/>
                </a:solidFill>
              </a:rPr>
              <a:t>Z</a:t>
            </a:r>
            <a:r>
              <a:rPr lang="it-IT" sz="1800" dirty="0">
                <a:solidFill>
                  <a:srgbClr val="4F81BE"/>
                </a:solidFill>
              </a:rPr>
              <a:t> </a:t>
            </a:r>
            <a:r>
              <a:rPr lang="it-IT" sz="1800" dirty="0" err="1">
                <a:solidFill>
                  <a:srgbClr val="4F81BE"/>
                </a:solidFill>
              </a:rPr>
              <a:t>spectroscopy</a:t>
            </a:r>
            <a:r>
              <a:rPr lang="it-IT" sz="1800" dirty="0">
                <a:solidFill>
                  <a:srgbClr val="4F81BE"/>
                </a:solidFill>
              </a:rPr>
              <a:t> with the 3-body </a:t>
            </a:r>
            <a:r>
              <a:rPr lang="it-IT" sz="1800" dirty="0" err="1">
                <a:solidFill>
                  <a:srgbClr val="4F81BE"/>
                </a:solidFill>
              </a:rPr>
              <a:t>decay</a:t>
            </a:r>
            <a:endParaRPr lang="it-IT" sz="1800" dirty="0">
              <a:solidFill>
                <a:srgbClr val="4F81BE"/>
              </a:solidFill>
            </a:endParaRPr>
          </a:p>
          <a:p>
            <a:pPr marL="342900" indent="-342900">
              <a:buFont typeface="Arial" panose="020B0604020202020204" pitchFamily="34" charset="0"/>
              <a:buChar char="•"/>
            </a:pPr>
            <a:endParaRPr lang="it-IT" sz="200" dirty="0">
              <a:solidFill>
                <a:srgbClr val="4F81BE"/>
              </a:solidFill>
            </a:endParaRPr>
          </a:p>
          <a:p>
            <a:pPr marL="342900" indent="-342900">
              <a:buFont typeface="Arial" panose="020B0604020202020204" pitchFamily="34" charset="0"/>
              <a:buChar char="•"/>
            </a:pPr>
            <a:r>
              <a:rPr lang="it-IT" sz="1800" dirty="0">
                <a:solidFill>
                  <a:srgbClr val="4F81BE"/>
                </a:solidFill>
              </a:rPr>
              <a:t>Analisi e sviluppo di software per HL-LHC</a:t>
            </a:r>
            <a:br>
              <a:rPr lang="it-IT" sz="1800" dirty="0">
                <a:solidFill>
                  <a:srgbClr val="4F81BE"/>
                </a:solidFill>
              </a:rPr>
            </a:br>
            <a:endParaRPr lang="it-IT" sz="200" dirty="0">
              <a:solidFill>
                <a:srgbClr val="4F81BE"/>
              </a:solidFill>
            </a:endParaRPr>
          </a:p>
          <a:p>
            <a:pPr marL="342900" indent="-342900">
              <a:buFont typeface="Arial" panose="020B0604020202020204" pitchFamily="34" charset="0"/>
              <a:buChar char="•"/>
            </a:pPr>
            <a:r>
              <a:rPr lang="it-IT" sz="1800" dirty="0"/>
              <a:t>2021 - 5 FTE: </a:t>
            </a:r>
            <a:r>
              <a:rPr lang="it-IT" sz="1800" dirty="0">
                <a:solidFill>
                  <a:srgbClr val="FF0000"/>
                </a:solidFill>
              </a:rPr>
              <a:t>A. </a:t>
            </a:r>
            <a:r>
              <a:rPr lang="it-IT" sz="1800" dirty="0" err="1">
                <a:solidFill>
                  <a:srgbClr val="FF0000"/>
                </a:solidFill>
              </a:rPr>
              <a:t>Colaleo</a:t>
            </a:r>
            <a:r>
              <a:rPr lang="it-IT" sz="1800" dirty="0">
                <a:solidFill>
                  <a:srgbClr val="FF0000"/>
                </a:solidFill>
              </a:rPr>
              <a:t>, N. De </a:t>
            </a:r>
            <a:r>
              <a:rPr lang="it-IT" sz="1800" dirty="0" err="1">
                <a:solidFill>
                  <a:srgbClr val="FF0000"/>
                </a:solidFill>
              </a:rPr>
              <a:t>Filippis</a:t>
            </a:r>
            <a:r>
              <a:rPr lang="it-IT" sz="1800" dirty="0">
                <a:solidFill>
                  <a:srgbClr val="FF0000"/>
                </a:solidFill>
              </a:rPr>
              <a:t>, M. Maggi, A. Pompili, </a:t>
            </a:r>
            <a:r>
              <a:rPr lang="it-IT" sz="1800" dirty="0">
                <a:solidFill>
                  <a:srgbClr val="4F81BE"/>
                </a:solidFill>
              </a:rPr>
              <a:t>A. Di Florio</a:t>
            </a:r>
            <a:r>
              <a:rPr lang="it-IT" sz="1800" dirty="0">
                <a:solidFill>
                  <a:srgbClr val="FF0000"/>
                </a:solidFill>
              </a:rPr>
              <a:t>, </a:t>
            </a:r>
            <a:r>
              <a:rPr lang="it-IT" sz="1800" dirty="0" err="1">
                <a:solidFill>
                  <a:srgbClr val="4F81BE"/>
                </a:solidFill>
              </a:rPr>
              <a:t>R</a:t>
            </a:r>
            <a:r>
              <a:rPr lang="it-IT" sz="1800" dirty="0">
                <a:solidFill>
                  <a:srgbClr val="4F81BE"/>
                </a:solidFill>
              </a:rPr>
              <a:t>. Venditti, </a:t>
            </a:r>
            <a:r>
              <a:rPr lang="it-IT" sz="1800" dirty="0" err="1">
                <a:solidFill>
                  <a:schemeClr val="bg2">
                    <a:lumMod val="50000"/>
                  </a:schemeClr>
                </a:solidFill>
              </a:rPr>
              <a:t>R</a:t>
            </a:r>
            <a:r>
              <a:rPr lang="it-IT" sz="1800" dirty="0">
                <a:solidFill>
                  <a:schemeClr val="bg2">
                    <a:lumMod val="50000"/>
                  </a:schemeClr>
                </a:solidFill>
              </a:rPr>
              <a:t>. </a:t>
            </a:r>
            <a:r>
              <a:rPr lang="it-IT" sz="1800" dirty="0" err="1">
                <a:solidFill>
                  <a:schemeClr val="bg2">
                    <a:lumMod val="50000"/>
                  </a:schemeClr>
                </a:solidFill>
              </a:rPr>
              <a:t>Aly</a:t>
            </a:r>
            <a:r>
              <a:rPr lang="it-IT" sz="1800" dirty="0">
                <a:solidFill>
                  <a:schemeClr val="bg2">
                    <a:lumMod val="50000"/>
                  </a:schemeClr>
                </a:solidFill>
              </a:rPr>
              <a:t>, S. </a:t>
            </a:r>
            <a:r>
              <a:rPr lang="it-IT" sz="1800" dirty="0" err="1">
                <a:solidFill>
                  <a:schemeClr val="bg2">
                    <a:lumMod val="50000"/>
                  </a:schemeClr>
                </a:solidFill>
              </a:rPr>
              <a:t>Lezki</a:t>
            </a:r>
            <a:r>
              <a:rPr lang="it-IT" sz="1800" dirty="0">
                <a:solidFill>
                  <a:srgbClr val="FF0000"/>
                </a:solidFill>
              </a:rPr>
              <a:t>, </a:t>
            </a:r>
            <a:r>
              <a:rPr lang="it-IT" sz="1800" dirty="0">
                <a:solidFill>
                  <a:schemeClr val="bg2">
                    <a:lumMod val="75000"/>
                  </a:schemeClr>
                </a:solidFill>
              </a:rPr>
              <a:t>G. </a:t>
            </a:r>
            <a:r>
              <a:rPr lang="it-IT" sz="1800" dirty="0" err="1">
                <a:solidFill>
                  <a:schemeClr val="bg2">
                    <a:lumMod val="75000"/>
                  </a:schemeClr>
                </a:solidFill>
              </a:rPr>
              <a:t>Miniello</a:t>
            </a:r>
            <a:r>
              <a:rPr lang="it-IT" sz="1800" dirty="0">
                <a:solidFill>
                  <a:srgbClr val="FF0000"/>
                </a:solidFill>
              </a:rPr>
              <a:t>, </a:t>
            </a:r>
            <a:r>
              <a:rPr lang="it-IT" sz="1800" dirty="0">
                <a:solidFill>
                  <a:srgbClr val="92D050"/>
                </a:solidFill>
              </a:rPr>
              <a:t>C. </a:t>
            </a:r>
            <a:r>
              <a:rPr lang="it-IT" sz="1800" dirty="0" err="1">
                <a:solidFill>
                  <a:srgbClr val="92D050"/>
                </a:solidFill>
              </a:rPr>
              <a:t>Aruta</a:t>
            </a:r>
            <a:r>
              <a:rPr lang="it-IT" sz="1800" dirty="0">
                <a:solidFill>
                  <a:srgbClr val="92D050"/>
                </a:solidFill>
              </a:rPr>
              <a:t>,                   A. Di Pilato, </a:t>
            </a:r>
            <a:r>
              <a:rPr lang="it-IT" sz="1800" dirty="0" err="1">
                <a:solidFill>
                  <a:srgbClr val="92D050"/>
                </a:solidFill>
              </a:rPr>
              <a:t>W</a:t>
            </a:r>
            <a:r>
              <a:rPr lang="it-IT" sz="1800" dirty="0">
                <a:solidFill>
                  <a:srgbClr val="92D050"/>
                </a:solidFill>
              </a:rPr>
              <a:t>. </a:t>
            </a:r>
            <a:r>
              <a:rPr lang="it-IT" sz="1800" dirty="0" err="1">
                <a:solidFill>
                  <a:srgbClr val="92D050"/>
                </a:solidFill>
              </a:rPr>
              <a:t>Elmetenawee</a:t>
            </a:r>
            <a:r>
              <a:rPr lang="it-IT" sz="1800" dirty="0">
                <a:solidFill>
                  <a:srgbClr val="92D050"/>
                </a:solidFill>
              </a:rPr>
              <a:t>, I. </a:t>
            </a:r>
            <a:r>
              <a:rPr lang="it-IT" sz="1800" dirty="0" err="1">
                <a:solidFill>
                  <a:srgbClr val="92D050"/>
                </a:solidFill>
              </a:rPr>
              <a:t>Margjeka</a:t>
            </a:r>
            <a:r>
              <a:rPr lang="it-IT" sz="1800" dirty="0">
                <a:solidFill>
                  <a:srgbClr val="92D050"/>
                </a:solidFill>
              </a:rPr>
              <a:t>, V. Mastrapasqua, </a:t>
            </a:r>
            <a:r>
              <a:rPr lang="it-IT" sz="1800" dirty="0" err="1">
                <a:solidFill>
                  <a:srgbClr val="92D050"/>
                </a:solidFill>
              </a:rPr>
              <a:t>F</a:t>
            </a:r>
            <a:r>
              <a:rPr lang="it-IT" sz="1800" dirty="0">
                <a:solidFill>
                  <a:srgbClr val="92D050"/>
                </a:solidFill>
              </a:rPr>
              <a:t>. Simone</a:t>
            </a:r>
          </a:p>
          <a:p>
            <a:pPr marL="342900" indent="-342900">
              <a:buFont typeface="Arial" panose="020B0604020202020204" pitchFamily="34" charset="0"/>
              <a:buChar char="•"/>
            </a:pPr>
            <a:r>
              <a:rPr lang="it-IT" sz="1800" dirty="0"/>
              <a:t>B-</a:t>
            </a:r>
            <a:r>
              <a:rPr lang="it-IT" sz="1800" dirty="0" err="1"/>
              <a:t>Physics</a:t>
            </a:r>
            <a:r>
              <a:rPr lang="it-IT" sz="1800" dirty="0"/>
              <a:t> </a:t>
            </a:r>
            <a:r>
              <a:rPr lang="it-IT" sz="1800" dirty="0" err="1"/>
              <a:t>Coord</a:t>
            </a:r>
            <a:r>
              <a:rPr lang="it-IT" sz="1800" dirty="0"/>
              <a:t>.: A. Pompili,   </a:t>
            </a:r>
            <a:r>
              <a:rPr lang="it-IT" sz="1800" dirty="0" err="1"/>
              <a:t>Tracking</a:t>
            </a:r>
            <a:r>
              <a:rPr lang="it-IT" sz="1800" dirty="0"/>
              <a:t> POG </a:t>
            </a:r>
            <a:r>
              <a:rPr lang="it-IT" sz="1800" dirty="0" err="1"/>
              <a:t>Contact</a:t>
            </a:r>
            <a:r>
              <a:rPr lang="it-IT" sz="1800" dirty="0"/>
              <a:t>: A. Di Florio,   B-</a:t>
            </a:r>
            <a:r>
              <a:rPr lang="it-IT" sz="1800" dirty="0" err="1"/>
              <a:t>Physics</a:t>
            </a:r>
            <a:r>
              <a:rPr lang="it-IT" sz="1800" dirty="0"/>
              <a:t> Trigger </a:t>
            </a:r>
            <a:r>
              <a:rPr lang="it-IT" sz="1800" dirty="0" err="1"/>
              <a:t>Contact</a:t>
            </a:r>
            <a:r>
              <a:rPr lang="it-IT" sz="1800" dirty="0"/>
              <a:t>: V. Mastrapasqua,   CMS DAS </a:t>
            </a:r>
            <a:r>
              <a:rPr lang="it-IT" sz="1800" dirty="0" err="1"/>
              <a:t>Committee</a:t>
            </a:r>
            <a:r>
              <a:rPr lang="it-IT" sz="1800" dirty="0"/>
              <a:t>: N. De </a:t>
            </a:r>
            <a:r>
              <a:rPr lang="it-IT" sz="1800" dirty="0" err="1"/>
              <a:t>Filippis</a:t>
            </a:r>
            <a:r>
              <a:rPr lang="it-IT" sz="1800" dirty="0"/>
              <a:t>,   CMS </a:t>
            </a:r>
            <a:r>
              <a:rPr lang="it-IT" sz="1800" dirty="0" err="1"/>
              <a:t>PhD</a:t>
            </a:r>
            <a:r>
              <a:rPr lang="it-IT" sz="1800" dirty="0"/>
              <a:t> </a:t>
            </a:r>
            <a:r>
              <a:rPr lang="it-IT" sz="1800" dirty="0" err="1"/>
              <a:t>Thesis</a:t>
            </a:r>
            <a:r>
              <a:rPr lang="it-IT" sz="1800" dirty="0"/>
              <a:t> Award </a:t>
            </a:r>
            <a:r>
              <a:rPr lang="it-IT" sz="1800" dirty="0" err="1"/>
              <a:t>Committee</a:t>
            </a:r>
            <a:r>
              <a:rPr lang="it-IT" sz="1800" dirty="0"/>
              <a:t>: M. Abbrescia  </a:t>
            </a:r>
          </a:p>
        </p:txBody>
      </p:sp>
      <p:sp>
        <p:nvSpPr>
          <p:cNvPr id="11" name="CasellaDiTesto 10">
            <a:extLst>
              <a:ext uri="{FF2B5EF4-FFF2-40B4-BE49-F238E27FC236}">
                <a16:creationId xmlns:a16="http://schemas.microsoft.com/office/drawing/2014/main" id="{A214D251-A08A-6B4E-9C96-52DF0C062FF3}"/>
              </a:ext>
            </a:extLst>
          </p:cNvPr>
          <p:cNvSpPr txBox="1"/>
          <p:nvPr/>
        </p:nvSpPr>
        <p:spPr>
          <a:xfrm>
            <a:off x="127970" y="671622"/>
            <a:ext cx="2557110" cy="461665"/>
          </a:xfrm>
          <a:prstGeom prst="rect">
            <a:avLst/>
          </a:prstGeom>
          <a:noFill/>
        </p:spPr>
        <p:txBody>
          <a:bodyPr wrap="none" rtlCol="0">
            <a:spAutoFit/>
          </a:bodyPr>
          <a:lstStyle/>
          <a:p>
            <a:r>
              <a:rPr lang="it-IT" sz="2400" b="1" dirty="0">
                <a:solidFill>
                  <a:srgbClr val="FFC000"/>
                </a:solidFill>
              </a:rPr>
              <a:t>Analisi dati in CMS</a:t>
            </a:r>
          </a:p>
        </p:txBody>
      </p:sp>
      <p:sp>
        <p:nvSpPr>
          <p:cNvPr id="12" name="CasellaDiTesto 11">
            <a:extLst>
              <a:ext uri="{FF2B5EF4-FFF2-40B4-BE49-F238E27FC236}">
                <a16:creationId xmlns:a16="http://schemas.microsoft.com/office/drawing/2014/main" id="{87CA7718-4A8A-A847-A7CC-B6B5F466C1F3}"/>
              </a:ext>
            </a:extLst>
          </p:cNvPr>
          <p:cNvSpPr txBox="1"/>
          <p:nvPr/>
        </p:nvSpPr>
        <p:spPr>
          <a:xfrm>
            <a:off x="373374" y="5026400"/>
            <a:ext cx="11493660" cy="1569660"/>
          </a:xfrm>
          <a:prstGeom prst="rect">
            <a:avLst/>
          </a:prstGeom>
          <a:noFill/>
          <a:ln>
            <a:noFill/>
          </a:ln>
        </p:spPr>
        <p:txBody>
          <a:bodyPr wrap="square" rtlCol="0">
            <a:spAutoFit/>
          </a:bodyPr>
          <a:lstStyle/>
          <a:p>
            <a:pPr marL="342900" indent="-342900">
              <a:buFont typeface="Arial" panose="020B0604020202020204" pitchFamily="34" charset="0"/>
              <a:buChar char="•"/>
            </a:pPr>
            <a:r>
              <a:rPr lang="it-IT" sz="1800" dirty="0">
                <a:solidFill>
                  <a:srgbClr val="4F81BE"/>
                </a:solidFill>
              </a:rPr>
              <a:t>Studi di spettroscopia di mesoni </a:t>
            </a:r>
            <a:r>
              <a:rPr lang="it-IT" sz="1800" dirty="0" err="1">
                <a:solidFill>
                  <a:srgbClr val="4F81BE"/>
                </a:solidFill>
              </a:rPr>
              <a:t>charmati</a:t>
            </a:r>
            <a:r>
              <a:rPr lang="it-IT" sz="1800" dirty="0">
                <a:solidFill>
                  <a:srgbClr val="4F81BE"/>
                </a:solidFill>
              </a:rPr>
              <a:t> </a:t>
            </a:r>
          </a:p>
          <a:p>
            <a:pPr marL="342900" indent="-342900">
              <a:buFont typeface="Arial" panose="020B0604020202020204" pitchFamily="34" charset="0"/>
              <a:buChar char="•"/>
            </a:pPr>
            <a:r>
              <a:rPr lang="it-IT" sz="1800" dirty="0">
                <a:solidFill>
                  <a:srgbClr val="4F81BE"/>
                </a:solidFill>
              </a:rPr>
              <a:t>Ricerca di segnali di violazione dell’</a:t>
            </a:r>
            <a:r>
              <a:rPr lang="it-IT" sz="1800" dirty="0" err="1">
                <a:solidFill>
                  <a:srgbClr val="4F81BE"/>
                </a:solidFill>
              </a:rPr>
              <a:t>Universalita</a:t>
            </a:r>
            <a:r>
              <a:rPr lang="it-IT" sz="1800" dirty="0">
                <a:solidFill>
                  <a:srgbClr val="4F81BE"/>
                </a:solidFill>
              </a:rPr>
              <a:t>̀ leptonica</a:t>
            </a:r>
          </a:p>
          <a:p>
            <a:pPr marL="342900" indent="-342900">
              <a:buFont typeface="Arial" panose="020B0604020202020204" pitchFamily="34" charset="0"/>
              <a:buChar char="•"/>
            </a:pPr>
            <a:endParaRPr lang="it-IT" sz="200" dirty="0">
              <a:solidFill>
                <a:srgbClr val="4F81BE"/>
              </a:solidFill>
            </a:endParaRPr>
          </a:p>
          <a:p>
            <a:pPr marL="342900" indent="-342900">
              <a:buFont typeface="Arial" panose="020B0604020202020204" pitchFamily="34" charset="0"/>
              <a:buChar char="•"/>
            </a:pPr>
            <a:r>
              <a:rPr lang="it-IT" sz="1800" dirty="0">
                <a:solidFill>
                  <a:srgbClr val="4F81BE"/>
                </a:solidFill>
              </a:rPr>
              <a:t>Simulazione del </a:t>
            </a:r>
            <a:r>
              <a:rPr lang="it-IT" sz="1800" dirty="0" err="1">
                <a:solidFill>
                  <a:srgbClr val="4F81BE"/>
                </a:solidFill>
              </a:rPr>
              <a:t>Muon</a:t>
            </a:r>
            <a:r>
              <a:rPr lang="it-IT" sz="1800" dirty="0">
                <a:solidFill>
                  <a:srgbClr val="4F81BE"/>
                </a:solidFill>
              </a:rPr>
              <a:t> Detector per Fase2</a:t>
            </a:r>
          </a:p>
          <a:p>
            <a:pPr marL="342900" indent="-342900">
              <a:buFont typeface="Arial" panose="020B0604020202020204" pitchFamily="34" charset="0"/>
              <a:buChar char="•"/>
            </a:pPr>
            <a:endParaRPr lang="it-IT" sz="400" dirty="0">
              <a:solidFill>
                <a:srgbClr val="4F81BE"/>
              </a:solidFill>
            </a:endParaRPr>
          </a:p>
          <a:p>
            <a:pPr marL="342900" indent="-342900">
              <a:buFont typeface="Arial" panose="020B0604020202020204" pitchFamily="34" charset="0"/>
              <a:buChar char="•"/>
            </a:pPr>
            <a:r>
              <a:rPr lang="it-IT" sz="1800" dirty="0"/>
              <a:t>2021 - 2.4 FTE: </a:t>
            </a:r>
            <a:r>
              <a:rPr lang="it-IT" sz="1800" dirty="0">
                <a:solidFill>
                  <a:srgbClr val="FF0000"/>
                </a:solidFill>
              </a:rPr>
              <a:t>M. De Serio, </a:t>
            </a:r>
            <a:r>
              <a:rPr lang="it-IT" sz="1800" dirty="0" err="1">
                <a:solidFill>
                  <a:srgbClr val="FF0000"/>
                </a:solidFill>
              </a:rPr>
              <a:t>R</a:t>
            </a:r>
            <a:r>
              <a:rPr lang="it-IT" sz="1800" dirty="0">
                <a:solidFill>
                  <a:srgbClr val="FF0000"/>
                </a:solidFill>
              </a:rPr>
              <a:t>. Fini, </a:t>
            </a:r>
            <a:r>
              <a:rPr lang="it-IT" sz="1800" dirty="0">
                <a:solidFill>
                  <a:srgbClr val="FFC000"/>
                </a:solidFill>
              </a:rPr>
              <a:t>A. Palano</a:t>
            </a:r>
            <a:r>
              <a:rPr lang="it-IT" sz="1800" dirty="0">
                <a:solidFill>
                  <a:srgbClr val="FF0000"/>
                </a:solidFill>
              </a:rPr>
              <a:t>, M. Pappagallo A. Pastore, </a:t>
            </a:r>
            <a:r>
              <a:rPr lang="it-IT" sz="1800" dirty="0" err="1">
                <a:solidFill>
                  <a:srgbClr val="00B050"/>
                </a:solidFill>
              </a:rPr>
              <a:t>F</a:t>
            </a:r>
            <a:r>
              <a:rPr lang="it-IT" sz="1800" dirty="0">
                <a:solidFill>
                  <a:srgbClr val="00B050"/>
                </a:solidFill>
              </a:rPr>
              <a:t>. </a:t>
            </a:r>
            <a:r>
              <a:rPr lang="it-IT" sz="1800" dirty="0" err="1">
                <a:solidFill>
                  <a:srgbClr val="00B050"/>
                </a:solidFill>
              </a:rPr>
              <a:t>Debernardis</a:t>
            </a:r>
            <a:r>
              <a:rPr lang="it-IT" sz="1800" dirty="0">
                <a:solidFill>
                  <a:srgbClr val="00B050"/>
                </a:solidFill>
              </a:rPr>
              <a:t> </a:t>
            </a:r>
          </a:p>
          <a:p>
            <a:pPr marL="342900" indent="-342900">
              <a:buFont typeface="Arial" panose="020B0604020202020204" pitchFamily="34" charset="0"/>
              <a:buChar char="•"/>
            </a:pPr>
            <a:r>
              <a:rPr lang="it-IT" sz="1800" dirty="0" err="1"/>
              <a:t>Dept</a:t>
            </a:r>
            <a:r>
              <a:rPr lang="it-IT" sz="1800" dirty="0"/>
              <a:t>. </a:t>
            </a:r>
            <a:r>
              <a:rPr lang="it-IT" sz="1800" dirty="0" err="1"/>
              <a:t>Physics</a:t>
            </a:r>
            <a:r>
              <a:rPr lang="it-IT" sz="1800" dirty="0"/>
              <a:t> </a:t>
            </a:r>
            <a:r>
              <a:rPr lang="it-IT" sz="1800" dirty="0" err="1"/>
              <a:t>Coord</a:t>
            </a:r>
            <a:r>
              <a:rPr lang="it-IT" sz="1800" dirty="0"/>
              <a:t>.: M. Pappagallo</a:t>
            </a:r>
          </a:p>
        </p:txBody>
      </p:sp>
      <p:sp>
        <p:nvSpPr>
          <p:cNvPr id="14" name="CasellaDiTesto 13">
            <a:extLst>
              <a:ext uri="{FF2B5EF4-FFF2-40B4-BE49-F238E27FC236}">
                <a16:creationId xmlns:a16="http://schemas.microsoft.com/office/drawing/2014/main" id="{E81F9245-9FED-B548-B065-5B640E425A93}"/>
              </a:ext>
            </a:extLst>
          </p:cNvPr>
          <p:cNvSpPr txBox="1"/>
          <p:nvPr/>
        </p:nvSpPr>
        <p:spPr>
          <a:xfrm>
            <a:off x="127970" y="4690971"/>
            <a:ext cx="2465740" cy="461665"/>
          </a:xfrm>
          <a:prstGeom prst="rect">
            <a:avLst/>
          </a:prstGeom>
          <a:noFill/>
        </p:spPr>
        <p:txBody>
          <a:bodyPr wrap="none" rtlCol="0">
            <a:spAutoFit/>
          </a:bodyPr>
          <a:lstStyle/>
          <a:p>
            <a:r>
              <a:rPr lang="it-IT" sz="2400" b="1" dirty="0">
                <a:solidFill>
                  <a:srgbClr val="FFC000"/>
                </a:solidFill>
              </a:rPr>
              <a:t>Analisi dati in </a:t>
            </a:r>
            <a:r>
              <a:rPr lang="it-IT" sz="2400" b="1" dirty="0" err="1">
                <a:solidFill>
                  <a:srgbClr val="FFC000"/>
                </a:solidFill>
              </a:rPr>
              <a:t>LHCb</a:t>
            </a:r>
            <a:endParaRPr lang="it-IT" sz="2400" b="1" dirty="0">
              <a:solidFill>
                <a:srgbClr val="FFC000"/>
              </a:solidFill>
            </a:endParaRPr>
          </a:p>
        </p:txBody>
      </p:sp>
      <p:sp>
        <p:nvSpPr>
          <p:cNvPr id="9" name="Footer Placeholder 2">
            <a:extLst>
              <a:ext uri="{FF2B5EF4-FFF2-40B4-BE49-F238E27FC236}">
                <a16:creationId xmlns:a16="http://schemas.microsoft.com/office/drawing/2014/main" id="{0CB36577-22DC-6D43-8029-29937509437D}"/>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3990473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76D9F8-E15C-E44A-A03D-9116CAB8450F}"/>
              </a:ext>
            </a:extLst>
          </p:cNvPr>
          <p:cNvSpPr>
            <a:spLocks noGrp="1"/>
          </p:cNvSpPr>
          <p:nvPr>
            <p:ph type="title"/>
          </p:nvPr>
        </p:nvSpPr>
        <p:spPr/>
        <p:txBody>
          <a:bodyPr/>
          <a:lstStyle/>
          <a:p>
            <a:r>
              <a:rPr lang="it-IT" dirty="0"/>
              <a:t>Attività CSN I (5/6) - Software e Computing</a:t>
            </a:r>
          </a:p>
        </p:txBody>
      </p:sp>
      <p:sp>
        <p:nvSpPr>
          <p:cNvPr id="4" name="Segnaposto numero diapositiva 3">
            <a:extLst>
              <a:ext uri="{FF2B5EF4-FFF2-40B4-BE49-F238E27FC236}">
                <a16:creationId xmlns:a16="http://schemas.microsoft.com/office/drawing/2014/main" id="{28316C37-60F5-704C-A2EC-E43D3B033D7A}"/>
              </a:ext>
            </a:extLst>
          </p:cNvPr>
          <p:cNvSpPr>
            <a:spLocks noGrp="1"/>
          </p:cNvSpPr>
          <p:nvPr>
            <p:ph type="sldNum" sz="quarter" idx="4"/>
          </p:nvPr>
        </p:nvSpPr>
        <p:spPr/>
        <p:txBody>
          <a:bodyPr/>
          <a:lstStyle/>
          <a:p>
            <a:fld id="{B7F62631-D247-0E44-B808-5D23CBBA66F7}" type="slidenum">
              <a:rPr lang="en-US" smtClean="0"/>
              <a:pPr/>
              <a:t>78</a:t>
            </a:fld>
            <a:endParaRPr lang="en-US" dirty="0"/>
          </a:p>
        </p:txBody>
      </p:sp>
      <p:sp>
        <p:nvSpPr>
          <p:cNvPr id="5" name="Rettangolo 4">
            <a:extLst>
              <a:ext uri="{FF2B5EF4-FFF2-40B4-BE49-F238E27FC236}">
                <a16:creationId xmlns:a16="http://schemas.microsoft.com/office/drawing/2014/main" id="{1041F7D0-774D-F24A-B32F-71298861976B}"/>
              </a:ext>
            </a:extLst>
          </p:cNvPr>
          <p:cNvSpPr/>
          <p:nvPr/>
        </p:nvSpPr>
        <p:spPr>
          <a:xfrm>
            <a:off x="266649" y="1360676"/>
            <a:ext cx="11441896" cy="923330"/>
          </a:xfrm>
          <a:prstGeom prst="rect">
            <a:avLst/>
          </a:prstGeom>
        </p:spPr>
        <p:txBody>
          <a:bodyPr wrap="square">
            <a:spAutoFit/>
          </a:bodyPr>
          <a:lstStyle/>
          <a:p>
            <a:pPr marL="285750" indent="-285750">
              <a:buFont typeface="Arial" panose="020B0604020202020204" pitchFamily="34" charset="0"/>
              <a:buChar char="•"/>
            </a:pPr>
            <a:r>
              <a:rPr lang="it-IT" sz="1800" dirty="0">
                <a:solidFill>
                  <a:srgbClr val="4F81BE"/>
                </a:solidFill>
              </a:rPr>
              <a:t>Sviluppo DAQ del rivelatore di muoni per l’upgrade di fase 1 di </a:t>
            </a:r>
            <a:r>
              <a:rPr lang="it-IT" sz="1800" dirty="0" err="1">
                <a:solidFill>
                  <a:srgbClr val="4F81BE"/>
                </a:solidFill>
              </a:rPr>
              <a:t>LHCb</a:t>
            </a:r>
            <a:endParaRPr lang="it-IT" sz="1600" dirty="0">
              <a:solidFill>
                <a:srgbClr val="4F81BE"/>
              </a:solidFill>
            </a:endParaRPr>
          </a:p>
          <a:p>
            <a:pPr marL="285750" indent="-285750">
              <a:buFont typeface="Arial" panose="020B0604020202020204" pitchFamily="34" charset="0"/>
              <a:buChar char="•"/>
            </a:pPr>
            <a:endParaRPr lang="it-IT" sz="1600" dirty="0">
              <a:solidFill>
                <a:srgbClr val="4F81BE"/>
              </a:solidFill>
            </a:endParaRPr>
          </a:p>
          <a:p>
            <a:pPr marL="285750" indent="-285750">
              <a:buFont typeface="Arial" panose="020B0604020202020204" pitchFamily="34" charset="0"/>
              <a:buChar char="•"/>
            </a:pPr>
            <a:r>
              <a:rPr lang="it-IT" sz="1800" dirty="0"/>
              <a:t>2021 - 1 FTE: </a:t>
            </a:r>
            <a:r>
              <a:rPr lang="it-IT" sz="1800" dirty="0">
                <a:solidFill>
                  <a:srgbClr val="FF0000"/>
                </a:solidFill>
              </a:rPr>
              <a:t>M. De Serio, S. Simone, </a:t>
            </a:r>
            <a:r>
              <a:rPr lang="it-IT" sz="1800" dirty="0">
                <a:solidFill>
                  <a:srgbClr val="00B050"/>
                </a:solidFill>
              </a:rPr>
              <a:t>L. Congedo </a:t>
            </a:r>
          </a:p>
        </p:txBody>
      </p:sp>
      <p:sp>
        <p:nvSpPr>
          <p:cNvPr id="8" name="CasellaDiTesto 7">
            <a:extLst>
              <a:ext uri="{FF2B5EF4-FFF2-40B4-BE49-F238E27FC236}">
                <a16:creationId xmlns:a16="http://schemas.microsoft.com/office/drawing/2014/main" id="{31CCBE9B-258D-FC49-A934-91AFDEA41D76}"/>
              </a:ext>
            </a:extLst>
          </p:cNvPr>
          <p:cNvSpPr txBox="1"/>
          <p:nvPr/>
        </p:nvSpPr>
        <p:spPr>
          <a:xfrm>
            <a:off x="99111" y="914400"/>
            <a:ext cx="2055371" cy="461665"/>
          </a:xfrm>
          <a:prstGeom prst="rect">
            <a:avLst/>
          </a:prstGeom>
          <a:noFill/>
        </p:spPr>
        <p:txBody>
          <a:bodyPr wrap="none" rtlCol="0">
            <a:spAutoFit/>
          </a:bodyPr>
          <a:lstStyle/>
          <a:p>
            <a:r>
              <a:rPr lang="it-IT" sz="2400" b="1" dirty="0">
                <a:solidFill>
                  <a:srgbClr val="FFC000"/>
                </a:solidFill>
              </a:rPr>
              <a:t>DAQ per </a:t>
            </a:r>
            <a:r>
              <a:rPr lang="it-IT" sz="2400" b="1" dirty="0" err="1">
                <a:solidFill>
                  <a:srgbClr val="FFC000"/>
                </a:solidFill>
              </a:rPr>
              <a:t>LHCb</a:t>
            </a:r>
            <a:r>
              <a:rPr lang="it-IT" sz="2400" b="1" dirty="0">
                <a:solidFill>
                  <a:srgbClr val="FFC000"/>
                </a:solidFill>
              </a:rPr>
              <a:t> </a:t>
            </a:r>
          </a:p>
        </p:txBody>
      </p:sp>
      <p:sp>
        <p:nvSpPr>
          <p:cNvPr id="9" name="CasellaDiTesto 8">
            <a:extLst>
              <a:ext uri="{FF2B5EF4-FFF2-40B4-BE49-F238E27FC236}">
                <a16:creationId xmlns:a16="http://schemas.microsoft.com/office/drawing/2014/main" id="{1C0125DE-630E-2F4C-BFD6-8B72B8EF9367}"/>
              </a:ext>
            </a:extLst>
          </p:cNvPr>
          <p:cNvSpPr txBox="1"/>
          <p:nvPr/>
        </p:nvSpPr>
        <p:spPr>
          <a:xfrm>
            <a:off x="266649" y="2989976"/>
            <a:ext cx="10366517" cy="1446550"/>
          </a:xfrm>
          <a:prstGeom prst="rect">
            <a:avLst/>
          </a:prstGeom>
          <a:noFill/>
        </p:spPr>
        <p:txBody>
          <a:bodyPr wrap="square" rtlCol="0">
            <a:spAutoFit/>
          </a:bodyPr>
          <a:lstStyle/>
          <a:p>
            <a:pPr marL="342900" indent="-342900">
              <a:buFont typeface="Arial" panose="020B0604020202020204" pitchFamily="34" charset="0"/>
              <a:buChar char="•"/>
            </a:pPr>
            <a:r>
              <a:rPr lang="it-IT" sz="1800" dirty="0">
                <a:solidFill>
                  <a:srgbClr val="4F81BE"/>
                </a:solidFill>
              </a:rPr>
              <a:t>DAQ, distribuzione clock e timing di precisione (per TOTEM fino alla presa dati a 14 </a:t>
            </a:r>
            <a:r>
              <a:rPr lang="it-IT" sz="1800" dirty="0" err="1">
                <a:solidFill>
                  <a:srgbClr val="4F81BE"/>
                </a:solidFill>
              </a:rPr>
              <a:t>TeV</a:t>
            </a:r>
            <a:r>
              <a:rPr lang="it-IT" sz="1800" dirty="0">
                <a:solidFill>
                  <a:srgbClr val="4F81BE"/>
                </a:solidFill>
              </a:rPr>
              <a:t> e poi a PPS/CMS)</a:t>
            </a:r>
          </a:p>
          <a:p>
            <a:pPr marL="342900" indent="-342900">
              <a:buFont typeface="Arial" panose="020B0604020202020204" pitchFamily="34" charset="0"/>
              <a:buChar char="•"/>
            </a:pPr>
            <a:endParaRPr lang="it-IT" sz="1600" dirty="0"/>
          </a:p>
          <a:p>
            <a:pPr marL="342900" indent="-342900">
              <a:buFont typeface="Arial" panose="020B0604020202020204" pitchFamily="34" charset="0"/>
              <a:buChar char="•"/>
            </a:pPr>
            <a:r>
              <a:rPr lang="it-IT" sz="1800" dirty="0"/>
              <a:t>2021 - 2.7 FTE: </a:t>
            </a:r>
            <a:r>
              <a:rPr lang="it-IT" sz="1800" dirty="0" err="1">
                <a:solidFill>
                  <a:srgbClr val="FF0000"/>
                </a:solidFill>
              </a:rPr>
              <a:t>F</a:t>
            </a:r>
            <a:r>
              <a:rPr lang="it-IT" sz="1800" dirty="0">
                <a:solidFill>
                  <a:srgbClr val="FF0000"/>
                </a:solidFill>
              </a:rPr>
              <a:t>. Cafagna, E. Radicioni, G. Catanesi (EB Chair), V. Berardi, </a:t>
            </a:r>
            <a:r>
              <a:rPr lang="it-IT" sz="1800" dirty="0" err="1">
                <a:solidFill>
                  <a:srgbClr val="FF0000"/>
                </a:solidFill>
              </a:rPr>
              <a:t>F</a:t>
            </a:r>
            <a:r>
              <a:rPr lang="it-IT" sz="1800" dirty="0">
                <a:solidFill>
                  <a:srgbClr val="FF0000"/>
                </a:solidFill>
              </a:rPr>
              <a:t>. De Leonardis, V. </a:t>
            </a:r>
            <a:r>
              <a:rPr lang="it-IT" sz="1800" dirty="0" err="1">
                <a:solidFill>
                  <a:srgbClr val="FF0000"/>
                </a:solidFill>
              </a:rPr>
              <a:t>Passaro</a:t>
            </a:r>
            <a:endParaRPr lang="it-IT" sz="1800" dirty="0">
              <a:solidFill>
                <a:srgbClr val="FF0000"/>
              </a:solidFill>
            </a:endParaRPr>
          </a:p>
          <a:p>
            <a:pPr marL="342900" indent="-342900">
              <a:buFont typeface="Arial" panose="020B0604020202020204" pitchFamily="34" charset="0"/>
              <a:buChar char="•"/>
            </a:pPr>
            <a:r>
              <a:rPr lang="it-IT" sz="1800" dirty="0"/>
              <a:t>TOTEM Online </a:t>
            </a:r>
            <a:r>
              <a:rPr lang="it-IT" sz="1800" dirty="0" err="1"/>
              <a:t>Coord</a:t>
            </a:r>
            <a:r>
              <a:rPr lang="it-IT" sz="1800" dirty="0"/>
              <a:t>. &amp; </a:t>
            </a:r>
            <a:r>
              <a:rPr lang="it-IT" sz="1800" dirty="0" err="1"/>
              <a:t>Resp</a:t>
            </a:r>
            <a:r>
              <a:rPr lang="it-IT" sz="1800" dirty="0"/>
              <a:t>. Nazionale: </a:t>
            </a:r>
            <a:r>
              <a:rPr lang="it-IT" sz="1800" dirty="0" err="1"/>
              <a:t>F</a:t>
            </a:r>
            <a:r>
              <a:rPr lang="it-IT" sz="1800" dirty="0"/>
              <a:t>. Cafagna,   </a:t>
            </a:r>
            <a:r>
              <a:rPr lang="it-IT" sz="1800" dirty="0" err="1"/>
              <a:t>Editorial</a:t>
            </a:r>
            <a:r>
              <a:rPr lang="it-IT" sz="1800" dirty="0"/>
              <a:t> Board: G. Catanesi,                                                     Resource </a:t>
            </a:r>
            <a:r>
              <a:rPr lang="it-IT" sz="1800" dirty="0" err="1"/>
              <a:t>Coord</a:t>
            </a:r>
            <a:r>
              <a:rPr lang="it-IT" sz="1800" dirty="0"/>
              <a:t>. &amp; </a:t>
            </a:r>
            <a:r>
              <a:rPr lang="it-IT" sz="1800" dirty="0" err="1"/>
              <a:t>Mangmt</a:t>
            </a:r>
            <a:r>
              <a:rPr lang="it-IT" sz="1800" dirty="0"/>
              <a:t>. Board: E. Radicioni</a:t>
            </a:r>
          </a:p>
        </p:txBody>
      </p:sp>
      <p:sp>
        <p:nvSpPr>
          <p:cNvPr id="12" name="CasellaDiTesto 11">
            <a:extLst>
              <a:ext uri="{FF2B5EF4-FFF2-40B4-BE49-F238E27FC236}">
                <a16:creationId xmlns:a16="http://schemas.microsoft.com/office/drawing/2014/main" id="{1BAB8D81-29CF-C04E-95C4-F71C3A6E4899}"/>
              </a:ext>
            </a:extLst>
          </p:cNvPr>
          <p:cNvSpPr txBox="1"/>
          <p:nvPr/>
        </p:nvSpPr>
        <p:spPr>
          <a:xfrm>
            <a:off x="99111" y="4549260"/>
            <a:ext cx="1584088" cy="461665"/>
          </a:xfrm>
          <a:prstGeom prst="rect">
            <a:avLst/>
          </a:prstGeom>
          <a:noFill/>
        </p:spPr>
        <p:txBody>
          <a:bodyPr wrap="none" rtlCol="0">
            <a:spAutoFit/>
          </a:bodyPr>
          <a:lstStyle/>
          <a:p>
            <a:r>
              <a:rPr lang="it-IT" sz="2400" b="1" dirty="0">
                <a:solidFill>
                  <a:srgbClr val="FFC000"/>
                </a:solidFill>
              </a:rPr>
              <a:t>Computing</a:t>
            </a:r>
          </a:p>
        </p:txBody>
      </p:sp>
      <p:sp>
        <p:nvSpPr>
          <p:cNvPr id="13" name="CasellaDiTesto 12">
            <a:extLst>
              <a:ext uri="{FF2B5EF4-FFF2-40B4-BE49-F238E27FC236}">
                <a16:creationId xmlns:a16="http://schemas.microsoft.com/office/drawing/2014/main" id="{73A90B5F-1D45-1840-AAED-694CFA9DBAC2}"/>
              </a:ext>
            </a:extLst>
          </p:cNvPr>
          <p:cNvSpPr txBox="1"/>
          <p:nvPr/>
        </p:nvSpPr>
        <p:spPr>
          <a:xfrm>
            <a:off x="99111" y="2593872"/>
            <a:ext cx="2049728" cy="461665"/>
          </a:xfrm>
          <a:prstGeom prst="rect">
            <a:avLst/>
          </a:prstGeom>
          <a:noFill/>
        </p:spPr>
        <p:txBody>
          <a:bodyPr wrap="none" rtlCol="0">
            <a:spAutoFit/>
          </a:bodyPr>
          <a:lstStyle/>
          <a:p>
            <a:r>
              <a:rPr lang="it-IT" sz="2400" b="1" dirty="0">
                <a:solidFill>
                  <a:srgbClr val="FFC000"/>
                </a:solidFill>
              </a:rPr>
              <a:t>DAQ per TOTEM </a:t>
            </a:r>
          </a:p>
        </p:txBody>
      </p:sp>
      <p:sp>
        <p:nvSpPr>
          <p:cNvPr id="15" name="CasellaDiTesto 14">
            <a:extLst>
              <a:ext uri="{FF2B5EF4-FFF2-40B4-BE49-F238E27FC236}">
                <a16:creationId xmlns:a16="http://schemas.microsoft.com/office/drawing/2014/main" id="{EA6453F6-33CB-1A49-9CB5-B8DE30866893}"/>
              </a:ext>
            </a:extLst>
          </p:cNvPr>
          <p:cNvSpPr txBox="1"/>
          <p:nvPr/>
        </p:nvSpPr>
        <p:spPr>
          <a:xfrm>
            <a:off x="420129" y="5051048"/>
            <a:ext cx="10854682" cy="1231106"/>
          </a:xfrm>
          <a:prstGeom prst="rect">
            <a:avLst/>
          </a:prstGeom>
          <a:noFill/>
        </p:spPr>
        <p:txBody>
          <a:bodyPr wrap="square" rtlCol="0">
            <a:spAutoFit/>
          </a:bodyPr>
          <a:lstStyle/>
          <a:p>
            <a:pPr marL="342900" indent="-342900">
              <a:buFont typeface="Arial" panose="020B0604020202020204" pitchFamily="34" charset="0"/>
              <a:buChar char="•"/>
            </a:pPr>
            <a:r>
              <a:rPr lang="it-IT" sz="1800" dirty="0">
                <a:solidFill>
                  <a:srgbClr val="4F81BE"/>
                </a:solidFill>
              </a:rPr>
              <a:t>TIER2 di CMS</a:t>
            </a:r>
          </a:p>
          <a:p>
            <a:pPr marL="924961" lvl="1" indent="-342900">
              <a:buFont typeface="Arial" panose="020B0604020202020204" pitchFamily="34" charset="0"/>
              <a:buChar char="•"/>
            </a:pPr>
            <a:r>
              <a:rPr lang="it-IT" sz="1800" dirty="0">
                <a:solidFill>
                  <a:srgbClr val="4F81BE"/>
                </a:solidFill>
              </a:rPr>
              <a:t>performance eccellenti rispetto agli altri Tier2 italiani</a:t>
            </a:r>
          </a:p>
          <a:p>
            <a:pPr marL="924961" lvl="1" indent="-342900">
              <a:buFont typeface="Arial" panose="020B0604020202020204" pitchFamily="34" charset="0"/>
              <a:buChar char="•"/>
            </a:pPr>
            <a:r>
              <a:rPr lang="it-IT" sz="1800" dirty="0">
                <a:solidFill>
                  <a:srgbClr val="4F81BE"/>
                </a:solidFill>
              </a:rPr>
              <a:t>una parte delle risorse di calcolo LHC sono state messe a disposizione per combattere il Covid-19</a:t>
            </a:r>
          </a:p>
          <a:p>
            <a:pPr marL="924961" lvl="1" indent="-342900">
              <a:buFont typeface="Arial" panose="020B0604020202020204" pitchFamily="34" charset="0"/>
              <a:buChar char="•"/>
            </a:pPr>
            <a:endParaRPr lang="it-IT" sz="200" dirty="0">
              <a:solidFill>
                <a:srgbClr val="4F81BE"/>
              </a:solidFill>
            </a:endParaRPr>
          </a:p>
          <a:p>
            <a:pPr marL="924961" lvl="1" indent="-342900">
              <a:buFont typeface="Arial" panose="020B0604020202020204" pitchFamily="34" charset="0"/>
              <a:buChar char="•"/>
            </a:pPr>
            <a:r>
              <a:rPr lang="it-IT" sz="1800" dirty="0">
                <a:solidFill>
                  <a:srgbClr val="FF0000"/>
                </a:solidFill>
              </a:rPr>
              <a:t>G. </a:t>
            </a:r>
            <a:r>
              <a:rPr lang="it-IT" sz="1800" dirty="0" err="1">
                <a:solidFill>
                  <a:srgbClr val="FF0000"/>
                </a:solidFill>
              </a:rPr>
              <a:t>Donvito</a:t>
            </a:r>
            <a:r>
              <a:rPr lang="it-IT" sz="1800" dirty="0">
                <a:solidFill>
                  <a:srgbClr val="FF0000"/>
                </a:solidFill>
              </a:rPr>
              <a:t> (Tier2 Site CMS Manager), </a:t>
            </a:r>
            <a:r>
              <a:rPr lang="it-IT" sz="1800" dirty="0">
                <a:solidFill>
                  <a:srgbClr val="FFC000"/>
                </a:solidFill>
              </a:rPr>
              <a:t>G. Maggi   </a:t>
            </a:r>
          </a:p>
        </p:txBody>
      </p:sp>
      <p:pic>
        <p:nvPicPr>
          <p:cNvPr id="17" name="Immagine 16">
            <a:extLst>
              <a:ext uri="{FF2B5EF4-FFF2-40B4-BE49-F238E27FC236}">
                <a16:creationId xmlns:a16="http://schemas.microsoft.com/office/drawing/2014/main" id="{8F6015D6-AE50-B646-BD4C-B7A20B78A77A}"/>
              </a:ext>
            </a:extLst>
          </p:cNvPr>
          <p:cNvPicPr>
            <a:picLocks noChangeAspect="1"/>
          </p:cNvPicPr>
          <p:nvPr/>
        </p:nvPicPr>
        <p:blipFill>
          <a:blip r:embed="rId2"/>
          <a:stretch>
            <a:fillRect/>
          </a:stretch>
        </p:blipFill>
        <p:spPr>
          <a:xfrm>
            <a:off x="7196871" y="868339"/>
            <a:ext cx="4511674" cy="1790194"/>
          </a:xfrm>
          <a:prstGeom prst="rect">
            <a:avLst/>
          </a:prstGeom>
        </p:spPr>
      </p:pic>
      <p:sp>
        <p:nvSpPr>
          <p:cNvPr id="14" name="Footer Placeholder 2">
            <a:extLst>
              <a:ext uri="{FF2B5EF4-FFF2-40B4-BE49-F238E27FC236}">
                <a16:creationId xmlns:a16="http://schemas.microsoft.com/office/drawing/2014/main" id="{5B093FE2-5783-6447-B209-01E4218A3104}"/>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33367732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76D9F8-E15C-E44A-A03D-9116CAB8450F}"/>
              </a:ext>
            </a:extLst>
          </p:cNvPr>
          <p:cNvSpPr>
            <a:spLocks noGrp="1"/>
          </p:cNvSpPr>
          <p:nvPr>
            <p:ph type="title"/>
          </p:nvPr>
        </p:nvSpPr>
        <p:spPr/>
        <p:txBody>
          <a:bodyPr/>
          <a:lstStyle/>
          <a:p>
            <a:r>
              <a:rPr lang="it-IT" dirty="0"/>
              <a:t>Attività CSN I (6/6) - Attività per Acceleratori Futuri</a:t>
            </a:r>
          </a:p>
        </p:txBody>
      </p:sp>
      <p:sp>
        <p:nvSpPr>
          <p:cNvPr id="4" name="Segnaposto numero diapositiva 3">
            <a:extLst>
              <a:ext uri="{FF2B5EF4-FFF2-40B4-BE49-F238E27FC236}">
                <a16:creationId xmlns:a16="http://schemas.microsoft.com/office/drawing/2014/main" id="{28316C37-60F5-704C-A2EC-E43D3B033D7A}"/>
              </a:ext>
            </a:extLst>
          </p:cNvPr>
          <p:cNvSpPr>
            <a:spLocks noGrp="1"/>
          </p:cNvSpPr>
          <p:nvPr>
            <p:ph type="sldNum" sz="quarter" idx="4"/>
          </p:nvPr>
        </p:nvSpPr>
        <p:spPr/>
        <p:txBody>
          <a:bodyPr/>
          <a:lstStyle/>
          <a:p>
            <a:fld id="{B7F62631-D247-0E44-B808-5D23CBBA66F7}" type="slidenum">
              <a:rPr lang="en-US" smtClean="0"/>
              <a:pPr/>
              <a:t>79</a:t>
            </a:fld>
            <a:endParaRPr lang="en-US" dirty="0"/>
          </a:p>
        </p:txBody>
      </p:sp>
      <p:sp>
        <p:nvSpPr>
          <p:cNvPr id="7" name="Rettangolo 6">
            <a:extLst>
              <a:ext uri="{FF2B5EF4-FFF2-40B4-BE49-F238E27FC236}">
                <a16:creationId xmlns:a16="http://schemas.microsoft.com/office/drawing/2014/main" id="{F53630E0-F7F2-E743-949E-5016887D944B}"/>
              </a:ext>
            </a:extLst>
          </p:cNvPr>
          <p:cNvSpPr/>
          <p:nvPr/>
        </p:nvSpPr>
        <p:spPr>
          <a:xfrm>
            <a:off x="423363" y="1484589"/>
            <a:ext cx="11657653" cy="1477328"/>
          </a:xfrm>
          <a:prstGeom prst="rect">
            <a:avLst/>
          </a:prstGeom>
        </p:spPr>
        <p:txBody>
          <a:bodyPr wrap="square">
            <a:spAutoFit/>
          </a:bodyPr>
          <a:lstStyle/>
          <a:p>
            <a:pPr marL="285750" indent="-285750">
              <a:buFont typeface="Arial" panose="020B0604020202020204" pitchFamily="34" charset="0"/>
              <a:buChar char="•"/>
            </a:pPr>
            <a:r>
              <a:rPr lang="it-IT" sz="1800" dirty="0">
                <a:solidFill>
                  <a:srgbClr val="0066CC"/>
                </a:solidFill>
              </a:rPr>
              <a:t>partecipazione a progettazione, simulazione e costruzione della camera a deriva per la proposta INFN di esperimento (IDEA) a FCC-</a:t>
            </a:r>
            <a:r>
              <a:rPr lang="it-IT" sz="1800" dirty="0" err="1">
                <a:solidFill>
                  <a:srgbClr val="0066CC"/>
                </a:solidFill>
              </a:rPr>
              <a:t>ee</a:t>
            </a:r>
            <a:r>
              <a:rPr lang="it-IT" sz="1800" dirty="0">
                <a:solidFill>
                  <a:srgbClr val="0066CC"/>
                </a:solidFill>
              </a:rPr>
              <a:t>/</a:t>
            </a:r>
            <a:r>
              <a:rPr lang="it-IT" sz="1800" dirty="0" err="1">
                <a:solidFill>
                  <a:srgbClr val="0066CC"/>
                </a:solidFill>
              </a:rPr>
              <a:t>CepC</a:t>
            </a:r>
            <a:r>
              <a:rPr lang="it-IT" sz="1800" dirty="0">
                <a:solidFill>
                  <a:srgbClr val="0066CC"/>
                </a:solidFill>
              </a:rPr>
              <a:t>/SCT</a:t>
            </a:r>
          </a:p>
          <a:p>
            <a:pPr marL="285750" indent="-285750">
              <a:buFont typeface="Arial" panose="020B0604020202020204" pitchFamily="34" charset="0"/>
              <a:buChar char="•"/>
            </a:pPr>
            <a:endParaRPr lang="it-IT" sz="1800" dirty="0">
              <a:solidFill>
                <a:srgbClr val="0066CC"/>
              </a:solidFill>
            </a:endParaRPr>
          </a:p>
          <a:p>
            <a:pPr marL="285750" indent="-285750">
              <a:buFont typeface="Arial" panose="020B0604020202020204" pitchFamily="34" charset="0"/>
              <a:buChar char="•"/>
            </a:pPr>
            <a:r>
              <a:rPr lang="it-IT" sz="1800" dirty="0"/>
              <a:t>2021 – 1.3 FTE: </a:t>
            </a:r>
            <a:r>
              <a:rPr lang="it-IT" sz="1800" dirty="0">
                <a:solidFill>
                  <a:srgbClr val="FF0000"/>
                </a:solidFill>
              </a:rPr>
              <a:t>M. Abbrescia, N. De </a:t>
            </a:r>
            <a:r>
              <a:rPr lang="it-IT" sz="1800" dirty="0" err="1">
                <a:solidFill>
                  <a:srgbClr val="FF0000"/>
                </a:solidFill>
              </a:rPr>
              <a:t>Filippis</a:t>
            </a:r>
            <a:r>
              <a:rPr lang="it-IT" sz="1800" dirty="0">
                <a:solidFill>
                  <a:srgbClr val="FF0000"/>
                </a:solidFill>
              </a:rPr>
              <a:t>, D. Diacono, G. Iaselli, M. Maggi, </a:t>
            </a:r>
            <a:r>
              <a:rPr lang="it-IT" sz="1800" dirty="0" err="1">
                <a:solidFill>
                  <a:schemeClr val="bg2">
                    <a:lumMod val="50000"/>
                  </a:schemeClr>
                </a:solidFill>
              </a:rPr>
              <a:t>R</a:t>
            </a:r>
            <a:r>
              <a:rPr lang="it-IT" sz="1800" dirty="0">
                <a:solidFill>
                  <a:schemeClr val="bg2">
                    <a:lumMod val="50000"/>
                  </a:schemeClr>
                </a:solidFill>
              </a:rPr>
              <a:t>. </a:t>
            </a:r>
            <a:r>
              <a:rPr lang="it-IT" sz="1800" dirty="0" err="1">
                <a:solidFill>
                  <a:schemeClr val="bg2">
                    <a:lumMod val="50000"/>
                  </a:schemeClr>
                </a:solidFill>
              </a:rPr>
              <a:t>Aly</a:t>
            </a:r>
            <a:r>
              <a:rPr lang="it-IT" sz="1800" dirty="0">
                <a:solidFill>
                  <a:schemeClr val="bg2">
                    <a:lumMod val="50000"/>
                  </a:schemeClr>
                </a:solidFill>
              </a:rPr>
              <a:t>,</a:t>
            </a:r>
            <a:r>
              <a:rPr lang="it-IT" sz="1800" dirty="0">
                <a:solidFill>
                  <a:srgbClr val="00B050"/>
                </a:solidFill>
              </a:rPr>
              <a:t> </a:t>
            </a:r>
            <a:r>
              <a:rPr lang="it-IT" sz="1800" dirty="0" err="1">
                <a:solidFill>
                  <a:srgbClr val="00B050"/>
                </a:solidFill>
              </a:rPr>
              <a:t>W</a:t>
            </a:r>
            <a:r>
              <a:rPr lang="it-IT" sz="1800" dirty="0">
                <a:solidFill>
                  <a:srgbClr val="00B050"/>
                </a:solidFill>
              </a:rPr>
              <a:t>. </a:t>
            </a:r>
            <a:r>
              <a:rPr lang="it-IT" sz="1800" dirty="0" err="1">
                <a:solidFill>
                  <a:srgbClr val="00B050"/>
                </a:solidFill>
              </a:rPr>
              <a:t>Elmetenawee</a:t>
            </a:r>
            <a:r>
              <a:rPr lang="it-IT" sz="1800" dirty="0">
                <a:solidFill>
                  <a:srgbClr val="00B050"/>
                </a:solidFill>
              </a:rPr>
              <a:t>, I. </a:t>
            </a:r>
            <a:r>
              <a:rPr lang="it-IT" sz="1800" dirty="0" err="1">
                <a:solidFill>
                  <a:srgbClr val="00B050"/>
                </a:solidFill>
              </a:rPr>
              <a:t>Margjeka</a:t>
            </a:r>
            <a:endParaRPr lang="it-IT" sz="1800" dirty="0">
              <a:solidFill>
                <a:srgbClr val="00B050"/>
              </a:solidFill>
            </a:endParaRPr>
          </a:p>
          <a:p>
            <a:pPr marL="285750" indent="-285750">
              <a:buFont typeface="Arial" panose="020B0604020202020204" pitchFamily="34" charset="0"/>
              <a:buChar char="•"/>
            </a:pPr>
            <a:r>
              <a:rPr lang="it-IT" sz="1800" dirty="0" err="1"/>
              <a:t>Resp</a:t>
            </a:r>
            <a:r>
              <a:rPr lang="it-IT" sz="1800" dirty="0"/>
              <a:t>. Locale: N. De </a:t>
            </a:r>
            <a:r>
              <a:rPr lang="it-IT" sz="1800" dirty="0" err="1"/>
              <a:t>Filippis</a:t>
            </a:r>
            <a:r>
              <a:rPr lang="it-IT" sz="1800" dirty="0">
                <a:solidFill>
                  <a:srgbClr val="00B050"/>
                </a:solidFill>
              </a:rPr>
              <a:t> </a:t>
            </a:r>
          </a:p>
        </p:txBody>
      </p:sp>
      <p:sp>
        <p:nvSpPr>
          <p:cNvPr id="9" name="CasellaDiTesto 8">
            <a:extLst>
              <a:ext uri="{FF2B5EF4-FFF2-40B4-BE49-F238E27FC236}">
                <a16:creationId xmlns:a16="http://schemas.microsoft.com/office/drawing/2014/main" id="{F3407ED9-A4A4-8946-BA20-49813EF36CDB}"/>
              </a:ext>
            </a:extLst>
          </p:cNvPr>
          <p:cNvSpPr txBox="1"/>
          <p:nvPr/>
        </p:nvSpPr>
        <p:spPr>
          <a:xfrm>
            <a:off x="130630" y="998806"/>
            <a:ext cx="2946640" cy="446276"/>
          </a:xfrm>
          <a:prstGeom prst="rect">
            <a:avLst/>
          </a:prstGeom>
          <a:noFill/>
        </p:spPr>
        <p:txBody>
          <a:bodyPr wrap="none" rtlCol="0">
            <a:spAutoFit/>
          </a:bodyPr>
          <a:lstStyle/>
          <a:p>
            <a:r>
              <a:rPr lang="it-IT" sz="2400" b="1" dirty="0">
                <a:solidFill>
                  <a:srgbClr val="FFC000"/>
                </a:solidFill>
              </a:rPr>
              <a:t>Future </a:t>
            </a:r>
            <a:r>
              <a:rPr lang="it-IT" sz="2400" b="1" dirty="0" err="1">
                <a:solidFill>
                  <a:srgbClr val="FFC000"/>
                </a:solidFill>
              </a:rPr>
              <a:t>Circular</a:t>
            </a:r>
            <a:r>
              <a:rPr lang="it-IT" sz="2400" b="1" dirty="0">
                <a:solidFill>
                  <a:srgbClr val="FFC000"/>
                </a:solidFill>
              </a:rPr>
              <a:t> Collider</a:t>
            </a:r>
          </a:p>
        </p:txBody>
      </p:sp>
      <p:sp>
        <p:nvSpPr>
          <p:cNvPr id="11" name="CasellaDiTesto 10">
            <a:extLst>
              <a:ext uri="{FF2B5EF4-FFF2-40B4-BE49-F238E27FC236}">
                <a16:creationId xmlns:a16="http://schemas.microsoft.com/office/drawing/2014/main" id="{D5CA59DF-1941-C040-9C53-80B75329E661}"/>
              </a:ext>
            </a:extLst>
          </p:cNvPr>
          <p:cNvSpPr txBox="1"/>
          <p:nvPr/>
        </p:nvSpPr>
        <p:spPr>
          <a:xfrm>
            <a:off x="130630" y="3363988"/>
            <a:ext cx="2117887" cy="461665"/>
          </a:xfrm>
          <a:prstGeom prst="rect">
            <a:avLst/>
          </a:prstGeom>
          <a:noFill/>
        </p:spPr>
        <p:txBody>
          <a:bodyPr wrap="none" rtlCol="0">
            <a:spAutoFit/>
          </a:bodyPr>
          <a:lstStyle/>
          <a:p>
            <a:r>
              <a:rPr lang="it-IT" sz="2400" b="1" dirty="0">
                <a:solidFill>
                  <a:srgbClr val="FFC000"/>
                </a:solidFill>
              </a:rPr>
              <a:t>MUON Collider</a:t>
            </a:r>
          </a:p>
        </p:txBody>
      </p:sp>
      <p:sp>
        <p:nvSpPr>
          <p:cNvPr id="12" name="CasellaDiTesto 11">
            <a:extLst>
              <a:ext uri="{FF2B5EF4-FFF2-40B4-BE49-F238E27FC236}">
                <a16:creationId xmlns:a16="http://schemas.microsoft.com/office/drawing/2014/main" id="{E2C46EEB-57FF-1A44-BA4F-3329996F89B7}"/>
              </a:ext>
            </a:extLst>
          </p:cNvPr>
          <p:cNvSpPr txBox="1"/>
          <p:nvPr/>
        </p:nvSpPr>
        <p:spPr>
          <a:xfrm>
            <a:off x="423364" y="3883913"/>
            <a:ext cx="8145837" cy="2308324"/>
          </a:xfrm>
          <a:prstGeom prst="rect">
            <a:avLst/>
          </a:prstGeom>
          <a:noFill/>
        </p:spPr>
        <p:txBody>
          <a:bodyPr wrap="square" rtlCol="0">
            <a:spAutoFit/>
          </a:bodyPr>
          <a:lstStyle/>
          <a:p>
            <a:pPr marL="285750" indent="-285750">
              <a:buFont typeface="Arial" panose="020B0604020202020204" pitchFamily="34" charset="0"/>
              <a:buChar char="•"/>
            </a:pPr>
            <a:r>
              <a:rPr lang="it-IT" sz="1800" dirty="0">
                <a:solidFill>
                  <a:srgbClr val="0066CC"/>
                </a:solidFill>
              </a:rPr>
              <a:t>Studi motivazioni di fisica, simulazioni e R&amp;D sui rivelatori</a:t>
            </a:r>
          </a:p>
          <a:p>
            <a:pPr marL="285750" indent="-285750">
              <a:buFont typeface="Arial" panose="020B0604020202020204" pitchFamily="34" charset="0"/>
              <a:buChar char="•"/>
            </a:pPr>
            <a:r>
              <a:rPr lang="it-IT" sz="1800" dirty="0">
                <a:solidFill>
                  <a:srgbClr val="0066CC"/>
                </a:solidFill>
              </a:rPr>
              <a:t>preparazione test </a:t>
            </a:r>
            <a:r>
              <a:rPr lang="it-IT" sz="1800" dirty="0" err="1">
                <a:solidFill>
                  <a:srgbClr val="0066CC"/>
                </a:solidFill>
              </a:rPr>
              <a:t>beam</a:t>
            </a:r>
            <a:r>
              <a:rPr lang="it-IT" sz="1800" dirty="0">
                <a:solidFill>
                  <a:srgbClr val="0066CC"/>
                </a:solidFill>
              </a:rPr>
              <a:t> (2022) per validazione proposta LEMMA (proposta interamente INFN)</a:t>
            </a:r>
          </a:p>
          <a:p>
            <a:pPr marL="285750" indent="-285750">
              <a:buFont typeface="Arial" panose="020B0604020202020204" pitchFamily="34" charset="0"/>
              <a:buChar char="•"/>
            </a:pPr>
            <a:r>
              <a:rPr lang="it-IT" sz="1800" dirty="0">
                <a:solidFill>
                  <a:srgbClr val="0066CC"/>
                </a:solidFill>
              </a:rPr>
              <a:t>GE INFN ha chiesto per i prossimi anni un impegno INFN consistente</a:t>
            </a:r>
          </a:p>
          <a:p>
            <a:pPr marL="285750" indent="-285750">
              <a:buFont typeface="Arial" panose="020B0604020202020204" pitchFamily="34" charset="0"/>
              <a:buChar char="•"/>
            </a:pPr>
            <a:endParaRPr lang="it-IT" sz="1800" dirty="0">
              <a:solidFill>
                <a:srgbClr val="0066CC"/>
              </a:solidFill>
            </a:endParaRPr>
          </a:p>
          <a:p>
            <a:pPr marL="285750" indent="-285750">
              <a:buFont typeface="Arial" panose="020B0604020202020204" pitchFamily="34" charset="0"/>
              <a:buChar char="•"/>
            </a:pPr>
            <a:r>
              <a:rPr lang="it-IT" sz="1800" dirty="0"/>
              <a:t>2021 – 1 FTE: </a:t>
            </a:r>
            <a:r>
              <a:rPr lang="it-IT" sz="1800" dirty="0">
                <a:solidFill>
                  <a:srgbClr val="FF0000"/>
                </a:solidFill>
              </a:rPr>
              <a:t>A. </a:t>
            </a:r>
            <a:r>
              <a:rPr lang="it-IT" sz="1800" dirty="0" err="1">
                <a:solidFill>
                  <a:srgbClr val="FF0000"/>
                </a:solidFill>
              </a:rPr>
              <a:t>Colaleo</a:t>
            </a:r>
            <a:r>
              <a:rPr lang="it-IT" sz="1800" dirty="0">
                <a:solidFill>
                  <a:srgbClr val="FF0000"/>
                </a:solidFill>
              </a:rPr>
              <a:t>, D. Creanza, M. Maggi, S. My, G. Pugliese, L. </a:t>
            </a:r>
            <a:r>
              <a:rPr lang="it-IT" sz="1800" dirty="0" err="1">
                <a:solidFill>
                  <a:srgbClr val="FF0000"/>
                </a:solidFill>
              </a:rPr>
              <a:t>Silvestris</a:t>
            </a:r>
            <a:r>
              <a:rPr lang="it-IT" sz="1800" dirty="0">
                <a:solidFill>
                  <a:srgbClr val="FF0000"/>
                </a:solidFill>
              </a:rPr>
              <a:t>,      P. </a:t>
            </a:r>
            <a:r>
              <a:rPr lang="it-IT" sz="1800" dirty="0" err="1">
                <a:solidFill>
                  <a:srgbClr val="FF0000"/>
                </a:solidFill>
              </a:rPr>
              <a:t>Verwilligen</a:t>
            </a:r>
            <a:r>
              <a:rPr lang="it-IT" sz="1800" dirty="0">
                <a:solidFill>
                  <a:srgbClr val="FF0000"/>
                </a:solidFill>
              </a:rPr>
              <a:t>, </a:t>
            </a:r>
            <a:r>
              <a:rPr lang="it-IT" sz="1800" dirty="0" err="1">
                <a:solidFill>
                  <a:schemeClr val="tx2">
                    <a:lumMod val="60000"/>
                    <a:lumOff val="40000"/>
                  </a:schemeClr>
                </a:solidFill>
              </a:rPr>
              <a:t>R</a:t>
            </a:r>
            <a:r>
              <a:rPr lang="it-IT" sz="1800" dirty="0">
                <a:solidFill>
                  <a:schemeClr val="tx2">
                    <a:lumMod val="60000"/>
                    <a:lumOff val="40000"/>
                  </a:schemeClr>
                </a:solidFill>
              </a:rPr>
              <a:t>. </a:t>
            </a:r>
            <a:r>
              <a:rPr lang="it-IT" sz="1800" dirty="0" err="1">
                <a:solidFill>
                  <a:schemeClr val="tx2">
                    <a:lumMod val="60000"/>
                    <a:lumOff val="40000"/>
                  </a:schemeClr>
                </a:solidFill>
              </a:rPr>
              <a:t>Radogna</a:t>
            </a:r>
            <a:r>
              <a:rPr lang="it-IT" sz="1800" dirty="0">
                <a:solidFill>
                  <a:schemeClr val="tx2">
                    <a:lumMod val="60000"/>
                    <a:lumOff val="40000"/>
                  </a:schemeClr>
                </a:solidFill>
              </a:rPr>
              <a:t>,</a:t>
            </a:r>
            <a:r>
              <a:rPr lang="it-IT" sz="1800" dirty="0">
                <a:solidFill>
                  <a:srgbClr val="FF0000"/>
                </a:solidFill>
              </a:rPr>
              <a:t> </a:t>
            </a:r>
            <a:r>
              <a:rPr lang="it-IT" sz="1800" dirty="0" err="1">
                <a:solidFill>
                  <a:srgbClr val="4F81BE"/>
                </a:solidFill>
              </a:rPr>
              <a:t>R</a:t>
            </a:r>
            <a:r>
              <a:rPr lang="it-IT" sz="1800" dirty="0">
                <a:solidFill>
                  <a:srgbClr val="4F81BE"/>
                </a:solidFill>
              </a:rPr>
              <a:t>. Venditti,</a:t>
            </a:r>
            <a:r>
              <a:rPr lang="it-IT" sz="1800" dirty="0">
                <a:solidFill>
                  <a:srgbClr val="FF0000"/>
                </a:solidFill>
              </a:rPr>
              <a:t> </a:t>
            </a:r>
            <a:r>
              <a:rPr lang="it-IT" sz="1800" dirty="0" err="1">
                <a:solidFill>
                  <a:srgbClr val="00B050"/>
                </a:solidFill>
              </a:rPr>
              <a:t>F</a:t>
            </a:r>
            <a:r>
              <a:rPr lang="it-IT" sz="1800" dirty="0">
                <a:solidFill>
                  <a:srgbClr val="00B050"/>
                </a:solidFill>
              </a:rPr>
              <a:t>. Simone, C. </a:t>
            </a:r>
            <a:r>
              <a:rPr lang="it-IT" sz="1800" dirty="0" err="1">
                <a:solidFill>
                  <a:srgbClr val="00B050"/>
                </a:solidFill>
              </a:rPr>
              <a:t>Aruta</a:t>
            </a:r>
            <a:endParaRPr lang="it-IT" sz="1800" dirty="0">
              <a:solidFill>
                <a:srgbClr val="00B050"/>
              </a:solidFill>
            </a:endParaRPr>
          </a:p>
          <a:p>
            <a:pPr marL="285750" indent="-285750">
              <a:buFont typeface="Arial" panose="020B0604020202020204" pitchFamily="34" charset="0"/>
              <a:buChar char="•"/>
            </a:pPr>
            <a:r>
              <a:rPr lang="it-IT" sz="1800" dirty="0" err="1"/>
              <a:t>Resp</a:t>
            </a:r>
            <a:r>
              <a:rPr lang="it-IT" sz="1800" dirty="0"/>
              <a:t>. Locale: A. </a:t>
            </a:r>
            <a:r>
              <a:rPr lang="it-IT" sz="1800" dirty="0" err="1"/>
              <a:t>Colaleo</a:t>
            </a:r>
            <a:endParaRPr lang="it-IT" sz="1800" dirty="0"/>
          </a:p>
        </p:txBody>
      </p:sp>
      <p:pic>
        <p:nvPicPr>
          <p:cNvPr id="15" name="Immagine 14">
            <a:extLst>
              <a:ext uri="{FF2B5EF4-FFF2-40B4-BE49-F238E27FC236}">
                <a16:creationId xmlns:a16="http://schemas.microsoft.com/office/drawing/2014/main" id="{BA319E37-72D1-0945-847B-B51C6927218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20987" y="3723516"/>
            <a:ext cx="4179833" cy="1932701"/>
          </a:xfrm>
          <a:prstGeom prst="rect">
            <a:avLst/>
          </a:prstGeom>
        </p:spPr>
      </p:pic>
      <p:sp>
        <p:nvSpPr>
          <p:cNvPr id="10" name="Footer Placeholder 2">
            <a:extLst>
              <a:ext uri="{FF2B5EF4-FFF2-40B4-BE49-F238E27FC236}">
                <a16:creationId xmlns:a16="http://schemas.microsoft.com/office/drawing/2014/main" id="{50C908BE-7D16-EB4E-8A5A-2AC503C6DF00}"/>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2274751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D2-E4F4-6042-ACD1-C212AA834FE3}"/>
              </a:ext>
            </a:extLst>
          </p:cNvPr>
          <p:cNvSpPr>
            <a:spLocks noGrp="1"/>
          </p:cNvSpPr>
          <p:nvPr>
            <p:ph type="title"/>
          </p:nvPr>
        </p:nvSpPr>
        <p:spPr/>
        <p:txBody>
          <a:bodyPr/>
          <a:lstStyle/>
          <a:p>
            <a:r>
              <a:rPr lang="it-IT" dirty="0"/>
              <a:t>Personale</a:t>
            </a:r>
          </a:p>
        </p:txBody>
      </p:sp>
      <p:sp>
        <p:nvSpPr>
          <p:cNvPr id="3" name="Footer Placeholder 2">
            <a:extLst>
              <a:ext uri="{FF2B5EF4-FFF2-40B4-BE49-F238E27FC236}">
                <a16:creationId xmlns:a16="http://schemas.microsoft.com/office/drawing/2014/main" id="{4E16A258-0DA6-5643-A4CE-5D474F97153A}"/>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146F4C57-1ECB-1E44-8B63-DF41849A92A7}"/>
              </a:ext>
            </a:extLst>
          </p:cNvPr>
          <p:cNvSpPr>
            <a:spLocks noGrp="1"/>
          </p:cNvSpPr>
          <p:nvPr>
            <p:ph type="sldNum" sz="quarter" idx="4"/>
          </p:nvPr>
        </p:nvSpPr>
        <p:spPr/>
        <p:txBody>
          <a:bodyPr/>
          <a:lstStyle/>
          <a:p>
            <a:fld id="{B7F62631-D247-0E44-B808-5D23CBBA66F7}" type="slidenum">
              <a:rPr lang="en-US" smtClean="0"/>
              <a:pPr/>
              <a:t>8</a:t>
            </a:fld>
            <a:endParaRPr lang="en-US" dirty="0"/>
          </a:p>
        </p:txBody>
      </p:sp>
      <p:pic>
        <p:nvPicPr>
          <p:cNvPr id="11" name="Picture 10">
            <a:extLst>
              <a:ext uri="{FF2B5EF4-FFF2-40B4-BE49-F238E27FC236}">
                <a16:creationId xmlns:a16="http://schemas.microsoft.com/office/drawing/2014/main" id="{78756DD8-2AC7-9548-A000-93431F11966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148" t="50651" r="11680" b="16433"/>
          <a:stretch/>
        </p:blipFill>
        <p:spPr>
          <a:xfrm>
            <a:off x="31841" y="2092271"/>
            <a:ext cx="5622890" cy="3438480"/>
          </a:xfrm>
          <a:prstGeom prst="rect">
            <a:avLst/>
          </a:prstGeom>
        </p:spPr>
      </p:pic>
      <p:pic>
        <p:nvPicPr>
          <p:cNvPr id="12" name="Picture 11">
            <a:extLst>
              <a:ext uri="{FF2B5EF4-FFF2-40B4-BE49-F238E27FC236}">
                <a16:creationId xmlns:a16="http://schemas.microsoft.com/office/drawing/2014/main" id="{672962F2-9512-7546-995D-04F4E4DB0A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828" t="73031" r="23442" b="8474"/>
          <a:stretch/>
        </p:blipFill>
        <p:spPr>
          <a:xfrm>
            <a:off x="6130565" y="4064119"/>
            <a:ext cx="5237234" cy="2599383"/>
          </a:xfrm>
          <a:prstGeom prst="rect">
            <a:avLst/>
          </a:prstGeom>
        </p:spPr>
      </p:pic>
      <p:grpSp>
        <p:nvGrpSpPr>
          <p:cNvPr id="15" name="Group 14">
            <a:extLst>
              <a:ext uri="{FF2B5EF4-FFF2-40B4-BE49-F238E27FC236}">
                <a16:creationId xmlns:a16="http://schemas.microsoft.com/office/drawing/2014/main" id="{9CA81052-F352-D740-AFB1-F8264B30569A}"/>
              </a:ext>
            </a:extLst>
          </p:cNvPr>
          <p:cNvGrpSpPr>
            <a:grpSpLocks noChangeAspect="1"/>
          </p:cNvGrpSpPr>
          <p:nvPr/>
        </p:nvGrpSpPr>
        <p:grpSpPr>
          <a:xfrm>
            <a:off x="5548950" y="459106"/>
            <a:ext cx="6264763" cy="3487716"/>
            <a:chOff x="4813802" y="1236132"/>
            <a:chExt cx="3171906" cy="1765862"/>
          </a:xfrm>
        </p:grpSpPr>
        <p:pic>
          <p:nvPicPr>
            <p:cNvPr id="8" name="Picture 7">
              <a:extLst>
                <a:ext uri="{FF2B5EF4-FFF2-40B4-BE49-F238E27FC236}">
                  <a16:creationId xmlns:a16="http://schemas.microsoft.com/office/drawing/2014/main" id="{8CCE1D36-A690-6E42-9CB6-BAF6F436B4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256" t="13007" r="19289" b="62679"/>
            <a:stretch/>
          </p:blipFill>
          <p:spPr>
            <a:xfrm>
              <a:off x="4813802" y="1236132"/>
              <a:ext cx="3171906" cy="1667324"/>
            </a:xfrm>
            <a:prstGeom prst="rect">
              <a:avLst/>
            </a:prstGeom>
          </p:spPr>
        </p:pic>
        <p:pic>
          <p:nvPicPr>
            <p:cNvPr id="13" name="Picture 12">
              <a:extLst>
                <a:ext uri="{FF2B5EF4-FFF2-40B4-BE49-F238E27FC236}">
                  <a16:creationId xmlns:a16="http://schemas.microsoft.com/office/drawing/2014/main" id="{F2CF796F-DC3F-AD42-B221-74CD60A52E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256" t="41376" r="19289" b="55750"/>
            <a:stretch/>
          </p:blipFill>
          <p:spPr>
            <a:xfrm>
              <a:off x="4813802" y="2804917"/>
              <a:ext cx="3171906" cy="197077"/>
            </a:xfrm>
            <a:prstGeom prst="rect">
              <a:avLst/>
            </a:prstGeom>
          </p:spPr>
        </p:pic>
      </p:grpSp>
    </p:spTree>
    <p:extLst>
      <p:ext uri="{BB962C8B-B14F-4D97-AF65-F5344CB8AC3E}">
        <p14:creationId xmlns:p14="http://schemas.microsoft.com/office/powerpoint/2010/main" val="20125981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80</a:t>
            </a:fld>
            <a:endParaRPr lang="en-US"/>
          </a:p>
        </p:txBody>
      </p:sp>
      <p:pic>
        <p:nvPicPr>
          <p:cNvPr id="1026" name="Picture 2">
            <a:extLst>
              <a:ext uri="{FF2B5EF4-FFF2-40B4-BE49-F238E27FC236}">
                <a16:creationId xmlns:a16="http://schemas.microsoft.com/office/drawing/2014/main" id="{855E6C70-E7EF-41B9-A7F0-9C694C8D2A9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4140" y="925551"/>
            <a:ext cx="1022034" cy="13827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22B9644-C899-4069-962B-8D46F9002393}"/>
              </a:ext>
            </a:extLst>
          </p:cNvPr>
          <p:cNvSpPr txBox="1"/>
          <p:nvPr/>
        </p:nvSpPr>
        <p:spPr>
          <a:xfrm>
            <a:off x="1325881" y="925550"/>
            <a:ext cx="10367010" cy="5078313"/>
          </a:xfrm>
          <a:prstGeom prst="rect">
            <a:avLst/>
          </a:prstGeom>
          <a:noFill/>
        </p:spPr>
        <p:txBody>
          <a:bodyPr wrap="square" lIns="91440" tIns="45720" rIns="91440" bIns="45720" rtlCol="0" anchor="t">
            <a:spAutoFit/>
          </a:bodyPr>
          <a:lstStyle/>
          <a:p>
            <a:pPr algn="just"/>
            <a:r>
              <a:rPr lang="it-IT" sz="1800" dirty="0"/>
              <a:t>Il gruppo II a Bari è coinvolto in due ampi temi di ricerca: la </a:t>
            </a:r>
            <a:r>
              <a:rPr lang="it-IT" sz="1800" u="sng" dirty="0"/>
              <a:t>fisica astro-particellare </a:t>
            </a:r>
            <a:r>
              <a:rPr lang="it-IT" sz="1800" dirty="0"/>
              <a:t>e la </a:t>
            </a:r>
            <a:r>
              <a:rPr lang="it-IT" sz="1800" u="sng" dirty="0"/>
              <a:t>fisica del neutrino </a:t>
            </a:r>
          </a:p>
          <a:p>
            <a:pPr algn="just"/>
            <a:endParaRPr lang="it-IT" sz="1800" u="sng" dirty="0"/>
          </a:p>
          <a:p>
            <a:pPr algn="just"/>
            <a:r>
              <a:rPr lang="it-IT" sz="1800" dirty="0"/>
              <a:t>Il gruppo è formato da circa </a:t>
            </a:r>
            <a:r>
              <a:rPr lang="it-IT" sz="1800" b="1" dirty="0"/>
              <a:t>15</a:t>
            </a:r>
            <a:r>
              <a:rPr lang="it-IT" sz="1800" dirty="0"/>
              <a:t> ricercatori (INFN+DIF) più dottorandi, assegnisti ed associati il cui numero varia negli anni fra </a:t>
            </a:r>
            <a:r>
              <a:rPr lang="it-IT" sz="1800" b="1" dirty="0"/>
              <a:t>8-10</a:t>
            </a:r>
            <a:r>
              <a:rPr lang="it-IT" sz="1800" dirty="0"/>
              <a:t> unità. A questo si aggiunge il fondamentale supporto di tutti i servizi di sezione. </a:t>
            </a:r>
            <a:endParaRPr lang="it-IT" sz="1800" dirty="0">
              <a:cs typeface="Calibri"/>
            </a:endParaRPr>
          </a:p>
          <a:p>
            <a:pPr algn="just"/>
            <a:r>
              <a:rPr lang="it-IT" sz="1800" dirty="0"/>
              <a:t>Nel 2021 abbiamo due nuovi dottorandi S. De Gaetano (PhD Fisica XXXVI ciclo) e R. </a:t>
            </a:r>
            <a:r>
              <a:rPr lang="it-IT" sz="1800" dirty="0" err="1"/>
              <a:t>Pillera</a:t>
            </a:r>
            <a:r>
              <a:rPr lang="it-IT" sz="1800" dirty="0"/>
              <a:t> (PhD Ingegneria e Scienze Aerospaziali, XXXVI ciclo)</a:t>
            </a:r>
            <a:endParaRPr lang="it-IT" sz="1800" dirty="0">
              <a:cs typeface="Calibri"/>
            </a:endParaRPr>
          </a:p>
          <a:p>
            <a:pPr algn="just"/>
            <a:endParaRPr lang="it-IT" sz="1800" dirty="0"/>
          </a:p>
          <a:p>
            <a:pPr algn="just"/>
            <a:r>
              <a:rPr lang="it-IT" sz="1800" dirty="0"/>
              <a:t>Fra i nostri ricercatori abbiamo due coordinatori nazionali, G. Catanesi per </a:t>
            </a:r>
            <a:r>
              <a:rPr lang="it-IT" sz="1800" b="1" dirty="0"/>
              <a:t>T2K e </a:t>
            </a:r>
            <a:r>
              <a:rPr lang="it-IT" sz="1800" dirty="0"/>
              <a:t>M.N. </a:t>
            </a:r>
            <a:r>
              <a:rPr lang="it-IT" sz="1800" dirty="0" err="1"/>
              <a:t>Mazziotta</a:t>
            </a:r>
            <a:r>
              <a:rPr lang="it-IT" sz="1800" dirty="0"/>
              <a:t> per </a:t>
            </a:r>
            <a:r>
              <a:rPr lang="it-IT" sz="1800" b="1" dirty="0"/>
              <a:t>Fermi,  </a:t>
            </a:r>
            <a:r>
              <a:rPr lang="it-IT" sz="1800" dirty="0"/>
              <a:t>oltre a diversi coordinatori di gruppi di analisi e di organismi di gestione dei rispettivi esperimenti (V. Berardi, E. </a:t>
            </a:r>
            <a:r>
              <a:rPr lang="it-IT" sz="1800" dirty="0" err="1"/>
              <a:t>Bissaldi</a:t>
            </a:r>
            <a:r>
              <a:rPr lang="it-IT" sz="1800" dirty="0"/>
              <a:t>, F. Cafagna, G. Catanesi, M. </a:t>
            </a:r>
            <a:r>
              <a:rPr lang="it-IT" sz="1800" dirty="0" err="1"/>
              <a:t>Circella</a:t>
            </a:r>
            <a:r>
              <a:rPr lang="it-IT" sz="1800" dirty="0"/>
              <a:t>, L. Di Venere, F. Gargano, F. Giordano, N. </a:t>
            </a:r>
            <a:r>
              <a:rPr lang="it-IT" sz="1800" dirty="0" err="1"/>
              <a:t>Giglietto</a:t>
            </a:r>
            <a:r>
              <a:rPr lang="it-IT" sz="1800" dirty="0"/>
              <a:t>, L. </a:t>
            </a:r>
            <a:r>
              <a:rPr lang="it-IT" sz="1800" dirty="0" err="1"/>
              <a:t>Magaletti</a:t>
            </a:r>
            <a:r>
              <a:rPr lang="it-IT" sz="1800" dirty="0"/>
              <a:t>, M.N. </a:t>
            </a:r>
            <a:r>
              <a:rPr lang="it-IT" sz="1800" dirty="0" err="1"/>
              <a:t>Mazziotta</a:t>
            </a:r>
            <a:r>
              <a:rPr lang="it-IT" sz="1800" dirty="0"/>
              <a:t>, C. Pastore, E. Radicioni, A. </a:t>
            </a:r>
            <a:r>
              <a:rPr lang="it-IT" sz="1800" dirty="0" err="1"/>
              <a:t>Sánchez</a:t>
            </a:r>
            <a:r>
              <a:rPr lang="it-IT" sz="1800" dirty="0"/>
              <a:t> Losa, I. Sgura). Inoltre M. </a:t>
            </a:r>
            <a:r>
              <a:rPr lang="it-IT" sz="1800" dirty="0" err="1"/>
              <a:t>Circella</a:t>
            </a:r>
            <a:r>
              <a:rPr lang="it-IT" sz="1800" dirty="0"/>
              <a:t> è coordinatore scientifico del </a:t>
            </a:r>
            <a:r>
              <a:rPr lang="it-IT" sz="1800" b="1" dirty="0"/>
              <a:t>PON PACK </a:t>
            </a:r>
            <a:r>
              <a:rPr lang="it-IT" sz="1800" dirty="0"/>
              <a:t>per Km3Net.</a:t>
            </a:r>
            <a:endParaRPr lang="it-IT" sz="1800" dirty="0">
              <a:cs typeface="Calibri"/>
            </a:endParaRPr>
          </a:p>
          <a:p>
            <a:pPr algn="just"/>
            <a:endParaRPr lang="it-IT" sz="1800" dirty="0"/>
          </a:p>
          <a:p>
            <a:pPr algn="just"/>
            <a:r>
              <a:rPr lang="it-IT" sz="1800" dirty="0"/>
              <a:t>Numerose pubblicazioni su riviste di grande impatto (Nature, Science, …) con importante contributo dei ricercatori baresi. Ottimo risalto anche sulla stampa non specialistica sia nazionale che regionale. Non riporterò qui in modo dettagliato i determinanti contributi «baresi» alle  diverse analisi dei segnali di fisica negli esperimenti in presa dati. Per questo rimando alle presentazioni fatte dai coordinatori locali nel </a:t>
            </a:r>
            <a:r>
              <a:rPr lang="it-IT" sz="1800" dirty="0" err="1">
                <a:hlinkClick r:id="rId3"/>
              </a:rPr>
              <a:t>CdS</a:t>
            </a:r>
            <a:r>
              <a:rPr lang="it-IT" sz="1800" dirty="0">
                <a:hlinkClick r:id="rId3"/>
              </a:rPr>
              <a:t> di luglio </a:t>
            </a:r>
            <a:endParaRPr lang="it-IT" sz="1800" b="1" dirty="0"/>
          </a:p>
        </p:txBody>
      </p:sp>
      <p:pic>
        <p:nvPicPr>
          <p:cNvPr id="1028" name="Picture 4" descr="Risultato immagini per nature journal">
            <a:extLst>
              <a:ext uri="{FF2B5EF4-FFF2-40B4-BE49-F238E27FC236}">
                <a16:creationId xmlns:a16="http://schemas.microsoft.com/office/drawing/2014/main" id="{15EF38F8-DD39-4F3F-B82A-CE459AC41B4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40452" y="5741545"/>
            <a:ext cx="1356632" cy="332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isultato immagini per science journal">
            <a:extLst>
              <a:ext uri="{FF2B5EF4-FFF2-40B4-BE49-F238E27FC236}">
                <a16:creationId xmlns:a16="http://schemas.microsoft.com/office/drawing/2014/main" id="{57B5E773-7339-488B-92F5-6E485FEDF0E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69907" y="5660900"/>
            <a:ext cx="1305605" cy="56999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isultato immagini per astrophysical journal">
            <a:extLst>
              <a:ext uri="{FF2B5EF4-FFF2-40B4-BE49-F238E27FC236}">
                <a16:creationId xmlns:a16="http://schemas.microsoft.com/office/drawing/2014/main" id="{F14E6AE4-CE83-41EA-9509-D6F63036B88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16488" y="5741545"/>
            <a:ext cx="2710543" cy="30455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isultato immagini per physical review letters">
            <a:extLst>
              <a:ext uri="{FF2B5EF4-FFF2-40B4-BE49-F238E27FC236}">
                <a16:creationId xmlns:a16="http://schemas.microsoft.com/office/drawing/2014/main" id="{2BADDE34-938A-4BED-A2D0-7BE34F2F359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668007" y="5728402"/>
            <a:ext cx="2017953" cy="358660"/>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2">
            <a:extLst>
              <a:ext uri="{FF2B5EF4-FFF2-40B4-BE49-F238E27FC236}">
                <a16:creationId xmlns:a16="http://schemas.microsoft.com/office/drawing/2014/main" id="{624DD217-A356-DF45-BE9F-70251140C1EE}"/>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15" name="Title 1">
            <a:extLst>
              <a:ext uri="{FF2B5EF4-FFF2-40B4-BE49-F238E27FC236}">
                <a16:creationId xmlns:a16="http://schemas.microsoft.com/office/drawing/2014/main" id="{51C2D51F-FA55-0B48-A1B4-9965FF0DE9B8}"/>
              </a:ext>
            </a:extLst>
          </p:cNvPr>
          <p:cNvSpPr txBox="1">
            <a:spLocks/>
          </p:cNvSpPr>
          <p:nvPr/>
        </p:nvSpPr>
        <p:spPr>
          <a:xfrm>
            <a:off x="1775445" y="138951"/>
            <a:ext cx="9342088" cy="393738"/>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dirty="0"/>
              <a:t>Attività CSN II (1/3)</a:t>
            </a:r>
          </a:p>
        </p:txBody>
      </p:sp>
    </p:spTree>
    <p:extLst>
      <p:ext uri="{BB962C8B-B14F-4D97-AF65-F5344CB8AC3E}">
        <p14:creationId xmlns:p14="http://schemas.microsoft.com/office/powerpoint/2010/main" val="28987419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C52D-7F7D-4BD8-85A9-69059C1F84F9}"/>
              </a:ext>
            </a:extLst>
          </p:cNvPr>
          <p:cNvSpPr>
            <a:spLocks noGrp="1"/>
          </p:cNvSpPr>
          <p:nvPr>
            <p:ph type="title"/>
          </p:nvPr>
        </p:nvSpPr>
        <p:spPr/>
        <p:txBody>
          <a:bodyPr/>
          <a:lstStyle/>
          <a:p>
            <a:r>
              <a:rPr lang="it-IT" dirty="0"/>
              <a:t>Attività CSN II (2/3) - Fisica del neutrino</a:t>
            </a:r>
          </a:p>
        </p:txBody>
      </p:sp>
      <p:sp>
        <p:nvSpPr>
          <p:cNvPr id="4" name="Slide Number Placeholder 3">
            <a:extLst>
              <a:ext uri="{FF2B5EF4-FFF2-40B4-BE49-F238E27FC236}">
                <a16:creationId xmlns:a16="http://schemas.microsoft.com/office/drawing/2014/main" id="{B21CF223-0EAF-42A0-980B-A84D41EA4C98}"/>
              </a:ext>
            </a:extLst>
          </p:cNvPr>
          <p:cNvSpPr>
            <a:spLocks noGrp="1"/>
          </p:cNvSpPr>
          <p:nvPr>
            <p:ph type="sldNum" sz="quarter" idx="4"/>
          </p:nvPr>
        </p:nvSpPr>
        <p:spPr/>
        <p:txBody>
          <a:bodyPr/>
          <a:lstStyle/>
          <a:p>
            <a:fld id="{B7F62631-D247-0E44-B808-5D23CBBA66F7}" type="slidenum">
              <a:rPr lang="en-US" smtClean="0"/>
              <a:pPr/>
              <a:t>81</a:t>
            </a:fld>
            <a:endParaRPr lang="en-US"/>
          </a:p>
        </p:txBody>
      </p:sp>
      <p:pic>
        <p:nvPicPr>
          <p:cNvPr id="2050" name="Picture 2" descr="Risultato immagini per t2k logo">
            <a:extLst>
              <a:ext uri="{FF2B5EF4-FFF2-40B4-BE49-F238E27FC236}">
                <a16:creationId xmlns:a16="http://schemas.microsoft.com/office/drawing/2014/main" id="{313214F6-8A94-4B30-9257-FB7B849108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9582" y="711363"/>
            <a:ext cx="1767424" cy="6107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o immagini per km3 net logo">
            <a:extLst>
              <a:ext uri="{FF2B5EF4-FFF2-40B4-BE49-F238E27FC236}">
                <a16:creationId xmlns:a16="http://schemas.microsoft.com/office/drawing/2014/main" id="{4659E374-F5C6-4869-A211-5DD1221780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70225" y="789976"/>
            <a:ext cx="857083" cy="82209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53A009A5-D521-40E0-827D-D25AD19F497F}"/>
              </a:ext>
            </a:extLst>
          </p:cNvPr>
          <p:cNvCxnSpPr/>
          <p:nvPr/>
        </p:nvCxnSpPr>
        <p:spPr>
          <a:xfrm>
            <a:off x="5529943" y="1132114"/>
            <a:ext cx="54428" cy="5094515"/>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623C506-3746-47D2-8117-F222BB4AF85B}"/>
              </a:ext>
            </a:extLst>
          </p:cNvPr>
          <p:cNvSpPr txBox="1"/>
          <p:nvPr/>
        </p:nvSpPr>
        <p:spPr>
          <a:xfrm>
            <a:off x="219919" y="1287357"/>
            <a:ext cx="5310024" cy="5078313"/>
          </a:xfrm>
          <a:prstGeom prst="rect">
            <a:avLst/>
          </a:prstGeom>
          <a:noFill/>
        </p:spPr>
        <p:txBody>
          <a:bodyPr wrap="square" rtlCol="0">
            <a:spAutoFit/>
          </a:bodyPr>
          <a:lstStyle/>
          <a:p>
            <a:r>
              <a:rPr lang="it-IT" sz="1800" b="1" dirty="0"/>
              <a:t>T2K/Super-K</a:t>
            </a:r>
          </a:p>
          <a:p>
            <a:r>
              <a:rPr lang="it-IT" sz="1800" dirty="0"/>
              <a:t>Analisi dati (CP </a:t>
            </a:r>
            <a:r>
              <a:rPr lang="it-IT" sz="1800" dirty="0" err="1"/>
              <a:t>violation</a:t>
            </a:r>
            <a:r>
              <a:rPr lang="it-IT" sz="1800" dirty="0"/>
              <a:t> e sezioni</a:t>
            </a:r>
          </a:p>
          <a:p>
            <a:r>
              <a:rPr lang="it-IT" sz="1800" dirty="0"/>
              <a:t>d’urto neutrino-nucleone) e supporto alla presa dati</a:t>
            </a:r>
          </a:p>
          <a:p>
            <a:r>
              <a:rPr lang="it-IT" sz="1800" b="1" dirty="0"/>
              <a:t>T2K fase II</a:t>
            </a:r>
          </a:p>
          <a:p>
            <a:pPr algn="just"/>
            <a:r>
              <a:rPr lang="it-IT" sz="1800" dirty="0"/>
              <a:t>Upgrade della TPC con un impegno dei ricercatori baresi nella realizzazione e test di </a:t>
            </a:r>
            <a:r>
              <a:rPr lang="it-IT" sz="1800" u="sng" dirty="0"/>
              <a:t>TPC lette con </a:t>
            </a:r>
            <a:r>
              <a:rPr lang="it-IT" sz="1800" u="sng" dirty="0" err="1"/>
              <a:t>Micromegas</a:t>
            </a:r>
            <a:r>
              <a:rPr lang="it-IT" sz="1800" dirty="0"/>
              <a:t> resistive e delle </a:t>
            </a:r>
            <a:r>
              <a:rPr lang="it-IT" sz="1800" u="sng" dirty="0"/>
              <a:t>Field </a:t>
            </a:r>
            <a:r>
              <a:rPr lang="it-IT" sz="1800" u="sng" dirty="0" err="1"/>
              <a:t>Cages</a:t>
            </a:r>
            <a:r>
              <a:rPr lang="it-IT" sz="1800" dirty="0"/>
              <a:t> ultrasottili. Si è progettato e realizzato il MOLD ovvero lo scheletro intorno al quale si costruisce la Field Cage. Ottimo supporto fornito dalla Sezione nelle fasi di progettazione e realizzazione anche nel superare gli inevitabili problemi legati alla pandemia.</a:t>
            </a:r>
          </a:p>
          <a:p>
            <a:r>
              <a:rPr lang="it-IT" sz="1800" b="1" dirty="0" err="1"/>
              <a:t>Hyper</a:t>
            </a:r>
            <a:r>
              <a:rPr lang="it-IT" sz="1800" b="1" dirty="0"/>
              <a:t>-K</a:t>
            </a:r>
          </a:p>
          <a:p>
            <a:r>
              <a:rPr lang="it-IT" sz="1800" dirty="0"/>
              <a:t>Fase di R&amp;D dei multi-PMT con focus sulla alimentazione ed il design della meccanica di supporto.</a:t>
            </a:r>
          </a:p>
          <a:p>
            <a:r>
              <a:rPr lang="it-IT" sz="1800" b="1" dirty="0"/>
              <a:t>Progetti Esterni</a:t>
            </a:r>
          </a:p>
          <a:p>
            <a:r>
              <a:rPr lang="it-IT" sz="1800" dirty="0"/>
              <a:t>Progetto </a:t>
            </a:r>
            <a:r>
              <a:rPr lang="it-IT" sz="1800" b="1" dirty="0"/>
              <a:t>RISE Jennifer-2</a:t>
            </a:r>
            <a:r>
              <a:rPr lang="it-IT" sz="1800" dirty="0"/>
              <a:t>, Progetto </a:t>
            </a:r>
            <a:r>
              <a:rPr lang="it-IT" sz="1800" b="1" dirty="0" err="1"/>
              <a:t>AIDAInnova</a:t>
            </a:r>
            <a:r>
              <a:rPr lang="it-IT" sz="1800" dirty="0"/>
              <a:t> per sviluppo </a:t>
            </a:r>
            <a:r>
              <a:rPr lang="it-IT" sz="1800" u="sng" dirty="0"/>
              <a:t>TPC ad alta pressione</a:t>
            </a:r>
          </a:p>
        </p:txBody>
      </p:sp>
      <p:sp>
        <p:nvSpPr>
          <p:cNvPr id="10" name="TextBox 9">
            <a:extLst>
              <a:ext uri="{FF2B5EF4-FFF2-40B4-BE49-F238E27FC236}">
                <a16:creationId xmlns:a16="http://schemas.microsoft.com/office/drawing/2014/main" id="{0D578064-C406-4197-9D00-04EFE4418308}"/>
              </a:ext>
            </a:extLst>
          </p:cNvPr>
          <p:cNvSpPr txBox="1"/>
          <p:nvPr/>
        </p:nvSpPr>
        <p:spPr>
          <a:xfrm>
            <a:off x="5699016" y="1853485"/>
            <a:ext cx="5698672" cy="3724096"/>
          </a:xfrm>
          <a:prstGeom prst="rect">
            <a:avLst/>
          </a:prstGeom>
          <a:noFill/>
        </p:spPr>
        <p:txBody>
          <a:bodyPr wrap="square" rtlCol="0">
            <a:spAutoFit/>
          </a:bodyPr>
          <a:lstStyle/>
          <a:p>
            <a:r>
              <a:rPr lang="it-IT" sz="1800" b="1" dirty="0"/>
              <a:t>ANTARES</a:t>
            </a:r>
          </a:p>
          <a:p>
            <a:r>
              <a:rPr lang="it-IT" sz="1800" dirty="0"/>
              <a:t>Calibrazione e analisi dati (eventi transienti)</a:t>
            </a:r>
            <a:endParaRPr lang="it-IT" sz="1800" b="1" dirty="0"/>
          </a:p>
          <a:p>
            <a:r>
              <a:rPr lang="it-IT" sz="1800" b="1" dirty="0"/>
              <a:t>KM3</a:t>
            </a:r>
          </a:p>
          <a:p>
            <a:r>
              <a:rPr lang="it-IT" sz="1800" dirty="0"/>
              <a:t>Attività ingegneristiche sui </a:t>
            </a:r>
            <a:r>
              <a:rPr lang="it-IT" sz="1800" u="sng" dirty="0"/>
              <a:t>moduli di base</a:t>
            </a:r>
            <a:r>
              <a:rPr lang="it-IT" sz="1800" dirty="0"/>
              <a:t> (progettazione, studi termici, qualifica, ottimizzazione della integrazione)</a:t>
            </a:r>
          </a:p>
          <a:p>
            <a:r>
              <a:rPr lang="it-IT" sz="1800" dirty="0"/>
              <a:t>Disegno di varie </a:t>
            </a:r>
            <a:r>
              <a:rPr lang="it-IT" sz="1800" u="sng" dirty="0"/>
              <a:t>componenti meccaniche </a:t>
            </a:r>
            <a:r>
              <a:rPr lang="it-IT" sz="1800" dirty="0"/>
              <a:t>delle stringhe</a:t>
            </a:r>
          </a:p>
          <a:p>
            <a:r>
              <a:rPr lang="it-IT" sz="1800" dirty="0"/>
              <a:t>Calibrazione e analisi dati</a:t>
            </a:r>
            <a:endParaRPr lang="it-IT" sz="1800" b="1" dirty="0"/>
          </a:p>
          <a:p>
            <a:r>
              <a:rPr lang="it-IT" sz="1800" b="1" dirty="0"/>
              <a:t>PON: PACK e PACK-MAN</a:t>
            </a:r>
          </a:p>
          <a:p>
            <a:r>
              <a:rPr lang="it-IT" sz="1800" dirty="0"/>
              <a:t>Laboratorio di metrologia (di Sezione) </a:t>
            </a:r>
          </a:p>
          <a:p>
            <a:r>
              <a:rPr lang="it-IT" sz="1800" dirty="0"/>
              <a:t>Laboratorio di integrazione dei moduli base-stringa</a:t>
            </a:r>
          </a:p>
          <a:p>
            <a:r>
              <a:rPr lang="it-IT" sz="1800" dirty="0"/>
              <a:t>Produzione di 28 moduli opto-elettronici di base</a:t>
            </a:r>
          </a:p>
          <a:p>
            <a:r>
              <a:rPr lang="it-IT" sz="1800" dirty="0"/>
              <a:t>Prevista assunzione di personale T.D. dedicato </a:t>
            </a:r>
          </a:p>
          <a:p>
            <a:endParaRPr lang="it-IT" sz="2000" dirty="0"/>
          </a:p>
        </p:txBody>
      </p:sp>
      <p:pic>
        <p:nvPicPr>
          <p:cNvPr id="2054" name="Picture 6" descr="Risultato immagini per antares logo neutrino">
            <a:extLst>
              <a:ext uri="{FF2B5EF4-FFF2-40B4-BE49-F238E27FC236}">
                <a16:creationId xmlns:a16="http://schemas.microsoft.com/office/drawing/2014/main" id="{CEE8998D-AD74-4685-A609-560A19B29AF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74357" y="802993"/>
            <a:ext cx="824743" cy="8247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isultato immagini per hyper kamiokande logo">
            <a:extLst>
              <a:ext uri="{FF2B5EF4-FFF2-40B4-BE49-F238E27FC236}">
                <a16:creationId xmlns:a16="http://schemas.microsoft.com/office/drawing/2014/main" id="{79E0D707-AD66-4EB6-BB26-85E8FE933EB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99651" y="711364"/>
            <a:ext cx="612028" cy="6107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isultato immagini per super kamiokande logo">
            <a:extLst>
              <a:ext uri="{FF2B5EF4-FFF2-40B4-BE49-F238E27FC236}">
                <a16:creationId xmlns:a16="http://schemas.microsoft.com/office/drawing/2014/main" id="{7E640647-97C9-4493-964D-5D8723106AD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217434" y="743693"/>
            <a:ext cx="668646" cy="494439"/>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313041D6-14A1-479C-BF0F-BD9FC7E6EAC6}"/>
              </a:ext>
            </a:extLst>
          </p:cNvPr>
          <p:cNvSpPr/>
          <p:nvPr/>
        </p:nvSpPr>
        <p:spPr>
          <a:xfrm>
            <a:off x="2966195" y="1044546"/>
            <a:ext cx="979714" cy="1564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TextBox 13">
            <a:extLst>
              <a:ext uri="{FF2B5EF4-FFF2-40B4-BE49-F238E27FC236}">
                <a16:creationId xmlns:a16="http://schemas.microsoft.com/office/drawing/2014/main" id="{B4A56ACF-3647-4788-B145-85130F1E9F62}"/>
              </a:ext>
            </a:extLst>
          </p:cNvPr>
          <p:cNvSpPr txBox="1"/>
          <p:nvPr/>
        </p:nvSpPr>
        <p:spPr>
          <a:xfrm>
            <a:off x="3100249" y="701680"/>
            <a:ext cx="711605" cy="446276"/>
          </a:xfrm>
          <a:prstGeom prst="rect">
            <a:avLst/>
          </a:prstGeom>
          <a:noFill/>
        </p:spPr>
        <p:txBody>
          <a:bodyPr wrap="none" rtlCol="0">
            <a:spAutoFit/>
          </a:bodyPr>
          <a:lstStyle/>
          <a:p>
            <a:r>
              <a:rPr lang="en-US" dirty="0"/>
              <a:t>next</a:t>
            </a:r>
            <a:endParaRPr lang="it-IT" dirty="0"/>
          </a:p>
        </p:txBody>
      </p:sp>
      <p:sp>
        <p:nvSpPr>
          <p:cNvPr id="15" name="Arrow: Right 14">
            <a:extLst>
              <a:ext uri="{FF2B5EF4-FFF2-40B4-BE49-F238E27FC236}">
                <a16:creationId xmlns:a16="http://schemas.microsoft.com/office/drawing/2014/main" id="{DFDF6E64-2EA1-455E-8F2B-1FD5835C230F}"/>
              </a:ext>
            </a:extLst>
          </p:cNvPr>
          <p:cNvSpPr/>
          <p:nvPr/>
        </p:nvSpPr>
        <p:spPr>
          <a:xfrm>
            <a:off x="6698989" y="1218686"/>
            <a:ext cx="979714" cy="1564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TextBox 15">
            <a:extLst>
              <a:ext uri="{FF2B5EF4-FFF2-40B4-BE49-F238E27FC236}">
                <a16:creationId xmlns:a16="http://schemas.microsoft.com/office/drawing/2014/main" id="{6A333F03-A38F-4589-A482-3C7B9D9BC472}"/>
              </a:ext>
            </a:extLst>
          </p:cNvPr>
          <p:cNvSpPr txBox="1"/>
          <p:nvPr/>
        </p:nvSpPr>
        <p:spPr>
          <a:xfrm>
            <a:off x="6833043" y="875820"/>
            <a:ext cx="711605" cy="446276"/>
          </a:xfrm>
          <a:prstGeom prst="rect">
            <a:avLst/>
          </a:prstGeom>
          <a:noFill/>
        </p:spPr>
        <p:txBody>
          <a:bodyPr wrap="none" rtlCol="0">
            <a:spAutoFit/>
          </a:bodyPr>
          <a:lstStyle/>
          <a:p>
            <a:r>
              <a:rPr lang="en-US" dirty="0"/>
              <a:t>next</a:t>
            </a:r>
            <a:endParaRPr lang="it-IT" dirty="0"/>
          </a:p>
        </p:txBody>
      </p:sp>
      <p:cxnSp>
        <p:nvCxnSpPr>
          <p:cNvPr id="17" name="Straight Connector 16">
            <a:extLst>
              <a:ext uri="{FF2B5EF4-FFF2-40B4-BE49-F238E27FC236}">
                <a16:creationId xmlns:a16="http://schemas.microsoft.com/office/drawing/2014/main" id="{DBDB86D6-81F3-410A-9B6D-31D754382F7B}"/>
              </a:ext>
            </a:extLst>
          </p:cNvPr>
          <p:cNvCxnSpPr>
            <a:cxnSpLocks/>
          </p:cNvCxnSpPr>
          <p:nvPr/>
        </p:nvCxnSpPr>
        <p:spPr>
          <a:xfrm flipH="1">
            <a:off x="5833323" y="5322642"/>
            <a:ext cx="5298503"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5D89673A-7DCA-408B-A6F6-5B2610A527D0}"/>
              </a:ext>
            </a:extLst>
          </p:cNvPr>
          <p:cNvSpPr txBox="1"/>
          <p:nvPr/>
        </p:nvSpPr>
        <p:spPr>
          <a:xfrm>
            <a:off x="5734346" y="5335718"/>
            <a:ext cx="6077068" cy="1200329"/>
          </a:xfrm>
          <a:prstGeom prst="rect">
            <a:avLst/>
          </a:prstGeom>
          <a:noFill/>
        </p:spPr>
        <p:txBody>
          <a:bodyPr wrap="square">
            <a:spAutoFit/>
          </a:bodyPr>
          <a:lstStyle/>
          <a:p>
            <a:r>
              <a:rPr lang="it-IT" sz="1800" b="1" dirty="0"/>
              <a:t>Enubet2</a:t>
            </a:r>
          </a:p>
          <a:p>
            <a:r>
              <a:rPr lang="it-IT" sz="1800" dirty="0"/>
              <a:t>Sigla legata al progetto ERC </a:t>
            </a:r>
            <a:r>
              <a:rPr lang="en-US" sz="1800" dirty="0"/>
              <a:t>Enhanced </a:t>
            </a:r>
            <a:r>
              <a:rPr lang="en-US" sz="1800" dirty="0" err="1"/>
              <a:t>NeUtrino</a:t>
            </a:r>
            <a:r>
              <a:rPr lang="en-US" sz="1800" dirty="0"/>
              <a:t> </a:t>
            </a:r>
            <a:r>
              <a:rPr lang="en-US" sz="1800" dirty="0" err="1"/>
              <a:t>BEams</a:t>
            </a:r>
            <a:r>
              <a:rPr lang="en-US" sz="1800" dirty="0"/>
              <a:t> from kaon Tagging</a:t>
            </a:r>
            <a:r>
              <a:rPr lang="it-IT" sz="1800" dirty="0"/>
              <a:t> </a:t>
            </a:r>
          </a:p>
          <a:p>
            <a:r>
              <a:rPr lang="it-IT" sz="1800" dirty="0" err="1"/>
              <a:t>Beam</a:t>
            </a:r>
            <a:r>
              <a:rPr lang="it-IT" sz="1800" dirty="0"/>
              <a:t> Test @ CERN e analisi dati</a:t>
            </a:r>
          </a:p>
        </p:txBody>
      </p:sp>
      <p:pic>
        <p:nvPicPr>
          <p:cNvPr id="11" name="Picture 2" descr="ENUBET - Enhanced NeUtrino BEams from kaon Tagging">
            <a:extLst>
              <a:ext uri="{FF2B5EF4-FFF2-40B4-BE49-F238E27FC236}">
                <a16:creationId xmlns:a16="http://schemas.microsoft.com/office/drawing/2014/main" id="{3B8681F6-B0FD-4F32-83C2-BC006366885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720435" y="5925255"/>
            <a:ext cx="608726" cy="567114"/>
          </a:xfrm>
          <a:prstGeom prst="rect">
            <a:avLst/>
          </a:prstGeom>
          <a:noFill/>
          <a:extLst>
            <a:ext uri="{909E8E84-426E-40DD-AFC4-6F175D3DCCD1}">
              <a14:hiddenFill xmlns:a14="http://schemas.microsoft.com/office/drawing/2010/main">
                <a:solidFill>
                  <a:srgbClr val="FFFFFF"/>
                </a:solidFill>
              </a14:hiddenFill>
            </a:ext>
          </a:extLst>
        </p:spPr>
      </p:pic>
      <p:sp>
        <p:nvSpPr>
          <p:cNvPr id="20" name="Footer Placeholder 2">
            <a:extLst>
              <a:ext uri="{FF2B5EF4-FFF2-40B4-BE49-F238E27FC236}">
                <a16:creationId xmlns:a16="http://schemas.microsoft.com/office/drawing/2014/main" id="{F4D307D3-984E-AD49-9352-D1C723E65116}"/>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22116556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B9FE0-21EB-445D-8B11-06B2C92FFDBB}"/>
              </a:ext>
            </a:extLst>
          </p:cNvPr>
          <p:cNvSpPr>
            <a:spLocks noGrp="1"/>
          </p:cNvSpPr>
          <p:nvPr>
            <p:ph type="title"/>
          </p:nvPr>
        </p:nvSpPr>
        <p:spPr/>
        <p:txBody>
          <a:bodyPr/>
          <a:lstStyle/>
          <a:p>
            <a:r>
              <a:rPr lang="it-IT" dirty="0"/>
              <a:t>Attività CSN II (3/3) - Fisica astro-particellare</a:t>
            </a:r>
          </a:p>
        </p:txBody>
      </p:sp>
      <p:sp>
        <p:nvSpPr>
          <p:cNvPr id="4" name="Slide Number Placeholder 3">
            <a:extLst>
              <a:ext uri="{FF2B5EF4-FFF2-40B4-BE49-F238E27FC236}">
                <a16:creationId xmlns:a16="http://schemas.microsoft.com/office/drawing/2014/main" id="{3C372AE0-BD55-4F27-BD03-8C6EDBEBA881}"/>
              </a:ext>
            </a:extLst>
          </p:cNvPr>
          <p:cNvSpPr>
            <a:spLocks noGrp="1"/>
          </p:cNvSpPr>
          <p:nvPr>
            <p:ph type="sldNum" sz="quarter" idx="4"/>
          </p:nvPr>
        </p:nvSpPr>
        <p:spPr/>
        <p:txBody>
          <a:bodyPr/>
          <a:lstStyle/>
          <a:p>
            <a:fld id="{B7F62631-D247-0E44-B808-5D23CBBA66F7}" type="slidenum">
              <a:rPr lang="en-US" smtClean="0"/>
              <a:pPr/>
              <a:t>82</a:t>
            </a:fld>
            <a:endParaRPr lang="en-US"/>
          </a:p>
        </p:txBody>
      </p:sp>
      <p:pic>
        <p:nvPicPr>
          <p:cNvPr id="3074" name="Picture 2" descr="Risultato immagini per fermi logo">
            <a:extLst>
              <a:ext uri="{FF2B5EF4-FFF2-40B4-BE49-F238E27FC236}">
                <a16:creationId xmlns:a16="http://schemas.microsoft.com/office/drawing/2014/main" id="{296C87E1-C126-4F24-AE73-99A998DD394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7401" y="824729"/>
            <a:ext cx="883337" cy="7767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isultato immagini per cta logo">
            <a:extLst>
              <a:ext uri="{FF2B5EF4-FFF2-40B4-BE49-F238E27FC236}">
                <a16:creationId xmlns:a16="http://schemas.microsoft.com/office/drawing/2014/main" id="{ED4A50AB-C09A-4F7B-8F7B-2F0D7E719E2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80738" y="838068"/>
            <a:ext cx="1198163" cy="7874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isultato immagini per dampe logo">
            <a:extLst>
              <a:ext uri="{FF2B5EF4-FFF2-40B4-BE49-F238E27FC236}">
                <a16:creationId xmlns:a16="http://schemas.microsoft.com/office/drawing/2014/main" id="{DDCCAE58-84B0-4C8E-B303-0E027430F52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10083" y="922230"/>
            <a:ext cx="1018279" cy="6053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63E803A-D65C-4B20-91D2-6E53D089C679}"/>
              </a:ext>
            </a:extLst>
          </p:cNvPr>
          <p:cNvSpPr txBox="1"/>
          <p:nvPr/>
        </p:nvSpPr>
        <p:spPr>
          <a:xfrm>
            <a:off x="5439909" y="970186"/>
            <a:ext cx="926857" cy="523220"/>
          </a:xfrm>
          <a:prstGeom prst="rect">
            <a:avLst/>
          </a:prstGeom>
          <a:noFill/>
        </p:spPr>
        <p:txBody>
          <a:bodyPr wrap="none" rtlCol="0">
            <a:spAutoFit/>
          </a:bodyPr>
          <a:lstStyle/>
          <a:p>
            <a:r>
              <a:rPr lang="en-US" sz="2800" b="1" i="1">
                <a:solidFill>
                  <a:schemeClr val="tx2"/>
                </a:solidFill>
              </a:rPr>
              <a:t>SPB2</a:t>
            </a:r>
            <a:endParaRPr lang="it-IT" b="1" i="1">
              <a:solidFill>
                <a:schemeClr val="tx2"/>
              </a:solidFill>
            </a:endParaRPr>
          </a:p>
        </p:txBody>
      </p:sp>
      <p:sp>
        <p:nvSpPr>
          <p:cNvPr id="9" name="TextBox 8">
            <a:extLst>
              <a:ext uri="{FF2B5EF4-FFF2-40B4-BE49-F238E27FC236}">
                <a16:creationId xmlns:a16="http://schemas.microsoft.com/office/drawing/2014/main" id="{C80D2DF7-A14B-4915-BE6A-669628C169F4}"/>
              </a:ext>
            </a:extLst>
          </p:cNvPr>
          <p:cNvSpPr txBox="1"/>
          <p:nvPr/>
        </p:nvSpPr>
        <p:spPr>
          <a:xfrm>
            <a:off x="9134344" y="564830"/>
            <a:ext cx="1013419" cy="523220"/>
          </a:xfrm>
          <a:prstGeom prst="rect">
            <a:avLst/>
          </a:prstGeom>
          <a:noFill/>
        </p:spPr>
        <p:txBody>
          <a:bodyPr wrap="none" rtlCol="0">
            <a:spAutoFit/>
          </a:bodyPr>
          <a:lstStyle/>
          <a:p>
            <a:r>
              <a:rPr lang="en-US" sz="2800" b="1" i="1" dirty="0">
                <a:solidFill>
                  <a:schemeClr val="tx2"/>
                </a:solidFill>
              </a:rPr>
              <a:t>HERD</a:t>
            </a:r>
            <a:endParaRPr lang="it-IT" b="1" i="1" dirty="0">
              <a:solidFill>
                <a:schemeClr val="tx2"/>
              </a:solidFill>
            </a:endParaRPr>
          </a:p>
        </p:txBody>
      </p:sp>
      <p:sp>
        <p:nvSpPr>
          <p:cNvPr id="10" name="TextBox 9">
            <a:extLst>
              <a:ext uri="{FF2B5EF4-FFF2-40B4-BE49-F238E27FC236}">
                <a16:creationId xmlns:a16="http://schemas.microsoft.com/office/drawing/2014/main" id="{BDD0CAA3-1ED4-4FAB-B42C-3F974FC39E58}"/>
              </a:ext>
            </a:extLst>
          </p:cNvPr>
          <p:cNvSpPr txBox="1"/>
          <p:nvPr/>
        </p:nvSpPr>
        <p:spPr>
          <a:xfrm>
            <a:off x="10386610" y="564830"/>
            <a:ext cx="771173" cy="523220"/>
          </a:xfrm>
          <a:prstGeom prst="rect">
            <a:avLst/>
          </a:prstGeom>
          <a:noFill/>
        </p:spPr>
        <p:txBody>
          <a:bodyPr wrap="none" rtlCol="0">
            <a:spAutoFit/>
          </a:bodyPr>
          <a:lstStyle/>
          <a:p>
            <a:r>
              <a:rPr lang="en-US" sz="2800" b="1" i="1">
                <a:solidFill>
                  <a:schemeClr val="tx2"/>
                </a:solidFill>
              </a:rPr>
              <a:t>APT</a:t>
            </a:r>
            <a:endParaRPr lang="it-IT" b="1" i="1">
              <a:solidFill>
                <a:schemeClr val="tx2"/>
              </a:solidFill>
            </a:endParaRPr>
          </a:p>
        </p:txBody>
      </p:sp>
      <p:pic>
        <p:nvPicPr>
          <p:cNvPr id="3080" name="Picture 8" descr="Risultato immagini per amego nasa logo">
            <a:extLst>
              <a:ext uri="{FF2B5EF4-FFF2-40B4-BE49-F238E27FC236}">
                <a16:creationId xmlns:a16="http://schemas.microsoft.com/office/drawing/2014/main" id="{E0CB5961-769A-4AE5-AC9C-C398887FDB5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537037" y="1080794"/>
            <a:ext cx="1701455" cy="6079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58C2DD-3E96-4FCC-9603-514583AA438A}"/>
              </a:ext>
            </a:extLst>
          </p:cNvPr>
          <p:cNvSpPr txBox="1"/>
          <p:nvPr/>
        </p:nvSpPr>
        <p:spPr>
          <a:xfrm>
            <a:off x="717598" y="2345891"/>
            <a:ext cx="184731" cy="446276"/>
          </a:xfrm>
          <a:prstGeom prst="rect">
            <a:avLst/>
          </a:prstGeom>
          <a:noFill/>
        </p:spPr>
        <p:txBody>
          <a:bodyPr wrap="none" rtlCol="0">
            <a:spAutoFit/>
          </a:bodyPr>
          <a:lstStyle/>
          <a:p>
            <a:endParaRPr lang="it-IT"/>
          </a:p>
        </p:txBody>
      </p:sp>
      <p:pic>
        <p:nvPicPr>
          <p:cNvPr id="7" name="Picture 6">
            <a:extLst>
              <a:ext uri="{FF2B5EF4-FFF2-40B4-BE49-F238E27FC236}">
                <a16:creationId xmlns:a16="http://schemas.microsoft.com/office/drawing/2014/main" id="{3E727C39-5112-40D4-8BDD-6E4E36130B8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39537" y="1120522"/>
            <a:ext cx="979714" cy="573166"/>
          </a:xfrm>
          <a:prstGeom prst="rect">
            <a:avLst/>
          </a:prstGeom>
        </p:spPr>
      </p:pic>
      <p:sp>
        <p:nvSpPr>
          <p:cNvPr id="14" name="TextBox 13">
            <a:extLst>
              <a:ext uri="{FF2B5EF4-FFF2-40B4-BE49-F238E27FC236}">
                <a16:creationId xmlns:a16="http://schemas.microsoft.com/office/drawing/2014/main" id="{46817C99-0239-4DF1-8E36-0F6B10B519A6}"/>
              </a:ext>
            </a:extLst>
          </p:cNvPr>
          <p:cNvSpPr txBox="1"/>
          <p:nvPr/>
        </p:nvSpPr>
        <p:spPr>
          <a:xfrm>
            <a:off x="7704545" y="564829"/>
            <a:ext cx="1158972" cy="523220"/>
          </a:xfrm>
          <a:prstGeom prst="rect">
            <a:avLst/>
          </a:prstGeom>
          <a:noFill/>
        </p:spPr>
        <p:txBody>
          <a:bodyPr wrap="none" rtlCol="0">
            <a:spAutoFit/>
          </a:bodyPr>
          <a:lstStyle/>
          <a:p>
            <a:r>
              <a:rPr lang="en-US" sz="2800" b="1" i="1" dirty="0">
                <a:solidFill>
                  <a:schemeClr val="tx2"/>
                </a:solidFill>
              </a:rPr>
              <a:t>NUSES</a:t>
            </a:r>
            <a:endParaRPr lang="it-IT" b="1" i="1" dirty="0">
              <a:solidFill>
                <a:schemeClr val="tx2"/>
              </a:solidFill>
            </a:endParaRPr>
          </a:p>
        </p:txBody>
      </p:sp>
      <p:sp>
        <p:nvSpPr>
          <p:cNvPr id="8" name="TextBox 7">
            <a:extLst>
              <a:ext uri="{FF2B5EF4-FFF2-40B4-BE49-F238E27FC236}">
                <a16:creationId xmlns:a16="http://schemas.microsoft.com/office/drawing/2014/main" id="{58E6EF49-60F9-456F-A38E-6B70C52030B9}"/>
              </a:ext>
            </a:extLst>
          </p:cNvPr>
          <p:cNvSpPr txBox="1"/>
          <p:nvPr/>
        </p:nvSpPr>
        <p:spPr>
          <a:xfrm>
            <a:off x="147631" y="1860793"/>
            <a:ext cx="11625269" cy="4616648"/>
          </a:xfrm>
          <a:prstGeom prst="rect">
            <a:avLst/>
          </a:prstGeom>
          <a:noFill/>
        </p:spPr>
        <p:txBody>
          <a:bodyPr wrap="square" lIns="91440" tIns="45720" rIns="91440" bIns="45720" rtlCol="0" anchor="t">
            <a:spAutoFit/>
          </a:bodyPr>
          <a:lstStyle/>
          <a:p>
            <a:r>
              <a:rPr lang="it-IT" sz="1800" dirty="0"/>
              <a:t>L’attività del gruppo riguarda principalmente:</a:t>
            </a:r>
            <a:endParaRPr lang="en-US" sz="2000" dirty="0"/>
          </a:p>
          <a:p>
            <a:pPr marL="342900" indent="-342900">
              <a:buFont typeface="Arial"/>
              <a:buChar char="•"/>
            </a:pPr>
            <a:r>
              <a:rPr lang="it-IT" sz="1800" dirty="0"/>
              <a:t>Analisi dati degli esperimenti in presa dati (FERMI, DAMPE e MAGIC) e conclusi (PAMELA)</a:t>
            </a:r>
          </a:p>
          <a:p>
            <a:pPr marL="924961" lvl="1" indent="-342900">
              <a:buFont typeface="Arial"/>
              <a:buChar char="•"/>
            </a:pPr>
            <a:r>
              <a:rPr lang="en-US" sz="2000" dirty="0"/>
              <a:t>AGN, SNR, Gamma-ray burst, Solar system sources, Dark Matter signals, Charged Cosmic rays fluxes and composition, space weather, …</a:t>
            </a:r>
          </a:p>
          <a:p>
            <a:pPr marL="924961" lvl="1" indent="-342900">
              <a:buFont typeface="Arial"/>
              <a:buChar char="•"/>
            </a:pPr>
            <a:endParaRPr lang="it-IT" sz="2000" dirty="0"/>
          </a:p>
          <a:p>
            <a:pPr marL="342900" indent="-342900">
              <a:buFont typeface="Arial"/>
              <a:buChar char="•"/>
            </a:pPr>
            <a:r>
              <a:rPr lang="it-IT" sz="1800" dirty="0"/>
              <a:t>Sviluppo di rivelatori per gli esperimenti in fase di </a:t>
            </a:r>
            <a:r>
              <a:rPr lang="it-IT" sz="1800" dirty="0">
                <a:ea typeface="+mn-lt"/>
                <a:cs typeface="+mn-lt"/>
              </a:rPr>
              <a:t>costruzione incluso </a:t>
            </a:r>
            <a:r>
              <a:rPr lang="it-IT" sz="1800" dirty="0"/>
              <a:t>l'elettronica di front-end e di </a:t>
            </a:r>
            <a:r>
              <a:rPr lang="it-IT" sz="1800" dirty="0" err="1"/>
              <a:t>read</a:t>
            </a:r>
            <a:r>
              <a:rPr lang="it-IT" sz="1800" dirty="0"/>
              <a:t>-out anche in ottica di applicazioni spaziali.</a:t>
            </a:r>
            <a:endParaRPr lang="it-IT" sz="2000" dirty="0">
              <a:cs typeface="Calibri"/>
            </a:endParaRPr>
          </a:p>
          <a:p>
            <a:pPr marL="924560" lvl="1" indent="-342900">
              <a:buFont typeface="Arial" panose="020B0604020202020204" pitchFamily="34" charset="0"/>
              <a:buChar char="•"/>
            </a:pPr>
            <a:r>
              <a:rPr lang="it-IT" sz="1800" dirty="0"/>
              <a:t>Sviluppo e realizzazione di una </a:t>
            </a:r>
            <a:r>
              <a:rPr lang="it-IT" sz="1800" u="sng" dirty="0"/>
              <a:t>elettronica di front-end </a:t>
            </a:r>
            <a:r>
              <a:rPr lang="it-IT" sz="1800" dirty="0"/>
              <a:t>a transimpedenza per </a:t>
            </a:r>
            <a:r>
              <a:rPr lang="it-IT" sz="1800" dirty="0" err="1"/>
              <a:t>SiPM</a:t>
            </a:r>
            <a:r>
              <a:rPr lang="it-IT" sz="1800" dirty="0"/>
              <a:t> (SMART) – </a:t>
            </a:r>
            <a:r>
              <a:rPr lang="it-IT" sz="1800" b="1" dirty="0"/>
              <a:t>CTA</a:t>
            </a:r>
            <a:r>
              <a:rPr lang="it-IT" sz="1800" dirty="0"/>
              <a:t>, </a:t>
            </a:r>
            <a:r>
              <a:rPr lang="it-IT" sz="1800" b="1" dirty="0"/>
              <a:t>APT</a:t>
            </a:r>
            <a:endParaRPr lang="it-IT" sz="1800" b="1" dirty="0">
              <a:cs typeface="Calibri"/>
            </a:endParaRPr>
          </a:p>
          <a:p>
            <a:pPr marL="924560" lvl="1" indent="-342900">
              <a:buFont typeface="Arial" panose="020B0604020202020204" pitchFamily="34" charset="0"/>
              <a:buChar char="•"/>
            </a:pPr>
            <a:r>
              <a:rPr lang="it-IT" sz="1800" dirty="0"/>
              <a:t>Attività di </a:t>
            </a:r>
            <a:r>
              <a:rPr lang="it-IT" sz="1800" u="sng" dirty="0"/>
              <a:t>R&amp;D su </a:t>
            </a:r>
            <a:r>
              <a:rPr lang="it-IT" sz="1800" u="sng" dirty="0" err="1"/>
              <a:t>SiPM</a:t>
            </a:r>
            <a:r>
              <a:rPr lang="it-IT" sz="1800" dirty="0"/>
              <a:t> anche per applicazioni spaziali in stretto contatto con FBK ed </a:t>
            </a:r>
            <a:r>
              <a:rPr lang="it-IT" sz="1800" dirty="0" err="1"/>
              <a:t>LFoundry</a:t>
            </a:r>
            <a:r>
              <a:rPr lang="it-IT" sz="1800" dirty="0"/>
              <a:t> – </a:t>
            </a:r>
            <a:r>
              <a:rPr lang="it-IT" sz="1800" b="1" dirty="0"/>
              <a:t>CTA, HERD    </a:t>
            </a:r>
            <a:endParaRPr lang="it-IT" sz="1800" b="1" dirty="0">
              <a:cs typeface="Calibri"/>
            </a:endParaRPr>
          </a:p>
          <a:p>
            <a:pPr marL="924560" lvl="1" indent="-342900">
              <a:buFont typeface="Arial" panose="020B0604020202020204" pitchFamily="34" charset="0"/>
              <a:buChar char="•"/>
            </a:pPr>
            <a:r>
              <a:rPr lang="it-IT" sz="1800" dirty="0"/>
              <a:t>Attività di </a:t>
            </a:r>
            <a:r>
              <a:rPr lang="it-IT" sz="1800" u="sng" dirty="0"/>
              <a:t>R&amp;D su rivelatori a scintillazione</a:t>
            </a:r>
            <a:r>
              <a:rPr lang="it-IT" sz="1800" dirty="0"/>
              <a:t> per applicazioni spaziali (PID nello spazio, tracciamento con fibre, reiezione del fondo carico, calorimetria gamma) - </a:t>
            </a:r>
            <a:r>
              <a:rPr lang="it-IT" sz="1800" b="1" dirty="0"/>
              <a:t>HERD</a:t>
            </a:r>
            <a:r>
              <a:rPr lang="it-IT" sz="1800" dirty="0"/>
              <a:t>, </a:t>
            </a:r>
            <a:r>
              <a:rPr lang="it-IT" sz="1800" b="1" dirty="0"/>
              <a:t>NUSES</a:t>
            </a:r>
            <a:r>
              <a:rPr lang="it-IT" sz="1800" dirty="0"/>
              <a:t>, </a:t>
            </a:r>
            <a:r>
              <a:rPr lang="it-IT" sz="1800" b="1" dirty="0"/>
              <a:t>APT</a:t>
            </a:r>
            <a:r>
              <a:rPr lang="it-IT" sz="1800" dirty="0"/>
              <a:t>, </a:t>
            </a:r>
            <a:r>
              <a:rPr lang="it-IT" sz="1800" b="1" dirty="0"/>
              <a:t>AMEGO</a:t>
            </a:r>
            <a:endParaRPr lang="it-IT" sz="1800" b="1" dirty="0">
              <a:cs typeface="Calibri"/>
            </a:endParaRPr>
          </a:p>
          <a:p>
            <a:pPr marL="924560" lvl="1" indent="-342900">
              <a:buFont typeface="Arial" panose="020B0604020202020204" pitchFamily="34" charset="0"/>
              <a:buChar char="•"/>
            </a:pPr>
            <a:r>
              <a:rPr lang="it-IT" sz="1800" dirty="0"/>
              <a:t>Disegno e sviluppo di </a:t>
            </a:r>
            <a:r>
              <a:rPr lang="it-IT" sz="1800" u="sng" dirty="0"/>
              <a:t>schede di acquisizione per applicazioni spaziali</a:t>
            </a:r>
            <a:r>
              <a:rPr lang="it-IT" sz="1800" dirty="0"/>
              <a:t> – </a:t>
            </a:r>
            <a:r>
              <a:rPr lang="it-IT" sz="1800" b="1" dirty="0"/>
              <a:t>HERD, APT, NUSES</a:t>
            </a:r>
            <a:endParaRPr lang="it-IT" sz="1800" b="1" dirty="0">
              <a:cs typeface="Calibri"/>
            </a:endParaRPr>
          </a:p>
          <a:p>
            <a:pPr marL="924560" lvl="1" indent="-342900">
              <a:buFont typeface="Arial" panose="020B0604020202020204" pitchFamily="34" charset="0"/>
              <a:buChar char="•"/>
            </a:pPr>
            <a:r>
              <a:rPr lang="it-IT" sz="1800" dirty="0"/>
              <a:t>Disegno e sviluppo </a:t>
            </a:r>
            <a:r>
              <a:rPr lang="it-IT" sz="1800" u="sng" dirty="0"/>
              <a:t>firmware per schede di acquisizione per applicazioni spaziali</a:t>
            </a:r>
            <a:r>
              <a:rPr lang="it-IT" sz="1800" dirty="0"/>
              <a:t> – </a:t>
            </a:r>
            <a:r>
              <a:rPr lang="it-IT" sz="1800" b="1" dirty="0"/>
              <a:t>SPB2</a:t>
            </a:r>
            <a:r>
              <a:rPr lang="it-IT" sz="1800" dirty="0"/>
              <a:t>, </a:t>
            </a:r>
            <a:r>
              <a:rPr lang="it-IT" sz="1800" b="1" dirty="0"/>
              <a:t>HERD, NUSES, APT</a:t>
            </a:r>
          </a:p>
          <a:p>
            <a:pPr marL="924560" lvl="1" indent="-342900">
              <a:buFont typeface="Arial" panose="020B0604020202020204" pitchFamily="34" charset="0"/>
              <a:buChar char="•"/>
            </a:pPr>
            <a:endParaRPr lang="it-IT" sz="1800" dirty="0"/>
          </a:p>
          <a:p>
            <a:pPr marL="342900" indent="-342900">
              <a:buFont typeface="Arial" panose="020B0604020202020204" pitchFamily="34" charset="0"/>
              <a:buChar char="•"/>
            </a:pPr>
            <a:r>
              <a:rPr lang="it-IT" sz="1800" dirty="0"/>
              <a:t>Per tutte queste attività è fondamentale poter contare sul supporto di tutti i servizi di sezione (officina, progettazione meccanica, progettazione elettronica, metrologia) nonché di poter contare su adeguati spazi di laboratorio.</a:t>
            </a:r>
            <a:endParaRPr lang="it-IT" sz="1800" dirty="0">
              <a:cs typeface="Calibri"/>
            </a:endParaRPr>
          </a:p>
        </p:txBody>
      </p:sp>
      <p:sp>
        <p:nvSpPr>
          <p:cNvPr id="11" name="Arrow: Right 10">
            <a:extLst>
              <a:ext uri="{FF2B5EF4-FFF2-40B4-BE49-F238E27FC236}">
                <a16:creationId xmlns:a16="http://schemas.microsoft.com/office/drawing/2014/main" id="{6BF5D3E8-C370-4B99-95A0-C95692B0012A}"/>
              </a:ext>
            </a:extLst>
          </p:cNvPr>
          <p:cNvSpPr/>
          <p:nvPr/>
        </p:nvSpPr>
        <p:spPr>
          <a:xfrm>
            <a:off x="6670747" y="1285082"/>
            <a:ext cx="979714" cy="1564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TextBox 11">
            <a:extLst>
              <a:ext uri="{FF2B5EF4-FFF2-40B4-BE49-F238E27FC236}">
                <a16:creationId xmlns:a16="http://schemas.microsoft.com/office/drawing/2014/main" id="{14537697-F56E-40B6-A693-6F58F1C9469B}"/>
              </a:ext>
            </a:extLst>
          </p:cNvPr>
          <p:cNvSpPr txBox="1"/>
          <p:nvPr/>
        </p:nvSpPr>
        <p:spPr>
          <a:xfrm>
            <a:off x="6761304" y="936706"/>
            <a:ext cx="711605" cy="446276"/>
          </a:xfrm>
          <a:prstGeom prst="rect">
            <a:avLst/>
          </a:prstGeom>
          <a:noFill/>
        </p:spPr>
        <p:txBody>
          <a:bodyPr wrap="none" rtlCol="0">
            <a:spAutoFit/>
          </a:bodyPr>
          <a:lstStyle/>
          <a:p>
            <a:r>
              <a:rPr lang="en-US" dirty="0"/>
              <a:t>next</a:t>
            </a:r>
            <a:endParaRPr lang="it-IT" dirty="0"/>
          </a:p>
        </p:txBody>
      </p:sp>
      <p:pic>
        <p:nvPicPr>
          <p:cNvPr id="1026" name="Picture 2" descr="Risultato immagini per magic experiment logo">
            <a:extLst>
              <a:ext uri="{FF2B5EF4-FFF2-40B4-BE49-F238E27FC236}">
                <a16:creationId xmlns:a16="http://schemas.microsoft.com/office/drawing/2014/main" id="{CCAFD524-7A0C-40E8-9B0C-97D71A5F675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07759" y="824729"/>
            <a:ext cx="680441" cy="8640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he PAMELA's logo">
            <a:extLst>
              <a:ext uri="{FF2B5EF4-FFF2-40B4-BE49-F238E27FC236}">
                <a16:creationId xmlns:a16="http://schemas.microsoft.com/office/drawing/2014/main" id="{0F859971-EF32-4822-8E8F-A214B2E58B9C}"/>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r="73022"/>
          <a:stretch/>
        </p:blipFill>
        <p:spPr bwMode="auto">
          <a:xfrm>
            <a:off x="4488779" y="824729"/>
            <a:ext cx="799257" cy="608139"/>
          </a:xfrm>
          <a:prstGeom prst="rect">
            <a:avLst/>
          </a:prstGeom>
          <a:noFill/>
          <a:extLst>
            <a:ext uri="{909E8E84-426E-40DD-AFC4-6F175D3DCCD1}">
              <a14:hiddenFill xmlns:a14="http://schemas.microsoft.com/office/drawing/2010/main">
                <a:solidFill>
                  <a:srgbClr val="FFFFFF"/>
                </a:solidFill>
              </a14:hiddenFill>
            </a:ext>
          </a:extLst>
        </p:spPr>
      </p:pic>
      <p:sp>
        <p:nvSpPr>
          <p:cNvPr id="20" name="Footer Placeholder 2">
            <a:extLst>
              <a:ext uri="{FF2B5EF4-FFF2-40B4-BE49-F238E27FC236}">
                <a16:creationId xmlns:a16="http://schemas.microsoft.com/office/drawing/2014/main" id="{DFB03C95-7A58-004D-B44A-3484087A6397}"/>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14362441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83</a:t>
            </a:fld>
            <a:endParaRPr lang="en-US" dirty="0"/>
          </a:p>
        </p:txBody>
      </p:sp>
      <p:sp>
        <p:nvSpPr>
          <p:cNvPr id="5" name="CasellaDiTesto 4">
            <a:extLst>
              <a:ext uri="{FF2B5EF4-FFF2-40B4-BE49-F238E27FC236}">
                <a16:creationId xmlns:a16="http://schemas.microsoft.com/office/drawing/2014/main" id="{731EEEAE-F462-C747-981B-CE21542FD198}"/>
              </a:ext>
            </a:extLst>
          </p:cNvPr>
          <p:cNvSpPr txBox="1"/>
          <p:nvPr/>
        </p:nvSpPr>
        <p:spPr>
          <a:xfrm>
            <a:off x="186165" y="729230"/>
            <a:ext cx="11687908" cy="5816977"/>
          </a:xfrm>
          <a:prstGeom prst="rect">
            <a:avLst/>
          </a:prstGeom>
          <a:noFill/>
        </p:spPr>
        <p:txBody>
          <a:bodyPr wrap="square" rtlCol="0">
            <a:spAutoFit/>
          </a:bodyPr>
          <a:lstStyle/>
          <a:p>
            <a:r>
              <a:rPr lang="it-IT" sz="1800" b="1" dirty="0">
                <a:solidFill>
                  <a:srgbClr val="FF0000"/>
                </a:solidFill>
              </a:rPr>
              <a:t>ALICE</a:t>
            </a:r>
          </a:p>
          <a:p>
            <a:pPr algn="just"/>
            <a:r>
              <a:rPr lang="it-IT" sz="1400" dirty="0"/>
              <a:t>L' attività di ricerca si basa essenzialmente su sviluppo di rivelatori, analisi dati e sviluppo software. Maggiori contributi del gruppo di Bari:</a:t>
            </a:r>
          </a:p>
          <a:p>
            <a:pPr marL="285750" indent="-285750" algn="just">
              <a:buFont typeface="Arial" panose="020B0604020202020204" pitchFamily="34" charset="0"/>
              <a:buChar char="•"/>
            </a:pPr>
            <a:r>
              <a:rPr lang="it-IT" sz="1400" dirty="0"/>
              <a:t>caratterizzazione dei chip di silicio e la meccanica del nuovo ITS3 di ALICE che prevede sviluppi futuri sull' elettronica</a:t>
            </a:r>
          </a:p>
          <a:p>
            <a:pPr marL="285750" indent="-285750" algn="just">
              <a:buFont typeface="Arial" panose="020B0604020202020204" pitchFamily="34" charset="0"/>
              <a:buChar char="•"/>
            </a:pPr>
            <a:r>
              <a:rPr lang="it-IT" sz="1400" dirty="0"/>
              <a:t>risposta del HMPID a seguito della installazione di un assorbitore per la misura di precisione della sezione d’ urto di assorbimento dell’</a:t>
            </a:r>
            <a:r>
              <a:rPr lang="it-IT" sz="1400" dirty="0" err="1"/>
              <a:t>antideuterio</a:t>
            </a:r>
            <a:endParaRPr lang="it-IT" sz="1400" dirty="0"/>
          </a:p>
          <a:p>
            <a:pPr marL="285750" indent="-285750" algn="just">
              <a:buFont typeface="Arial" panose="020B0604020202020204" pitchFamily="34" charset="0"/>
              <a:buChar char="•"/>
            </a:pPr>
            <a:r>
              <a:rPr lang="it-IT" sz="1400" dirty="0"/>
              <a:t>upgrade dello sviluppo di una interfaccia con LHC per le informazioni sui fasci e sulla luminosità in area sperimentale </a:t>
            </a:r>
          </a:p>
          <a:p>
            <a:pPr marL="285750" indent="-285750" algn="just">
              <a:buFont typeface="Arial" panose="020B0604020202020204" pitchFamily="34" charset="0"/>
              <a:buChar char="•"/>
            </a:pPr>
            <a:r>
              <a:rPr lang="it-IT" sz="1400" dirty="0"/>
              <a:t>rivelazione di </a:t>
            </a:r>
            <a:r>
              <a:rPr lang="it-IT" sz="1400" dirty="0" err="1"/>
              <a:t>heavy</a:t>
            </a:r>
            <a:r>
              <a:rPr lang="it-IT" sz="1400" dirty="0"/>
              <a:t> </a:t>
            </a:r>
            <a:r>
              <a:rPr lang="it-IT" sz="1400" dirty="0" err="1"/>
              <a:t>flavour</a:t>
            </a:r>
            <a:r>
              <a:rPr lang="it-IT" sz="1400" dirty="0"/>
              <a:t> presente e futura con i nuovi rivelatori di vertice, la misura di produzione di stati esotici e stranezza. </a:t>
            </a:r>
          </a:p>
          <a:p>
            <a:pPr marL="285750" indent="-285750" algn="just">
              <a:buFont typeface="Arial" panose="020B0604020202020204" pitchFamily="34" charset="0"/>
              <a:buChar char="•"/>
            </a:pPr>
            <a:r>
              <a:rPr lang="it-IT" sz="1400" dirty="0"/>
              <a:t>si sta completando l’ integrazione del software di simulazione e ricostruzione del rivelatore HMPID nel nuovo </a:t>
            </a:r>
            <a:r>
              <a:rPr lang="it-IT" sz="1400" dirty="0" err="1"/>
              <a:t>framework</a:t>
            </a:r>
            <a:r>
              <a:rPr lang="it-IT" sz="1400" dirty="0"/>
              <a:t> O2 previsto per Run3.</a:t>
            </a:r>
          </a:p>
          <a:p>
            <a:endParaRPr lang="it-IT" sz="1400" dirty="0"/>
          </a:p>
          <a:p>
            <a:r>
              <a:rPr lang="it-IT" sz="1400" dirty="0">
                <a:solidFill>
                  <a:srgbClr val="FF0000"/>
                </a:solidFill>
              </a:rPr>
              <a:t>L' attività di R&amp;D di ITS3 coinvolge oltre ai fisici anche ingegneri elettronici e meccanici della sezione.</a:t>
            </a:r>
            <a:br>
              <a:rPr lang="it-IT" sz="1400" dirty="0"/>
            </a:br>
            <a:endParaRPr lang="it-IT" sz="1400" dirty="0"/>
          </a:p>
          <a:p>
            <a:r>
              <a:rPr lang="it-IT" sz="1400" dirty="0"/>
              <a:t>Gruppo di Bari: G. Bruno, D. Di Bari, G. De Cataldo, </a:t>
            </a:r>
            <a:r>
              <a:rPr lang="it-IT" sz="1400" dirty="0" err="1"/>
              <a:t>F</a:t>
            </a:r>
            <a:r>
              <a:rPr lang="it-IT" sz="1400" dirty="0"/>
              <a:t>. </a:t>
            </a:r>
            <a:r>
              <a:rPr lang="it-IT" sz="1400" dirty="0" err="1"/>
              <a:t>Colamaria</a:t>
            </a:r>
            <a:r>
              <a:rPr lang="it-IT" sz="1400" dirty="0"/>
              <a:t>, D. Colella, D. Elia, G. Fiorenza, A. Franco, V. </a:t>
            </a:r>
            <a:r>
              <a:rPr lang="it-IT" sz="1400" dirty="0" err="1"/>
              <a:t>Manzari</a:t>
            </a:r>
            <a:r>
              <a:rPr lang="it-IT" sz="1400" dirty="0"/>
              <a:t>, A. </a:t>
            </a:r>
            <a:r>
              <a:rPr lang="it-IT" sz="1400" dirty="0" err="1"/>
              <a:t>Mastroserio</a:t>
            </a:r>
            <a:r>
              <a:rPr lang="it-IT" sz="1400" dirty="0"/>
              <a:t>, E. Nappi, C. Pastore, A. </a:t>
            </a:r>
            <a:r>
              <a:rPr lang="it-IT" sz="1400" dirty="0" err="1"/>
              <a:t>Palasciano</a:t>
            </a:r>
            <a:r>
              <a:rPr lang="it-IT" sz="1400" dirty="0"/>
              <a:t> (</a:t>
            </a:r>
            <a:r>
              <a:rPr lang="it-IT" sz="1400" dirty="0">
                <a:solidFill>
                  <a:srgbClr val="FF0000"/>
                </a:solidFill>
              </a:rPr>
              <a:t>nuovo </a:t>
            </a:r>
            <a:r>
              <a:rPr lang="it-IT" sz="1400" dirty="0" err="1">
                <a:solidFill>
                  <a:srgbClr val="FF0000"/>
                </a:solidFill>
              </a:rPr>
              <a:t>collab</a:t>
            </a:r>
            <a:r>
              <a:rPr lang="it-IT" sz="1400" dirty="0">
                <a:solidFill>
                  <a:srgbClr val="FF0000"/>
                </a:solidFill>
              </a:rPr>
              <a:t>.</a:t>
            </a:r>
            <a:r>
              <a:rPr lang="it-IT" sz="1400" dirty="0"/>
              <a:t>), G. </a:t>
            </a:r>
            <a:r>
              <a:rPr lang="it-IT" sz="1400" dirty="0" err="1"/>
              <a:t>F</a:t>
            </a:r>
            <a:r>
              <a:rPr lang="it-IT" sz="1400" dirty="0"/>
              <a:t>. </a:t>
            </a:r>
            <a:r>
              <a:rPr lang="it-IT" sz="1400" dirty="0" err="1"/>
              <a:t>Tasielli</a:t>
            </a:r>
            <a:r>
              <a:rPr lang="it-IT" sz="1400" dirty="0"/>
              <a:t> (</a:t>
            </a:r>
            <a:r>
              <a:rPr lang="it-IT" sz="1400" dirty="0">
                <a:solidFill>
                  <a:srgbClr val="FF0000"/>
                </a:solidFill>
              </a:rPr>
              <a:t>nuovo </a:t>
            </a:r>
            <a:r>
              <a:rPr lang="it-IT" sz="1400" dirty="0" err="1">
                <a:solidFill>
                  <a:srgbClr val="FF0000"/>
                </a:solidFill>
              </a:rPr>
              <a:t>collab</a:t>
            </a:r>
            <a:r>
              <a:rPr lang="it-IT" sz="1400" dirty="0">
                <a:solidFill>
                  <a:srgbClr val="FF0000"/>
                </a:solidFill>
              </a:rPr>
              <a:t>.), </a:t>
            </a:r>
            <a:r>
              <a:rPr lang="it-IT" sz="1400" dirty="0"/>
              <a:t>A. G. Torres </a:t>
            </a:r>
            <a:r>
              <a:rPr lang="it-IT" sz="1400" dirty="0" err="1"/>
              <a:t>Ramos</a:t>
            </a:r>
            <a:r>
              <a:rPr lang="it-IT" sz="1400" dirty="0"/>
              <a:t> (</a:t>
            </a:r>
            <a:r>
              <a:rPr lang="it-IT" sz="1400" dirty="0">
                <a:solidFill>
                  <a:srgbClr val="FF0000"/>
                </a:solidFill>
              </a:rPr>
              <a:t>nuovo </a:t>
            </a:r>
            <a:r>
              <a:rPr lang="it-IT" sz="1400" dirty="0" err="1">
                <a:solidFill>
                  <a:srgbClr val="FF0000"/>
                </a:solidFill>
              </a:rPr>
              <a:t>collab</a:t>
            </a:r>
            <a:r>
              <a:rPr lang="it-IT" sz="1400" dirty="0">
                <a:solidFill>
                  <a:srgbClr val="FF0000"/>
                </a:solidFill>
              </a:rPr>
              <a:t>.</a:t>
            </a:r>
            <a:r>
              <a:rPr lang="it-IT" sz="1400" dirty="0"/>
              <a:t>), G. Volpe. </a:t>
            </a:r>
            <a:r>
              <a:rPr lang="it-IT" sz="1400" dirty="0">
                <a:solidFill>
                  <a:srgbClr val="FF0000"/>
                </a:solidFill>
              </a:rPr>
              <a:t>In arrivo due assegnisti stranieri!</a:t>
            </a:r>
          </a:p>
          <a:p>
            <a:br>
              <a:rPr lang="it-IT" sz="1400" dirty="0"/>
            </a:br>
            <a:r>
              <a:rPr lang="it-IT" sz="1400" dirty="0"/>
              <a:t>- Ruoli di responsabilità a livello nazionale e internazionale: Technical Board (G. De Cataldo, G. Volpe), Offline </a:t>
            </a:r>
            <a:r>
              <a:rPr lang="it-IT" sz="1400" dirty="0" err="1"/>
              <a:t>Resources</a:t>
            </a:r>
            <a:r>
              <a:rPr lang="it-IT" sz="1400" dirty="0"/>
              <a:t> Board (D. Elia), </a:t>
            </a:r>
            <a:r>
              <a:rPr lang="it-IT" sz="1400" dirty="0" err="1"/>
              <a:t>Istitutional</a:t>
            </a:r>
            <a:r>
              <a:rPr lang="it-IT" sz="1400" dirty="0"/>
              <a:t> Board di O2 (E. Elia), </a:t>
            </a:r>
            <a:r>
              <a:rPr lang="it-IT" sz="1400" dirty="0" err="1"/>
              <a:t>Istitutional</a:t>
            </a:r>
            <a:r>
              <a:rPr lang="it-IT" sz="1400" dirty="0"/>
              <a:t> Board ITS3 (A. </a:t>
            </a:r>
            <a:r>
              <a:rPr lang="it-IT" sz="1400" dirty="0" err="1"/>
              <a:t>Mastroserio</a:t>
            </a:r>
            <a:r>
              <a:rPr lang="it-IT" sz="1400" dirty="0"/>
              <a:t>), </a:t>
            </a:r>
            <a:r>
              <a:rPr lang="it-IT" sz="1400" dirty="0" err="1"/>
              <a:t>Editorial</a:t>
            </a:r>
            <a:r>
              <a:rPr lang="it-IT" sz="1400" dirty="0"/>
              <a:t> Board (G. E. Bruno), responsabile Tier2 ALICE (D. Elia)</a:t>
            </a:r>
          </a:p>
          <a:p>
            <a:endParaRPr lang="it-IT" sz="1400" dirty="0"/>
          </a:p>
          <a:p>
            <a:r>
              <a:rPr lang="it-IT" sz="1800" b="1" dirty="0">
                <a:solidFill>
                  <a:srgbClr val="FF0000"/>
                </a:solidFill>
              </a:rPr>
              <a:t>LUNA</a:t>
            </a:r>
            <a:br>
              <a:rPr lang="it-IT" sz="1400" dirty="0"/>
            </a:br>
            <a:r>
              <a:rPr lang="it-IT" sz="1400" dirty="0"/>
              <a:t>Attualmente LUNA sta proseguendo la sua attività sull'acceleratore LUNA 400 </a:t>
            </a:r>
            <a:r>
              <a:rPr lang="it-IT" sz="1400" dirty="0" err="1"/>
              <a:t>kV</a:t>
            </a:r>
            <a:r>
              <a:rPr lang="it-IT" sz="1400" dirty="0"/>
              <a:t> con lo studio delle reazioni 12,13C(</a:t>
            </a:r>
            <a:r>
              <a:rPr lang="it-IT" sz="1400" dirty="0" err="1"/>
              <a:t>p</a:t>
            </a:r>
            <a:r>
              <a:rPr lang="it-IT" sz="1400" dirty="0"/>
              <a:t>,</a:t>
            </a:r>
            <a:r>
              <a:rPr lang="el-GR" sz="1400" dirty="0"/>
              <a:t>γ) -  20</a:t>
            </a:r>
            <a:r>
              <a:rPr lang="it-IT" sz="1400" dirty="0"/>
              <a:t>Ne(</a:t>
            </a:r>
            <a:r>
              <a:rPr lang="it-IT" sz="1400" dirty="0" err="1"/>
              <a:t>p</a:t>
            </a:r>
            <a:r>
              <a:rPr lang="it-IT" sz="1400" dirty="0"/>
              <a:t>,</a:t>
            </a:r>
            <a:r>
              <a:rPr lang="el-GR" sz="1400" dirty="0"/>
              <a:t>γ)21</a:t>
            </a:r>
            <a:r>
              <a:rPr lang="it-IT" sz="1400" dirty="0"/>
              <a:t>Na - 17O(</a:t>
            </a:r>
            <a:r>
              <a:rPr lang="it-IT" sz="1400" dirty="0" err="1"/>
              <a:t>p</a:t>
            </a:r>
            <a:r>
              <a:rPr lang="it-IT" sz="1400" dirty="0"/>
              <a:t>,</a:t>
            </a:r>
            <a:r>
              <a:rPr lang="el-GR" sz="1400" dirty="0"/>
              <a:t>γ)18</a:t>
            </a:r>
            <a:r>
              <a:rPr lang="it-IT" sz="1400" dirty="0" err="1"/>
              <a:t>F</a:t>
            </a:r>
            <a:r>
              <a:rPr lang="it-IT" sz="1400" dirty="0"/>
              <a:t>. </a:t>
            </a:r>
          </a:p>
          <a:p>
            <a:r>
              <a:rPr lang="it-IT" sz="1400" dirty="0"/>
              <a:t>Per il futuro si prevede l’inizio delle attività sul nuovo acceleratore LUNA-MV a partire da gennaio 2022.</a:t>
            </a:r>
            <a:br>
              <a:rPr lang="it-IT" sz="1400" dirty="0"/>
            </a:br>
            <a:endParaRPr lang="it-IT" sz="1400" dirty="0"/>
          </a:p>
          <a:p>
            <a:r>
              <a:rPr lang="it-IT" sz="1400" dirty="0"/>
              <a:t>Gruppo di Bari: G. </a:t>
            </a:r>
            <a:r>
              <a:rPr lang="it-IT" sz="1400" dirty="0" err="1"/>
              <a:t>F</a:t>
            </a:r>
            <a:r>
              <a:rPr lang="it-IT" sz="1400" dirty="0"/>
              <a:t>. Ciani (</a:t>
            </a:r>
            <a:r>
              <a:rPr lang="it-IT" sz="1400" dirty="0">
                <a:solidFill>
                  <a:srgbClr val="FF0000"/>
                </a:solidFill>
              </a:rPr>
              <a:t>nuovo </a:t>
            </a:r>
            <a:r>
              <a:rPr lang="it-IT" sz="1400" dirty="0" err="1">
                <a:solidFill>
                  <a:srgbClr val="FF0000"/>
                </a:solidFill>
              </a:rPr>
              <a:t>collab</a:t>
            </a:r>
            <a:r>
              <a:rPr lang="it-IT" sz="1400" dirty="0">
                <a:solidFill>
                  <a:srgbClr val="FF0000"/>
                </a:solidFill>
              </a:rPr>
              <a:t>.</a:t>
            </a:r>
            <a:r>
              <a:rPr lang="it-IT" sz="1400" dirty="0"/>
              <a:t>)</a:t>
            </a:r>
            <a:r>
              <a:rPr lang="it-IT" sz="1400" dirty="0">
                <a:solidFill>
                  <a:srgbClr val="FF0000"/>
                </a:solidFill>
              </a:rPr>
              <a:t>, </a:t>
            </a:r>
            <a:r>
              <a:rPr lang="it-IT" sz="1400" dirty="0"/>
              <a:t>V. Mossa, V. </a:t>
            </a:r>
            <a:r>
              <a:rPr lang="it-IT" sz="1400" dirty="0" err="1"/>
              <a:t>Paticchio</a:t>
            </a:r>
            <a:r>
              <a:rPr lang="it-IT" sz="1400" dirty="0"/>
              <a:t>, </a:t>
            </a:r>
            <a:r>
              <a:rPr lang="it-IT" sz="1400" dirty="0" err="1"/>
              <a:t>R</a:t>
            </a:r>
            <a:r>
              <a:rPr lang="it-IT" sz="1400" dirty="0"/>
              <a:t>. Perrino, L. </a:t>
            </a:r>
            <a:r>
              <a:rPr lang="it-IT" sz="1400" dirty="0" err="1"/>
              <a:t>Schiavulli</a:t>
            </a:r>
            <a:endParaRPr lang="it-IT" sz="1400" dirty="0">
              <a:solidFill>
                <a:srgbClr val="FF0000"/>
              </a:solidFill>
            </a:endParaRPr>
          </a:p>
          <a:p>
            <a:br>
              <a:rPr lang="it-IT" sz="1400" dirty="0"/>
            </a:br>
            <a:r>
              <a:rPr lang="it-IT" sz="1400" dirty="0"/>
              <a:t>Produzione scientifica:</a:t>
            </a:r>
          </a:p>
          <a:p>
            <a:r>
              <a:rPr lang="it-IT" sz="1400" dirty="0"/>
              <a:t>- </a:t>
            </a:r>
            <a:r>
              <a:rPr lang="it-IT" sz="1400" u="sng" dirty="0"/>
              <a:t>V. Mossa</a:t>
            </a:r>
            <a:r>
              <a:rPr lang="it-IT" sz="1400" dirty="0"/>
              <a:t> et al. Nature 587, 210-213 (2020) - D. Piatti et al., </a:t>
            </a:r>
            <a:r>
              <a:rPr lang="it-IT" sz="1400" dirty="0" err="1"/>
              <a:t>Phys</a:t>
            </a:r>
            <a:r>
              <a:rPr lang="it-IT" sz="1400" dirty="0"/>
              <a:t>. Rev. C 102, 052802(</a:t>
            </a:r>
            <a:r>
              <a:rPr lang="it-IT" sz="1400" dirty="0" err="1"/>
              <a:t>R</a:t>
            </a:r>
            <a:r>
              <a:rPr lang="it-IT" sz="1400" dirty="0"/>
              <a:t>) (2020)</a:t>
            </a:r>
            <a:br>
              <a:rPr lang="it-IT" sz="1400" dirty="0"/>
            </a:br>
            <a:r>
              <a:rPr lang="it-IT" sz="1400" dirty="0"/>
              <a:t>- </a:t>
            </a:r>
            <a:r>
              <a:rPr lang="it-IT" sz="1400" u="sng" dirty="0"/>
              <a:t>V. Mossa</a:t>
            </a:r>
            <a:r>
              <a:rPr lang="it-IT" sz="1400" dirty="0"/>
              <a:t> et al., </a:t>
            </a:r>
            <a:r>
              <a:rPr lang="it-IT" sz="1400" dirty="0" err="1"/>
              <a:t>Eur</a:t>
            </a:r>
            <a:r>
              <a:rPr lang="it-IT" sz="1400" dirty="0"/>
              <a:t>. </a:t>
            </a:r>
            <a:r>
              <a:rPr lang="it-IT" sz="1400" dirty="0" err="1"/>
              <a:t>Phys</a:t>
            </a:r>
            <a:r>
              <a:rPr lang="it-IT" sz="1400" dirty="0"/>
              <a:t>. </a:t>
            </a:r>
            <a:r>
              <a:rPr lang="it-IT" sz="1400" dirty="0" err="1"/>
              <a:t>J</a:t>
            </a:r>
            <a:r>
              <a:rPr lang="it-IT" sz="1400" dirty="0"/>
              <a:t>. A 56, 144 (2020) - </a:t>
            </a:r>
            <a:r>
              <a:rPr lang="it-IT" sz="1400" u="sng" dirty="0"/>
              <a:t>G.F. Ciani</a:t>
            </a:r>
            <a:r>
              <a:rPr lang="it-IT" sz="1400" dirty="0"/>
              <a:t> et al., </a:t>
            </a:r>
            <a:r>
              <a:rPr lang="it-IT" sz="1400" dirty="0" err="1"/>
              <a:t>Eur</a:t>
            </a:r>
            <a:r>
              <a:rPr lang="it-IT" sz="1400" dirty="0"/>
              <a:t>. </a:t>
            </a:r>
            <a:r>
              <a:rPr lang="it-IT" sz="1400" dirty="0" err="1"/>
              <a:t>Phys</a:t>
            </a:r>
            <a:r>
              <a:rPr lang="it-IT" sz="1400" dirty="0"/>
              <a:t>. </a:t>
            </a:r>
            <a:r>
              <a:rPr lang="it-IT" sz="1400" dirty="0" err="1"/>
              <a:t>J</a:t>
            </a:r>
            <a:r>
              <a:rPr lang="it-IT" sz="1400" dirty="0"/>
              <a:t>. A 56, 75 (2020)</a:t>
            </a:r>
          </a:p>
        </p:txBody>
      </p:sp>
      <p:sp>
        <p:nvSpPr>
          <p:cNvPr id="6" name="Footer Placeholder 2">
            <a:extLst>
              <a:ext uri="{FF2B5EF4-FFF2-40B4-BE49-F238E27FC236}">
                <a16:creationId xmlns:a16="http://schemas.microsoft.com/office/drawing/2014/main" id="{B751975D-9B24-564C-AF2F-F1145E2D1D0E}"/>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9" name="Title 1">
            <a:extLst>
              <a:ext uri="{FF2B5EF4-FFF2-40B4-BE49-F238E27FC236}">
                <a16:creationId xmlns:a16="http://schemas.microsoft.com/office/drawing/2014/main" id="{1643B303-E0BF-1845-BCAB-0B9F26941D79}"/>
              </a:ext>
            </a:extLst>
          </p:cNvPr>
          <p:cNvSpPr txBox="1">
            <a:spLocks/>
          </p:cNvSpPr>
          <p:nvPr/>
        </p:nvSpPr>
        <p:spPr>
          <a:xfrm>
            <a:off x="1775445" y="138951"/>
            <a:ext cx="9342088" cy="393738"/>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dirty="0"/>
              <a:t>Attività CSN III (1/4)</a:t>
            </a:r>
          </a:p>
        </p:txBody>
      </p:sp>
    </p:spTree>
    <p:extLst>
      <p:ext uri="{BB962C8B-B14F-4D97-AF65-F5344CB8AC3E}">
        <p14:creationId xmlns:p14="http://schemas.microsoft.com/office/powerpoint/2010/main" val="7769406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4DC9745A-50FA-9F42-BF4E-478144B2DB3A}"/>
              </a:ext>
            </a:extLst>
          </p:cNvPr>
          <p:cNvSpPr>
            <a:spLocks noGrp="1"/>
          </p:cNvSpPr>
          <p:nvPr>
            <p:ph type="sldNum" sz="quarter" idx="4"/>
          </p:nvPr>
        </p:nvSpPr>
        <p:spPr/>
        <p:txBody>
          <a:bodyPr/>
          <a:lstStyle/>
          <a:p>
            <a:fld id="{B7F62631-D247-0E44-B808-5D23CBBA66F7}" type="slidenum">
              <a:rPr lang="en-US" smtClean="0"/>
              <a:pPr/>
              <a:t>84</a:t>
            </a:fld>
            <a:endParaRPr lang="en-US" dirty="0"/>
          </a:p>
        </p:txBody>
      </p:sp>
      <p:sp>
        <p:nvSpPr>
          <p:cNvPr id="5" name="Rettangolo 4">
            <a:extLst>
              <a:ext uri="{FF2B5EF4-FFF2-40B4-BE49-F238E27FC236}">
                <a16:creationId xmlns:a16="http://schemas.microsoft.com/office/drawing/2014/main" id="{5BBDAA5F-456A-5345-B525-F3E4A81519A3}"/>
              </a:ext>
            </a:extLst>
          </p:cNvPr>
          <p:cNvSpPr/>
          <p:nvPr/>
        </p:nvSpPr>
        <p:spPr>
          <a:xfrm>
            <a:off x="244780" y="825579"/>
            <a:ext cx="11570677" cy="6032421"/>
          </a:xfrm>
          <a:prstGeom prst="rect">
            <a:avLst/>
          </a:prstGeom>
        </p:spPr>
        <p:txBody>
          <a:bodyPr wrap="square">
            <a:spAutoFit/>
          </a:bodyPr>
          <a:lstStyle/>
          <a:p>
            <a:r>
              <a:rPr lang="it-IT" sz="1800" b="1" dirty="0" err="1">
                <a:solidFill>
                  <a:srgbClr val="FF0000"/>
                </a:solidFill>
              </a:rPr>
              <a:t>n_TOF</a:t>
            </a:r>
            <a:endParaRPr lang="it-IT" sz="1800" b="1" dirty="0">
              <a:solidFill>
                <a:srgbClr val="FF0000"/>
              </a:solidFill>
            </a:endParaRPr>
          </a:p>
          <a:p>
            <a:pPr marL="285750" indent="-285750">
              <a:buFont typeface="Arial" panose="020B0604020202020204" pitchFamily="34" charset="0"/>
              <a:buChar char="•"/>
            </a:pPr>
            <a:r>
              <a:rPr lang="it-IT" sz="1400" dirty="0"/>
              <a:t>Quest'anno ci sarà il </a:t>
            </a:r>
            <a:r>
              <a:rPr lang="it-IT" sz="1400" dirty="0" err="1"/>
              <a:t>commissioning</a:t>
            </a:r>
            <a:r>
              <a:rPr lang="it-IT" sz="1400" dirty="0"/>
              <a:t> della </a:t>
            </a:r>
            <a:r>
              <a:rPr lang="it-IT" sz="1400" dirty="0" err="1"/>
              <a:t>facility</a:t>
            </a:r>
            <a:r>
              <a:rPr lang="it-IT" sz="1400" dirty="0"/>
              <a:t>. Durante il long </a:t>
            </a:r>
            <a:r>
              <a:rPr lang="it-IT" sz="1400" dirty="0" err="1"/>
              <a:t>shutdown</a:t>
            </a:r>
            <a:r>
              <a:rPr lang="it-IT" sz="1400" dirty="0"/>
              <a:t> è stato sostituito il target di spallazione (utilizzato per produrre i neutroni) e si è costruita la terza area sperimentale (NEAR), che permetterà di avere fasci più intensi di neutroni</a:t>
            </a:r>
          </a:p>
          <a:p>
            <a:pPr marL="285750" indent="-285750">
              <a:buFont typeface="Arial" panose="020B0604020202020204" pitchFamily="34" charset="0"/>
              <a:buChar char="•"/>
            </a:pPr>
            <a:r>
              <a:rPr lang="it-IT" sz="1400" dirty="0"/>
              <a:t>Dopo il </a:t>
            </a:r>
            <a:r>
              <a:rPr lang="it-IT" sz="1400" dirty="0" err="1"/>
              <a:t>commissioning</a:t>
            </a:r>
            <a:r>
              <a:rPr lang="it-IT" sz="1400" dirty="0"/>
              <a:t> dovrebbero partire le vari misure, in cui il gruppo </a:t>
            </a:r>
            <a:r>
              <a:rPr lang="it-IT" sz="1400" dirty="0" err="1"/>
              <a:t>n_TOF</a:t>
            </a:r>
            <a:r>
              <a:rPr lang="it-IT" sz="1400" dirty="0"/>
              <a:t> di Bari è altamente coinvolto (attualmente il contributo della sezione è limitato a causa della pandemia e delle relative restrizioni sulle missioni)</a:t>
            </a:r>
          </a:p>
          <a:p>
            <a:endParaRPr lang="it-IT" sz="1400" dirty="0"/>
          </a:p>
          <a:p>
            <a:r>
              <a:rPr lang="it-IT" sz="1400" dirty="0"/>
              <a:t>Gruppo di Bari: N. Colonna, D. Diacono, M. Mastromarco, A. Mazzone, G. Tagliente, V. Variale</a:t>
            </a:r>
          </a:p>
          <a:p>
            <a:endParaRPr lang="it-IT" sz="1400" dirty="0"/>
          </a:p>
          <a:p>
            <a:r>
              <a:rPr lang="it-IT" sz="1400" dirty="0"/>
              <a:t>- Ruoli di responsabilità a livello nazionale e internazionale: Responsabile delle finanze della collaborazione (N. Colonna), Collaboration </a:t>
            </a:r>
            <a:r>
              <a:rPr lang="it-IT" sz="1400" dirty="0" err="1"/>
              <a:t>board</a:t>
            </a:r>
            <a:r>
              <a:rPr lang="it-IT" sz="1400" dirty="0"/>
              <a:t> (N. Colonna, G. Tagliente)</a:t>
            </a:r>
          </a:p>
          <a:p>
            <a:endParaRPr lang="it-IT" sz="1400" dirty="0"/>
          </a:p>
          <a:p>
            <a:r>
              <a:rPr lang="it-IT" sz="1800" b="1" dirty="0">
                <a:solidFill>
                  <a:srgbClr val="FF0000"/>
                </a:solidFill>
              </a:rPr>
              <a:t>EIC_NET</a:t>
            </a:r>
          </a:p>
          <a:p>
            <a:pPr marL="285750" indent="-285750">
              <a:buFont typeface="Arial" panose="020B0604020202020204" pitchFamily="34" charset="0"/>
              <a:buChar char="•"/>
            </a:pPr>
            <a:r>
              <a:rPr lang="it-IT" sz="1400" dirty="0"/>
              <a:t>in corso di finalizzazione EIC Yellow Report (YR), documento base per il </a:t>
            </a:r>
            <a:r>
              <a:rPr lang="it-IT" sz="1400" dirty="0" err="1"/>
              <a:t>Conceptual</a:t>
            </a:r>
            <a:r>
              <a:rPr lang="it-IT" sz="1400" dirty="0"/>
              <a:t> Design Report (CDR), appena pubblicato </a:t>
            </a:r>
            <a:r>
              <a:rPr lang="it-IT" sz="1400" dirty="0">
                <a:hlinkClick r:id="rId2"/>
              </a:rPr>
              <a:t>https://www.bnl.gov/ec/files/EIC_CDR_Final.pdf</a:t>
            </a:r>
            <a:endParaRPr lang="it-IT" sz="1400" dirty="0"/>
          </a:p>
          <a:p>
            <a:pPr marL="285750" indent="-285750">
              <a:buFont typeface="Arial" panose="020B0604020202020204" pitchFamily="34" charset="0"/>
              <a:buChar char="•"/>
            </a:pPr>
            <a:r>
              <a:rPr lang="it-IT" sz="1400" dirty="0"/>
              <a:t>approvazione CD-1 da parte del DOE prevista in primavera</a:t>
            </a:r>
          </a:p>
          <a:p>
            <a:pPr marL="285750" indent="-285750">
              <a:buFont typeface="Arial" panose="020B0604020202020204" pitchFamily="34" charset="0"/>
              <a:buChar char="•"/>
            </a:pPr>
            <a:r>
              <a:rPr lang="it-IT" sz="1400" dirty="0"/>
              <a:t>atteso a breve (inizio Marzo) anche la "Call for Detector </a:t>
            </a:r>
            <a:r>
              <a:rPr lang="it-IT" sz="1400" dirty="0" err="1"/>
              <a:t>Proposal</a:t>
            </a:r>
            <a:r>
              <a:rPr lang="it-IT" sz="1400" dirty="0"/>
              <a:t>" che avvierà organizzazione R&amp;D e formazione proto-collaborazioni, con un target di proposta tecnica (per uno o due rivelatori) entro fine anno</a:t>
            </a:r>
          </a:p>
          <a:p>
            <a:pPr marL="285750" indent="-285750">
              <a:buFont typeface="Arial" panose="020B0604020202020204" pitchFamily="34" charset="0"/>
              <a:buChar char="•"/>
            </a:pPr>
            <a:r>
              <a:rPr lang="it-IT" sz="1400" dirty="0"/>
              <a:t>contributo del gruppo di Bari</a:t>
            </a:r>
          </a:p>
          <a:p>
            <a:pPr marL="867811" lvl="1" indent="-285750">
              <a:buFont typeface="Arial" panose="020B0604020202020204" pitchFamily="34" charset="0"/>
              <a:buChar char="•"/>
            </a:pPr>
            <a:r>
              <a:rPr lang="it-IT" sz="1400" dirty="0"/>
              <a:t>a YR durante tutto il 2020 e inizio 2021, coordinamento </a:t>
            </a:r>
            <a:r>
              <a:rPr lang="it-IT" sz="1400" dirty="0" err="1"/>
              <a:t>Tracking</a:t>
            </a:r>
            <a:r>
              <a:rPr lang="it-IT" sz="1400" dirty="0"/>
              <a:t> WG e simulazione sia per </a:t>
            </a:r>
            <a:r>
              <a:rPr lang="it-IT" sz="1400" dirty="0" err="1"/>
              <a:t>Tracking</a:t>
            </a:r>
            <a:r>
              <a:rPr lang="it-IT" sz="1400" dirty="0"/>
              <a:t> che per PID</a:t>
            </a:r>
          </a:p>
          <a:p>
            <a:pPr marL="867811" lvl="1" indent="-285750">
              <a:buFont typeface="Arial" panose="020B0604020202020204" pitchFamily="34" charset="0"/>
              <a:buChar char="•"/>
            </a:pPr>
            <a:r>
              <a:rPr lang="it-IT" sz="1400" dirty="0"/>
              <a:t>proseguimento dell'attività di simulazione per </a:t>
            </a:r>
            <a:r>
              <a:rPr lang="it-IT" sz="1400" dirty="0" err="1"/>
              <a:t>Tracking</a:t>
            </a:r>
            <a:r>
              <a:rPr lang="it-IT" sz="1400" dirty="0"/>
              <a:t> e PID anche nel 2021</a:t>
            </a:r>
          </a:p>
          <a:p>
            <a:pPr marL="867811" lvl="1" indent="-285750">
              <a:buFont typeface="Arial" panose="020B0604020202020204" pitchFamily="34" charset="0"/>
              <a:buChar char="•"/>
            </a:pPr>
            <a:r>
              <a:rPr lang="it-IT" sz="1400" dirty="0"/>
              <a:t>attività R&amp;D su polveri a nano-diamante per fotocatodi innovativi (già in corso da anni precedenti)</a:t>
            </a:r>
          </a:p>
          <a:p>
            <a:pPr marL="867811" lvl="1" indent="-285750">
              <a:buFont typeface="Arial" panose="020B0604020202020204" pitchFamily="34" charset="0"/>
              <a:buChar char="•"/>
            </a:pPr>
            <a:r>
              <a:rPr lang="it-IT" sz="1400" dirty="0"/>
              <a:t>attività R&amp;D nel settore silici (</a:t>
            </a:r>
            <a:r>
              <a:rPr lang="it-IT" sz="1400" dirty="0" err="1"/>
              <a:t>vertexing</a:t>
            </a:r>
            <a:r>
              <a:rPr lang="it-IT" sz="1400" dirty="0"/>
              <a:t>) e PID, in avvio nel 2021 in sinergia con sviluppi per ALICE (in particolare su progetto ITS3 per </a:t>
            </a:r>
            <a:r>
              <a:rPr lang="it-IT" sz="1400" dirty="0" err="1"/>
              <a:t>vertexing</a:t>
            </a:r>
            <a:r>
              <a:rPr lang="it-IT" sz="1400" dirty="0"/>
              <a:t>)</a:t>
            </a:r>
            <a:br>
              <a:rPr lang="it-IT" sz="1400" dirty="0"/>
            </a:br>
            <a:endParaRPr lang="it-IT" sz="1400" dirty="0"/>
          </a:p>
          <a:p>
            <a:r>
              <a:rPr lang="it-IT" sz="1400" dirty="0"/>
              <a:t>Gruppo di Bari: G. Cicalo, D. Elia, E. Nappi, D. Elia, A. </a:t>
            </a:r>
            <a:r>
              <a:rPr lang="it-IT" sz="1400" dirty="0" err="1"/>
              <a:t>Mastroserio</a:t>
            </a:r>
            <a:r>
              <a:rPr lang="it-IT" sz="1400" dirty="0"/>
              <a:t>, C. Pastore, </a:t>
            </a:r>
            <a:r>
              <a:rPr lang="it-IT" sz="1400" dirty="0" err="1"/>
              <a:t>R</a:t>
            </a:r>
            <a:r>
              <a:rPr lang="it-IT" sz="1400" dirty="0"/>
              <a:t>. Perrino, A. Valentini, G. Volpe </a:t>
            </a:r>
            <a:br>
              <a:rPr lang="it-IT" sz="1400" dirty="0"/>
            </a:br>
            <a:br>
              <a:rPr lang="it-IT" sz="1400" dirty="0"/>
            </a:br>
            <a:r>
              <a:rPr lang="it-IT" sz="1400" dirty="0"/>
              <a:t>- Ruoli di responsabilità a livello nazionale e internazionale: Executive Board EIC_NET (D. Elia), </a:t>
            </a:r>
            <a:r>
              <a:rPr lang="it-IT" sz="1400" dirty="0" err="1"/>
              <a:t>convener</a:t>
            </a:r>
            <a:r>
              <a:rPr lang="it-IT" sz="1400" dirty="0"/>
              <a:t> </a:t>
            </a:r>
            <a:r>
              <a:rPr lang="it-IT" sz="1400" dirty="0" err="1"/>
              <a:t>Tracking</a:t>
            </a:r>
            <a:r>
              <a:rPr lang="it-IT" sz="1400" dirty="0"/>
              <a:t> </a:t>
            </a:r>
            <a:r>
              <a:rPr lang="it-IT" sz="1400" dirty="0" err="1"/>
              <a:t>Working</a:t>
            </a:r>
            <a:r>
              <a:rPr lang="it-IT" sz="1400" dirty="0"/>
              <a:t> </a:t>
            </a:r>
            <a:r>
              <a:rPr lang="it-IT" sz="1400" dirty="0" err="1"/>
              <a:t>group</a:t>
            </a:r>
            <a:r>
              <a:rPr lang="it-IT" sz="1400" dirty="0"/>
              <a:t> (D. Elia)</a:t>
            </a:r>
          </a:p>
        </p:txBody>
      </p:sp>
      <p:sp>
        <p:nvSpPr>
          <p:cNvPr id="6" name="Footer Placeholder 2">
            <a:extLst>
              <a:ext uri="{FF2B5EF4-FFF2-40B4-BE49-F238E27FC236}">
                <a16:creationId xmlns:a16="http://schemas.microsoft.com/office/drawing/2014/main" id="{6E869F36-97BD-2349-962A-3E0CD67F7F3F}"/>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9" name="Title 1">
            <a:extLst>
              <a:ext uri="{FF2B5EF4-FFF2-40B4-BE49-F238E27FC236}">
                <a16:creationId xmlns:a16="http://schemas.microsoft.com/office/drawing/2014/main" id="{56C36487-3503-A149-9317-0FBC535EEDED}"/>
              </a:ext>
            </a:extLst>
          </p:cNvPr>
          <p:cNvSpPr txBox="1">
            <a:spLocks/>
          </p:cNvSpPr>
          <p:nvPr/>
        </p:nvSpPr>
        <p:spPr>
          <a:xfrm>
            <a:off x="1775445" y="138951"/>
            <a:ext cx="9342088" cy="393738"/>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dirty="0"/>
              <a:t>Attività CSN III (2/4)</a:t>
            </a:r>
          </a:p>
        </p:txBody>
      </p:sp>
    </p:spTree>
    <p:extLst>
      <p:ext uri="{BB962C8B-B14F-4D97-AF65-F5344CB8AC3E}">
        <p14:creationId xmlns:p14="http://schemas.microsoft.com/office/powerpoint/2010/main" val="11078998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C90C6865-573D-1F4B-B0A3-F3DD63255904}"/>
              </a:ext>
            </a:extLst>
          </p:cNvPr>
          <p:cNvSpPr>
            <a:spLocks noGrp="1"/>
          </p:cNvSpPr>
          <p:nvPr>
            <p:ph type="sldNum" sz="quarter" idx="4"/>
          </p:nvPr>
        </p:nvSpPr>
        <p:spPr/>
        <p:txBody>
          <a:bodyPr/>
          <a:lstStyle/>
          <a:p>
            <a:fld id="{B7F62631-D247-0E44-B808-5D23CBBA66F7}" type="slidenum">
              <a:rPr lang="en-US" smtClean="0"/>
              <a:pPr/>
              <a:t>85</a:t>
            </a:fld>
            <a:endParaRPr lang="en-US" dirty="0"/>
          </a:p>
        </p:txBody>
      </p:sp>
      <p:sp>
        <p:nvSpPr>
          <p:cNvPr id="6" name="Rettangolo 5">
            <a:extLst>
              <a:ext uri="{FF2B5EF4-FFF2-40B4-BE49-F238E27FC236}">
                <a16:creationId xmlns:a16="http://schemas.microsoft.com/office/drawing/2014/main" id="{BCA7BEE7-8590-484F-86CF-D876687C8277}"/>
              </a:ext>
            </a:extLst>
          </p:cNvPr>
          <p:cNvSpPr/>
          <p:nvPr/>
        </p:nvSpPr>
        <p:spPr>
          <a:xfrm>
            <a:off x="238919" y="1090642"/>
            <a:ext cx="11582400" cy="4308872"/>
          </a:xfrm>
          <a:prstGeom prst="rect">
            <a:avLst/>
          </a:prstGeom>
        </p:spPr>
        <p:txBody>
          <a:bodyPr wrap="square">
            <a:spAutoFit/>
          </a:bodyPr>
          <a:lstStyle/>
          <a:p>
            <a:r>
              <a:rPr lang="it-IT" sz="1800" b="1" dirty="0">
                <a:solidFill>
                  <a:srgbClr val="FF0000"/>
                </a:solidFill>
              </a:rPr>
              <a:t>JEDI</a:t>
            </a:r>
          </a:p>
          <a:p>
            <a:pPr marL="285750" indent="-285750">
              <a:buFont typeface="Arial" panose="020B0604020202020204" pitchFamily="34" charset="0"/>
              <a:buChar char="•"/>
            </a:pPr>
            <a:r>
              <a:rPr lang="it-IT" sz="1400" dirty="0"/>
              <a:t>Attualmente presa dati in atto (anche se ci sono ancora dei problemi con la macchina) per la misura del momento di dipolo elettrico dei protoni e deutoni.          </a:t>
            </a:r>
            <a:r>
              <a:rPr lang="it-IT" sz="1400" dirty="0" err="1">
                <a:solidFill>
                  <a:srgbClr val="FF0000"/>
                </a:solidFill>
              </a:rPr>
              <a:t>P</a:t>
            </a:r>
            <a:r>
              <a:rPr lang="it-IT" sz="1400" dirty="0">
                <a:solidFill>
                  <a:srgbClr val="FF0000"/>
                </a:solidFill>
              </a:rPr>
              <a:t> Tagliente </a:t>
            </a:r>
            <a:r>
              <a:rPr lang="it-IT" sz="1400" dirty="0" err="1">
                <a:solidFill>
                  <a:srgbClr val="FF0000"/>
                </a:solidFill>
              </a:rPr>
              <a:t>spokesperson</a:t>
            </a:r>
            <a:r>
              <a:rPr lang="it-IT" sz="1400" dirty="0"/>
              <a:t> della misura</a:t>
            </a:r>
          </a:p>
          <a:p>
            <a:pPr marL="285750" indent="-285750">
              <a:buFont typeface="Arial" panose="020B0604020202020204" pitchFamily="34" charset="0"/>
              <a:buChar char="•"/>
            </a:pPr>
            <a:r>
              <a:rPr lang="it-IT" sz="1400" dirty="0"/>
              <a:t>In futuro è prevista la misura della sezione d'urto longitudinale dello </a:t>
            </a:r>
            <a:r>
              <a:rPr lang="it-IT" sz="1400" dirty="0" err="1"/>
              <a:t>scattering</a:t>
            </a:r>
            <a:r>
              <a:rPr lang="it-IT" sz="1400" dirty="0"/>
              <a:t> protone (spin-up) protone (spin-down)</a:t>
            </a:r>
            <a:br>
              <a:rPr lang="it-IT" sz="1400" dirty="0"/>
            </a:br>
            <a:r>
              <a:rPr lang="it-IT" sz="1400" dirty="0">
                <a:solidFill>
                  <a:srgbClr val="FF0000"/>
                </a:solidFill>
              </a:rPr>
              <a:t>Il gruppo JEDI di Bari è formato da </a:t>
            </a:r>
            <a:r>
              <a:rPr lang="it-IT" sz="1400" dirty="0" err="1">
                <a:solidFill>
                  <a:srgbClr val="FF0000"/>
                </a:solidFill>
              </a:rPr>
              <a:t>P</a:t>
            </a:r>
            <a:r>
              <a:rPr lang="it-IT" sz="1400" dirty="0">
                <a:solidFill>
                  <a:srgbClr val="FF0000"/>
                </a:solidFill>
              </a:rPr>
              <a:t> Tagliente</a:t>
            </a:r>
            <a:r>
              <a:rPr lang="it-IT" sz="1400" dirty="0"/>
              <a:t>, responsabile del sistema di controllo dell'apparato JEDI</a:t>
            </a:r>
          </a:p>
          <a:p>
            <a:pPr marL="285750" indent="-285750">
              <a:buFont typeface="Arial" panose="020B0604020202020204" pitchFamily="34" charset="0"/>
              <a:buChar char="•"/>
            </a:pPr>
            <a:endParaRPr lang="it-IT" sz="1400" dirty="0"/>
          </a:p>
          <a:p>
            <a:r>
              <a:rPr lang="it-IT" sz="1800" b="1" dirty="0">
                <a:solidFill>
                  <a:srgbClr val="FF0000"/>
                </a:solidFill>
              </a:rPr>
              <a:t>JLAB12</a:t>
            </a:r>
          </a:p>
          <a:p>
            <a:r>
              <a:rPr lang="it-IT" sz="1400" dirty="0">
                <a:solidFill>
                  <a:srgbClr val="333333"/>
                </a:solidFill>
              </a:rPr>
              <a:t>Situazione Hall A @ Feb. 2021</a:t>
            </a:r>
          </a:p>
          <a:p>
            <a:pPr marL="285750" indent="-285750">
              <a:buFont typeface="Arial" panose="020B0604020202020204" pitchFamily="34" charset="0"/>
              <a:buChar char="•"/>
            </a:pPr>
            <a:r>
              <a:rPr lang="it-IT" sz="1400" dirty="0">
                <a:solidFill>
                  <a:srgbClr val="333333"/>
                </a:solidFill>
              </a:rPr>
              <a:t>Fascio fermo fino a fine Febbraio: </a:t>
            </a:r>
            <a:r>
              <a:rPr lang="it-IT" sz="1400" dirty="0" err="1">
                <a:solidFill>
                  <a:srgbClr val="333333"/>
                </a:solidFill>
              </a:rPr>
              <a:t>disassemblaggio</a:t>
            </a:r>
            <a:r>
              <a:rPr lang="it-IT" sz="1400" dirty="0">
                <a:solidFill>
                  <a:srgbClr val="333333"/>
                </a:solidFill>
              </a:rPr>
              <a:t> di  PREX/CREX (</a:t>
            </a:r>
            <a:r>
              <a:rPr lang="it-IT" sz="1400" dirty="0" err="1">
                <a:solidFill>
                  <a:srgbClr val="333333"/>
                </a:solidFill>
              </a:rPr>
              <a:t>neutron</a:t>
            </a:r>
            <a:r>
              <a:rPr lang="it-IT" sz="1400" dirty="0">
                <a:solidFill>
                  <a:srgbClr val="333333"/>
                </a:solidFill>
              </a:rPr>
              <a:t> </a:t>
            </a:r>
            <a:r>
              <a:rPr lang="it-IT" sz="1400" dirty="0" err="1">
                <a:solidFill>
                  <a:srgbClr val="333333"/>
                </a:solidFill>
              </a:rPr>
              <a:t>skin</a:t>
            </a:r>
            <a:r>
              <a:rPr lang="it-IT" sz="1400" dirty="0">
                <a:solidFill>
                  <a:srgbClr val="333333"/>
                </a:solidFill>
              </a:rPr>
              <a:t> </a:t>
            </a:r>
            <a:r>
              <a:rPr lang="it-IT" sz="1400" dirty="0" err="1">
                <a:solidFill>
                  <a:srgbClr val="333333"/>
                </a:solidFill>
              </a:rPr>
              <a:t>experiments</a:t>
            </a:r>
            <a:r>
              <a:rPr lang="it-IT" sz="1400" dirty="0">
                <a:solidFill>
                  <a:srgbClr val="333333"/>
                </a:solidFill>
              </a:rPr>
              <a:t>) e </a:t>
            </a:r>
            <a:r>
              <a:rPr lang="it-IT" sz="1400" dirty="0" err="1">
                <a:solidFill>
                  <a:srgbClr val="333333"/>
                </a:solidFill>
              </a:rPr>
              <a:t>decommissioning</a:t>
            </a:r>
            <a:r>
              <a:rPr lang="it-IT" sz="1400" dirty="0">
                <a:solidFill>
                  <a:srgbClr val="333333"/>
                </a:solidFill>
              </a:rPr>
              <a:t> RHRS per far posto a SBS + BB</a:t>
            </a:r>
          </a:p>
          <a:p>
            <a:pPr marL="285750" indent="-285750">
              <a:buFont typeface="Arial" panose="020B0604020202020204" pitchFamily="34" charset="0"/>
              <a:buChar char="•"/>
            </a:pPr>
            <a:r>
              <a:rPr lang="it-IT" sz="1400" dirty="0">
                <a:solidFill>
                  <a:srgbClr val="333333"/>
                </a:solidFill>
              </a:rPr>
              <a:t>fascio previsto per fine anno per misura: </a:t>
            </a:r>
            <a:r>
              <a:rPr lang="it-IT" sz="1400" dirty="0" err="1">
                <a:solidFill>
                  <a:srgbClr val="333333"/>
                </a:solidFill>
              </a:rPr>
              <a:t>GEp</a:t>
            </a:r>
            <a:r>
              <a:rPr lang="it-IT" sz="1400" dirty="0">
                <a:solidFill>
                  <a:srgbClr val="333333"/>
                </a:solidFill>
              </a:rPr>
              <a:t>, </a:t>
            </a:r>
            <a:r>
              <a:rPr lang="it-IT" sz="1400" dirty="0" err="1">
                <a:solidFill>
                  <a:srgbClr val="333333"/>
                </a:solidFill>
              </a:rPr>
              <a:t>GEn</a:t>
            </a:r>
            <a:r>
              <a:rPr lang="it-IT" sz="1400" dirty="0">
                <a:solidFill>
                  <a:srgbClr val="333333"/>
                </a:solidFill>
              </a:rPr>
              <a:t>, </a:t>
            </a:r>
            <a:r>
              <a:rPr lang="it-IT" sz="1400" dirty="0" err="1">
                <a:solidFill>
                  <a:srgbClr val="333333"/>
                </a:solidFill>
              </a:rPr>
              <a:t>GMn</a:t>
            </a:r>
            <a:r>
              <a:rPr lang="it-IT" sz="1400" dirty="0">
                <a:solidFill>
                  <a:srgbClr val="333333"/>
                </a:solidFill>
              </a:rPr>
              <a:t>, </a:t>
            </a:r>
            <a:r>
              <a:rPr lang="it-IT" sz="1400" dirty="0" err="1">
                <a:solidFill>
                  <a:srgbClr val="333333"/>
                </a:solidFill>
              </a:rPr>
              <a:t>GEn</a:t>
            </a:r>
            <a:r>
              <a:rPr lang="it-IT" sz="1400" dirty="0">
                <a:solidFill>
                  <a:srgbClr val="333333"/>
                </a:solidFill>
              </a:rPr>
              <a:t>-RP</a:t>
            </a:r>
          </a:p>
          <a:p>
            <a:pPr marL="285750" indent="-285750">
              <a:buFont typeface="Arial" panose="020B0604020202020204" pitchFamily="34" charset="0"/>
              <a:buChar char="•"/>
            </a:pPr>
            <a:r>
              <a:rPr lang="it-IT" sz="1400" dirty="0">
                <a:solidFill>
                  <a:srgbClr val="333333"/>
                </a:solidFill>
              </a:rPr>
              <a:t>Contributo di Bari: </a:t>
            </a:r>
          </a:p>
          <a:p>
            <a:pPr marL="867811" lvl="1" indent="-285750">
              <a:buFont typeface="Arial" panose="020B0604020202020204" pitchFamily="34" charset="0"/>
              <a:buChar char="•"/>
            </a:pPr>
            <a:r>
              <a:rPr lang="it-IT" sz="1400" dirty="0">
                <a:solidFill>
                  <a:srgbClr val="333333"/>
                </a:solidFill>
              </a:rPr>
              <a:t>camere a GEM del </a:t>
            </a:r>
            <a:r>
              <a:rPr lang="it-IT" sz="1400" dirty="0" err="1">
                <a:solidFill>
                  <a:srgbClr val="333333"/>
                </a:solidFill>
              </a:rPr>
              <a:t>Forward</a:t>
            </a:r>
            <a:r>
              <a:rPr lang="it-IT" sz="1400" dirty="0">
                <a:solidFill>
                  <a:srgbClr val="333333"/>
                </a:solidFill>
              </a:rPr>
              <a:t> </a:t>
            </a:r>
            <a:r>
              <a:rPr lang="it-IT" sz="1400" dirty="0" err="1">
                <a:solidFill>
                  <a:srgbClr val="333333"/>
                </a:solidFill>
              </a:rPr>
              <a:t>tracker</a:t>
            </a:r>
            <a:r>
              <a:rPr lang="it-IT" sz="1400" dirty="0">
                <a:solidFill>
                  <a:srgbClr val="333333"/>
                </a:solidFill>
              </a:rPr>
              <a:t> </a:t>
            </a:r>
            <a:r>
              <a:rPr lang="it-IT" sz="1400" dirty="0" err="1">
                <a:solidFill>
                  <a:srgbClr val="333333"/>
                </a:solidFill>
              </a:rPr>
              <a:t>proton</a:t>
            </a:r>
            <a:r>
              <a:rPr lang="it-IT" sz="1400" dirty="0">
                <a:solidFill>
                  <a:srgbClr val="333333"/>
                </a:solidFill>
              </a:rPr>
              <a:t> </a:t>
            </a:r>
            <a:r>
              <a:rPr lang="it-IT" sz="1400" dirty="0" err="1">
                <a:solidFill>
                  <a:srgbClr val="333333"/>
                </a:solidFill>
              </a:rPr>
              <a:t>polarimeter</a:t>
            </a:r>
            <a:r>
              <a:rPr lang="it-IT" sz="1400" dirty="0">
                <a:solidFill>
                  <a:srgbClr val="333333"/>
                </a:solidFill>
              </a:rPr>
              <a:t> e del BB (</a:t>
            </a:r>
            <a:r>
              <a:rPr lang="it-IT" sz="1400" dirty="0" err="1">
                <a:solidFill>
                  <a:srgbClr val="333333"/>
                </a:solidFill>
              </a:rPr>
              <a:t>BigBite</a:t>
            </a:r>
            <a:r>
              <a:rPr lang="it-IT" sz="1400" dirty="0">
                <a:solidFill>
                  <a:srgbClr val="333333"/>
                </a:solidFill>
              </a:rPr>
              <a:t>) </a:t>
            </a:r>
            <a:r>
              <a:rPr lang="it-IT" sz="1400" dirty="0" err="1">
                <a:solidFill>
                  <a:srgbClr val="333333"/>
                </a:solidFill>
              </a:rPr>
              <a:t>spectometer</a:t>
            </a:r>
            <a:br>
              <a:rPr lang="it-IT" sz="1400" dirty="0"/>
            </a:br>
            <a:r>
              <a:rPr lang="it-IT" sz="1400" dirty="0">
                <a:solidFill>
                  <a:srgbClr val="333333"/>
                </a:solidFill>
              </a:rPr>
              <a:t>GEM testate con cosmici: </a:t>
            </a:r>
            <a:r>
              <a:rPr lang="it-IT" sz="1400" dirty="0" err="1">
                <a:solidFill>
                  <a:srgbClr val="333333"/>
                </a:solidFill>
              </a:rPr>
              <a:t>R</a:t>
            </a:r>
            <a:r>
              <a:rPr lang="it-IT" sz="1400" dirty="0">
                <a:solidFill>
                  <a:srgbClr val="333333"/>
                </a:solidFill>
              </a:rPr>
              <a:t>. Perrino (</a:t>
            </a:r>
            <a:r>
              <a:rPr lang="it-IT" sz="1400" dirty="0" err="1">
                <a:solidFill>
                  <a:srgbClr val="333333"/>
                </a:solidFill>
              </a:rPr>
              <a:t>leading</a:t>
            </a:r>
            <a:r>
              <a:rPr lang="it-IT" sz="1400" dirty="0">
                <a:solidFill>
                  <a:srgbClr val="333333"/>
                </a:solidFill>
              </a:rPr>
              <a:t> and </a:t>
            </a:r>
            <a:r>
              <a:rPr lang="it-IT" sz="1400" dirty="0" err="1">
                <a:solidFill>
                  <a:srgbClr val="333333"/>
                </a:solidFill>
              </a:rPr>
              <a:t>supporting</a:t>
            </a:r>
            <a:r>
              <a:rPr lang="it-IT" sz="1400" dirty="0">
                <a:solidFill>
                  <a:srgbClr val="333333"/>
                </a:solidFill>
              </a:rPr>
              <a:t>)</a:t>
            </a:r>
          </a:p>
          <a:p>
            <a:pPr marL="867811" lvl="1" indent="-285750">
              <a:buFont typeface="Arial" panose="020B0604020202020204" pitchFamily="34" charset="0"/>
              <a:buChar char="•"/>
            </a:pPr>
            <a:r>
              <a:rPr lang="it-IT" sz="1400" dirty="0">
                <a:solidFill>
                  <a:srgbClr val="333333"/>
                </a:solidFill>
              </a:rPr>
              <a:t>completamento </a:t>
            </a:r>
            <a:r>
              <a:rPr lang="it-IT" sz="1400" dirty="0" err="1">
                <a:solidFill>
                  <a:srgbClr val="333333"/>
                </a:solidFill>
              </a:rPr>
              <a:t>commissioning</a:t>
            </a:r>
            <a:r>
              <a:rPr lang="it-IT" sz="1400" dirty="0">
                <a:solidFill>
                  <a:srgbClr val="333333"/>
                </a:solidFill>
              </a:rPr>
              <a:t> camere GEM con cosmici possibile con persona in loco e lavoro remoto (contributo </a:t>
            </a:r>
            <a:r>
              <a:rPr lang="it-IT" sz="1400" dirty="0" err="1">
                <a:solidFill>
                  <a:srgbClr val="333333"/>
                </a:solidFill>
              </a:rPr>
              <a:t>R</a:t>
            </a:r>
            <a:r>
              <a:rPr lang="it-IT" sz="1400" dirty="0">
                <a:solidFill>
                  <a:srgbClr val="333333"/>
                </a:solidFill>
              </a:rPr>
              <a:t>. Perrino).</a:t>
            </a:r>
          </a:p>
          <a:p>
            <a:pPr marL="867811" lvl="1" indent="-285750">
              <a:buFont typeface="Arial" panose="020B0604020202020204" pitchFamily="34" charset="0"/>
              <a:buChar char="•"/>
            </a:pPr>
            <a:r>
              <a:rPr lang="it-IT" sz="1400" dirty="0">
                <a:solidFill>
                  <a:srgbClr val="333333"/>
                </a:solidFill>
              </a:rPr>
              <a:t>Sviluppo software di </a:t>
            </a:r>
            <a:r>
              <a:rPr lang="it-IT" sz="1400" dirty="0" err="1">
                <a:solidFill>
                  <a:srgbClr val="333333"/>
                </a:solidFill>
              </a:rPr>
              <a:t>tracking</a:t>
            </a:r>
            <a:endParaRPr lang="it-IT" sz="1400" dirty="0">
              <a:solidFill>
                <a:srgbClr val="333333"/>
              </a:solidFill>
            </a:endParaRPr>
          </a:p>
          <a:p>
            <a:pPr marL="867811" lvl="1" indent="-285750">
              <a:buFont typeface="Arial" panose="020B0604020202020204" pitchFamily="34" charset="0"/>
              <a:buChar char="•"/>
            </a:pPr>
            <a:r>
              <a:rPr lang="it-IT" sz="1400" dirty="0">
                <a:solidFill>
                  <a:srgbClr val="333333"/>
                </a:solidFill>
              </a:rPr>
              <a:t>supporto nella analisi dei dati di </a:t>
            </a:r>
            <a:r>
              <a:rPr lang="it-IT" sz="1400" dirty="0" err="1">
                <a:solidFill>
                  <a:srgbClr val="333333"/>
                </a:solidFill>
              </a:rPr>
              <a:t>commissioning</a:t>
            </a:r>
            <a:r>
              <a:rPr lang="it-IT" sz="1400" dirty="0">
                <a:solidFill>
                  <a:srgbClr val="333333"/>
                </a:solidFill>
              </a:rPr>
              <a:t> (</a:t>
            </a:r>
            <a:r>
              <a:rPr lang="it-IT" sz="1400" dirty="0" err="1">
                <a:solidFill>
                  <a:srgbClr val="333333"/>
                </a:solidFill>
              </a:rPr>
              <a:t>R</a:t>
            </a:r>
            <a:r>
              <a:rPr lang="it-IT" sz="1400" dirty="0">
                <a:solidFill>
                  <a:srgbClr val="333333"/>
                </a:solidFill>
              </a:rPr>
              <a:t>. De Leo e L. </a:t>
            </a:r>
            <a:r>
              <a:rPr lang="it-IT" sz="1400" dirty="0" err="1">
                <a:solidFill>
                  <a:srgbClr val="333333"/>
                </a:solidFill>
              </a:rPr>
              <a:t>Lagamba</a:t>
            </a:r>
            <a:r>
              <a:rPr lang="it-IT" sz="1400" dirty="0">
                <a:solidFill>
                  <a:srgbClr val="333333"/>
                </a:solidFill>
              </a:rPr>
              <a:t>)</a:t>
            </a:r>
          </a:p>
          <a:p>
            <a:pPr marL="867811" lvl="1" indent="-285750">
              <a:buFont typeface="Arial" panose="020B0604020202020204" pitchFamily="34" charset="0"/>
              <a:buChar char="•"/>
            </a:pPr>
            <a:r>
              <a:rPr lang="it-IT" sz="1400" dirty="0">
                <a:solidFill>
                  <a:srgbClr val="333333"/>
                </a:solidFill>
              </a:rPr>
              <a:t>Risultati molto al di là delle più rosee prospettive, data la situazione Covid-19 </a:t>
            </a:r>
          </a:p>
          <a:p>
            <a:endParaRPr lang="it-IT" sz="1400" dirty="0">
              <a:solidFill>
                <a:srgbClr val="333333"/>
              </a:solidFill>
            </a:endParaRPr>
          </a:p>
          <a:p>
            <a:r>
              <a:rPr lang="it-IT" sz="1400" dirty="0">
                <a:solidFill>
                  <a:srgbClr val="333333"/>
                </a:solidFill>
              </a:rPr>
              <a:t>Gruppo di Bari: </a:t>
            </a:r>
            <a:r>
              <a:rPr lang="it-IT" sz="1400" dirty="0"/>
              <a:t>G. De Cataldo, D. Di Bari, L. </a:t>
            </a:r>
            <a:r>
              <a:rPr lang="it-IT" sz="1400" dirty="0" err="1"/>
              <a:t>Lagamba</a:t>
            </a:r>
            <a:r>
              <a:rPr lang="it-IT" sz="1400" dirty="0"/>
              <a:t>, </a:t>
            </a:r>
            <a:r>
              <a:rPr lang="it-IT" sz="1400" dirty="0" err="1"/>
              <a:t>R</a:t>
            </a:r>
            <a:r>
              <a:rPr lang="it-IT" sz="1400" dirty="0"/>
              <a:t>. Perrino, </a:t>
            </a:r>
            <a:r>
              <a:rPr lang="it-IT" sz="1400" dirty="0" err="1"/>
              <a:t>R</a:t>
            </a:r>
            <a:r>
              <a:rPr lang="it-IT" sz="1400" dirty="0"/>
              <a:t>. De Leo</a:t>
            </a:r>
          </a:p>
        </p:txBody>
      </p:sp>
      <p:sp>
        <p:nvSpPr>
          <p:cNvPr id="7" name="Footer Placeholder 2">
            <a:extLst>
              <a:ext uri="{FF2B5EF4-FFF2-40B4-BE49-F238E27FC236}">
                <a16:creationId xmlns:a16="http://schemas.microsoft.com/office/drawing/2014/main" id="{70D4F847-C6AA-5743-8BE3-5B8F8FE4856C}"/>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10" name="Title 1">
            <a:extLst>
              <a:ext uri="{FF2B5EF4-FFF2-40B4-BE49-F238E27FC236}">
                <a16:creationId xmlns:a16="http://schemas.microsoft.com/office/drawing/2014/main" id="{A71E31F6-1BC1-114D-85BB-D4C0A45B86EE}"/>
              </a:ext>
            </a:extLst>
          </p:cNvPr>
          <p:cNvSpPr txBox="1">
            <a:spLocks/>
          </p:cNvSpPr>
          <p:nvPr/>
        </p:nvSpPr>
        <p:spPr>
          <a:xfrm>
            <a:off x="1775445" y="138951"/>
            <a:ext cx="9342088" cy="393738"/>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dirty="0"/>
              <a:t>Attività CSN III (3/4)</a:t>
            </a:r>
          </a:p>
        </p:txBody>
      </p:sp>
    </p:spTree>
    <p:extLst>
      <p:ext uri="{BB962C8B-B14F-4D97-AF65-F5344CB8AC3E}">
        <p14:creationId xmlns:p14="http://schemas.microsoft.com/office/powerpoint/2010/main" val="13500908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CA258569-527F-0642-A2E1-8F009CE242E8}"/>
              </a:ext>
            </a:extLst>
          </p:cNvPr>
          <p:cNvSpPr>
            <a:spLocks noGrp="1"/>
          </p:cNvSpPr>
          <p:nvPr>
            <p:ph type="sldNum" sz="quarter" idx="4"/>
          </p:nvPr>
        </p:nvSpPr>
        <p:spPr/>
        <p:txBody>
          <a:bodyPr/>
          <a:lstStyle/>
          <a:p>
            <a:fld id="{B7F62631-D247-0E44-B808-5D23CBBA66F7}" type="slidenum">
              <a:rPr lang="en-US" smtClean="0"/>
              <a:pPr/>
              <a:t>86</a:t>
            </a:fld>
            <a:endParaRPr lang="en-US" dirty="0"/>
          </a:p>
        </p:txBody>
      </p:sp>
      <p:sp>
        <p:nvSpPr>
          <p:cNvPr id="5" name="Rettangolo 4">
            <a:extLst>
              <a:ext uri="{FF2B5EF4-FFF2-40B4-BE49-F238E27FC236}">
                <a16:creationId xmlns:a16="http://schemas.microsoft.com/office/drawing/2014/main" id="{8D446797-3A84-9D4C-8BAA-6FF99DD36CCE}"/>
              </a:ext>
            </a:extLst>
          </p:cNvPr>
          <p:cNvSpPr/>
          <p:nvPr/>
        </p:nvSpPr>
        <p:spPr>
          <a:xfrm>
            <a:off x="0" y="964095"/>
            <a:ext cx="11582400" cy="1754326"/>
          </a:xfrm>
          <a:prstGeom prst="rect">
            <a:avLst/>
          </a:prstGeom>
        </p:spPr>
        <p:txBody>
          <a:bodyPr wrap="square">
            <a:spAutoFit/>
          </a:bodyPr>
          <a:lstStyle/>
          <a:p>
            <a:pPr marL="285750" indent="-285750" algn="just">
              <a:buFont typeface="Arial" panose="020B0604020202020204" pitchFamily="34" charset="0"/>
              <a:buChar char="•"/>
            </a:pPr>
            <a:r>
              <a:rPr lang="it-IT" sz="1800" dirty="0"/>
              <a:t>Il gruppo III si presenta variegato dal punto di vista scientifico, </a:t>
            </a:r>
            <a:r>
              <a:rPr lang="it-IT" sz="1800" dirty="0">
                <a:solidFill>
                  <a:srgbClr val="FF0000"/>
                </a:solidFill>
              </a:rPr>
              <a:t>comprendendo 6 linee di ricerca </a:t>
            </a:r>
            <a:r>
              <a:rPr lang="it-IT" sz="1800" dirty="0"/>
              <a:t>afferenti alla CSN3, ed è molto attivo sul piano locale, nazionale ed internazionale</a:t>
            </a:r>
          </a:p>
          <a:p>
            <a:pPr marL="285750" indent="-285750" algn="just">
              <a:buFont typeface="Arial" panose="020B0604020202020204" pitchFamily="34" charset="0"/>
              <a:buChar char="•"/>
            </a:pPr>
            <a:endParaRPr lang="it-IT" sz="1800" dirty="0"/>
          </a:p>
          <a:p>
            <a:pPr marL="285750" indent="-285750" algn="just">
              <a:buFont typeface="Arial" panose="020B0604020202020204" pitchFamily="34" charset="0"/>
              <a:buChar char="•"/>
            </a:pPr>
            <a:r>
              <a:rPr lang="it-IT" sz="1800" dirty="0"/>
              <a:t>Del gruppo fanno parte oltre ai ricercatori e tecnologi dell’INFN, anche personale UNIBA, POLIBA, UNIFG e CNR</a:t>
            </a:r>
          </a:p>
          <a:p>
            <a:pPr marL="285750" indent="-285750" algn="just">
              <a:buFont typeface="Arial" panose="020B0604020202020204" pitchFamily="34" charset="0"/>
              <a:buChar char="•"/>
            </a:pPr>
            <a:endParaRPr lang="it-IT" sz="1800" dirty="0"/>
          </a:p>
          <a:p>
            <a:pPr marL="285750" indent="-285750" algn="just">
              <a:buFont typeface="Arial" panose="020B0604020202020204" pitchFamily="34" charset="0"/>
              <a:buChar char="•"/>
            </a:pPr>
            <a:r>
              <a:rPr lang="it-IT" sz="1800" dirty="0"/>
              <a:t>Recentemente si sono aggiunti nuovi dottorandi di ricerca, assegnisti ma anche ricercatori universitari (</a:t>
            </a:r>
            <a:r>
              <a:rPr lang="it-IT" sz="1800" dirty="0" err="1"/>
              <a:t>RTDa</a:t>
            </a:r>
            <a:r>
              <a:rPr lang="it-IT" sz="1800" dirty="0"/>
              <a:t>)   </a:t>
            </a:r>
          </a:p>
        </p:txBody>
      </p:sp>
      <p:sp>
        <p:nvSpPr>
          <p:cNvPr id="6" name="Footer Placeholder 2">
            <a:extLst>
              <a:ext uri="{FF2B5EF4-FFF2-40B4-BE49-F238E27FC236}">
                <a16:creationId xmlns:a16="http://schemas.microsoft.com/office/drawing/2014/main" id="{5E532C3F-BD86-A143-9148-4CF3D0B7104B}"/>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9" name="Title 1">
            <a:extLst>
              <a:ext uri="{FF2B5EF4-FFF2-40B4-BE49-F238E27FC236}">
                <a16:creationId xmlns:a16="http://schemas.microsoft.com/office/drawing/2014/main" id="{FF919659-F283-514E-901C-D4A298523CC0}"/>
              </a:ext>
            </a:extLst>
          </p:cNvPr>
          <p:cNvSpPr txBox="1">
            <a:spLocks/>
          </p:cNvSpPr>
          <p:nvPr/>
        </p:nvSpPr>
        <p:spPr>
          <a:xfrm>
            <a:off x="1586734" y="160906"/>
            <a:ext cx="9342088" cy="393738"/>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dirty="0"/>
              <a:t>Attività CSN III (4/4)</a:t>
            </a:r>
          </a:p>
        </p:txBody>
      </p:sp>
    </p:spTree>
    <p:extLst>
      <p:ext uri="{BB962C8B-B14F-4D97-AF65-F5344CB8AC3E}">
        <p14:creationId xmlns:p14="http://schemas.microsoft.com/office/powerpoint/2010/main" val="42509573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87</a:t>
            </a:fld>
            <a:endParaRPr lang="en-US" dirty="0"/>
          </a:p>
        </p:txBody>
      </p:sp>
      <p:sp>
        <p:nvSpPr>
          <p:cNvPr id="8" name="TextBox 7">
            <a:extLst>
              <a:ext uri="{FF2B5EF4-FFF2-40B4-BE49-F238E27FC236}">
                <a16:creationId xmlns:a16="http://schemas.microsoft.com/office/drawing/2014/main" id="{8D63546D-58BA-6644-898C-CC0054AFA8A9}"/>
              </a:ext>
            </a:extLst>
          </p:cNvPr>
          <p:cNvSpPr txBox="1"/>
          <p:nvPr/>
        </p:nvSpPr>
        <p:spPr>
          <a:xfrm>
            <a:off x="1219200" y="1345324"/>
            <a:ext cx="9795361" cy="2923877"/>
          </a:xfrm>
          <a:prstGeom prst="rect">
            <a:avLst/>
          </a:prstGeom>
          <a:noFill/>
        </p:spPr>
        <p:txBody>
          <a:bodyPr wrap="square" rtlCol="0">
            <a:spAutoFit/>
          </a:bodyPr>
          <a:lstStyle/>
          <a:p>
            <a:r>
              <a:rPr lang="it-IT"/>
              <a:t>    Linee scientifiche della CSN4                                           IS</a:t>
            </a:r>
          </a:p>
          <a:p>
            <a:r>
              <a:rPr lang="it-IT"/>
              <a:t>        </a:t>
            </a:r>
          </a:p>
          <a:p>
            <a:r>
              <a:rPr lang="it-IT"/>
              <a:t>1  Teorie di campo e di stringa                                         	NPQCD      </a:t>
            </a:r>
          </a:p>
          <a:p>
            <a:r>
              <a:rPr lang="it-IT"/>
              <a:t>2  Fenomenologia delle particelle elementari           	QFT-HEP     </a:t>
            </a:r>
          </a:p>
          <a:p>
            <a:r>
              <a:rPr lang="it-IT"/>
              <a:t>4  Metodi matematici                                           		QUANTUM     </a:t>
            </a:r>
          </a:p>
          <a:p>
            <a:r>
              <a:rPr lang="it-IT"/>
              <a:t>5  Astroparticelle e cosmologia                               		TAsP        </a:t>
            </a:r>
          </a:p>
          <a:p>
            <a:r>
              <a:rPr lang="it-IT"/>
              <a:t>6  Fisica statistica e applicazioni di teoria dei campi 	BioPhys    </a:t>
            </a:r>
          </a:p>
          <a:p>
            <a:r>
              <a:rPr lang="it-IT"/>
              <a:t>6  Fisica statistica e applicazioni di teoria dei campi      FIELDTURB   </a:t>
            </a:r>
          </a:p>
        </p:txBody>
      </p:sp>
      <p:sp>
        <p:nvSpPr>
          <p:cNvPr id="9" name="TextBox 8">
            <a:extLst>
              <a:ext uri="{FF2B5EF4-FFF2-40B4-BE49-F238E27FC236}">
                <a16:creationId xmlns:a16="http://schemas.microsoft.com/office/drawing/2014/main" id="{4888185C-51E1-974A-A5E2-3CD36678B953}"/>
              </a:ext>
            </a:extLst>
          </p:cNvPr>
          <p:cNvSpPr txBox="1"/>
          <p:nvPr/>
        </p:nvSpPr>
        <p:spPr>
          <a:xfrm>
            <a:off x="1912883" y="4623144"/>
            <a:ext cx="7872248" cy="446276"/>
          </a:xfrm>
          <a:prstGeom prst="rect">
            <a:avLst/>
          </a:prstGeom>
          <a:noFill/>
        </p:spPr>
        <p:txBody>
          <a:bodyPr wrap="square" rtlCol="0">
            <a:spAutoFit/>
          </a:bodyPr>
          <a:lstStyle/>
          <a:p>
            <a:r>
              <a:rPr lang="en-GB" dirty="0"/>
              <a:t>S</a:t>
            </a:r>
            <a:r>
              <a:rPr lang="en-IT" dirty="0"/>
              <a:t>taff + Associati = 34</a:t>
            </a:r>
          </a:p>
        </p:txBody>
      </p:sp>
      <p:sp>
        <p:nvSpPr>
          <p:cNvPr id="10" name="Rectangle 9">
            <a:extLst>
              <a:ext uri="{FF2B5EF4-FFF2-40B4-BE49-F238E27FC236}">
                <a16:creationId xmlns:a16="http://schemas.microsoft.com/office/drawing/2014/main" id="{8BCC5476-B863-ED4E-BCB9-3614A5D1CF03}"/>
              </a:ext>
            </a:extLst>
          </p:cNvPr>
          <p:cNvSpPr/>
          <p:nvPr/>
        </p:nvSpPr>
        <p:spPr>
          <a:xfrm>
            <a:off x="5346085" y="4921675"/>
            <a:ext cx="5132727" cy="1508105"/>
          </a:xfrm>
          <a:prstGeom prst="rect">
            <a:avLst/>
          </a:prstGeom>
        </p:spPr>
        <p:txBody>
          <a:bodyPr wrap="square">
            <a:spAutoFit/>
          </a:bodyPr>
          <a:lstStyle/>
          <a:p>
            <a:r>
              <a:rPr lang="it-IT"/>
              <a:t>+ 4 nuovi dottorandi: </a:t>
            </a:r>
          </a:p>
          <a:p>
            <a:r>
              <a:rPr lang="it-IT"/>
              <a:t>Semerario, Caporusso (FIELDTURB)</a:t>
            </a:r>
          </a:p>
          <a:p>
            <a:r>
              <a:rPr lang="it-IT"/>
              <a:t>Lucente (TAsP)</a:t>
            </a:r>
          </a:p>
          <a:p>
            <a:r>
              <a:rPr lang="it-IT"/>
              <a:t>Amato (QUANTUM) </a:t>
            </a:r>
          </a:p>
        </p:txBody>
      </p:sp>
      <p:sp>
        <p:nvSpPr>
          <p:cNvPr id="11" name="Footer Placeholder 2">
            <a:extLst>
              <a:ext uri="{FF2B5EF4-FFF2-40B4-BE49-F238E27FC236}">
                <a16:creationId xmlns:a16="http://schemas.microsoft.com/office/drawing/2014/main" id="{76E74BA2-BFD7-8A4E-AC3F-256A15E8D7C5}"/>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12" name="Title 1">
            <a:extLst>
              <a:ext uri="{FF2B5EF4-FFF2-40B4-BE49-F238E27FC236}">
                <a16:creationId xmlns:a16="http://schemas.microsoft.com/office/drawing/2014/main" id="{5E0C04D2-8031-9046-BFBE-DD23CD253C60}"/>
              </a:ext>
            </a:extLst>
          </p:cNvPr>
          <p:cNvSpPr txBox="1">
            <a:spLocks/>
          </p:cNvSpPr>
          <p:nvPr/>
        </p:nvSpPr>
        <p:spPr>
          <a:xfrm>
            <a:off x="1635402" y="176122"/>
            <a:ext cx="9342088" cy="393738"/>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dirty="0"/>
              <a:t>Attività CSN IV (1/4)</a:t>
            </a:r>
          </a:p>
        </p:txBody>
      </p:sp>
    </p:spTree>
    <p:extLst>
      <p:ext uri="{BB962C8B-B14F-4D97-AF65-F5344CB8AC3E}">
        <p14:creationId xmlns:p14="http://schemas.microsoft.com/office/powerpoint/2010/main" val="15441010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1E01CA-FECA-A64A-B74C-DE2DA54D4BB1}"/>
              </a:ext>
            </a:extLst>
          </p:cNvPr>
          <p:cNvSpPr>
            <a:spLocks noGrp="1"/>
          </p:cNvSpPr>
          <p:nvPr>
            <p:ph type="sldNum" sz="quarter" idx="4"/>
          </p:nvPr>
        </p:nvSpPr>
        <p:spPr/>
        <p:txBody>
          <a:bodyPr/>
          <a:lstStyle/>
          <a:p>
            <a:fld id="{B7F62631-D247-0E44-B808-5D23CBBA66F7}" type="slidenum">
              <a:rPr lang="en-US" smtClean="0"/>
              <a:pPr/>
              <a:t>88</a:t>
            </a:fld>
            <a:endParaRPr lang="en-US" dirty="0"/>
          </a:p>
        </p:txBody>
      </p:sp>
      <p:sp>
        <p:nvSpPr>
          <p:cNvPr id="5" name="CasellaDiTesto 3">
            <a:extLst>
              <a:ext uri="{FF2B5EF4-FFF2-40B4-BE49-F238E27FC236}">
                <a16:creationId xmlns:a16="http://schemas.microsoft.com/office/drawing/2014/main" id="{62889C76-2A26-6F4B-B8B4-D29EF974540C}"/>
              </a:ext>
            </a:extLst>
          </p:cNvPr>
          <p:cNvSpPr txBox="1"/>
          <p:nvPr/>
        </p:nvSpPr>
        <p:spPr>
          <a:xfrm>
            <a:off x="166601" y="951034"/>
            <a:ext cx="2274275" cy="523220"/>
          </a:xfrm>
          <a:prstGeom prst="rect">
            <a:avLst/>
          </a:prstGeom>
          <a:solidFill>
            <a:schemeClr val="bg2"/>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it-IT" sz="1400" dirty="0">
                <a:solidFill>
                  <a:schemeClr val="tx1"/>
                </a:solidFill>
                <a:cs typeface="Avenir Book"/>
              </a:rPr>
              <a:t>QFT-HEP: Standard Model and </a:t>
            </a:r>
            <a:r>
              <a:rPr lang="it-IT" sz="1400" dirty="0" err="1">
                <a:solidFill>
                  <a:schemeClr val="tx1"/>
                </a:solidFill>
                <a:cs typeface="Avenir Book"/>
              </a:rPr>
              <a:t>Physics</a:t>
            </a:r>
            <a:r>
              <a:rPr lang="it-IT" sz="1400" dirty="0">
                <a:solidFill>
                  <a:schemeClr val="tx1"/>
                </a:solidFill>
                <a:cs typeface="Avenir Book"/>
              </a:rPr>
              <a:t> Beyond SM</a:t>
            </a:r>
          </a:p>
        </p:txBody>
      </p:sp>
      <p:sp>
        <p:nvSpPr>
          <p:cNvPr id="6" name="CasellaDiTesto 4">
            <a:extLst>
              <a:ext uri="{FF2B5EF4-FFF2-40B4-BE49-F238E27FC236}">
                <a16:creationId xmlns:a16="http://schemas.microsoft.com/office/drawing/2014/main" id="{FB45D506-AD44-3C48-A9A3-4B77DE11B605}"/>
              </a:ext>
            </a:extLst>
          </p:cNvPr>
          <p:cNvSpPr txBox="1"/>
          <p:nvPr/>
        </p:nvSpPr>
        <p:spPr>
          <a:xfrm>
            <a:off x="2498736" y="951034"/>
            <a:ext cx="8515825" cy="646331"/>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200" dirty="0">
                <a:solidFill>
                  <a:schemeClr val="tx1"/>
                </a:solidFill>
                <a:cs typeface="Avenir Book"/>
              </a:rPr>
              <a:t>P. Colangelo, </a:t>
            </a:r>
            <a:r>
              <a:rPr lang="it-IT" sz="1200" dirty="0" err="1">
                <a:solidFill>
                  <a:schemeClr val="tx1"/>
                </a:solidFill>
                <a:cs typeface="Avenir Book"/>
              </a:rPr>
              <a:t>F</a:t>
            </a:r>
            <a:r>
              <a:rPr lang="it-IT" sz="1200" dirty="0">
                <a:solidFill>
                  <a:schemeClr val="tx1"/>
                </a:solidFill>
                <a:cs typeface="Avenir Book"/>
              </a:rPr>
              <a:t>. De Fazio </a:t>
            </a:r>
            <a:r>
              <a:rPr lang="it-IT" sz="1200" dirty="0">
                <a:solidFill>
                  <a:srgbClr val="00B050"/>
                </a:solidFill>
                <a:cs typeface="Avenir Book"/>
              </a:rPr>
              <a:t>(</a:t>
            </a:r>
            <a:r>
              <a:rPr lang="it-IT" sz="1200" dirty="0" err="1">
                <a:solidFill>
                  <a:srgbClr val="00B050"/>
                </a:solidFill>
                <a:cs typeface="Avenir Book"/>
              </a:rPr>
              <a:t>resp</a:t>
            </a:r>
            <a:r>
              <a:rPr lang="it-IT" sz="1200" dirty="0">
                <a:solidFill>
                  <a:srgbClr val="00B050"/>
                </a:solidFill>
                <a:cs typeface="Avenir Book"/>
              </a:rPr>
              <a:t>. locale &amp; nazionale), </a:t>
            </a:r>
            <a:r>
              <a:rPr lang="it-IT" sz="1200" dirty="0">
                <a:cs typeface="Avenir Book"/>
              </a:rPr>
              <a:t>E. </a:t>
            </a:r>
            <a:r>
              <a:rPr lang="it-IT" sz="1200" dirty="0" err="1">
                <a:cs typeface="Avenir Book"/>
              </a:rPr>
              <a:t>Scrimieri</a:t>
            </a:r>
            <a:r>
              <a:rPr lang="it-IT" sz="1200" dirty="0">
                <a:solidFill>
                  <a:schemeClr val="tx1"/>
                </a:solidFill>
                <a:cs typeface="Avenir Book"/>
              </a:rPr>
              <a:t>, </a:t>
            </a:r>
            <a:r>
              <a:rPr lang="it-IT" sz="1200" dirty="0" err="1">
                <a:solidFill>
                  <a:schemeClr val="tx1"/>
                </a:solidFill>
                <a:cs typeface="Avenir Book"/>
              </a:rPr>
              <a:t>F</a:t>
            </a:r>
            <a:r>
              <a:rPr lang="it-IT" sz="1200" dirty="0">
                <a:solidFill>
                  <a:schemeClr val="tx1"/>
                </a:solidFill>
                <a:cs typeface="Avenir Book"/>
              </a:rPr>
              <a:t>. </a:t>
            </a:r>
            <a:r>
              <a:rPr lang="it-IT" sz="1200" dirty="0" err="1">
                <a:solidFill>
                  <a:schemeClr val="tx1"/>
                </a:solidFill>
                <a:cs typeface="Avenir Book"/>
              </a:rPr>
              <a:t>Giannuzzi</a:t>
            </a:r>
            <a:r>
              <a:rPr lang="it-IT" sz="1200" dirty="0">
                <a:solidFill>
                  <a:schemeClr val="tx1"/>
                </a:solidFill>
                <a:cs typeface="Avenir Book"/>
              </a:rPr>
              <a:t> </a:t>
            </a:r>
            <a:r>
              <a:rPr lang="it-IT" sz="1200" dirty="0">
                <a:solidFill>
                  <a:srgbClr val="00B050"/>
                </a:solidFill>
                <a:cs typeface="Avenir Book"/>
              </a:rPr>
              <a:t>(in corso di stabilizzazione),  </a:t>
            </a:r>
            <a:r>
              <a:rPr lang="it-IT" sz="1200" dirty="0" err="1">
                <a:cs typeface="Avenir Book"/>
              </a:rPr>
              <a:t>F</a:t>
            </a:r>
            <a:r>
              <a:rPr lang="it-IT" sz="1200" dirty="0">
                <a:cs typeface="Avenir Book"/>
              </a:rPr>
              <a:t>. </a:t>
            </a:r>
            <a:r>
              <a:rPr lang="it-IT" sz="1200" dirty="0" err="1">
                <a:cs typeface="Avenir Book"/>
              </a:rPr>
              <a:t>Loparco</a:t>
            </a:r>
            <a:r>
              <a:rPr lang="it-IT" sz="1200" dirty="0">
                <a:cs typeface="Avenir Book"/>
              </a:rPr>
              <a:t> </a:t>
            </a:r>
            <a:r>
              <a:rPr lang="it-IT" sz="1200" dirty="0">
                <a:solidFill>
                  <a:srgbClr val="00B050"/>
                </a:solidFill>
                <a:cs typeface="Avenir Book"/>
              </a:rPr>
              <a:t>(</a:t>
            </a:r>
            <a:r>
              <a:rPr lang="it-IT" sz="1200" dirty="0" err="1">
                <a:solidFill>
                  <a:srgbClr val="00B050"/>
                </a:solidFill>
                <a:cs typeface="Avenir Book"/>
              </a:rPr>
              <a:t>PhD</a:t>
            </a:r>
            <a:r>
              <a:rPr lang="it-IT" sz="1200" dirty="0">
                <a:solidFill>
                  <a:srgbClr val="00B050"/>
                </a:solidFill>
                <a:cs typeface="Avenir Book"/>
              </a:rPr>
              <a:t> 34 ciclo), </a:t>
            </a:r>
          </a:p>
          <a:p>
            <a:r>
              <a:rPr lang="it-IT" sz="1200" dirty="0">
                <a:cs typeface="Avenir Book"/>
              </a:rPr>
              <a:t>M. </a:t>
            </a:r>
            <a:r>
              <a:rPr lang="it-IT" sz="1200" dirty="0" err="1">
                <a:cs typeface="Avenir Book"/>
              </a:rPr>
              <a:t>Novoa</a:t>
            </a:r>
            <a:r>
              <a:rPr lang="it-IT" sz="1200" dirty="0">
                <a:cs typeface="Avenir Book"/>
              </a:rPr>
              <a:t> </a:t>
            </a:r>
            <a:r>
              <a:rPr lang="it-IT" sz="1200" dirty="0" err="1">
                <a:cs typeface="Avenir Book"/>
              </a:rPr>
              <a:t>Brunet</a:t>
            </a:r>
            <a:r>
              <a:rPr lang="it-IT" sz="1200" dirty="0">
                <a:cs typeface="Avenir Book"/>
              </a:rPr>
              <a:t>  </a:t>
            </a:r>
            <a:r>
              <a:rPr lang="it-IT" sz="1200" dirty="0">
                <a:solidFill>
                  <a:srgbClr val="00B050"/>
                </a:solidFill>
                <a:cs typeface="Avenir Book"/>
              </a:rPr>
              <a:t>(</a:t>
            </a:r>
            <a:r>
              <a:rPr lang="it-IT" sz="1200" dirty="0" err="1">
                <a:solidFill>
                  <a:srgbClr val="00B050"/>
                </a:solidFill>
                <a:cs typeface="Avenir Book"/>
              </a:rPr>
              <a:t>postdoc</a:t>
            </a:r>
            <a:r>
              <a:rPr lang="it-IT" sz="1200" dirty="0">
                <a:solidFill>
                  <a:srgbClr val="00B050"/>
                </a:solidFill>
                <a:cs typeface="Avenir Book"/>
              </a:rPr>
              <a:t> straniero INFN - dall’ autunno 2021)</a:t>
            </a:r>
          </a:p>
          <a:p>
            <a:r>
              <a:rPr lang="it-IT" sz="1200" b="1" dirty="0">
                <a:solidFill>
                  <a:srgbClr val="FF0000"/>
                </a:solidFill>
                <a:cs typeface="Avenir Book"/>
              </a:rPr>
              <a:t>Responsabilità  </a:t>
            </a:r>
            <a:r>
              <a:rPr lang="it-IT" sz="1200" dirty="0" err="1">
                <a:cs typeface="Avenir Book"/>
              </a:rPr>
              <a:t>F</a:t>
            </a:r>
            <a:r>
              <a:rPr lang="it-IT" sz="1200" dirty="0">
                <a:cs typeface="Avenir Book"/>
              </a:rPr>
              <a:t>. De Fazio nell’ </a:t>
            </a:r>
            <a:r>
              <a:rPr lang="it-IT" sz="1200" dirty="0" err="1">
                <a:cs typeface="Avenir Book"/>
              </a:rPr>
              <a:t>Editorial</a:t>
            </a:r>
            <a:r>
              <a:rPr lang="it-IT" sz="1200" dirty="0">
                <a:cs typeface="Avenir Book"/>
              </a:rPr>
              <a:t> Board di </a:t>
            </a:r>
            <a:r>
              <a:rPr lang="it-IT" sz="1200" dirty="0" err="1">
                <a:cs typeface="Avenir Book"/>
              </a:rPr>
              <a:t>Chinese</a:t>
            </a:r>
            <a:r>
              <a:rPr lang="it-IT" sz="1200" dirty="0">
                <a:cs typeface="Avenir Book"/>
              </a:rPr>
              <a:t> </a:t>
            </a:r>
            <a:r>
              <a:rPr lang="it-IT" sz="1200" dirty="0" err="1">
                <a:cs typeface="Avenir Book"/>
              </a:rPr>
              <a:t>Physics</a:t>
            </a:r>
            <a:r>
              <a:rPr lang="it-IT" sz="1200" dirty="0">
                <a:cs typeface="Avenir Book"/>
              </a:rPr>
              <a:t> C (2020-2024) e nella commissione della </a:t>
            </a:r>
            <a:r>
              <a:rPr lang="it-IT" sz="1200" dirty="0" err="1">
                <a:cs typeface="Avenir Book"/>
              </a:rPr>
              <a:t>Cabibbo</a:t>
            </a:r>
            <a:r>
              <a:rPr lang="it-IT" sz="1200" dirty="0">
                <a:cs typeface="Avenir Book"/>
              </a:rPr>
              <a:t> </a:t>
            </a:r>
            <a:r>
              <a:rPr lang="it-IT" sz="1200" dirty="0" err="1">
                <a:cs typeface="Avenir Book"/>
              </a:rPr>
              <a:t>fellowship</a:t>
            </a:r>
            <a:r>
              <a:rPr lang="it-IT" sz="1200" dirty="0">
                <a:cs typeface="Avenir Book"/>
              </a:rPr>
              <a:t> (2020)</a:t>
            </a:r>
          </a:p>
        </p:txBody>
      </p:sp>
      <p:sp>
        <p:nvSpPr>
          <p:cNvPr id="7" name="CasellaDiTesto 1">
            <a:extLst>
              <a:ext uri="{FF2B5EF4-FFF2-40B4-BE49-F238E27FC236}">
                <a16:creationId xmlns:a16="http://schemas.microsoft.com/office/drawing/2014/main" id="{43C023AB-1FAA-1842-831B-B06303EA6DC4}"/>
              </a:ext>
            </a:extLst>
          </p:cNvPr>
          <p:cNvSpPr txBox="1"/>
          <p:nvPr/>
        </p:nvSpPr>
        <p:spPr>
          <a:xfrm>
            <a:off x="166601" y="1767535"/>
            <a:ext cx="10847960" cy="15696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200" b="1" dirty="0" err="1">
                <a:solidFill>
                  <a:srgbClr val="FF0000"/>
                </a:solidFill>
                <a:cs typeface="Avenir Book"/>
              </a:rPr>
              <a:t>Highlights</a:t>
            </a:r>
            <a:r>
              <a:rPr lang="it-IT" sz="1200" b="1" dirty="0">
                <a:solidFill>
                  <a:srgbClr val="FF0000"/>
                </a:solidFill>
                <a:cs typeface="Avenir Book"/>
              </a:rPr>
              <a:t> 2020</a:t>
            </a:r>
            <a:r>
              <a:rPr lang="it-IT" sz="1200" dirty="0">
                <a:solidFill>
                  <a:srgbClr val="FF0000"/>
                </a:solidFill>
                <a:cs typeface="Avenir Book"/>
              </a:rPr>
              <a:t>   </a:t>
            </a:r>
          </a:p>
          <a:p>
            <a:r>
              <a:rPr lang="it-IT" sz="1200" dirty="0">
                <a:solidFill>
                  <a:srgbClr val="0070C0"/>
                </a:solidFill>
                <a:cs typeface="Avenir Book"/>
              </a:rPr>
              <a:t>1. Decadimenti di B,</a:t>
            </a:r>
            <a:r>
              <a:rPr lang="it-IT" sz="1200" dirty="0">
                <a:solidFill>
                  <a:srgbClr val="0070C0"/>
                </a:solidFill>
                <a:latin typeface="Symbol" pitchFamily="2" charset="2"/>
                <a:cs typeface="Symbol" charset="2"/>
              </a:rPr>
              <a:t>L</a:t>
            </a:r>
            <a:r>
              <a:rPr lang="it-IT" sz="1200" dirty="0">
                <a:solidFill>
                  <a:srgbClr val="0070C0"/>
                </a:solidFill>
                <a:cs typeface="Symbol" charset="2"/>
              </a:rPr>
              <a:t> </a:t>
            </a:r>
            <a:r>
              <a:rPr lang="it-IT" sz="1200" baseline="-25000" dirty="0">
                <a:solidFill>
                  <a:srgbClr val="0070C0"/>
                </a:solidFill>
              </a:rPr>
              <a:t>b</a:t>
            </a:r>
            <a:r>
              <a:rPr lang="it-IT" sz="1200" dirty="0">
                <a:solidFill>
                  <a:srgbClr val="0070C0"/>
                </a:solidFill>
              </a:rPr>
              <a:t> </a:t>
            </a:r>
            <a:r>
              <a:rPr lang="it-IT" sz="1200" dirty="0">
                <a:solidFill>
                  <a:srgbClr val="0070C0"/>
                </a:solidFill>
                <a:cs typeface="Symbol" charset="2"/>
              </a:rPr>
              <a:t>in SM e BSM e implicazioni sperimentali;</a:t>
            </a:r>
            <a:r>
              <a:rPr lang="it-IT" sz="1200" dirty="0">
                <a:solidFill>
                  <a:srgbClr val="FF0000"/>
                </a:solidFill>
              </a:rPr>
              <a:t>  </a:t>
            </a:r>
            <a:r>
              <a:rPr lang="it-IT" sz="1200" dirty="0">
                <a:solidFill>
                  <a:srgbClr val="0070C0"/>
                </a:solidFill>
                <a:cs typeface="Avenir Book"/>
              </a:rPr>
              <a:t>Modello BSM con </a:t>
            </a:r>
            <a:r>
              <a:rPr lang="it-IT" sz="1200" dirty="0" err="1">
                <a:solidFill>
                  <a:srgbClr val="0070C0"/>
                </a:solidFill>
                <a:cs typeface="Avenir Book"/>
              </a:rPr>
              <a:t>Z</a:t>
            </a:r>
            <a:r>
              <a:rPr lang="it-IT" sz="1200" dirty="0">
                <a:solidFill>
                  <a:srgbClr val="0070C0"/>
                </a:solidFill>
                <a:cs typeface="Avenir Book"/>
              </a:rPr>
              <a:t>’; </a:t>
            </a:r>
            <a:r>
              <a:rPr lang="it-IT" sz="1200" dirty="0" err="1">
                <a:solidFill>
                  <a:srgbClr val="0070C0"/>
                </a:solidFill>
                <a:cs typeface="Avenir Book"/>
              </a:rPr>
              <a:t>Bound</a:t>
            </a:r>
            <a:r>
              <a:rPr lang="it-IT" sz="1200" dirty="0">
                <a:solidFill>
                  <a:srgbClr val="0070C0"/>
                </a:solidFill>
                <a:cs typeface="Avenir Book"/>
              </a:rPr>
              <a:t> di </a:t>
            </a:r>
            <a:r>
              <a:rPr lang="it-IT" sz="1200" dirty="0" err="1">
                <a:solidFill>
                  <a:srgbClr val="0070C0"/>
                </a:solidFill>
                <a:cs typeface="Avenir Book"/>
              </a:rPr>
              <a:t>Maldacena</a:t>
            </a:r>
            <a:r>
              <a:rPr lang="it-IT" sz="1200" dirty="0">
                <a:solidFill>
                  <a:srgbClr val="0070C0"/>
                </a:solidFill>
              </a:rPr>
              <a:t>-</a:t>
            </a:r>
            <a:r>
              <a:rPr lang="it-IT" sz="1200" dirty="0" err="1">
                <a:solidFill>
                  <a:srgbClr val="0070C0"/>
                </a:solidFill>
              </a:rPr>
              <a:t>Shenker</a:t>
            </a:r>
            <a:r>
              <a:rPr lang="it-IT" sz="1200" dirty="0">
                <a:solidFill>
                  <a:srgbClr val="0070C0"/>
                </a:solidFill>
              </a:rPr>
              <a:t>-Stanford per esponenti di </a:t>
            </a:r>
            <a:r>
              <a:rPr lang="it-IT" sz="1200" dirty="0" err="1">
                <a:solidFill>
                  <a:srgbClr val="0070C0"/>
                </a:solidFill>
              </a:rPr>
              <a:t>Lyapounov</a:t>
            </a:r>
            <a:r>
              <a:rPr lang="it-IT" sz="1200" dirty="0">
                <a:solidFill>
                  <a:srgbClr val="0070C0"/>
                </a:solidFill>
              </a:rPr>
              <a:t> del duale di un sistema </a:t>
            </a:r>
            <a:r>
              <a:rPr lang="it-IT" sz="1200" dirty="0" err="1">
                <a:solidFill>
                  <a:srgbClr val="0070C0"/>
                </a:solidFill>
              </a:rPr>
              <a:t>Qqbar</a:t>
            </a:r>
            <a:r>
              <a:rPr lang="it-IT" sz="1200" dirty="0">
                <a:solidFill>
                  <a:srgbClr val="0070C0"/>
                </a:solidFill>
              </a:rPr>
              <a:t> -</a:t>
            </a:r>
            <a:r>
              <a:rPr lang="it-IT" sz="1200" dirty="0">
                <a:solidFill>
                  <a:srgbClr val="0070C0"/>
                </a:solidFill>
                <a:cs typeface="Avenir Book"/>
              </a:rPr>
              <a:t>SM e effetti BSM in decadimenti di </a:t>
            </a:r>
            <a:r>
              <a:rPr lang="it-IT" sz="1200" dirty="0" err="1">
                <a:solidFill>
                  <a:srgbClr val="0070C0"/>
                </a:solidFill>
                <a:cs typeface="Avenir Book"/>
              </a:rPr>
              <a:t>B</a:t>
            </a:r>
            <a:r>
              <a:rPr lang="it-IT" sz="1200" baseline="-25000" dirty="0" err="1">
                <a:solidFill>
                  <a:srgbClr val="0070C0"/>
                </a:solidFill>
                <a:cs typeface="Avenir Book"/>
              </a:rPr>
              <a:t>s</a:t>
            </a:r>
            <a:r>
              <a:rPr lang="it-IT" sz="1200" dirty="0">
                <a:solidFill>
                  <a:srgbClr val="0070C0"/>
                </a:solidFill>
                <a:cs typeface="Avenir Book"/>
              </a:rPr>
              <a:t>, </a:t>
            </a:r>
            <a:r>
              <a:rPr lang="it-IT" sz="1200" dirty="0" err="1">
                <a:solidFill>
                  <a:srgbClr val="0070C0"/>
                </a:solidFill>
                <a:cs typeface="Avenir Book"/>
              </a:rPr>
              <a:t>B</a:t>
            </a:r>
            <a:r>
              <a:rPr lang="it-IT" sz="1200" baseline="-25000" dirty="0" err="1">
                <a:solidFill>
                  <a:srgbClr val="0070C0"/>
                </a:solidFill>
                <a:cs typeface="Avenir Book"/>
              </a:rPr>
              <a:t>c</a:t>
            </a:r>
            <a:r>
              <a:rPr lang="it-IT" sz="1200" dirty="0">
                <a:solidFill>
                  <a:srgbClr val="0070C0"/>
                </a:solidFill>
                <a:cs typeface="Avenir Book"/>
              </a:rPr>
              <a:t> e barioni </a:t>
            </a:r>
            <a:r>
              <a:rPr lang="it-IT" sz="1200" dirty="0">
                <a:solidFill>
                  <a:srgbClr val="0070C0"/>
                </a:solidFill>
                <a:latin typeface="Symbol" pitchFamily="2" charset="2"/>
              </a:rPr>
              <a:t>L</a:t>
            </a:r>
            <a:r>
              <a:rPr lang="it-IT" sz="1200" dirty="0">
                <a:solidFill>
                  <a:srgbClr val="0070C0"/>
                </a:solidFill>
              </a:rPr>
              <a:t> </a:t>
            </a:r>
            <a:r>
              <a:rPr lang="it-IT" sz="1200" baseline="-25000" dirty="0">
                <a:solidFill>
                  <a:srgbClr val="0070C0"/>
                </a:solidFill>
              </a:rPr>
              <a:t>b, </a:t>
            </a:r>
            <a:r>
              <a:rPr lang="it-IT" sz="1200" dirty="0" err="1">
                <a:solidFill>
                  <a:srgbClr val="0070C0"/>
                </a:solidFill>
                <a:latin typeface="Symbol" pitchFamily="2" charset="2"/>
              </a:rPr>
              <a:t>X</a:t>
            </a:r>
            <a:r>
              <a:rPr lang="it-IT" sz="1200" baseline="-25000" dirty="0" err="1">
                <a:solidFill>
                  <a:srgbClr val="0070C0"/>
                </a:solidFill>
              </a:rPr>
              <a:t>b</a:t>
            </a:r>
            <a:r>
              <a:rPr lang="it-IT" sz="1200" baseline="-25000" dirty="0">
                <a:solidFill>
                  <a:srgbClr val="0070C0"/>
                </a:solidFill>
              </a:rPr>
              <a:t>, </a:t>
            </a:r>
            <a:endParaRPr lang="it-IT" sz="1200" dirty="0">
              <a:solidFill>
                <a:srgbClr val="FF0000"/>
              </a:solidFill>
            </a:endParaRPr>
          </a:p>
          <a:p>
            <a:r>
              <a:rPr lang="it-IT" sz="1200" dirty="0">
                <a:solidFill>
                  <a:srgbClr val="FF0000"/>
                </a:solidFill>
                <a:cs typeface="Avenir Book"/>
              </a:rPr>
              <a:t>P</a:t>
            </a:r>
            <a:r>
              <a:rPr lang="it-IT" sz="1200" dirty="0">
                <a:solidFill>
                  <a:srgbClr val="FF0000"/>
                </a:solidFill>
              </a:rPr>
              <a:t>. Colangelo, </a:t>
            </a:r>
            <a:r>
              <a:rPr lang="it-IT" sz="1200" dirty="0" err="1">
                <a:solidFill>
                  <a:srgbClr val="FF0000"/>
                </a:solidFill>
              </a:rPr>
              <a:t>F</a:t>
            </a:r>
            <a:r>
              <a:rPr lang="it-IT" sz="1200" dirty="0">
                <a:solidFill>
                  <a:srgbClr val="FF0000"/>
                </a:solidFill>
              </a:rPr>
              <a:t>. De Fazio, </a:t>
            </a:r>
            <a:r>
              <a:rPr lang="it-IT" sz="1200" dirty="0" err="1">
                <a:solidFill>
                  <a:srgbClr val="FF0000"/>
                </a:solidFill>
              </a:rPr>
              <a:t>F</a:t>
            </a:r>
            <a:r>
              <a:rPr lang="it-IT" sz="1200" dirty="0">
                <a:solidFill>
                  <a:srgbClr val="FF0000"/>
                </a:solidFill>
              </a:rPr>
              <a:t>. </a:t>
            </a:r>
            <a:r>
              <a:rPr lang="it-IT" sz="1200" dirty="0" err="1">
                <a:solidFill>
                  <a:srgbClr val="FF0000"/>
                </a:solidFill>
              </a:rPr>
              <a:t>Loparco</a:t>
            </a:r>
            <a:r>
              <a:rPr lang="it-IT" sz="1200" dirty="0">
                <a:solidFill>
                  <a:srgbClr val="FF0000"/>
                </a:solidFill>
              </a:rPr>
              <a:t>,  PRD 100 (2019) 075037  &amp; JHEP 11 (2020) 032 - </a:t>
            </a:r>
            <a:r>
              <a:rPr lang="it-IT" sz="1200" dirty="0" err="1">
                <a:solidFill>
                  <a:srgbClr val="FF0000"/>
                </a:solidFill>
              </a:rPr>
              <a:t>J</a:t>
            </a:r>
            <a:r>
              <a:rPr lang="it-IT" sz="1200" dirty="0">
                <a:solidFill>
                  <a:srgbClr val="FF0000"/>
                </a:solidFill>
              </a:rPr>
              <a:t>. </a:t>
            </a:r>
            <a:r>
              <a:rPr lang="it-IT" sz="1200" dirty="0" err="1">
                <a:solidFill>
                  <a:srgbClr val="FF0000"/>
                </a:solidFill>
              </a:rPr>
              <a:t>Aebischer</a:t>
            </a:r>
            <a:r>
              <a:rPr lang="it-IT" sz="1200" dirty="0">
                <a:solidFill>
                  <a:srgbClr val="FF0000"/>
                </a:solidFill>
              </a:rPr>
              <a:t>, A. </a:t>
            </a:r>
            <a:r>
              <a:rPr lang="it-IT" sz="1200" dirty="0" err="1">
                <a:solidFill>
                  <a:srgbClr val="FF0000"/>
                </a:solidFill>
              </a:rPr>
              <a:t>Buras</a:t>
            </a:r>
            <a:r>
              <a:rPr lang="it-IT" sz="1200" dirty="0">
                <a:solidFill>
                  <a:srgbClr val="FF0000"/>
                </a:solidFill>
              </a:rPr>
              <a:t>, M. Cerda-Sevilla, </a:t>
            </a:r>
            <a:r>
              <a:rPr lang="it-IT" sz="1200" dirty="0" err="1">
                <a:solidFill>
                  <a:srgbClr val="FF0000"/>
                </a:solidFill>
              </a:rPr>
              <a:t>F</a:t>
            </a:r>
            <a:r>
              <a:rPr lang="it-IT" sz="1200" dirty="0">
                <a:solidFill>
                  <a:srgbClr val="FF0000"/>
                </a:solidFill>
              </a:rPr>
              <a:t>. De Fazio  JHEP 02 (2020) 183 - P. Colangelo, </a:t>
            </a:r>
            <a:r>
              <a:rPr lang="it-IT" sz="1200" dirty="0" err="1">
                <a:solidFill>
                  <a:srgbClr val="FF0000"/>
                </a:solidFill>
              </a:rPr>
              <a:t>F</a:t>
            </a:r>
            <a:r>
              <a:rPr lang="it-IT" sz="1200" dirty="0">
                <a:solidFill>
                  <a:srgbClr val="FF0000"/>
                </a:solidFill>
              </a:rPr>
              <a:t>. De Fazio, N. Losacco, PRD  102 (2020) 074016 - P. Colangelo, </a:t>
            </a:r>
            <a:r>
              <a:rPr lang="it-IT" sz="1200" dirty="0" err="1">
                <a:solidFill>
                  <a:srgbClr val="FF0000"/>
                </a:solidFill>
              </a:rPr>
              <a:t>F</a:t>
            </a:r>
            <a:r>
              <a:rPr lang="it-IT" sz="1200" dirty="0">
                <a:solidFill>
                  <a:srgbClr val="FF0000"/>
                </a:solidFill>
              </a:rPr>
              <a:t>. De Fazio, </a:t>
            </a:r>
            <a:r>
              <a:rPr lang="it-IT" sz="1200" dirty="0" err="1">
                <a:solidFill>
                  <a:srgbClr val="FF0000"/>
                </a:solidFill>
              </a:rPr>
              <a:t>F</a:t>
            </a:r>
            <a:r>
              <a:rPr lang="it-IT" sz="1200" dirty="0">
                <a:solidFill>
                  <a:srgbClr val="FF0000"/>
                </a:solidFill>
              </a:rPr>
              <a:t>. </a:t>
            </a:r>
            <a:r>
              <a:rPr lang="it-IT" sz="1200" dirty="0" err="1">
                <a:solidFill>
                  <a:srgbClr val="FF0000"/>
                </a:solidFill>
              </a:rPr>
              <a:t>Loparco</a:t>
            </a:r>
            <a:r>
              <a:rPr lang="it-IT" sz="1200" dirty="0">
                <a:solidFill>
                  <a:srgbClr val="FF0000"/>
                </a:solidFill>
              </a:rPr>
              <a:t>, arXiv:2102.05365</a:t>
            </a:r>
          </a:p>
          <a:p>
            <a:r>
              <a:rPr lang="it-IT" sz="1200" b="1" dirty="0">
                <a:solidFill>
                  <a:srgbClr val="FF0000"/>
                </a:solidFill>
                <a:cs typeface="Avenir Book"/>
              </a:rPr>
              <a:t>Progetti</a:t>
            </a:r>
            <a:endParaRPr lang="it-IT" sz="1200" dirty="0">
              <a:solidFill>
                <a:srgbClr val="0070C0"/>
              </a:solidFill>
              <a:cs typeface="Avenir Book"/>
            </a:endParaRPr>
          </a:p>
          <a:p>
            <a:r>
              <a:rPr lang="it-IT" sz="1200" dirty="0">
                <a:solidFill>
                  <a:srgbClr val="0070C0"/>
                </a:solidFill>
                <a:cs typeface="Avenir Book"/>
              </a:rPr>
              <a:t>Correlazioni quark/leptoni in modelli con </a:t>
            </a:r>
            <a:r>
              <a:rPr lang="it-IT" sz="1200" dirty="0" err="1">
                <a:solidFill>
                  <a:srgbClr val="0070C0"/>
                </a:solidFill>
                <a:cs typeface="Avenir Book"/>
              </a:rPr>
              <a:t>Z</a:t>
            </a:r>
            <a:r>
              <a:rPr lang="it-IT" sz="1200" dirty="0">
                <a:solidFill>
                  <a:srgbClr val="0070C0"/>
                </a:solidFill>
                <a:cs typeface="Avenir Book"/>
              </a:rPr>
              <a:t>’ : identificazione delle osservabili </a:t>
            </a:r>
            <a:r>
              <a:rPr lang="it-IT" sz="1200" dirty="0" err="1">
                <a:solidFill>
                  <a:srgbClr val="0070C0"/>
                </a:solidFill>
                <a:cs typeface="Avenir Book"/>
              </a:rPr>
              <a:t>piu’</a:t>
            </a:r>
            <a:r>
              <a:rPr lang="it-IT" sz="1200" dirty="0">
                <a:solidFill>
                  <a:srgbClr val="0070C0"/>
                </a:solidFill>
                <a:cs typeface="Avenir Book"/>
              </a:rPr>
              <a:t> sensibili a effetti BSM - </a:t>
            </a:r>
            <a:r>
              <a:rPr lang="it-IT" sz="1200" dirty="0">
                <a:solidFill>
                  <a:srgbClr val="0070C0"/>
                </a:solidFill>
              </a:rPr>
              <a:t>Effetti caotici e </a:t>
            </a:r>
            <a:r>
              <a:rPr lang="it-IT" sz="1200" dirty="0" err="1">
                <a:solidFill>
                  <a:srgbClr val="0070C0"/>
                </a:solidFill>
              </a:rPr>
              <a:t>bound</a:t>
            </a:r>
            <a:r>
              <a:rPr lang="it-IT" sz="1200" dirty="0">
                <a:solidFill>
                  <a:srgbClr val="0070C0"/>
                </a:solidFill>
              </a:rPr>
              <a:t> MSS per un sistema </a:t>
            </a:r>
            <a:r>
              <a:rPr lang="it-IT" sz="1200" dirty="0" err="1">
                <a:solidFill>
                  <a:srgbClr val="0070C0"/>
                </a:solidFill>
              </a:rPr>
              <a:t>QQbar</a:t>
            </a:r>
            <a:r>
              <a:rPr lang="it-IT" sz="1200" dirty="0">
                <a:solidFill>
                  <a:srgbClr val="0070C0"/>
                </a:solidFill>
              </a:rPr>
              <a:t>  a temperatura finita e campo magnetico esterno. Effetti di anisotropia - Effetti caotici in un plasma fuori dall’equilibrio e applicazioni al quark-</a:t>
            </a:r>
            <a:r>
              <a:rPr lang="it-IT" sz="1200" dirty="0" err="1">
                <a:solidFill>
                  <a:srgbClr val="0070C0"/>
                </a:solidFill>
              </a:rPr>
              <a:t>gluon</a:t>
            </a:r>
            <a:r>
              <a:rPr lang="it-IT" sz="1200" dirty="0">
                <a:solidFill>
                  <a:srgbClr val="0070C0"/>
                </a:solidFill>
              </a:rPr>
              <a:t> plasma</a:t>
            </a:r>
          </a:p>
        </p:txBody>
      </p:sp>
      <p:sp>
        <p:nvSpPr>
          <p:cNvPr id="8" name="CasellaDiTesto 4">
            <a:extLst>
              <a:ext uri="{FF2B5EF4-FFF2-40B4-BE49-F238E27FC236}">
                <a16:creationId xmlns:a16="http://schemas.microsoft.com/office/drawing/2014/main" id="{99ECC49C-AF4E-F54E-BF00-15BFE0620ACF}"/>
              </a:ext>
            </a:extLst>
          </p:cNvPr>
          <p:cNvSpPr txBox="1"/>
          <p:nvPr/>
        </p:nvSpPr>
        <p:spPr>
          <a:xfrm>
            <a:off x="166601" y="3429000"/>
            <a:ext cx="10847960" cy="461665"/>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200" b="1" dirty="0">
                <a:solidFill>
                  <a:srgbClr val="FF0000"/>
                </a:solidFill>
                <a:cs typeface="Avenir Book"/>
              </a:rPr>
              <a:t>Iniziative  	</a:t>
            </a:r>
            <a:r>
              <a:rPr lang="it-IT" sz="1200" dirty="0" err="1">
                <a:cs typeface="Avenir Book"/>
              </a:rPr>
              <a:t>QCD@Work</a:t>
            </a:r>
            <a:r>
              <a:rPr lang="it-IT" sz="1200" dirty="0">
                <a:cs typeface="Avenir Book"/>
              </a:rPr>
              <a:t> - International Workshop on QCD - </a:t>
            </a:r>
            <a:r>
              <a:rPr lang="it-IT" sz="1200" dirty="0" err="1">
                <a:cs typeface="Avenir Book"/>
              </a:rPr>
              <a:t>Theory</a:t>
            </a:r>
            <a:r>
              <a:rPr lang="it-IT" sz="1200" dirty="0">
                <a:cs typeface="Avenir Book"/>
              </a:rPr>
              <a:t> and Experiment  (X edizione rimandata al 2022 a causa della pandemia)</a:t>
            </a:r>
          </a:p>
          <a:p>
            <a:r>
              <a:rPr lang="it-IT" sz="1200" dirty="0">
                <a:cs typeface="Avenir Book"/>
              </a:rPr>
              <a:t>		International School on </a:t>
            </a:r>
            <a:r>
              <a:rPr lang="it-IT" sz="1200" dirty="0" err="1">
                <a:cs typeface="Avenir Book"/>
              </a:rPr>
              <a:t>Amplitudes</a:t>
            </a:r>
            <a:r>
              <a:rPr lang="it-IT" sz="1200" dirty="0">
                <a:cs typeface="Avenir Book"/>
              </a:rPr>
              <a:t> and </a:t>
            </a:r>
            <a:r>
              <a:rPr lang="it-IT" sz="1200" dirty="0" err="1">
                <a:cs typeface="Avenir Book"/>
              </a:rPr>
              <a:t>Cosmology</a:t>
            </a:r>
            <a:r>
              <a:rPr lang="it-IT" sz="1200" dirty="0">
                <a:cs typeface="Avenir Book"/>
              </a:rPr>
              <a:t>, </a:t>
            </a:r>
            <a:r>
              <a:rPr lang="it-IT" sz="1200" dirty="0" err="1">
                <a:cs typeface="Avenir Book"/>
              </a:rPr>
              <a:t>Holography</a:t>
            </a:r>
            <a:r>
              <a:rPr lang="it-IT" sz="1200" dirty="0">
                <a:cs typeface="Avenir Book"/>
              </a:rPr>
              <a:t> and Positive </a:t>
            </a:r>
            <a:r>
              <a:rPr lang="it-IT" sz="1200" dirty="0" err="1">
                <a:cs typeface="Avenir Book"/>
              </a:rPr>
              <a:t>Geometries</a:t>
            </a:r>
            <a:r>
              <a:rPr lang="it-IT" sz="1200" dirty="0">
                <a:cs typeface="Avenir Book"/>
              </a:rPr>
              <a:t> (Lecce)  (II edizione  probabilmente in remoto in estate 2021)</a:t>
            </a:r>
          </a:p>
        </p:txBody>
      </p:sp>
      <p:sp>
        <p:nvSpPr>
          <p:cNvPr id="11" name="CasellaDiTesto 3">
            <a:extLst>
              <a:ext uri="{FF2B5EF4-FFF2-40B4-BE49-F238E27FC236}">
                <a16:creationId xmlns:a16="http://schemas.microsoft.com/office/drawing/2014/main" id="{7ABD2B48-5EE5-8A46-A4B6-52B27D2C8406}"/>
              </a:ext>
            </a:extLst>
          </p:cNvPr>
          <p:cNvSpPr txBox="1"/>
          <p:nvPr/>
        </p:nvSpPr>
        <p:spPr>
          <a:xfrm>
            <a:off x="186163" y="4091613"/>
            <a:ext cx="2216415" cy="738664"/>
          </a:xfrm>
          <a:prstGeom prst="rect">
            <a:avLst/>
          </a:prstGeom>
          <a:solidFill>
            <a:schemeClr val="bg2"/>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it-IT" sz="1400" dirty="0">
                <a:solidFill>
                  <a:schemeClr val="tx1"/>
                </a:solidFill>
                <a:cs typeface="Avenir Book"/>
              </a:rPr>
              <a:t>NPQCD: </a:t>
            </a:r>
            <a:r>
              <a:rPr lang="en-GB" sz="1400" dirty="0"/>
              <a:t>Non Perturbative Quantum Chromo Dynamics</a:t>
            </a:r>
          </a:p>
        </p:txBody>
      </p:sp>
      <p:sp>
        <p:nvSpPr>
          <p:cNvPr id="13" name="CasellaDiTesto 4">
            <a:extLst>
              <a:ext uri="{FF2B5EF4-FFF2-40B4-BE49-F238E27FC236}">
                <a16:creationId xmlns:a16="http://schemas.microsoft.com/office/drawing/2014/main" id="{56C17A12-961A-1541-91AC-86A591F3543E}"/>
              </a:ext>
            </a:extLst>
          </p:cNvPr>
          <p:cNvSpPr txBox="1"/>
          <p:nvPr/>
        </p:nvSpPr>
        <p:spPr>
          <a:xfrm>
            <a:off x="2498735" y="4102138"/>
            <a:ext cx="8515825" cy="830997"/>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200" dirty="0"/>
              <a:t>Leonardo </a:t>
            </a:r>
            <a:r>
              <a:rPr lang="en-GB" sz="1200" dirty="0" err="1"/>
              <a:t>Cosmai</a:t>
            </a:r>
            <a:r>
              <a:rPr lang="en-GB" sz="1200" dirty="0"/>
              <a:t>,  </a:t>
            </a:r>
            <a:r>
              <a:rPr lang="en-GB" sz="1200" dirty="0" err="1"/>
              <a:t>consulente</a:t>
            </a:r>
            <a:r>
              <a:rPr lang="en-GB" sz="1200" dirty="0"/>
              <a:t> per il </a:t>
            </a:r>
            <a:r>
              <a:rPr lang="en-GB" sz="1200" dirty="0" err="1"/>
              <a:t>calcolo</a:t>
            </a:r>
            <a:r>
              <a:rPr lang="en-GB" sz="1200" dirty="0"/>
              <a:t> </a:t>
            </a:r>
            <a:r>
              <a:rPr lang="en-GB" sz="1200" dirty="0" err="1"/>
              <a:t>della</a:t>
            </a:r>
            <a:r>
              <a:rPr lang="en-GB" sz="1200" dirty="0"/>
              <a:t> CSN4,</a:t>
            </a:r>
            <a:br>
              <a:rPr lang="en-GB" sz="1200" dirty="0"/>
            </a:br>
            <a:r>
              <a:rPr lang="en-GB" sz="1200" dirty="0" err="1"/>
              <a:t>responsabile</a:t>
            </a:r>
            <a:r>
              <a:rPr lang="en-GB" sz="1200" dirty="0"/>
              <a:t> </a:t>
            </a:r>
            <a:r>
              <a:rPr lang="en-GB" sz="1200" dirty="0" err="1"/>
              <a:t>dell'accordo</a:t>
            </a:r>
            <a:r>
              <a:rPr lang="en-GB" sz="1200" dirty="0"/>
              <a:t> </a:t>
            </a:r>
            <a:r>
              <a:rPr lang="en-GB" sz="1200" dirty="0" err="1"/>
              <a:t>attuativo</a:t>
            </a:r>
            <a:r>
              <a:rPr lang="en-GB" sz="1200" dirty="0"/>
              <a:t> INFN-CINECA per il </a:t>
            </a:r>
            <a:r>
              <a:rPr lang="en-GB" sz="1200" dirty="0" err="1"/>
              <a:t>calcolo</a:t>
            </a:r>
            <a:r>
              <a:rPr lang="en-GB" sz="1200" dirty="0"/>
              <a:t> HPC</a:t>
            </a:r>
          </a:p>
          <a:p>
            <a:endParaRPr lang="en-GB" sz="1200" dirty="0"/>
          </a:p>
          <a:p>
            <a:endParaRPr lang="en-GB" sz="1200" dirty="0"/>
          </a:p>
        </p:txBody>
      </p:sp>
      <p:sp>
        <p:nvSpPr>
          <p:cNvPr id="14" name="CasellaDiTesto 1">
            <a:extLst>
              <a:ext uri="{FF2B5EF4-FFF2-40B4-BE49-F238E27FC236}">
                <a16:creationId xmlns:a16="http://schemas.microsoft.com/office/drawing/2014/main" id="{D8ADA918-3462-5D4A-877D-5FF6CAEEA2E7}"/>
              </a:ext>
            </a:extLst>
          </p:cNvPr>
          <p:cNvSpPr txBox="1"/>
          <p:nvPr/>
        </p:nvSpPr>
        <p:spPr>
          <a:xfrm>
            <a:off x="186163" y="4905806"/>
            <a:ext cx="10847960" cy="15696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200" dirty="0"/>
              <a:t>--- </a:t>
            </a:r>
            <a:r>
              <a:rPr lang="en-GB" sz="1200" dirty="0" err="1"/>
              <a:t>Attività</a:t>
            </a:r>
            <a:r>
              <a:rPr lang="en-GB" sz="1200" dirty="0"/>
              <a:t> </a:t>
            </a:r>
            <a:r>
              <a:rPr lang="en-GB" sz="1200" dirty="0" err="1"/>
              <a:t>presenti</a:t>
            </a:r>
            <a:r>
              <a:rPr lang="en-GB" sz="1200" dirty="0"/>
              <a:t> e future</a:t>
            </a:r>
            <a:br>
              <a:rPr lang="en-GB" sz="1200" dirty="0"/>
            </a:br>
            <a:r>
              <a:rPr lang="en-GB" sz="1200" dirty="0" err="1"/>
              <a:t>Caratterizzazione</a:t>
            </a:r>
            <a:r>
              <a:rPr lang="en-GB" sz="1200" dirty="0"/>
              <a:t> </a:t>
            </a:r>
            <a:r>
              <a:rPr lang="en-GB" sz="1200" dirty="0" err="1"/>
              <a:t>della</a:t>
            </a:r>
            <a:r>
              <a:rPr lang="en-GB" sz="1200" dirty="0"/>
              <a:t> </a:t>
            </a:r>
            <a:r>
              <a:rPr lang="en-GB" sz="1200" dirty="0" err="1"/>
              <a:t>struttura</a:t>
            </a:r>
            <a:r>
              <a:rPr lang="en-GB" sz="1200" dirty="0"/>
              <a:t> del </a:t>
            </a:r>
            <a:r>
              <a:rPr lang="en-GB" sz="1200" dirty="0" err="1"/>
              <a:t>tubo</a:t>
            </a:r>
            <a:r>
              <a:rPr lang="en-GB" sz="1200" dirty="0"/>
              <a:t> di </a:t>
            </a:r>
            <a:r>
              <a:rPr lang="en-GB" sz="1200" dirty="0" err="1"/>
              <a:t>flusso</a:t>
            </a:r>
            <a:r>
              <a:rPr lang="en-GB" sz="1200" dirty="0"/>
              <a:t> </a:t>
            </a:r>
            <a:r>
              <a:rPr lang="en-GB" sz="1200" dirty="0" err="1"/>
              <a:t>prodotto</a:t>
            </a:r>
            <a:r>
              <a:rPr lang="en-GB" sz="1200" dirty="0"/>
              <a:t> da </a:t>
            </a:r>
            <a:r>
              <a:rPr lang="en-GB" sz="1200" dirty="0" err="1"/>
              <a:t>cariche</a:t>
            </a:r>
            <a:r>
              <a:rPr lang="en-GB" sz="1200" dirty="0"/>
              <a:t> di </a:t>
            </a:r>
            <a:r>
              <a:rPr lang="en-GB" sz="1200" dirty="0" err="1"/>
              <a:t>colore</a:t>
            </a:r>
            <a:r>
              <a:rPr lang="en-GB" sz="1200" dirty="0"/>
              <a:t> in QCD in </a:t>
            </a:r>
            <a:r>
              <a:rPr lang="en-GB" sz="1200" dirty="0" err="1"/>
              <a:t>presenza</a:t>
            </a:r>
            <a:r>
              <a:rPr lang="en-GB" sz="1200" dirty="0"/>
              <a:t> di </a:t>
            </a:r>
            <a:r>
              <a:rPr lang="en-GB" sz="1200" dirty="0" err="1"/>
              <a:t>fermioni</a:t>
            </a:r>
            <a:r>
              <a:rPr lang="en-GB" sz="1200" dirty="0"/>
              <a:t> </a:t>
            </a:r>
            <a:r>
              <a:rPr lang="en-GB" sz="1200" dirty="0" err="1"/>
              <a:t>dinamici</a:t>
            </a:r>
            <a:r>
              <a:rPr lang="en-GB" sz="1200" dirty="0"/>
              <a:t> con </a:t>
            </a:r>
            <a:r>
              <a:rPr lang="en-GB" sz="1200" dirty="0" err="1"/>
              <a:t>massa</a:t>
            </a:r>
            <a:r>
              <a:rPr lang="en-GB" sz="1200" dirty="0"/>
              <a:t> del </a:t>
            </a:r>
            <a:r>
              <a:rPr lang="en-GB" sz="1200" dirty="0" err="1"/>
              <a:t>pione</a:t>
            </a:r>
            <a:r>
              <a:rPr lang="en-GB" sz="1200" dirty="0"/>
              <a:t> </a:t>
            </a:r>
            <a:r>
              <a:rPr lang="en-GB" sz="1200" dirty="0" err="1"/>
              <a:t>vicina</a:t>
            </a:r>
            <a:r>
              <a:rPr lang="en-GB" sz="1200" dirty="0"/>
              <a:t> al </a:t>
            </a:r>
            <a:r>
              <a:rPr lang="en-GB" sz="1200" dirty="0" err="1"/>
              <a:t>valore</a:t>
            </a:r>
            <a:r>
              <a:rPr lang="en-GB" sz="1200" dirty="0"/>
              <a:t> </a:t>
            </a:r>
            <a:r>
              <a:rPr lang="en-GB" sz="1200" dirty="0" err="1"/>
              <a:t>fisico</a:t>
            </a:r>
            <a:r>
              <a:rPr lang="en-GB" sz="1200" dirty="0"/>
              <a:t>.</a:t>
            </a:r>
            <a:br>
              <a:rPr lang="en-GB" sz="1200" dirty="0"/>
            </a:br>
            <a:r>
              <a:rPr lang="en-GB" sz="1200" dirty="0" err="1"/>
              <a:t>Evoluzione</a:t>
            </a:r>
            <a:r>
              <a:rPr lang="en-GB" sz="1200" dirty="0"/>
              <a:t> </a:t>
            </a:r>
            <a:r>
              <a:rPr lang="en-GB" sz="1200" dirty="0" err="1"/>
              <a:t>della</a:t>
            </a:r>
            <a:r>
              <a:rPr lang="en-GB" sz="1200" dirty="0"/>
              <a:t> </a:t>
            </a:r>
            <a:r>
              <a:rPr lang="en-GB" sz="1200" dirty="0" err="1"/>
              <a:t>struttura</a:t>
            </a:r>
            <a:r>
              <a:rPr lang="en-GB" sz="1200" dirty="0"/>
              <a:t> del </a:t>
            </a:r>
            <a:r>
              <a:rPr lang="en-GB" sz="1200" dirty="0" err="1"/>
              <a:t>tubo</a:t>
            </a:r>
            <a:r>
              <a:rPr lang="en-GB" sz="1200" dirty="0"/>
              <a:t> di </a:t>
            </a:r>
            <a:r>
              <a:rPr lang="en-GB" sz="1200" dirty="0" err="1"/>
              <a:t>flusso</a:t>
            </a:r>
            <a:r>
              <a:rPr lang="en-GB" sz="1200" dirty="0"/>
              <a:t> </a:t>
            </a:r>
            <a:r>
              <a:rPr lang="en-GB" sz="1200" dirty="0" err="1"/>
              <a:t>attraverso</a:t>
            </a:r>
            <a:r>
              <a:rPr lang="en-GB" sz="1200" dirty="0"/>
              <a:t> la </a:t>
            </a:r>
            <a:r>
              <a:rPr lang="en-GB" sz="1200" dirty="0" err="1"/>
              <a:t>transizione</a:t>
            </a:r>
            <a:r>
              <a:rPr lang="en-GB" sz="1200" dirty="0"/>
              <a:t> di </a:t>
            </a:r>
            <a:r>
              <a:rPr lang="en-GB" sz="1200" dirty="0" err="1"/>
              <a:t>deconfinamento</a:t>
            </a:r>
            <a:r>
              <a:rPr lang="en-GB" sz="1200" dirty="0"/>
              <a:t>.</a:t>
            </a:r>
            <a:br>
              <a:rPr lang="en-GB" sz="1200" dirty="0"/>
            </a:br>
            <a:br>
              <a:rPr lang="en-GB" sz="1200" dirty="0"/>
            </a:br>
            <a:r>
              <a:rPr lang="en-GB" sz="1200" dirty="0" err="1"/>
              <a:t>Approccio</a:t>
            </a:r>
            <a:r>
              <a:rPr lang="en-GB" sz="1200" dirty="0"/>
              <a:t> alle </a:t>
            </a:r>
            <a:r>
              <a:rPr lang="en-GB" sz="1200" dirty="0" err="1"/>
              <a:t>Teorie</a:t>
            </a:r>
            <a:r>
              <a:rPr lang="en-GB" sz="1200" dirty="0"/>
              <a:t> di Gauge </a:t>
            </a:r>
            <a:r>
              <a:rPr lang="en-GB" sz="1200" dirty="0" err="1"/>
              <a:t>su</a:t>
            </a:r>
            <a:r>
              <a:rPr lang="en-GB" sz="1200" dirty="0"/>
              <a:t> </a:t>
            </a:r>
            <a:r>
              <a:rPr lang="en-GB" sz="1200" dirty="0" err="1"/>
              <a:t>Reticolo</a:t>
            </a:r>
            <a:r>
              <a:rPr lang="en-GB" sz="1200" dirty="0"/>
              <a:t> </a:t>
            </a:r>
            <a:r>
              <a:rPr lang="en-GB" sz="1200" dirty="0" err="1"/>
              <a:t>utilizzando</a:t>
            </a:r>
            <a:r>
              <a:rPr lang="en-GB" sz="1200" dirty="0"/>
              <a:t> il Quantum Computing:</a:t>
            </a:r>
            <a:br>
              <a:rPr lang="en-GB" sz="1200" dirty="0"/>
            </a:br>
            <a:r>
              <a:rPr lang="en-GB" sz="1200" dirty="0" err="1"/>
              <a:t>esperimentare</a:t>
            </a:r>
            <a:r>
              <a:rPr lang="en-GB" sz="1200" dirty="0"/>
              <a:t> </a:t>
            </a:r>
            <a:r>
              <a:rPr lang="en-GB" sz="1200" dirty="0" err="1"/>
              <a:t>l’approccio</a:t>
            </a:r>
            <a:r>
              <a:rPr lang="en-GB" sz="1200" dirty="0"/>
              <a:t> del Quantum Computing per lo studio del </a:t>
            </a:r>
            <a:r>
              <a:rPr lang="en-GB" sz="1200" dirty="0" err="1"/>
              <a:t>diagramma</a:t>
            </a:r>
            <a:r>
              <a:rPr lang="en-GB" sz="1200" dirty="0"/>
              <a:t> di </a:t>
            </a:r>
            <a:r>
              <a:rPr lang="en-GB" sz="1200" dirty="0" err="1"/>
              <a:t>fase</a:t>
            </a:r>
            <a:r>
              <a:rPr lang="en-GB" sz="1200" dirty="0"/>
              <a:t> </a:t>
            </a:r>
            <a:r>
              <a:rPr lang="en-GB" sz="1200" dirty="0" err="1"/>
              <a:t>della</a:t>
            </a:r>
            <a:r>
              <a:rPr lang="en-GB" sz="1200" dirty="0"/>
              <a:t> QCD a </a:t>
            </a:r>
            <a:r>
              <a:rPr lang="en-GB" sz="1200" dirty="0" err="1"/>
              <a:t>temperatura</a:t>
            </a:r>
            <a:r>
              <a:rPr lang="en-GB" sz="1200" dirty="0"/>
              <a:t> e </a:t>
            </a:r>
            <a:r>
              <a:rPr lang="en-GB" sz="1200" dirty="0" err="1"/>
              <a:t>densità</a:t>
            </a:r>
            <a:r>
              <a:rPr lang="en-GB" sz="1200" dirty="0"/>
              <a:t> </a:t>
            </a:r>
            <a:r>
              <a:rPr lang="en-GB" sz="1200" dirty="0" err="1"/>
              <a:t>finita</a:t>
            </a:r>
            <a:r>
              <a:rPr lang="en-GB" sz="1200" dirty="0"/>
              <a:t>.</a:t>
            </a:r>
            <a:br>
              <a:rPr lang="en-GB" sz="1200" dirty="0"/>
            </a:br>
            <a:br>
              <a:rPr lang="en-GB" sz="1200" dirty="0"/>
            </a:br>
            <a:r>
              <a:rPr lang="en-GB" sz="1200" dirty="0"/>
              <a:t>--- </a:t>
            </a:r>
            <a:r>
              <a:rPr lang="en-GB" sz="1200" dirty="0" err="1"/>
              <a:t>Iniziative</a:t>
            </a:r>
            <a:r>
              <a:rPr lang="en-GB" sz="1200" dirty="0"/>
              <a:t> di </a:t>
            </a:r>
            <a:r>
              <a:rPr lang="en-GB" sz="1200" dirty="0" err="1"/>
              <a:t>maggior</a:t>
            </a:r>
            <a:r>
              <a:rPr lang="en-GB" sz="1200" dirty="0"/>
              <a:t> rilievo	</a:t>
            </a:r>
            <a:r>
              <a:rPr lang="en-GB" sz="1200" dirty="0" err="1"/>
              <a:t>Organizzazione</a:t>
            </a:r>
            <a:r>
              <a:rPr lang="en-GB" sz="1200" dirty="0"/>
              <a:t> </a:t>
            </a:r>
            <a:r>
              <a:rPr lang="en-GB" sz="1200" dirty="0" err="1"/>
              <a:t>della</a:t>
            </a:r>
            <a:r>
              <a:rPr lang="en-GB" sz="1200" dirty="0"/>
              <a:t> </a:t>
            </a:r>
            <a:r>
              <a:rPr lang="en-GB" sz="1200" dirty="0" err="1"/>
              <a:t>serie</a:t>
            </a:r>
            <a:r>
              <a:rPr lang="en-GB" sz="1200" dirty="0"/>
              <a:t> di workshop "SM&amp;FT"</a:t>
            </a:r>
            <a:endParaRPr lang="en-IT" sz="1200" dirty="0"/>
          </a:p>
        </p:txBody>
      </p:sp>
      <p:sp>
        <p:nvSpPr>
          <p:cNvPr id="12" name="Footer Placeholder 2">
            <a:extLst>
              <a:ext uri="{FF2B5EF4-FFF2-40B4-BE49-F238E27FC236}">
                <a16:creationId xmlns:a16="http://schemas.microsoft.com/office/drawing/2014/main" id="{D6B4013A-3788-E749-B949-39D264DA412D}"/>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15" name="Title 1">
            <a:extLst>
              <a:ext uri="{FF2B5EF4-FFF2-40B4-BE49-F238E27FC236}">
                <a16:creationId xmlns:a16="http://schemas.microsoft.com/office/drawing/2014/main" id="{C11EBD86-F37C-8A43-B14B-09C8AA968E93}"/>
              </a:ext>
            </a:extLst>
          </p:cNvPr>
          <p:cNvSpPr txBox="1">
            <a:spLocks/>
          </p:cNvSpPr>
          <p:nvPr/>
        </p:nvSpPr>
        <p:spPr>
          <a:xfrm>
            <a:off x="1775445" y="138951"/>
            <a:ext cx="9342088" cy="393738"/>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dirty="0"/>
              <a:t>Attività CSN IV (2/4)</a:t>
            </a:r>
          </a:p>
        </p:txBody>
      </p:sp>
    </p:spTree>
    <p:extLst>
      <p:ext uri="{BB962C8B-B14F-4D97-AF65-F5344CB8AC3E}">
        <p14:creationId xmlns:p14="http://schemas.microsoft.com/office/powerpoint/2010/main" val="6848462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B954FD-5CC5-F74D-88DA-867BAF834879}"/>
              </a:ext>
            </a:extLst>
          </p:cNvPr>
          <p:cNvSpPr>
            <a:spLocks noGrp="1"/>
          </p:cNvSpPr>
          <p:nvPr>
            <p:ph type="sldNum" sz="quarter" idx="4"/>
          </p:nvPr>
        </p:nvSpPr>
        <p:spPr>
          <a:xfrm>
            <a:off x="11274811" y="6546207"/>
            <a:ext cx="778046" cy="311794"/>
          </a:xfrm>
        </p:spPr>
        <p:txBody>
          <a:bodyPr/>
          <a:lstStyle/>
          <a:p>
            <a:fld id="{B7F62631-D247-0E44-B808-5D23CBBA66F7}" type="slidenum">
              <a:rPr lang="en-US" smtClean="0"/>
              <a:pPr/>
              <a:t>89</a:t>
            </a:fld>
            <a:endParaRPr lang="en-US" dirty="0"/>
          </a:p>
        </p:txBody>
      </p:sp>
      <p:sp>
        <p:nvSpPr>
          <p:cNvPr id="6" name="Titolo 1">
            <a:extLst>
              <a:ext uri="{FF2B5EF4-FFF2-40B4-BE49-F238E27FC236}">
                <a16:creationId xmlns:a16="http://schemas.microsoft.com/office/drawing/2014/main" id="{8603853A-8C45-8242-AB8F-CF4DCD8FC712}"/>
              </a:ext>
            </a:extLst>
          </p:cNvPr>
          <p:cNvSpPr txBox="1">
            <a:spLocks/>
          </p:cNvSpPr>
          <p:nvPr/>
        </p:nvSpPr>
        <p:spPr>
          <a:xfrm>
            <a:off x="1867463" y="770602"/>
            <a:ext cx="3951889" cy="393739"/>
          </a:xfrm>
          <a:prstGeom prst="rect">
            <a:avLst/>
          </a:prstGeom>
        </p:spPr>
        <p:txBody>
          <a:bodyPr vert="horz" lIns="116412" tIns="58206" rIns="116412" bIns="58206" rtlCol="0" anchor="ctr">
            <a:normAutofit fontScale="97500"/>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sz="1200" dirty="0" err="1"/>
              <a:t>BioPhys</a:t>
            </a:r>
            <a:r>
              <a:rPr lang="it-IT" sz="1200" dirty="0"/>
              <a:t>: fisica teorica per il </a:t>
            </a:r>
            <a:r>
              <a:rPr lang="it-IT" sz="1200" dirty="0" err="1"/>
              <a:t>modelling</a:t>
            </a:r>
            <a:r>
              <a:rPr lang="it-IT" sz="1200" dirty="0"/>
              <a:t> dei sistemi biologici</a:t>
            </a:r>
          </a:p>
        </p:txBody>
      </p:sp>
      <p:sp>
        <p:nvSpPr>
          <p:cNvPr id="7" name="Sottotitolo 2">
            <a:extLst>
              <a:ext uri="{FF2B5EF4-FFF2-40B4-BE49-F238E27FC236}">
                <a16:creationId xmlns:a16="http://schemas.microsoft.com/office/drawing/2014/main" id="{FA9A8DF1-65EB-A448-B5C3-4092B7CD53AB}"/>
              </a:ext>
            </a:extLst>
          </p:cNvPr>
          <p:cNvSpPr txBox="1">
            <a:spLocks/>
          </p:cNvSpPr>
          <p:nvPr/>
        </p:nvSpPr>
        <p:spPr>
          <a:xfrm>
            <a:off x="1867463" y="1164341"/>
            <a:ext cx="10914433" cy="1176263"/>
          </a:xfrm>
          <a:prstGeom prst="rect">
            <a:avLst/>
          </a:prstGeom>
        </p:spPr>
        <p:txBody>
          <a:bodyPr>
            <a:normAutofit/>
          </a:bodyPr>
          <a:lstStyle>
            <a:lvl1pPr marL="436546" indent="-436546" algn="l" defTabSz="582061" rtl="0" eaLnBrk="1" latinLnBrk="0" hangingPunct="1">
              <a:spcBef>
                <a:spcPct val="20000"/>
              </a:spcBef>
              <a:buFont typeface="Arial"/>
              <a:buChar char="•"/>
              <a:defRPr sz="4100" kern="1200">
                <a:solidFill>
                  <a:schemeClr val="tx1"/>
                </a:solidFill>
                <a:latin typeface="+mn-lt"/>
                <a:ea typeface="+mn-ea"/>
                <a:cs typeface="+mn-cs"/>
              </a:defRPr>
            </a:lvl1pPr>
            <a:lvl2pPr marL="945850" indent="-363788" algn="l" defTabSz="582061" rtl="0" eaLnBrk="1" latinLnBrk="0" hangingPunct="1">
              <a:spcBef>
                <a:spcPct val="20000"/>
              </a:spcBef>
              <a:buFont typeface="Arial"/>
              <a:buChar char="–"/>
              <a:defRPr sz="3600" kern="1200">
                <a:solidFill>
                  <a:schemeClr val="tx1"/>
                </a:solidFill>
                <a:latin typeface="+mn-lt"/>
                <a:ea typeface="+mn-ea"/>
                <a:cs typeface="+mn-cs"/>
              </a:defRPr>
            </a:lvl2pPr>
            <a:lvl3pPr marL="1455153" indent="-291031" algn="l" defTabSz="582061" rtl="0" eaLnBrk="1" latinLnBrk="0" hangingPunct="1">
              <a:spcBef>
                <a:spcPct val="20000"/>
              </a:spcBef>
              <a:buFont typeface="Arial"/>
              <a:buChar char="•"/>
              <a:defRPr sz="3100" kern="1200">
                <a:solidFill>
                  <a:schemeClr val="tx1"/>
                </a:solidFill>
                <a:latin typeface="+mn-lt"/>
                <a:ea typeface="+mn-ea"/>
                <a:cs typeface="+mn-cs"/>
              </a:defRPr>
            </a:lvl3pPr>
            <a:lvl4pPr marL="2037215" indent="-291031" algn="l" defTabSz="582061" rtl="0" eaLnBrk="1" latinLnBrk="0" hangingPunct="1">
              <a:spcBef>
                <a:spcPct val="20000"/>
              </a:spcBef>
              <a:buFont typeface="Arial"/>
              <a:buChar char="–"/>
              <a:defRPr sz="2500" kern="1200">
                <a:solidFill>
                  <a:schemeClr val="tx1"/>
                </a:solidFill>
                <a:latin typeface="+mn-lt"/>
                <a:ea typeface="+mn-ea"/>
                <a:cs typeface="+mn-cs"/>
              </a:defRPr>
            </a:lvl4pPr>
            <a:lvl5pPr marL="2619276" indent="-291031" algn="l" defTabSz="582061" rtl="0" eaLnBrk="1" latinLnBrk="0" hangingPunct="1">
              <a:spcBef>
                <a:spcPct val="20000"/>
              </a:spcBef>
              <a:buFont typeface="Arial"/>
              <a:buChar char="»"/>
              <a:defRPr sz="2500" kern="1200">
                <a:solidFill>
                  <a:schemeClr val="tx1"/>
                </a:solidFill>
                <a:latin typeface="+mn-lt"/>
                <a:ea typeface="+mn-ea"/>
                <a:cs typeface="+mn-cs"/>
              </a:defRPr>
            </a:lvl5pPr>
            <a:lvl6pPr marL="3201337" indent="-291031" algn="l" defTabSz="582061" rtl="0" eaLnBrk="1" latinLnBrk="0" hangingPunct="1">
              <a:spcBef>
                <a:spcPct val="20000"/>
              </a:spcBef>
              <a:buFont typeface="Arial"/>
              <a:buChar char="•"/>
              <a:defRPr sz="2500" kern="1200">
                <a:solidFill>
                  <a:schemeClr val="tx1"/>
                </a:solidFill>
                <a:latin typeface="+mn-lt"/>
                <a:ea typeface="+mn-ea"/>
                <a:cs typeface="+mn-cs"/>
              </a:defRPr>
            </a:lvl6pPr>
            <a:lvl7pPr marL="3783399" indent="-291031" algn="l" defTabSz="582061" rtl="0" eaLnBrk="1" latinLnBrk="0" hangingPunct="1">
              <a:spcBef>
                <a:spcPct val="20000"/>
              </a:spcBef>
              <a:buFont typeface="Arial"/>
              <a:buChar char="•"/>
              <a:defRPr sz="2500" kern="1200">
                <a:solidFill>
                  <a:schemeClr val="tx1"/>
                </a:solidFill>
                <a:latin typeface="+mn-lt"/>
                <a:ea typeface="+mn-ea"/>
                <a:cs typeface="+mn-cs"/>
              </a:defRPr>
            </a:lvl7pPr>
            <a:lvl8pPr marL="4365460" indent="-291031" algn="l" defTabSz="582061" rtl="0" eaLnBrk="1" latinLnBrk="0" hangingPunct="1">
              <a:spcBef>
                <a:spcPct val="20000"/>
              </a:spcBef>
              <a:buFont typeface="Arial"/>
              <a:buChar char="•"/>
              <a:defRPr sz="2500" kern="1200">
                <a:solidFill>
                  <a:schemeClr val="tx1"/>
                </a:solidFill>
                <a:latin typeface="+mn-lt"/>
                <a:ea typeface="+mn-ea"/>
                <a:cs typeface="+mn-cs"/>
              </a:defRPr>
            </a:lvl8pPr>
            <a:lvl9pPr marL="4947521" indent="-291031" algn="l" defTabSz="582061" rtl="0" eaLnBrk="1" latinLnBrk="0" hangingPunct="1">
              <a:spcBef>
                <a:spcPct val="20000"/>
              </a:spcBef>
              <a:buFont typeface="Arial"/>
              <a:buChar char="•"/>
              <a:defRPr sz="2500" kern="1200">
                <a:solidFill>
                  <a:schemeClr val="tx1"/>
                </a:solidFill>
                <a:latin typeface="+mn-lt"/>
                <a:ea typeface="+mn-ea"/>
                <a:cs typeface="+mn-cs"/>
              </a:defRPr>
            </a:lvl9pPr>
          </a:lstStyle>
          <a:p>
            <a:pPr marL="0" indent="0">
              <a:buNone/>
            </a:pPr>
            <a:r>
              <a:rPr lang="it-IT" sz="1200" dirty="0"/>
              <a:t>- Attività: modelli ed inferenza di «</a:t>
            </a:r>
            <a:r>
              <a:rPr lang="it-IT" sz="1200" dirty="0" err="1"/>
              <a:t>higher</a:t>
            </a:r>
            <a:r>
              <a:rPr lang="it-IT" sz="1200" dirty="0"/>
              <a:t> </a:t>
            </a:r>
            <a:r>
              <a:rPr lang="it-IT" sz="1200" dirty="0" err="1"/>
              <a:t>order</a:t>
            </a:r>
            <a:r>
              <a:rPr lang="it-IT" sz="1200" dirty="0"/>
              <a:t> </a:t>
            </a:r>
            <a:r>
              <a:rPr lang="it-IT" sz="1200" dirty="0" err="1"/>
              <a:t>interactions</a:t>
            </a:r>
            <a:r>
              <a:rPr lang="it-IT" sz="1200" dirty="0"/>
              <a:t>» e «</a:t>
            </a:r>
            <a:r>
              <a:rPr lang="it-IT" sz="1200" dirty="0" err="1"/>
              <a:t>causality</a:t>
            </a:r>
            <a:r>
              <a:rPr lang="it-IT" sz="1200" dirty="0"/>
              <a:t>» in biologia</a:t>
            </a:r>
            <a:br>
              <a:rPr lang="it-IT" sz="1200" dirty="0"/>
            </a:br>
            <a:r>
              <a:rPr lang="it-IT" sz="1200" dirty="0"/>
              <a:t>- Iniziative di maggior rilievo: progetto PRIN su previsione di crisi, con UNIPA UNINA UNICT</a:t>
            </a:r>
            <a:br>
              <a:rPr lang="it-IT" sz="1200" dirty="0"/>
            </a:br>
            <a:r>
              <a:rPr lang="it-IT" sz="1200" dirty="0"/>
              <a:t>- Composizione: S. </a:t>
            </a:r>
            <a:r>
              <a:rPr lang="it-IT" sz="1200" dirty="0" err="1"/>
              <a:t>Stramaglia</a:t>
            </a:r>
            <a:r>
              <a:rPr lang="it-IT" sz="1200" dirty="0"/>
              <a:t>, D. Nuzzi (dottorando 3 anno), T. Scagliarini (dottorando 3 anno)</a:t>
            </a:r>
            <a:br>
              <a:rPr lang="it-IT" sz="1200" dirty="0"/>
            </a:br>
            <a:r>
              <a:rPr lang="it-IT" sz="1200" dirty="0"/>
              <a:t>Pubblicazioni più recenti:</a:t>
            </a:r>
            <a:br>
              <a:rPr lang="it-IT" sz="1200" dirty="0"/>
            </a:br>
            <a:endParaRPr lang="it-IT" sz="1200" dirty="0"/>
          </a:p>
        </p:txBody>
      </p:sp>
      <p:sp>
        <p:nvSpPr>
          <p:cNvPr id="8" name="CasellaDiTesto 3">
            <a:extLst>
              <a:ext uri="{FF2B5EF4-FFF2-40B4-BE49-F238E27FC236}">
                <a16:creationId xmlns:a16="http://schemas.microsoft.com/office/drawing/2014/main" id="{A17275DD-548C-AB47-AD80-D8872E2EB161}"/>
              </a:ext>
            </a:extLst>
          </p:cNvPr>
          <p:cNvSpPr txBox="1"/>
          <p:nvPr/>
        </p:nvSpPr>
        <p:spPr>
          <a:xfrm>
            <a:off x="438683" y="1935369"/>
            <a:ext cx="11007450" cy="1384995"/>
          </a:xfrm>
          <a:prstGeom prst="rect">
            <a:avLst/>
          </a:prstGeom>
          <a:noFill/>
        </p:spPr>
        <p:txBody>
          <a:bodyPr wrap="square" rtlCol="0">
            <a:spAutoFit/>
          </a:bodyPr>
          <a:lstStyle/>
          <a:p>
            <a:pPr marL="285750" indent="-285750">
              <a:buFont typeface="Arial" panose="020B0604020202020204" pitchFamily="34" charset="0"/>
              <a:buChar char="•"/>
            </a:pPr>
            <a:r>
              <a:rPr lang="it-IT" sz="1200" dirty="0" err="1">
                <a:solidFill>
                  <a:srgbClr val="FF0000"/>
                </a:solidFill>
              </a:rPr>
              <a:t>Synergistic</a:t>
            </a:r>
            <a:r>
              <a:rPr lang="it-IT" sz="1200" dirty="0">
                <a:solidFill>
                  <a:srgbClr val="FF0000"/>
                </a:solidFill>
              </a:rPr>
              <a:t> Information Transfer in the Global System of Financial </a:t>
            </a:r>
            <a:r>
              <a:rPr lang="it-IT" sz="1200" dirty="0" err="1">
                <a:solidFill>
                  <a:srgbClr val="FF0000"/>
                </a:solidFill>
              </a:rPr>
              <a:t>Markets</a:t>
            </a:r>
            <a:r>
              <a:rPr lang="it-IT" sz="1200" dirty="0"/>
              <a:t>. Scagliarini, T.; </a:t>
            </a:r>
            <a:r>
              <a:rPr lang="it-IT" sz="1200" dirty="0" err="1"/>
              <a:t>Faes</a:t>
            </a:r>
            <a:r>
              <a:rPr lang="it-IT" sz="1200" dirty="0"/>
              <a:t>, L.; </a:t>
            </a:r>
            <a:r>
              <a:rPr lang="it-IT" sz="1200" dirty="0" err="1"/>
              <a:t>Marinazzo</a:t>
            </a:r>
            <a:r>
              <a:rPr lang="it-IT" sz="1200" dirty="0"/>
              <a:t>, D.; </a:t>
            </a:r>
            <a:r>
              <a:rPr lang="it-IT" sz="1200" dirty="0" err="1"/>
              <a:t>Stramaglia</a:t>
            </a:r>
            <a:r>
              <a:rPr lang="it-IT" sz="1200" dirty="0"/>
              <a:t>, S.; Mantegna, R.N.. </a:t>
            </a:r>
            <a:r>
              <a:rPr lang="it-IT" sz="1200" i="1" dirty="0" err="1">
                <a:solidFill>
                  <a:schemeClr val="accent1">
                    <a:lumMod val="75000"/>
                  </a:schemeClr>
                </a:solidFill>
              </a:rPr>
              <a:t>Entropy</a:t>
            </a:r>
            <a:r>
              <a:rPr lang="it-IT" sz="1200" dirty="0"/>
              <a:t> </a:t>
            </a:r>
            <a:r>
              <a:rPr lang="it-IT" sz="1200" b="1" dirty="0"/>
              <a:t>2020</a:t>
            </a:r>
            <a:r>
              <a:rPr lang="it-IT" sz="1200" dirty="0"/>
              <a:t>, </a:t>
            </a:r>
            <a:r>
              <a:rPr lang="it-IT" sz="1200" i="1" dirty="0"/>
              <a:t>22</a:t>
            </a:r>
            <a:r>
              <a:rPr lang="it-IT" sz="1200" dirty="0"/>
              <a:t>, 1000.</a:t>
            </a:r>
          </a:p>
          <a:p>
            <a:pPr marL="285750" indent="-285750">
              <a:buFont typeface="Arial" panose="020B0604020202020204" pitchFamily="34" charset="0"/>
              <a:buChar char="•"/>
            </a:pPr>
            <a:r>
              <a:rPr lang="it-IT" sz="1200" dirty="0" err="1">
                <a:solidFill>
                  <a:srgbClr val="FF0000"/>
                </a:solidFill>
              </a:rPr>
              <a:t>Synergistic</a:t>
            </a:r>
            <a:r>
              <a:rPr lang="it-IT" sz="1200" dirty="0">
                <a:solidFill>
                  <a:srgbClr val="FF0000"/>
                </a:solidFill>
              </a:rPr>
              <a:t> information in a </a:t>
            </a:r>
            <a:r>
              <a:rPr lang="it-IT" sz="1200" dirty="0" err="1">
                <a:solidFill>
                  <a:srgbClr val="FF0000"/>
                </a:solidFill>
              </a:rPr>
              <a:t>dynamical</a:t>
            </a:r>
            <a:r>
              <a:rPr lang="it-IT" sz="1200" dirty="0">
                <a:solidFill>
                  <a:srgbClr val="FF0000"/>
                </a:solidFill>
              </a:rPr>
              <a:t> model </a:t>
            </a:r>
            <a:r>
              <a:rPr lang="it-IT" sz="1200" dirty="0" err="1">
                <a:solidFill>
                  <a:srgbClr val="FF0000"/>
                </a:solidFill>
              </a:rPr>
              <a:t>implemented</a:t>
            </a:r>
            <a:r>
              <a:rPr lang="it-IT" sz="1200" dirty="0">
                <a:solidFill>
                  <a:srgbClr val="FF0000"/>
                </a:solidFill>
              </a:rPr>
              <a:t> on the human </a:t>
            </a:r>
            <a:r>
              <a:rPr lang="it-IT" sz="1200" dirty="0" err="1">
                <a:solidFill>
                  <a:srgbClr val="FF0000"/>
                </a:solidFill>
              </a:rPr>
              <a:t>structural</a:t>
            </a:r>
            <a:r>
              <a:rPr lang="it-IT" sz="1200" dirty="0">
                <a:solidFill>
                  <a:srgbClr val="FF0000"/>
                </a:solidFill>
              </a:rPr>
              <a:t> </a:t>
            </a:r>
            <a:r>
              <a:rPr lang="it-IT" sz="1200" dirty="0" err="1">
                <a:solidFill>
                  <a:srgbClr val="FF0000"/>
                </a:solidFill>
              </a:rPr>
              <a:t>connectome</a:t>
            </a:r>
            <a:r>
              <a:rPr lang="it-IT" sz="1200" dirty="0">
                <a:solidFill>
                  <a:srgbClr val="FF0000"/>
                </a:solidFill>
              </a:rPr>
              <a:t> </a:t>
            </a:r>
            <a:r>
              <a:rPr lang="it-IT" sz="1200" dirty="0" err="1">
                <a:solidFill>
                  <a:srgbClr val="FF0000"/>
                </a:solidFill>
              </a:rPr>
              <a:t>reveals</a:t>
            </a:r>
            <a:r>
              <a:rPr lang="it-IT" sz="1200" dirty="0">
                <a:solidFill>
                  <a:srgbClr val="FF0000"/>
                </a:solidFill>
              </a:rPr>
              <a:t> </a:t>
            </a:r>
            <a:r>
              <a:rPr lang="it-IT" sz="1200" dirty="0" err="1">
                <a:solidFill>
                  <a:srgbClr val="FF0000"/>
                </a:solidFill>
              </a:rPr>
              <a:t>spatially</a:t>
            </a:r>
            <a:r>
              <a:rPr lang="it-IT" sz="1200" dirty="0">
                <a:solidFill>
                  <a:srgbClr val="FF0000"/>
                </a:solidFill>
              </a:rPr>
              <a:t> </a:t>
            </a:r>
            <a:r>
              <a:rPr lang="it-IT" sz="1200" dirty="0" err="1">
                <a:solidFill>
                  <a:srgbClr val="FF0000"/>
                </a:solidFill>
              </a:rPr>
              <a:t>distinct</a:t>
            </a:r>
            <a:r>
              <a:rPr lang="it-IT" sz="1200" dirty="0">
                <a:solidFill>
                  <a:srgbClr val="FF0000"/>
                </a:solidFill>
              </a:rPr>
              <a:t> </a:t>
            </a:r>
            <a:r>
              <a:rPr lang="it-IT" sz="1200" dirty="0" err="1">
                <a:solidFill>
                  <a:srgbClr val="FF0000"/>
                </a:solidFill>
              </a:rPr>
              <a:t>associations</a:t>
            </a:r>
            <a:r>
              <a:rPr lang="it-IT" sz="1200" dirty="0">
                <a:solidFill>
                  <a:srgbClr val="FF0000"/>
                </a:solidFill>
              </a:rPr>
              <a:t> with </a:t>
            </a:r>
            <a:r>
              <a:rPr lang="it-IT" sz="1200" dirty="0" err="1">
                <a:solidFill>
                  <a:srgbClr val="FF0000"/>
                </a:solidFill>
              </a:rPr>
              <a:t>age</a:t>
            </a:r>
            <a:r>
              <a:rPr lang="it-IT" sz="1200" dirty="0"/>
              <a:t>. D. Nuzzi, M. </a:t>
            </a:r>
            <a:r>
              <a:rPr lang="it-IT" sz="1200" dirty="0" err="1"/>
              <a:t>Pellicoro</a:t>
            </a:r>
            <a:r>
              <a:rPr lang="it-IT" sz="1200" dirty="0"/>
              <a:t>, L. Angelini, D. </a:t>
            </a:r>
            <a:r>
              <a:rPr lang="it-IT" sz="1200" dirty="0" err="1"/>
              <a:t>Marinazzo</a:t>
            </a:r>
            <a:r>
              <a:rPr lang="it-IT" sz="1200" dirty="0"/>
              <a:t>, and S. </a:t>
            </a:r>
            <a:r>
              <a:rPr lang="it-IT" sz="1200" dirty="0" err="1"/>
              <a:t>Stramaglia</a:t>
            </a:r>
            <a:r>
              <a:rPr lang="it-IT" sz="1200" dirty="0"/>
              <a:t> </a:t>
            </a:r>
            <a:r>
              <a:rPr lang="it-IT" sz="1200" dirty="0">
                <a:solidFill>
                  <a:schemeClr val="accent1">
                    <a:lumMod val="75000"/>
                  </a:schemeClr>
                </a:solidFill>
              </a:rPr>
              <a:t>Network </a:t>
            </a:r>
            <a:r>
              <a:rPr lang="it-IT" sz="1200" dirty="0" err="1">
                <a:solidFill>
                  <a:schemeClr val="accent1">
                    <a:lumMod val="75000"/>
                  </a:schemeClr>
                </a:solidFill>
              </a:rPr>
              <a:t>Neuroscience</a:t>
            </a:r>
            <a:r>
              <a:rPr lang="it-IT" sz="1200" dirty="0">
                <a:solidFill>
                  <a:schemeClr val="accent1">
                    <a:lumMod val="75000"/>
                  </a:schemeClr>
                </a:solidFill>
              </a:rPr>
              <a:t> </a:t>
            </a:r>
            <a:r>
              <a:rPr lang="it-IT" sz="1200" dirty="0"/>
              <a:t>2020 4:3, 910-924 </a:t>
            </a:r>
          </a:p>
          <a:p>
            <a:pPr marL="285750" indent="-285750">
              <a:buFont typeface="Arial" panose="020B0604020202020204" pitchFamily="34" charset="0"/>
              <a:buChar char="•"/>
            </a:pPr>
            <a:r>
              <a:rPr lang="it-IT" sz="1200" dirty="0" err="1">
                <a:solidFill>
                  <a:srgbClr val="FF0000"/>
                </a:solidFill>
              </a:rPr>
              <a:t>Quantifying</a:t>
            </a:r>
            <a:r>
              <a:rPr lang="it-IT" sz="1200" dirty="0">
                <a:solidFill>
                  <a:srgbClr val="FF0000"/>
                </a:solidFill>
              </a:rPr>
              <a:t> </a:t>
            </a:r>
            <a:r>
              <a:rPr lang="it-IT" sz="1200" dirty="0" err="1">
                <a:solidFill>
                  <a:srgbClr val="FF0000"/>
                </a:solidFill>
              </a:rPr>
              <a:t>Dynamical</a:t>
            </a:r>
            <a:r>
              <a:rPr lang="it-IT" sz="1200" dirty="0">
                <a:solidFill>
                  <a:srgbClr val="FF0000"/>
                </a:solidFill>
              </a:rPr>
              <a:t> High-Order </a:t>
            </a:r>
            <a:r>
              <a:rPr lang="it-IT" sz="1200" dirty="0" err="1">
                <a:solidFill>
                  <a:srgbClr val="FF0000"/>
                </a:solidFill>
              </a:rPr>
              <a:t>Interdependencies</a:t>
            </a:r>
            <a:r>
              <a:rPr lang="it-IT" sz="1200" dirty="0">
                <a:solidFill>
                  <a:srgbClr val="FF0000"/>
                </a:solidFill>
              </a:rPr>
              <a:t> From the O-Information: An Application to </a:t>
            </a:r>
            <a:r>
              <a:rPr lang="it-IT" sz="1200" dirty="0" err="1">
                <a:solidFill>
                  <a:srgbClr val="FF0000"/>
                </a:solidFill>
              </a:rPr>
              <a:t>Neural</a:t>
            </a:r>
            <a:r>
              <a:rPr lang="it-IT" sz="1200" dirty="0">
                <a:solidFill>
                  <a:srgbClr val="FF0000"/>
                </a:solidFill>
              </a:rPr>
              <a:t> </a:t>
            </a:r>
            <a:r>
              <a:rPr lang="it-IT" sz="1200" dirty="0" err="1">
                <a:solidFill>
                  <a:srgbClr val="FF0000"/>
                </a:solidFill>
              </a:rPr>
              <a:t>Spiking</a:t>
            </a:r>
            <a:r>
              <a:rPr lang="it-IT" sz="1200" dirty="0">
                <a:solidFill>
                  <a:srgbClr val="FF0000"/>
                </a:solidFill>
              </a:rPr>
              <a:t> Dynamics.</a:t>
            </a:r>
            <a:r>
              <a:rPr lang="it-IT" sz="1200" dirty="0"/>
              <a:t> S. </a:t>
            </a:r>
            <a:r>
              <a:rPr lang="it-IT" sz="1200" dirty="0" err="1"/>
              <a:t>Stramaglia</a:t>
            </a:r>
            <a:r>
              <a:rPr lang="it-IT" sz="1200" dirty="0"/>
              <a:t>, T. Scagliarini, BC </a:t>
            </a:r>
            <a:r>
              <a:rPr lang="it-IT" sz="1200" dirty="0" err="1"/>
              <a:t>Daniels</a:t>
            </a:r>
            <a:r>
              <a:rPr lang="it-IT" sz="1200" dirty="0"/>
              <a:t>, and D. </a:t>
            </a:r>
            <a:r>
              <a:rPr lang="it-IT" sz="1200" dirty="0" err="1"/>
              <a:t>Marinazzo</a:t>
            </a:r>
            <a:r>
              <a:rPr lang="it-IT" sz="1200" dirty="0"/>
              <a:t> </a:t>
            </a:r>
            <a:r>
              <a:rPr lang="it-IT" sz="1200" dirty="0" err="1">
                <a:solidFill>
                  <a:schemeClr val="accent1">
                    <a:lumMod val="75000"/>
                  </a:schemeClr>
                </a:solidFill>
              </a:rPr>
              <a:t>Frontiers</a:t>
            </a:r>
            <a:r>
              <a:rPr lang="it-IT" sz="1200" dirty="0">
                <a:solidFill>
                  <a:schemeClr val="accent1">
                    <a:lumMod val="75000"/>
                  </a:schemeClr>
                </a:solidFill>
              </a:rPr>
              <a:t> in </a:t>
            </a:r>
            <a:r>
              <a:rPr lang="it-IT" sz="1200" dirty="0" err="1">
                <a:solidFill>
                  <a:schemeClr val="accent1">
                    <a:lumMod val="75000"/>
                  </a:schemeClr>
                </a:solidFill>
              </a:rPr>
              <a:t>Physiology</a:t>
            </a:r>
            <a:r>
              <a:rPr lang="it-IT" sz="1200" dirty="0">
                <a:solidFill>
                  <a:schemeClr val="accent1">
                    <a:lumMod val="75000"/>
                  </a:schemeClr>
                </a:solidFill>
              </a:rPr>
              <a:t> </a:t>
            </a:r>
            <a:r>
              <a:rPr lang="it-IT" sz="1200" dirty="0"/>
              <a:t>11:595736. 2021</a:t>
            </a:r>
          </a:p>
          <a:p>
            <a:pPr marL="285750" indent="-285750">
              <a:buFont typeface="Arial" panose="020B0604020202020204" pitchFamily="34" charset="0"/>
              <a:buChar char="•"/>
            </a:pPr>
            <a:r>
              <a:rPr lang="it-IT" sz="1200" dirty="0">
                <a:solidFill>
                  <a:srgbClr val="FF0000"/>
                </a:solidFill>
              </a:rPr>
              <a:t>Local </a:t>
            </a:r>
            <a:r>
              <a:rPr lang="it-IT" sz="1200" dirty="0" err="1">
                <a:solidFill>
                  <a:srgbClr val="FF0000"/>
                </a:solidFill>
              </a:rPr>
              <a:t>Granger</a:t>
            </a:r>
            <a:r>
              <a:rPr lang="it-IT" sz="1200" dirty="0">
                <a:solidFill>
                  <a:srgbClr val="FF0000"/>
                </a:solidFill>
              </a:rPr>
              <a:t> </a:t>
            </a:r>
            <a:r>
              <a:rPr lang="it-IT" sz="1200" dirty="0" err="1">
                <a:solidFill>
                  <a:srgbClr val="FF0000"/>
                </a:solidFill>
              </a:rPr>
              <a:t>causality</a:t>
            </a:r>
            <a:r>
              <a:rPr lang="it-IT" sz="1200" dirty="0"/>
              <a:t>. S. </a:t>
            </a:r>
            <a:r>
              <a:rPr lang="it-IT" sz="1200" dirty="0" err="1"/>
              <a:t>Stramaglia</a:t>
            </a:r>
            <a:r>
              <a:rPr lang="it-IT" sz="1200" dirty="0"/>
              <a:t>, T. Scagliarini, Y. Antonacci, and L. </a:t>
            </a:r>
            <a:r>
              <a:rPr lang="it-IT" sz="1200" dirty="0" err="1"/>
              <a:t>Faes</a:t>
            </a:r>
            <a:r>
              <a:rPr lang="it-IT" sz="1200" dirty="0"/>
              <a:t>. </a:t>
            </a:r>
            <a:r>
              <a:rPr lang="it-IT" sz="1200" dirty="0" err="1">
                <a:solidFill>
                  <a:schemeClr val="accent1">
                    <a:lumMod val="75000"/>
                  </a:schemeClr>
                </a:solidFill>
              </a:rPr>
              <a:t>Phys</a:t>
            </a:r>
            <a:r>
              <a:rPr lang="it-IT" sz="1200" dirty="0">
                <a:solidFill>
                  <a:schemeClr val="accent1">
                    <a:lumMod val="75000"/>
                  </a:schemeClr>
                </a:solidFill>
              </a:rPr>
              <a:t>. Rev. E </a:t>
            </a:r>
            <a:r>
              <a:rPr lang="it-IT" sz="1200" b="1" dirty="0"/>
              <a:t>103</a:t>
            </a:r>
            <a:r>
              <a:rPr lang="it-IT" sz="1200" dirty="0"/>
              <a:t>, L020102 2021</a:t>
            </a:r>
          </a:p>
          <a:p>
            <a:pPr marL="285750" indent="-285750">
              <a:buFont typeface="Arial" panose="020B0604020202020204" pitchFamily="34" charset="0"/>
              <a:buChar char="•"/>
            </a:pPr>
            <a:endParaRPr lang="it-IT" sz="1200" dirty="0"/>
          </a:p>
        </p:txBody>
      </p:sp>
      <p:pic>
        <p:nvPicPr>
          <p:cNvPr id="9" name="Immagine 5">
            <a:extLst>
              <a:ext uri="{FF2B5EF4-FFF2-40B4-BE49-F238E27FC236}">
                <a16:creationId xmlns:a16="http://schemas.microsoft.com/office/drawing/2014/main" id="{C326B871-53CE-3041-8514-F01DDB3CC5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0518" y="876653"/>
            <a:ext cx="1401955" cy="734062"/>
          </a:xfrm>
          <a:prstGeom prst="rect">
            <a:avLst/>
          </a:prstGeom>
        </p:spPr>
      </p:pic>
      <p:sp>
        <p:nvSpPr>
          <p:cNvPr id="5" name="TextBox 4">
            <a:extLst>
              <a:ext uri="{FF2B5EF4-FFF2-40B4-BE49-F238E27FC236}">
                <a16:creationId xmlns:a16="http://schemas.microsoft.com/office/drawing/2014/main" id="{5063DE46-BD08-8446-AA46-637CA7CF9B58}"/>
              </a:ext>
            </a:extLst>
          </p:cNvPr>
          <p:cNvSpPr txBox="1"/>
          <p:nvPr/>
        </p:nvSpPr>
        <p:spPr>
          <a:xfrm>
            <a:off x="536027" y="3520966"/>
            <a:ext cx="10910106" cy="2308324"/>
          </a:xfrm>
          <a:prstGeom prst="rect">
            <a:avLst/>
          </a:prstGeom>
          <a:noFill/>
        </p:spPr>
        <p:txBody>
          <a:bodyPr wrap="square" rtlCol="0">
            <a:spAutoFit/>
          </a:bodyPr>
          <a:lstStyle/>
          <a:p>
            <a:r>
              <a:rPr lang="en-GB" sz="1200" dirty="0"/>
              <a:t>FIELDTURB </a:t>
            </a:r>
          </a:p>
          <a:p>
            <a:r>
              <a:rPr lang="en-GB" sz="1200" dirty="0"/>
              <a:t>- </a:t>
            </a:r>
            <a:r>
              <a:rPr lang="en-GB" sz="1200" dirty="0" err="1"/>
              <a:t>Attività</a:t>
            </a:r>
            <a:r>
              <a:rPr lang="en-GB" sz="1200" dirty="0"/>
              <a:t> </a:t>
            </a:r>
            <a:r>
              <a:rPr lang="en-GB" sz="1200" dirty="0" err="1"/>
              <a:t>presenti</a:t>
            </a:r>
            <a:r>
              <a:rPr lang="en-GB" sz="1200" dirty="0"/>
              <a:t> e future:   Bari e' </a:t>
            </a:r>
            <a:r>
              <a:rPr lang="en-GB" sz="1200" dirty="0" err="1"/>
              <a:t>candidata</a:t>
            </a:r>
            <a:r>
              <a:rPr lang="en-GB" sz="1200" dirty="0"/>
              <a:t> ad </a:t>
            </a:r>
            <a:r>
              <a:rPr lang="en-GB" sz="1200" dirty="0" err="1"/>
              <a:t>ospitare</a:t>
            </a:r>
            <a:r>
              <a:rPr lang="en-GB" sz="1200" dirty="0"/>
              <a:t> </a:t>
            </a:r>
            <a:r>
              <a:rPr lang="en-GB" sz="1200" dirty="0" err="1"/>
              <a:t>nel</a:t>
            </a:r>
            <a:r>
              <a:rPr lang="en-GB" sz="1200" dirty="0"/>
              <a:t> 2023 una </a:t>
            </a:r>
            <a:r>
              <a:rPr lang="en-GB" sz="1200" dirty="0" err="1"/>
              <a:t>importante</a:t>
            </a:r>
            <a:r>
              <a:rPr lang="en-GB" sz="1200" dirty="0"/>
              <a:t> </a:t>
            </a:r>
            <a:r>
              <a:rPr lang="en-GB" sz="1200" dirty="0" err="1"/>
              <a:t>conferenza</a:t>
            </a:r>
            <a:r>
              <a:rPr lang="en-GB" sz="1200" dirty="0"/>
              <a:t> </a:t>
            </a:r>
            <a:r>
              <a:rPr lang="en-GB" sz="1200" dirty="0" err="1"/>
              <a:t>internazionale</a:t>
            </a:r>
            <a:r>
              <a:rPr lang="en-GB" sz="1200" dirty="0"/>
              <a:t> </a:t>
            </a:r>
            <a:r>
              <a:rPr lang="en-GB" sz="1200" dirty="0" err="1"/>
              <a:t>itinerante</a:t>
            </a:r>
            <a:r>
              <a:rPr lang="en-GB" sz="1200" dirty="0"/>
              <a:t> di  </a:t>
            </a:r>
            <a:r>
              <a:rPr lang="en-GB" sz="1200" dirty="0" err="1"/>
              <a:t>fisica</a:t>
            </a:r>
            <a:r>
              <a:rPr lang="en-GB" sz="1200" dirty="0"/>
              <a:t> </a:t>
            </a:r>
            <a:r>
              <a:rPr lang="en-GB" sz="1200" dirty="0" err="1"/>
              <a:t>statistica</a:t>
            </a:r>
            <a:r>
              <a:rPr lang="en-GB" sz="1200" dirty="0"/>
              <a:t> (MECO). - </a:t>
            </a:r>
            <a:r>
              <a:rPr lang="en-GB" sz="1200" dirty="0" err="1"/>
              <a:t>Nuovi</a:t>
            </a:r>
            <a:r>
              <a:rPr lang="en-GB" sz="1200" dirty="0"/>
              <a:t> collaborator:  Antonio Suma (</a:t>
            </a:r>
            <a:r>
              <a:rPr lang="en-GB" sz="1200" dirty="0" err="1"/>
              <a:t>gia</a:t>
            </a:r>
            <a:r>
              <a:rPr lang="en-GB" sz="1200" dirty="0"/>
              <a:t>' </a:t>
            </a:r>
            <a:r>
              <a:rPr lang="en-GB" sz="1200" dirty="0" err="1"/>
              <a:t>associato</a:t>
            </a:r>
            <a:r>
              <a:rPr lang="en-GB" sz="1200" dirty="0"/>
              <a:t>) e Marco </a:t>
            </a:r>
            <a:r>
              <a:rPr lang="en-GB" sz="1200" dirty="0" err="1"/>
              <a:t>Zamparo</a:t>
            </a:r>
            <a:r>
              <a:rPr lang="en-GB" sz="1200" dirty="0"/>
              <a:t> (</a:t>
            </a:r>
            <a:r>
              <a:rPr lang="en-GB" sz="1200" dirty="0" err="1"/>
              <a:t>richiedera</a:t>
            </a:r>
            <a:r>
              <a:rPr lang="en-GB" sz="1200" dirty="0"/>
              <a:t>' </a:t>
            </a:r>
            <a:r>
              <a:rPr lang="en-GB" sz="1200" dirty="0" err="1"/>
              <a:t>associazione</a:t>
            </a:r>
            <a:r>
              <a:rPr lang="en-GB" sz="1200" dirty="0"/>
              <a:t>)</a:t>
            </a:r>
          </a:p>
          <a:p>
            <a:r>
              <a:rPr lang="en-GB" sz="1200" dirty="0" err="1"/>
              <a:t>Pubblicazioni</a:t>
            </a:r>
            <a:r>
              <a:rPr lang="en-GB" sz="1200" dirty="0"/>
              <a:t> </a:t>
            </a:r>
            <a:r>
              <a:rPr lang="en-GB" sz="1200" dirty="0" err="1"/>
              <a:t>più</a:t>
            </a:r>
            <a:r>
              <a:rPr lang="en-GB" sz="1200" dirty="0"/>
              <a:t> </a:t>
            </a:r>
            <a:r>
              <a:rPr lang="en-GB" sz="1200" dirty="0" err="1"/>
              <a:t>recenti</a:t>
            </a:r>
            <a:r>
              <a:rPr lang="en-GB" sz="1200" dirty="0"/>
              <a:t>: </a:t>
            </a:r>
          </a:p>
          <a:p>
            <a:endParaRPr lang="en-GB" sz="1200" dirty="0"/>
          </a:p>
          <a:p>
            <a:r>
              <a:rPr lang="en-GB" sz="1200" dirty="0"/>
              <a:t>arXiv:2101.04524  Cascade or not cascade? Energy transfer and elastic effects in active </a:t>
            </a:r>
            <a:r>
              <a:rPr lang="en-GB" sz="1200" dirty="0" err="1"/>
              <a:t>nematics</a:t>
            </a:r>
            <a:r>
              <a:rPr lang="en-GB" sz="1200" dirty="0"/>
              <a:t>, Authors: </a:t>
            </a:r>
            <a:r>
              <a:rPr lang="en-GB" sz="1200" dirty="0" err="1"/>
              <a:t>Livio</a:t>
            </a:r>
            <a:r>
              <a:rPr lang="en-GB" sz="1200" dirty="0"/>
              <a:t> Nicola </a:t>
            </a:r>
            <a:r>
              <a:rPr lang="en-GB" sz="1200" dirty="0" err="1"/>
              <a:t>Carenza</a:t>
            </a:r>
            <a:r>
              <a:rPr lang="en-GB" sz="1200" dirty="0"/>
              <a:t>, Luca </a:t>
            </a:r>
            <a:r>
              <a:rPr lang="en-GB" sz="1200" dirty="0" err="1"/>
              <a:t>Biferale</a:t>
            </a:r>
            <a:r>
              <a:rPr lang="en-GB" sz="1200" dirty="0"/>
              <a:t>, Giuseppe Gonnella, </a:t>
            </a:r>
            <a:r>
              <a:rPr lang="en-GB" sz="1200" dirty="0" err="1"/>
              <a:t>Europhys</a:t>
            </a:r>
            <a:r>
              <a:rPr lang="en-GB" sz="1200" dirty="0"/>
              <a:t>. Lett., 132(4), pp. 44003 (2020)</a:t>
            </a:r>
          </a:p>
          <a:p>
            <a:r>
              <a:rPr lang="en-GB" sz="1200" dirty="0"/>
              <a:t>arXiv:2011.00287   Lattice Boltzmann simulations of self-propelling chiral active droplets, Authors: L. N. </a:t>
            </a:r>
            <a:r>
              <a:rPr lang="en-GB" sz="1200" dirty="0" err="1"/>
              <a:t>Carenza</a:t>
            </a:r>
            <a:r>
              <a:rPr lang="en-GB" sz="1200" dirty="0"/>
              <a:t>, G. Gonnella, G. Negro</a:t>
            </a:r>
          </a:p>
          <a:p>
            <a:r>
              <a:rPr lang="en-GB" sz="1200" dirty="0"/>
              <a:t>arXiv:2010.14910  Soft channel formation and symmetry breaking in exotic active emulsions, Authors: L. N. </a:t>
            </a:r>
            <a:r>
              <a:rPr lang="en-GB" sz="1200" dirty="0" err="1"/>
              <a:t>Carenza</a:t>
            </a:r>
            <a:r>
              <a:rPr lang="en-GB" sz="1200" dirty="0"/>
              <a:t>, G. Gonnella, A. </a:t>
            </a:r>
            <a:r>
              <a:rPr lang="en-GB" sz="1200" dirty="0" err="1"/>
              <a:t>Lamura</a:t>
            </a:r>
            <a:r>
              <a:rPr lang="en-GB" sz="1200" dirty="0"/>
              <a:t>, D. </a:t>
            </a:r>
            <a:r>
              <a:rPr lang="en-GB" sz="1200" dirty="0" err="1"/>
              <a:t>Marenduzzo</a:t>
            </a:r>
            <a:r>
              <a:rPr lang="en-GB" sz="1200" dirty="0"/>
              <a:t>, G. Negro, A. </a:t>
            </a:r>
            <a:r>
              <a:rPr lang="en-GB" sz="1200" dirty="0" err="1"/>
              <a:t>Tiribocchi</a:t>
            </a:r>
            <a:r>
              <a:rPr lang="en-GB" sz="1200" dirty="0"/>
              <a:t>, Sci Rep 10, 15936 (2020)</a:t>
            </a:r>
          </a:p>
          <a:p>
            <a:r>
              <a:rPr lang="en-GB" sz="1200" dirty="0"/>
              <a:t>arXiv:2010.14124 Activity induced isotropic-polar transition in active liquid crystals, Authors: M. G. Giordano, F. </a:t>
            </a:r>
            <a:r>
              <a:rPr lang="en-GB" sz="1200" dirty="0" err="1"/>
              <a:t>Bonelli</a:t>
            </a:r>
            <a:r>
              <a:rPr lang="en-GB" sz="1200" dirty="0"/>
              <a:t>, L. N. </a:t>
            </a:r>
            <a:r>
              <a:rPr lang="en-GB" sz="1200" dirty="0" err="1"/>
              <a:t>Carenza</a:t>
            </a:r>
            <a:r>
              <a:rPr lang="en-GB" sz="1200" dirty="0"/>
              <a:t>, G. Gonnella, G. Negro</a:t>
            </a:r>
          </a:p>
          <a:p>
            <a:r>
              <a:rPr lang="en-GB" sz="1200" dirty="0"/>
              <a:t>arXiv:2009.11145  [pdf, other]  Emergence of effective temperatures in an out-of-equilibrium model of RNA folding, Authors: Marco Ancona, Alessandro </a:t>
            </a:r>
            <a:r>
              <a:rPr lang="en-GB" sz="1200" dirty="0" err="1"/>
              <a:t>Bentivoglio</a:t>
            </a:r>
            <a:r>
              <a:rPr lang="en-GB" sz="1200" dirty="0"/>
              <a:t>, Michele </a:t>
            </a:r>
            <a:r>
              <a:rPr lang="en-GB" sz="1200" dirty="0" err="1"/>
              <a:t>Caraglio</a:t>
            </a:r>
            <a:r>
              <a:rPr lang="en-GB" sz="1200" dirty="0"/>
              <a:t>, Giuseppe Gonnella, Alessandro </a:t>
            </a:r>
            <a:r>
              <a:rPr lang="en-GB" sz="1200" dirty="0" err="1"/>
              <a:t>Pelizzola</a:t>
            </a:r>
            <a:endParaRPr lang="en-GB" sz="1200" dirty="0"/>
          </a:p>
        </p:txBody>
      </p:sp>
      <p:sp>
        <p:nvSpPr>
          <p:cNvPr id="10" name="Footer Placeholder 2">
            <a:extLst>
              <a:ext uri="{FF2B5EF4-FFF2-40B4-BE49-F238E27FC236}">
                <a16:creationId xmlns:a16="http://schemas.microsoft.com/office/drawing/2014/main" id="{6BA84854-42BA-3C48-B3F4-F005CEFE8263}"/>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13" name="Title 1">
            <a:extLst>
              <a:ext uri="{FF2B5EF4-FFF2-40B4-BE49-F238E27FC236}">
                <a16:creationId xmlns:a16="http://schemas.microsoft.com/office/drawing/2014/main" id="{FE26329B-A8E3-5B44-B321-2E3F434C9EE1}"/>
              </a:ext>
            </a:extLst>
          </p:cNvPr>
          <p:cNvSpPr txBox="1">
            <a:spLocks/>
          </p:cNvSpPr>
          <p:nvPr/>
        </p:nvSpPr>
        <p:spPr>
          <a:xfrm>
            <a:off x="1775445" y="138951"/>
            <a:ext cx="9342088" cy="393738"/>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dirty="0"/>
              <a:t>Attività CSN IV (3/4)</a:t>
            </a:r>
          </a:p>
        </p:txBody>
      </p:sp>
    </p:spTree>
    <p:extLst>
      <p:ext uri="{BB962C8B-B14F-4D97-AF65-F5344CB8AC3E}">
        <p14:creationId xmlns:p14="http://schemas.microsoft.com/office/powerpoint/2010/main" val="838752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D2-E4F4-6042-ACD1-C212AA834FE3}"/>
              </a:ext>
            </a:extLst>
          </p:cNvPr>
          <p:cNvSpPr>
            <a:spLocks noGrp="1"/>
          </p:cNvSpPr>
          <p:nvPr>
            <p:ph type="title"/>
          </p:nvPr>
        </p:nvSpPr>
        <p:spPr/>
        <p:txBody>
          <a:bodyPr/>
          <a:lstStyle/>
          <a:p>
            <a:r>
              <a:rPr lang="it-IT" dirty="0"/>
              <a:t>Rapporto </a:t>
            </a:r>
            <a:r>
              <a:rPr lang="it-IT" dirty="0" err="1"/>
              <a:t>assunzionale</a:t>
            </a:r>
            <a:endParaRPr lang="it-IT" dirty="0"/>
          </a:p>
        </p:txBody>
      </p:sp>
      <p:sp>
        <p:nvSpPr>
          <p:cNvPr id="3" name="Footer Placeholder 2">
            <a:extLst>
              <a:ext uri="{FF2B5EF4-FFF2-40B4-BE49-F238E27FC236}">
                <a16:creationId xmlns:a16="http://schemas.microsoft.com/office/drawing/2014/main" id="{4E16A258-0DA6-5643-A4CE-5D474F97153A}"/>
              </a:ext>
            </a:extLst>
          </p:cNvPr>
          <p:cNvSpPr>
            <a:spLocks noGrp="1"/>
          </p:cNvSpPr>
          <p:nvPr>
            <p:ph type="ftr" sz="quarter" idx="3"/>
          </p:nvPr>
        </p:nvSpPr>
        <p:spPr/>
        <p:txBody>
          <a:bodyPr/>
          <a:lstStyle/>
          <a:p>
            <a:pPr algn="ctr"/>
            <a:r>
              <a:rPr lang="it-IT" dirty="0"/>
              <a:t>Consiglio di Sezione - Bari, 10 Marzo 2021</a:t>
            </a:r>
            <a:endParaRPr lang="it-IT" i="1" dirty="0"/>
          </a:p>
        </p:txBody>
      </p:sp>
      <p:sp>
        <p:nvSpPr>
          <p:cNvPr id="4" name="Slide Number Placeholder 3">
            <a:extLst>
              <a:ext uri="{FF2B5EF4-FFF2-40B4-BE49-F238E27FC236}">
                <a16:creationId xmlns:a16="http://schemas.microsoft.com/office/drawing/2014/main" id="{146F4C57-1ECB-1E44-8B63-DF41849A92A7}"/>
              </a:ext>
            </a:extLst>
          </p:cNvPr>
          <p:cNvSpPr>
            <a:spLocks noGrp="1"/>
          </p:cNvSpPr>
          <p:nvPr>
            <p:ph type="sldNum" sz="quarter" idx="4"/>
          </p:nvPr>
        </p:nvSpPr>
        <p:spPr/>
        <p:txBody>
          <a:bodyPr/>
          <a:lstStyle/>
          <a:p>
            <a:fld id="{B7F62631-D247-0E44-B808-5D23CBBA66F7}" type="slidenum">
              <a:rPr lang="en-US" smtClean="0"/>
              <a:pPr/>
              <a:t>9</a:t>
            </a:fld>
            <a:endParaRPr lang="en-US" dirty="0"/>
          </a:p>
        </p:txBody>
      </p:sp>
      <p:pic>
        <p:nvPicPr>
          <p:cNvPr id="6" name="Picture 5">
            <a:extLst>
              <a:ext uri="{FF2B5EF4-FFF2-40B4-BE49-F238E27FC236}">
                <a16:creationId xmlns:a16="http://schemas.microsoft.com/office/drawing/2014/main" id="{C545C48C-32F7-9643-ACBC-0EE6BB069BE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7683" t="7421" r="8491" b="77023"/>
          <a:stretch/>
        </p:blipFill>
        <p:spPr>
          <a:xfrm>
            <a:off x="1532758" y="3750197"/>
            <a:ext cx="8994723" cy="2362120"/>
          </a:xfrm>
          <a:prstGeom prst="rect">
            <a:avLst/>
          </a:prstGeom>
        </p:spPr>
      </p:pic>
      <p:pic>
        <p:nvPicPr>
          <p:cNvPr id="17" name="Picture 16">
            <a:extLst>
              <a:ext uri="{FF2B5EF4-FFF2-40B4-BE49-F238E27FC236}">
                <a16:creationId xmlns:a16="http://schemas.microsoft.com/office/drawing/2014/main" id="{4E83635F-619C-8C44-BF03-83E9BC143B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207" t="54124" r="8048" b="31522"/>
          <a:stretch/>
        </p:blipFill>
        <p:spPr>
          <a:xfrm>
            <a:off x="1533620" y="1273487"/>
            <a:ext cx="8992999" cy="2155513"/>
          </a:xfrm>
          <a:prstGeom prst="rect">
            <a:avLst/>
          </a:prstGeom>
        </p:spPr>
      </p:pic>
    </p:spTree>
    <p:extLst>
      <p:ext uri="{BB962C8B-B14F-4D97-AF65-F5344CB8AC3E}">
        <p14:creationId xmlns:p14="http://schemas.microsoft.com/office/powerpoint/2010/main" val="40150719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4A102-A834-DF43-94C9-1DB7FFA93693}"/>
              </a:ext>
            </a:extLst>
          </p:cNvPr>
          <p:cNvSpPr txBox="1"/>
          <p:nvPr/>
        </p:nvSpPr>
        <p:spPr>
          <a:xfrm>
            <a:off x="913263" y="867283"/>
            <a:ext cx="10510345" cy="2308324"/>
          </a:xfrm>
          <a:prstGeom prst="rect">
            <a:avLst/>
          </a:prstGeom>
          <a:noFill/>
        </p:spPr>
        <p:txBody>
          <a:bodyPr wrap="square" rtlCol="0">
            <a:spAutoFit/>
          </a:bodyPr>
          <a:lstStyle/>
          <a:p>
            <a:r>
              <a:rPr lang="en-GB" sz="1200" dirty="0" err="1"/>
              <a:t>TAsP</a:t>
            </a:r>
            <a:r>
              <a:rPr lang="en-GB" sz="1200" dirty="0"/>
              <a:t>: E. </a:t>
            </a:r>
            <a:r>
              <a:rPr lang="en-GB" sz="1200" dirty="0" err="1"/>
              <a:t>Lisi</a:t>
            </a:r>
            <a:r>
              <a:rPr lang="en-GB" sz="1200" dirty="0"/>
              <a:t>, M. </a:t>
            </a:r>
            <a:r>
              <a:rPr lang="en-GB" sz="1200" dirty="0" err="1"/>
              <a:t>Gasperini</a:t>
            </a:r>
            <a:r>
              <a:rPr lang="en-GB" sz="1200" dirty="0"/>
              <a:t>, A. </a:t>
            </a:r>
            <a:r>
              <a:rPr lang="en-GB" sz="1200" dirty="0" err="1"/>
              <a:t>Marrone</a:t>
            </a:r>
            <a:r>
              <a:rPr lang="en-GB" sz="1200" dirty="0"/>
              <a:t>, A. </a:t>
            </a:r>
            <a:r>
              <a:rPr lang="en-GB" sz="1200" dirty="0" err="1"/>
              <a:t>Mirizzi</a:t>
            </a:r>
            <a:r>
              <a:rPr lang="en-GB" sz="1200" dirty="0"/>
              <a:t>, A. Palazzo, L. </a:t>
            </a:r>
            <a:r>
              <a:rPr lang="en-GB" sz="1200" dirty="0" err="1"/>
              <a:t>tedesco</a:t>
            </a:r>
            <a:r>
              <a:rPr lang="en-GB" sz="1200" dirty="0"/>
              <a:t>, P. </a:t>
            </a:r>
            <a:r>
              <a:rPr lang="en-GB" sz="1200" dirty="0" err="1"/>
              <a:t>Carenza</a:t>
            </a:r>
            <a:r>
              <a:rPr lang="en-GB" sz="1200" dirty="0"/>
              <a:t>, G. </a:t>
            </a:r>
            <a:r>
              <a:rPr lang="en-GB" sz="1200" dirty="0" err="1"/>
              <a:t>Lucente</a:t>
            </a:r>
            <a:r>
              <a:rPr lang="en-GB" sz="1200" dirty="0"/>
              <a:t> + </a:t>
            </a:r>
            <a:r>
              <a:rPr lang="en-GB" sz="1200" dirty="0" err="1"/>
              <a:t>prossimo</a:t>
            </a:r>
            <a:r>
              <a:rPr lang="en-GB" sz="1200" dirty="0"/>
              <a:t> postdoc INFN a </a:t>
            </a:r>
            <a:r>
              <a:rPr lang="en-GB" sz="1200" dirty="0" err="1"/>
              <a:t>Novembre</a:t>
            </a:r>
            <a:endParaRPr lang="en-GB" sz="1200" dirty="0"/>
          </a:p>
          <a:p>
            <a:endParaRPr lang="en-GB" sz="1200" dirty="0"/>
          </a:p>
          <a:p>
            <a:r>
              <a:rPr lang="en-GB" sz="1200" dirty="0"/>
              <a:t>E. </a:t>
            </a:r>
            <a:r>
              <a:rPr lang="en-GB" sz="1200" dirty="0" err="1"/>
              <a:t>Lisi</a:t>
            </a:r>
            <a:r>
              <a:rPr lang="en-GB" sz="1200" dirty="0"/>
              <a:t>: PI </a:t>
            </a:r>
            <a:r>
              <a:rPr lang="en-GB" sz="1200" dirty="0" err="1"/>
              <a:t>prin</a:t>
            </a:r>
            <a:r>
              <a:rPr lang="en-GB" sz="1200" dirty="0"/>
              <a:t> NAT-NET, Chairman of International Advisory Panel </a:t>
            </a:r>
            <a:r>
              <a:rPr lang="en-GB" sz="1200" dirty="0" err="1"/>
              <a:t>ESSnuSB</a:t>
            </a:r>
            <a:r>
              <a:rPr lang="en-GB" sz="1200" dirty="0"/>
              <a:t>, Member of SAC of Canfranc Underground Laboratories</a:t>
            </a:r>
          </a:p>
          <a:p>
            <a:endParaRPr lang="en-GB" sz="1200" dirty="0"/>
          </a:p>
          <a:p>
            <a:r>
              <a:rPr lang="en-GB" sz="1200" dirty="0"/>
              <a:t>Organizers of the International conference on Neutrino Oscillations NOW</a:t>
            </a:r>
          </a:p>
          <a:p>
            <a:endParaRPr lang="en-GB" sz="1200" dirty="0"/>
          </a:p>
          <a:p>
            <a:r>
              <a:rPr lang="en-GB" sz="1200" dirty="0"/>
              <a:t>Recent Publications:</a:t>
            </a:r>
          </a:p>
          <a:p>
            <a:r>
              <a:rPr lang="en-GB" sz="1200" dirty="0"/>
              <a:t>Mapping reactor neutrino spectra from TAO to JUNO, </a:t>
            </a:r>
            <a:r>
              <a:rPr lang="en-GB" sz="1200" dirty="0" err="1"/>
              <a:t>Capozzi</a:t>
            </a:r>
            <a:r>
              <a:rPr lang="en-GB" sz="1200" dirty="0"/>
              <a:t>, </a:t>
            </a:r>
            <a:r>
              <a:rPr lang="en-GB" sz="1200" dirty="0" err="1"/>
              <a:t>Lisi</a:t>
            </a:r>
            <a:r>
              <a:rPr lang="en-GB" sz="1200" dirty="0"/>
              <a:t>, </a:t>
            </a:r>
            <a:r>
              <a:rPr lang="en-GB" sz="1200" dirty="0" err="1"/>
              <a:t>Marrone</a:t>
            </a:r>
            <a:r>
              <a:rPr lang="en-GB" sz="1200" dirty="0"/>
              <a:t>  </a:t>
            </a:r>
            <a:r>
              <a:rPr lang="en-GB" sz="1200" dirty="0" err="1"/>
              <a:t>Phys.Rev.D</a:t>
            </a:r>
            <a:r>
              <a:rPr lang="en-GB" sz="1200" dirty="0"/>
              <a:t> 102 (2020) 5, 056001</a:t>
            </a:r>
          </a:p>
          <a:p>
            <a:r>
              <a:rPr lang="en-GB" sz="1200" dirty="0"/>
              <a:t>Constraints on Axionlike Particles from a Hard X-Ray Observation of Betelgeuse Alessandro </a:t>
            </a:r>
            <a:r>
              <a:rPr lang="en-GB" sz="1200" dirty="0" err="1"/>
              <a:t>Mirizzi</a:t>
            </a:r>
            <a:r>
              <a:rPr lang="en-GB" sz="1200" dirty="0"/>
              <a:t> et al., </a:t>
            </a:r>
            <a:r>
              <a:rPr lang="en-GB" sz="1200" dirty="0" err="1"/>
              <a:t>Phys.Rev.Lett</a:t>
            </a:r>
            <a:r>
              <a:rPr lang="en-GB" sz="1200" dirty="0"/>
              <a:t>. 126 (2021) 3, 031101</a:t>
            </a:r>
            <a:br>
              <a:rPr lang="en-GB" sz="1200" dirty="0"/>
            </a:br>
            <a:r>
              <a:rPr lang="en-GB" sz="1200" dirty="0"/>
              <a:t>Nonstandard Neutrino Interactions as a Solution to the $NO\nu A$ and T2K Discrepancy Chatterjee, Antonio Palazzo, </a:t>
            </a:r>
            <a:r>
              <a:rPr lang="en-GB" sz="1200" dirty="0" err="1"/>
              <a:t>Phys.Rev.Lett</a:t>
            </a:r>
            <a:r>
              <a:rPr lang="en-GB" sz="1200" dirty="0"/>
              <a:t>. 126 (2021) 5, 051802</a:t>
            </a:r>
            <a:br>
              <a:rPr lang="en-GB" sz="1200" dirty="0"/>
            </a:br>
            <a:r>
              <a:rPr lang="en-GB" sz="1200" dirty="0"/>
              <a:t>Comparing the luminosity distance for gravitational waves and electromagnetic signals in a simple model of quadratic gravity, M. </a:t>
            </a:r>
            <a:r>
              <a:rPr lang="en-GB" sz="1200" dirty="0" err="1"/>
              <a:t>Gasperini</a:t>
            </a:r>
            <a:r>
              <a:rPr lang="en-GB" sz="1200" dirty="0"/>
              <a:t>, L. Tedesco et al. </a:t>
            </a:r>
            <a:r>
              <a:rPr lang="en-GB" sz="1200" dirty="0" err="1"/>
              <a:t>Gen.Rel.Grav</a:t>
            </a:r>
            <a:r>
              <a:rPr lang="en-GB" sz="1200" dirty="0"/>
              <a:t>. 52 (2020) 11, 111</a:t>
            </a:r>
          </a:p>
        </p:txBody>
      </p:sp>
      <p:sp>
        <p:nvSpPr>
          <p:cNvPr id="14" name="Rettangolo 6">
            <a:extLst>
              <a:ext uri="{FF2B5EF4-FFF2-40B4-BE49-F238E27FC236}">
                <a16:creationId xmlns:a16="http://schemas.microsoft.com/office/drawing/2014/main" id="{68C08BFD-D790-9549-9990-230AAD715D06}"/>
              </a:ext>
            </a:extLst>
          </p:cNvPr>
          <p:cNvSpPr/>
          <p:nvPr/>
        </p:nvSpPr>
        <p:spPr>
          <a:xfrm>
            <a:off x="913263" y="4638378"/>
            <a:ext cx="3995068" cy="1569660"/>
          </a:xfrm>
          <a:prstGeom prst="rect">
            <a:avLst/>
          </a:prstGeom>
        </p:spPr>
        <p:txBody>
          <a:bodyPr wrap="square">
            <a:spAutoFit/>
          </a:bodyPr>
          <a:lstStyle/>
          <a:p>
            <a:pPr>
              <a:defRPr/>
            </a:pPr>
            <a:r>
              <a:rPr lang="it-IT" sz="1200" dirty="0" err="1">
                <a:solidFill>
                  <a:srgbClr val="000000"/>
                </a:solidFill>
              </a:rPr>
              <a:t>Most</a:t>
            </a:r>
            <a:r>
              <a:rPr lang="it-IT" sz="1200" dirty="0">
                <a:solidFill>
                  <a:srgbClr val="000000"/>
                </a:solidFill>
              </a:rPr>
              <a:t> </a:t>
            </a:r>
            <a:r>
              <a:rPr lang="it-IT" sz="1200" dirty="0" err="1">
                <a:solidFill>
                  <a:srgbClr val="000000"/>
                </a:solidFill>
              </a:rPr>
              <a:t>relevant</a:t>
            </a:r>
            <a:r>
              <a:rPr lang="it-IT" sz="1200" dirty="0">
                <a:solidFill>
                  <a:srgbClr val="000000"/>
                </a:solidFill>
              </a:rPr>
              <a:t> 2020 </a:t>
            </a:r>
            <a:r>
              <a:rPr lang="it-IT" sz="1200" dirty="0" err="1">
                <a:solidFill>
                  <a:srgbClr val="000000"/>
                </a:solidFill>
              </a:rPr>
              <a:t>publications</a:t>
            </a:r>
            <a:r>
              <a:rPr lang="it-IT" sz="1200" dirty="0">
                <a:solidFill>
                  <a:srgbClr val="000000"/>
                </a:solidFill>
              </a:rPr>
              <a:t>:</a:t>
            </a:r>
            <a:endParaRPr lang="it-IT" sz="1200" dirty="0">
              <a:solidFill>
                <a:srgbClr val="00B050"/>
              </a:solidFill>
            </a:endParaRPr>
          </a:p>
          <a:p>
            <a:pPr marL="214333" indent="-214333">
              <a:buFont typeface="Arial" panose="020B0604020202020204" pitchFamily="34" charset="0"/>
              <a:buChar char="•"/>
              <a:defRPr/>
            </a:pPr>
            <a:r>
              <a:rPr lang="it-IT" sz="1200" dirty="0">
                <a:solidFill>
                  <a:srgbClr val="00B050"/>
                </a:solidFill>
              </a:rPr>
              <a:t>Quantum</a:t>
            </a:r>
            <a:br>
              <a:rPr lang="it-IT" sz="1200" dirty="0">
                <a:solidFill>
                  <a:srgbClr val="000000"/>
                </a:solidFill>
              </a:rPr>
            </a:br>
            <a:r>
              <a:rPr lang="it-IT" sz="1200" dirty="0">
                <a:solidFill>
                  <a:srgbClr val="000000"/>
                </a:solidFill>
              </a:rPr>
              <a:t>G. Magnifico, et al., Quantum </a:t>
            </a:r>
            <a:r>
              <a:rPr lang="it-IT" sz="1200" b="1" dirty="0">
                <a:solidFill>
                  <a:srgbClr val="000000"/>
                </a:solidFill>
              </a:rPr>
              <a:t>4</a:t>
            </a:r>
            <a:r>
              <a:rPr lang="it-IT" sz="1200" dirty="0">
                <a:solidFill>
                  <a:srgbClr val="000000"/>
                </a:solidFill>
              </a:rPr>
              <a:t> (2020) 281</a:t>
            </a:r>
            <a:br>
              <a:rPr lang="it-IT" sz="1200" dirty="0">
                <a:solidFill>
                  <a:srgbClr val="000000"/>
                </a:solidFill>
              </a:rPr>
            </a:br>
            <a:r>
              <a:rPr lang="it-IT" sz="1200" dirty="0">
                <a:solidFill>
                  <a:srgbClr val="000000"/>
                </a:solidFill>
              </a:rPr>
              <a:t>D. </a:t>
            </a:r>
            <a:r>
              <a:rPr lang="it-IT" sz="1200" dirty="0" err="1">
                <a:solidFill>
                  <a:srgbClr val="000000"/>
                </a:solidFill>
              </a:rPr>
              <a:t>Burgarth</a:t>
            </a:r>
            <a:r>
              <a:rPr lang="it-IT" sz="1200" dirty="0">
                <a:solidFill>
                  <a:srgbClr val="000000"/>
                </a:solidFill>
              </a:rPr>
              <a:t>, et al., Quantum </a:t>
            </a:r>
            <a:r>
              <a:rPr lang="it-IT" sz="1200" b="1" dirty="0">
                <a:solidFill>
                  <a:srgbClr val="000000"/>
                </a:solidFill>
              </a:rPr>
              <a:t>4</a:t>
            </a:r>
            <a:r>
              <a:rPr lang="it-IT" sz="1200" dirty="0">
                <a:solidFill>
                  <a:srgbClr val="000000"/>
                </a:solidFill>
              </a:rPr>
              <a:t> (2020) 289</a:t>
            </a:r>
            <a:endParaRPr lang="it-IT" sz="1200" dirty="0">
              <a:solidFill>
                <a:srgbClr val="00B050"/>
              </a:solidFill>
            </a:endParaRPr>
          </a:p>
          <a:p>
            <a:pPr marL="214333" indent="-214333">
              <a:buFont typeface="Arial" panose="020B0604020202020204" pitchFamily="34" charset="0"/>
              <a:buChar char="•"/>
              <a:defRPr/>
            </a:pPr>
            <a:r>
              <a:rPr lang="it-IT" sz="1200" dirty="0">
                <a:solidFill>
                  <a:srgbClr val="00B050"/>
                </a:solidFill>
              </a:rPr>
              <a:t>New Journal of </a:t>
            </a:r>
            <a:r>
              <a:rPr lang="it-IT" sz="1200" dirty="0" err="1">
                <a:solidFill>
                  <a:srgbClr val="00B050"/>
                </a:solidFill>
              </a:rPr>
              <a:t>Physics</a:t>
            </a:r>
            <a:br>
              <a:rPr lang="it-IT" sz="1200" dirty="0">
                <a:solidFill>
                  <a:srgbClr val="000000"/>
                </a:solidFill>
              </a:rPr>
            </a:br>
            <a:r>
              <a:rPr lang="it-IT" sz="1200" dirty="0">
                <a:solidFill>
                  <a:srgbClr val="000000"/>
                </a:solidFill>
              </a:rPr>
              <a:t>G. Scala, et al., New </a:t>
            </a:r>
            <a:r>
              <a:rPr lang="it-IT" sz="1200" dirty="0" err="1">
                <a:solidFill>
                  <a:srgbClr val="000000"/>
                </a:solidFill>
              </a:rPr>
              <a:t>J</a:t>
            </a:r>
            <a:r>
              <a:rPr lang="it-IT" sz="1200" dirty="0">
                <a:solidFill>
                  <a:srgbClr val="000000"/>
                </a:solidFill>
              </a:rPr>
              <a:t>. </a:t>
            </a:r>
            <a:r>
              <a:rPr lang="it-IT" sz="1200" dirty="0" err="1">
                <a:solidFill>
                  <a:srgbClr val="000000"/>
                </a:solidFill>
              </a:rPr>
              <a:t>Phys</a:t>
            </a:r>
            <a:r>
              <a:rPr lang="it-IT" sz="1200" dirty="0">
                <a:solidFill>
                  <a:srgbClr val="000000"/>
                </a:solidFill>
              </a:rPr>
              <a:t>. </a:t>
            </a:r>
            <a:r>
              <a:rPr lang="it-IT" sz="1200" b="1" dirty="0">
                <a:solidFill>
                  <a:srgbClr val="000000"/>
                </a:solidFill>
              </a:rPr>
              <a:t>22</a:t>
            </a:r>
            <a:r>
              <a:rPr lang="it-IT" sz="1200" dirty="0">
                <a:solidFill>
                  <a:srgbClr val="000000"/>
                </a:solidFill>
              </a:rPr>
              <a:t> (2020) 033014</a:t>
            </a:r>
            <a:endParaRPr lang="it-IT" sz="1200" dirty="0">
              <a:solidFill>
                <a:srgbClr val="00B050"/>
              </a:solidFill>
            </a:endParaRPr>
          </a:p>
          <a:p>
            <a:pPr marL="214333" indent="-214333">
              <a:buFont typeface="Arial" panose="020B0604020202020204" pitchFamily="34" charset="0"/>
              <a:buChar char="•"/>
              <a:defRPr/>
            </a:pPr>
            <a:r>
              <a:rPr lang="it-IT" sz="1200" dirty="0">
                <a:solidFill>
                  <a:srgbClr val="00B050"/>
                </a:solidFill>
              </a:rPr>
              <a:t>Physical Review Research</a:t>
            </a:r>
            <a:br>
              <a:rPr lang="it-IT" sz="1200" dirty="0">
                <a:solidFill>
                  <a:srgbClr val="000000"/>
                </a:solidFill>
              </a:rPr>
            </a:br>
            <a:r>
              <a:rPr lang="en-GB" sz="1200" dirty="0">
                <a:solidFill>
                  <a:srgbClr val="000000"/>
                </a:solidFill>
              </a:rPr>
              <a:t>G. </a:t>
            </a:r>
            <a:r>
              <a:rPr lang="en-GB" sz="1200" dirty="0" err="1">
                <a:solidFill>
                  <a:srgbClr val="000000"/>
                </a:solidFill>
              </a:rPr>
              <a:t>Gramegna</a:t>
            </a:r>
            <a:r>
              <a:rPr lang="it-IT" sz="1200" dirty="0">
                <a:solidFill>
                  <a:srgbClr val="000000"/>
                </a:solidFill>
              </a:rPr>
              <a:t>, et al., </a:t>
            </a:r>
            <a:r>
              <a:rPr lang="it-IT" sz="1200" dirty="0" err="1">
                <a:solidFill>
                  <a:srgbClr val="000000"/>
                </a:solidFill>
              </a:rPr>
              <a:t>Phys</a:t>
            </a:r>
            <a:r>
              <a:rPr lang="en-GB" sz="1200" dirty="0">
                <a:solidFill>
                  <a:srgbClr val="000000"/>
                </a:solidFill>
              </a:rPr>
              <a:t>.</a:t>
            </a:r>
            <a:r>
              <a:rPr lang="it-IT" sz="1200" dirty="0">
                <a:solidFill>
                  <a:srgbClr val="000000"/>
                </a:solidFill>
              </a:rPr>
              <a:t> Rev</a:t>
            </a:r>
            <a:r>
              <a:rPr lang="en-GB" sz="1200" dirty="0">
                <a:solidFill>
                  <a:srgbClr val="000000"/>
                </a:solidFill>
              </a:rPr>
              <a:t>.</a:t>
            </a:r>
            <a:r>
              <a:rPr lang="it-IT" sz="1200" dirty="0">
                <a:solidFill>
                  <a:srgbClr val="000000"/>
                </a:solidFill>
              </a:rPr>
              <a:t> </a:t>
            </a:r>
            <a:r>
              <a:rPr lang="it-IT" sz="1200" dirty="0" err="1">
                <a:solidFill>
                  <a:srgbClr val="000000"/>
                </a:solidFill>
              </a:rPr>
              <a:t>Res</a:t>
            </a:r>
            <a:r>
              <a:rPr lang="en-GB" sz="1200" dirty="0">
                <a:solidFill>
                  <a:srgbClr val="000000"/>
                </a:solidFill>
              </a:rPr>
              <a:t>.</a:t>
            </a:r>
            <a:r>
              <a:rPr lang="it-IT" sz="1200" dirty="0">
                <a:solidFill>
                  <a:srgbClr val="000000"/>
                </a:solidFill>
              </a:rPr>
              <a:t> </a:t>
            </a:r>
            <a:r>
              <a:rPr lang="it-IT" sz="1200" b="1" dirty="0">
                <a:solidFill>
                  <a:srgbClr val="000000"/>
                </a:solidFill>
              </a:rPr>
              <a:t>3</a:t>
            </a:r>
            <a:r>
              <a:rPr lang="it-IT" sz="1200" dirty="0">
                <a:solidFill>
                  <a:srgbClr val="000000"/>
                </a:solidFill>
              </a:rPr>
              <a:t> (2021) 013152</a:t>
            </a:r>
          </a:p>
        </p:txBody>
      </p:sp>
      <p:sp>
        <p:nvSpPr>
          <p:cNvPr id="16" name="Text Box 3">
            <a:extLst>
              <a:ext uri="{FF2B5EF4-FFF2-40B4-BE49-F238E27FC236}">
                <a16:creationId xmlns:a16="http://schemas.microsoft.com/office/drawing/2014/main" id="{1CFFD152-6685-2A42-8381-822D2861BB0E}"/>
              </a:ext>
            </a:extLst>
          </p:cNvPr>
          <p:cNvSpPr txBox="1">
            <a:spLocks noChangeArrowheads="1"/>
          </p:cNvSpPr>
          <p:nvPr/>
        </p:nvSpPr>
        <p:spPr bwMode="auto">
          <a:xfrm>
            <a:off x="3825248" y="4114514"/>
            <a:ext cx="125294" cy="237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a:lnSpc>
                <a:spcPct val="93000"/>
              </a:lnSpc>
              <a:buClr>
                <a:srgbClr val="000000"/>
              </a:buClr>
              <a:buSzPct val="100000"/>
              <a:buFont typeface="Times New Roman" charset="0"/>
              <a:buNone/>
              <a:defRPr/>
            </a:pPr>
            <a:endParaRPr lang="it-IT" altLang="x-none" sz="1179">
              <a:latin typeface="Arial" charset="0"/>
              <a:ea typeface="SimSun" charset="-122"/>
            </a:endParaRPr>
          </a:p>
        </p:txBody>
      </p:sp>
      <p:sp>
        <p:nvSpPr>
          <p:cNvPr id="17" name="Rectangle 4">
            <a:extLst>
              <a:ext uri="{FF2B5EF4-FFF2-40B4-BE49-F238E27FC236}">
                <a16:creationId xmlns:a16="http://schemas.microsoft.com/office/drawing/2014/main" id="{EC8BDC84-6ABF-AC44-8A42-E6508810C1FE}"/>
              </a:ext>
            </a:extLst>
          </p:cNvPr>
          <p:cNvSpPr>
            <a:spLocks noChangeArrowheads="1"/>
          </p:cNvSpPr>
          <p:nvPr/>
        </p:nvSpPr>
        <p:spPr bwMode="auto">
          <a:xfrm>
            <a:off x="5301123" y="4993590"/>
            <a:ext cx="6958811" cy="7540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19107"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9pPr>
          </a:lstStyle>
          <a:p>
            <a:pPr marL="342933" indent="-342933">
              <a:lnSpc>
                <a:spcPct val="93000"/>
              </a:lnSpc>
              <a:spcAft>
                <a:spcPts val="970"/>
              </a:spcAft>
              <a:buSzPct val="100000"/>
              <a:buFont typeface="Arial" panose="020B0604020202020204" pitchFamily="34" charset="0"/>
              <a:buChar char="•"/>
              <a:defRPr/>
            </a:pPr>
            <a:r>
              <a:rPr lang="it-IT" altLang="x-none" sz="1200" dirty="0" err="1">
                <a:solidFill>
                  <a:srgbClr val="3333CC"/>
                </a:solidFill>
              </a:rPr>
              <a:t>Entanglement</a:t>
            </a:r>
            <a:r>
              <a:rPr lang="it-IT" altLang="x-none" sz="1200" dirty="0">
                <a:solidFill>
                  <a:srgbClr val="3333CC"/>
                </a:solidFill>
              </a:rPr>
              <a:t> e correlazioni quantistiche</a:t>
            </a:r>
          </a:p>
          <a:p>
            <a:pPr marL="342933" indent="-342933">
              <a:lnSpc>
                <a:spcPct val="93000"/>
              </a:lnSpc>
              <a:spcAft>
                <a:spcPts val="970"/>
              </a:spcAft>
              <a:buSzPct val="100000"/>
              <a:buFont typeface="Arial" panose="020B0604020202020204" pitchFamily="34" charset="0"/>
              <a:buChar char="•"/>
              <a:defRPr/>
            </a:pPr>
            <a:r>
              <a:rPr lang="it-IT" altLang="x-none" sz="1200" dirty="0">
                <a:solidFill>
                  <a:srgbClr val="3333CC"/>
                </a:solidFill>
              </a:rPr>
              <a:t>Sistemi quantistici dissipativi</a:t>
            </a:r>
          </a:p>
          <a:p>
            <a:pPr marL="342933" indent="-342933">
              <a:lnSpc>
                <a:spcPct val="93000"/>
              </a:lnSpc>
              <a:spcAft>
                <a:spcPts val="970"/>
              </a:spcAft>
              <a:buSzPct val="100000"/>
              <a:buFont typeface="Arial" panose="020B0604020202020204" pitchFamily="34" charset="0"/>
              <a:buChar char="•"/>
              <a:defRPr/>
            </a:pPr>
            <a:r>
              <a:rPr lang="it-IT" altLang="x-none" sz="1200" dirty="0">
                <a:solidFill>
                  <a:srgbClr val="3333CC"/>
                </a:solidFill>
              </a:rPr>
              <a:t>Controllo quantistico</a:t>
            </a:r>
          </a:p>
        </p:txBody>
      </p:sp>
      <p:sp>
        <p:nvSpPr>
          <p:cNvPr id="18" name="Rectangle 4">
            <a:extLst>
              <a:ext uri="{FF2B5EF4-FFF2-40B4-BE49-F238E27FC236}">
                <a16:creationId xmlns:a16="http://schemas.microsoft.com/office/drawing/2014/main" id="{2AE4DA00-A5C6-3541-A09F-7AAC00E4E907}"/>
              </a:ext>
            </a:extLst>
          </p:cNvPr>
          <p:cNvSpPr>
            <a:spLocks noChangeArrowheads="1"/>
          </p:cNvSpPr>
          <p:nvPr/>
        </p:nvSpPr>
        <p:spPr bwMode="auto">
          <a:xfrm>
            <a:off x="9182171" y="4956088"/>
            <a:ext cx="3080625" cy="147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9107"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SimSun" panose="02010600030101010101" pitchFamily="2"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SimSun" panose="02010600030101010101" pitchFamily="2"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SimSun" panose="02010600030101010101" pitchFamily="2"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SimSun" panose="02010600030101010101" pitchFamily="2"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SimSun" panose="02010600030101010101" pitchFamily="2" charset="-122"/>
              </a:defRPr>
            </a:lvl9pPr>
          </a:lstStyle>
          <a:p>
            <a:pPr>
              <a:spcAft>
                <a:spcPts val="975"/>
              </a:spcAft>
            </a:pPr>
            <a:r>
              <a:rPr lang="it-IT" altLang="it-IT" sz="1200" dirty="0" err="1">
                <a:solidFill>
                  <a:srgbClr val="353BC9"/>
                </a:solidFill>
              </a:rPr>
              <a:t>Recent</a:t>
            </a:r>
            <a:r>
              <a:rPr lang="it-IT" altLang="it-IT" sz="1200" dirty="0">
                <a:solidFill>
                  <a:srgbClr val="353BC9"/>
                </a:solidFill>
              </a:rPr>
              <a:t> </a:t>
            </a:r>
            <a:r>
              <a:rPr lang="it-IT" altLang="it-IT" sz="1200" dirty="0" err="1">
                <a:solidFill>
                  <a:srgbClr val="353BC9"/>
                </a:solidFill>
              </a:rPr>
              <a:t>topics</a:t>
            </a:r>
            <a:r>
              <a:rPr lang="it-IT" altLang="it-IT" sz="1200" dirty="0">
                <a:solidFill>
                  <a:srgbClr val="353BC9"/>
                </a:solidFill>
              </a:rPr>
              <a:t>:</a:t>
            </a:r>
          </a:p>
          <a:p>
            <a:pPr>
              <a:spcAft>
                <a:spcPts val="975"/>
              </a:spcAft>
            </a:pPr>
            <a:r>
              <a:rPr lang="it-IT" altLang="it-IT" sz="1200" dirty="0">
                <a:solidFill>
                  <a:srgbClr val="00B050"/>
                </a:solidFill>
              </a:rPr>
              <a:t>Simulatori quantistici</a:t>
            </a:r>
          </a:p>
          <a:p>
            <a:pPr>
              <a:spcAft>
                <a:spcPts val="975"/>
              </a:spcAft>
            </a:pPr>
            <a:r>
              <a:rPr lang="it-IT" altLang="it-IT" sz="1200" dirty="0">
                <a:solidFill>
                  <a:srgbClr val="00B050"/>
                </a:solidFill>
              </a:rPr>
              <a:t>QED in guide d’onda </a:t>
            </a:r>
          </a:p>
          <a:p>
            <a:pPr>
              <a:spcAft>
                <a:spcPts val="975"/>
              </a:spcAft>
            </a:pPr>
            <a:r>
              <a:rPr lang="it-IT" altLang="it-IT" sz="1200" dirty="0" err="1">
                <a:solidFill>
                  <a:srgbClr val="00B050"/>
                </a:solidFill>
              </a:rPr>
              <a:t>Collective</a:t>
            </a:r>
            <a:r>
              <a:rPr lang="it-IT" altLang="it-IT" sz="1200" dirty="0">
                <a:solidFill>
                  <a:srgbClr val="00B050"/>
                </a:solidFill>
              </a:rPr>
              <a:t> </a:t>
            </a:r>
            <a:r>
              <a:rPr lang="it-IT" altLang="it-IT" sz="1200" dirty="0" err="1">
                <a:solidFill>
                  <a:srgbClr val="00B050"/>
                </a:solidFill>
              </a:rPr>
              <a:t>states</a:t>
            </a:r>
            <a:r>
              <a:rPr lang="it-IT" altLang="it-IT" sz="1200" dirty="0">
                <a:solidFill>
                  <a:srgbClr val="00B050"/>
                </a:solidFill>
              </a:rPr>
              <a:t> in </a:t>
            </a:r>
            <a:r>
              <a:rPr lang="it-IT" altLang="it-IT" sz="1200" dirty="0" err="1">
                <a:solidFill>
                  <a:srgbClr val="00B050"/>
                </a:solidFill>
              </a:rPr>
              <a:t>atomic</a:t>
            </a:r>
            <a:r>
              <a:rPr lang="it-IT" altLang="it-IT" sz="1200" dirty="0">
                <a:solidFill>
                  <a:srgbClr val="00B050"/>
                </a:solidFill>
              </a:rPr>
              <a:t> </a:t>
            </a:r>
            <a:r>
              <a:rPr lang="it-IT" altLang="it-IT" sz="1200" dirty="0" err="1">
                <a:solidFill>
                  <a:srgbClr val="00B050"/>
                </a:solidFill>
              </a:rPr>
              <a:t>clouds</a:t>
            </a:r>
            <a:endParaRPr lang="it-IT" altLang="it-IT" sz="1200" dirty="0">
              <a:solidFill>
                <a:srgbClr val="00B050"/>
              </a:solidFill>
            </a:endParaRPr>
          </a:p>
        </p:txBody>
      </p:sp>
      <p:sp>
        <p:nvSpPr>
          <p:cNvPr id="19" name="Text Box 1">
            <a:extLst>
              <a:ext uri="{FF2B5EF4-FFF2-40B4-BE49-F238E27FC236}">
                <a16:creationId xmlns:a16="http://schemas.microsoft.com/office/drawing/2014/main" id="{0FE16BE3-5411-334C-A1C2-0913D3E4B248}"/>
              </a:ext>
            </a:extLst>
          </p:cNvPr>
          <p:cNvSpPr txBox="1">
            <a:spLocks noChangeArrowheads="1"/>
          </p:cNvSpPr>
          <p:nvPr/>
        </p:nvSpPr>
        <p:spPr bwMode="auto">
          <a:xfrm>
            <a:off x="6559585" y="4638378"/>
            <a:ext cx="3350020" cy="184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cs typeface="ＭＳ Ｐゴシック" charset="-128"/>
              </a:defRPr>
            </a:lvl9pPr>
          </a:lstStyle>
          <a:p>
            <a:pPr algn="ctr" eaLnBrk="1">
              <a:lnSpc>
                <a:spcPct val="93000"/>
              </a:lnSpc>
              <a:buSzPct val="100000"/>
              <a:defRPr/>
            </a:pPr>
            <a:r>
              <a:rPr lang="it-IT" altLang="x-none" sz="1200" dirty="0">
                <a:solidFill>
                  <a:srgbClr val="FF0000"/>
                </a:solidFill>
              </a:rPr>
              <a:t>Attività di ricerca QUANTUM </a:t>
            </a:r>
          </a:p>
        </p:txBody>
      </p:sp>
      <p:sp>
        <p:nvSpPr>
          <p:cNvPr id="10" name="TextBox 9">
            <a:extLst>
              <a:ext uri="{FF2B5EF4-FFF2-40B4-BE49-F238E27FC236}">
                <a16:creationId xmlns:a16="http://schemas.microsoft.com/office/drawing/2014/main" id="{5369CD13-1C03-BC42-88F9-5AAE1D735F93}"/>
              </a:ext>
            </a:extLst>
          </p:cNvPr>
          <p:cNvSpPr txBox="1"/>
          <p:nvPr/>
        </p:nvSpPr>
        <p:spPr>
          <a:xfrm>
            <a:off x="921040" y="3489222"/>
            <a:ext cx="8261131" cy="1015663"/>
          </a:xfrm>
          <a:prstGeom prst="rect">
            <a:avLst/>
          </a:prstGeom>
          <a:noFill/>
        </p:spPr>
        <p:txBody>
          <a:bodyPr wrap="square" rtlCol="0">
            <a:spAutoFit/>
          </a:bodyPr>
          <a:lstStyle/>
          <a:p>
            <a:r>
              <a:rPr lang="en-GB" sz="1200" dirty="0"/>
              <a:t>QUANTUM: Paolo </a:t>
            </a:r>
            <a:r>
              <a:rPr lang="en-GB" sz="1200" dirty="0" err="1"/>
              <a:t>Facchi</a:t>
            </a:r>
            <a:r>
              <a:rPr lang="en-GB" sz="1200" dirty="0"/>
              <a:t>, Giuseppe Florio, </a:t>
            </a:r>
            <a:r>
              <a:rPr lang="en-GB" sz="1200" dirty="0" err="1"/>
              <a:t>Saverio</a:t>
            </a:r>
            <a:r>
              <a:rPr lang="en-GB" sz="1200" dirty="0"/>
              <a:t> </a:t>
            </a:r>
            <a:r>
              <a:rPr lang="en-GB" sz="1200" dirty="0" err="1"/>
              <a:t>Pascazio</a:t>
            </a:r>
            <a:r>
              <a:rPr lang="en-GB" sz="1200" dirty="0"/>
              <a:t>, Francesco Pepe, Milena D’Angelo, Augusto </a:t>
            </a:r>
            <a:r>
              <a:rPr lang="en-GB" sz="1200" dirty="0" err="1"/>
              <a:t>Garuccio</a:t>
            </a:r>
            <a:endParaRPr lang="en-GB" sz="1200" dirty="0"/>
          </a:p>
          <a:p>
            <a:r>
              <a:rPr lang="en-GB" sz="1200" dirty="0"/>
              <a:t>Davide </a:t>
            </a:r>
            <a:r>
              <a:rPr lang="en-GB" sz="1200" dirty="0" err="1"/>
              <a:t>Lonigro</a:t>
            </a:r>
            <a:r>
              <a:rPr lang="en-GB" sz="1200" dirty="0"/>
              <a:t>, Daniele Amato, Giuliano </a:t>
            </a:r>
            <a:r>
              <a:rPr lang="en-GB" sz="1200" dirty="0" err="1"/>
              <a:t>Angelone</a:t>
            </a:r>
            <a:r>
              <a:rPr lang="en-GB" sz="1200" dirty="0"/>
              <a:t>, Arturo </a:t>
            </a:r>
            <a:r>
              <a:rPr lang="en-GB" sz="1200" dirty="0" err="1"/>
              <a:t>Konderak</a:t>
            </a:r>
            <a:r>
              <a:rPr lang="en-GB" sz="1200" dirty="0"/>
              <a:t>, Rocco Maggi, Francesco Di Lena, Giovanni </a:t>
            </a:r>
            <a:r>
              <a:rPr lang="en-GB" sz="1200" dirty="0" err="1"/>
              <a:t>Gramegna</a:t>
            </a:r>
            <a:r>
              <a:rPr lang="en-GB" sz="1200" dirty="0"/>
              <a:t>, Giovanni Scala</a:t>
            </a:r>
          </a:p>
          <a:p>
            <a:r>
              <a:rPr lang="en-GB" sz="1200" dirty="0"/>
              <a:t>Paolo </a:t>
            </a:r>
            <a:r>
              <a:rPr lang="en-GB" sz="1200" dirty="0" err="1"/>
              <a:t>Facchi</a:t>
            </a:r>
            <a:r>
              <a:rPr lang="en-GB" sz="1200" dirty="0"/>
              <a:t>: </a:t>
            </a:r>
            <a:r>
              <a:rPr lang="en-GB" sz="1200" dirty="0" err="1"/>
              <a:t>Responsabile</a:t>
            </a:r>
            <a:r>
              <a:rPr lang="en-GB" sz="1200" dirty="0"/>
              <a:t> </a:t>
            </a:r>
            <a:r>
              <a:rPr lang="en-GB" sz="1200" dirty="0" err="1"/>
              <a:t>nazionale</a:t>
            </a:r>
            <a:r>
              <a:rPr lang="en-GB" sz="1200" dirty="0"/>
              <a:t> IS QUANTUM, Principal Investigator di 2 </a:t>
            </a:r>
            <a:r>
              <a:rPr lang="en-GB" sz="1200" dirty="0" err="1"/>
              <a:t>progetti</a:t>
            </a:r>
            <a:r>
              <a:rPr lang="en-GB" sz="1200" dirty="0"/>
              <a:t> </a:t>
            </a:r>
            <a:r>
              <a:rPr lang="en-GB" sz="1200" dirty="0" err="1"/>
              <a:t>QuantERA</a:t>
            </a:r>
            <a:r>
              <a:rPr lang="en-GB" sz="1200" dirty="0"/>
              <a:t>: </a:t>
            </a:r>
            <a:r>
              <a:rPr lang="en-GB" sz="1200" dirty="0" err="1"/>
              <a:t>QuantHEP</a:t>
            </a:r>
            <a:r>
              <a:rPr lang="en-GB" sz="1200" dirty="0"/>
              <a:t> e PACE-IN</a:t>
            </a:r>
            <a:endParaRPr lang="en-IT" sz="1200" dirty="0"/>
          </a:p>
        </p:txBody>
      </p:sp>
      <p:sp>
        <p:nvSpPr>
          <p:cNvPr id="11" name="Footer Placeholder 2">
            <a:extLst>
              <a:ext uri="{FF2B5EF4-FFF2-40B4-BE49-F238E27FC236}">
                <a16:creationId xmlns:a16="http://schemas.microsoft.com/office/drawing/2014/main" id="{61FE313F-906C-4449-A161-70C7EE0E45FC}"/>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13" name="Title 1">
            <a:extLst>
              <a:ext uri="{FF2B5EF4-FFF2-40B4-BE49-F238E27FC236}">
                <a16:creationId xmlns:a16="http://schemas.microsoft.com/office/drawing/2014/main" id="{7D8052E4-46D0-BF40-B0B8-72311B27EA07}"/>
              </a:ext>
            </a:extLst>
          </p:cNvPr>
          <p:cNvSpPr txBox="1">
            <a:spLocks/>
          </p:cNvSpPr>
          <p:nvPr/>
        </p:nvSpPr>
        <p:spPr>
          <a:xfrm>
            <a:off x="1775445" y="138951"/>
            <a:ext cx="9342088" cy="393738"/>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dirty="0"/>
              <a:t>Attività CSN IV (4/4)</a:t>
            </a:r>
          </a:p>
        </p:txBody>
      </p:sp>
    </p:spTree>
    <p:extLst>
      <p:ext uri="{BB962C8B-B14F-4D97-AF65-F5344CB8AC3E}">
        <p14:creationId xmlns:p14="http://schemas.microsoft.com/office/powerpoint/2010/main" val="14028217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0D5-06AD-CA4F-BB10-E2A3808B81DF}"/>
              </a:ext>
            </a:extLst>
          </p:cNvPr>
          <p:cNvSpPr>
            <a:spLocks noGrp="1"/>
          </p:cNvSpPr>
          <p:nvPr>
            <p:ph type="title"/>
          </p:nvPr>
        </p:nvSpPr>
        <p:spPr/>
        <p:txBody>
          <a:bodyPr/>
          <a:lstStyle/>
          <a:p>
            <a:r>
              <a:rPr lang="it-IT" dirty="0"/>
              <a:t>Attività CSN V (1/3)</a:t>
            </a:r>
          </a:p>
        </p:txBody>
      </p:sp>
      <p:sp>
        <p:nvSpPr>
          <p:cNvPr id="4" name="Slide Number Placeholder 3">
            <a:extLst>
              <a:ext uri="{FF2B5EF4-FFF2-40B4-BE49-F238E27FC236}">
                <a16:creationId xmlns:a16="http://schemas.microsoft.com/office/drawing/2014/main" id="{9C85BF9E-CC52-614F-B276-BD371D4DD6AC}"/>
              </a:ext>
            </a:extLst>
          </p:cNvPr>
          <p:cNvSpPr>
            <a:spLocks noGrp="1"/>
          </p:cNvSpPr>
          <p:nvPr>
            <p:ph type="sldNum" sz="quarter" idx="4"/>
          </p:nvPr>
        </p:nvSpPr>
        <p:spPr/>
        <p:txBody>
          <a:bodyPr/>
          <a:lstStyle/>
          <a:p>
            <a:fld id="{B7F62631-D247-0E44-B808-5D23CBBA66F7}" type="slidenum">
              <a:rPr lang="en-US" smtClean="0"/>
              <a:pPr/>
              <a:t>91</a:t>
            </a:fld>
            <a:endParaRPr lang="en-US" dirty="0"/>
          </a:p>
        </p:txBody>
      </p:sp>
      <p:sp>
        <p:nvSpPr>
          <p:cNvPr id="5" name="CasellaDiTesto 4">
            <a:extLst>
              <a:ext uri="{FF2B5EF4-FFF2-40B4-BE49-F238E27FC236}">
                <a16:creationId xmlns:a16="http://schemas.microsoft.com/office/drawing/2014/main" id="{54079134-FE9A-BB4A-A3FC-1AF7D0D084AE}"/>
              </a:ext>
            </a:extLst>
          </p:cNvPr>
          <p:cNvSpPr txBox="1"/>
          <p:nvPr/>
        </p:nvSpPr>
        <p:spPr>
          <a:xfrm>
            <a:off x="643804" y="973633"/>
            <a:ext cx="9074857" cy="4339650"/>
          </a:xfrm>
          <a:prstGeom prst="rect">
            <a:avLst/>
          </a:prstGeom>
          <a:noFill/>
        </p:spPr>
        <p:txBody>
          <a:bodyPr wrap="square" rtlCol="0">
            <a:spAutoFit/>
          </a:bodyPr>
          <a:lstStyle/>
          <a:p>
            <a:pPr algn="l"/>
            <a:endParaRPr lang="it-IT" dirty="0">
              <a:solidFill>
                <a:srgbClr val="000000"/>
              </a:solidFill>
              <a:latin typeface="Helvetica" pitchFamily="2" charset="0"/>
            </a:endParaRPr>
          </a:p>
          <a:p>
            <a:pPr algn="l"/>
            <a:r>
              <a:rPr lang="it-IT" b="0" i="0" u="none" strike="noStrike" dirty="0">
                <a:solidFill>
                  <a:srgbClr val="000000"/>
                </a:solidFill>
                <a:effectLst/>
                <a:latin typeface="Helvetica" pitchFamily="2" charset="0"/>
              </a:rPr>
              <a:t>Il gruppo di Bari è impegnato in tutte le sottocommissioni di CSN5</a:t>
            </a:r>
          </a:p>
          <a:p>
            <a:pPr marL="342900" indent="-342900" algn="l">
              <a:buFont typeface="Arial" panose="020B0604020202020204" pitchFamily="34" charset="0"/>
              <a:buChar char="•"/>
            </a:pPr>
            <a:r>
              <a:rPr lang="it-IT" dirty="0">
                <a:solidFill>
                  <a:srgbClr val="000000"/>
                </a:solidFill>
                <a:latin typeface="Helvetica" pitchFamily="2" charset="0"/>
              </a:rPr>
              <a:t>Acceleratori</a:t>
            </a:r>
          </a:p>
          <a:p>
            <a:pPr marL="342900" indent="-342900" algn="l">
              <a:buFont typeface="Arial" panose="020B0604020202020204" pitchFamily="34" charset="0"/>
              <a:buChar char="•"/>
            </a:pPr>
            <a:r>
              <a:rPr lang="it-IT" b="0" i="0" u="none" strike="noStrike" dirty="0">
                <a:solidFill>
                  <a:srgbClr val="000000"/>
                </a:solidFill>
                <a:effectLst/>
                <a:latin typeface="Helvetica" pitchFamily="2" charset="0"/>
              </a:rPr>
              <a:t>Rivelatori</a:t>
            </a:r>
          </a:p>
          <a:p>
            <a:pPr marL="342900" indent="-342900" algn="l">
              <a:buFont typeface="Arial" panose="020B0604020202020204" pitchFamily="34" charset="0"/>
              <a:buChar char="•"/>
            </a:pPr>
            <a:r>
              <a:rPr lang="it-IT" dirty="0">
                <a:solidFill>
                  <a:srgbClr val="000000"/>
                </a:solidFill>
                <a:latin typeface="Helvetica" pitchFamily="2" charset="0"/>
              </a:rPr>
              <a:t>Interdisciplinare</a:t>
            </a:r>
          </a:p>
          <a:p>
            <a:pPr algn="l"/>
            <a:endParaRPr lang="it-IT" b="0" i="0" u="none" strike="noStrike" dirty="0">
              <a:solidFill>
                <a:srgbClr val="000000"/>
              </a:solidFill>
              <a:effectLst/>
              <a:latin typeface="Helvetica" pitchFamily="2" charset="0"/>
            </a:endParaRPr>
          </a:p>
          <a:p>
            <a:r>
              <a:rPr lang="it-IT" dirty="0">
                <a:solidFill>
                  <a:srgbClr val="000000"/>
                </a:solidFill>
                <a:latin typeface="Helvetica" pitchFamily="2" charset="0"/>
              </a:rPr>
              <a:t> Nella slide successiva sono sinteticamente riportate </a:t>
            </a:r>
          </a:p>
          <a:p>
            <a:pPr marL="342900" indent="-342900">
              <a:buFont typeface="Arial" panose="020B0604020202020204" pitchFamily="34" charset="0"/>
              <a:buChar char="•"/>
            </a:pPr>
            <a:r>
              <a:rPr lang="it-IT" dirty="0">
                <a:solidFill>
                  <a:srgbClr val="000000"/>
                </a:solidFill>
                <a:latin typeface="Helvetica" pitchFamily="2" charset="0"/>
              </a:rPr>
              <a:t>Iniziative in corso</a:t>
            </a:r>
          </a:p>
          <a:p>
            <a:pPr marL="342900" indent="-342900">
              <a:buFont typeface="Arial" panose="020B0604020202020204" pitchFamily="34" charset="0"/>
              <a:buChar char="•"/>
            </a:pPr>
            <a:r>
              <a:rPr lang="it-IT" dirty="0">
                <a:solidFill>
                  <a:srgbClr val="000000"/>
                </a:solidFill>
                <a:latin typeface="Helvetica" pitchFamily="2" charset="0"/>
              </a:rPr>
              <a:t>Composizione dei gruppi, giovani </a:t>
            </a:r>
          </a:p>
          <a:p>
            <a:pPr marL="342900" indent="-342900">
              <a:buFont typeface="Arial" panose="020B0604020202020204" pitchFamily="34" charset="0"/>
              <a:buChar char="•"/>
            </a:pPr>
            <a:r>
              <a:rPr lang="it-IT" dirty="0">
                <a:solidFill>
                  <a:srgbClr val="000000"/>
                </a:solidFill>
                <a:latin typeface="Helvetica" pitchFamily="2" charset="0"/>
              </a:rPr>
              <a:t>Ruoli di responsabilità a livello nazionale e internazionale</a:t>
            </a:r>
          </a:p>
          <a:p>
            <a:pPr algn="l"/>
            <a:endParaRPr lang="it-IT" b="0" i="0" u="none" strike="noStrike" dirty="0">
              <a:solidFill>
                <a:srgbClr val="000000"/>
              </a:solidFill>
              <a:effectLst/>
              <a:latin typeface="Helvetica" pitchFamily="2" charset="0"/>
            </a:endParaRPr>
          </a:p>
          <a:p>
            <a:endParaRPr lang="it-IT" dirty="0"/>
          </a:p>
        </p:txBody>
      </p:sp>
      <p:sp>
        <p:nvSpPr>
          <p:cNvPr id="6" name="Footer Placeholder 2">
            <a:extLst>
              <a:ext uri="{FF2B5EF4-FFF2-40B4-BE49-F238E27FC236}">
                <a16:creationId xmlns:a16="http://schemas.microsoft.com/office/drawing/2014/main" id="{0830F84C-C5F9-3148-BB22-D27CDAA04485}"/>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8641435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2B6FD6B-A3F8-764B-81A8-191C63F99C68}"/>
              </a:ext>
            </a:extLst>
          </p:cNvPr>
          <p:cNvSpPr>
            <a:spLocks noGrp="1"/>
          </p:cNvSpPr>
          <p:nvPr>
            <p:ph type="sldNum" sz="quarter" idx="4"/>
          </p:nvPr>
        </p:nvSpPr>
        <p:spPr/>
        <p:txBody>
          <a:bodyPr/>
          <a:lstStyle/>
          <a:p>
            <a:fld id="{B7F62631-D247-0E44-B808-5D23CBBA66F7}" type="slidenum">
              <a:rPr lang="en-US" smtClean="0"/>
              <a:pPr/>
              <a:t>92</a:t>
            </a:fld>
            <a:endParaRPr lang="en-US" dirty="0"/>
          </a:p>
        </p:txBody>
      </p:sp>
      <p:graphicFrame>
        <p:nvGraphicFramePr>
          <p:cNvPr id="6" name="Tabella 5">
            <a:extLst>
              <a:ext uri="{FF2B5EF4-FFF2-40B4-BE49-F238E27FC236}">
                <a16:creationId xmlns:a16="http://schemas.microsoft.com/office/drawing/2014/main" id="{C33E997A-9835-444C-AA2C-4D1E85D23830}"/>
              </a:ext>
            </a:extLst>
          </p:cNvPr>
          <p:cNvGraphicFramePr>
            <a:graphicFrameLocks noGrp="1"/>
          </p:cNvGraphicFramePr>
          <p:nvPr>
            <p:extLst>
              <p:ext uri="{D42A27DB-BD31-4B8C-83A1-F6EECF244321}">
                <p14:modId xmlns:p14="http://schemas.microsoft.com/office/powerpoint/2010/main" val="2756994448"/>
              </p:ext>
            </p:extLst>
          </p:nvPr>
        </p:nvGraphicFramePr>
        <p:xfrm>
          <a:off x="321395" y="991065"/>
          <a:ext cx="11207458" cy="4926006"/>
        </p:xfrm>
        <a:graphic>
          <a:graphicData uri="http://schemas.openxmlformats.org/drawingml/2006/table">
            <a:tbl>
              <a:tblPr firstRow="1" bandRow="1">
                <a:tableStyleId>{5C22544A-7EE6-4342-B048-85BDC9FD1C3A}</a:tableStyleId>
              </a:tblPr>
              <a:tblGrid>
                <a:gridCol w="1303914">
                  <a:extLst>
                    <a:ext uri="{9D8B030D-6E8A-4147-A177-3AD203B41FA5}">
                      <a16:colId xmlns:a16="http://schemas.microsoft.com/office/drawing/2014/main" val="20000"/>
                    </a:ext>
                  </a:extLst>
                </a:gridCol>
                <a:gridCol w="1412323">
                  <a:extLst>
                    <a:ext uri="{9D8B030D-6E8A-4147-A177-3AD203B41FA5}">
                      <a16:colId xmlns:a16="http://schemas.microsoft.com/office/drawing/2014/main" val="840935951"/>
                    </a:ext>
                  </a:extLst>
                </a:gridCol>
                <a:gridCol w="1412323">
                  <a:extLst>
                    <a:ext uri="{9D8B030D-6E8A-4147-A177-3AD203B41FA5}">
                      <a16:colId xmlns:a16="http://schemas.microsoft.com/office/drawing/2014/main" val="20001"/>
                    </a:ext>
                  </a:extLst>
                </a:gridCol>
                <a:gridCol w="1493645">
                  <a:extLst>
                    <a:ext uri="{9D8B030D-6E8A-4147-A177-3AD203B41FA5}">
                      <a16:colId xmlns:a16="http://schemas.microsoft.com/office/drawing/2014/main" val="20002"/>
                    </a:ext>
                  </a:extLst>
                </a:gridCol>
                <a:gridCol w="1519881">
                  <a:extLst>
                    <a:ext uri="{9D8B030D-6E8A-4147-A177-3AD203B41FA5}">
                      <a16:colId xmlns:a16="http://schemas.microsoft.com/office/drawing/2014/main" val="20003"/>
                    </a:ext>
                  </a:extLst>
                </a:gridCol>
                <a:gridCol w="1927002">
                  <a:extLst>
                    <a:ext uri="{9D8B030D-6E8A-4147-A177-3AD203B41FA5}">
                      <a16:colId xmlns:a16="http://schemas.microsoft.com/office/drawing/2014/main" val="1904617701"/>
                    </a:ext>
                  </a:extLst>
                </a:gridCol>
                <a:gridCol w="2138370">
                  <a:extLst>
                    <a:ext uri="{9D8B030D-6E8A-4147-A177-3AD203B41FA5}">
                      <a16:colId xmlns:a16="http://schemas.microsoft.com/office/drawing/2014/main" val="20004"/>
                    </a:ext>
                  </a:extLst>
                </a:gridCol>
              </a:tblGrid>
              <a:tr h="646955">
                <a:tc>
                  <a:txBody>
                    <a:bodyPr/>
                    <a:lstStyle/>
                    <a:p>
                      <a:r>
                        <a:rPr lang="it-IT" sz="1600" noProof="0">
                          <a:solidFill>
                            <a:schemeClr val="bg1"/>
                          </a:solidFill>
                        </a:rPr>
                        <a:t>SIGLA</a:t>
                      </a:r>
                    </a:p>
                  </a:txBody>
                  <a:tcPr/>
                </a:tc>
                <a:tc>
                  <a:txBody>
                    <a:bodyPr/>
                    <a:lstStyle/>
                    <a:p>
                      <a:r>
                        <a:rPr lang="it-IT" sz="1600" noProof="0">
                          <a:solidFill>
                            <a:schemeClr val="bg1"/>
                          </a:solidFill>
                        </a:rPr>
                        <a:t>SOTTOCOMM.</a:t>
                      </a:r>
                    </a:p>
                  </a:txBody>
                  <a:tcPr/>
                </a:tc>
                <a:tc>
                  <a:txBody>
                    <a:bodyPr/>
                    <a:lstStyle/>
                    <a:p>
                      <a:r>
                        <a:rPr lang="it-IT" sz="1600" noProof="0">
                          <a:solidFill>
                            <a:schemeClr val="bg1"/>
                          </a:solidFill>
                        </a:rPr>
                        <a:t>STATO</a:t>
                      </a:r>
                    </a:p>
                  </a:txBody>
                  <a:tcPr/>
                </a:tc>
                <a:tc>
                  <a:txBody>
                    <a:bodyPr/>
                    <a:lstStyle/>
                    <a:p>
                      <a:pPr algn="ctr"/>
                      <a:r>
                        <a:rPr lang="it-IT" sz="1600" noProof="0">
                          <a:solidFill>
                            <a:schemeClr val="bg1"/>
                          </a:solidFill>
                        </a:rPr>
                        <a:t>responsabilità</a:t>
                      </a:r>
                    </a:p>
                  </a:txBody>
                  <a:tcPr/>
                </a:tc>
                <a:tc>
                  <a:txBody>
                    <a:bodyPr/>
                    <a:lstStyle/>
                    <a:p>
                      <a:pPr algn="ctr"/>
                      <a:r>
                        <a:rPr lang="it-IT" sz="1600" noProof="0">
                          <a:solidFill>
                            <a:schemeClr val="bg1"/>
                          </a:solidFill>
                        </a:rPr>
                        <a:t>Responsabile</a:t>
                      </a:r>
                    </a:p>
                  </a:txBody>
                  <a:tcPr/>
                </a:tc>
                <a:tc>
                  <a:txBody>
                    <a:bodyPr/>
                    <a:lstStyle/>
                    <a:p>
                      <a:pPr algn="ctr"/>
                      <a:r>
                        <a:rPr lang="it-IT" sz="1600" noProof="0">
                          <a:solidFill>
                            <a:schemeClr val="bg1"/>
                          </a:solidFill>
                        </a:rPr>
                        <a:t>FTE</a:t>
                      </a:r>
                    </a:p>
                  </a:txBody>
                  <a:tcPr/>
                </a:tc>
                <a:tc>
                  <a:txBody>
                    <a:bodyPr/>
                    <a:lstStyle/>
                    <a:p>
                      <a:pPr algn="ctr"/>
                      <a:r>
                        <a:rPr lang="it-IT" sz="1600" noProof="0" dirty="0">
                          <a:solidFill>
                            <a:schemeClr val="bg1"/>
                          </a:solidFill>
                        </a:rPr>
                        <a:t>NOTE</a:t>
                      </a:r>
                    </a:p>
                  </a:txBody>
                  <a:tcPr/>
                </a:tc>
                <a:extLst>
                  <a:ext uri="{0D108BD9-81ED-4DB2-BD59-A6C34878D82A}">
                    <a16:rowId xmlns:a16="http://schemas.microsoft.com/office/drawing/2014/main" val="10000"/>
                  </a:ext>
                </a:extLst>
              </a:tr>
              <a:tr h="646955">
                <a:tc>
                  <a:txBody>
                    <a:bodyPr/>
                    <a:lstStyle/>
                    <a:p>
                      <a:r>
                        <a:rPr lang="it-IT" sz="1800" b="1" noProof="0" dirty="0">
                          <a:solidFill>
                            <a:sysClr val="windowText" lastClr="000000"/>
                          </a:solidFill>
                        </a:rPr>
                        <a:t>AIM</a:t>
                      </a:r>
                    </a:p>
                  </a:txBody>
                  <a:tcPr anchor="ctr"/>
                </a:tc>
                <a:tc>
                  <a:txBody>
                    <a:bodyPr/>
                    <a:lstStyle/>
                    <a:p>
                      <a:r>
                        <a:rPr lang="it-IT" sz="1800" baseline="0" noProof="0" dirty="0" err="1">
                          <a:solidFill>
                            <a:sysClr val="windowText" lastClr="000000"/>
                          </a:solidFill>
                        </a:rPr>
                        <a:t>Interdisc</a:t>
                      </a:r>
                      <a:r>
                        <a:rPr lang="it-IT" sz="1800" baseline="0" noProof="0" dirty="0">
                          <a:solidFill>
                            <a:sysClr val="windowText" lastClr="000000"/>
                          </a:solidFill>
                        </a:rPr>
                        <a:t>.</a:t>
                      </a:r>
                    </a:p>
                  </a:txBody>
                  <a:tcPr anchor="ctr"/>
                </a:tc>
                <a:tc>
                  <a:txBody>
                    <a:bodyPr/>
                    <a:lstStyle/>
                    <a:p>
                      <a:r>
                        <a:rPr lang="it-IT" sz="1800" baseline="0" noProof="0" dirty="0">
                          <a:solidFill>
                            <a:sysClr val="windowText" lastClr="000000"/>
                          </a:solidFill>
                        </a:rPr>
                        <a:t>(2019-2021)</a:t>
                      </a:r>
                    </a:p>
                  </a:txBody>
                  <a:tcPr anchor="ctr"/>
                </a:tc>
                <a:tc>
                  <a:txBody>
                    <a:bodyPr/>
                    <a:lstStyle/>
                    <a:p>
                      <a:pPr algn="ctr"/>
                      <a:r>
                        <a:rPr lang="it-IT" sz="1800" noProof="0" dirty="0">
                          <a:solidFill>
                            <a:sysClr val="windowText" lastClr="000000"/>
                          </a:solidFill>
                        </a:rPr>
                        <a:t>Locale</a:t>
                      </a:r>
                    </a:p>
                  </a:txBody>
                  <a:tcPr anchor="ctr"/>
                </a:tc>
                <a:tc>
                  <a:txBody>
                    <a:bodyPr/>
                    <a:lstStyle/>
                    <a:p>
                      <a:pPr algn="ctr"/>
                      <a:r>
                        <a:rPr lang="it-IT" sz="1800" noProof="0" dirty="0" err="1">
                          <a:solidFill>
                            <a:sysClr val="windowText" lastClr="000000"/>
                          </a:solidFill>
                        </a:rPr>
                        <a:t>Tangaro</a:t>
                      </a:r>
                      <a:endParaRPr lang="it-IT" sz="1800" noProof="0" dirty="0">
                        <a:solidFill>
                          <a:sysClr val="windowText" lastClr="000000"/>
                        </a:solidFill>
                      </a:endParaRPr>
                    </a:p>
                  </a:txBody>
                  <a:tcPr anchor="ctr"/>
                </a:tc>
                <a:tc>
                  <a:txBody>
                    <a:bodyPr/>
                    <a:lstStyle/>
                    <a:p>
                      <a:pPr algn="ctr"/>
                      <a:r>
                        <a:rPr lang="it-IT" sz="1800" noProof="0" dirty="0">
                          <a:solidFill>
                            <a:sysClr val="windowText" lastClr="000000"/>
                          </a:solidFill>
                        </a:rPr>
                        <a:t>3.1 FTE</a:t>
                      </a:r>
                    </a:p>
                    <a:p>
                      <a:pPr algn="ctr"/>
                      <a:r>
                        <a:rPr lang="it-IT" sz="1800" noProof="0" dirty="0">
                          <a:solidFill>
                            <a:sysClr val="windowText" lastClr="000000"/>
                          </a:solidFill>
                        </a:rPr>
                        <a:t>(n.1 rTDA+n.1 </a:t>
                      </a:r>
                      <a:r>
                        <a:rPr lang="it-IT" sz="1800" noProof="0" dirty="0" err="1">
                          <a:solidFill>
                            <a:sysClr val="windowText" lastClr="000000"/>
                          </a:solidFill>
                        </a:rPr>
                        <a:t>ass</a:t>
                      </a:r>
                      <a:r>
                        <a:rPr lang="it-IT" sz="1800" noProof="0" dirty="0">
                          <a:solidFill>
                            <a:sysClr val="windowText" lastClr="000000"/>
                          </a:solidFill>
                        </a:rPr>
                        <a:t>)</a:t>
                      </a:r>
                    </a:p>
                  </a:txBody>
                  <a:tcPr anchor="ctr"/>
                </a:tc>
                <a:tc>
                  <a:txBody>
                    <a:bodyPr/>
                    <a:lstStyle/>
                    <a:p>
                      <a:pPr algn="ctr"/>
                      <a:r>
                        <a:rPr lang="it-IT" sz="1800" b="1" noProof="0" dirty="0">
                          <a:solidFill>
                            <a:sysClr val="windowText" lastClr="000000"/>
                          </a:solidFill>
                        </a:rPr>
                        <a:t>3° anno </a:t>
                      </a:r>
                    </a:p>
                    <a:p>
                      <a:pPr algn="ctr"/>
                      <a:r>
                        <a:rPr lang="it-IT" sz="1800" b="1" noProof="0" dirty="0">
                          <a:solidFill>
                            <a:sysClr val="windowText" lastClr="000000"/>
                          </a:solidFill>
                        </a:rPr>
                        <a:t>(Ultimo anno)</a:t>
                      </a:r>
                    </a:p>
                  </a:txBody>
                  <a:tcPr anchor="ctr"/>
                </a:tc>
                <a:extLst>
                  <a:ext uri="{0D108BD9-81ED-4DB2-BD59-A6C34878D82A}">
                    <a16:rowId xmlns:a16="http://schemas.microsoft.com/office/drawing/2014/main" val="10001"/>
                  </a:ext>
                </a:extLst>
              </a:tr>
              <a:tr h="646955">
                <a:tc>
                  <a:txBody>
                    <a:bodyPr/>
                    <a:lstStyle/>
                    <a:p>
                      <a:r>
                        <a:rPr lang="it-IT" sz="1800" b="1" noProof="0" dirty="0">
                          <a:solidFill>
                            <a:sysClr val="windowText" lastClr="000000"/>
                          </a:solidFill>
                        </a:rPr>
                        <a:t>FTM_NEXT</a:t>
                      </a:r>
                    </a:p>
                  </a:txBody>
                  <a:tcPr anchor="ctr"/>
                </a:tc>
                <a:tc>
                  <a:txBody>
                    <a:bodyPr/>
                    <a:lstStyle/>
                    <a:p>
                      <a:r>
                        <a:rPr lang="it-IT" sz="1800" noProof="0" dirty="0">
                          <a:solidFill>
                            <a:sysClr val="windowText" lastClr="000000"/>
                          </a:solidFill>
                        </a:rPr>
                        <a:t>Rivelatori</a:t>
                      </a:r>
                    </a:p>
                  </a:txBody>
                  <a:tcPr anchor="ctr"/>
                </a:tc>
                <a:tc>
                  <a:txBody>
                    <a:bodyPr/>
                    <a:lstStyle/>
                    <a:p>
                      <a:r>
                        <a:rPr lang="it-IT" sz="1800" noProof="0" dirty="0">
                          <a:solidFill>
                            <a:sysClr val="windowText" lastClr="000000"/>
                          </a:solidFill>
                        </a:rPr>
                        <a:t>(2019-2021)</a:t>
                      </a:r>
                    </a:p>
                  </a:txBody>
                  <a:tcPr anchor="ctr"/>
                </a:tc>
                <a:tc>
                  <a:txBody>
                    <a:bodyPr/>
                    <a:lstStyle/>
                    <a:p>
                      <a:pPr algn="ctr"/>
                      <a:r>
                        <a:rPr lang="it-IT" sz="1800" b="1" noProof="0" dirty="0">
                          <a:solidFill>
                            <a:sysClr val="windowText" lastClr="000000"/>
                          </a:solidFill>
                        </a:rPr>
                        <a:t>Nazionale</a:t>
                      </a:r>
                    </a:p>
                  </a:txBody>
                  <a:tcPr anchor="ctr"/>
                </a:tc>
                <a:tc>
                  <a:txBody>
                    <a:bodyPr/>
                    <a:lstStyle/>
                    <a:p>
                      <a:pPr algn="ctr"/>
                      <a:r>
                        <a:rPr lang="it-IT" sz="1800" noProof="0" dirty="0" err="1">
                          <a:solidFill>
                            <a:sysClr val="windowText" lastClr="000000"/>
                          </a:solidFill>
                        </a:rPr>
                        <a:t>Verwilligen</a:t>
                      </a:r>
                      <a:endParaRPr lang="it-IT" sz="1800" noProof="0" dirty="0">
                        <a:solidFill>
                          <a:sysClr val="windowText" lastClr="000000"/>
                        </a:solidFill>
                      </a:endParaRPr>
                    </a:p>
                  </a:txBody>
                  <a:tcPr anchor="ctr"/>
                </a:tc>
                <a:tc>
                  <a:txBody>
                    <a:bodyPr/>
                    <a:lstStyle/>
                    <a:p>
                      <a:pPr marL="0" marR="0" lvl="0" indent="0" algn="ctr" defTabSz="582061" rtl="0" eaLnBrk="1" fontAlgn="auto" latinLnBrk="0" hangingPunct="1">
                        <a:lnSpc>
                          <a:spcPct val="100000"/>
                        </a:lnSpc>
                        <a:spcBef>
                          <a:spcPts val="0"/>
                        </a:spcBef>
                        <a:spcAft>
                          <a:spcPts val="0"/>
                        </a:spcAft>
                        <a:buClrTx/>
                        <a:buSzTx/>
                        <a:buFontTx/>
                        <a:buNone/>
                        <a:tabLst/>
                        <a:defRPr/>
                      </a:pPr>
                      <a:r>
                        <a:rPr lang="it-IT" sz="1800" noProof="0" dirty="0">
                          <a:solidFill>
                            <a:sysClr val="windowText" lastClr="000000"/>
                          </a:solidFill>
                        </a:rPr>
                        <a:t>3.1 FTE</a:t>
                      </a:r>
                    </a:p>
                    <a:p>
                      <a:pPr algn="ctr"/>
                      <a:endParaRPr lang="it-IT" sz="1800" noProof="0" dirty="0">
                        <a:solidFill>
                          <a:sysClr val="windowText" lastClr="00000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b="1" noProof="0" dirty="0">
                          <a:solidFill>
                            <a:sysClr val="windowText" lastClr="000000"/>
                          </a:solidFill>
                        </a:rPr>
                        <a:t>3°</a:t>
                      </a:r>
                      <a:r>
                        <a:rPr lang="it-IT" sz="1800" b="1" baseline="0" noProof="0" dirty="0">
                          <a:solidFill>
                            <a:sysClr val="windowText" lastClr="000000"/>
                          </a:solidFill>
                        </a:rPr>
                        <a:t> anno</a:t>
                      </a:r>
                    </a:p>
                    <a:p>
                      <a:pPr marL="0" marR="0" indent="0" algn="ctr" defTabSz="914400" rtl="0" eaLnBrk="1" fontAlgn="auto" latinLnBrk="0" hangingPunct="1">
                        <a:lnSpc>
                          <a:spcPct val="100000"/>
                        </a:lnSpc>
                        <a:spcBef>
                          <a:spcPts val="0"/>
                        </a:spcBef>
                        <a:spcAft>
                          <a:spcPts val="0"/>
                        </a:spcAft>
                        <a:buClrTx/>
                        <a:buSzTx/>
                        <a:buFontTx/>
                        <a:buNone/>
                        <a:tabLst/>
                        <a:defRPr/>
                      </a:pPr>
                      <a:r>
                        <a:rPr lang="it-IT" sz="1800" b="1" noProof="0" dirty="0">
                          <a:solidFill>
                            <a:sysClr val="windowText" lastClr="000000"/>
                          </a:solidFill>
                        </a:rPr>
                        <a:t> (Ultimo anno)</a:t>
                      </a:r>
                    </a:p>
                  </a:txBody>
                  <a:tcPr anchor="ctr"/>
                </a:tc>
                <a:extLst>
                  <a:ext uri="{0D108BD9-81ED-4DB2-BD59-A6C34878D82A}">
                    <a16:rowId xmlns:a16="http://schemas.microsoft.com/office/drawing/2014/main" val="10002"/>
                  </a:ext>
                </a:extLst>
              </a:tr>
              <a:tr h="370922">
                <a:tc>
                  <a:txBody>
                    <a:bodyPr/>
                    <a:lstStyle/>
                    <a:p>
                      <a:r>
                        <a:rPr lang="it-IT" sz="1800" b="1" noProof="0" dirty="0">
                          <a:solidFill>
                            <a:sysClr val="windowText" lastClr="000000"/>
                          </a:solidFill>
                        </a:rPr>
                        <a:t>IDEA</a:t>
                      </a:r>
                    </a:p>
                  </a:txBody>
                  <a:tcPr anchor="ctr"/>
                </a:tc>
                <a:tc>
                  <a:txBody>
                    <a:bodyPr/>
                    <a:lstStyle/>
                    <a:p>
                      <a:r>
                        <a:rPr lang="it-IT" sz="1800" noProof="0" dirty="0">
                          <a:solidFill>
                            <a:sysClr val="windowText" lastClr="000000"/>
                          </a:solidFill>
                        </a:rPr>
                        <a:t>Rivelatori</a:t>
                      </a:r>
                    </a:p>
                  </a:txBody>
                  <a:tcPr anchor="ctr"/>
                </a:tc>
                <a:tc>
                  <a:txBody>
                    <a:bodyPr/>
                    <a:lstStyle/>
                    <a:p>
                      <a:r>
                        <a:rPr lang="it-IT" sz="1800" noProof="0" dirty="0">
                          <a:solidFill>
                            <a:sysClr val="windowText" lastClr="000000"/>
                          </a:solidFill>
                        </a:rPr>
                        <a:t>(2020-2022)</a:t>
                      </a:r>
                    </a:p>
                  </a:txBody>
                  <a:tcPr anchor="ctr"/>
                </a:tc>
                <a:tc>
                  <a:txBody>
                    <a:bodyPr/>
                    <a:lstStyle/>
                    <a:p>
                      <a:pPr algn="ctr"/>
                      <a:r>
                        <a:rPr lang="it-IT" sz="1800" b="1" noProof="0" dirty="0">
                          <a:solidFill>
                            <a:sysClr val="windowText" lastClr="000000"/>
                          </a:solidFill>
                        </a:rPr>
                        <a:t>Nazionale</a:t>
                      </a:r>
                    </a:p>
                  </a:txBody>
                  <a:tcPr anchor="ctr"/>
                </a:tc>
                <a:tc>
                  <a:txBody>
                    <a:bodyPr/>
                    <a:lstStyle/>
                    <a:p>
                      <a:pPr algn="ctr"/>
                      <a:r>
                        <a:rPr lang="it-IT" sz="1800" noProof="0" dirty="0">
                          <a:solidFill>
                            <a:sysClr val="windowText" lastClr="000000"/>
                          </a:solidFill>
                        </a:rPr>
                        <a:t>Cicala</a:t>
                      </a:r>
                    </a:p>
                  </a:txBody>
                  <a:tcPr anchor="ctr"/>
                </a:tc>
                <a:tc>
                  <a:txBody>
                    <a:bodyPr/>
                    <a:lstStyle/>
                    <a:p>
                      <a:pPr algn="ctr"/>
                      <a:r>
                        <a:rPr lang="it-IT" sz="1800" noProof="0" dirty="0">
                          <a:solidFill>
                            <a:sysClr val="windowText" lastClr="000000"/>
                          </a:solidFill>
                        </a:rPr>
                        <a:t>1.9 FTE</a:t>
                      </a:r>
                    </a:p>
                  </a:txBody>
                  <a:tcPr anchor="ctr"/>
                </a:tc>
                <a:tc>
                  <a:txBody>
                    <a:bodyPr/>
                    <a:lstStyle/>
                    <a:p>
                      <a:pPr marL="0" marR="0" lvl="0" indent="0" algn="ctr" defTabSz="582061" rtl="0" eaLnBrk="1" fontAlgn="auto" latinLnBrk="0" hangingPunct="1">
                        <a:lnSpc>
                          <a:spcPct val="100000"/>
                        </a:lnSpc>
                        <a:spcBef>
                          <a:spcPts val="0"/>
                        </a:spcBef>
                        <a:spcAft>
                          <a:spcPts val="0"/>
                        </a:spcAft>
                        <a:buClrTx/>
                        <a:buSzTx/>
                        <a:buFontTx/>
                        <a:buNone/>
                        <a:tabLst/>
                        <a:defRPr/>
                      </a:pPr>
                      <a:r>
                        <a:rPr lang="it-IT" sz="1800" b="1" noProof="0" dirty="0">
                          <a:solidFill>
                            <a:sysClr val="windowText" lastClr="000000"/>
                          </a:solidFill>
                        </a:rPr>
                        <a:t>2°</a:t>
                      </a:r>
                      <a:r>
                        <a:rPr lang="it-IT" sz="1800" b="1" baseline="0" noProof="0" dirty="0">
                          <a:solidFill>
                            <a:sysClr val="windowText" lastClr="000000"/>
                          </a:solidFill>
                        </a:rPr>
                        <a:t> anno</a:t>
                      </a:r>
                      <a:endParaRPr lang="it-IT" sz="1800" b="1" noProof="0" dirty="0">
                        <a:solidFill>
                          <a:sysClr val="windowText" lastClr="000000"/>
                        </a:solidFill>
                      </a:endParaRPr>
                    </a:p>
                  </a:txBody>
                  <a:tcPr anchor="ctr"/>
                </a:tc>
                <a:extLst>
                  <a:ext uri="{0D108BD9-81ED-4DB2-BD59-A6C34878D82A}">
                    <a16:rowId xmlns:a16="http://schemas.microsoft.com/office/drawing/2014/main" val="10003"/>
                  </a:ext>
                </a:extLst>
              </a:tr>
              <a:tr h="646955">
                <a:tc>
                  <a:txBody>
                    <a:bodyPr/>
                    <a:lstStyle/>
                    <a:p>
                      <a:r>
                        <a:rPr lang="it-IT" sz="1800" b="1" noProof="0" dirty="0">
                          <a:solidFill>
                            <a:sysClr val="windowText" lastClr="000000"/>
                          </a:solidFill>
                        </a:rPr>
                        <a:t>ION2NEUTRAL</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noProof="0" dirty="0" err="1">
                          <a:solidFill>
                            <a:sysClr val="windowText" lastClr="000000"/>
                          </a:solidFill>
                        </a:rPr>
                        <a:t>Acc</a:t>
                      </a:r>
                      <a:r>
                        <a:rPr lang="it-IT" sz="1800" noProof="0" dirty="0">
                          <a:solidFill>
                            <a:sysClr val="windowText" lastClr="000000"/>
                          </a:solidFill>
                        </a:rPr>
                        <a:t>.</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noProof="0" dirty="0">
                          <a:solidFill>
                            <a:sysClr val="windowText" lastClr="000000"/>
                          </a:solidFill>
                        </a:rPr>
                        <a:t>(2020-2022)</a:t>
                      </a:r>
                    </a:p>
                  </a:txBody>
                  <a:tcPr anchor="ctr"/>
                </a:tc>
                <a:tc>
                  <a:txBody>
                    <a:bodyPr/>
                    <a:lstStyle/>
                    <a:p>
                      <a:pPr algn="ctr"/>
                      <a:r>
                        <a:rPr lang="it-IT" sz="1800" noProof="0" dirty="0">
                          <a:solidFill>
                            <a:sysClr val="windowText" lastClr="000000"/>
                          </a:solidFill>
                        </a:rPr>
                        <a:t>Locale</a:t>
                      </a:r>
                    </a:p>
                  </a:txBody>
                  <a:tcPr anchor="ctr"/>
                </a:tc>
                <a:tc>
                  <a:txBody>
                    <a:bodyPr/>
                    <a:lstStyle/>
                    <a:p>
                      <a:pPr algn="ctr"/>
                      <a:r>
                        <a:rPr lang="it-IT" sz="1800" noProof="0" dirty="0">
                          <a:solidFill>
                            <a:sysClr val="windowText" lastClr="000000"/>
                          </a:solidFill>
                        </a:rPr>
                        <a:t>Variale</a:t>
                      </a:r>
                    </a:p>
                  </a:txBody>
                  <a:tcPr anchor="ctr"/>
                </a:tc>
                <a:tc>
                  <a:txBody>
                    <a:bodyPr/>
                    <a:lstStyle/>
                    <a:p>
                      <a:pPr algn="ctr"/>
                      <a:r>
                        <a:rPr lang="it-IT" sz="1800" noProof="0" dirty="0">
                          <a:solidFill>
                            <a:sysClr val="windowText" lastClr="000000"/>
                          </a:solidFill>
                        </a:rPr>
                        <a:t>1.4 FTE</a:t>
                      </a:r>
                    </a:p>
                  </a:txBody>
                  <a:tcPr anchor="ctr"/>
                </a:tc>
                <a:tc>
                  <a:txBody>
                    <a:bodyPr/>
                    <a:lstStyle/>
                    <a:p>
                      <a:pPr marL="0" marR="0" lvl="0" indent="0" algn="ctr" defTabSz="582061" rtl="0" eaLnBrk="1" fontAlgn="auto" latinLnBrk="0" hangingPunct="1">
                        <a:lnSpc>
                          <a:spcPct val="100000"/>
                        </a:lnSpc>
                        <a:spcBef>
                          <a:spcPts val="0"/>
                        </a:spcBef>
                        <a:spcAft>
                          <a:spcPts val="0"/>
                        </a:spcAft>
                        <a:buClrTx/>
                        <a:buSzTx/>
                        <a:buFontTx/>
                        <a:buNone/>
                        <a:tabLst/>
                        <a:defRPr/>
                      </a:pPr>
                      <a:r>
                        <a:rPr lang="it-IT" sz="1800" b="1" noProof="0" dirty="0">
                          <a:solidFill>
                            <a:sysClr val="windowText" lastClr="000000"/>
                          </a:solidFill>
                        </a:rPr>
                        <a:t>2°</a:t>
                      </a:r>
                      <a:r>
                        <a:rPr lang="it-IT" sz="1800" b="1" baseline="0" noProof="0" dirty="0">
                          <a:solidFill>
                            <a:sysClr val="windowText" lastClr="000000"/>
                          </a:solidFill>
                        </a:rPr>
                        <a:t> anno</a:t>
                      </a:r>
                      <a:endParaRPr lang="it-IT" sz="1800" b="1" noProof="0" dirty="0">
                        <a:solidFill>
                          <a:sysClr val="windowText" lastClr="000000"/>
                        </a:solidFill>
                      </a:endParaRPr>
                    </a:p>
                  </a:txBody>
                  <a:tcPr anchor="ctr"/>
                </a:tc>
                <a:extLst>
                  <a:ext uri="{0D108BD9-81ED-4DB2-BD59-A6C34878D82A}">
                    <a16:rowId xmlns:a16="http://schemas.microsoft.com/office/drawing/2014/main" val="10004"/>
                  </a:ext>
                </a:extLst>
              </a:tr>
              <a:tr h="585340">
                <a:tc>
                  <a:txBody>
                    <a:bodyPr/>
                    <a:lstStyle/>
                    <a:p>
                      <a:r>
                        <a:rPr lang="it-IT" sz="1800" b="1" noProof="0" dirty="0">
                          <a:solidFill>
                            <a:sysClr val="windowText" lastClr="000000"/>
                          </a:solidFill>
                        </a:rPr>
                        <a:t>ML_INFN</a:t>
                      </a:r>
                    </a:p>
                  </a:txBody>
                  <a:tcPr anchor="ctr"/>
                </a:tc>
                <a:tc>
                  <a:txBody>
                    <a:bodyPr/>
                    <a:lstStyle/>
                    <a:p>
                      <a:r>
                        <a:rPr lang="it-IT" sz="1800" baseline="0" noProof="0" dirty="0" err="1">
                          <a:solidFill>
                            <a:sysClr val="windowText" lastClr="000000"/>
                          </a:solidFill>
                        </a:rPr>
                        <a:t>Interdisc</a:t>
                      </a:r>
                      <a:r>
                        <a:rPr lang="it-IT" sz="1800" baseline="0" noProof="0" dirty="0">
                          <a:solidFill>
                            <a:sysClr val="windowText" lastClr="000000"/>
                          </a:solidFill>
                        </a:rPr>
                        <a:t>.</a:t>
                      </a:r>
                    </a:p>
                  </a:txBody>
                  <a:tcPr anchor="ctr"/>
                </a:tc>
                <a:tc>
                  <a:txBody>
                    <a:bodyPr/>
                    <a:lstStyle/>
                    <a:p>
                      <a:r>
                        <a:rPr lang="it-IT" sz="1800" baseline="0" noProof="0" dirty="0">
                          <a:solidFill>
                            <a:sysClr val="windowText" lastClr="000000"/>
                          </a:solidFill>
                        </a:rPr>
                        <a:t>(2020-2021)</a:t>
                      </a:r>
                    </a:p>
                  </a:txBody>
                  <a:tcPr anchor="ctr"/>
                </a:tc>
                <a:tc>
                  <a:txBody>
                    <a:bodyPr/>
                    <a:lstStyle/>
                    <a:p>
                      <a:pPr algn="ctr"/>
                      <a:r>
                        <a:rPr lang="it-IT" sz="1800" noProof="0" dirty="0">
                          <a:solidFill>
                            <a:sysClr val="windowText" lastClr="000000"/>
                          </a:solidFill>
                        </a:rPr>
                        <a:t>Locale</a:t>
                      </a:r>
                    </a:p>
                  </a:txBody>
                  <a:tcPr anchor="ctr"/>
                </a:tc>
                <a:tc>
                  <a:txBody>
                    <a:bodyPr/>
                    <a:lstStyle/>
                    <a:p>
                      <a:pPr algn="ctr"/>
                      <a:r>
                        <a:rPr lang="it-IT" sz="1800" noProof="0" dirty="0">
                          <a:solidFill>
                            <a:sysClr val="windowText" lastClr="000000"/>
                          </a:solidFill>
                        </a:rPr>
                        <a:t>Diacono</a:t>
                      </a:r>
                    </a:p>
                  </a:txBody>
                  <a:tcPr anchor="ctr"/>
                </a:tc>
                <a:tc>
                  <a:txBody>
                    <a:bodyPr/>
                    <a:lstStyle/>
                    <a:p>
                      <a:pPr algn="ctr"/>
                      <a:r>
                        <a:rPr lang="it-IT" sz="1800" noProof="0" dirty="0">
                          <a:solidFill>
                            <a:sysClr val="windowText" lastClr="000000"/>
                          </a:solidFill>
                        </a:rPr>
                        <a:t>1.1 FTE</a:t>
                      </a:r>
                    </a:p>
                  </a:txBody>
                  <a:tcPr anchor="ctr"/>
                </a:tc>
                <a:tc>
                  <a:txBody>
                    <a:bodyPr/>
                    <a:lstStyle/>
                    <a:p>
                      <a:pPr marL="0" marR="0" lvl="0" indent="0" algn="ctr" defTabSz="582061" rtl="0" eaLnBrk="1" fontAlgn="auto" latinLnBrk="0" hangingPunct="1">
                        <a:lnSpc>
                          <a:spcPct val="100000"/>
                        </a:lnSpc>
                        <a:spcBef>
                          <a:spcPts val="0"/>
                        </a:spcBef>
                        <a:spcAft>
                          <a:spcPts val="0"/>
                        </a:spcAft>
                        <a:buClrTx/>
                        <a:buSzTx/>
                        <a:buFontTx/>
                        <a:buNone/>
                        <a:tabLst/>
                        <a:defRPr/>
                      </a:pPr>
                      <a:r>
                        <a:rPr lang="it-IT" sz="1600" b="1" noProof="0" dirty="0">
                          <a:solidFill>
                            <a:sysClr val="windowText" lastClr="000000"/>
                          </a:solidFill>
                        </a:rPr>
                        <a:t>2°</a:t>
                      </a:r>
                      <a:r>
                        <a:rPr lang="it-IT" sz="1600" b="1" baseline="0" noProof="0" dirty="0">
                          <a:solidFill>
                            <a:sysClr val="windowText" lastClr="000000"/>
                          </a:solidFill>
                        </a:rPr>
                        <a:t> anno </a:t>
                      </a:r>
                      <a:r>
                        <a:rPr lang="it-IT" sz="1600" b="1" noProof="0" dirty="0">
                          <a:solidFill>
                            <a:sysClr val="windowText" lastClr="000000"/>
                          </a:solidFill>
                        </a:rPr>
                        <a:t>anno </a:t>
                      </a:r>
                    </a:p>
                    <a:p>
                      <a:pPr marL="0" marR="0" lvl="0" indent="0" algn="ctr" defTabSz="582061" rtl="0" eaLnBrk="1" fontAlgn="auto" latinLnBrk="0" hangingPunct="1">
                        <a:lnSpc>
                          <a:spcPct val="100000"/>
                        </a:lnSpc>
                        <a:spcBef>
                          <a:spcPts val="0"/>
                        </a:spcBef>
                        <a:spcAft>
                          <a:spcPts val="0"/>
                        </a:spcAft>
                        <a:buClrTx/>
                        <a:buSzTx/>
                        <a:buFontTx/>
                        <a:buNone/>
                        <a:tabLst/>
                        <a:defRPr/>
                      </a:pPr>
                      <a:r>
                        <a:rPr lang="it-IT" sz="1600" b="1" noProof="0" dirty="0">
                          <a:solidFill>
                            <a:sysClr val="windowText" lastClr="000000"/>
                          </a:solidFill>
                        </a:rPr>
                        <a:t>(Ultimo anno)</a:t>
                      </a:r>
                    </a:p>
                  </a:txBody>
                  <a:tcPr anchor="ctr"/>
                </a:tc>
                <a:extLst>
                  <a:ext uri="{0D108BD9-81ED-4DB2-BD59-A6C34878D82A}">
                    <a16:rowId xmlns:a16="http://schemas.microsoft.com/office/drawing/2014/main" val="10005"/>
                  </a:ext>
                </a:extLst>
              </a:tr>
              <a:tr h="3709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b="1" noProof="0" dirty="0">
                          <a:solidFill>
                            <a:sysClr val="windowText" lastClr="000000"/>
                          </a:solidFill>
                        </a:rPr>
                        <a:t>PICS4ME</a:t>
                      </a:r>
                    </a:p>
                  </a:txBody>
                  <a:tcPr anchor="ctr"/>
                </a:tc>
                <a:tc>
                  <a:txBody>
                    <a:bodyPr/>
                    <a:lstStyle/>
                    <a:p>
                      <a:r>
                        <a:rPr lang="it-IT" sz="1800" noProof="0" dirty="0" err="1">
                          <a:solidFill>
                            <a:sysClr val="windowText" lastClr="000000"/>
                          </a:solidFill>
                        </a:rPr>
                        <a:t>Acc</a:t>
                      </a:r>
                      <a:r>
                        <a:rPr lang="it-IT" sz="1800" noProof="0" dirty="0">
                          <a:solidFill>
                            <a:sysClr val="windowText" lastClr="000000"/>
                          </a:solidFill>
                        </a:rPr>
                        <a:t>. (?)</a:t>
                      </a:r>
                    </a:p>
                  </a:txBody>
                  <a:tcPr anchor="ctr"/>
                </a:tc>
                <a:tc>
                  <a:txBody>
                    <a:bodyPr/>
                    <a:lstStyle/>
                    <a:p>
                      <a:r>
                        <a:rPr lang="it-IT" sz="1800" noProof="0" dirty="0">
                          <a:solidFill>
                            <a:sysClr val="windowText" lastClr="000000"/>
                          </a:solidFill>
                        </a:rPr>
                        <a:t>(2020-2022)</a:t>
                      </a:r>
                    </a:p>
                  </a:txBody>
                  <a:tcPr anchor="ctr"/>
                </a:tc>
                <a:tc>
                  <a:txBody>
                    <a:bodyPr/>
                    <a:lstStyle/>
                    <a:p>
                      <a:pPr algn="ctr"/>
                      <a:r>
                        <a:rPr lang="it-IT" sz="1800" b="1" noProof="0" dirty="0">
                          <a:solidFill>
                            <a:sysClr val="windowText" lastClr="000000"/>
                          </a:solidFill>
                        </a:rPr>
                        <a:t>Nazionale</a:t>
                      </a:r>
                    </a:p>
                  </a:txBody>
                  <a:tcPr anchor="ctr"/>
                </a:tc>
                <a:tc>
                  <a:txBody>
                    <a:bodyPr/>
                    <a:lstStyle/>
                    <a:p>
                      <a:pPr algn="ctr"/>
                      <a:r>
                        <a:rPr lang="it-IT" sz="1800" noProof="0" dirty="0">
                          <a:solidFill>
                            <a:sysClr val="windowText" lastClr="000000"/>
                          </a:solidFill>
                        </a:rPr>
                        <a:t>D’Angelo</a:t>
                      </a:r>
                    </a:p>
                  </a:txBody>
                  <a:tcPr anchor="ctr"/>
                </a:tc>
                <a:tc>
                  <a:txBody>
                    <a:bodyPr/>
                    <a:lstStyle/>
                    <a:p>
                      <a:pPr algn="ctr"/>
                      <a:r>
                        <a:rPr lang="it-IT" sz="1800" noProof="0" dirty="0">
                          <a:solidFill>
                            <a:sysClr val="windowText" lastClr="000000"/>
                          </a:solidFill>
                        </a:rPr>
                        <a:t>1.4 FTE</a:t>
                      </a:r>
                    </a:p>
                    <a:p>
                      <a:pPr marL="0" marR="0" lvl="0" indent="0" algn="ctr" defTabSz="582061" rtl="0" eaLnBrk="1" fontAlgn="auto" latinLnBrk="0" hangingPunct="1">
                        <a:lnSpc>
                          <a:spcPct val="100000"/>
                        </a:lnSpc>
                        <a:spcBef>
                          <a:spcPts val="0"/>
                        </a:spcBef>
                        <a:spcAft>
                          <a:spcPts val="0"/>
                        </a:spcAft>
                        <a:buClrTx/>
                        <a:buSzTx/>
                        <a:buFontTx/>
                        <a:buNone/>
                        <a:tabLst/>
                        <a:defRPr/>
                      </a:pPr>
                      <a:r>
                        <a:rPr lang="it-IT" sz="1800" noProof="0" dirty="0">
                          <a:solidFill>
                            <a:sysClr val="windowText" lastClr="000000"/>
                          </a:solidFill>
                        </a:rPr>
                        <a:t>(n.1 rTDA+n.2 </a:t>
                      </a:r>
                      <a:r>
                        <a:rPr lang="it-IT" sz="1800" noProof="0" dirty="0" err="1">
                          <a:solidFill>
                            <a:sysClr val="windowText" lastClr="000000"/>
                          </a:solidFill>
                        </a:rPr>
                        <a:t>ass</a:t>
                      </a:r>
                      <a:r>
                        <a:rPr lang="it-IT" sz="1800" noProof="0" dirty="0">
                          <a:solidFill>
                            <a:sysClr val="windowText" lastClr="000000"/>
                          </a:solidFill>
                        </a:rPr>
                        <a:t>)</a:t>
                      </a:r>
                    </a:p>
                  </a:txBody>
                  <a:tcPr anchor="ctr"/>
                </a:tc>
                <a:tc>
                  <a:txBody>
                    <a:bodyPr/>
                    <a:lstStyle/>
                    <a:p>
                      <a:pPr marL="0" marR="0" lvl="0" indent="0" algn="ctr" defTabSz="582061" rtl="0" eaLnBrk="1" fontAlgn="auto" latinLnBrk="0" hangingPunct="1">
                        <a:lnSpc>
                          <a:spcPct val="100000"/>
                        </a:lnSpc>
                        <a:spcBef>
                          <a:spcPts val="0"/>
                        </a:spcBef>
                        <a:spcAft>
                          <a:spcPts val="0"/>
                        </a:spcAft>
                        <a:buClrTx/>
                        <a:buSzTx/>
                        <a:buFontTx/>
                        <a:buNone/>
                        <a:tabLst/>
                        <a:defRPr/>
                      </a:pPr>
                      <a:r>
                        <a:rPr lang="it-IT" sz="1800" b="1" noProof="0" dirty="0">
                          <a:solidFill>
                            <a:sysClr val="windowText" lastClr="000000"/>
                          </a:solidFill>
                        </a:rPr>
                        <a:t>2°</a:t>
                      </a:r>
                      <a:r>
                        <a:rPr lang="it-IT" sz="1800" b="1" baseline="0" noProof="0" dirty="0">
                          <a:solidFill>
                            <a:sysClr val="windowText" lastClr="000000"/>
                          </a:solidFill>
                        </a:rPr>
                        <a:t> anno</a:t>
                      </a:r>
                      <a:endParaRPr lang="it-IT" sz="1800" b="1" noProof="0" dirty="0">
                        <a:solidFill>
                          <a:sysClr val="windowText" lastClr="000000"/>
                        </a:solidFill>
                      </a:endParaRPr>
                    </a:p>
                  </a:txBody>
                  <a:tcPr anchor="ctr"/>
                </a:tc>
                <a:extLst>
                  <a:ext uri="{0D108BD9-81ED-4DB2-BD59-A6C34878D82A}">
                    <a16:rowId xmlns:a16="http://schemas.microsoft.com/office/drawing/2014/main" val="10006"/>
                  </a:ext>
                </a:extLst>
              </a:tr>
              <a:tr h="370922">
                <a:tc>
                  <a:txBody>
                    <a:bodyPr/>
                    <a:lstStyle/>
                    <a:p>
                      <a:r>
                        <a:rPr lang="it-IT" sz="1800" b="1" noProof="0" dirty="0">
                          <a:solidFill>
                            <a:sysClr val="windowText" lastClr="000000"/>
                          </a:solidFill>
                        </a:rPr>
                        <a:t>EQC</a:t>
                      </a:r>
                    </a:p>
                  </a:txBody>
                  <a:tcPr anchor="ctr"/>
                </a:tc>
                <a:tc>
                  <a:txBody>
                    <a:bodyPr/>
                    <a:lstStyle/>
                    <a:p>
                      <a:r>
                        <a:rPr lang="it-IT" sz="1800" noProof="0" dirty="0" err="1">
                          <a:solidFill>
                            <a:sysClr val="windowText" lastClr="000000"/>
                          </a:solidFill>
                        </a:rPr>
                        <a:t>Interdisc</a:t>
                      </a:r>
                      <a:r>
                        <a:rPr lang="it-IT" sz="1800" noProof="0" dirty="0">
                          <a:solidFill>
                            <a:sysClr val="windowText" lastClr="000000"/>
                          </a:solidFill>
                        </a:rPr>
                        <a:t>.</a:t>
                      </a:r>
                    </a:p>
                  </a:txBody>
                  <a:tcPr anchor="ctr"/>
                </a:tc>
                <a:tc>
                  <a:txBody>
                    <a:bodyPr/>
                    <a:lstStyle/>
                    <a:p>
                      <a:endParaRPr lang="it-IT" sz="1800" noProof="0" dirty="0">
                        <a:solidFill>
                          <a:sysClr val="windowText" lastClr="000000"/>
                        </a:solidFill>
                      </a:endParaRPr>
                    </a:p>
                  </a:txBody>
                  <a:tcPr anchor="ctr"/>
                </a:tc>
                <a:tc>
                  <a:txBody>
                    <a:bodyPr/>
                    <a:lstStyle/>
                    <a:p>
                      <a:pPr algn="ctr"/>
                      <a:r>
                        <a:rPr lang="it-IT" sz="1800" noProof="0" dirty="0">
                          <a:solidFill>
                            <a:sysClr val="windowText" lastClr="000000"/>
                          </a:solidFill>
                        </a:rPr>
                        <a:t>Locale</a:t>
                      </a:r>
                    </a:p>
                  </a:txBody>
                  <a:tcPr anchor="ctr"/>
                </a:tc>
                <a:tc>
                  <a:txBody>
                    <a:bodyPr/>
                    <a:lstStyle/>
                    <a:p>
                      <a:pPr algn="ctr"/>
                      <a:r>
                        <a:rPr lang="it-IT" sz="1800" noProof="0" dirty="0" err="1">
                          <a:solidFill>
                            <a:sysClr val="windowText" lastClr="000000"/>
                          </a:solidFill>
                        </a:rPr>
                        <a:t>Cosmai</a:t>
                      </a:r>
                      <a:endParaRPr lang="it-IT" sz="1800" noProof="0" dirty="0">
                        <a:solidFill>
                          <a:sysClr val="windowText" lastClr="000000"/>
                        </a:solidFill>
                      </a:endParaRPr>
                    </a:p>
                  </a:txBody>
                  <a:tcPr anchor="ctr"/>
                </a:tc>
                <a:tc>
                  <a:txBody>
                    <a:bodyPr/>
                    <a:lstStyle/>
                    <a:p>
                      <a:pPr algn="ctr"/>
                      <a:endParaRPr lang="it-IT" sz="1800" noProof="0" dirty="0">
                        <a:solidFill>
                          <a:sysClr val="windowText" lastClr="000000"/>
                        </a:solidFill>
                      </a:endParaRPr>
                    </a:p>
                  </a:txBody>
                  <a:tcPr anchor="ctr"/>
                </a:tc>
                <a:tc>
                  <a:txBody>
                    <a:bodyPr/>
                    <a:lstStyle/>
                    <a:p>
                      <a:pPr algn="ctr"/>
                      <a:endParaRPr lang="it-IT" sz="1800" b="1" noProof="0" dirty="0">
                        <a:solidFill>
                          <a:sysClr val="windowText" lastClr="000000"/>
                        </a:solidFill>
                      </a:endParaRPr>
                    </a:p>
                  </a:txBody>
                  <a:tcPr anchor="ctr"/>
                </a:tc>
                <a:extLst>
                  <a:ext uri="{0D108BD9-81ED-4DB2-BD59-A6C34878D82A}">
                    <a16:rowId xmlns:a16="http://schemas.microsoft.com/office/drawing/2014/main" val="10008"/>
                  </a:ext>
                </a:extLst>
              </a:tr>
              <a:tr h="370922">
                <a:tc>
                  <a:txBody>
                    <a:bodyPr/>
                    <a:lstStyle/>
                    <a:p>
                      <a:r>
                        <a:rPr lang="it-IT" sz="1800" b="1" noProof="0" dirty="0">
                          <a:solidFill>
                            <a:sysClr val="windowText" lastClr="000000"/>
                          </a:solidFill>
                        </a:rPr>
                        <a:t>IDDLS </a:t>
                      </a:r>
                    </a:p>
                  </a:txBody>
                  <a:tcPr anchor="ctr"/>
                </a:tc>
                <a:tc>
                  <a:txBody>
                    <a:bodyPr/>
                    <a:lstStyle/>
                    <a:p>
                      <a:r>
                        <a:rPr lang="it-IT" sz="1800" baseline="0" noProof="0" dirty="0" err="1">
                          <a:solidFill>
                            <a:sysClr val="windowText" lastClr="000000"/>
                          </a:solidFill>
                        </a:rPr>
                        <a:t>Interdisc</a:t>
                      </a:r>
                      <a:r>
                        <a:rPr lang="it-IT" sz="1800" baseline="0" noProof="0" dirty="0">
                          <a:solidFill>
                            <a:sysClr val="windowText" lastClr="000000"/>
                          </a:solidFill>
                        </a:rPr>
                        <a:t>.</a:t>
                      </a:r>
                    </a:p>
                  </a:txBody>
                  <a:tcPr anchor="ctr"/>
                </a:tc>
                <a:tc>
                  <a:txBody>
                    <a:bodyPr/>
                    <a:lstStyle/>
                    <a:p>
                      <a:r>
                        <a:rPr lang="it-IT" sz="1800" baseline="0" noProof="0" dirty="0">
                          <a:solidFill>
                            <a:sysClr val="windowText" lastClr="000000"/>
                          </a:solidFill>
                        </a:rPr>
                        <a:t>(2019-2021)</a:t>
                      </a:r>
                    </a:p>
                  </a:txBody>
                  <a:tcPr anchor="ctr"/>
                </a:tc>
                <a:tc>
                  <a:txBody>
                    <a:bodyPr/>
                    <a:lstStyle/>
                    <a:p>
                      <a:pPr algn="ctr"/>
                      <a:r>
                        <a:rPr lang="it-IT" sz="1800" noProof="0" dirty="0">
                          <a:solidFill>
                            <a:sysClr val="windowText" lastClr="000000"/>
                          </a:solidFill>
                        </a:rPr>
                        <a:t>Locale</a:t>
                      </a:r>
                    </a:p>
                  </a:txBody>
                  <a:tcPr anchor="ctr"/>
                </a:tc>
                <a:tc>
                  <a:txBody>
                    <a:bodyPr/>
                    <a:lstStyle/>
                    <a:p>
                      <a:pPr algn="ctr"/>
                      <a:r>
                        <a:rPr lang="it-IT" sz="1800" noProof="0" dirty="0" err="1">
                          <a:solidFill>
                            <a:sysClr val="windowText" lastClr="000000"/>
                          </a:solidFill>
                        </a:rPr>
                        <a:t>Donvito</a:t>
                      </a:r>
                      <a:endParaRPr lang="it-IT" sz="1800" noProof="0" dirty="0">
                        <a:solidFill>
                          <a:sysClr val="windowText" lastClr="000000"/>
                        </a:solidFill>
                      </a:endParaRPr>
                    </a:p>
                  </a:txBody>
                  <a:tcPr anchor="ctr"/>
                </a:tc>
                <a:tc>
                  <a:txBody>
                    <a:bodyPr/>
                    <a:lstStyle/>
                    <a:p>
                      <a:pPr algn="ctr"/>
                      <a:r>
                        <a:rPr lang="it-IT" sz="1800" noProof="0" dirty="0">
                          <a:solidFill>
                            <a:sysClr val="windowText" lastClr="000000"/>
                          </a:solidFill>
                        </a:rPr>
                        <a:t>1.2 FTE</a:t>
                      </a:r>
                    </a:p>
                  </a:txBody>
                  <a:tcPr anchor="ctr"/>
                </a:tc>
                <a:tc>
                  <a:txBody>
                    <a:bodyPr/>
                    <a:lstStyle/>
                    <a:p>
                      <a:pPr algn="ctr"/>
                      <a:r>
                        <a:rPr lang="it-IT" sz="1800" b="1" noProof="0" dirty="0">
                          <a:solidFill>
                            <a:sysClr val="windowText" lastClr="000000"/>
                          </a:solidFill>
                        </a:rPr>
                        <a:t>3° anno (19-21)</a:t>
                      </a:r>
                    </a:p>
                  </a:txBody>
                  <a:tcPr anchor="ctr"/>
                </a:tc>
                <a:extLst>
                  <a:ext uri="{0D108BD9-81ED-4DB2-BD59-A6C34878D82A}">
                    <a16:rowId xmlns:a16="http://schemas.microsoft.com/office/drawing/2014/main" val="10009"/>
                  </a:ext>
                </a:extLst>
              </a:tr>
            </a:tbl>
          </a:graphicData>
        </a:graphic>
      </p:graphicFrame>
      <p:sp>
        <p:nvSpPr>
          <p:cNvPr id="7" name="CasellaDiTesto 6">
            <a:extLst>
              <a:ext uri="{FF2B5EF4-FFF2-40B4-BE49-F238E27FC236}">
                <a16:creationId xmlns:a16="http://schemas.microsoft.com/office/drawing/2014/main" id="{DF0CF30F-98CA-1F48-A757-BB5E1E873ABA}"/>
              </a:ext>
            </a:extLst>
          </p:cNvPr>
          <p:cNvSpPr txBox="1"/>
          <p:nvPr/>
        </p:nvSpPr>
        <p:spPr>
          <a:xfrm>
            <a:off x="4448432" y="345989"/>
            <a:ext cx="184731" cy="446276"/>
          </a:xfrm>
          <a:prstGeom prst="rect">
            <a:avLst/>
          </a:prstGeom>
          <a:noFill/>
        </p:spPr>
        <p:txBody>
          <a:bodyPr wrap="none" rtlCol="0">
            <a:spAutoFit/>
          </a:bodyPr>
          <a:lstStyle/>
          <a:p>
            <a:endParaRPr lang="it-IT" dirty="0"/>
          </a:p>
        </p:txBody>
      </p:sp>
      <p:sp>
        <p:nvSpPr>
          <p:cNvPr id="9" name="Title 1">
            <a:extLst>
              <a:ext uri="{FF2B5EF4-FFF2-40B4-BE49-F238E27FC236}">
                <a16:creationId xmlns:a16="http://schemas.microsoft.com/office/drawing/2014/main" id="{CBC38300-42EF-3E43-804F-21F29C40F03F}"/>
              </a:ext>
            </a:extLst>
          </p:cNvPr>
          <p:cNvSpPr txBox="1">
            <a:spLocks/>
          </p:cNvSpPr>
          <p:nvPr/>
        </p:nvSpPr>
        <p:spPr>
          <a:xfrm>
            <a:off x="1775445" y="138951"/>
            <a:ext cx="9342088" cy="393738"/>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dirty="0"/>
              <a:t>Attività CSN V (2/3)</a:t>
            </a:r>
          </a:p>
        </p:txBody>
      </p:sp>
      <p:sp>
        <p:nvSpPr>
          <p:cNvPr id="10" name="Footer Placeholder 2">
            <a:extLst>
              <a:ext uri="{FF2B5EF4-FFF2-40B4-BE49-F238E27FC236}">
                <a16:creationId xmlns:a16="http://schemas.microsoft.com/office/drawing/2014/main" id="{2E14B4A5-4934-D14E-82F9-DDBF8C04BC6F}"/>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Tree>
    <p:extLst>
      <p:ext uri="{BB962C8B-B14F-4D97-AF65-F5344CB8AC3E}">
        <p14:creationId xmlns:p14="http://schemas.microsoft.com/office/powerpoint/2010/main" val="1887237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4D00D1E7-1E37-7C48-BDDA-413DDF1BAB7A}"/>
              </a:ext>
            </a:extLst>
          </p:cNvPr>
          <p:cNvSpPr>
            <a:spLocks noGrp="1"/>
          </p:cNvSpPr>
          <p:nvPr>
            <p:ph type="sldNum" sz="quarter" idx="4"/>
          </p:nvPr>
        </p:nvSpPr>
        <p:spPr/>
        <p:txBody>
          <a:bodyPr/>
          <a:lstStyle/>
          <a:p>
            <a:fld id="{B7F62631-D247-0E44-B808-5D23CBBA66F7}" type="slidenum">
              <a:rPr lang="en-US" smtClean="0"/>
              <a:pPr/>
              <a:t>93</a:t>
            </a:fld>
            <a:endParaRPr lang="en-US" dirty="0"/>
          </a:p>
        </p:txBody>
      </p:sp>
      <p:sp>
        <p:nvSpPr>
          <p:cNvPr id="8" name="Rectangle 2">
            <a:extLst>
              <a:ext uri="{FF2B5EF4-FFF2-40B4-BE49-F238E27FC236}">
                <a16:creationId xmlns:a16="http://schemas.microsoft.com/office/drawing/2014/main" id="{F76A813A-B5C0-534D-9402-3201BA1B66AE}"/>
              </a:ext>
            </a:extLst>
          </p:cNvPr>
          <p:cNvSpPr>
            <a:spLocks noChangeArrowheads="1"/>
          </p:cNvSpPr>
          <p:nvPr/>
        </p:nvSpPr>
        <p:spPr bwMode="auto">
          <a:xfrm>
            <a:off x="421073" y="3428842"/>
            <a:ext cx="1206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9" name="Tabella 9">
            <a:extLst>
              <a:ext uri="{FF2B5EF4-FFF2-40B4-BE49-F238E27FC236}">
                <a16:creationId xmlns:a16="http://schemas.microsoft.com/office/drawing/2014/main" id="{2B8DFC01-A18E-524F-ACCE-F03975BD69BC}"/>
              </a:ext>
            </a:extLst>
          </p:cNvPr>
          <p:cNvGraphicFramePr>
            <a:graphicFrameLocks noGrp="1"/>
          </p:cNvGraphicFramePr>
          <p:nvPr/>
        </p:nvGraphicFramePr>
        <p:xfrm>
          <a:off x="914401" y="1437298"/>
          <a:ext cx="10360406" cy="883920"/>
        </p:xfrm>
        <a:graphic>
          <a:graphicData uri="http://schemas.openxmlformats.org/drawingml/2006/table">
            <a:tbl>
              <a:tblPr firstRow="1" bandRow="1">
                <a:tableStyleId>{5C22544A-7EE6-4342-B048-85BDC9FD1C3A}</a:tableStyleId>
              </a:tblPr>
              <a:tblGrid>
                <a:gridCol w="1480058">
                  <a:extLst>
                    <a:ext uri="{9D8B030D-6E8A-4147-A177-3AD203B41FA5}">
                      <a16:colId xmlns:a16="http://schemas.microsoft.com/office/drawing/2014/main" val="1668432426"/>
                    </a:ext>
                  </a:extLst>
                </a:gridCol>
                <a:gridCol w="1480058">
                  <a:extLst>
                    <a:ext uri="{9D8B030D-6E8A-4147-A177-3AD203B41FA5}">
                      <a16:colId xmlns:a16="http://schemas.microsoft.com/office/drawing/2014/main" val="986346763"/>
                    </a:ext>
                  </a:extLst>
                </a:gridCol>
                <a:gridCol w="1480058">
                  <a:extLst>
                    <a:ext uri="{9D8B030D-6E8A-4147-A177-3AD203B41FA5}">
                      <a16:colId xmlns:a16="http://schemas.microsoft.com/office/drawing/2014/main" val="643552455"/>
                    </a:ext>
                  </a:extLst>
                </a:gridCol>
                <a:gridCol w="1480058">
                  <a:extLst>
                    <a:ext uri="{9D8B030D-6E8A-4147-A177-3AD203B41FA5}">
                      <a16:colId xmlns:a16="http://schemas.microsoft.com/office/drawing/2014/main" val="4029879255"/>
                    </a:ext>
                  </a:extLst>
                </a:gridCol>
                <a:gridCol w="1480058">
                  <a:extLst>
                    <a:ext uri="{9D8B030D-6E8A-4147-A177-3AD203B41FA5}">
                      <a16:colId xmlns:a16="http://schemas.microsoft.com/office/drawing/2014/main" val="2775453439"/>
                    </a:ext>
                  </a:extLst>
                </a:gridCol>
                <a:gridCol w="1480058">
                  <a:extLst>
                    <a:ext uri="{9D8B030D-6E8A-4147-A177-3AD203B41FA5}">
                      <a16:colId xmlns:a16="http://schemas.microsoft.com/office/drawing/2014/main" val="3038625461"/>
                    </a:ext>
                  </a:extLst>
                </a:gridCol>
                <a:gridCol w="1480058">
                  <a:extLst>
                    <a:ext uri="{9D8B030D-6E8A-4147-A177-3AD203B41FA5}">
                      <a16:colId xmlns:a16="http://schemas.microsoft.com/office/drawing/2014/main" val="4261803144"/>
                    </a:ext>
                  </a:extLst>
                </a:gridCol>
              </a:tblGrid>
              <a:tr h="370840">
                <a:tc gridSpan="2">
                  <a:txBody>
                    <a:bodyPr/>
                    <a:lstStyle/>
                    <a:p>
                      <a:r>
                        <a:rPr lang="it-IT" dirty="0"/>
                        <a:t>Ricercatori</a:t>
                      </a:r>
                    </a:p>
                  </a:txBody>
                  <a:tcPr/>
                </a:tc>
                <a:tc hMerge="1">
                  <a:txBody>
                    <a:bodyPr/>
                    <a:lstStyle/>
                    <a:p>
                      <a:endParaRPr lang="it-IT" dirty="0"/>
                    </a:p>
                  </a:txBody>
                  <a:tcPr/>
                </a:tc>
                <a:tc gridSpan="2">
                  <a:txBody>
                    <a:bodyPr/>
                    <a:lstStyle/>
                    <a:p>
                      <a:r>
                        <a:rPr lang="it-IT" dirty="0"/>
                        <a:t>Tecnologi</a:t>
                      </a:r>
                    </a:p>
                  </a:txBody>
                  <a:tcPr/>
                </a:tc>
                <a:tc hMerge="1">
                  <a:txBody>
                    <a:bodyPr/>
                    <a:lstStyle/>
                    <a:p>
                      <a:endParaRPr lang="it-IT" dirty="0"/>
                    </a:p>
                  </a:txBody>
                  <a:tcPr/>
                </a:tc>
                <a:tc>
                  <a:txBody>
                    <a:bodyPr/>
                    <a:lstStyle/>
                    <a:p>
                      <a:r>
                        <a:rPr lang="it-IT" dirty="0"/>
                        <a:t>TOT PERS.</a:t>
                      </a:r>
                    </a:p>
                  </a:txBody>
                  <a:tcPr/>
                </a:tc>
                <a:tc>
                  <a:txBody>
                    <a:bodyPr/>
                    <a:lstStyle/>
                    <a:p>
                      <a:r>
                        <a:rPr lang="it-IT" dirty="0"/>
                        <a:t>FTE</a:t>
                      </a:r>
                    </a:p>
                  </a:txBody>
                  <a:tcPr/>
                </a:tc>
                <a:tc>
                  <a:txBody>
                    <a:bodyPr/>
                    <a:lstStyle/>
                    <a:p>
                      <a:r>
                        <a:rPr lang="it-IT" dirty="0"/>
                        <a:t>FTE/PERS</a:t>
                      </a:r>
                    </a:p>
                  </a:txBody>
                  <a:tcPr/>
                </a:tc>
                <a:extLst>
                  <a:ext uri="{0D108BD9-81ED-4DB2-BD59-A6C34878D82A}">
                    <a16:rowId xmlns:a16="http://schemas.microsoft.com/office/drawing/2014/main" val="1683321254"/>
                  </a:ext>
                </a:extLst>
              </a:tr>
              <a:tr h="370840">
                <a:tc>
                  <a:txBody>
                    <a:bodyPr/>
                    <a:lstStyle/>
                    <a:p>
                      <a:r>
                        <a:rPr lang="it-IT" dirty="0"/>
                        <a:t>11.25 </a:t>
                      </a:r>
                      <a:r>
                        <a:rPr lang="it-IT" dirty="0" err="1"/>
                        <a:t>fte</a:t>
                      </a:r>
                      <a:endParaRPr lang="it-IT" dirty="0"/>
                    </a:p>
                  </a:txBody>
                  <a:tcPr/>
                </a:tc>
                <a:tc>
                  <a:txBody>
                    <a:bodyPr/>
                    <a:lstStyle/>
                    <a:p>
                      <a:r>
                        <a:rPr lang="it-IT" dirty="0"/>
                        <a:t>51 </a:t>
                      </a:r>
                      <a:r>
                        <a:rPr lang="it-IT" dirty="0" err="1"/>
                        <a:t>pers</a:t>
                      </a:r>
                      <a:r>
                        <a:rPr lang="it-IT" dirty="0"/>
                        <a:t>.</a:t>
                      </a:r>
                    </a:p>
                  </a:txBody>
                  <a:tcPr/>
                </a:tc>
                <a:tc>
                  <a:txBody>
                    <a:bodyPr/>
                    <a:lstStyle/>
                    <a:p>
                      <a:r>
                        <a:rPr lang="it-IT" dirty="0"/>
                        <a:t>1 </a:t>
                      </a:r>
                      <a:r>
                        <a:rPr lang="it-IT" dirty="0" err="1"/>
                        <a:t>fte</a:t>
                      </a:r>
                      <a:endParaRPr lang="it-IT" dirty="0"/>
                    </a:p>
                  </a:txBody>
                  <a:tcPr/>
                </a:tc>
                <a:tc>
                  <a:txBody>
                    <a:bodyPr/>
                    <a:lstStyle/>
                    <a:p>
                      <a:r>
                        <a:rPr lang="it-IT" dirty="0"/>
                        <a:t>6 </a:t>
                      </a:r>
                      <a:r>
                        <a:rPr lang="it-IT" dirty="0" err="1"/>
                        <a:t>pers</a:t>
                      </a:r>
                      <a:r>
                        <a:rPr lang="it-IT" dirty="0"/>
                        <a:t>.</a:t>
                      </a:r>
                    </a:p>
                  </a:txBody>
                  <a:tcPr/>
                </a:tc>
                <a:tc>
                  <a:txBody>
                    <a:bodyPr/>
                    <a:lstStyle/>
                    <a:p>
                      <a:r>
                        <a:rPr lang="it-IT" dirty="0"/>
                        <a:t>57</a:t>
                      </a:r>
                    </a:p>
                  </a:txBody>
                  <a:tcPr/>
                </a:tc>
                <a:tc>
                  <a:txBody>
                    <a:bodyPr/>
                    <a:lstStyle/>
                    <a:p>
                      <a:r>
                        <a:rPr lang="it-IT" dirty="0"/>
                        <a:t>12.30</a:t>
                      </a:r>
                    </a:p>
                  </a:txBody>
                  <a:tcPr/>
                </a:tc>
                <a:tc>
                  <a:txBody>
                    <a:bodyPr/>
                    <a:lstStyle/>
                    <a:p>
                      <a:r>
                        <a:rPr lang="it-IT" dirty="0"/>
                        <a:t>0.215</a:t>
                      </a:r>
                    </a:p>
                  </a:txBody>
                  <a:tcPr/>
                </a:tc>
                <a:extLst>
                  <a:ext uri="{0D108BD9-81ED-4DB2-BD59-A6C34878D82A}">
                    <a16:rowId xmlns:a16="http://schemas.microsoft.com/office/drawing/2014/main" val="3158249974"/>
                  </a:ext>
                </a:extLst>
              </a:tr>
            </a:tbl>
          </a:graphicData>
        </a:graphic>
      </p:graphicFrame>
      <p:sp>
        <p:nvSpPr>
          <p:cNvPr id="10" name="CasellaDiTesto 9">
            <a:extLst>
              <a:ext uri="{FF2B5EF4-FFF2-40B4-BE49-F238E27FC236}">
                <a16:creationId xmlns:a16="http://schemas.microsoft.com/office/drawing/2014/main" id="{0E4142BE-D916-9349-BA31-723C6B2A983E}"/>
              </a:ext>
            </a:extLst>
          </p:cNvPr>
          <p:cNvSpPr txBox="1"/>
          <p:nvPr/>
        </p:nvSpPr>
        <p:spPr>
          <a:xfrm>
            <a:off x="3331414" y="3354700"/>
            <a:ext cx="7943393" cy="446276"/>
          </a:xfrm>
          <a:prstGeom prst="rect">
            <a:avLst/>
          </a:prstGeom>
          <a:noFill/>
        </p:spPr>
        <p:txBody>
          <a:bodyPr wrap="square" rtlCol="0">
            <a:spAutoFit/>
          </a:bodyPr>
          <a:lstStyle/>
          <a:p>
            <a:pPr algn="l"/>
            <a:r>
              <a:rPr lang="it-IT" dirty="0">
                <a:solidFill>
                  <a:srgbClr val="000000"/>
                </a:solidFill>
                <a:latin typeface="Helvetica" pitchFamily="2" charset="0"/>
              </a:rPr>
              <a:t>Questo valore è uno dei più bassi rispetto alle altre sezioni</a:t>
            </a:r>
            <a:endParaRPr lang="it-IT" b="0" i="0" u="none" strike="noStrike" dirty="0">
              <a:solidFill>
                <a:srgbClr val="000000"/>
              </a:solidFill>
              <a:effectLst/>
              <a:latin typeface="Helvetica" pitchFamily="2" charset="0"/>
            </a:endParaRPr>
          </a:p>
        </p:txBody>
      </p:sp>
      <p:sp>
        <p:nvSpPr>
          <p:cNvPr id="11" name="Freccia giù 10">
            <a:extLst>
              <a:ext uri="{FF2B5EF4-FFF2-40B4-BE49-F238E27FC236}">
                <a16:creationId xmlns:a16="http://schemas.microsoft.com/office/drawing/2014/main" id="{4D95EB0C-A10B-4D4F-BA09-686BCB11FCBF}"/>
              </a:ext>
            </a:extLst>
          </p:cNvPr>
          <p:cNvSpPr/>
          <p:nvPr/>
        </p:nvSpPr>
        <p:spPr>
          <a:xfrm rot="10800000">
            <a:off x="10305535" y="2474920"/>
            <a:ext cx="308919" cy="74266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BE8F1B63-0F8F-E149-838F-89B01D933406}"/>
              </a:ext>
            </a:extLst>
          </p:cNvPr>
          <p:cNvSpPr txBox="1"/>
          <p:nvPr/>
        </p:nvSpPr>
        <p:spPr>
          <a:xfrm>
            <a:off x="837559" y="3859170"/>
            <a:ext cx="10360406" cy="2215991"/>
          </a:xfrm>
          <a:prstGeom prst="rect">
            <a:avLst/>
          </a:prstGeom>
          <a:noFill/>
        </p:spPr>
        <p:txBody>
          <a:bodyPr wrap="square" rtlCol="0">
            <a:spAutoFit/>
          </a:bodyPr>
          <a:lstStyle/>
          <a:p>
            <a:r>
              <a:rPr lang="it-IT" dirty="0"/>
              <a:t>Considerazioni finali:</a:t>
            </a:r>
          </a:p>
          <a:p>
            <a:pPr marL="342900" indent="-342900">
              <a:buFont typeface="Arial" panose="020B0604020202020204" pitchFamily="34" charset="0"/>
              <a:buChar char="•"/>
            </a:pPr>
            <a:r>
              <a:rPr lang="it-IT" dirty="0"/>
              <a:t>Abbiamo molte sigle in chiusura ma su attività che potrebbero proseguire</a:t>
            </a:r>
          </a:p>
          <a:p>
            <a:pPr marL="342900" indent="-342900">
              <a:buFont typeface="Arial" panose="020B0604020202020204" pitchFamily="34" charset="0"/>
              <a:buChar char="•"/>
            </a:pPr>
            <a:r>
              <a:rPr lang="it-IT" dirty="0"/>
              <a:t>Attività sinergiche a progetti su fondi esterni (EU, regionali, …)</a:t>
            </a:r>
          </a:p>
          <a:p>
            <a:pPr marL="342900" indent="-342900">
              <a:buFont typeface="Arial" panose="020B0604020202020204" pitchFamily="34" charset="0"/>
              <a:buChar char="•"/>
            </a:pPr>
            <a:r>
              <a:rPr lang="it-IT" dirty="0"/>
              <a:t>Attività con impatto sul Trasferimento Tecnologiche (Brevetto legato a PICS4ME ha vinto il progetto su POC MISE)</a:t>
            </a:r>
          </a:p>
          <a:p>
            <a:endParaRPr lang="it-IT" dirty="0"/>
          </a:p>
        </p:txBody>
      </p:sp>
      <p:sp>
        <p:nvSpPr>
          <p:cNvPr id="13" name="Footer Placeholder 2">
            <a:extLst>
              <a:ext uri="{FF2B5EF4-FFF2-40B4-BE49-F238E27FC236}">
                <a16:creationId xmlns:a16="http://schemas.microsoft.com/office/drawing/2014/main" id="{FD53325A-5127-E942-8130-0460F5700A56}"/>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sp>
        <p:nvSpPr>
          <p:cNvPr id="14" name="Title 1">
            <a:extLst>
              <a:ext uri="{FF2B5EF4-FFF2-40B4-BE49-F238E27FC236}">
                <a16:creationId xmlns:a16="http://schemas.microsoft.com/office/drawing/2014/main" id="{4470EBAA-49B1-D041-8A26-6815325895F1}"/>
              </a:ext>
            </a:extLst>
          </p:cNvPr>
          <p:cNvSpPr txBox="1">
            <a:spLocks/>
          </p:cNvSpPr>
          <p:nvPr/>
        </p:nvSpPr>
        <p:spPr>
          <a:xfrm>
            <a:off x="1594796" y="138892"/>
            <a:ext cx="9342088" cy="393738"/>
          </a:xfrm>
          <a:prstGeom prst="rect">
            <a:avLst/>
          </a:prstGeom>
        </p:spPr>
        <p:txBody>
          <a:bodyPr vert="horz" lIns="116412" tIns="58206" rIns="116412" bIns="58206" rtlCol="0" anchor="ctr">
            <a:noAutofit/>
          </a:bodyPr>
          <a:lstStyle>
            <a:lvl1pPr algn="l" defTabSz="582061" rtl="0" eaLnBrk="1" latinLnBrk="0" hangingPunct="1">
              <a:spcBef>
                <a:spcPct val="0"/>
              </a:spcBef>
              <a:buNone/>
              <a:defRPr sz="3200" kern="1200">
                <a:solidFill>
                  <a:srgbClr val="4F81BD"/>
                </a:solidFill>
                <a:latin typeface="+mj-lt"/>
                <a:ea typeface="+mj-ea"/>
                <a:cs typeface="+mj-cs"/>
              </a:defRPr>
            </a:lvl1pPr>
          </a:lstStyle>
          <a:p>
            <a:r>
              <a:rPr lang="it-IT" dirty="0"/>
              <a:t>Attività CSN V (3/3)</a:t>
            </a:r>
          </a:p>
        </p:txBody>
      </p:sp>
    </p:spTree>
    <p:extLst>
      <p:ext uri="{BB962C8B-B14F-4D97-AF65-F5344CB8AC3E}">
        <p14:creationId xmlns:p14="http://schemas.microsoft.com/office/powerpoint/2010/main" val="17297719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4D00D1E7-1E37-7C48-BDDA-413DDF1BAB7A}"/>
              </a:ext>
            </a:extLst>
          </p:cNvPr>
          <p:cNvSpPr>
            <a:spLocks noGrp="1"/>
          </p:cNvSpPr>
          <p:nvPr>
            <p:ph type="sldNum" sz="quarter" idx="4"/>
          </p:nvPr>
        </p:nvSpPr>
        <p:spPr/>
        <p:txBody>
          <a:bodyPr/>
          <a:lstStyle/>
          <a:p>
            <a:fld id="{B7F62631-D247-0E44-B808-5D23CBBA66F7}" type="slidenum">
              <a:rPr lang="en-US" smtClean="0"/>
              <a:pPr/>
              <a:t>94</a:t>
            </a:fld>
            <a:endParaRPr lang="en-US" dirty="0"/>
          </a:p>
        </p:txBody>
      </p:sp>
      <p:sp>
        <p:nvSpPr>
          <p:cNvPr id="8" name="Rectangle 2">
            <a:extLst>
              <a:ext uri="{FF2B5EF4-FFF2-40B4-BE49-F238E27FC236}">
                <a16:creationId xmlns:a16="http://schemas.microsoft.com/office/drawing/2014/main" id="{F76A813A-B5C0-534D-9402-3201BA1B66AE}"/>
              </a:ext>
            </a:extLst>
          </p:cNvPr>
          <p:cNvSpPr>
            <a:spLocks noChangeArrowheads="1"/>
          </p:cNvSpPr>
          <p:nvPr/>
        </p:nvSpPr>
        <p:spPr bwMode="auto">
          <a:xfrm>
            <a:off x="421073" y="3428842"/>
            <a:ext cx="1206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3" name="Footer Placeholder 2">
            <a:extLst>
              <a:ext uri="{FF2B5EF4-FFF2-40B4-BE49-F238E27FC236}">
                <a16:creationId xmlns:a16="http://schemas.microsoft.com/office/drawing/2014/main" id="{FD53325A-5127-E942-8130-0460F5700A56}"/>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pic>
        <p:nvPicPr>
          <p:cNvPr id="1026" name="Picture 2">
            <a:extLst>
              <a:ext uri="{FF2B5EF4-FFF2-40B4-BE49-F238E27FC236}">
                <a16:creationId xmlns:a16="http://schemas.microsoft.com/office/drawing/2014/main" id="{161F808D-C4B1-DB44-901C-66B7708672E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69153" y="1168034"/>
            <a:ext cx="4521933" cy="452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0078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4D00D1E7-1E37-7C48-BDDA-413DDF1BAB7A}"/>
              </a:ext>
            </a:extLst>
          </p:cNvPr>
          <p:cNvSpPr>
            <a:spLocks noGrp="1"/>
          </p:cNvSpPr>
          <p:nvPr>
            <p:ph type="sldNum" sz="quarter" idx="4"/>
          </p:nvPr>
        </p:nvSpPr>
        <p:spPr/>
        <p:txBody>
          <a:bodyPr/>
          <a:lstStyle/>
          <a:p>
            <a:fld id="{B7F62631-D247-0E44-B808-5D23CBBA66F7}" type="slidenum">
              <a:rPr lang="en-US" smtClean="0"/>
              <a:pPr/>
              <a:t>95</a:t>
            </a:fld>
            <a:endParaRPr lang="en-US" dirty="0"/>
          </a:p>
        </p:txBody>
      </p:sp>
      <p:sp>
        <p:nvSpPr>
          <p:cNvPr id="8" name="Rectangle 2">
            <a:extLst>
              <a:ext uri="{FF2B5EF4-FFF2-40B4-BE49-F238E27FC236}">
                <a16:creationId xmlns:a16="http://schemas.microsoft.com/office/drawing/2014/main" id="{F76A813A-B5C0-534D-9402-3201BA1B66AE}"/>
              </a:ext>
            </a:extLst>
          </p:cNvPr>
          <p:cNvSpPr>
            <a:spLocks noChangeArrowheads="1"/>
          </p:cNvSpPr>
          <p:nvPr/>
        </p:nvSpPr>
        <p:spPr bwMode="auto">
          <a:xfrm>
            <a:off x="421073" y="3428842"/>
            <a:ext cx="1206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3" name="Footer Placeholder 2">
            <a:extLst>
              <a:ext uri="{FF2B5EF4-FFF2-40B4-BE49-F238E27FC236}">
                <a16:creationId xmlns:a16="http://schemas.microsoft.com/office/drawing/2014/main" id="{FD53325A-5127-E942-8130-0460F5700A56}"/>
              </a:ext>
            </a:extLst>
          </p:cNvPr>
          <p:cNvSpPr>
            <a:spLocks noGrp="1"/>
          </p:cNvSpPr>
          <p:nvPr>
            <p:ph type="ftr" sz="quarter" idx="3"/>
          </p:nvPr>
        </p:nvSpPr>
        <p:spPr>
          <a:xfrm>
            <a:off x="3976650" y="6546207"/>
            <a:ext cx="4106941" cy="311794"/>
          </a:xfrm>
        </p:spPr>
        <p:txBody>
          <a:bodyPr/>
          <a:lstStyle/>
          <a:p>
            <a:pPr algn="ctr"/>
            <a:r>
              <a:rPr lang="it-IT" dirty="0"/>
              <a:t>Consiglio di Sezione - Bari, 10 Marzo 2021</a:t>
            </a:r>
            <a:endParaRPr lang="it-IT" i="1" dirty="0"/>
          </a:p>
        </p:txBody>
      </p:sp>
      <p:pic>
        <p:nvPicPr>
          <p:cNvPr id="3074" name="Picture 2" descr="Grazie per l'attenzione - Grazie per l'attenzione">
            <a:extLst>
              <a:ext uri="{FF2B5EF4-FFF2-40B4-BE49-F238E27FC236}">
                <a16:creationId xmlns:a16="http://schemas.microsoft.com/office/drawing/2014/main" id="{25F8C37B-48F1-244D-A634-4835768561F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3119" y="976923"/>
            <a:ext cx="7874000" cy="523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235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27283</TotalTime>
  <Words>15004</Words>
  <Application>Microsoft Macintosh PowerPoint</Application>
  <PresentationFormat>Custom</PresentationFormat>
  <Paragraphs>2461</Paragraphs>
  <Slides>95</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95</vt:i4>
      </vt:variant>
    </vt:vector>
  </HeadingPairs>
  <TitlesOfParts>
    <vt:vector size="104" baseType="lpstr">
      <vt:lpstr>Arial</vt:lpstr>
      <vt:lpstr>Calibri</vt:lpstr>
      <vt:lpstr>Courier New</vt:lpstr>
      <vt:lpstr>Eurostile</vt:lpstr>
      <vt:lpstr>Helvetica</vt:lpstr>
      <vt:lpstr>Symbol</vt:lpstr>
      <vt:lpstr>Times New Roman</vt:lpstr>
      <vt:lpstr>Wingdings</vt:lpstr>
      <vt:lpstr>Office Theme</vt:lpstr>
      <vt:lpstr>Stato della Sezione</vt:lpstr>
      <vt:lpstr>Il management</vt:lpstr>
      <vt:lpstr>Incarichi della Giunta Esecutiva</vt:lpstr>
      <vt:lpstr>Piano Triennale di Attività 2020-2022</vt:lpstr>
      <vt:lpstr>Budget</vt:lpstr>
      <vt:lpstr>Bilancio</vt:lpstr>
      <vt:lpstr>Personale</vt:lpstr>
      <vt:lpstr>Personale</vt:lpstr>
      <vt:lpstr>Rapporto assunzionale</vt:lpstr>
      <vt:lpstr>Incarichi di Ricerca e di Associazione</vt:lpstr>
      <vt:lpstr>Concorsi in itinere</vt:lpstr>
      <vt:lpstr>Concorsi in preparazione</vt:lpstr>
      <vt:lpstr>Gruppi di Lavoro in CD</vt:lpstr>
      <vt:lpstr>Stato della Sezione</vt:lpstr>
      <vt:lpstr>Un anno in sintesi…</vt:lpstr>
      <vt:lpstr>Un anno in sintesi…</vt:lpstr>
      <vt:lpstr>Lavoro in presenza</vt:lpstr>
      <vt:lpstr>Personale dipendente al 03/2021</vt:lpstr>
      <vt:lpstr>Evoluzione temporale Ricercatori e Tecnologi</vt:lpstr>
      <vt:lpstr>Organizzazione della Sezione</vt:lpstr>
      <vt:lpstr>I Servizi </vt:lpstr>
      <vt:lpstr>Servizio Amministrazione</vt:lpstr>
      <vt:lpstr>Servizio Amministrazione – Compiti e Attività</vt:lpstr>
      <vt:lpstr>Servizio Amministrazione – Compiti e Attività</vt:lpstr>
      <vt:lpstr>Servizio Amministrazione – Compiti e Attività</vt:lpstr>
      <vt:lpstr>Servizio Amministrazione – Compiti e Attività</vt:lpstr>
      <vt:lpstr>Servizio Amministrazione – Compiti e Attività</vt:lpstr>
      <vt:lpstr>Servizio Amministrazione – Compiti e Attività</vt:lpstr>
      <vt:lpstr>Servizio Amministrazione – Compiti e Attività</vt:lpstr>
      <vt:lpstr>Servizio Amministrazione – Compiti e Attività</vt:lpstr>
      <vt:lpstr>Servizio Amministrazione – Compiti e Attività</vt:lpstr>
      <vt:lpstr>Servizio Amministrazione – Compiti e Attività</vt:lpstr>
      <vt:lpstr>Servizio di Direzione</vt:lpstr>
      <vt:lpstr>Servizio di Direzione</vt:lpstr>
      <vt:lpstr>Servizio di Direzione – Compiti e Attività</vt:lpstr>
      <vt:lpstr>Servizio di Direzione – Compiti e Attività</vt:lpstr>
      <vt:lpstr>Servizio di Direzione – Compiti e Attività</vt:lpstr>
      <vt:lpstr>Servizio di Direzione – Compiti e Attività</vt:lpstr>
      <vt:lpstr>Servizio di Direzione – Compiti e Attività</vt:lpstr>
      <vt:lpstr>Servizio di Direzione – Compiti e Attività</vt:lpstr>
      <vt:lpstr>Servizio Elettronico</vt:lpstr>
      <vt:lpstr>Servizio Elettronico - Attività 2020 (1/2)</vt:lpstr>
      <vt:lpstr>Servizio Elettronico - Attività 2020 (2/2)</vt:lpstr>
      <vt:lpstr>Servizio Elettronico - Attività in corso e programmate 2021</vt:lpstr>
      <vt:lpstr>Servizio Elettronico - Sottoservizio Camere Pulite</vt:lpstr>
      <vt:lpstr>Sottoservizio Camere Pulite - attività in corso  e future</vt:lpstr>
      <vt:lpstr>Sottoservizio Camere Pulite - attività in corso  e future</vt:lpstr>
      <vt:lpstr>Servizio di Progettazione meccanica</vt:lpstr>
      <vt:lpstr>Servizio di Progettazione meccanica</vt:lpstr>
      <vt:lpstr>Servizio di Progettazione meccanica</vt:lpstr>
      <vt:lpstr>Servizio di Officina meccanica</vt:lpstr>
      <vt:lpstr>Servizio di Officina meccanica</vt:lpstr>
      <vt:lpstr>Servizio di Officina meccanica</vt:lpstr>
      <vt:lpstr>Servizio Calcolo e Reti</vt:lpstr>
      <vt:lpstr>Servizio Calcolo e Reti – Attività in corso o concluse</vt:lpstr>
      <vt:lpstr>Servizio Calcolo e Reti – Attività di RUP </vt:lpstr>
      <vt:lpstr>Servizio Calcolo e Reti – Attività pianificate per il 2021</vt:lpstr>
      <vt:lpstr>Servizio Calcolo e Reti</vt:lpstr>
      <vt:lpstr>Servizio di Prevenzione e Protezione</vt:lpstr>
      <vt:lpstr>Servizio di Prevenzione e Protezione</vt:lpstr>
      <vt:lpstr>Composizione del gruppo di lavoro ReCaS</vt:lpstr>
      <vt:lpstr>Competenze del gruppo di lavoro ReCaS</vt:lpstr>
      <vt:lpstr>Competenze del gruppo di lavoro ReCaS</vt:lpstr>
      <vt:lpstr>Gruppo di lavoro ReCaS – Attività in corso e previste</vt:lpstr>
      <vt:lpstr>Gruppo di lavoro ReCaS</vt:lpstr>
      <vt:lpstr>Commissione Terza Missione: Overview e COVID-19</vt:lpstr>
      <vt:lpstr>Commissione Terza Missione: Nuovi progetti</vt:lpstr>
      <vt:lpstr>Commissione Terza Missione: Trend e buoni propositi</vt:lpstr>
      <vt:lpstr>Commissione Nazionale Trasferimento Tecnologico</vt:lpstr>
      <vt:lpstr>Commissione Nazionale Trasferimento Tecnologico</vt:lpstr>
      <vt:lpstr>Commissione Formazione (A. Ceres)</vt:lpstr>
      <vt:lpstr>Commissione Formazione (A. Ceres)</vt:lpstr>
      <vt:lpstr>Commissione Formazione (A. Ceres)</vt:lpstr>
      <vt:lpstr>Attività CSN I (1/6) - Rivelatori a Gas</vt:lpstr>
      <vt:lpstr>Attività CSN I (2/6) - Rivelatori a Gas</vt:lpstr>
      <vt:lpstr>Attività CSN I (3/6) - Rivelatori a Stato Solido</vt:lpstr>
      <vt:lpstr>Attività CSN I (4/6) - Software e Computing</vt:lpstr>
      <vt:lpstr>Attività CSN I (5/6) - Software e Computing</vt:lpstr>
      <vt:lpstr>Attività CSN I (6/6) - Attività per Acceleratori Futuri</vt:lpstr>
      <vt:lpstr>PowerPoint Presentation</vt:lpstr>
      <vt:lpstr>Attività CSN II (2/3) - Fisica del neutrino</vt:lpstr>
      <vt:lpstr>Attività CSN II (3/3) - Fisica astro-particellare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Attività CSN V (1/3)</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luciano musa</dc:creator>
  <cp:lastModifiedBy>Vito Manzari</cp:lastModifiedBy>
  <cp:revision>1385</cp:revision>
  <cp:lastPrinted>2021-03-02T16:12:10Z</cp:lastPrinted>
  <dcterms:created xsi:type="dcterms:W3CDTF">2017-04-19T10:51:49Z</dcterms:created>
  <dcterms:modified xsi:type="dcterms:W3CDTF">2021-03-10T09:48:41Z</dcterms:modified>
</cp:coreProperties>
</file>