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4"/>
  </p:notesMasterIdLst>
  <p:sldIdLst>
    <p:sldId id="278" r:id="rId5"/>
    <p:sldId id="519" r:id="rId6"/>
    <p:sldId id="521" r:id="rId7"/>
    <p:sldId id="306" r:id="rId8"/>
    <p:sldId id="522" r:id="rId9"/>
    <p:sldId id="520" r:id="rId10"/>
    <p:sldId id="319" r:id="rId11"/>
    <p:sldId id="279" r:id="rId12"/>
    <p:sldId id="264" r:id="rId13"/>
    <p:sldId id="523" r:id="rId14"/>
    <p:sldId id="527" r:id="rId15"/>
    <p:sldId id="526" r:id="rId16"/>
    <p:sldId id="532" r:id="rId17"/>
    <p:sldId id="260" r:id="rId18"/>
    <p:sldId id="533" r:id="rId19"/>
    <p:sldId id="266" r:id="rId20"/>
    <p:sldId id="277" r:id="rId21"/>
    <p:sldId id="265" r:id="rId22"/>
    <p:sldId id="535" r:id="rId23"/>
    <p:sldId id="534" r:id="rId24"/>
    <p:sldId id="525" r:id="rId25"/>
    <p:sldId id="537" r:id="rId26"/>
    <p:sldId id="295" r:id="rId27"/>
    <p:sldId id="536" r:id="rId28"/>
    <p:sldId id="538" r:id="rId29"/>
    <p:sldId id="529" r:id="rId30"/>
    <p:sldId id="530" r:id="rId31"/>
    <p:sldId id="531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2" autoAdjust="0"/>
    <p:restoredTop sz="96405"/>
  </p:normalViewPr>
  <p:slideViewPr>
    <p:cSldViewPr snapToGrid="0" snapToObjects="1" showGuides="1">
      <p:cViewPr varScale="1">
        <p:scale>
          <a:sx n="143" d="100"/>
          <a:sy n="143" d="100"/>
        </p:scale>
        <p:origin x="7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5/21/21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7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284E0EC-A833-4048-95CE-635B394E926B}" type="slidenum"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8</a:t>
            </a:fld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42D18AF-7190-C74D-8DFE-5FA517C4A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239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6DCA7FC-DE1B-BF4E-9299-036EF330BFEE}" type="slidenum">
              <a:rPr lang="en-US" altLang="en-US" sz="1200" b="0" i="0"/>
              <a:pPr/>
              <a:t>23</a:t>
            </a:fld>
            <a:endParaRPr lang="en-US" altLang="en-US" sz="1200" b="0" i="0"/>
          </a:p>
        </p:txBody>
      </p:sp>
      <p:sp>
        <p:nvSpPr>
          <p:cNvPr id="63491" name="Rectangle 1026">
            <a:extLst>
              <a:ext uri="{FF2B5EF4-FFF2-40B4-BE49-F238E27FC236}">
                <a16:creationId xmlns:a16="http://schemas.microsoft.com/office/drawing/2014/main" id="{47F748E3-B58B-0144-8322-6710F1C6A3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65138" y="695325"/>
            <a:ext cx="6107112" cy="3435350"/>
          </a:xfrm>
          <a:solidFill>
            <a:srgbClr val="FFFFFF"/>
          </a:solidFill>
          <a:ln/>
        </p:spPr>
      </p:sp>
      <p:sp>
        <p:nvSpPr>
          <p:cNvPr id="63492" name="Rectangle 1027">
            <a:extLst>
              <a:ext uri="{FF2B5EF4-FFF2-40B4-BE49-F238E27FC236}">
                <a16:creationId xmlns:a16="http://schemas.microsoft.com/office/drawing/2014/main" id="{421AFF84-A345-1D44-AA78-8DE926289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738" tIns="46369" rIns="92738" bIns="46369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119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12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4278960" y="10157400"/>
            <a:ext cx="327816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CCDB4DC-B0D4-494E-BFB6-E971AD6BA976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de-DE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92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12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4278960" y="10157400"/>
            <a:ext cx="327816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CCDB4DC-B0D4-494E-BFB6-E971AD6BA976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12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600" b="0" strike="noStrike" spc="-1" dirty="0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4278960" y="10157400"/>
            <a:ext cx="3278160" cy="5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F504124-0793-4840-9A57-11736840735C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28</a:t>
            </a:fld>
            <a:endParaRPr lang="de-DE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74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284E0EC-A833-4048-95CE-635B394E926B}" type="slidenum"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29</a:t>
            </a:fld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94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8C59A10-D951-4511-B360-AF4768E60CC8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16586A-7AB4-4A0F-AFE9-2AAF56529E8A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684D9DB-6B4E-4EE6-AB27-6327E77927F7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C256D03-65E9-47C3-AA90-60A52F309A0A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439DF4C-82F3-4A48-944C-5946FED69E88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2B08519-6315-41FB-B0E1-A3F114F5BC8D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780C1BFE-65F8-42BA-AEC6-E1CDCD1D951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8D55A71-4362-4593-87CB-E41823C064DC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B74-4D7C-41B8-8716-243FC10350F8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F675D3-EE53-4DF3-9873-AA023D326548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C55A886-F9A0-437D-B093-E2576B00778B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EBF907-8E11-4E61-ACAA-D5A7842D1285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093419-78AC-4927-BF95-8261133CCBF6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E2D5CE-0F96-472A-9978-FE830B70B0C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07BC06-E3AA-42D2-AF66-ED3A66270159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9FF2945-7E72-42AF-B32A-46DF8F0E0A43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61FF344C-A647-423B-8258-92E40F29087E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231" y="273600"/>
            <a:ext cx="10972357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Master title style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231" y="1604520"/>
            <a:ext cx="10972357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z="3733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01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B0C358-0D97-6B45-B0C8-4EC444A5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</p:spPr>
        <p:txBody>
          <a:bodyPr/>
          <a:lstStyle/>
          <a:p>
            <a:fld id="{951DBDDC-9ED2-DF40-AC01-1E0AD8E850BE}" type="datetime1">
              <a:rPr lang="en-US" smtClean="0"/>
              <a:t>5/21/21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AFEAE8-6BB8-AB46-B829-AC0CD871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</p:spPr>
        <p:txBody>
          <a:bodyPr/>
          <a:lstStyle/>
          <a:p>
            <a:fld id="{AEFA61B8-59C4-D849-A28C-CAA266B8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5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E0F3FA-8CD8-43D9-A075-B2FCCA17907D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F0E5F8-7748-4ACC-8C37-B57E090ABD2F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172D4-EDD0-482A-9D59-5376F3068746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ED436F-B354-4514-8219-71B6E1462638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9929EE-879A-4574-B146-9BED48A4C5B4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1" r:id="rId3"/>
    <p:sldLayoutId id="2147483693" r:id="rId4"/>
    <p:sldLayoutId id="2147483722" r:id="rId5"/>
    <p:sldLayoutId id="2147483694" r:id="rId6"/>
    <p:sldLayoutId id="2147483723" r:id="rId7"/>
    <p:sldLayoutId id="2147483695" r:id="rId8"/>
    <p:sldLayoutId id="2147483724" r:id="rId9"/>
    <p:sldLayoutId id="2147483717" r:id="rId10"/>
    <p:sldLayoutId id="2147483697" r:id="rId11"/>
    <p:sldLayoutId id="2147483731" r:id="rId12"/>
    <p:sldLayoutId id="2147483701" r:id="rId13"/>
    <p:sldLayoutId id="2147483732" r:id="rId14"/>
    <p:sldLayoutId id="2147483703" r:id="rId15"/>
    <p:sldLayoutId id="2147483733" r:id="rId16"/>
    <p:sldLayoutId id="2147483704" r:id="rId17"/>
    <p:sldLayoutId id="2147483734" r:id="rId18"/>
    <p:sldLayoutId id="2147483730" r:id="rId19"/>
    <p:sldLayoutId id="2147483736" r:id="rId20"/>
    <p:sldLayoutId id="2147483705" r:id="rId21"/>
    <p:sldLayoutId id="2147483735" r:id="rId22"/>
    <p:sldLayoutId id="2147483707" r:id="rId23"/>
    <p:sldLayoutId id="2147483708" r:id="rId24"/>
    <p:sldLayoutId id="2147483709" r:id="rId25"/>
    <p:sldLayoutId id="2147483725" r:id="rId26"/>
    <p:sldLayoutId id="2147483710" r:id="rId27"/>
    <p:sldLayoutId id="2147483711" r:id="rId28"/>
    <p:sldLayoutId id="2147483737" r:id="rId29"/>
    <p:sldLayoutId id="2147483712" r:id="rId30"/>
    <p:sldLayoutId id="2147483713" r:id="rId31"/>
    <p:sldLayoutId id="2147483727" r:id="rId32"/>
    <p:sldLayoutId id="2147483726" r:id="rId33"/>
    <p:sldLayoutId id="2147483720" r:id="rId34"/>
    <p:sldLayoutId id="2147483715" r:id="rId35"/>
    <p:sldLayoutId id="2147483738" r:id="rId36"/>
    <p:sldLayoutId id="214748374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6.tiff"/><Relationship Id="rId5" Type="http://schemas.openxmlformats.org/officeDocument/2006/relationships/image" Target="../media/image75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baseline="30000" dirty="0">
                <a:solidFill>
                  <a:srgbClr val="002C73"/>
                </a:solidFill>
              </a:rPr>
              <a:t>3</a:t>
            </a:r>
            <a:r>
              <a:rPr lang="en-US" i="1" dirty="0">
                <a:solidFill>
                  <a:srgbClr val="002C73"/>
                </a:solidFill>
              </a:rPr>
              <a:t>He-rich Solar Energetic Particle Events Observed on Solar Orbiter</a:t>
            </a:r>
            <a:endParaRPr lang="en-US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George C. Ho</a:t>
            </a:r>
            <a:r>
              <a:rPr lang="en-US" b="1" baseline="30000" dirty="0"/>
              <a:t>1</a:t>
            </a:r>
            <a:r>
              <a:rPr lang="en-US" b="1" dirty="0"/>
              <a:t>, Glenn M. Mason</a:t>
            </a:r>
            <a:r>
              <a:rPr lang="en-US" b="1" baseline="30000" dirty="0"/>
              <a:t>1</a:t>
            </a:r>
            <a:r>
              <a:rPr lang="en-US" b="1" dirty="0"/>
              <a:t>, Robert C. Allen</a:t>
            </a:r>
            <a:r>
              <a:rPr lang="en-US" b="1" baseline="30000" dirty="0"/>
              <a:t>1</a:t>
            </a:r>
            <a:r>
              <a:rPr lang="en-US" b="1" dirty="0"/>
              <a:t>, Robert Wimmer-Schweingruber</a:t>
            </a:r>
            <a:r>
              <a:rPr lang="en-US" b="1" baseline="30000" dirty="0"/>
              <a:t>2</a:t>
            </a:r>
            <a:r>
              <a:rPr lang="en-US" b="1" dirty="0"/>
              <a:t>, Javier Rodríguez-Pacheco</a:t>
            </a:r>
            <a:r>
              <a:rPr lang="en-US" b="1" baseline="30000" dirty="0"/>
              <a:t>3</a:t>
            </a:r>
            <a:r>
              <a:rPr lang="en-US" b="1" dirty="0"/>
              <a:t>, and the EPD team</a:t>
            </a:r>
          </a:p>
          <a:p>
            <a:endParaRPr lang="en-US" b="1" dirty="0"/>
          </a:p>
          <a:p>
            <a:r>
              <a:rPr lang="en-US" baseline="30000" dirty="0"/>
              <a:t>1</a:t>
            </a:r>
            <a:r>
              <a:rPr lang="en-US" dirty="0"/>
              <a:t>The Johns Hopkins University Applied Physics Laboratory</a:t>
            </a:r>
          </a:p>
          <a:p>
            <a:r>
              <a:rPr lang="en-US" altLang="en-US" baseline="33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Christian-Albrechts University Kiel, Germany</a:t>
            </a:r>
            <a:endParaRPr lang="en-US" altLang="en-US" baseline="33000" dirty="0">
              <a:ea typeface="ＭＳ Ｐゴシック" panose="020B0600070205080204" pitchFamily="34" charset="-128"/>
            </a:endParaRPr>
          </a:p>
          <a:p>
            <a:r>
              <a:rPr lang="en-US" altLang="en-US" baseline="33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University of </a:t>
            </a:r>
            <a:r>
              <a:rPr lang="en-US" altLang="en-US" dirty="0" err="1">
                <a:ea typeface="ＭＳ Ｐゴシック" panose="020B0600070205080204" pitchFamily="34" charset="-128"/>
              </a:rPr>
              <a:t>Alcalá</a:t>
            </a:r>
            <a:r>
              <a:rPr lang="en-US" altLang="en-US" dirty="0">
                <a:ea typeface="ＭＳ Ｐゴシック" panose="020B0600070205080204" pitchFamily="34" charset="-128"/>
              </a:rPr>
              <a:t>, Spain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4DC06-745B-754A-B315-765D7B11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81098"/>
            <a:ext cx="1778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325B7-BD63-6C4F-BF58-025E39DA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49" y="385391"/>
            <a:ext cx="154463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586B9-BA9F-7140-B562-80624A2DD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4349751"/>
            <a:ext cx="5930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9574A7-82F8-8E4D-B5F1-C51BAE5B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6" y="800100"/>
            <a:ext cx="10910328" cy="558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62015-B317-3042-9A86-1B5CFFE2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Solar Orbiter EPD/SIS First light Observations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29400-0E4B-274E-9992-670C5C822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3CE96-BF42-5A41-BF31-76ABD535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C7FF0-6E25-6A4F-A130-AEF2FC95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5DB2F-07E2-9D42-B186-CCFBFEE4941E}"/>
              </a:ext>
            </a:extLst>
          </p:cNvPr>
          <p:cNvSpPr txBox="1"/>
          <p:nvPr/>
        </p:nvSpPr>
        <p:spPr>
          <a:xfrm>
            <a:off x="30199" y="6095876"/>
            <a:ext cx="238706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Mason </a:t>
            </a:r>
            <a:r>
              <a:rPr lang="en-US" sz="1600" i="1" dirty="0"/>
              <a:t>et al</a:t>
            </a:r>
            <a:r>
              <a:rPr lang="en-US" sz="1600" dirty="0"/>
              <a:t>., A&amp;A, 2020</a:t>
            </a:r>
          </a:p>
        </p:txBody>
      </p:sp>
    </p:spTree>
    <p:extLst>
      <p:ext uri="{BB962C8B-B14F-4D97-AF65-F5344CB8AC3E}">
        <p14:creationId xmlns:p14="http://schemas.microsoft.com/office/powerpoint/2010/main" val="398026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76D49-04FE-814F-824F-382910C7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849311" y="740978"/>
            <a:ext cx="4104450" cy="3810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27A03-0BD5-EE47-AB76-EA5E410A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July 21, 2020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0369-ECAB-8D45-8B17-0CF17FCF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23573-3459-1D4E-9691-E7708C7F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297DB-93D0-FE46-BD69-6E66B478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80316-C202-674E-9A4E-20128C1BB9D8}"/>
              </a:ext>
            </a:extLst>
          </p:cNvPr>
          <p:cNvSpPr txBox="1"/>
          <p:nvPr/>
        </p:nvSpPr>
        <p:spPr>
          <a:xfrm>
            <a:off x="30199" y="6095876"/>
            <a:ext cx="238706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Mason </a:t>
            </a:r>
            <a:r>
              <a:rPr lang="en-US" sz="1600" i="1" dirty="0"/>
              <a:t>et al</a:t>
            </a:r>
            <a:r>
              <a:rPr lang="en-US" sz="1600" dirty="0"/>
              <a:t>., A&amp;A,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27ED26-5651-9C4B-926B-517B2076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369" y="740978"/>
            <a:ext cx="6547490" cy="5747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A53E79-F3B0-624B-9180-F746B2066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858504" y="4551098"/>
            <a:ext cx="2028818" cy="18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DF11-A463-C448-81F0-F6EE0AB2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SEP Anisotropy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E89D0-60AF-D348-8C8C-913E80EE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AF63D-B8ED-4A4E-B57E-7677D888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660BF-C6D7-0C4C-8BBD-83957A0C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57091-4DA0-674B-8036-13DB6B7DABBC}"/>
              </a:ext>
            </a:extLst>
          </p:cNvPr>
          <p:cNvSpPr txBox="1"/>
          <p:nvPr/>
        </p:nvSpPr>
        <p:spPr>
          <a:xfrm>
            <a:off x="9529078" y="620065"/>
            <a:ext cx="238706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Mason </a:t>
            </a:r>
            <a:r>
              <a:rPr lang="en-US" sz="1600" i="1" dirty="0"/>
              <a:t>et al</a:t>
            </a:r>
            <a:r>
              <a:rPr lang="en-US" sz="1600" dirty="0"/>
              <a:t>., A&amp;A,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A94B4-8263-9C4F-A909-40F82F98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29" y="969377"/>
            <a:ext cx="9194581" cy="54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3FC4-C230-B147-AC83-110F4AA7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November, 2020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54F64-F8AD-F849-A06E-A356EB05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77E4F-86AB-2C47-9FAE-C54FEA9D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E9A21-C2C8-EE45-AD87-AF458883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D693A-013C-EF4E-9B12-BA0EB8DD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14" y="954356"/>
            <a:ext cx="9668896" cy="5318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0AA29-2E82-6A48-9F40-A588EF1A7E52}"/>
              </a:ext>
            </a:extLst>
          </p:cNvPr>
          <p:cNvSpPr txBox="1"/>
          <p:nvPr/>
        </p:nvSpPr>
        <p:spPr>
          <a:xfrm>
            <a:off x="9549654" y="578379"/>
            <a:ext cx="227164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Bucik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/>
              <a:t>., A&amp;A,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8EB13-4B52-A643-92D6-C5CF9C072275}"/>
              </a:ext>
            </a:extLst>
          </p:cNvPr>
          <p:cNvSpPr/>
          <p:nvPr/>
        </p:nvSpPr>
        <p:spPr>
          <a:xfrm>
            <a:off x="1053714" y="6196405"/>
            <a:ext cx="4834448" cy="16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737649-FACD-7D4E-9210-45EC97BC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91" y="1149495"/>
            <a:ext cx="5153571" cy="49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5"/>
          <p:cNvPicPr/>
          <p:nvPr/>
        </p:nvPicPr>
        <p:blipFill>
          <a:blip r:embed="rId2"/>
          <a:stretch/>
        </p:blipFill>
        <p:spPr>
          <a:xfrm>
            <a:off x="5953687" y="619990"/>
            <a:ext cx="6237780" cy="6237780"/>
          </a:xfrm>
          <a:prstGeom prst="rect">
            <a:avLst/>
          </a:prstGeom>
          <a:ln>
            <a:noFill/>
          </a:ln>
        </p:spPr>
      </p:pic>
      <p:pic>
        <p:nvPicPr>
          <p:cNvPr id="62" name="Picture 2"/>
          <p:cNvPicPr/>
          <p:nvPr/>
        </p:nvPicPr>
        <p:blipFill>
          <a:blip r:embed="rId3"/>
          <a:stretch/>
        </p:blipFill>
        <p:spPr>
          <a:xfrm>
            <a:off x="405123" y="0"/>
            <a:ext cx="5299087" cy="6857770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5503063" y="243817"/>
            <a:ext cx="2235693" cy="1450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Note impulsive</a:t>
            </a:r>
            <a:endParaRPr lang="de-DE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injection starting</a:t>
            </a:r>
            <a:endParaRPr lang="de-DE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around</a:t>
            </a:r>
            <a:endParaRPr lang="de-DE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Apr 24 13:00</a:t>
            </a:r>
            <a:endParaRPr lang="de-DE" sz="2177" spc="-1">
              <a:latin typeface="Arial"/>
            </a:endParaRPr>
          </a:p>
        </p:txBody>
      </p:sp>
      <p:sp>
        <p:nvSpPr>
          <p:cNvPr id="64" name="Line 2"/>
          <p:cNvSpPr/>
          <p:nvPr/>
        </p:nvSpPr>
        <p:spPr>
          <a:xfrm flipV="1">
            <a:off x="8272554" y="2089854"/>
            <a:ext cx="1828623" cy="3918477"/>
          </a:xfrm>
          <a:prstGeom prst="line">
            <a:avLst/>
          </a:prstGeom>
          <a:ln w="36000">
            <a:solidFill>
              <a:srgbClr val="000000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932879-0993-DB45-8E40-1A1CA5861B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25697" y="593705"/>
            <a:ext cx="569376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0D74-BC8B-3D4F-B809-93ED5415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2013 July - August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8130B-4FC3-6744-BCDB-56083C50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6CCC-B5A1-9B43-9DA0-D70A8A3CF993}" type="datetime1">
              <a:rPr lang="en-US" smtClean="0"/>
              <a:t>5/21/21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6E736-789F-E64B-85A4-A6816389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51EC7-F6A5-224B-9843-14E7BDCB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63" y="907575"/>
            <a:ext cx="7593873" cy="5592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6E081-D482-A542-96BB-ED2C79C77E2F}"/>
              </a:ext>
            </a:extLst>
          </p:cNvPr>
          <p:cNvSpPr txBox="1"/>
          <p:nvPr/>
        </p:nvSpPr>
        <p:spPr>
          <a:xfrm>
            <a:off x="9631493" y="599798"/>
            <a:ext cx="2364750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Ho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Solar Phys., 2019</a:t>
            </a:r>
          </a:p>
        </p:txBody>
      </p:sp>
    </p:spTree>
    <p:extLst>
      <p:ext uri="{BB962C8B-B14F-4D97-AF65-F5344CB8AC3E}">
        <p14:creationId xmlns:p14="http://schemas.microsoft.com/office/powerpoint/2010/main" val="2200578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05DF-4FDD-A947-B286-D35D6950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Quiet-time Spectra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04EAD-27DC-844E-89D8-1A80B739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D1F5D-14DB-364A-A71F-3FCA0016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39B3-A4A0-804D-A742-40705D71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1C6C1-EF35-7144-A2CD-C70C55CC2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2416" y="966449"/>
            <a:ext cx="5943600" cy="5534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78295-1DFF-1D4A-B89C-0B54693530F7}"/>
              </a:ext>
            </a:extLst>
          </p:cNvPr>
          <p:cNvSpPr txBox="1"/>
          <p:nvPr/>
        </p:nvSpPr>
        <p:spPr>
          <a:xfrm>
            <a:off x="6931032" y="968539"/>
            <a:ext cx="4845409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GCR O spectrum rises ~30 MeV/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nuc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ACR O peak ~ 4 MeV/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nuc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4x more than earlier plot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ACR O transitions to turn-up at 300 keV/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nuc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10x lower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than 92-93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Measurable 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He intensities</a:t>
            </a:r>
            <a:endParaRPr lang="en-US" sz="20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A6432-1799-3742-B634-95121D232CDF}"/>
              </a:ext>
            </a:extLst>
          </p:cNvPr>
          <p:cNvSpPr txBox="1"/>
          <p:nvPr/>
        </p:nvSpPr>
        <p:spPr>
          <a:xfrm>
            <a:off x="9610844" y="6050394"/>
            <a:ext cx="2106410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Mason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A&amp;A, 2021</a:t>
            </a:r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4A9CEEE6-B439-9D42-8896-B586E517F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99" y="3215308"/>
            <a:ext cx="2624637" cy="32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B9FE5-9DB6-0B4A-B313-DCDA6194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Super Quiet-Time Periods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0BC8B-2CDA-984B-BB2A-396B31EA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24BE7-77BB-BE42-B87A-0EEBE76C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9B505-1D3D-B64E-AECA-8A6DCBF1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C1360-848E-8249-B4AA-C594D34F8D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181100"/>
            <a:ext cx="5943600" cy="5278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BC525-17C7-5A4E-8BC1-BFDFD19F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94" y="528560"/>
            <a:ext cx="2655264" cy="2819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54090-70CF-644D-AC4F-C37146161344}"/>
              </a:ext>
            </a:extLst>
          </p:cNvPr>
          <p:cNvSpPr txBox="1"/>
          <p:nvPr/>
        </p:nvSpPr>
        <p:spPr>
          <a:xfrm>
            <a:off x="6673594" y="3820477"/>
            <a:ext cx="27751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5/12, 5/22, 6/10 would be</a:t>
            </a:r>
          </a:p>
          <a:p>
            <a:r>
              <a:rPr lang="en-US" dirty="0" err="1"/>
              <a:t>approx</a:t>
            </a:r>
            <a:r>
              <a:rPr lang="en-US" dirty="0"/>
              <a:t> facing SO at</a:t>
            </a:r>
          </a:p>
          <a:p>
            <a:r>
              <a:rPr lang="en-US" dirty="0"/>
              <a:t>middle of intervals</a:t>
            </a:r>
          </a:p>
          <a:p>
            <a:r>
              <a:rPr lang="en-US" dirty="0" err="1"/>
              <a:t>noaa</a:t>
            </a:r>
            <a:r>
              <a:rPr lang="en-US" dirty="0"/>
              <a:t> reports:</a:t>
            </a:r>
          </a:p>
          <a:p>
            <a:r>
              <a:rPr lang="en-US" dirty="0"/>
              <a:t>5/12: no </a:t>
            </a:r>
            <a:r>
              <a:rPr lang="en-US" dirty="0" err="1"/>
              <a:t>ar</a:t>
            </a:r>
            <a:r>
              <a:rPr lang="en-US" dirty="0"/>
              <a:t>, no </a:t>
            </a:r>
            <a:r>
              <a:rPr lang="en-US" dirty="0" err="1"/>
              <a:t>plage</a:t>
            </a:r>
            <a:endParaRPr lang="en-US" dirty="0"/>
          </a:p>
          <a:p>
            <a:r>
              <a:rPr lang="en-US" dirty="0"/>
              <a:t>5/22: no </a:t>
            </a:r>
            <a:r>
              <a:rPr lang="en-US" dirty="0" err="1"/>
              <a:t>ar</a:t>
            </a:r>
            <a:r>
              <a:rPr lang="en-US" dirty="0"/>
              <a:t>, no </a:t>
            </a:r>
            <a:r>
              <a:rPr lang="en-US" dirty="0" err="1"/>
              <a:t>plage</a:t>
            </a:r>
            <a:endParaRPr lang="en-US" dirty="0"/>
          </a:p>
          <a:p>
            <a:r>
              <a:rPr lang="en-US" dirty="0"/>
              <a:t>6/13: #2765; no </a:t>
            </a:r>
            <a:r>
              <a:rPr lang="en-US" dirty="0" err="1"/>
              <a:t>plage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61773-04FA-FA4B-9F64-4DA9F16D3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677" y="528561"/>
            <a:ext cx="2662923" cy="2819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688DE-B871-0247-8869-593FAA190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677" y="3640749"/>
            <a:ext cx="2655567" cy="2819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A8DFDB-60A9-0B46-84CD-E328B163B6EB}"/>
              </a:ext>
            </a:extLst>
          </p:cNvPr>
          <p:cNvSpPr txBox="1"/>
          <p:nvPr/>
        </p:nvSpPr>
        <p:spPr>
          <a:xfrm>
            <a:off x="6755802" y="800100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6CEC7-FCC1-F640-8807-FC537399D198}"/>
              </a:ext>
            </a:extLst>
          </p:cNvPr>
          <p:cNvSpPr txBox="1"/>
          <p:nvPr/>
        </p:nvSpPr>
        <p:spPr>
          <a:xfrm>
            <a:off x="9486937" y="800100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(b)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719AF-257B-934D-8595-5D19A499D96A}"/>
              </a:ext>
            </a:extLst>
          </p:cNvPr>
          <p:cNvSpPr txBox="1"/>
          <p:nvPr/>
        </p:nvSpPr>
        <p:spPr>
          <a:xfrm>
            <a:off x="9434192" y="4021285"/>
            <a:ext cx="482824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(c)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47D3B2-7891-DF46-A3D9-D8D2E8C4FEE9}"/>
              </a:ext>
            </a:extLst>
          </p:cNvPr>
          <p:cNvSpPr txBox="1"/>
          <p:nvPr/>
        </p:nvSpPr>
        <p:spPr>
          <a:xfrm>
            <a:off x="7012722" y="6140439"/>
            <a:ext cx="2106410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Mason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A&amp;A, 2021</a:t>
            </a:r>
          </a:p>
        </p:txBody>
      </p:sp>
    </p:spTree>
    <p:extLst>
      <p:ext uri="{BB962C8B-B14F-4D97-AF65-F5344CB8AC3E}">
        <p14:creationId xmlns:p14="http://schemas.microsoft.com/office/powerpoint/2010/main" val="169506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E253-5514-604F-8EDF-8985EF60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Super Quiet-Time Spectra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41E74-390A-584D-BAA8-C582DC3E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CB7D1-4EF6-B94A-8D5C-F1BE56C6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A3F22-FAA8-6D41-A73D-FE1D4FFC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D8FA0-B65F-7643-A726-EE4991AC8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62216" y="843682"/>
            <a:ext cx="6213320" cy="5595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1737B-B8EE-FB4E-A714-2FE549289B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33196" y="1747266"/>
            <a:ext cx="1807537" cy="1307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C9D74-FF51-9B4A-ACED-2CAF48639DEF}"/>
              </a:ext>
            </a:extLst>
          </p:cNvPr>
          <p:cNvSpPr txBox="1"/>
          <p:nvPr/>
        </p:nvSpPr>
        <p:spPr>
          <a:xfrm>
            <a:off x="413780" y="1181100"/>
            <a:ext cx="4050792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 measurable 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Only Oxygen and Neon present for heavier element (ACR) in turn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He spectrum down at 300 keV/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9E043-87EB-FF4C-BC05-ECC400508BDA}"/>
              </a:ext>
            </a:extLst>
          </p:cNvPr>
          <p:cNvSpPr txBox="1"/>
          <p:nvPr/>
        </p:nvSpPr>
        <p:spPr>
          <a:xfrm>
            <a:off x="3027164" y="6014318"/>
            <a:ext cx="2106410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Mason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A&amp;A, 2021</a:t>
            </a:r>
          </a:p>
        </p:txBody>
      </p:sp>
    </p:spTree>
    <p:extLst>
      <p:ext uri="{BB962C8B-B14F-4D97-AF65-F5344CB8AC3E}">
        <p14:creationId xmlns:p14="http://schemas.microsoft.com/office/powerpoint/2010/main" val="92111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47D7-94F8-3840-9B84-88F426BE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May 7, 2021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69F5C-F64A-7149-B6F6-66F988B8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C7C20-0575-364A-BBB9-6C58C9F0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2AA38-D61C-8740-AFD4-AEF22A78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1271C-239F-0445-BB04-99135F45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21" y="229048"/>
            <a:ext cx="529936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C4A27-3671-F148-BDD7-1658452F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90" y="0"/>
            <a:ext cx="3674402" cy="367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20546-60FD-BD49-AC67-5279378F3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005" y="3510072"/>
            <a:ext cx="2931073" cy="29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6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297CB7-00FF-2A48-922D-3FC914D4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364D6-B424-A743-90EE-5E52A8BEA6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50838" indent="-350838">
              <a:buSzPct val="49000"/>
              <a:buFont typeface="Wingdings" pitchFamily="2" charset="2"/>
              <a:buChar char="q"/>
            </a:pPr>
            <a:r>
              <a:rPr lang="en-US" sz="3600" b="1" dirty="0"/>
              <a:t>Solar Orbiter (SO) Mission</a:t>
            </a:r>
          </a:p>
          <a:p>
            <a:pPr marL="350838" indent="-350838">
              <a:buSzPct val="49000"/>
              <a:buFont typeface="Wingdings" pitchFamily="2" charset="2"/>
              <a:buChar char="q"/>
            </a:pPr>
            <a:r>
              <a:rPr lang="en-US" sz="3600" b="1" dirty="0"/>
              <a:t>Energetic Particle Detector (EPD) Suite on SO</a:t>
            </a:r>
          </a:p>
          <a:p>
            <a:pPr marL="350838" indent="-350838">
              <a:buSzPct val="49000"/>
              <a:buFont typeface="Wingdings" pitchFamily="2" charset="2"/>
              <a:buChar char="q"/>
            </a:pPr>
            <a:r>
              <a:rPr lang="en-US" sz="3600" b="1" dirty="0"/>
              <a:t>Selected topics that have been published by SO/EPD:</a:t>
            </a:r>
          </a:p>
          <a:p>
            <a:pPr lvl="1">
              <a:buSzPct val="49000"/>
              <a:buFont typeface="Wingdings" pitchFamily="2" charset="2"/>
              <a:buChar char="q"/>
            </a:pPr>
            <a:r>
              <a:rPr lang="en-US" sz="2800" b="1" dirty="0"/>
              <a:t>Impulsive </a:t>
            </a:r>
            <a:r>
              <a:rPr lang="en-US" sz="2800" b="1" baseline="30000" dirty="0"/>
              <a:t>3</a:t>
            </a:r>
            <a:r>
              <a:rPr lang="en-US" sz="2800" b="1" dirty="0"/>
              <a:t>He-rich SEP</a:t>
            </a:r>
          </a:p>
          <a:p>
            <a:pPr lvl="1">
              <a:buSzPct val="49000"/>
              <a:buFont typeface="Wingdings" pitchFamily="2" charset="2"/>
              <a:buChar char="q"/>
            </a:pPr>
            <a:r>
              <a:rPr lang="en-US" sz="2800" b="1" dirty="0"/>
              <a:t>Quiet time observations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800" b="1" dirty="0"/>
              <a:t>Helium energy spectra</a:t>
            </a:r>
          </a:p>
          <a:p>
            <a:pPr marL="400050" indent="-400050">
              <a:buSzPct val="49000"/>
              <a:buFont typeface="Wingdings" pitchFamily="2" charset="2"/>
              <a:buChar char="q"/>
            </a:pPr>
            <a:r>
              <a:rPr lang="en-US" sz="3600" b="1" dirty="0"/>
              <a:t>Summary</a:t>
            </a:r>
          </a:p>
          <a:p>
            <a:pPr marL="400050" indent="-400050">
              <a:buSzPct val="49000"/>
              <a:buFont typeface="Wingdings" pitchFamily="2" charset="2"/>
              <a:buChar char="q"/>
            </a:pPr>
            <a:r>
              <a:rPr lang="en-US" sz="3600" b="1" dirty="0"/>
              <a:t>EPD data products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8D031-C780-3F4F-8F54-36367D8088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r>
              <a:rPr lang="en-US"/>
              <a:t>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01640"/>
            <a:ext cx="9144000" cy="4377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45045" y="6116443"/>
            <a:ext cx="200862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Mason</a:t>
            </a:r>
            <a:r>
              <a:rPr lang="en-US" sz="1400" i="1" dirty="0"/>
              <a:t> et al. ApJ,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896" y="5558439"/>
            <a:ext cx="8908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Evidence that the </a:t>
            </a:r>
            <a:r>
              <a:rPr lang="en-US" sz="2400" i="1" baseline="30000" dirty="0"/>
              <a:t>3</a:t>
            </a:r>
            <a:r>
              <a:rPr lang="en-US" sz="2400" i="1" dirty="0"/>
              <a:t>He and heavy elements spectra have similar </a:t>
            </a:r>
          </a:p>
          <a:p>
            <a:r>
              <a:rPr lang="en-US" sz="2400" i="1" dirty="0"/>
              <a:t>acceleration/transport history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0FF39B-1B70-9647-AC54-BBFFF53D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Common shape for </a:t>
            </a:r>
            <a:r>
              <a:rPr lang="en-US" i="1" baseline="30000" dirty="0"/>
              <a:t>3</a:t>
            </a:r>
            <a:r>
              <a:rPr lang="en-US" i="1" dirty="0"/>
              <a:t>He, N, Si, and Fe energy spectra</a:t>
            </a:r>
            <a:br>
              <a:rPr lang="en-US" i="1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7802F2-C200-EE44-AB44-E135EA98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04B-6372-E547-83CD-2816DBE84BCF}" type="datetime1">
              <a:rPr lang="en-US" smtClean="0"/>
              <a:t>5/21/21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8E5A6-BD00-054F-8A52-281AF865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61B8-59C4-D849-A28C-CAA266B8CD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304C-A345-054A-B2A9-E0C2D611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Solar Orbiter EPD/SIS First light Observations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6CFB3-7073-274D-8978-0F85661A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5153E-1E61-0D44-B3DD-E448561C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E3ACC-CA84-424C-84F2-9075F9B9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8680B-C739-E247-9E55-C49FEF93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7609"/>
            <a:ext cx="10391887" cy="5031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6BB9D3-C8D8-C847-B9A0-72B26E1AEC8F}"/>
              </a:ext>
            </a:extLst>
          </p:cNvPr>
          <p:cNvSpPr txBox="1"/>
          <p:nvPr/>
        </p:nvSpPr>
        <p:spPr>
          <a:xfrm>
            <a:off x="9879785" y="6161740"/>
            <a:ext cx="2205797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[Mason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A&amp;A, 2020]</a:t>
            </a:r>
          </a:p>
        </p:txBody>
      </p:sp>
    </p:spTree>
    <p:extLst>
      <p:ext uri="{BB962C8B-B14F-4D97-AF65-F5344CB8AC3E}">
        <p14:creationId xmlns:p14="http://schemas.microsoft.com/office/powerpoint/2010/main" val="251494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85DD-BF32-054B-9DAC-7B6A0F49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EPD Inflight Calibration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E088E-FBAC-C14C-A066-690B7431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5F7E5-5FBC-D249-9618-B233B5C7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32DCE-2E7A-3E4B-9CF8-746798B5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EA4B1-F6C2-7942-BC02-A3431D3F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83" y="914775"/>
            <a:ext cx="4467135" cy="5585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18056-EA36-EA43-B213-13D5C609BD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18" y="1047527"/>
            <a:ext cx="2768374" cy="2182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094F08-F1D4-A140-BC1A-0CA65343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974"/>
            <a:ext cx="529936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334C8-B729-D041-8836-07FFF37734EE}"/>
              </a:ext>
            </a:extLst>
          </p:cNvPr>
          <p:cNvSpPr txBox="1"/>
          <p:nvPr/>
        </p:nvSpPr>
        <p:spPr>
          <a:xfrm>
            <a:off x="8982724" y="6182548"/>
            <a:ext cx="3209276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Wimmer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A&amp;A, submitted, 2021]</a:t>
            </a:r>
          </a:p>
        </p:txBody>
      </p:sp>
    </p:spTree>
    <p:extLst>
      <p:ext uri="{BB962C8B-B14F-4D97-AF65-F5344CB8AC3E}">
        <p14:creationId xmlns:p14="http://schemas.microsoft.com/office/powerpoint/2010/main" val="311247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6440E921-A7B6-1C4D-B572-70E2D9AC77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39" y="-210325"/>
            <a:ext cx="26797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>
            <a:extLst>
              <a:ext uri="{FF2B5EF4-FFF2-40B4-BE49-F238E27FC236}">
                <a16:creationId xmlns:a16="http://schemas.microsoft.com/office/drawing/2014/main" id="{D127FC92-79C6-B54A-8733-9B4B57B04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22" y="165912"/>
            <a:ext cx="47498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0" u="sng" dirty="0"/>
              <a:t>Possible synthesis:</a:t>
            </a:r>
          </a:p>
          <a:p>
            <a:pPr algn="l"/>
            <a:endParaRPr lang="en-US" altLang="en-US" sz="2800" b="0" dirty="0"/>
          </a:p>
          <a:p>
            <a:pPr algn="l"/>
            <a:r>
              <a:rPr lang="en-US" altLang="en-US" b="0" i="0" dirty="0">
                <a:sym typeface="Symbol" pitchFamily="2" charset="2"/>
              </a:rPr>
              <a:t></a:t>
            </a:r>
            <a:r>
              <a:rPr lang="en-US" altLang="en-US" sz="2800" b="0" dirty="0"/>
              <a:t> initial </a:t>
            </a:r>
            <a:r>
              <a:rPr lang="en-US" altLang="en-US" sz="2800" b="0" baseline="30000" dirty="0"/>
              <a:t>3</a:t>
            </a:r>
            <a:r>
              <a:rPr lang="en-US" altLang="en-US" sz="2800" b="0" dirty="0"/>
              <a:t>He enrichment mechanism  (Cascade MHD?)</a:t>
            </a:r>
          </a:p>
          <a:p>
            <a:pPr algn="l"/>
            <a:endParaRPr lang="en-US" altLang="en-US" sz="2800" b="0" dirty="0"/>
          </a:p>
          <a:p>
            <a:pPr algn="l"/>
            <a:endParaRPr lang="en-US" altLang="en-US" sz="2800" b="0" dirty="0"/>
          </a:p>
          <a:p>
            <a:pPr algn="l"/>
            <a:r>
              <a:rPr lang="en-US" altLang="en-US" b="0" i="0" dirty="0">
                <a:sym typeface="Symbol" pitchFamily="2" charset="2"/>
              </a:rPr>
              <a:t></a:t>
            </a:r>
            <a:r>
              <a:rPr lang="en-US" altLang="en-US" sz="2800" b="0" dirty="0"/>
              <a:t> further acceleration results in power law spectra</a:t>
            </a:r>
          </a:p>
          <a:p>
            <a:pPr algn="l"/>
            <a:endParaRPr lang="en-US" altLang="en-US" sz="2800" b="0" dirty="0"/>
          </a:p>
          <a:p>
            <a:pPr algn="l"/>
            <a:endParaRPr lang="en-US" altLang="en-US" sz="2800" b="0" dirty="0"/>
          </a:p>
          <a:p>
            <a:pPr algn="l"/>
            <a:endParaRPr lang="en-US" altLang="en-US" sz="2800" b="0" dirty="0"/>
          </a:p>
          <a:p>
            <a:pPr algn="l"/>
            <a:r>
              <a:rPr lang="en-US" altLang="en-US" b="0" i="0" dirty="0">
                <a:sym typeface="Symbol" pitchFamily="2" charset="2"/>
              </a:rPr>
              <a:t></a:t>
            </a:r>
            <a:r>
              <a:rPr lang="en-US" altLang="en-US" sz="2800" b="0" dirty="0"/>
              <a:t> still further acceleration results in similar spectra for all species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98F0E238-40BB-9C49-9CB3-12F6BED72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5300" y="6795247"/>
            <a:ext cx="918194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67724-85F7-5C45-90C6-F08C1D2C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3DE09-7CBD-964D-9969-2FEFAD01888C}"/>
              </a:ext>
            </a:extLst>
          </p:cNvPr>
          <p:cNvSpPr txBox="1"/>
          <p:nvPr/>
        </p:nvSpPr>
        <p:spPr>
          <a:xfrm>
            <a:off x="9755610" y="6079448"/>
            <a:ext cx="2064989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Mason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21720491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A5CE-FA17-1649-BDFF-6B52A7FD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33F2D-BEF4-954B-8AE6-1F1F2A36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C65F7-3D52-C842-9745-578FD8BF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E958D-8C29-0A4D-BF62-5E02F329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E8CCC-1E95-5240-8D9C-7134BE82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2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2A90DB-19F5-6C46-8FE0-C75E5E44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FB399-DD1A-A943-884C-A9532A6820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Solar Orbiter has been measuring particle events since April 2021 continuously in the inner heliosphere</a:t>
            </a:r>
          </a:p>
          <a:p>
            <a:r>
              <a:rPr lang="en-US" sz="2800" dirty="0"/>
              <a:t>Sufficient numbers of large SEPs, impulsive SEPs, and CIRs have been observed and published in the literatures</a:t>
            </a:r>
          </a:p>
          <a:p>
            <a:r>
              <a:rPr lang="en-US" sz="2800" dirty="0"/>
              <a:t>EPD data set is excellent and all Solar Orbiter data is available at the ESA SOAR site</a:t>
            </a:r>
          </a:p>
          <a:p>
            <a:r>
              <a:rPr lang="en-US" sz="2800" dirty="0"/>
              <a:t>Questions?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BEA89A-85B7-124F-8A3D-79E922447F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7689C-E948-A945-A932-1B8AA4C17E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C196-FD70-B74F-824D-7FC2AE2204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F088ED-6C30-E444-B4C3-B0AD4E989C15}"/>
              </a:ext>
            </a:extLst>
          </p:cNvPr>
          <p:cNvSpPr/>
          <p:nvPr/>
        </p:nvSpPr>
        <p:spPr>
          <a:xfrm>
            <a:off x="2736027" y="5309154"/>
            <a:ext cx="759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www.aanda.org</a:t>
            </a:r>
            <a:r>
              <a:rPr lang="en-US" dirty="0"/>
              <a:t>/component/toc/?task=</a:t>
            </a:r>
            <a:r>
              <a:rPr lang="en-US" dirty="0" err="1"/>
              <a:t>topic&amp;id</a:t>
            </a:r>
            <a:r>
              <a:rPr lang="en-US" dirty="0"/>
              <a:t>=1340</a:t>
            </a:r>
          </a:p>
        </p:txBody>
      </p:sp>
    </p:spTree>
    <p:extLst>
      <p:ext uri="{BB962C8B-B14F-4D97-AF65-F5344CB8AC3E}">
        <p14:creationId xmlns:p14="http://schemas.microsoft.com/office/powerpoint/2010/main" val="476315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1158120" y="6271200"/>
            <a:ext cx="9903960" cy="5706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2"/>
          <p:cNvSpPr/>
          <p:nvPr/>
        </p:nvSpPr>
        <p:spPr>
          <a:xfrm>
            <a:off x="1143000" y="-13320"/>
            <a:ext cx="9903960" cy="10638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162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3"/>
          <p:cNvSpPr/>
          <p:nvPr/>
        </p:nvSpPr>
        <p:spPr>
          <a:xfrm>
            <a:off x="8242200" y="6356520"/>
            <a:ext cx="230868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AB5AFA1-1706-4D4E-BCAD-D9EE01B0613F}" type="slidenum">
              <a:rPr lang="de-DE" sz="1200" spc="-1">
                <a:solidFill>
                  <a:srgbClr val="898989"/>
                </a:solidFill>
                <a:latin typeface="Calibri"/>
                <a:ea typeface="MS PGothic"/>
              </a:rPr>
              <a:t>26</a:t>
            </a:fld>
            <a:endParaRPr lang="de-DE" sz="1200" spc="-1">
              <a:latin typeface="Arial"/>
            </a:endParaRPr>
          </a:p>
        </p:txBody>
      </p:sp>
      <p:sp>
        <p:nvSpPr>
          <p:cNvPr id="71" name="CustomShape 4"/>
          <p:cNvSpPr/>
          <p:nvPr/>
        </p:nvSpPr>
        <p:spPr>
          <a:xfrm>
            <a:off x="1646640" y="985680"/>
            <a:ext cx="9005040" cy="498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de-DE" spc="-1" dirty="0">
              <a:latin typeface="Arial"/>
            </a:endParaRPr>
          </a:p>
          <a:p>
            <a:pPr marL="914400">
              <a:lnSpc>
                <a:spcPct val="150000"/>
              </a:lnSpc>
            </a:pPr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</p:txBody>
      </p:sp>
      <p:sp>
        <p:nvSpPr>
          <p:cNvPr id="72" name="CustomShape 5"/>
          <p:cNvSpPr/>
          <p:nvPr/>
        </p:nvSpPr>
        <p:spPr>
          <a:xfrm>
            <a:off x="2683800" y="123120"/>
            <a:ext cx="7193767" cy="81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4400" b="1" spc="-1" dirty="0">
                <a:solidFill>
                  <a:srgbClr val="FFFFFF"/>
                </a:solidFill>
                <a:ea typeface="ＭＳ Ｐゴシック"/>
              </a:rPr>
              <a:t>EPD Data Products: SIS</a:t>
            </a:r>
            <a:endParaRPr lang="de-DE" sz="4400" spc="-1" dirty="0"/>
          </a:p>
        </p:txBody>
      </p:sp>
      <p:sp>
        <p:nvSpPr>
          <p:cNvPr id="76" name="CustomShape 6"/>
          <p:cNvSpPr/>
          <p:nvPr/>
        </p:nvSpPr>
        <p:spPr>
          <a:xfrm>
            <a:off x="6920857" y="2817559"/>
            <a:ext cx="3027946" cy="962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29" y="807660"/>
            <a:ext cx="3311995" cy="1655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69" y="4104824"/>
            <a:ext cx="4572000" cy="2743200"/>
          </a:xfrm>
          <a:prstGeom prst="rect">
            <a:avLst/>
          </a:prstGeom>
        </p:spPr>
      </p:pic>
      <p:sp>
        <p:nvSpPr>
          <p:cNvPr id="16" name="CustomShape 6"/>
          <p:cNvSpPr/>
          <p:nvPr/>
        </p:nvSpPr>
        <p:spPr>
          <a:xfrm>
            <a:off x="5683688" y="2443748"/>
            <a:ext cx="5270032" cy="1759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750" indent="-285750">
              <a:buFont typeface="Arial" charset="0"/>
              <a:buChar char="•"/>
            </a:pPr>
            <a:r>
              <a:rPr lang="en-GB" sz="1600" spc="-1" dirty="0">
                <a:solidFill>
                  <a:srgbClr val="244FDD"/>
                </a:solidFill>
              </a:rPr>
              <a:t>2 </a:t>
            </a:r>
            <a:r>
              <a:rPr lang="en-GB" sz="1600" spc="-1" dirty="0" err="1">
                <a:solidFill>
                  <a:srgbClr val="244FDD"/>
                </a:solidFill>
              </a:rPr>
              <a:t>FoVs</a:t>
            </a:r>
            <a:r>
              <a:rPr lang="en-GB" sz="1600" spc="-1" dirty="0">
                <a:solidFill>
                  <a:srgbClr val="244FDD"/>
                </a:solidFill>
              </a:rPr>
              <a:t> (SIS-A, SIS-B)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b="1" spc="-1" dirty="0">
                <a:solidFill>
                  <a:srgbClr val="244FDD"/>
                </a:solidFill>
              </a:rPr>
              <a:t>SIS-rates</a:t>
            </a:r>
            <a:r>
              <a:rPr lang="en-GB" sz="1600" spc="-1" dirty="0">
                <a:solidFill>
                  <a:srgbClr val="244FDD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sz="1600" spc="-1" dirty="0">
                <a:solidFill>
                  <a:srgbClr val="244FDD"/>
                </a:solidFill>
              </a:rPr>
              <a:t>12 ion species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sz="1600" spc="-1" dirty="0">
                <a:solidFill>
                  <a:srgbClr val="244FDD"/>
                </a:solidFill>
              </a:rPr>
              <a:t>12-17 energy bins (species dependent)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sz="1600" spc="-1" dirty="0">
                <a:solidFill>
                  <a:srgbClr val="244FDD"/>
                </a:solidFill>
              </a:rPr>
              <a:t>Cadences: </a:t>
            </a:r>
            <a:r>
              <a:rPr lang="en-GB" sz="1600" b="1" spc="-1" dirty="0">
                <a:solidFill>
                  <a:srgbClr val="244FDD"/>
                </a:solidFill>
              </a:rPr>
              <a:t>30m and 30s</a:t>
            </a:r>
          </a:p>
          <a:p>
            <a:pPr marL="285750" lvl="2" indent="-285750">
              <a:buFont typeface="Arial" charset="0"/>
              <a:buChar char="•"/>
            </a:pPr>
            <a:r>
              <a:rPr lang="en-GB" sz="1600" b="1" spc="-1" dirty="0">
                <a:solidFill>
                  <a:srgbClr val="244FDD"/>
                </a:solidFill>
              </a:rPr>
              <a:t>SIS-</a:t>
            </a:r>
            <a:r>
              <a:rPr lang="en-GB" sz="1600" b="1" spc="-1" dirty="0" err="1">
                <a:solidFill>
                  <a:srgbClr val="244FDD"/>
                </a:solidFill>
              </a:rPr>
              <a:t>hehist</a:t>
            </a:r>
            <a:r>
              <a:rPr lang="en-GB" sz="1600" b="1" spc="-1" dirty="0">
                <a:solidFill>
                  <a:srgbClr val="244FDD"/>
                </a:solidFill>
              </a:rPr>
              <a:t>: </a:t>
            </a:r>
            <a:r>
              <a:rPr lang="en-GB" sz="1600" spc="-1" dirty="0">
                <a:solidFill>
                  <a:srgbClr val="244FDD"/>
                </a:solidFill>
              </a:rPr>
              <a:t>Helium mass histogram.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60" y="1466976"/>
            <a:ext cx="4597329" cy="5384880"/>
          </a:xfrm>
          <a:prstGeom prst="rect">
            <a:avLst/>
          </a:prstGeom>
        </p:spPr>
      </p:pic>
      <p:pic>
        <p:nvPicPr>
          <p:cNvPr id="14" name="Picture 51"/>
          <p:cNvPicPr/>
          <p:nvPr/>
        </p:nvPicPr>
        <p:blipFill>
          <a:blip r:embed="rId6"/>
          <a:stretch/>
        </p:blipFill>
        <p:spPr>
          <a:xfrm>
            <a:off x="1344600" y="6732"/>
            <a:ext cx="1330920" cy="1330920"/>
          </a:xfrm>
          <a:prstGeom prst="rect">
            <a:avLst/>
          </a:prstGeom>
          <a:ln>
            <a:noFill/>
          </a:ln>
        </p:spPr>
      </p:pic>
      <p:pic>
        <p:nvPicPr>
          <p:cNvPr id="15" name="SolarOrbiter-misisonlogo.png"/>
          <p:cNvPicPr/>
          <p:nvPr/>
        </p:nvPicPr>
        <p:blipFill>
          <a:blip r:embed="rId7"/>
          <a:stretch/>
        </p:blipFill>
        <p:spPr>
          <a:xfrm>
            <a:off x="9541080" y="6732"/>
            <a:ext cx="1330920" cy="133092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11156610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1158120" y="6271200"/>
            <a:ext cx="9903960" cy="5706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2"/>
          <p:cNvSpPr/>
          <p:nvPr/>
        </p:nvSpPr>
        <p:spPr>
          <a:xfrm>
            <a:off x="1143000" y="-13320"/>
            <a:ext cx="9903960" cy="10638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162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3"/>
          <p:cNvSpPr/>
          <p:nvPr/>
        </p:nvSpPr>
        <p:spPr>
          <a:xfrm>
            <a:off x="8242200" y="6356520"/>
            <a:ext cx="230868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AB5AFA1-1706-4D4E-BCAD-D9EE01B0613F}" type="slidenum">
              <a:rPr lang="de-DE" sz="1200" spc="-1">
                <a:solidFill>
                  <a:srgbClr val="898989"/>
                </a:solidFill>
                <a:latin typeface="Calibri"/>
                <a:ea typeface="MS PGothic"/>
              </a:rPr>
              <a:t>27</a:t>
            </a:fld>
            <a:endParaRPr lang="de-DE" sz="1200" spc="-1">
              <a:latin typeface="Arial"/>
            </a:endParaRPr>
          </a:p>
        </p:txBody>
      </p:sp>
      <p:sp>
        <p:nvSpPr>
          <p:cNvPr id="71" name="CustomShape 4"/>
          <p:cNvSpPr/>
          <p:nvPr/>
        </p:nvSpPr>
        <p:spPr>
          <a:xfrm>
            <a:off x="1646640" y="985680"/>
            <a:ext cx="9005040" cy="498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de-DE" spc="-1" dirty="0">
              <a:latin typeface="Arial"/>
            </a:endParaRPr>
          </a:p>
          <a:p>
            <a:pPr marL="914400">
              <a:lnSpc>
                <a:spcPct val="150000"/>
              </a:lnSpc>
            </a:pPr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  <a:p>
            <a:pPr marL="914400"/>
            <a:endParaRPr lang="de-DE" spc="-1" dirty="0">
              <a:latin typeface="Arial"/>
            </a:endParaRPr>
          </a:p>
        </p:txBody>
      </p:sp>
      <p:sp>
        <p:nvSpPr>
          <p:cNvPr id="72" name="CustomShape 5"/>
          <p:cNvSpPr/>
          <p:nvPr/>
        </p:nvSpPr>
        <p:spPr>
          <a:xfrm>
            <a:off x="2683800" y="123120"/>
            <a:ext cx="7193767" cy="81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4400" b="1" spc="-1" dirty="0">
                <a:solidFill>
                  <a:srgbClr val="FFFFFF"/>
                </a:solidFill>
                <a:ea typeface="ＭＳ Ｐゴシック"/>
              </a:rPr>
              <a:t>EPD Data Products: EPT</a:t>
            </a:r>
            <a:endParaRPr lang="de-DE" sz="4400" spc="-1" dirty="0"/>
          </a:p>
        </p:txBody>
      </p:sp>
      <p:sp>
        <p:nvSpPr>
          <p:cNvPr id="76" name="CustomShape 6"/>
          <p:cNvSpPr/>
          <p:nvPr/>
        </p:nvSpPr>
        <p:spPr>
          <a:xfrm>
            <a:off x="1467564" y="5351008"/>
            <a:ext cx="9240660" cy="962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750" indent="-285750">
              <a:buFont typeface="Arial" charset="0"/>
              <a:buChar char="•"/>
            </a:pPr>
            <a:r>
              <a:rPr lang="en-GB" spc="-1" dirty="0">
                <a:solidFill>
                  <a:srgbClr val="244FDD"/>
                </a:solidFill>
              </a:rPr>
              <a:t>4 </a:t>
            </a:r>
            <a:r>
              <a:rPr lang="en-GB" spc="-1" dirty="0" err="1">
                <a:solidFill>
                  <a:srgbClr val="244FDD"/>
                </a:solidFill>
              </a:rPr>
              <a:t>FoVs</a:t>
            </a:r>
            <a:r>
              <a:rPr lang="en-GB" spc="-1" dirty="0">
                <a:solidFill>
                  <a:srgbClr val="244FDD"/>
                </a:solidFill>
              </a:rPr>
              <a:t> (sun, </a:t>
            </a:r>
            <a:r>
              <a:rPr lang="en-GB" spc="-1" dirty="0" err="1">
                <a:solidFill>
                  <a:srgbClr val="244FDD"/>
                </a:solidFill>
              </a:rPr>
              <a:t>asun</a:t>
            </a:r>
            <a:r>
              <a:rPr lang="en-GB" spc="-1" dirty="0">
                <a:solidFill>
                  <a:srgbClr val="244FDD"/>
                </a:solidFill>
              </a:rPr>
              <a:t>, north, south)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spc="-1" dirty="0">
                <a:solidFill>
                  <a:srgbClr val="244FDD"/>
                </a:solidFill>
              </a:rPr>
              <a:t>EPT-rates</a:t>
            </a:r>
            <a:r>
              <a:rPr lang="en-GB" spc="-1" dirty="0">
                <a:solidFill>
                  <a:srgbClr val="244FDD"/>
                </a:solidFill>
              </a:rPr>
              <a:t>. Ion (64 bins, </a:t>
            </a:r>
            <a:r>
              <a:rPr lang="en-GB" b="1" spc="-1" dirty="0">
                <a:solidFill>
                  <a:srgbClr val="244FDD"/>
                </a:solidFill>
              </a:rPr>
              <a:t>5s/30s</a:t>
            </a:r>
            <a:r>
              <a:rPr lang="en-GB" spc="-1" dirty="0">
                <a:solidFill>
                  <a:srgbClr val="244FDD"/>
                </a:solidFill>
              </a:rPr>
              <a:t> cadence) and electron (34 bins, </a:t>
            </a:r>
            <a:r>
              <a:rPr lang="en-GB" b="1" spc="-1" dirty="0">
                <a:solidFill>
                  <a:srgbClr val="244FDD"/>
                </a:solidFill>
              </a:rPr>
              <a:t>1 min/5 min</a:t>
            </a:r>
            <a:r>
              <a:rPr lang="en-GB" spc="-1" dirty="0">
                <a:solidFill>
                  <a:srgbClr val="244FDD"/>
                </a:solidFill>
              </a:rPr>
              <a:t>) intensities.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spc="-1" dirty="0">
                <a:solidFill>
                  <a:srgbClr val="244FDD"/>
                </a:solidFill>
              </a:rPr>
              <a:t>EPT-HCAD</a:t>
            </a:r>
            <a:r>
              <a:rPr lang="en-GB" spc="-1" dirty="0">
                <a:solidFill>
                  <a:srgbClr val="244FDD"/>
                </a:solidFill>
              </a:rPr>
              <a:t>. Ion (12 bins) and electron (17 bins) intensities with high cadence (</a:t>
            </a:r>
            <a:r>
              <a:rPr lang="en-GB" b="1" spc="-1" dirty="0">
                <a:solidFill>
                  <a:srgbClr val="0070C0"/>
                </a:solidFill>
              </a:rPr>
              <a:t>1s/5s</a:t>
            </a:r>
            <a:r>
              <a:rPr lang="en-GB" spc="-1" dirty="0">
                <a:solidFill>
                  <a:srgbClr val="244FDD"/>
                </a:solidFill>
              </a:rPr>
              <a:t>).</a:t>
            </a:r>
            <a:endParaRPr lang="en-GB" spc="-1" dirty="0">
              <a:solidFill>
                <a:srgbClr val="244FDD"/>
              </a:solid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60" y="2035103"/>
            <a:ext cx="4536000" cy="32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34" y="750731"/>
            <a:ext cx="3450533" cy="17252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76" y="2035103"/>
            <a:ext cx="4536000" cy="324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C34F40-399C-474A-8E71-5241C46C5640}"/>
              </a:ext>
            </a:extLst>
          </p:cNvPr>
          <p:cNvSpPr txBox="1"/>
          <p:nvPr/>
        </p:nvSpPr>
        <p:spPr>
          <a:xfrm>
            <a:off x="4834860" y="6411439"/>
            <a:ext cx="2076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</a:rPr>
              <a:t>SolO</a:t>
            </a:r>
            <a:r>
              <a:rPr lang="es-ES" sz="1200" dirty="0">
                <a:solidFill>
                  <a:schemeClr val="bg1"/>
                </a:solidFill>
              </a:rPr>
              <a:t> SWT #27  07-10-2020</a:t>
            </a:r>
          </a:p>
        </p:txBody>
      </p:sp>
      <p:pic>
        <p:nvPicPr>
          <p:cNvPr id="14" name="Picture 51"/>
          <p:cNvPicPr/>
          <p:nvPr/>
        </p:nvPicPr>
        <p:blipFill>
          <a:blip r:embed="rId6"/>
          <a:stretch/>
        </p:blipFill>
        <p:spPr>
          <a:xfrm>
            <a:off x="1344600" y="6732"/>
            <a:ext cx="1330920" cy="1330920"/>
          </a:xfrm>
          <a:prstGeom prst="rect">
            <a:avLst/>
          </a:prstGeom>
          <a:ln>
            <a:noFill/>
          </a:ln>
        </p:spPr>
      </p:pic>
      <p:pic>
        <p:nvPicPr>
          <p:cNvPr id="15" name="SolarOrbiter-misisonlogo.png"/>
          <p:cNvPicPr/>
          <p:nvPr/>
        </p:nvPicPr>
        <p:blipFill>
          <a:blip r:embed="rId7"/>
          <a:stretch/>
        </p:blipFill>
        <p:spPr>
          <a:xfrm>
            <a:off x="9541080" y="6732"/>
            <a:ext cx="1330920" cy="13309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1158120" y="6271200"/>
            <a:ext cx="9903960" cy="5706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"/>
          <p:cNvSpPr/>
          <p:nvPr/>
        </p:nvSpPr>
        <p:spPr>
          <a:xfrm>
            <a:off x="1143000" y="-13320"/>
            <a:ext cx="9903960" cy="106380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162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3"/>
          <p:cNvSpPr/>
          <p:nvPr/>
        </p:nvSpPr>
        <p:spPr>
          <a:xfrm>
            <a:off x="8242200" y="6356520"/>
            <a:ext cx="230868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D4062A0-C244-474F-BBE7-9DC6D2C8F047}" type="slidenum">
              <a:rPr lang="de-DE" sz="1200" spc="-1">
                <a:solidFill>
                  <a:srgbClr val="898989"/>
                </a:solidFill>
                <a:latin typeface="Calibri"/>
                <a:ea typeface="MS PGothic"/>
              </a:rPr>
              <a:t>28</a:t>
            </a:fld>
            <a:endParaRPr lang="de-DE" sz="1200" spc="-1">
              <a:latin typeface="Arial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2930040" y="322200"/>
            <a:ext cx="6465960" cy="561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FFFFFF"/>
                </a:solidFill>
                <a:latin typeface="Arial"/>
                <a:ea typeface="ＭＳ Ｐゴシック"/>
              </a:rPr>
              <a:t>EPD Data Products: STEP</a:t>
            </a:r>
            <a:endParaRPr lang="de-DE" sz="4000" spc="-1" dirty="0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89" y="1050481"/>
            <a:ext cx="3083871" cy="15419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38" y="2592418"/>
            <a:ext cx="4203956" cy="369909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3000" y="4380972"/>
            <a:ext cx="59014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STEP-rates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. Pixel (8 bins) and integrated (48 bins) magnet and integral channel intensities with </a:t>
            </a: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10s/1min 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cadence.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STEP-HCAD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. High cadence (</a:t>
            </a: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1s/5s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) product with lower energy resolution (4 bins).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STEP-Burst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. Pixel (16 bins) and integrated (48 bins) with high cadence (</a:t>
            </a:r>
            <a:r>
              <a:rPr lang="en-US" sz="1600" b="1" dirty="0">
                <a:solidFill>
                  <a:srgbClr val="0070C0"/>
                </a:solidFill>
                <a:latin typeface="Helvetica" charset="0"/>
              </a:rPr>
              <a:t>1s</a:t>
            </a:r>
            <a:r>
              <a:rPr lang="en-US" sz="1600" dirty="0">
                <a:solidFill>
                  <a:srgbClr val="0070C0"/>
                </a:solidFill>
                <a:latin typeface="Helvetica" charset="0"/>
              </a:rPr>
              <a:t>). Only during burst periods (15 min/day).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30" y="1050480"/>
            <a:ext cx="4319999" cy="324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BE6B72-1C26-4B20-865D-D440070C24E0}"/>
              </a:ext>
            </a:extLst>
          </p:cNvPr>
          <p:cNvSpPr txBox="1"/>
          <p:nvPr/>
        </p:nvSpPr>
        <p:spPr>
          <a:xfrm>
            <a:off x="4834860" y="6411439"/>
            <a:ext cx="2076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</a:rPr>
              <a:t>SolO</a:t>
            </a:r>
            <a:r>
              <a:rPr lang="es-ES" sz="1200" dirty="0">
                <a:solidFill>
                  <a:schemeClr val="bg1"/>
                </a:solidFill>
              </a:rPr>
              <a:t> SWT #27  07-10-2020</a:t>
            </a:r>
          </a:p>
        </p:txBody>
      </p:sp>
      <p:pic>
        <p:nvPicPr>
          <p:cNvPr id="13" name="Picture 51"/>
          <p:cNvPicPr/>
          <p:nvPr/>
        </p:nvPicPr>
        <p:blipFill>
          <a:blip r:embed="rId6"/>
          <a:stretch/>
        </p:blipFill>
        <p:spPr>
          <a:xfrm>
            <a:off x="1344600" y="6732"/>
            <a:ext cx="1330920" cy="1330920"/>
          </a:xfrm>
          <a:prstGeom prst="rect">
            <a:avLst/>
          </a:prstGeom>
          <a:ln>
            <a:noFill/>
          </a:ln>
        </p:spPr>
      </p:pic>
      <p:pic>
        <p:nvPicPr>
          <p:cNvPr id="14" name="SolarOrbiter-misisonlogo.png"/>
          <p:cNvPicPr/>
          <p:nvPr/>
        </p:nvPicPr>
        <p:blipFill>
          <a:blip r:embed="rId7"/>
          <a:stretch/>
        </p:blipFill>
        <p:spPr>
          <a:xfrm>
            <a:off x="9541080" y="6732"/>
            <a:ext cx="1330920" cy="133092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4918363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6532438"/>
            <a:ext cx="12192000" cy="363361"/>
          </a:xfrm>
          <a:prstGeom prst="rect">
            <a:avLst/>
          </a:prstGeom>
          <a:gradFill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5"/>
          <p:cNvSpPr/>
          <p:nvPr/>
        </p:nvSpPr>
        <p:spPr>
          <a:xfrm>
            <a:off x="1308800" y="-832920"/>
            <a:ext cx="8620320" cy="1091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 algn="ctr">
              <a:lnSpc>
                <a:spcPct val="100000"/>
              </a:lnSpc>
            </a:pP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6"/>
          <p:cNvSpPr/>
          <p:nvPr/>
        </p:nvSpPr>
        <p:spPr>
          <a:xfrm>
            <a:off x="4613600" y="7426920"/>
            <a:ext cx="3697440" cy="3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/>
          <a:lstStyle/>
          <a:p>
            <a:pPr>
              <a:lnSpc>
                <a:spcPct val="100000"/>
              </a:lnSpc>
            </a:pP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6E0E9C38-F65C-0D44-93F6-F2AD09773C62}"/>
              </a:ext>
            </a:extLst>
          </p:cNvPr>
          <p:cNvSpPr/>
          <p:nvPr/>
        </p:nvSpPr>
        <p:spPr>
          <a:xfrm>
            <a:off x="0" y="-2760"/>
            <a:ext cx="12192000" cy="1343760"/>
          </a:xfrm>
          <a:prstGeom prst="rect">
            <a:avLst/>
          </a:prstGeom>
          <a:gradFill>
            <a:gsLst>
              <a:gs pos="0">
                <a:srgbClr val="5887C0"/>
              </a:gs>
              <a:gs pos="100000">
                <a:srgbClr val="2C4D75"/>
              </a:gs>
            </a:gsLst>
            <a:lin ang="162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Picture 51">
            <a:extLst>
              <a:ext uri="{FF2B5EF4-FFF2-40B4-BE49-F238E27FC236}">
                <a16:creationId xmlns:a16="http://schemas.microsoft.com/office/drawing/2014/main" id="{C0268895-AB68-1245-9A75-14F89534BA1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199" y="21315"/>
            <a:ext cx="1278720" cy="1278720"/>
          </a:xfrm>
          <a:prstGeom prst="rect">
            <a:avLst/>
          </a:prstGeom>
          <a:ln>
            <a:noFill/>
          </a:ln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D41C2297-F9F5-1749-BEF7-190D0691DA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166395" y="69000"/>
            <a:ext cx="2942400" cy="118272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78CBE-E9E7-9A41-B8C9-BB377314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801" y="106920"/>
            <a:ext cx="7827279" cy="1144800"/>
          </a:xfrm>
        </p:spPr>
        <p:txBody>
          <a:bodyPr/>
          <a:lstStyle/>
          <a:p>
            <a:pPr algn="ctr"/>
            <a:r>
              <a:rPr lang="en-US" sz="3733" i="1" dirty="0"/>
              <a:t>SIS L2 Data Products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A188D05-33FB-E24A-8E64-596686DB03EC}"/>
              </a:ext>
            </a:extLst>
          </p:cNvPr>
          <p:cNvSpPr txBox="1">
            <a:spLocks/>
          </p:cNvSpPr>
          <p:nvPr/>
        </p:nvSpPr>
        <p:spPr>
          <a:xfrm>
            <a:off x="15329745" y="8847599"/>
            <a:ext cx="508000" cy="4767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333"/>
              <a:pPr/>
              <a:t>29</a:t>
            </a:fld>
            <a:r>
              <a:rPr lang="en-US" sz="1333"/>
              <a:t>/45</a:t>
            </a:r>
            <a:endParaRPr lang="en-US" sz="1333" dirty="0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98A59DE3-F9D1-3947-A835-F5BD4AAD3353}"/>
              </a:ext>
            </a:extLst>
          </p:cNvPr>
          <p:cNvSpPr txBox="1">
            <a:spLocks/>
          </p:cNvSpPr>
          <p:nvPr/>
        </p:nvSpPr>
        <p:spPr>
          <a:xfrm>
            <a:off x="-23370" y="1472134"/>
            <a:ext cx="6617537" cy="4971023"/>
          </a:xfrm>
          <a:prstGeom prst="rect">
            <a:avLst/>
          </a:prstGeom>
        </p:spPr>
        <p:txBody>
          <a:bodyPr lIns="0" tIns="0" rIns="0" bIns="0">
            <a:normAutofit fontScale="55000" lnSpcReduction="20000"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/>
              <a:t>Energy Range</a:t>
            </a:r>
          </a:p>
          <a:p>
            <a:pPr lvl="1"/>
            <a:r>
              <a:rPr lang="en-US" sz="3200" b="1" dirty="0"/>
              <a:t>50 keV/</a:t>
            </a:r>
            <a:r>
              <a:rPr lang="en-US" sz="3200" b="1" dirty="0" err="1"/>
              <a:t>nuc</a:t>
            </a:r>
            <a:r>
              <a:rPr lang="en-US" sz="3200" b="1" dirty="0"/>
              <a:t> </a:t>
            </a:r>
            <a:r>
              <a:rPr lang="mr-IN" sz="3200" b="1" dirty="0"/>
              <a:t>–</a:t>
            </a:r>
            <a:r>
              <a:rPr lang="en-US" sz="3200" b="1" dirty="0"/>
              <a:t> 10 MeV/</a:t>
            </a:r>
            <a:r>
              <a:rPr lang="en-US" sz="3200" b="1" dirty="0" err="1"/>
              <a:t>nuc</a:t>
            </a:r>
            <a:endParaRPr lang="en-US" sz="3200" b="1" dirty="0"/>
          </a:p>
          <a:p>
            <a:r>
              <a:rPr lang="en-US" sz="3733" b="1" dirty="0"/>
              <a:t>Three science data products</a:t>
            </a:r>
          </a:p>
          <a:p>
            <a:pPr lvl="1"/>
            <a:r>
              <a:rPr lang="en-US" sz="3200" b="1" dirty="0"/>
              <a:t>Matrix rates for 12 major elements </a:t>
            </a:r>
          </a:p>
          <a:p>
            <a:pPr lvl="1"/>
            <a:r>
              <a:rPr lang="en-US" sz="3200" b="1" dirty="0"/>
              <a:t>(H, 3He, 4He, C, N, </a:t>
            </a:r>
            <a:r>
              <a:rPr lang="en-US" sz="3200" b="1" dirty="0" err="1"/>
              <a:t>etc</a:t>
            </a:r>
            <a:r>
              <a:rPr lang="en-US" sz="3200" b="1" dirty="0"/>
              <a:t>)</a:t>
            </a:r>
          </a:p>
          <a:p>
            <a:pPr lvl="2"/>
            <a:r>
              <a:rPr lang="en-US" sz="2667" b="1" dirty="0"/>
              <a:t>Medium &amp; fast cadence</a:t>
            </a:r>
          </a:p>
          <a:p>
            <a:pPr lvl="1"/>
            <a:r>
              <a:rPr lang="en-US" sz="3200" b="1" dirty="0"/>
              <a:t>Helium Histogram </a:t>
            </a:r>
            <a:r>
              <a:rPr lang="en-US" sz="3200" b="1" dirty="0">
                <a:solidFill>
                  <a:srgbClr val="C00000"/>
                </a:solidFill>
              </a:rPr>
              <a:t>*New*</a:t>
            </a:r>
          </a:p>
          <a:p>
            <a:pPr lvl="1"/>
            <a:endParaRPr lang="en-US" sz="3200" b="1" dirty="0"/>
          </a:p>
          <a:p>
            <a:r>
              <a:rPr lang="en-US" sz="3733" b="1" dirty="0"/>
              <a:t>Time Cadences</a:t>
            </a:r>
          </a:p>
          <a:p>
            <a:pPr lvl="1"/>
            <a:r>
              <a:rPr lang="en-US" sz="3200" b="1" dirty="0"/>
              <a:t>Nominal 30 s</a:t>
            </a:r>
          </a:p>
          <a:p>
            <a:pPr lvl="1"/>
            <a:r>
              <a:rPr lang="en-US" sz="3200" b="1" dirty="0"/>
              <a:t>Burst 3 s</a:t>
            </a:r>
          </a:p>
          <a:p>
            <a:pPr lvl="1"/>
            <a:r>
              <a:rPr lang="en-US" sz="3200" b="1" dirty="0"/>
              <a:t>Low Latency 30 minutes</a:t>
            </a:r>
          </a:p>
          <a:p>
            <a:pPr lvl="1"/>
            <a:endParaRPr lang="en-US" sz="3200" b="1" dirty="0"/>
          </a:p>
          <a:p>
            <a:r>
              <a:rPr lang="en-US" sz="3733" b="1" dirty="0"/>
              <a:t>Two look directions </a:t>
            </a:r>
            <a:r>
              <a:rPr lang="en-US" sz="3733" b="1" dirty="0">
                <a:solidFill>
                  <a:srgbClr val="FF0000"/>
                </a:solidFill>
              </a:rPr>
              <a:t>*New*</a:t>
            </a:r>
          </a:p>
          <a:p>
            <a:pPr lvl="1"/>
            <a:r>
              <a:rPr lang="en-US" sz="3200" b="1" dirty="0"/>
              <a:t>Sunward 30º off the deck (Telescope A); Anti-sunward 20º off the deck (Telescope B)</a:t>
            </a:r>
          </a:p>
          <a:p>
            <a:pPr lvl="1"/>
            <a:r>
              <a:rPr lang="en-US" sz="3200" b="1" dirty="0"/>
              <a:t>Each has an iris mechanism to control aperture from 100% to 1%</a:t>
            </a:r>
          </a:p>
          <a:p>
            <a:pPr marL="304792" lvl="1">
              <a:spcBef>
                <a:spcPts val="1333"/>
              </a:spcBef>
              <a:buFont typeface="Arial"/>
              <a:buChar char="•"/>
            </a:pPr>
            <a:endParaRPr lang="en-US" sz="3200" b="1" dirty="0"/>
          </a:p>
          <a:p>
            <a:pPr lvl="1"/>
            <a:endParaRPr lang="en-US" sz="3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0C076-433E-E04F-9991-40F4C712841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45" y="1554195"/>
            <a:ext cx="3603799" cy="353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D0139-A4AD-9945-BF22-524F56E5A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128" y="1426606"/>
            <a:ext cx="4379872" cy="46819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7F8B39-0AF7-3544-AF3A-613A9B73D232}"/>
              </a:ext>
            </a:extLst>
          </p:cNvPr>
          <p:cNvSpPr txBox="1"/>
          <p:nvPr/>
        </p:nvSpPr>
        <p:spPr>
          <a:xfrm>
            <a:off x="8482504" y="6128208"/>
            <a:ext cx="357155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Rodríguez-Pacheco </a:t>
            </a:r>
            <a:r>
              <a:rPr lang="en-US" sz="1600" i="1" dirty="0"/>
              <a:t>et al</a:t>
            </a:r>
            <a:r>
              <a:rPr lang="en-US" sz="1600" dirty="0"/>
              <a:t>., A&amp;A  2020</a:t>
            </a:r>
          </a:p>
        </p:txBody>
      </p:sp>
    </p:spTree>
    <p:extLst>
      <p:ext uri="{BB962C8B-B14F-4D97-AF65-F5344CB8AC3E}">
        <p14:creationId xmlns:p14="http://schemas.microsoft.com/office/powerpoint/2010/main" val="2855405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73FE-FAC5-0D4D-8841-C5567D69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Solar Orbiter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097EB-CDE2-4648-A3DF-C76D7FE463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A41CA-3856-704F-805C-1278A8DFBD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253F5-540D-1B4F-B853-9B3DD16A90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BCC9F1-EA99-014D-94F6-F1609BBE9E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 joint ESA-NASA mission launched in February 2020</a:t>
            </a:r>
            <a:endParaRPr lang="en-US" sz="2400" strike="sngStrike" dirty="0"/>
          </a:p>
          <a:p>
            <a:r>
              <a:rPr lang="en-US" sz="2400" dirty="0"/>
              <a:t>The spacecraft will take a unique combination of measurements: </a:t>
            </a:r>
            <a:r>
              <a:rPr lang="en-US" sz="2400" i="1" dirty="0"/>
              <a:t>in situ</a:t>
            </a:r>
            <a:r>
              <a:rPr lang="en-US" sz="2400" dirty="0"/>
              <a:t> measurements will be used alongside remote sensing close to the Sun to relate these measurements back to their source regions and structures on the Sun's surface. </a:t>
            </a:r>
          </a:p>
          <a:p>
            <a:r>
              <a:rPr lang="en-US" sz="2400" dirty="0"/>
              <a:t>Solar Orbiter will set about answering four top-level science questions:</a:t>
            </a:r>
          </a:p>
          <a:p>
            <a:endParaRPr lang="en-US" sz="2400" b="1" dirty="0"/>
          </a:p>
          <a:p>
            <a:pPr lvl="1"/>
            <a:r>
              <a:rPr lang="en-US" sz="2400" b="1" i="1" dirty="0"/>
              <a:t>What drives the solar wind and where does the coronal magnetic field originate from?</a:t>
            </a:r>
          </a:p>
          <a:p>
            <a:pPr lvl="1"/>
            <a:r>
              <a:rPr lang="en-US" sz="2400" b="1" i="1" dirty="0"/>
              <a:t>How do solar transients drive </a:t>
            </a:r>
            <a:r>
              <a:rPr lang="en-US" sz="2400" b="1" i="1" dirty="0" err="1"/>
              <a:t>heliospheric</a:t>
            </a:r>
            <a:r>
              <a:rPr lang="en-US" sz="2400" b="1" i="1" dirty="0"/>
              <a:t> variability?</a:t>
            </a:r>
          </a:p>
          <a:p>
            <a:pPr lvl="1"/>
            <a:r>
              <a:rPr lang="en-US" sz="2400" b="1" i="1" dirty="0"/>
              <a:t>How do solar eruptions produce energetic particle radiation that fills the heliosphere?</a:t>
            </a:r>
          </a:p>
          <a:p>
            <a:pPr lvl="1"/>
            <a:r>
              <a:rPr lang="en-US" sz="2400" b="1" i="1" dirty="0"/>
              <a:t>How does the solar dynamo work and drive connections between the Sun and the heliosphere?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6D613-F800-E34C-966E-D7E779B3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646" y="0"/>
            <a:ext cx="3348807" cy="1348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D0B523-E583-F84A-86CA-38E45FB4F087}"/>
              </a:ext>
            </a:extLst>
          </p:cNvPr>
          <p:cNvSpPr/>
          <p:nvPr/>
        </p:nvSpPr>
        <p:spPr>
          <a:xfrm>
            <a:off x="1266092" y="4712678"/>
            <a:ext cx="9746901" cy="60290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5001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/>
              <a:t>Solar Orbiter Spacecraft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EC87D8-3FF3-7C47-8423-91FDA0BA79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r>
              <a:rPr lang="en-US" dirty="0"/>
              <a:t>/25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11" y="948711"/>
            <a:ext cx="8134991" cy="548571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A18FBF-67EB-BA45-AD9C-BB6FED4D3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97884"/>
            <a:ext cx="11277600" cy="37972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instrument suite: 4 in-situ; 6 remote</a:t>
            </a:r>
          </a:p>
          <a:p>
            <a:endParaRPr lang="en-US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3063A-531D-3F48-B3C0-5DFD13E1B630}"/>
              </a:ext>
            </a:extLst>
          </p:cNvPr>
          <p:cNvSpPr txBox="1"/>
          <p:nvPr/>
        </p:nvSpPr>
        <p:spPr>
          <a:xfrm>
            <a:off x="201503" y="6056620"/>
            <a:ext cx="298030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Müller </a:t>
            </a:r>
            <a:r>
              <a:rPr lang="en-US" sz="1600" i="1" dirty="0"/>
              <a:t>et al</a:t>
            </a:r>
            <a:r>
              <a:rPr lang="en-US" sz="1600" dirty="0"/>
              <a:t>., </a:t>
            </a:r>
            <a:r>
              <a:rPr lang="en-US" sz="1600" i="1" dirty="0"/>
              <a:t>Solar Phys., </a:t>
            </a:r>
            <a:r>
              <a:rPr lang="en-US" sz="1600" dirty="0"/>
              <a:t>2013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B3E4B-42B1-5649-82C6-EA74D3E5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5" y="1181100"/>
            <a:ext cx="5181343" cy="36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3A9F-6542-D24B-A99D-E964B065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Mission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7C70D-57D4-C148-896F-F63C91FD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AA228-F1FE-1341-A4F7-3A162613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C891-3C74-BF44-92BA-B710C4CD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F055519-DBE2-AD48-893E-5D9BEA46D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58"/>
          <a:stretch/>
        </p:blipFill>
        <p:spPr>
          <a:xfrm>
            <a:off x="158521" y="1384848"/>
            <a:ext cx="6982904" cy="4565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2470C6-4A3A-CC4F-813B-3CF961E1AB6C}"/>
              </a:ext>
            </a:extLst>
          </p:cNvPr>
          <p:cNvSpPr txBox="1"/>
          <p:nvPr/>
        </p:nvSpPr>
        <p:spPr>
          <a:xfrm>
            <a:off x="6882057" y="1185540"/>
            <a:ext cx="4852743" cy="44627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Solar Orbiter is a mission of international cooperation between ESA and NASA, operated by ESA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First perihelion is reached 1.5 years after launch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Operating orbit has a 168 days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Minimum perihelion at 0.28 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 years nominal mission at 25º inclination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DBE96-8118-5E43-A744-A58D42527C82}"/>
              </a:ext>
            </a:extLst>
          </p:cNvPr>
          <p:cNvSpPr txBox="1"/>
          <p:nvPr/>
        </p:nvSpPr>
        <p:spPr>
          <a:xfrm>
            <a:off x="30199" y="6095876"/>
            <a:ext cx="298030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Müller </a:t>
            </a:r>
            <a:r>
              <a:rPr lang="en-US" sz="1600" i="1" dirty="0"/>
              <a:t>et al</a:t>
            </a:r>
            <a:r>
              <a:rPr lang="en-US" sz="1600" dirty="0"/>
              <a:t>., </a:t>
            </a:r>
            <a:r>
              <a:rPr lang="en-US" sz="1600" i="1" dirty="0"/>
              <a:t>Solar Phys., </a:t>
            </a:r>
            <a:r>
              <a:rPr lang="en-US" sz="16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76736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0A5D-496C-E144-ABC1-D09991C6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Where is Solar Orbiter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57A7FF-9B18-EA4C-93EB-ACC81168FC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1868" y="952500"/>
            <a:ext cx="7435908" cy="41806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1A77-2DCC-1340-AAB5-1637FA4845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67DAF-7449-A74C-94D9-7D020ABB9E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D3C1-DC0B-884F-A85A-6B1B0B8C87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721772-DC1C-8643-A3A8-6101EA4F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3" y="2123510"/>
            <a:ext cx="7129393" cy="40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266FB-A9C6-3D4E-9664-29922759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5431312-1EBC-EE4B-9A63-5B4A8F5B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045" y="4460124"/>
            <a:ext cx="27432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27AA8FCA-EB26-9E4A-B99D-D41C6B2B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73" y="2215827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A532CB3-6815-6B4D-B877-FE81A68B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14" y="2335399"/>
            <a:ext cx="204442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32FAD1-1D59-3F4D-8E33-BEC1BAB83C59}"/>
              </a:ext>
            </a:extLst>
          </p:cNvPr>
          <p:cNvSpPr txBox="1"/>
          <p:nvPr/>
        </p:nvSpPr>
        <p:spPr>
          <a:xfrm>
            <a:off x="5435600" y="226062"/>
            <a:ext cx="6542035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EPD is a suite of four sensors that measures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suprathermal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to high-energy particles:	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STEP 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Suprathermal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Electrons and Proton)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EPT (Electron-Proton Telescope)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SIS 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Suprathermal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Ion Spectrograph)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HET (High-Energy Telescope)</a:t>
            </a:r>
          </a:p>
        </p:txBody>
      </p:sp>
      <p:pic>
        <p:nvPicPr>
          <p:cNvPr id="11" name="Imagen 4" descr="IMG_0964t.jpg">
            <a:extLst>
              <a:ext uri="{FF2B5EF4-FFF2-40B4-BE49-F238E27FC236}">
                <a16:creationId xmlns:a16="http://schemas.microsoft.com/office/drawing/2014/main" id="{4997545A-6FEF-9A40-ACCE-A80C5E6DA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4" y="226062"/>
            <a:ext cx="4442115" cy="3331586"/>
          </a:xfrm>
          <a:prstGeom prst="rect">
            <a:avLst/>
          </a:prstGeom>
        </p:spPr>
      </p:pic>
      <p:pic>
        <p:nvPicPr>
          <p:cNvPr id="12" name="Imagen 5" descr="EPD_Group_Pictures_7.JPG">
            <a:extLst>
              <a:ext uri="{FF2B5EF4-FFF2-40B4-BE49-F238E27FC236}">
                <a16:creationId xmlns:a16="http://schemas.microsoft.com/office/drawing/2014/main" id="{2B5B97A7-C14D-2844-9C91-4DE6B62F16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-36"/>
          <a:stretch/>
        </p:blipFill>
        <p:spPr>
          <a:xfrm>
            <a:off x="566475" y="3386576"/>
            <a:ext cx="4442115" cy="302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C9B234-75D8-FA48-B4D8-0A1D27A8A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9762" y="23826855"/>
            <a:ext cx="11677733" cy="8255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11AF7B-B636-974C-AEA3-9669A0046AD3}"/>
              </a:ext>
            </a:extLst>
          </p:cNvPr>
          <p:cNvSpPr txBox="1"/>
          <p:nvPr/>
        </p:nvSpPr>
        <p:spPr>
          <a:xfrm>
            <a:off x="26137456" y="26441416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F3B5D7-2F3A-1C41-B22D-1F9C9EC07B1C}"/>
              </a:ext>
            </a:extLst>
          </p:cNvPr>
          <p:cNvSpPr txBox="1"/>
          <p:nvPr/>
        </p:nvSpPr>
        <p:spPr>
          <a:xfrm>
            <a:off x="24542622" y="30122160"/>
            <a:ext cx="1798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EPT/HET1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15BCE8-2DC6-CD4B-AF48-5FBFF52049DD}"/>
              </a:ext>
            </a:extLst>
          </p:cNvPr>
          <p:cNvSpPr txBox="1"/>
          <p:nvPr/>
        </p:nvSpPr>
        <p:spPr>
          <a:xfrm>
            <a:off x="26394092" y="29255681"/>
            <a:ext cx="882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09C0D-2B31-AB4B-A75D-EE6550030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066" y="3747407"/>
            <a:ext cx="3692143" cy="2610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9AD99-0044-904B-81D9-2EB89A1D7CDC}"/>
              </a:ext>
            </a:extLst>
          </p:cNvPr>
          <p:cNvSpPr txBox="1"/>
          <p:nvPr/>
        </p:nvSpPr>
        <p:spPr>
          <a:xfrm>
            <a:off x="10332529" y="4536562"/>
            <a:ext cx="433132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6289F0-A696-634D-ACEE-484ACDDDF506}"/>
              </a:ext>
            </a:extLst>
          </p:cNvPr>
          <p:cNvSpPr txBox="1"/>
          <p:nvPr/>
        </p:nvSpPr>
        <p:spPr>
          <a:xfrm>
            <a:off x="9801394" y="5791520"/>
            <a:ext cx="835485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EPT</a:t>
            </a:r>
            <a:r>
              <a:rPr lang="en-US" sz="1200" dirty="0"/>
              <a:t>/HET</a:t>
            </a:r>
          </a:p>
        </p:txBody>
      </p:sp>
    </p:spTree>
    <p:extLst>
      <p:ext uri="{BB962C8B-B14F-4D97-AF65-F5344CB8AC3E}">
        <p14:creationId xmlns:p14="http://schemas.microsoft.com/office/powerpoint/2010/main" val="125021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6532438"/>
            <a:ext cx="12192000" cy="363361"/>
          </a:xfrm>
          <a:prstGeom prst="rect">
            <a:avLst/>
          </a:prstGeom>
          <a:gradFill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8957600" y="7332360"/>
            <a:ext cx="3077280" cy="4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/>
          <a:lstStyle/>
          <a:p>
            <a:pPr algn="r">
              <a:lnSpc>
                <a:spcPct val="100000"/>
              </a:lnSpc>
            </a:pPr>
            <a:fld id="{1097BFBB-D40B-46AF-9E3E-56DA54095841}" type="slidenum">
              <a:rPr lang="de-DE" sz="1600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8</a:t>
            </a:fld>
            <a:endParaRPr lang="de-DE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1308800" y="-832920"/>
            <a:ext cx="8620320" cy="1091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 algn="ctr">
              <a:lnSpc>
                <a:spcPct val="100000"/>
              </a:lnSpc>
            </a:pP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6"/>
          <p:cNvSpPr/>
          <p:nvPr/>
        </p:nvSpPr>
        <p:spPr>
          <a:xfrm>
            <a:off x="4613600" y="7426920"/>
            <a:ext cx="3697440" cy="3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/>
          <a:lstStyle/>
          <a:p>
            <a:pPr>
              <a:lnSpc>
                <a:spcPct val="100000"/>
              </a:lnSpc>
            </a:pP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6E0E9C38-F65C-0D44-93F6-F2AD09773C62}"/>
              </a:ext>
            </a:extLst>
          </p:cNvPr>
          <p:cNvSpPr/>
          <p:nvPr/>
        </p:nvSpPr>
        <p:spPr>
          <a:xfrm>
            <a:off x="0" y="-2760"/>
            <a:ext cx="12192000" cy="1343760"/>
          </a:xfrm>
          <a:prstGeom prst="rect">
            <a:avLst/>
          </a:prstGeom>
          <a:gradFill>
            <a:gsLst>
              <a:gs pos="0">
                <a:srgbClr val="5887C0"/>
              </a:gs>
              <a:gs pos="100000">
                <a:srgbClr val="2C4D75"/>
              </a:gs>
            </a:gsLst>
            <a:lin ang="162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Picture 51">
            <a:extLst>
              <a:ext uri="{FF2B5EF4-FFF2-40B4-BE49-F238E27FC236}">
                <a16:creationId xmlns:a16="http://schemas.microsoft.com/office/drawing/2014/main" id="{C0268895-AB68-1245-9A75-14F89534BA1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199" y="21315"/>
            <a:ext cx="1278720" cy="1278720"/>
          </a:xfrm>
          <a:prstGeom prst="rect">
            <a:avLst/>
          </a:prstGeom>
          <a:ln>
            <a:noFill/>
          </a:ln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D41C2297-F9F5-1749-BEF7-190D0691DA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166395" y="69000"/>
            <a:ext cx="2942400" cy="118272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78CBE-E9E7-9A41-B8C9-BB377314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801" y="106920"/>
            <a:ext cx="7827279" cy="1144800"/>
          </a:xfrm>
        </p:spPr>
        <p:txBody>
          <a:bodyPr/>
          <a:lstStyle/>
          <a:p>
            <a:pPr algn="ctr"/>
            <a:r>
              <a:rPr lang="en-US" sz="3733" i="1" dirty="0" err="1"/>
              <a:t>Suprathermal</a:t>
            </a:r>
            <a:r>
              <a:rPr lang="en-US" sz="3733" i="1" dirty="0"/>
              <a:t> Ion Spectrograph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A188D05-33FB-E24A-8E64-596686DB03EC}"/>
              </a:ext>
            </a:extLst>
          </p:cNvPr>
          <p:cNvSpPr txBox="1">
            <a:spLocks/>
          </p:cNvSpPr>
          <p:nvPr/>
        </p:nvSpPr>
        <p:spPr>
          <a:xfrm>
            <a:off x="15329745" y="8847599"/>
            <a:ext cx="508000" cy="4767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333"/>
              <a:pPr/>
              <a:t>8</a:t>
            </a:fld>
            <a:r>
              <a:rPr lang="en-US" sz="1333"/>
              <a:t>/45</a:t>
            </a:r>
            <a:endParaRPr lang="en-US" sz="1333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135EB-CC5C-DA4D-A295-78C0B8834BE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 r="6975" b="4793"/>
          <a:stretch/>
        </p:blipFill>
        <p:spPr bwMode="auto">
          <a:xfrm>
            <a:off x="4209689" y="4009064"/>
            <a:ext cx="4192271" cy="24428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6ABF1B-F7DE-0142-99C8-C14F1930095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/>
          <a:stretch/>
        </p:blipFill>
        <p:spPr bwMode="auto">
          <a:xfrm>
            <a:off x="1" y="1361400"/>
            <a:ext cx="4466804" cy="493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7B8C0E-8DC4-D846-B6B9-B995FEA7D055}"/>
              </a:ext>
            </a:extLst>
          </p:cNvPr>
          <p:cNvSpPr txBox="1"/>
          <p:nvPr/>
        </p:nvSpPr>
        <p:spPr>
          <a:xfrm>
            <a:off x="4413242" y="1304623"/>
            <a:ext cx="4245833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SIS is a Time-of-Flight by Energy high-resolution ion mass spectrometer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Two identical telescopes measure the ion mass and energy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Same measurement technique as was used on ACE/ULEIS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5F84F8-8D87-EB4F-A803-CF3F3808400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2" y="1450680"/>
            <a:ext cx="2776841" cy="2570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0FC257-6E71-AA48-B603-C2B1ACA7A22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4061136"/>
            <a:ext cx="3140643" cy="2431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D043E-00C3-6A43-9E65-72C9EA9F151A}"/>
              </a:ext>
            </a:extLst>
          </p:cNvPr>
          <p:cNvSpPr txBox="1"/>
          <p:nvPr/>
        </p:nvSpPr>
        <p:spPr>
          <a:xfrm>
            <a:off x="30199" y="6095876"/>
            <a:ext cx="358290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Rodríguez-Pacheco </a:t>
            </a:r>
            <a:r>
              <a:rPr lang="en-US" sz="1600" i="1" dirty="0"/>
              <a:t>et al</a:t>
            </a:r>
            <a:r>
              <a:rPr lang="en-US" sz="1600" dirty="0"/>
              <a:t>., A&amp;A,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3F0E-5A29-4C4C-AF23-026C8638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Orbiter/Energetic Particle Activity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746EF-EB56-5742-867F-E44B6B36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21 May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580E5-8B3F-AE4B-9C55-5C1C9694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A76F9-1F6B-EF4A-9D54-EF8B9A53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4FFFC-BA84-8347-9CEA-28F05B08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698"/>
            <a:ext cx="3359170" cy="3344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6E143-BF5D-3449-8B06-ABB944D8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28" y="1697107"/>
            <a:ext cx="9025323" cy="4231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90223-A05B-B64D-978B-2DC0A3402EB1}"/>
              </a:ext>
            </a:extLst>
          </p:cNvPr>
          <p:cNvSpPr txBox="1"/>
          <p:nvPr/>
        </p:nvSpPr>
        <p:spPr>
          <a:xfrm>
            <a:off x="10203551" y="6060442"/>
            <a:ext cx="1518364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Allen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007096172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tended-Template_Light-Theme_16x9" id="{5701C006-0185-F640-8FF7-3E3E2E175320}" vid="{DE6EC2A9-9F60-0D49-9F93-4CA4E848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7dc69b7d5cdc30166cb3b33179ded64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8b1f32b3baab200f1a8fb7d5950201f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413D6981-20AC-4314-8F0B-588AB5E283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359086-6BA5-492A-BA85-B568B60595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1FBB5A-DA9D-44A7-95FF-C9AE2A81012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3847</TotalTime>
  <Words>1128</Words>
  <Application>Microsoft Macintosh PowerPoint</Application>
  <PresentationFormat>Widescreen</PresentationFormat>
  <Paragraphs>216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.AppleSystemUIFont</vt:lpstr>
      <vt:lpstr>Arial</vt:lpstr>
      <vt:lpstr>Calibri</vt:lpstr>
      <vt:lpstr>Courier New</vt:lpstr>
      <vt:lpstr>Helvetica</vt:lpstr>
      <vt:lpstr>Times New Roman</vt:lpstr>
      <vt:lpstr>Wingdings</vt:lpstr>
      <vt:lpstr>APL-PowerPoint-Theme_light</vt:lpstr>
      <vt:lpstr>3He-rich Solar Energetic Particle Events Observed on Solar Orbiter</vt:lpstr>
      <vt:lpstr>Outline</vt:lpstr>
      <vt:lpstr>Solar Orbiter</vt:lpstr>
      <vt:lpstr>Solar Orbiter Spacecraft</vt:lpstr>
      <vt:lpstr>Mission Design</vt:lpstr>
      <vt:lpstr>Where is Solar Orbiter</vt:lpstr>
      <vt:lpstr>PowerPoint Presentation</vt:lpstr>
      <vt:lpstr>Suprathermal Ion Spectrograph</vt:lpstr>
      <vt:lpstr>Solar Orbiter/Energetic Particle Activity</vt:lpstr>
      <vt:lpstr>Solar Orbiter EPD/SIS First light Observations</vt:lpstr>
      <vt:lpstr>July 21, 2020</vt:lpstr>
      <vt:lpstr>SEP Anisotropy</vt:lpstr>
      <vt:lpstr>November, 2020</vt:lpstr>
      <vt:lpstr>PowerPoint Presentation</vt:lpstr>
      <vt:lpstr>2013 July - August</vt:lpstr>
      <vt:lpstr>Quiet-time Spectra</vt:lpstr>
      <vt:lpstr>Super Quiet-Time Periods</vt:lpstr>
      <vt:lpstr>Super Quiet-Time Spectra</vt:lpstr>
      <vt:lpstr>May 7, 2021</vt:lpstr>
      <vt:lpstr>Common shape for 3He, N, Si, and Fe energy spectra </vt:lpstr>
      <vt:lpstr>Solar Orbiter EPD/SIS First light Observations</vt:lpstr>
      <vt:lpstr>EPD Inflight Calibration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SIS L2 Data Products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Quiet-time Low Energy Ion Spectra Observed on Solar Orbiter During Solar Minimum</dc:title>
  <dc:subject/>
  <dc:creator>George C. Ho</dc:creator>
  <cp:keywords/>
  <dc:description>Version 1.0</dc:description>
  <cp:lastModifiedBy>George C. Ho</cp:lastModifiedBy>
  <cp:revision>70</cp:revision>
  <cp:lastPrinted>2017-08-24T18:44:08Z</cp:lastPrinted>
  <dcterms:created xsi:type="dcterms:W3CDTF">2021-03-10T22:03:01Z</dcterms:created>
  <dcterms:modified xsi:type="dcterms:W3CDTF">2021-05-21T19:48:58Z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