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1"/>
  </p:notesMasterIdLst>
  <p:sldIdLst>
    <p:sldId id="256" r:id="rId2"/>
    <p:sldId id="258" r:id="rId3"/>
    <p:sldId id="316" r:id="rId4"/>
    <p:sldId id="339" r:id="rId5"/>
    <p:sldId id="336" r:id="rId6"/>
    <p:sldId id="335" r:id="rId7"/>
    <p:sldId id="338" r:id="rId8"/>
    <p:sldId id="337" r:id="rId9"/>
    <p:sldId id="288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91" autoAdjust="0"/>
    <p:restoredTop sz="92933" autoAdjust="0"/>
  </p:normalViewPr>
  <p:slideViewPr>
    <p:cSldViewPr>
      <p:cViewPr varScale="1">
        <p:scale>
          <a:sx n="95" d="100"/>
          <a:sy n="95" d="100"/>
        </p:scale>
        <p:origin x="25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9F564-DC57-4192-8078-79C90AA5E388}" type="datetimeFigureOut">
              <a:rPr lang="it-IT" smtClean="0"/>
              <a:t>24/02/2021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B7ADB-F32C-45E7-8989-D778B87DF0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3816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09416-29A7-448B-8233-8287ABE23A7D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09416-29A7-448B-8233-8287ABE23A7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414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09416-29A7-448B-8233-8287ABE23A7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90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09416-29A7-448B-8233-8287ABE23A7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317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09416-29A7-448B-8233-8287ABE23A7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284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09416-29A7-448B-8233-8287ABE23A7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6832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09416-29A7-448B-8233-8287ABE23A7D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217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639C6055-D158-4D21-AF18-7BA659A618B4}" type="datetime1">
              <a:rPr lang="it-IT" smtClean="0"/>
              <a:t>24/02/2021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  <a:prstGeom prst="rect">
            <a:avLst/>
          </a:prstGeom>
        </p:spPr>
        <p:txBody>
          <a:bodyPr/>
          <a:lstStyle>
            <a:lvl1pPr>
              <a:defRPr>
                <a:latin typeface="Lato Regular"/>
              </a:defRPr>
            </a:lvl1pPr>
          </a:lstStyle>
          <a:p>
            <a:r>
              <a:rPr lang="it-IT" dirty="0"/>
              <a:t>Progetto 3DLab-Sicilia</a:t>
            </a:r>
          </a:p>
          <a:p>
            <a:endParaRPr lang="it-IT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  <a:prstGeom prst="rect">
            <a:avLst/>
          </a:prstGeom>
        </p:spPr>
        <p:txBody>
          <a:bodyPr/>
          <a:lstStyle/>
          <a:p>
            <a:fld id="{5BF16100-B8A3-4576-9DD2-C1BF33AC416A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tx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tx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1DCB60DA-042F-49B9-9A3E-6BCE0BBF4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8074152" cy="365760"/>
          </a:xfrm>
          <a:prstGeom prst="rect">
            <a:avLst/>
          </a:prstGeom>
        </p:spPr>
        <p:txBody>
          <a:bodyPr/>
          <a:lstStyle/>
          <a:p>
            <a:fld id="{5BF16100-B8A3-4576-9DD2-C1BF33AC416A}" type="slidenum">
              <a:rPr lang="it-IT" smtClean="0"/>
              <a:pPr/>
              <a:t>‹N›</a:t>
            </a:fld>
            <a:r>
              <a:rPr lang="it-IT" dirty="0"/>
              <a:t>                                                                                                                      Progetto 3DLab-Sicilia</a:t>
            </a:r>
          </a:p>
          <a:p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egnaposto numero diapositiva 5">
            <a:extLst>
              <a:ext uri="{FF2B5EF4-FFF2-40B4-BE49-F238E27FC236}">
                <a16:creationId xmlns:a16="http://schemas.microsoft.com/office/drawing/2014/main" id="{A961558D-9D1B-4ED4-8EB5-31F007E08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8074152" cy="365760"/>
          </a:xfrm>
          <a:prstGeom prst="rect">
            <a:avLst/>
          </a:prstGeom>
        </p:spPr>
        <p:txBody>
          <a:bodyPr/>
          <a:lstStyle/>
          <a:p>
            <a:fld id="{5BF16100-B8A3-4576-9DD2-C1BF33AC416A}" type="slidenum">
              <a:rPr lang="it-IT" smtClean="0"/>
              <a:pPr/>
              <a:t>‹N›</a:t>
            </a:fld>
            <a:r>
              <a:rPr lang="it-IT" dirty="0"/>
              <a:t>                                                                                                                      Progetto 3DLab-Sicilia</a:t>
            </a:r>
          </a:p>
          <a:p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dirty="0"/>
              <a:t>Fare clic per modificare lo stile del titolo</a:t>
            </a:r>
            <a:endParaRPr kumimoji="0"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8074152" cy="365760"/>
          </a:xfrm>
          <a:prstGeom prst="rect">
            <a:avLst/>
          </a:prstGeom>
        </p:spPr>
        <p:txBody>
          <a:bodyPr/>
          <a:lstStyle/>
          <a:p>
            <a:fld id="{5BF16100-B8A3-4576-9DD2-C1BF33AC416A}" type="slidenum">
              <a:rPr lang="it-IT" smtClean="0"/>
              <a:pPr/>
              <a:t>‹N›</a:t>
            </a:fld>
            <a:r>
              <a:rPr lang="it-IT" dirty="0"/>
              <a:t>                                                                                                                      Progetto 3DLab-Sicilia</a:t>
            </a:r>
          </a:p>
          <a:p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A770435C-691D-4C63-A0C3-C63EE1C5D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8074152" cy="365760"/>
          </a:xfrm>
          <a:prstGeom prst="rect">
            <a:avLst/>
          </a:prstGeom>
        </p:spPr>
        <p:txBody>
          <a:bodyPr/>
          <a:lstStyle/>
          <a:p>
            <a:fld id="{5BF16100-B8A3-4576-9DD2-C1BF33AC416A}" type="slidenum">
              <a:rPr lang="it-IT" smtClean="0"/>
              <a:pPr/>
              <a:t>‹N›</a:t>
            </a:fld>
            <a:r>
              <a:rPr lang="it-IT" dirty="0"/>
              <a:t>                                                                                                                      Progetto 3DLab-Sicilia</a:t>
            </a:r>
          </a:p>
          <a:p>
            <a:endParaRPr lang="it-IT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8" name="Segnaposto numero diapositiva 5">
            <a:extLst>
              <a:ext uri="{FF2B5EF4-FFF2-40B4-BE49-F238E27FC236}">
                <a16:creationId xmlns:a16="http://schemas.microsoft.com/office/drawing/2014/main" id="{5DFCFE8D-6257-4AD9-AD4C-1FA5621CE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8074152" cy="365760"/>
          </a:xfrm>
          <a:prstGeom prst="rect">
            <a:avLst/>
          </a:prstGeom>
        </p:spPr>
        <p:txBody>
          <a:bodyPr/>
          <a:lstStyle/>
          <a:p>
            <a:fld id="{5BF16100-B8A3-4576-9DD2-C1BF33AC416A}" type="slidenum">
              <a:rPr lang="it-IT" smtClean="0"/>
              <a:pPr/>
              <a:t>‹N›</a:t>
            </a:fld>
            <a:r>
              <a:rPr lang="it-IT" dirty="0"/>
              <a:t>                                                                                                                      Progetto 3DLab-Sicilia</a:t>
            </a:r>
          </a:p>
          <a:p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0" name="Segnaposto numero diapositiva 5">
            <a:extLst>
              <a:ext uri="{FF2B5EF4-FFF2-40B4-BE49-F238E27FC236}">
                <a16:creationId xmlns:a16="http://schemas.microsoft.com/office/drawing/2014/main" id="{60E8E16B-1B9A-4077-8298-FC03782D1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8074152" cy="365760"/>
          </a:xfrm>
          <a:prstGeom prst="rect">
            <a:avLst/>
          </a:prstGeom>
        </p:spPr>
        <p:txBody>
          <a:bodyPr/>
          <a:lstStyle/>
          <a:p>
            <a:fld id="{5BF16100-B8A3-4576-9DD2-C1BF33AC416A}" type="slidenum">
              <a:rPr lang="it-IT" smtClean="0"/>
              <a:pPr/>
              <a:t>‹N›</a:t>
            </a:fld>
            <a:r>
              <a:rPr lang="it-IT" dirty="0"/>
              <a:t>                                                                                                                   Progetto 3DLab-Sicilia</a:t>
            </a:r>
          </a:p>
          <a:p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1D91ACDF-EACE-4BC2-BB97-BF4FF59A4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8074152" cy="365760"/>
          </a:xfrm>
          <a:prstGeom prst="rect">
            <a:avLst/>
          </a:prstGeom>
        </p:spPr>
        <p:txBody>
          <a:bodyPr/>
          <a:lstStyle/>
          <a:p>
            <a:fld id="{5BF16100-B8A3-4576-9DD2-C1BF33AC416A}" type="slidenum">
              <a:rPr lang="it-IT" smtClean="0"/>
              <a:pPr/>
              <a:t>‹N›</a:t>
            </a:fld>
            <a:r>
              <a:rPr lang="it-IT" dirty="0"/>
              <a:t>                                                                                                                      Progetto 3DLab-Sicilia</a:t>
            </a:r>
          </a:p>
          <a:p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4"/>
          <p:cNvSpPr>
            <a:spLocks noChangeShapeType="1"/>
          </p:cNvSpPr>
          <p:nvPr userDrawn="1"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A03A5308-C1A4-4F99-840D-DB2712A30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8074152" cy="365760"/>
          </a:xfrm>
          <a:prstGeom prst="rect">
            <a:avLst/>
          </a:prstGeom>
        </p:spPr>
        <p:txBody>
          <a:bodyPr/>
          <a:lstStyle/>
          <a:p>
            <a:fld id="{5BF16100-B8A3-4576-9DD2-C1BF33AC416A}" type="slidenum">
              <a:rPr lang="it-IT" smtClean="0"/>
              <a:pPr/>
              <a:t>‹N›</a:t>
            </a:fld>
            <a:r>
              <a:rPr lang="it-IT" dirty="0"/>
              <a:t>                                                                                                                      Progetto 3DLab-Sicilia</a:t>
            </a:r>
          </a:p>
          <a:p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 userDrawn="1"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1" name="Segnaposto numero diapositiva 5">
            <a:extLst>
              <a:ext uri="{FF2B5EF4-FFF2-40B4-BE49-F238E27FC236}">
                <a16:creationId xmlns:a16="http://schemas.microsoft.com/office/drawing/2014/main" id="{D0719649-8371-4157-98C3-F69EDA58E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8074152" cy="365760"/>
          </a:xfrm>
          <a:prstGeom prst="rect">
            <a:avLst/>
          </a:prstGeom>
        </p:spPr>
        <p:txBody>
          <a:bodyPr/>
          <a:lstStyle/>
          <a:p>
            <a:fld id="{5BF16100-B8A3-4576-9DD2-C1BF33AC416A}" type="slidenum">
              <a:rPr lang="it-IT" smtClean="0"/>
              <a:pPr/>
              <a:t>‹N›</a:t>
            </a:fld>
            <a:r>
              <a:rPr lang="it-IT" dirty="0"/>
              <a:t>                                                                                                                      Progetto 3DLab-Sicilia</a:t>
            </a:r>
          </a:p>
          <a:p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egnaposto numero diapositiva 5">
            <a:extLst>
              <a:ext uri="{FF2B5EF4-FFF2-40B4-BE49-F238E27FC236}">
                <a16:creationId xmlns:a16="http://schemas.microsoft.com/office/drawing/2014/main" id="{A9684A86-1904-42D6-98BC-14ECB610F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8074152" cy="365760"/>
          </a:xfrm>
          <a:prstGeom prst="rect">
            <a:avLst/>
          </a:prstGeom>
        </p:spPr>
        <p:txBody>
          <a:bodyPr/>
          <a:lstStyle/>
          <a:p>
            <a:fld id="{5BF16100-B8A3-4576-9DD2-C1BF33AC416A}" type="slidenum">
              <a:rPr lang="it-IT" smtClean="0"/>
              <a:pPr/>
              <a:t>‹N›</a:t>
            </a:fld>
            <a:r>
              <a:rPr lang="it-IT" dirty="0"/>
              <a:t>                                                                                                                      Progetto 3DLab-Sicilia</a:t>
            </a:r>
          </a:p>
          <a:p>
            <a:endParaRPr lang="it-IT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dirty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/>
              <a:t>Secondo livello</a:t>
            </a:r>
          </a:p>
          <a:p>
            <a:pPr lvl="2" eaLnBrk="1" latinLnBrk="0" hangingPunct="1"/>
            <a:r>
              <a:rPr kumimoji="0" lang="it-IT" dirty="0"/>
              <a:t>Terzo livello</a:t>
            </a:r>
          </a:p>
          <a:p>
            <a:pPr lvl="3" eaLnBrk="1" latinLnBrk="0" hangingPunct="1"/>
            <a:r>
              <a:rPr kumimoji="0" lang="it-IT" dirty="0"/>
              <a:t>Quarto livello</a:t>
            </a:r>
          </a:p>
          <a:p>
            <a:pPr lvl="4" eaLnBrk="1" latinLnBrk="0" hangingPunct="1"/>
            <a:r>
              <a:rPr kumimoji="0" lang="it-IT" dirty="0"/>
              <a:t>Quinto livello</a:t>
            </a:r>
            <a:endParaRPr kumimoji="0" lang="en-US" dirty="0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numero diapositiva 5">
            <a:extLst>
              <a:ext uri="{FF2B5EF4-FFF2-40B4-BE49-F238E27FC236}">
                <a16:creationId xmlns:a16="http://schemas.microsoft.com/office/drawing/2014/main" id="{F7F006CF-9B5C-4E9B-AD7A-26BA5F703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8074152" cy="365760"/>
          </a:xfrm>
          <a:prstGeom prst="rect">
            <a:avLst/>
          </a:prstGeom>
        </p:spPr>
        <p:txBody>
          <a:bodyPr/>
          <a:lstStyle/>
          <a:p>
            <a:fld id="{5BF16100-B8A3-4576-9DD2-C1BF33AC416A}" type="slidenum">
              <a:rPr lang="it-IT" smtClean="0"/>
              <a:pPr/>
              <a:t>‹N›</a:t>
            </a:fld>
            <a:r>
              <a:rPr lang="it-IT" dirty="0"/>
              <a:t>                                                                                  Progetto 3DLab-Sicilia</a:t>
            </a:r>
          </a:p>
          <a:p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3dlab-sicilia.i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3573016"/>
            <a:ext cx="7613501" cy="135064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it-IT" sz="2800" b="1" dirty="0">
                <a:latin typeface="Lato Regular"/>
              </a:rPr>
              <a:t>Attività del WP2</a:t>
            </a:r>
            <a:br>
              <a:rPr lang="it-IT" sz="2000" b="1" dirty="0">
                <a:latin typeface="Lato Regular"/>
              </a:rPr>
            </a:br>
            <a:br>
              <a:rPr lang="it-IT" sz="2000" b="1" dirty="0">
                <a:latin typeface="Lato Regular"/>
              </a:rPr>
            </a:br>
            <a:r>
              <a:rPr lang="it-IT" sz="2000" dirty="0">
                <a:latin typeface="Lato Regular"/>
              </a:rPr>
              <a:t>Roberto Barbera (roberto.barbera@ct.infn.it)    </a:t>
            </a:r>
            <a:br>
              <a:rPr lang="it-IT" sz="2000" dirty="0">
                <a:latin typeface="Lato Regular"/>
              </a:rPr>
            </a:br>
            <a:r>
              <a:rPr lang="it-IT" sz="2000" dirty="0">
                <a:latin typeface="Lato Regular"/>
              </a:rPr>
              <a:t>UNICT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59632" y="5127848"/>
            <a:ext cx="6858000" cy="533400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tx1"/>
                </a:solidFill>
                <a:latin typeface="Lato Regular"/>
              </a:rPr>
              <a:t>Riunione del WP2, Online, 24 febbraio 2021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3E614F5-ACAE-466E-82FC-7E09FD41FD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340768"/>
            <a:ext cx="3721398" cy="2268577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F645731F-9F0D-429A-8856-FC4AAFB97BCB}"/>
              </a:ext>
            </a:extLst>
          </p:cNvPr>
          <p:cNvSpPr txBox="1"/>
          <p:nvPr/>
        </p:nvSpPr>
        <p:spPr>
          <a:xfrm>
            <a:off x="2711843" y="6543575"/>
            <a:ext cx="37203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400" dirty="0">
                <a:latin typeface="Lato Regular"/>
              </a:rPr>
              <a:t>Progetto 3DLab-Sicilia – N. 08CT4669990220</a:t>
            </a:r>
            <a:endParaRPr lang="it-IT" dirty="0">
              <a:latin typeface="Lato Regular"/>
            </a:endParaRPr>
          </a:p>
        </p:txBody>
      </p: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DBEC8E07-B4C3-4E09-B7E5-4AB07A3A3B69}"/>
              </a:ext>
            </a:extLst>
          </p:cNvPr>
          <p:cNvGrpSpPr/>
          <p:nvPr/>
        </p:nvGrpSpPr>
        <p:grpSpPr>
          <a:xfrm>
            <a:off x="68135" y="6886"/>
            <a:ext cx="9007730" cy="901834"/>
            <a:chOff x="68135" y="6886"/>
            <a:chExt cx="9007730" cy="901834"/>
          </a:xfrm>
        </p:grpSpPr>
        <p:pic>
          <p:nvPicPr>
            <p:cNvPr id="10" name="Immagine 9" descr="Immagine che contiene clipart&#10;&#10;Descrizione generata automaticamente">
              <a:extLst>
                <a:ext uri="{FF2B5EF4-FFF2-40B4-BE49-F238E27FC236}">
                  <a16:creationId xmlns:a16="http://schemas.microsoft.com/office/drawing/2014/main" id="{FE8A357F-862D-47E7-BDF9-599ABCABEC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135" y="68489"/>
              <a:ext cx="1263505" cy="840231"/>
            </a:xfrm>
            <a:prstGeom prst="rect">
              <a:avLst/>
            </a:prstGeom>
          </p:spPr>
        </p:pic>
        <p:pic>
          <p:nvPicPr>
            <p:cNvPr id="12" name="Immagine 11" descr="Immagine che contiene testo&#10;&#10;Descrizione generata automaticamente">
              <a:extLst>
                <a:ext uri="{FF2B5EF4-FFF2-40B4-BE49-F238E27FC236}">
                  <a16:creationId xmlns:a16="http://schemas.microsoft.com/office/drawing/2014/main" id="{CC98DC5D-6DB3-4451-A846-B4C487EDC5E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7369" y="65455"/>
              <a:ext cx="673993" cy="834150"/>
            </a:xfrm>
            <a:prstGeom prst="rect">
              <a:avLst/>
            </a:prstGeom>
          </p:spPr>
        </p:pic>
        <p:pic>
          <p:nvPicPr>
            <p:cNvPr id="14" name="Immagine 13">
              <a:extLst>
                <a:ext uri="{FF2B5EF4-FFF2-40B4-BE49-F238E27FC236}">
                  <a16:creationId xmlns:a16="http://schemas.microsoft.com/office/drawing/2014/main" id="{C7CCB937-AFC9-4C6F-A62B-A4A63576208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7092" y="6886"/>
              <a:ext cx="1378773" cy="8272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9915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848" y="-90264"/>
            <a:ext cx="8229600" cy="1143000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chemeClr val="tx1"/>
                </a:solidFill>
                <a:latin typeface="Lato Regular"/>
              </a:rPr>
              <a:t>Indice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340768"/>
            <a:ext cx="8589963" cy="4680520"/>
          </a:xfrm>
        </p:spPr>
        <p:txBody>
          <a:bodyPr>
            <a:normAutofit/>
          </a:bodyPr>
          <a:lstStyle/>
          <a:p>
            <a:r>
              <a:rPr lang="it-IT" sz="3200" dirty="0">
                <a:latin typeface="Lato Regular"/>
              </a:rPr>
              <a:t>Obiettivi, attività e KPI previsti del WP2</a:t>
            </a:r>
          </a:p>
          <a:p>
            <a:r>
              <a:rPr lang="it-IT" sz="3200" dirty="0">
                <a:latin typeface="Lato Regular"/>
              </a:rPr>
              <a:t>Stato della consulenza di UNICT </a:t>
            </a:r>
          </a:p>
          <a:p>
            <a:r>
              <a:rPr lang="it-IT" sz="3200" dirty="0">
                <a:latin typeface="Lato Regular"/>
              </a:rPr>
              <a:t>Proposte di attività da intraprendere</a:t>
            </a:r>
          </a:p>
          <a:p>
            <a:r>
              <a:rPr lang="it-IT" sz="3200" dirty="0">
                <a:latin typeface="Lato Regular"/>
              </a:rPr>
              <a:t>Dettagli delle attività</a:t>
            </a:r>
          </a:p>
          <a:p>
            <a:r>
              <a:rPr lang="it-IT" sz="3200" dirty="0">
                <a:latin typeface="Lato Regular"/>
              </a:rPr>
              <a:t>Azioni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6100-B8A3-4576-9DD2-C1BF33AC416A}" type="slidenum">
              <a:rPr lang="it-IT" smtClean="0">
                <a:latin typeface="Lato Regular"/>
              </a:rPr>
              <a:t>2</a:t>
            </a:fld>
            <a:endParaRPr lang="it-IT" dirty="0">
              <a:latin typeface="Lato Regular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9661CBE-003A-44F5-AC42-2821BD2808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861" y="6146046"/>
            <a:ext cx="944982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31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848" y="-90264"/>
            <a:ext cx="8229600" cy="1143000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chemeClr val="tx1"/>
                </a:solidFill>
                <a:latin typeface="Lato Regular"/>
              </a:rPr>
              <a:t>Obiettivi e attività previste del WP2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6100-B8A3-4576-9DD2-C1BF33AC416A}" type="slidenum">
              <a:rPr lang="it-IT" smtClean="0">
                <a:latin typeface="Lato Regular"/>
              </a:rPr>
              <a:t>3</a:t>
            </a:fld>
            <a:endParaRPr lang="it-IT" dirty="0">
              <a:latin typeface="Lato Regular"/>
            </a:endParaRPr>
          </a:p>
        </p:txBody>
      </p:sp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50D6D8EC-E2AA-4B17-9BAA-53EF30FAE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340768"/>
            <a:ext cx="8589963" cy="5112568"/>
          </a:xfrm>
        </p:spPr>
        <p:txBody>
          <a:bodyPr>
            <a:normAutofit fontScale="70000" lnSpcReduction="20000"/>
          </a:bodyPr>
          <a:lstStyle/>
          <a:p>
            <a:r>
              <a:rPr lang="it-IT" sz="3200" dirty="0">
                <a:latin typeface="Lato Regular"/>
              </a:rPr>
              <a:t>Massimizzare la visibilità e l’impatto del progetto attraverso un’ampia disseminazione dei suoi obiettivi, delle sue attività e dei suoi risultati, con speciale riferimento ai casi d’uso della Infrastruttura 3DLab-Sicilia </a:t>
            </a:r>
          </a:p>
          <a:p>
            <a:endParaRPr lang="it-IT" sz="3200" dirty="0">
              <a:latin typeface="Lato Regular"/>
            </a:endParaRPr>
          </a:p>
          <a:p>
            <a:r>
              <a:rPr lang="it-IT" sz="3200" dirty="0">
                <a:latin typeface="Lato Regular"/>
              </a:rPr>
              <a:t>Sviluppare il “brand” del progetto e comunicare i suoi risultati ed i suoi use case ad una pletora di diversi soggetti “target”, sia interni che esterni al partenariato, mediante l’uso di una varietà di materiali e mezzi</a:t>
            </a:r>
          </a:p>
          <a:p>
            <a:pPr marL="0" indent="0">
              <a:buNone/>
            </a:pPr>
            <a:r>
              <a:rPr lang="it-IT" sz="3200" dirty="0">
                <a:latin typeface="Lato Regular"/>
              </a:rPr>
              <a:t> </a:t>
            </a:r>
          </a:p>
          <a:p>
            <a:r>
              <a:rPr lang="it-IT" sz="3200" dirty="0">
                <a:latin typeface="Lato Regular"/>
              </a:rPr>
              <a:t>Organizzare: </a:t>
            </a:r>
          </a:p>
          <a:p>
            <a:pPr lvl="1"/>
            <a:r>
              <a:rPr lang="it-IT" sz="2900" dirty="0">
                <a:solidFill>
                  <a:schemeClr val="tx1"/>
                </a:solidFill>
                <a:latin typeface="Lato Regular"/>
              </a:rPr>
              <a:t>4 mostre itineranti del “liquid lab”</a:t>
            </a:r>
          </a:p>
          <a:p>
            <a:pPr lvl="1"/>
            <a:r>
              <a:rPr lang="it-IT" sz="2800" dirty="0">
                <a:solidFill>
                  <a:schemeClr val="tx1"/>
                </a:solidFill>
                <a:latin typeface="Lato Regular"/>
              </a:rPr>
              <a:t>1 Evento Finale ad alta visibilità in Sicilia </a:t>
            </a:r>
          </a:p>
          <a:p>
            <a:pPr marL="274320" lvl="1" indent="0">
              <a:buNone/>
            </a:pPr>
            <a:r>
              <a:rPr lang="it-IT" sz="2900" dirty="0">
                <a:solidFill>
                  <a:schemeClr val="tx1"/>
                </a:solidFill>
                <a:latin typeface="Lato Regular"/>
              </a:rPr>
              <a:t>per promuovere le tecnologie della realtà virtuale ed aumentata e della visualizzazione 3D e l’Infrastruttura 3DLab-Sicilia al fine di massimizzare l’uso di quest’ultima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BE4E5C4-77F9-47FB-81B6-B4B3480E44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861" y="6146046"/>
            <a:ext cx="944982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18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848" y="-90264"/>
            <a:ext cx="8229600" cy="1143000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chemeClr val="tx1"/>
                </a:solidFill>
                <a:latin typeface="Lato Regular"/>
              </a:rPr>
              <a:t>KPI del WP2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6100-B8A3-4576-9DD2-C1BF33AC416A}" type="slidenum">
              <a:rPr lang="it-IT" smtClean="0">
                <a:latin typeface="Lato Regular"/>
              </a:rPr>
              <a:t>4</a:t>
            </a:fld>
            <a:endParaRPr lang="it-IT" dirty="0">
              <a:latin typeface="Lato Regular"/>
            </a:endParaRPr>
          </a:p>
        </p:txBody>
      </p:sp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50D6D8EC-E2AA-4B17-9BAA-53EF30FAE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340768"/>
            <a:ext cx="8589963" cy="2140982"/>
          </a:xfrm>
        </p:spPr>
        <p:txBody>
          <a:bodyPr>
            <a:normAutofit fontScale="62500" lnSpcReduction="20000"/>
          </a:bodyPr>
          <a:lstStyle/>
          <a:p>
            <a:r>
              <a:rPr lang="it-IT" dirty="0"/>
              <a:t>Disseminazione, numero medio di partecipanti alle mostre itineranti, 1000</a:t>
            </a:r>
          </a:p>
          <a:p>
            <a:r>
              <a:rPr lang="it-IT" dirty="0"/>
              <a:t>Disseminazione, numero di partecipanti all’Evento Finale, 100</a:t>
            </a:r>
          </a:p>
          <a:p>
            <a:r>
              <a:rPr lang="it-IT" dirty="0"/>
              <a:t>Disseminazione, numero di pubblicazioni “peer </a:t>
            </a:r>
            <a:r>
              <a:rPr lang="it-IT" dirty="0" err="1"/>
              <a:t>reviewed</a:t>
            </a:r>
            <a:r>
              <a:rPr lang="it-IT" dirty="0"/>
              <a:t>” su riviste scientifiche e/o in atti di congressi, 10</a:t>
            </a:r>
          </a:p>
          <a:p>
            <a:r>
              <a:rPr lang="it-IT" dirty="0"/>
              <a:t>Disseminazione, numero di partecipazioni ad eventi esterni per presentare il progetto, 10</a:t>
            </a:r>
          </a:p>
          <a:p>
            <a:r>
              <a:rPr lang="it-IT" dirty="0"/>
              <a:t>Disseminazione, numero di contatti stabiliti con altri soggetti (progetti, iniziative, enti), 10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BE4E5C4-77F9-47FB-81B6-B4B3480E44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861" y="6146046"/>
            <a:ext cx="944982" cy="576064"/>
          </a:xfrm>
          <a:prstGeom prst="rect">
            <a:avLst/>
          </a:prstGeom>
        </p:spPr>
      </p:pic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1D50D12A-74C0-47AF-990E-5FA4C8878D00}"/>
              </a:ext>
            </a:extLst>
          </p:cNvPr>
          <p:cNvSpPr txBox="1">
            <a:spLocks/>
          </p:cNvSpPr>
          <p:nvPr/>
        </p:nvSpPr>
        <p:spPr>
          <a:xfrm>
            <a:off x="395536" y="3140968"/>
            <a:ext cx="8589963" cy="3437126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Comunicazione, identità visuale, 1</a:t>
            </a:r>
          </a:p>
          <a:p>
            <a:r>
              <a:rPr lang="it-IT"/>
              <a:t>Comunicazione, numero di e-newsletter, 5</a:t>
            </a:r>
          </a:p>
          <a:p>
            <a:r>
              <a:rPr lang="it-IT"/>
              <a:t>Comunicazione, numero di brochure, 18</a:t>
            </a:r>
          </a:p>
          <a:p>
            <a:r>
              <a:rPr lang="it-IT"/>
              <a:t>Comunicazione, numero di comunicati stampa, 6</a:t>
            </a:r>
          </a:p>
          <a:p>
            <a:r>
              <a:rPr lang="it-IT"/>
              <a:t>Comunicazione, numero di video, 20</a:t>
            </a:r>
          </a:p>
          <a:p>
            <a:r>
              <a:rPr lang="it-IT"/>
              <a:t>Comunicazione, numero di visitatori unici del sito web, 5000</a:t>
            </a:r>
          </a:p>
          <a:p>
            <a:r>
              <a:rPr lang="it-IT"/>
              <a:t>Comunicazione, durata media delle visite del sito web, 120 secondi</a:t>
            </a:r>
          </a:p>
          <a:p>
            <a:r>
              <a:rPr lang="it-IT"/>
              <a:t>Comunicazione, numero di follower su Facebook, 1000</a:t>
            </a:r>
          </a:p>
          <a:p>
            <a:r>
              <a:rPr lang="it-IT"/>
              <a:t>Comunicazione, numero di follower su Twitter, 500</a:t>
            </a:r>
          </a:p>
          <a:p>
            <a:r>
              <a:rPr lang="it-IT"/>
              <a:t>Comunicazione, numero di follower su YouTube, 250</a:t>
            </a:r>
          </a:p>
          <a:p>
            <a:r>
              <a:rPr lang="it-IT"/>
              <a:t>Comunicazione, numero totale di visualizzazioni dei video del progetto su YouTube, 5000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308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/>
      <p:bldP spid="6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848" y="-90264"/>
            <a:ext cx="8229600" cy="1143000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chemeClr val="tx1"/>
                </a:solidFill>
                <a:latin typeface="Lato Regular"/>
              </a:rPr>
              <a:t>Stato della consulenza di UNICT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6100-B8A3-4576-9DD2-C1BF33AC416A}" type="slidenum">
              <a:rPr lang="it-IT" smtClean="0">
                <a:latin typeface="Lato Regular"/>
              </a:rPr>
              <a:t>5</a:t>
            </a:fld>
            <a:endParaRPr lang="it-IT" dirty="0">
              <a:latin typeface="Lato Regular"/>
            </a:endParaRPr>
          </a:p>
        </p:txBody>
      </p:sp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50D6D8EC-E2AA-4B17-9BAA-53EF30FAE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340768"/>
            <a:ext cx="8589963" cy="4680520"/>
          </a:xfrm>
        </p:spPr>
        <p:txBody>
          <a:bodyPr>
            <a:normAutofit fontScale="85000" lnSpcReduction="10000"/>
          </a:bodyPr>
          <a:lstStyle/>
          <a:p>
            <a:r>
              <a:rPr lang="it-IT" sz="3200" dirty="0">
                <a:latin typeface="Lato Regular"/>
              </a:rPr>
              <a:t>Procedura negoziata per l’affidamento dei servizi di comunicazione e di disseminazione  del progetto 3DLab-Sicilia</a:t>
            </a:r>
          </a:p>
          <a:p>
            <a:pPr lvl="1"/>
            <a:r>
              <a:rPr lang="it-IT" sz="2900" dirty="0">
                <a:solidFill>
                  <a:schemeClr val="tx1"/>
                </a:solidFill>
                <a:latin typeface="Lato Regular"/>
              </a:rPr>
              <a:t>Capitolato speciale d’appalto redatto e approvato sia dal Consiglio di Dipartimento del DFA sia dall’Area Centrale Unica di Committenza di UNICT</a:t>
            </a:r>
          </a:p>
          <a:p>
            <a:pPr lvl="1"/>
            <a:r>
              <a:rPr lang="it-IT" sz="2900" dirty="0">
                <a:solidFill>
                  <a:schemeClr val="tx1"/>
                </a:solidFill>
                <a:latin typeface="Lato Regular"/>
              </a:rPr>
              <a:t>Il </a:t>
            </a:r>
            <a:r>
              <a:rPr lang="it-IT" sz="2900" dirty="0" err="1">
                <a:solidFill>
                  <a:schemeClr val="tx1"/>
                </a:solidFill>
                <a:latin typeface="Lato Regular"/>
              </a:rPr>
              <a:t>CdA</a:t>
            </a:r>
            <a:r>
              <a:rPr lang="it-IT" sz="2900" dirty="0">
                <a:solidFill>
                  <a:schemeClr val="tx1"/>
                </a:solidFill>
                <a:latin typeface="Lato Regular"/>
              </a:rPr>
              <a:t> di UNICT ha approvato nella seduta del 23/02/2021 l’inclusione della procedura nel «Piano biennale di acquisizione di beni e servizi» dell’ateneo </a:t>
            </a:r>
          </a:p>
          <a:p>
            <a:pPr lvl="1"/>
            <a:endParaRPr lang="it-IT" sz="2900" dirty="0">
              <a:solidFill>
                <a:schemeClr val="tx1"/>
              </a:solidFill>
              <a:latin typeface="Lato Regular"/>
            </a:endParaRPr>
          </a:p>
          <a:p>
            <a:r>
              <a:rPr lang="it-IT" sz="3200" dirty="0">
                <a:solidFill>
                  <a:schemeClr val="tx1"/>
                </a:solidFill>
                <a:latin typeface="Lato Regular"/>
              </a:rPr>
              <a:t>Adesso si può finalmente procedere con la pubblicazione della gara sul MEPA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BE4E5C4-77F9-47FB-81B6-B4B3480E44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861" y="6146046"/>
            <a:ext cx="944982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25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848" y="-90264"/>
            <a:ext cx="8229600" cy="1143000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chemeClr val="tx1"/>
                </a:solidFill>
                <a:latin typeface="Lato Regular"/>
              </a:rPr>
              <a:t>Proposta di attività da intraprendere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6100-B8A3-4576-9DD2-C1BF33AC416A}" type="slidenum">
              <a:rPr lang="it-IT" smtClean="0">
                <a:latin typeface="Lato Regular"/>
              </a:rPr>
              <a:t>6</a:t>
            </a:fld>
            <a:endParaRPr lang="it-IT" dirty="0">
              <a:latin typeface="Lato Regular"/>
            </a:endParaRPr>
          </a:p>
        </p:txBody>
      </p:sp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50D6D8EC-E2AA-4B17-9BAA-53EF30FAE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340768"/>
            <a:ext cx="8589963" cy="468052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sz="3200" dirty="0">
                <a:latin typeface="Lato Regular"/>
              </a:rPr>
              <a:t>Creazione di una pagina web statica da inserire nei siti dei partner del progetto</a:t>
            </a:r>
          </a:p>
          <a:p>
            <a:pPr marL="514350" indent="-514350">
              <a:buFont typeface="+mj-lt"/>
              <a:buAutoNum type="arabicPeriod"/>
            </a:pPr>
            <a:endParaRPr lang="it-IT" sz="3200" dirty="0">
              <a:latin typeface="Lato Regular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latin typeface="Lato Regular"/>
              </a:rPr>
              <a:t>Organizzazione di un evento online di presentazione del progetto ai Comuni e al Parco dell’Etna</a:t>
            </a:r>
          </a:p>
          <a:p>
            <a:pPr marL="514350" indent="-514350">
              <a:buFont typeface="+mj-lt"/>
              <a:buAutoNum type="arabicPeriod"/>
            </a:pPr>
            <a:endParaRPr lang="it-IT" sz="3200" dirty="0">
              <a:latin typeface="Lato Regular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latin typeface="Lato Regular"/>
              </a:rPr>
              <a:t>Redazione di una prima brochure, in formato PDF, da poter distribuire sia online che in formato cartaceo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BE4E5C4-77F9-47FB-81B6-B4B3480E44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861" y="6146046"/>
            <a:ext cx="944982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15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848" y="-90264"/>
            <a:ext cx="8229600" cy="1143000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chemeClr val="tx1"/>
                </a:solidFill>
                <a:latin typeface="Lato Regular"/>
              </a:rPr>
              <a:t>Dettagli delle attività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6100-B8A3-4576-9DD2-C1BF33AC416A}" type="slidenum">
              <a:rPr lang="it-IT" smtClean="0">
                <a:latin typeface="Lato Regular"/>
              </a:rPr>
              <a:t>7</a:t>
            </a:fld>
            <a:endParaRPr lang="it-IT" dirty="0">
              <a:latin typeface="Lato Regular"/>
            </a:endParaRPr>
          </a:p>
        </p:txBody>
      </p:sp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50D6D8EC-E2AA-4B17-9BAA-53EF30FAE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340768"/>
            <a:ext cx="8589963" cy="4680520"/>
          </a:xfrm>
        </p:spPr>
        <p:txBody>
          <a:bodyPr>
            <a:normAutofit fontScale="77500" lnSpcReduction="20000"/>
          </a:bodyPr>
          <a:lstStyle/>
          <a:p>
            <a:r>
              <a:rPr lang="it-IT" sz="3200" dirty="0">
                <a:latin typeface="Lato Regular"/>
              </a:rPr>
              <a:t>Pagina web statica sul sito web di SWING:IT con </a:t>
            </a:r>
            <a:r>
              <a:rPr lang="it-IT" sz="3200" dirty="0" err="1">
                <a:latin typeface="Lato Regular"/>
              </a:rPr>
              <a:t>iframe</a:t>
            </a:r>
            <a:r>
              <a:rPr lang="it-IT" sz="3200" dirty="0">
                <a:latin typeface="Lato Regular"/>
              </a:rPr>
              <a:t> da inserire nei siti web dei partner </a:t>
            </a:r>
          </a:p>
          <a:p>
            <a:pPr lvl="1"/>
            <a:r>
              <a:rPr lang="it-IT" sz="2900" dirty="0">
                <a:solidFill>
                  <a:schemeClr val="tx1"/>
                </a:solidFill>
                <a:latin typeface="Lato Regular"/>
              </a:rPr>
              <a:t>Formato: HTML standard</a:t>
            </a:r>
          </a:p>
          <a:p>
            <a:pPr lvl="1"/>
            <a:r>
              <a:rPr lang="it-IT" sz="2900" dirty="0">
                <a:solidFill>
                  <a:schemeClr val="tx1"/>
                </a:solidFill>
                <a:latin typeface="Lato Regular"/>
              </a:rPr>
              <a:t>Elementi</a:t>
            </a:r>
          </a:p>
          <a:p>
            <a:pPr lvl="2"/>
            <a:r>
              <a:rPr lang="it-IT" sz="2600" dirty="0">
                <a:latin typeface="Lato Regular"/>
              </a:rPr>
              <a:t>Partner, Obiettivi, Attività, Use Case, Infrastruttura, Contatti (</a:t>
            </a:r>
            <a:r>
              <a:rPr lang="it-IT" sz="2600" dirty="0">
                <a:latin typeface="Lato Regular"/>
                <a:hlinkClick r:id="rId3"/>
              </a:rPr>
              <a:t>info@3dlab-sicilia.it</a:t>
            </a:r>
            <a:r>
              <a:rPr lang="it-IT" sz="2600" dirty="0">
                <a:latin typeface="Lato Regular"/>
              </a:rPr>
              <a:t>)</a:t>
            </a:r>
            <a:endParaRPr lang="it-IT" sz="2600" dirty="0">
              <a:highlight>
                <a:srgbClr val="FFFF00"/>
              </a:highlight>
              <a:latin typeface="Lato Regular"/>
            </a:endParaRPr>
          </a:p>
          <a:p>
            <a:r>
              <a:rPr lang="it-IT" sz="3200" dirty="0">
                <a:latin typeface="Lato Regular"/>
              </a:rPr>
              <a:t>Evento di presentazione del progetto </a:t>
            </a:r>
            <a:r>
              <a:rPr lang="it-IT" sz="3200" dirty="0">
                <a:highlight>
                  <a:srgbClr val="FFFF00"/>
                </a:highlight>
                <a:latin typeface="Lato Regular"/>
              </a:rPr>
              <a:t>ai 4+1 partner esterni</a:t>
            </a:r>
          </a:p>
          <a:p>
            <a:pPr lvl="1"/>
            <a:r>
              <a:rPr lang="it-IT" sz="2900" dirty="0">
                <a:solidFill>
                  <a:schemeClr val="tx1"/>
                </a:solidFill>
                <a:latin typeface="Lato Regular"/>
              </a:rPr>
              <a:t>Quando? </a:t>
            </a:r>
            <a:r>
              <a:rPr lang="it-IT" sz="2900" dirty="0">
                <a:solidFill>
                  <a:schemeClr val="tx1"/>
                </a:solidFill>
                <a:highlight>
                  <a:srgbClr val="FFFF00"/>
                </a:highlight>
                <a:latin typeface="Lato Regular"/>
              </a:rPr>
              <a:t>Entro marzo, includere anche i sabati</a:t>
            </a:r>
          </a:p>
          <a:p>
            <a:pPr lvl="1"/>
            <a:r>
              <a:rPr lang="it-IT" sz="2900" dirty="0">
                <a:solidFill>
                  <a:schemeClr val="tx1"/>
                </a:solidFill>
                <a:latin typeface="Lato Regular"/>
              </a:rPr>
              <a:t>Come (Zoom)</a:t>
            </a:r>
            <a:endParaRPr lang="it-IT" sz="2900" dirty="0">
              <a:solidFill>
                <a:schemeClr val="tx1"/>
              </a:solidFill>
              <a:highlight>
                <a:srgbClr val="FFFF00"/>
              </a:highlight>
              <a:latin typeface="Lato Regular"/>
            </a:endParaRPr>
          </a:p>
          <a:p>
            <a:pPr lvl="1"/>
            <a:r>
              <a:rPr lang="it-IT" sz="2900" dirty="0">
                <a:solidFill>
                  <a:schemeClr val="tx1"/>
                </a:solidFill>
                <a:latin typeface="Lato Regular"/>
              </a:rPr>
              <a:t>Inviti </a:t>
            </a:r>
          </a:p>
          <a:p>
            <a:pPr lvl="2"/>
            <a:r>
              <a:rPr lang="it-IT" sz="2600" dirty="0">
                <a:latin typeface="Lato Regular"/>
              </a:rPr>
              <a:t>Chi altri invitare oltre ai Comuni e al Parco dell’Etna? </a:t>
            </a:r>
            <a:r>
              <a:rPr lang="it-IT" sz="2600" dirty="0">
                <a:highlight>
                  <a:srgbClr val="FFFF00"/>
                </a:highlight>
                <a:latin typeface="Lato Regular"/>
              </a:rPr>
              <a:t>Altri Comuni con cui si hanno contatti diretti o coinvolti dai 4+1 partner esterni</a:t>
            </a:r>
          </a:p>
          <a:p>
            <a:pPr lvl="1"/>
            <a:r>
              <a:rPr lang="it-IT" sz="2900" dirty="0">
                <a:highlight>
                  <a:srgbClr val="FFFF00"/>
                </a:highlight>
                <a:latin typeface="Lato Regular"/>
              </a:rPr>
              <a:t>Creare pagina di registrazione non appena sarà nota la data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BE4E5C4-77F9-47FB-81B6-B4B3480E444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861" y="6146046"/>
            <a:ext cx="944982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63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848" y="-90264"/>
            <a:ext cx="8229600" cy="1143000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chemeClr val="tx1"/>
                </a:solidFill>
                <a:latin typeface="Lato Regular"/>
              </a:rPr>
              <a:t>Azioni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6100-B8A3-4576-9DD2-C1BF33AC416A}" type="slidenum">
              <a:rPr lang="it-IT" smtClean="0">
                <a:latin typeface="Lato Regular"/>
              </a:rPr>
              <a:t>8</a:t>
            </a:fld>
            <a:endParaRPr lang="it-IT" dirty="0">
              <a:latin typeface="Lato Regular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BE4E5C4-77F9-47FB-81B6-B4B3480E44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861" y="6146046"/>
            <a:ext cx="944982" cy="576064"/>
          </a:xfrm>
          <a:prstGeom prst="rect">
            <a:avLst/>
          </a:prstGeom>
        </p:spPr>
      </p:pic>
      <p:graphicFrame>
        <p:nvGraphicFramePr>
          <p:cNvPr id="8" name="Tabella 8">
            <a:extLst>
              <a:ext uri="{FF2B5EF4-FFF2-40B4-BE49-F238E27FC236}">
                <a16:creationId xmlns:a16="http://schemas.microsoft.com/office/drawing/2014/main" id="{2B858CDB-3586-4EEF-BA3A-CA05C3E93D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582254"/>
              </p:ext>
            </p:extLst>
          </p:nvPr>
        </p:nvGraphicFramePr>
        <p:xfrm>
          <a:off x="374847" y="1203960"/>
          <a:ext cx="8628996" cy="560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777">
                  <a:extLst>
                    <a:ext uri="{9D8B030D-6E8A-4147-A177-3AD203B41FA5}">
                      <a16:colId xmlns:a16="http://schemas.microsoft.com/office/drawing/2014/main" val="326757353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835044654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909515662"/>
                    </a:ext>
                  </a:extLst>
                </a:gridCol>
                <a:gridCol w="1839555">
                  <a:extLst>
                    <a:ext uri="{9D8B030D-6E8A-4147-A177-3AD203B41FA5}">
                      <a16:colId xmlns:a16="http://schemas.microsoft.com/office/drawing/2014/main" val="19977933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Responsabile/i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Entro quando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290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2-A1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Creare una cartella su OneDrive per le pubblicazioni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Roberto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03.03.2021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162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2-A2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Creare una tabella per tenere traccia delle presentazioni in eventi esterni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Roberto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03.03.2021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972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2-A3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Creare una cartella su OneDrive per le presentazioni in eventi esterni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Roberto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03.03.2021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62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2-A4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Creare un tabella per tenere traccia dei contatti esterni stabiliti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Roberto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03.03.2021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107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2-A5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Targhe di progetto? Chiedere a Salvo Aurora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Roberto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24.02.2021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00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2-A6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Configurazione del sistema che ospiterà la pagina di progetto (IP, DNS, </a:t>
                      </a:r>
                      <a:r>
                        <a:rPr lang="it-IT" sz="1400" dirty="0" err="1"/>
                        <a:t>virtual</a:t>
                      </a:r>
                      <a:r>
                        <a:rPr lang="it-IT" sz="1400" dirty="0"/>
                        <a:t> </a:t>
                      </a:r>
                      <a:r>
                        <a:rPr lang="it-IT" sz="1400" dirty="0" err="1"/>
                        <a:t>host</a:t>
                      </a:r>
                      <a:r>
                        <a:rPr lang="it-IT" sz="1400" dirty="0"/>
                        <a:t>, ecc.)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Roberto e Marco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03.03.2021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09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2-A7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Contatti con i 4+1 partner per stabilire la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Roberto e Nicoletta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05.03.2021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1117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2-A8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Contatti con eventuali altri partecipanti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Giuseppe (Sovrintendenze), Donatella e Francesco (Troina), Tutti (anche area occidentale della Sicilia)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05.03.2021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7542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2-A9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Creare una pagina per l’evento con la registrazione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Roberto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05.03.2021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43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2-A10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Creare un doodle per la prossima riunione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Roberto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/>
                        <a:t>24.02/02.03.2021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907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970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 algn="ctr">
              <a:buNone/>
            </a:pPr>
            <a:r>
              <a:rPr lang="it-IT" sz="4400" dirty="0">
                <a:latin typeface="Lato Regular"/>
              </a:rPr>
              <a:t>Grazie !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6100-B8A3-4576-9DD2-C1BF33AC416A}" type="slidenum">
              <a:rPr lang="it-IT" smtClean="0">
                <a:latin typeface="Lato Regular"/>
              </a:rPr>
              <a:t>9</a:t>
            </a:fld>
            <a:endParaRPr lang="it-IT" dirty="0">
              <a:latin typeface="Lato Regular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CE035B6-3F4E-4722-AF60-32C18EC379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861" y="6146046"/>
            <a:ext cx="944982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91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tellite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3005</TotalTime>
  <Words>760</Words>
  <Application>Microsoft Office PowerPoint</Application>
  <PresentationFormat>Presentazione su schermo (4:3)</PresentationFormat>
  <Paragraphs>123</Paragraphs>
  <Slides>9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Bookman Old Style</vt:lpstr>
      <vt:lpstr>Calibri</vt:lpstr>
      <vt:lpstr>Gill Sans MT</vt:lpstr>
      <vt:lpstr>Lato Regular</vt:lpstr>
      <vt:lpstr>Wingdings</vt:lpstr>
      <vt:lpstr>Wingdings 3</vt:lpstr>
      <vt:lpstr>Satellite</vt:lpstr>
      <vt:lpstr>Attività del WP2  Roberto Barbera (roberto.barbera@ct.infn.it)     UNICT</vt:lpstr>
      <vt:lpstr>Indice</vt:lpstr>
      <vt:lpstr>Obiettivi e attività previste del WP2</vt:lpstr>
      <vt:lpstr>KPI del WP2</vt:lpstr>
      <vt:lpstr>Stato della consulenza di UNICT</vt:lpstr>
      <vt:lpstr>Proposta di attività da intraprendere</vt:lpstr>
      <vt:lpstr>Dettagli delle attività</vt:lpstr>
      <vt:lpstr>Azioni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Roberto Barbera</dc:creator>
  <cp:lastModifiedBy>Roberto Barbera</cp:lastModifiedBy>
  <cp:revision>451</cp:revision>
  <dcterms:created xsi:type="dcterms:W3CDTF">2012-02-24T14:26:31Z</dcterms:created>
  <dcterms:modified xsi:type="dcterms:W3CDTF">2021-02-24T11:20:34Z</dcterms:modified>
</cp:coreProperties>
</file>