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80" r:id="rId4"/>
    <p:sldId id="270" r:id="rId5"/>
    <p:sldId id="271" r:id="rId6"/>
    <p:sldId id="273" r:id="rId7"/>
    <p:sldId id="276" r:id="rId8"/>
    <p:sldId id="279" r:id="rId9"/>
    <p:sldId id="257" r:id="rId10"/>
    <p:sldId id="259" r:id="rId11"/>
    <p:sldId id="260" r:id="rId12"/>
    <p:sldId id="277"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325"/>
    <a:srgbClr val="040101"/>
    <a:srgbClr val="1C1A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762"/>
  </p:normalViewPr>
  <p:slideViewPr>
    <p:cSldViewPr snapToGrid="0" snapToObjects="1">
      <p:cViewPr varScale="1">
        <p:scale>
          <a:sx n="98" d="100"/>
          <a:sy n="98" d="100"/>
        </p:scale>
        <p:origin x="216"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9C91-041F-F651-B89E-733CC3BC49C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3F31C9B-EDBC-8AB9-ACA2-1EEEF673E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54A3190C-879F-CCB2-347B-3437CDB86AD9}"/>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0B1BBF71-8FEC-A7D7-A545-FDFB5CEC4CA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64E645D-B96A-80E5-96D6-00D28D7085FC}"/>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124751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C21D4-43C5-D761-58B7-6E6177B6820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86793963-1A58-D4AB-5B16-A0D2A50F08F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75FA37F-6CFB-3A20-2576-246224FCA29D}"/>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B3750305-D240-40AE-6360-1B6DEDD88FD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5EEDF05-4A1D-D957-BA25-4B46F8412457}"/>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342900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122F2AE-51BB-3549-5C7C-005EE136629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489D9A18-AF0D-4F8D-B670-CD8CCC4740F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3A76716-8FAC-4D38-2148-B2331E339267}"/>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332A4F9A-7700-F119-607C-500FBA2C555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C4C6CD0-9264-05A8-5DF9-A74BE9F04CC6}"/>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188440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4455AE-F8FC-A1D7-BE84-6DA1340E85C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AD05B226-6D78-A7B2-6988-8CE9C84255A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2CFF715-E31B-CD49-70B3-8BBEBDB71D61}"/>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4546B944-67C5-AA80-39CA-850D9509DDB1}"/>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CAC8C29-D8C5-0B8A-9974-CC12508E3840}"/>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24948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39BEB-CDBC-A31E-91AD-E183A6CF2B8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52DEA6F3-1CF7-5BEE-DD35-3DA228BAA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FA416AB-94E3-BC95-F83D-1A523D1FC2A4}"/>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2EA7EC48-E71F-027D-3AD5-A723FC00B15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1B6869B-167E-EC54-75D2-296F9EB25345}"/>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57386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CEC01F-0A70-6ECA-3300-2A952757959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E63DCEF-C2BE-2CBE-D197-6EA039C65E4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21FE72D5-4FAB-36A5-1C09-856F3179BFA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02A48814-96DF-7337-9FA0-FFA688ED29E2}"/>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6" name="Segnaposto piè di pagina 5">
            <a:extLst>
              <a:ext uri="{FF2B5EF4-FFF2-40B4-BE49-F238E27FC236}">
                <a16:creationId xmlns:a16="http://schemas.microsoft.com/office/drawing/2014/main" id="{853B6130-6347-39CA-73D8-F58EF5A650D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492C5A4-3367-441F-5A56-39454293D2CD}"/>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2531810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2BD25B-5E5B-D886-A8C1-D2BECA7A17A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D64AD53-FE7B-EB4C-B4CC-0C78000807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5E965D0-4C13-DB5E-52C6-6DB708BD28C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06013761-9DB7-4E48-E7E3-FBE6A5D8CB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C747294-66EB-5DD9-B20C-4AEE9E50AEE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0AA969B1-974C-AF6A-070F-45ED03289995}"/>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8" name="Segnaposto piè di pagina 7">
            <a:extLst>
              <a:ext uri="{FF2B5EF4-FFF2-40B4-BE49-F238E27FC236}">
                <a16:creationId xmlns:a16="http://schemas.microsoft.com/office/drawing/2014/main" id="{05C5222E-D27C-7721-BAEC-FE6FD4B40B3C}"/>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170B9F6-686F-F2FF-4CE2-73A0A19ECB4F}"/>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158927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04EBA2-FF3B-F715-8937-3B48911E3662}"/>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C5A8A455-7286-816E-8B17-2615727325C0}"/>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4" name="Segnaposto piè di pagina 3">
            <a:extLst>
              <a:ext uri="{FF2B5EF4-FFF2-40B4-BE49-F238E27FC236}">
                <a16:creationId xmlns:a16="http://schemas.microsoft.com/office/drawing/2014/main" id="{88810D85-E8E9-0E3C-A825-FE551851B633}"/>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12C5F3BB-C2F3-68F7-63C1-7175F4A5A019}"/>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421845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87F2F0D-8A83-65B8-4E9E-68C224A0C926}"/>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3" name="Segnaposto piè di pagina 2">
            <a:extLst>
              <a:ext uri="{FF2B5EF4-FFF2-40B4-BE49-F238E27FC236}">
                <a16:creationId xmlns:a16="http://schemas.microsoft.com/office/drawing/2014/main" id="{C44E6BE8-0376-E317-8C0F-E7008EE2F687}"/>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65E4E89F-6E53-DDD6-04EE-5A47CC4C76A8}"/>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98704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AEF8A7-18F1-3EC1-2959-12D86D508C3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8B5B30B-BA8D-33A8-4703-D7ABD9604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DF883FD9-836A-5112-DC11-72CD38AA9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8CFB32-48D5-6317-3B58-22C306B56348}"/>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6" name="Segnaposto piè di pagina 5">
            <a:extLst>
              <a:ext uri="{FF2B5EF4-FFF2-40B4-BE49-F238E27FC236}">
                <a16:creationId xmlns:a16="http://schemas.microsoft.com/office/drawing/2014/main" id="{CC28A47F-E45A-3B58-E3C2-CFDB6DB1AD3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9F6E9F5C-2206-510E-A264-A7541867BFC0}"/>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54401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3E396-B02E-4619-82F1-C6830AC9964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E1EAF320-0E03-0B98-E7C9-0EEE57A201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40A448D3-DAE4-2C4E-6A7D-C84EA430E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E660577-C704-7814-27D9-5C4B9C1D30FC}"/>
              </a:ext>
            </a:extLst>
          </p:cNvPr>
          <p:cNvSpPr>
            <a:spLocks noGrp="1"/>
          </p:cNvSpPr>
          <p:nvPr>
            <p:ph type="dt" sz="half" idx="10"/>
          </p:nvPr>
        </p:nvSpPr>
        <p:spPr/>
        <p:txBody>
          <a:bodyPr/>
          <a:lstStyle/>
          <a:p>
            <a:fld id="{C27AFE55-E01C-CA4B-9A9B-10F8985A2379}" type="datetimeFigureOut">
              <a:rPr lang="en-US" smtClean="0"/>
              <a:t>6/19/22</a:t>
            </a:fld>
            <a:endParaRPr lang="en-US"/>
          </a:p>
        </p:txBody>
      </p:sp>
      <p:sp>
        <p:nvSpPr>
          <p:cNvPr id="6" name="Segnaposto piè di pagina 5">
            <a:extLst>
              <a:ext uri="{FF2B5EF4-FFF2-40B4-BE49-F238E27FC236}">
                <a16:creationId xmlns:a16="http://schemas.microsoft.com/office/drawing/2014/main" id="{C144EFC5-D902-EB28-3DD7-7661113EDB8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398654C3-4E02-037E-1A08-7ED1E186D292}"/>
              </a:ext>
            </a:extLst>
          </p:cNvPr>
          <p:cNvSpPr>
            <a:spLocks noGrp="1"/>
          </p:cNvSpPr>
          <p:nvPr>
            <p:ph type="sldNum" sz="quarter" idx="12"/>
          </p:nvPr>
        </p:nvSpPr>
        <p:spPr/>
        <p:txBody>
          <a:bodyPr/>
          <a:lstStyle/>
          <a:p>
            <a:fld id="{F96526BD-E75F-164C-820F-C9965B325D34}" type="slidenum">
              <a:rPr lang="en-US" smtClean="0"/>
              <a:t>‹N›</a:t>
            </a:fld>
            <a:endParaRPr lang="en-US"/>
          </a:p>
        </p:txBody>
      </p:sp>
    </p:spTree>
    <p:extLst>
      <p:ext uri="{BB962C8B-B14F-4D97-AF65-F5344CB8AC3E}">
        <p14:creationId xmlns:p14="http://schemas.microsoft.com/office/powerpoint/2010/main" val="183875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F267DC-6013-5496-CADB-E0A2A28BC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04F9F1B7-8582-A2F0-CE69-02EB0AF58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7B52139-9FAD-C121-778B-74A8C5371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AFE55-E01C-CA4B-9A9B-10F8985A2379}" type="datetimeFigureOut">
              <a:rPr lang="en-US" smtClean="0"/>
              <a:t>6/19/22</a:t>
            </a:fld>
            <a:endParaRPr lang="en-US"/>
          </a:p>
        </p:txBody>
      </p:sp>
      <p:sp>
        <p:nvSpPr>
          <p:cNvPr id="5" name="Segnaposto piè di pagina 4">
            <a:extLst>
              <a:ext uri="{FF2B5EF4-FFF2-40B4-BE49-F238E27FC236}">
                <a16:creationId xmlns:a16="http://schemas.microsoft.com/office/drawing/2014/main" id="{BD0A1D8C-1E12-C416-27D7-EBA53F27D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A2601910-5C37-7698-441F-9D3886531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526BD-E75F-164C-820F-C9965B325D34}" type="slidenum">
              <a:rPr lang="en-US" smtClean="0"/>
              <a:t>‹N›</a:t>
            </a:fld>
            <a:endParaRPr lang="en-US"/>
          </a:p>
        </p:txBody>
      </p:sp>
    </p:spTree>
    <p:extLst>
      <p:ext uri="{BB962C8B-B14F-4D97-AF65-F5344CB8AC3E}">
        <p14:creationId xmlns:p14="http://schemas.microsoft.com/office/powerpoint/2010/main" val="2410161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C69ECD-D08A-A8C4-E441-D827A0373939}"/>
              </a:ext>
            </a:extLst>
          </p:cNvPr>
          <p:cNvSpPr>
            <a:spLocks noGrp="1"/>
          </p:cNvSpPr>
          <p:nvPr>
            <p:ph type="ctrTitle"/>
          </p:nvPr>
        </p:nvSpPr>
        <p:spPr>
          <a:xfrm>
            <a:off x="1795848" y="1696173"/>
            <a:ext cx="9144000" cy="2387600"/>
          </a:xfrm>
        </p:spPr>
        <p:txBody>
          <a:bodyPr anchor="t">
            <a:normAutofit fontScale="90000"/>
          </a:bodyPr>
          <a:lstStyle/>
          <a:p>
            <a:r>
              <a:rPr lang="en-US" sz="13800" b="1" dirty="0">
                <a:latin typeface="Bradley Hand" pitchFamily="2" charset="77"/>
              </a:rPr>
              <a:t>WELCOME!</a:t>
            </a:r>
          </a:p>
        </p:txBody>
      </p:sp>
      <p:sp>
        <p:nvSpPr>
          <p:cNvPr id="5" name="CasellaDiTesto 4">
            <a:extLst>
              <a:ext uri="{FF2B5EF4-FFF2-40B4-BE49-F238E27FC236}">
                <a16:creationId xmlns:a16="http://schemas.microsoft.com/office/drawing/2014/main" id="{D5BD3C0E-109E-CBE6-4DCF-F0013DEE9BC0}"/>
              </a:ext>
            </a:extLst>
          </p:cNvPr>
          <p:cNvSpPr txBox="1"/>
          <p:nvPr/>
        </p:nvSpPr>
        <p:spPr>
          <a:xfrm>
            <a:off x="3118021" y="5755408"/>
            <a:ext cx="2977979" cy="954107"/>
          </a:xfrm>
          <a:prstGeom prst="rect">
            <a:avLst/>
          </a:prstGeom>
          <a:noFill/>
        </p:spPr>
        <p:txBody>
          <a:bodyPr wrap="square" rtlCol="0">
            <a:spAutoFit/>
          </a:bodyPr>
          <a:lstStyle/>
          <a:p>
            <a:r>
              <a:rPr lang="en-US" sz="1400" dirty="0">
                <a:latin typeface="Work Sans" pitchFamily="2" charset="77"/>
              </a:rPr>
              <a:t>DEPT. OF PHYSICS &amp; GEOLOGY</a:t>
            </a:r>
          </a:p>
          <a:p>
            <a:r>
              <a:rPr lang="en-US" sz="1400" dirty="0">
                <a:latin typeface="Work Sans" pitchFamily="2" charset="77"/>
              </a:rPr>
              <a:t>DEPT. OF AGRICULTURAL, FOOD AND ENVIRONMENTAL SCIENCES</a:t>
            </a:r>
          </a:p>
        </p:txBody>
      </p:sp>
      <p:pic>
        <p:nvPicPr>
          <p:cNvPr id="2050" name="Picture 2" descr="Nuova identità visiva per l'Università degli Studi di Perugia - Umbria -  ANSA.it">
            <a:extLst>
              <a:ext uri="{FF2B5EF4-FFF2-40B4-BE49-F238E27FC236}">
                <a16:creationId xmlns:a16="http://schemas.microsoft.com/office/drawing/2014/main" id="{C5A61CA1-01FA-61F4-CA3C-18CFACD53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96" y="4414282"/>
            <a:ext cx="26543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Sottotitolo 2">
            <a:extLst>
              <a:ext uri="{FF2B5EF4-FFF2-40B4-BE49-F238E27FC236}">
                <a16:creationId xmlns:a16="http://schemas.microsoft.com/office/drawing/2014/main" id="{F9B89CF2-34A7-605B-A09B-52106E7C0255}"/>
              </a:ext>
            </a:extLst>
          </p:cNvPr>
          <p:cNvSpPr>
            <a:spLocks noGrp="1"/>
          </p:cNvSpPr>
          <p:nvPr>
            <p:ph type="subTitle" idx="1"/>
          </p:nvPr>
        </p:nvSpPr>
        <p:spPr>
          <a:xfrm>
            <a:off x="1795847" y="3321452"/>
            <a:ext cx="9144000" cy="1655762"/>
          </a:xfrm>
        </p:spPr>
        <p:txBody>
          <a:bodyPr>
            <a:normAutofit/>
          </a:bodyPr>
          <a:lstStyle/>
          <a:p>
            <a:r>
              <a:rPr lang="en-US" sz="6600" dirty="0">
                <a:latin typeface="Bradley Hand" pitchFamily="2" charset="77"/>
              </a:rPr>
              <a:t>MANY THANKS!</a:t>
            </a:r>
          </a:p>
        </p:txBody>
      </p:sp>
      <p:pic>
        <p:nvPicPr>
          <p:cNvPr id="2052" name="Picture 4" descr="L'INFN CAMBIA LOGO">
            <a:extLst>
              <a:ext uri="{FF2B5EF4-FFF2-40B4-BE49-F238E27FC236}">
                <a16:creationId xmlns:a16="http://schemas.microsoft.com/office/drawing/2014/main" id="{1507F9C7-108E-AB7D-2D5E-F7954DAAF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812" y="4675968"/>
            <a:ext cx="38354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0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582D36-D550-EB9D-6428-ABFB6C735878}"/>
              </a:ext>
            </a:extLst>
          </p:cNvPr>
          <p:cNvSpPr>
            <a:spLocks noGrp="1"/>
          </p:cNvSpPr>
          <p:nvPr>
            <p:ph idx="1"/>
          </p:nvPr>
        </p:nvSpPr>
        <p:spPr>
          <a:xfrm>
            <a:off x="541637" y="2014150"/>
            <a:ext cx="11197281" cy="4633785"/>
          </a:xfrm>
        </p:spPr>
        <p:txBody>
          <a:bodyPr>
            <a:normAutofit fontScale="92500" lnSpcReduction="20000"/>
          </a:bodyPr>
          <a:lstStyle/>
          <a:p>
            <a:r>
              <a:rPr lang="en-US" dirty="0"/>
              <a:t>Speaker must use the computer of the conference hall.</a:t>
            </a:r>
          </a:p>
          <a:p>
            <a:endParaRPr lang="en-US" dirty="0"/>
          </a:p>
          <a:p>
            <a:r>
              <a:rPr lang="en-US" dirty="0"/>
              <a:t>Please upload your presentation in PPT or PDF  in this PC or upload the file in the the conference webpage  well in advance.</a:t>
            </a:r>
          </a:p>
          <a:p>
            <a:pPr marL="0" indent="0">
              <a:buNone/>
            </a:pPr>
            <a:endParaRPr lang="en-US" dirty="0"/>
          </a:p>
          <a:p>
            <a:r>
              <a:rPr lang="en-US" dirty="0"/>
              <a:t>who follow remotely the workshop can ask questions by virtually raising her/his hand on Teams</a:t>
            </a:r>
          </a:p>
          <a:p>
            <a:endParaRPr lang="en-US" dirty="0"/>
          </a:p>
          <a:p>
            <a:r>
              <a:rPr lang="en-US" dirty="0" err="1"/>
              <a:t>Viceversa</a:t>
            </a:r>
            <a:r>
              <a:rPr lang="en-US" dirty="0"/>
              <a:t> you in the room can ask question to speakers at home</a:t>
            </a:r>
          </a:p>
          <a:p>
            <a:endParaRPr lang="en-US" dirty="0"/>
          </a:p>
          <a:p>
            <a:r>
              <a:rPr lang="en-US" dirty="0"/>
              <a:t>We are recruiting moderators to help chairmen in handling questions from the room and from home, are there volunteers?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4532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582D36-D550-EB9D-6428-ABFB6C735878}"/>
              </a:ext>
            </a:extLst>
          </p:cNvPr>
          <p:cNvSpPr>
            <a:spLocks noGrp="1"/>
          </p:cNvSpPr>
          <p:nvPr>
            <p:ph idx="1"/>
          </p:nvPr>
        </p:nvSpPr>
        <p:spPr/>
        <p:txBody>
          <a:bodyPr>
            <a:normAutofit/>
          </a:bodyPr>
          <a:lstStyle/>
          <a:p>
            <a:r>
              <a:rPr lang="en-US" dirty="0"/>
              <a:t>Internet connection:</a:t>
            </a:r>
          </a:p>
          <a:p>
            <a:pPr lvl="1"/>
            <a:r>
              <a:rPr lang="en-US" dirty="0"/>
              <a:t>EDUROAM is available in the conference hall</a:t>
            </a:r>
          </a:p>
          <a:p>
            <a:pPr lvl="1"/>
            <a:r>
              <a:rPr lang="en-US" dirty="0"/>
              <a:t>If you have not </a:t>
            </a:r>
            <a:r>
              <a:rPr lang="en-US" dirty="0" err="1"/>
              <a:t>Eduroam</a:t>
            </a:r>
            <a:r>
              <a:rPr lang="en-US" dirty="0"/>
              <a:t> please let me know</a:t>
            </a:r>
          </a:p>
          <a:p>
            <a:pPr marL="0" indent="0">
              <a:buNone/>
            </a:pPr>
            <a:endParaRPr lang="en-US" dirty="0"/>
          </a:p>
          <a:p>
            <a:r>
              <a:rPr lang="en-US" dirty="0"/>
              <a:t>Coffee breaks will be served in the cloister (exit the conference hall and turn left)</a:t>
            </a:r>
          </a:p>
          <a:p>
            <a:endParaRPr lang="en-US" dirty="0"/>
          </a:p>
          <a:p>
            <a:r>
              <a:rPr lang="en-US" dirty="0"/>
              <a:t>Lunches will be served in the medieval garden (exit the conference hall and turn right)</a:t>
            </a:r>
          </a:p>
          <a:p>
            <a:endParaRPr lang="en-US" dirty="0"/>
          </a:p>
          <a:p>
            <a:pPr marL="0" indent="0">
              <a:buNone/>
            </a:pPr>
            <a:endParaRPr lang="en-US" dirty="0"/>
          </a:p>
        </p:txBody>
      </p:sp>
    </p:spTree>
    <p:extLst>
      <p:ext uri="{BB962C8B-B14F-4D97-AF65-F5344CB8AC3E}">
        <p14:creationId xmlns:p14="http://schemas.microsoft.com/office/powerpoint/2010/main" val="247249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FF69B3-7050-FFBC-39E6-7CED9774039E}"/>
              </a:ext>
            </a:extLst>
          </p:cNvPr>
          <p:cNvSpPr>
            <a:spLocks noGrp="1"/>
          </p:cNvSpPr>
          <p:nvPr>
            <p:ph type="title"/>
          </p:nvPr>
        </p:nvSpPr>
        <p:spPr/>
        <p:txBody>
          <a:bodyPr/>
          <a:lstStyle/>
          <a:p>
            <a:endParaRPr lang="en-US"/>
          </a:p>
        </p:txBody>
      </p:sp>
      <p:grpSp>
        <p:nvGrpSpPr>
          <p:cNvPr id="4" name="Gruppo 3">
            <a:extLst>
              <a:ext uri="{FF2B5EF4-FFF2-40B4-BE49-F238E27FC236}">
                <a16:creationId xmlns:a16="http://schemas.microsoft.com/office/drawing/2014/main" id="{CC38073E-70E2-DC68-80CF-AFB1CEE499A0}"/>
              </a:ext>
            </a:extLst>
          </p:cNvPr>
          <p:cNvGrpSpPr/>
          <p:nvPr/>
        </p:nvGrpSpPr>
        <p:grpSpPr>
          <a:xfrm>
            <a:off x="397769" y="499343"/>
            <a:ext cx="5280084" cy="5859314"/>
            <a:chOff x="3548742" y="507980"/>
            <a:chExt cx="5280084" cy="5859314"/>
          </a:xfrm>
        </p:grpSpPr>
        <p:sp>
          <p:nvSpPr>
            <p:cNvPr id="5" name="Ovale 4">
              <a:extLst>
                <a:ext uri="{FF2B5EF4-FFF2-40B4-BE49-F238E27FC236}">
                  <a16:creationId xmlns:a16="http://schemas.microsoft.com/office/drawing/2014/main" id="{E7F9FA44-5716-0B15-1886-53C1AB599C47}"/>
                </a:ext>
              </a:extLst>
            </p:cNvPr>
            <p:cNvSpPr/>
            <p:nvPr/>
          </p:nvSpPr>
          <p:spPr>
            <a:xfrm rot="1726687">
              <a:off x="3548742" y="507980"/>
              <a:ext cx="5094515" cy="5094514"/>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D7EA864E-659F-57D8-A502-51D1A0B06276}"/>
                </a:ext>
              </a:extLst>
            </p:cNvPr>
            <p:cNvSpPr/>
            <p:nvPr/>
          </p:nvSpPr>
          <p:spPr>
            <a:xfrm>
              <a:off x="5174903" y="3846593"/>
              <a:ext cx="2598571" cy="2520701"/>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6266B8B0-F543-C516-507B-714E3B1A5D30}"/>
                </a:ext>
              </a:extLst>
            </p:cNvPr>
            <p:cNvSpPr/>
            <p:nvPr/>
          </p:nvSpPr>
          <p:spPr>
            <a:xfrm>
              <a:off x="7293461" y="3846593"/>
              <a:ext cx="1535365" cy="1586086"/>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A81DCC8B-E7B1-BBB0-A0BC-EC8C2EC46D2D}"/>
                </a:ext>
              </a:extLst>
            </p:cNvPr>
            <p:cNvSpPr txBox="1"/>
            <p:nvPr/>
          </p:nvSpPr>
          <p:spPr>
            <a:xfrm rot="17831222">
              <a:off x="4991463" y="1872126"/>
              <a:ext cx="2209072" cy="2356793"/>
            </a:xfrm>
            <a:prstGeom prst="rect">
              <a:avLst/>
            </a:prstGeom>
            <a:noFill/>
          </p:spPr>
          <p:txBody>
            <a:bodyPr wrap="square" rtlCol="0">
              <a:prstTxWarp prst="textCircle">
                <a:avLst/>
              </a:prstTxWarp>
              <a:spAutoFit/>
            </a:bodyPr>
            <a:lstStyle/>
            <a:p>
              <a:pPr algn="ctr"/>
              <a:r>
                <a:rPr lang="it-IT" sz="5400" dirty="0">
                  <a:latin typeface="Herculanum" panose="02000505000000020004" pitchFamily="2" charset="77"/>
                  <a:cs typeface="Apple Chancery" panose="03020702040506060504" pitchFamily="66" charset="-79"/>
                </a:rPr>
                <a:t>Torino Workshop        </a:t>
              </a:r>
            </a:p>
          </p:txBody>
        </p:sp>
        <p:sp>
          <p:nvSpPr>
            <p:cNvPr id="9" name="CasellaDiTesto 8">
              <a:extLst>
                <a:ext uri="{FF2B5EF4-FFF2-40B4-BE49-F238E27FC236}">
                  <a16:creationId xmlns:a16="http://schemas.microsoft.com/office/drawing/2014/main" id="{D6625D36-50DE-335A-EECB-B4483C95894A}"/>
                </a:ext>
              </a:extLst>
            </p:cNvPr>
            <p:cNvSpPr txBox="1"/>
            <p:nvPr/>
          </p:nvSpPr>
          <p:spPr>
            <a:xfrm>
              <a:off x="5276489" y="2042928"/>
              <a:ext cx="1639020" cy="1569660"/>
            </a:xfrm>
            <a:prstGeom prst="rect">
              <a:avLst/>
            </a:prstGeom>
            <a:noFill/>
          </p:spPr>
          <p:txBody>
            <a:bodyPr wrap="square" rtlCol="0">
              <a:spAutoFit/>
            </a:bodyPr>
            <a:lstStyle/>
            <a:p>
              <a:pPr algn="ctr"/>
              <a:r>
                <a:rPr lang="it-IT" sz="3200" dirty="0">
                  <a:latin typeface="Herculanum" panose="02000505000000020004" pitchFamily="2" charset="77"/>
                </a:rPr>
                <a:t>The</a:t>
              </a:r>
              <a:r>
                <a:rPr lang="it-IT" sz="4800" dirty="0">
                  <a:latin typeface="Herculanum" panose="02000505000000020004" pitchFamily="2" charset="77"/>
                </a:rPr>
                <a:t> 13</a:t>
              </a:r>
              <a:r>
                <a:rPr lang="it-IT" sz="4800" baseline="30000" dirty="0">
                  <a:latin typeface="Herculanum" panose="02000505000000020004" pitchFamily="2" charset="77"/>
                </a:rPr>
                <a:t>th</a:t>
              </a:r>
            </a:p>
          </p:txBody>
        </p:sp>
        <p:sp>
          <p:nvSpPr>
            <p:cNvPr id="10" name="CasellaDiTesto 9">
              <a:extLst>
                <a:ext uri="{FF2B5EF4-FFF2-40B4-BE49-F238E27FC236}">
                  <a16:creationId xmlns:a16="http://schemas.microsoft.com/office/drawing/2014/main" id="{63C1FD8F-9D74-64C9-3780-AB27B2651756}"/>
                </a:ext>
              </a:extLst>
            </p:cNvPr>
            <p:cNvSpPr txBox="1"/>
            <p:nvPr/>
          </p:nvSpPr>
          <p:spPr>
            <a:xfrm>
              <a:off x="7482356" y="4270304"/>
              <a:ext cx="1157575" cy="738664"/>
            </a:xfrm>
            <a:prstGeom prst="rect">
              <a:avLst/>
            </a:prstGeom>
            <a:noFill/>
          </p:spPr>
          <p:txBody>
            <a:bodyPr wrap="square">
              <a:spAutoFit/>
            </a:bodyPr>
            <a:lstStyle/>
            <a:p>
              <a:pPr algn="ctr"/>
              <a:r>
                <a:rPr lang="it-IT" sz="1400" dirty="0">
                  <a:latin typeface="Herculanum" panose="02000505000000020004" pitchFamily="2" charset="77"/>
                </a:rPr>
                <a:t>PERUGIA</a:t>
              </a:r>
            </a:p>
            <a:p>
              <a:pPr algn="ctr"/>
              <a:r>
                <a:rPr lang="it-IT" sz="1400" dirty="0">
                  <a:latin typeface="Herculanum" panose="02000505000000020004" pitchFamily="2" charset="77"/>
                </a:rPr>
                <a:t>19</a:t>
              </a:r>
              <a:r>
                <a:rPr lang="it-IT" sz="1400" baseline="30000" dirty="0">
                  <a:latin typeface="Herculanum" panose="02000505000000020004" pitchFamily="2" charset="77"/>
                </a:rPr>
                <a:t>th</a:t>
              </a:r>
              <a:r>
                <a:rPr lang="it-IT" sz="1400" dirty="0">
                  <a:latin typeface="Herculanum" panose="02000505000000020004" pitchFamily="2" charset="77"/>
                </a:rPr>
                <a:t>-24</a:t>
              </a:r>
              <a:r>
                <a:rPr lang="it-IT" sz="1400" baseline="30000" dirty="0">
                  <a:latin typeface="Herculanum" panose="02000505000000020004" pitchFamily="2" charset="77"/>
                </a:rPr>
                <a:t>th   </a:t>
              </a:r>
            </a:p>
            <a:p>
              <a:pPr algn="ctr"/>
              <a:r>
                <a:rPr lang="it-IT" sz="1400" dirty="0" err="1">
                  <a:latin typeface="Herculanum" panose="02000505000000020004" pitchFamily="2" charset="77"/>
                </a:rPr>
                <a:t>June</a:t>
              </a:r>
              <a:r>
                <a:rPr lang="it-IT" sz="1400" dirty="0">
                  <a:latin typeface="Herculanum" panose="02000505000000020004" pitchFamily="2" charset="77"/>
                </a:rPr>
                <a:t> 2022</a:t>
              </a:r>
              <a:endParaRPr lang="it-IT" sz="1400" baseline="30000" dirty="0">
                <a:latin typeface="Herculanum" panose="02000505000000020004" pitchFamily="2" charset="77"/>
              </a:endParaRPr>
            </a:p>
          </p:txBody>
        </p:sp>
        <p:sp>
          <p:nvSpPr>
            <p:cNvPr id="11" name="CasellaDiTesto 10">
              <a:extLst>
                <a:ext uri="{FF2B5EF4-FFF2-40B4-BE49-F238E27FC236}">
                  <a16:creationId xmlns:a16="http://schemas.microsoft.com/office/drawing/2014/main" id="{E3E11B22-83C6-CC02-952E-F3444499D8E2}"/>
                </a:ext>
              </a:extLst>
            </p:cNvPr>
            <p:cNvSpPr txBox="1"/>
            <p:nvPr/>
          </p:nvSpPr>
          <p:spPr>
            <a:xfrm>
              <a:off x="5895400" y="4484588"/>
              <a:ext cx="1157576" cy="1200329"/>
            </a:xfrm>
            <a:prstGeom prst="rect">
              <a:avLst/>
            </a:prstGeom>
            <a:noFill/>
          </p:spPr>
          <p:txBody>
            <a:bodyPr wrap="square">
              <a:spAutoFit/>
            </a:bodyPr>
            <a:lstStyle/>
            <a:p>
              <a:pPr algn="ctr"/>
              <a:r>
                <a:rPr lang="it-IT" sz="2400" dirty="0">
                  <a:latin typeface="Herculanum" panose="02000505000000020004" pitchFamily="2" charset="77"/>
                </a:rPr>
                <a:t>ON </a:t>
              </a:r>
            </a:p>
            <a:p>
              <a:pPr algn="ctr"/>
              <a:r>
                <a:rPr lang="it-IT" sz="2400" dirty="0">
                  <a:latin typeface="Herculanum" panose="02000505000000020004" pitchFamily="2" charset="77"/>
                </a:rPr>
                <a:t>AGB </a:t>
              </a:r>
            </a:p>
            <a:p>
              <a:pPr algn="ctr"/>
              <a:r>
                <a:rPr lang="it-IT" sz="2400" dirty="0">
                  <a:latin typeface="Herculanum" panose="02000505000000020004" pitchFamily="2" charset="77"/>
                </a:rPr>
                <a:t>STARS</a:t>
              </a:r>
              <a:endParaRPr lang="it-IT" sz="2400" baseline="30000" dirty="0">
                <a:latin typeface="Herculanum" panose="02000505000000020004" pitchFamily="2" charset="77"/>
              </a:endParaRPr>
            </a:p>
          </p:txBody>
        </p:sp>
      </p:grpSp>
      <p:pic>
        <p:nvPicPr>
          <p:cNvPr id="4098" name="Picture 2">
            <a:extLst>
              <a:ext uri="{FF2B5EF4-FFF2-40B4-BE49-F238E27FC236}">
                <a16:creationId xmlns:a16="http://schemas.microsoft.com/office/drawing/2014/main" id="{4413A7D5-241E-5F23-FFFA-AF9401E23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310" y="0"/>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0101"/>
        </a:solidFill>
        <a:effectLst/>
      </p:bgPr>
    </p:bg>
    <p:spTree>
      <p:nvGrpSpPr>
        <p:cNvPr id="1" name=""/>
        <p:cNvGrpSpPr/>
        <p:nvPr/>
      </p:nvGrpSpPr>
      <p:grpSpPr>
        <a:xfrm>
          <a:off x="0" y="0"/>
          <a:ext cx="0" cy="0"/>
          <a:chOff x="0" y="0"/>
          <a:chExt cx="0" cy="0"/>
        </a:xfrm>
      </p:grpSpPr>
      <p:pic>
        <p:nvPicPr>
          <p:cNvPr id="5" name="Segnaposto contenuto 4" descr="Immagine che contiene esterni, cielo, ponte, arco&#10;&#10;Descrizione generata automaticamente">
            <a:extLst>
              <a:ext uri="{FF2B5EF4-FFF2-40B4-BE49-F238E27FC236}">
                <a16:creationId xmlns:a16="http://schemas.microsoft.com/office/drawing/2014/main" id="{8080A27B-96E2-DA07-AAD8-5124C2ADF8A2}"/>
              </a:ext>
            </a:extLst>
          </p:cNvPr>
          <p:cNvPicPr>
            <a:picLocks noGrp="1" noChangeAspect="1"/>
          </p:cNvPicPr>
          <p:nvPr>
            <p:ph idx="1"/>
          </p:nvPr>
        </p:nvPicPr>
        <p:blipFill rotWithShape="1">
          <a:blip r:embed="rId2"/>
          <a:srcRect l="39325"/>
          <a:stretch/>
        </p:blipFill>
        <p:spPr>
          <a:xfrm>
            <a:off x="0" y="22470"/>
            <a:ext cx="6215449" cy="6835530"/>
          </a:xfrm>
        </p:spPr>
      </p:pic>
      <p:sp>
        <p:nvSpPr>
          <p:cNvPr id="2" name="Titolo 1">
            <a:extLst>
              <a:ext uri="{FF2B5EF4-FFF2-40B4-BE49-F238E27FC236}">
                <a16:creationId xmlns:a16="http://schemas.microsoft.com/office/drawing/2014/main" id="{894B5E5B-075A-74E9-E04E-B2809876AFEE}"/>
              </a:ext>
            </a:extLst>
          </p:cNvPr>
          <p:cNvSpPr>
            <a:spLocks noGrp="1"/>
          </p:cNvSpPr>
          <p:nvPr>
            <p:ph type="title"/>
          </p:nvPr>
        </p:nvSpPr>
        <p:spPr>
          <a:xfrm>
            <a:off x="3601994" y="117990"/>
            <a:ext cx="8449962" cy="1325563"/>
          </a:xfrm>
        </p:spPr>
        <p:txBody>
          <a:bodyPr/>
          <a:lstStyle/>
          <a:p>
            <a:r>
              <a:rPr lang="en-US" dirty="0">
                <a:solidFill>
                  <a:schemeClr val="bg1"/>
                </a:solidFill>
              </a:rPr>
              <a:t>The Abbey of San Pietro in Perugia</a:t>
            </a:r>
          </a:p>
        </p:txBody>
      </p:sp>
      <p:sp>
        <p:nvSpPr>
          <p:cNvPr id="6" name="Segnaposto contenuto 2">
            <a:extLst>
              <a:ext uri="{FF2B5EF4-FFF2-40B4-BE49-F238E27FC236}">
                <a16:creationId xmlns:a16="http://schemas.microsoft.com/office/drawing/2014/main" id="{C0EC4F4A-A171-5880-687F-48A535EB9638}"/>
              </a:ext>
            </a:extLst>
          </p:cNvPr>
          <p:cNvSpPr txBox="1">
            <a:spLocks/>
          </p:cNvSpPr>
          <p:nvPr/>
        </p:nvSpPr>
        <p:spPr>
          <a:xfrm>
            <a:off x="3784256" y="1676664"/>
            <a:ext cx="8085438" cy="49482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The abbey of San Pietro in Perugia is today the seat of: </a:t>
            </a:r>
          </a:p>
          <a:p>
            <a:pPr lvl="1"/>
            <a:r>
              <a:rPr lang="en-US" dirty="0">
                <a:solidFill>
                  <a:schemeClr val="bg1"/>
                </a:solidFill>
              </a:rPr>
              <a:t>the Department of Agricultural, Food and Environmental Sciences of </a:t>
            </a:r>
            <a:r>
              <a:rPr lang="en-US" dirty="0" err="1">
                <a:solidFill>
                  <a:schemeClr val="bg1"/>
                </a:solidFill>
              </a:rPr>
              <a:t>uniPG</a:t>
            </a:r>
            <a:endParaRPr lang="en-US" dirty="0">
              <a:solidFill>
                <a:schemeClr val="bg1"/>
              </a:solidFill>
            </a:endParaRPr>
          </a:p>
          <a:p>
            <a:pPr lvl="1"/>
            <a:r>
              <a:rPr lang="en-US" dirty="0">
                <a:solidFill>
                  <a:schemeClr val="bg1"/>
                </a:solidFill>
              </a:rPr>
              <a:t>the Foundation for the Agricultural Institution </a:t>
            </a:r>
          </a:p>
          <a:p>
            <a:pPr lvl="1"/>
            <a:r>
              <a:rPr lang="en-US" dirty="0">
                <a:solidFill>
                  <a:schemeClr val="bg1"/>
                </a:solidFill>
              </a:rPr>
              <a:t>and it is still a small convent of Benedictine monks ...</a:t>
            </a:r>
          </a:p>
          <a:p>
            <a:pPr marL="457200" lvl="1" indent="0">
              <a:buNone/>
            </a:pPr>
            <a:endParaRPr lang="en-US" dirty="0">
              <a:solidFill>
                <a:schemeClr val="bg1"/>
              </a:solidFill>
            </a:endParaRPr>
          </a:p>
          <a:p>
            <a:pPr marL="0" indent="0">
              <a:buNone/>
            </a:pPr>
            <a:r>
              <a:rPr lang="en-US" sz="2600" dirty="0">
                <a:solidFill>
                  <a:schemeClr val="bg1"/>
                </a:solidFill>
              </a:rPr>
              <a:t>San Pietro Abbey is one of the very few monasteries in Italy (and in Europe) that has been constantly inhabited by monks, from its foundation in 966 until today.</a:t>
            </a:r>
          </a:p>
          <a:p>
            <a:pPr marL="0" indent="0">
              <a:buNone/>
            </a:pPr>
            <a:r>
              <a:rPr lang="en-US" sz="2600" dirty="0">
                <a:solidFill>
                  <a:schemeClr val="bg1"/>
                </a:solidFill>
              </a:rPr>
              <a:t>More than 1000 years of history are very long and interesting tale and you will learn more about it  tomorrow during your visit.</a:t>
            </a:r>
          </a:p>
          <a:p>
            <a:pPr marL="0" indent="0">
              <a:buNone/>
            </a:pPr>
            <a:r>
              <a:rPr lang="en-US" sz="2600" dirty="0">
                <a:solidFill>
                  <a:schemeClr val="bg1"/>
                </a:solidFill>
              </a:rPr>
              <a:t>However, today: June 20th, 2022 is an important anniversary.</a:t>
            </a:r>
          </a:p>
          <a:p>
            <a:pPr marL="0" indent="0">
              <a:buNone/>
            </a:pPr>
            <a:endParaRPr lang="en-US" dirty="0">
              <a:solidFill>
                <a:schemeClr val="bg1"/>
              </a:solidFill>
            </a:endParaRPr>
          </a:p>
        </p:txBody>
      </p:sp>
    </p:spTree>
    <p:extLst>
      <p:ext uri="{BB962C8B-B14F-4D97-AF65-F5344CB8AC3E}">
        <p14:creationId xmlns:p14="http://schemas.microsoft.com/office/powerpoint/2010/main" val="355263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egnaposto contenuto 4" descr="Immagine che contiene esterni, edificio, pietra, colonnato&#10;&#10;Descrizione generata automaticamente">
            <a:extLst>
              <a:ext uri="{FF2B5EF4-FFF2-40B4-BE49-F238E27FC236}">
                <a16:creationId xmlns:a16="http://schemas.microsoft.com/office/drawing/2014/main" id="{2128ED37-D0BC-63B4-3D8F-66BD23EA58BB}"/>
              </a:ext>
            </a:extLst>
          </p:cNvPr>
          <p:cNvPicPr>
            <a:picLocks noGrp="1" noChangeAspect="1"/>
          </p:cNvPicPr>
          <p:nvPr>
            <p:ph idx="1"/>
          </p:nvPr>
        </p:nvPicPr>
        <p:blipFill rotWithShape="1">
          <a:blip r:embed="rId2"/>
          <a:srcRect t="10730" b="5016"/>
          <a:stretch/>
        </p:blipFill>
        <p:spPr>
          <a:xfrm>
            <a:off x="20" y="1282"/>
            <a:ext cx="12191980" cy="6856718"/>
          </a:xfrm>
          <a:prstGeom prst="rect">
            <a:avLst/>
          </a:prstGeom>
        </p:spPr>
      </p:pic>
      <p:sp>
        <p:nvSpPr>
          <p:cNvPr id="7" name="Segnaposto contenuto 2">
            <a:extLst>
              <a:ext uri="{FF2B5EF4-FFF2-40B4-BE49-F238E27FC236}">
                <a16:creationId xmlns:a16="http://schemas.microsoft.com/office/drawing/2014/main" id="{98AF2D33-C8D2-62B5-21B4-60DD3E8AB39D}"/>
              </a:ext>
            </a:extLst>
          </p:cNvPr>
          <p:cNvSpPr txBox="1">
            <a:spLocks/>
          </p:cNvSpPr>
          <p:nvPr/>
        </p:nvSpPr>
        <p:spPr>
          <a:xfrm>
            <a:off x="1036" y="0"/>
            <a:ext cx="3940343" cy="6858000"/>
          </a:xfrm>
          <a:prstGeom prst="rect">
            <a:avLst/>
          </a:prstGeom>
          <a:solidFill>
            <a:srgbClr val="1C1A16">
              <a:alpha val="88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alpha val="80000"/>
                  </a:schemeClr>
                </a:solidFill>
              </a:rPr>
              <a:t>The Risorgimento, i.e. the unification of Italy, is the 19</a:t>
            </a:r>
            <a:r>
              <a:rPr lang="en-US" sz="2000" baseline="30000" dirty="0">
                <a:solidFill>
                  <a:schemeClr val="bg1">
                    <a:alpha val="80000"/>
                  </a:schemeClr>
                </a:solidFill>
              </a:rPr>
              <a:t>th</a:t>
            </a:r>
            <a:r>
              <a:rPr lang="en-US" sz="2000" dirty="0">
                <a:solidFill>
                  <a:schemeClr val="bg1">
                    <a:alpha val="80000"/>
                  </a:schemeClr>
                </a:solidFill>
              </a:rPr>
              <a:t> century political and social movement that in 1861 resulted in the unification of the Kingdom of Italy from different states of the Italian Peninsula.</a:t>
            </a:r>
          </a:p>
          <a:p>
            <a:pPr marL="0" indent="0">
              <a:buNone/>
            </a:pPr>
            <a:r>
              <a:rPr lang="en-US" sz="2000" dirty="0">
                <a:solidFill>
                  <a:schemeClr val="bg1">
                    <a:alpha val="80000"/>
                  </a:schemeClr>
                </a:solidFill>
              </a:rPr>
              <a:t>Inspired by the rebellions in the 1820s and 1830s against the resolutions of the Congress of Vienna, the unification process was precipitated by the Revolutions of 1848, and completed in 1871 after the conquest of Rome (for someone after the First World War in 1918…)</a:t>
            </a:r>
          </a:p>
          <a:p>
            <a:pPr marL="0" indent="0">
              <a:buNone/>
            </a:pPr>
            <a:r>
              <a:rPr lang="en-US" sz="2000" dirty="0">
                <a:solidFill>
                  <a:schemeClr val="bg1">
                    <a:alpha val="80000"/>
                  </a:schemeClr>
                </a:solidFill>
              </a:rPr>
              <a:t>In this framework the Second Italian War of Independence (Franco-Austrian War, or the Austro-Sardinian War or Italian War) was fought in 1859 by the Second French Empire and the Savoyard Kingdom of Sardinia against the Austrian Empire. </a:t>
            </a:r>
          </a:p>
          <a:p>
            <a:pPr marL="0" indent="0">
              <a:buNone/>
            </a:pPr>
            <a:endParaRPr lang="en-US" sz="2000" dirty="0">
              <a:solidFill>
                <a:schemeClr val="bg1">
                  <a:alpha val="80000"/>
                </a:schemeClr>
              </a:solidFill>
            </a:endParaRPr>
          </a:p>
          <a:p>
            <a:pPr marL="0" indent="0">
              <a:buNone/>
            </a:pPr>
            <a:endParaRPr lang="en-GB" sz="2000" dirty="0">
              <a:solidFill>
                <a:schemeClr val="bg1"/>
              </a:solidFill>
            </a:endParaRPr>
          </a:p>
        </p:txBody>
      </p:sp>
    </p:spTree>
    <p:extLst>
      <p:ext uri="{BB962C8B-B14F-4D97-AF65-F5344CB8AC3E}">
        <p14:creationId xmlns:p14="http://schemas.microsoft.com/office/powerpoint/2010/main" val="362151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egnaposto contenuto 4" descr="Immagine che contiene edificio, esterni, pietra, passerella&#10;&#10;Descrizione generata automaticamente">
            <a:extLst>
              <a:ext uri="{FF2B5EF4-FFF2-40B4-BE49-F238E27FC236}">
                <a16:creationId xmlns:a16="http://schemas.microsoft.com/office/drawing/2014/main" id="{D000ACEE-181D-877A-F6C4-4818E44C6207}"/>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
        <p:nvSpPr>
          <p:cNvPr id="7" name="Segnaposto contenuto 2">
            <a:extLst>
              <a:ext uri="{FF2B5EF4-FFF2-40B4-BE49-F238E27FC236}">
                <a16:creationId xmlns:a16="http://schemas.microsoft.com/office/drawing/2014/main" id="{5C286C75-ED94-2E32-D4A9-CF76CDFEA2D8}"/>
              </a:ext>
            </a:extLst>
          </p:cNvPr>
          <p:cNvSpPr txBox="1">
            <a:spLocks/>
          </p:cNvSpPr>
          <p:nvPr/>
        </p:nvSpPr>
        <p:spPr>
          <a:xfrm>
            <a:off x="7525264" y="0"/>
            <a:ext cx="4510217" cy="6858000"/>
          </a:xfrm>
          <a:prstGeom prst="rect">
            <a:avLst/>
          </a:prstGeom>
          <a:solidFill>
            <a:srgbClr val="1C1A16">
              <a:alpha val="54000"/>
            </a:srgbClr>
          </a:solid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solidFill>
                <a:schemeClr val="bg1"/>
              </a:solidFill>
            </a:endParaRPr>
          </a:p>
          <a:p>
            <a:pPr marL="0" indent="0">
              <a:buNone/>
            </a:pPr>
            <a:r>
              <a:rPr lang="en-GB" sz="2400" dirty="0">
                <a:solidFill>
                  <a:schemeClr val="bg1"/>
                </a:solidFill>
              </a:rPr>
              <a:t>Perugia at that time was part of Papal State </a:t>
            </a:r>
          </a:p>
          <a:p>
            <a:pPr marL="0" indent="0">
              <a:buNone/>
            </a:pPr>
            <a:endParaRPr lang="en-GB" sz="2400" dirty="0">
              <a:solidFill>
                <a:schemeClr val="bg1"/>
              </a:solidFill>
            </a:endParaRPr>
          </a:p>
          <a:p>
            <a:pPr marL="0" indent="0">
              <a:buNone/>
            </a:pPr>
            <a:r>
              <a:rPr lang="en-GB" sz="2400" dirty="0">
                <a:solidFill>
                  <a:schemeClr val="bg1"/>
                </a:solidFill>
              </a:rPr>
              <a:t>On June 14th, in Perugia an insurrectionary committee ask the pontifical government, through the intermediary of its representative at Perugia Luigi </a:t>
            </a:r>
            <a:r>
              <a:rPr lang="en-GB" sz="2400" dirty="0" err="1">
                <a:solidFill>
                  <a:schemeClr val="bg1"/>
                </a:solidFill>
              </a:rPr>
              <a:t>Giordani</a:t>
            </a:r>
            <a:r>
              <a:rPr lang="en-GB" sz="2400" dirty="0">
                <a:solidFill>
                  <a:schemeClr val="bg1"/>
                </a:solidFill>
              </a:rPr>
              <a:t>, to abandon the position of neutrality about the Second War of Independence </a:t>
            </a:r>
          </a:p>
          <a:p>
            <a:pPr marL="0" indent="0" algn="just">
              <a:buNone/>
            </a:pPr>
            <a:endParaRPr lang="en-GB" sz="2400" dirty="0">
              <a:solidFill>
                <a:schemeClr val="bg1"/>
              </a:solidFill>
            </a:endParaRPr>
          </a:p>
          <a:p>
            <a:pPr marL="0" indent="0">
              <a:buNone/>
            </a:pPr>
            <a:r>
              <a:rPr lang="en-GB" sz="2400" dirty="0" err="1">
                <a:solidFill>
                  <a:schemeClr val="bg1"/>
                </a:solidFill>
              </a:rPr>
              <a:t>Giordani</a:t>
            </a:r>
            <a:r>
              <a:rPr lang="en-GB" sz="2400" dirty="0">
                <a:solidFill>
                  <a:schemeClr val="bg1"/>
                </a:solidFill>
              </a:rPr>
              <a:t> refuted, Perugia people rebelled against the temporal authority of the Pope and established a provisional government, offering the dictatorship to Victor-Emmanuel (king of Sardinia)</a:t>
            </a:r>
          </a:p>
          <a:p>
            <a:pPr marL="0" indent="0">
              <a:buNone/>
            </a:pPr>
            <a:endParaRPr lang="en-GB" sz="2400" dirty="0">
              <a:solidFill>
                <a:schemeClr val="bg1"/>
              </a:solidFill>
            </a:endParaRPr>
          </a:p>
          <a:p>
            <a:pPr marL="0" indent="0">
              <a:buNone/>
            </a:pPr>
            <a:endParaRPr lang="en-GB" sz="2400" dirty="0">
              <a:solidFill>
                <a:schemeClr val="bg1"/>
              </a:solidFill>
            </a:endParaRPr>
          </a:p>
          <a:p>
            <a:pPr marL="0" indent="0">
              <a:buNone/>
            </a:pPr>
            <a:endParaRPr lang="en-GB" sz="2400" dirty="0">
              <a:solidFill>
                <a:schemeClr val="bg1"/>
              </a:solidFill>
            </a:endParaRPr>
          </a:p>
          <a:p>
            <a:pPr marL="0" indent="0">
              <a:buNone/>
            </a:pPr>
            <a:endParaRPr lang="en-GB" sz="2400" dirty="0">
              <a:solidFill>
                <a:schemeClr val="bg1"/>
              </a:solidFill>
            </a:endParaRPr>
          </a:p>
          <a:p>
            <a:pPr marL="0" indent="0">
              <a:buNone/>
            </a:pPr>
            <a:endParaRPr lang="en-GB" sz="2400" dirty="0">
              <a:solidFill>
                <a:schemeClr val="bg1"/>
              </a:solidFill>
            </a:endParaRPr>
          </a:p>
          <a:p>
            <a:pPr marL="0" indent="0">
              <a:buNone/>
            </a:pPr>
            <a:endParaRPr lang="en-GB" sz="2400" dirty="0">
              <a:solidFill>
                <a:schemeClr val="bg1"/>
              </a:solidFill>
            </a:endParaRPr>
          </a:p>
        </p:txBody>
      </p:sp>
    </p:spTree>
    <p:extLst>
      <p:ext uri="{BB962C8B-B14F-4D97-AF65-F5344CB8AC3E}">
        <p14:creationId xmlns:p14="http://schemas.microsoft.com/office/powerpoint/2010/main" val="37598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strips(down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strips(down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strips(downLeft)">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egnaposto contenuto 4" descr="Immagine che contiene edificio, esterni, ponte, arco&#10;&#10;Descrizione generata automaticamente">
            <a:extLst>
              <a:ext uri="{FF2B5EF4-FFF2-40B4-BE49-F238E27FC236}">
                <a16:creationId xmlns:a16="http://schemas.microsoft.com/office/drawing/2014/main" id="{8E872E74-EC77-0618-250B-560E6B1FF644}"/>
              </a:ext>
            </a:extLst>
          </p:cNvPr>
          <p:cNvPicPr>
            <a:picLocks noGrp="1" noChangeAspect="1"/>
          </p:cNvPicPr>
          <p:nvPr>
            <p:ph idx="1"/>
          </p:nvPr>
        </p:nvPicPr>
        <p:blipFill rotWithShape="1">
          <a:blip r:embed="rId2"/>
          <a:srcRect t="12280" b="3466"/>
          <a:stretch/>
        </p:blipFill>
        <p:spPr>
          <a:xfrm>
            <a:off x="20" y="1282"/>
            <a:ext cx="12191980" cy="6856718"/>
          </a:xfrm>
          <a:prstGeom prst="rect">
            <a:avLst/>
          </a:prstGeom>
        </p:spPr>
      </p:pic>
      <p:sp>
        <p:nvSpPr>
          <p:cNvPr id="15" name="CasellaDiTesto 14">
            <a:extLst>
              <a:ext uri="{FF2B5EF4-FFF2-40B4-BE49-F238E27FC236}">
                <a16:creationId xmlns:a16="http://schemas.microsoft.com/office/drawing/2014/main" id="{E0BD304B-7856-2E3C-CB73-7318A6A273B3}"/>
              </a:ext>
            </a:extLst>
          </p:cNvPr>
          <p:cNvSpPr txBox="1"/>
          <p:nvPr/>
        </p:nvSpPr>
        <p:spPr>
          <a:xfrm>
            <a:off x="478825" y="320413"/>
            <a:ext cx="3228202" cy="2492990"/>
          </a:xfrm>
          <a:prstGeom prst="rect">
            <a:avLst/>
          </a:prstGeom>
          <a:noFill/>
        </p:spPr>
        <p:txBody>
          <a:bodyPr wrap="square">
            <a:spAutoFit/>
          </a:bodyPr>
          <a:lstStyle/>
          <a:p>
            <a:pPr marL="0" indent="0">
              <a:buNone/>
            </a:pPr>
            <a:r>
              <a:rPr lang="it-IT" sz="2600" dirty="0">
                <a:solidFill>
                  <a:schemeClr val="bg1"/>
                </a:solidFill>
              </a:rPr>
              <a:t>The </a:t>
            </a:r>
            <a:r>
              <a:rPr lang="it-IT" sz="2600" dirty="0" err="1">
                <a:solidFill>
                  <a:schemeClr val="bg1"/>
                </a:solidFill>
              </a:rPr>
              <a:t>insurrection</a:t>
            </a:r>
            <a:r>
              <a:rPr lang="it-IT" sz="2600" dirty="0">
                <a:solidFill>
                  <a:schemeClr val="bg1"/>
                </a:solidFill>
              </a:rPr>
              <a:t> </a:t>
            </a:r>
            <a:r>
              <a:rPr lang="it-IT" sz="2600" dirty="0" err="1">
                <a:solidFill>
                  <a:schemeClr val="bg1"/>
                </a:solidFill>
              </a:rPr>
              <a:t>was</a:t>
            </a:r>
            <a:r>
              <a:rPr lang="it-IT" sz="2600" dirty="0">
                <a:solidFill>
                  <a:schemeClr val="bg1"/>
                </a:solidFill>
              </a:rPr>
              <a:t> </a:t>
            </a:r>
            <a:r>
              <a:rPr lang="it-IT" sz="2600" dirty="0" err="1">
                <a:solidFill>
                  <a:schemeClr val="bg1"/>
                </a:solidFill>
              </a:rPr>
              <a:t>bloodily</a:t>
            </a:r>
            <a:r>
              <a:rPr lang="it-IT" sz="2600" dirty="0">
                <a:solidFill>
                  <a:schemeClr val="bg1"/>
                </a:solidFill>
              </a:rPr>
              <a:t> </a:t>
            </a:r>
            <a:r>
              <a:rPr lang="it-IT" sz="2600" dirty="0" err="1">
                <a:solidFill>
                  <a:schemeClr val="bg1"/>
                </a:solidFill>
              </a:rPr>
              <a:t>quashed</a:t>
            </a:r>
            <a:r>
              <a:rPr lang="it-IT" sz="2600" dirty="0">
                <a:solidFill>
                  <a:schemeClr val="bg1"/>
                </a:solidFill>
              </a:rPr>
              <a:t> by Pius </a:t>
            </a:r>
            <a:r>
              <a:rPr lang="it-IT" sz="2600" dirty="0" err="1">
                <a:solidFill>
                  <a:schemeClr val="bg1"/>
                </a:solidFill>
              </a:rPr>
              <a:t>IX's</a:t>
            </a:r>
            <a:r>
              <a:rPr lang="it-IT" sz="2600" dirty="0">
                <a:solidFill>
                  <a:schemeClr val="bg1"/>
                </a:solidFill>
              </a:rPr>
              <a:t> </a:t>
            </a:r>
            <a:r>
              <a:rPr lang="it-IT" sz="2600" dirty="0" err="1">
                <a:solidFill>
                  <a:schemeClr val="bg1"/>
                </a:solidFill>
              </a:rPr>
              <a:t>troops</a:t>
            </a:r>
            <a:r>
              <a:rPr lang="it-IT" sz="2600" dirty="0">
                <a:solidFill>
                  <a:schemeClr val="bg1"/>
                </a:solidFill>
              </a:rPr>
              <a:t> on June 20th.</a:t>
            </a:r>
          </a:p>
          <a:p>
            <a:pPr marL="0" indent="0">
              <a:buNone/>
            </a:pPr>
            <a:endParaRPr lang="it-IT" sz="2600" dirty="0">
              <a:solidFill>
                <a:schemeClr val="bg1"/>
              </a:solidFill>
            </a:endParaRPr>
          </a:p>
          <a:p>
            <a:pPr marL="0" indent="0">
              <a:buNone/>
            </a:pPr>
            <a:endParaRPr lang="it-IT" sz="2600" dirty="0">
              <a:solidFill>
                <a:schemeClr val="bg1"/>
              </a:solidFill>
            </a:endParaRPr>
          </a:p>
        </p:txBody>
      </p:sp>
      <p:sp>
        <p:nvSpPr>
          <p:cNvPr id="17" name="CasellaDiTesto 16">
            <a:extLst>
              <a:ext uri="{FF2B5EF4-FFF2-40B4-BE49-F238E27FC236}">
                <a16:creationId xmlns:a16="http://schemas.microsoft.com/office/drawing/2014/main" id="{666FCA69-8F8D-37BB-F322-18FCA6CC0A38}"/>
              </a:ext>
            </a:extLst>
          </p:cNvPr>
          <p:cNvSpPr txBox="1"/>
          <p:nvPr/>
        </p:nvSpPr>
        <p:spPr>
          <a:xfrm>
            <a:off x="6697362" y="3540210"/>
            <a:ext cx="5283049" cy="3293209"/>
          </a:xfrm>
          <a:prstGeom prst="rect">
            <a:avLst/>
          </a:prstGeom>
          <a:noFill/>
          <a:scene3d>
            <a:camera prst="orthographicFront">
              <a:rot lat="0" lon="0" rev="0"/>
            </a:camera>
            <a:lightRig rig="threePt" dir="t"/>
          </a:scene3d>
        </p:spPr>
        <p:txBody>
          <a:bodyPr wrap="square">
            <a:spAutoFit/>
          </a:bodyPr>
          <a:lstStyle/>
          <a:p>
            <a:pPr algn="ctr"/>
            <a:r>
              <a:rPr lang="it-IT" sz="2600" dirty="0">
                <a:solidFill>
                  <a:schemeClr val="bg1"/>
                </a:solidFill>
              </a:rPr>
              <a:t>The </a:t>
            </a:r>
          </a:p>
          <a:p>
            <a:pPr algn="ctr"/>
            <a:r>
              <a:rPr lang="it-IT" sz="2600" dirty="0">
                <a:solidFill>
                  <a:schemeClr val="bg1"/>
                </a:solidFill>
              </a:rPr>
              <a:t>Abbot of the </a:t>
            </a:r>
          </a:p>
          <a:p>
            <a:pPr algn="ctr"/>
            <a:r>
              <a:rPr lang="it-IT" sz="2600" dirty="0" err="1">
                <a:solidFill>
                  <a:schemeClr val="bg1"/>
                </a:solidFill>
              </a:rPr>
              <a:t>Monastery</a:t>
            </a:r>
            <a:r>
              <a:rPr lang="it-IT" sz="2600" dirty="0">
                <a:solidFill>
                  <a:schemeClr val="bg1"/>
                </a:solidFill>
              </a:rPr>
              <a:t> of San Pietro, </a:t>
            </a:r>
          </a:p>
          <a:p>
            <a:pPr algn="ctr"/>
            <a:r>
              <a:rPr lang="it-IT" sz="2600" dirty="0">
                <a:solidFill>
                  <a:schemeClr val="bg1"/>
                </a:solidFill>
              </a:rPr>
              <a:t>Placido Acquacotta, </a:t>
            </a:r>
            <a:r>
              <a:rPr lang="it-IT" sz="2600" dirty="0" err="1">
                <a:solidFill>
                  <a:schemeClr val="bg1"/>
                </a:solidFill>
              </a:rPr>
              <a:t>hid</a:t>
            </a:r>
            <a:r>
              <a:rPr lang="it-IT" sz="2600" dirty="0">
                <a:solidFill>
                  <a:schemeClr val="bg1"/>
                </a:solidFill>
              </a:rPr>
              <a:t> </a:t>
            </a:r>
          </a:p>
          <a:p>
            <a:pPr algn="ctr"/>
            <a:r>
              <a:rPr lang="it-IT" sz="2600" dirty="0" err="1">
                <a:solidFill>
                  <a:schemeClr val="bg1"/>
                </a:solidFill>
              </a:rPr>
              <a:t>numerous</a:t>
            </a:r>
            <a:r>
              <a:rPr lang="it-IT" sz="2600" dirty="0">
                <a:solidFill>
                  <a:schemeClr val="bg1"/>
                </a:solidFill>
              </a:rPr>
              <a:t> </a:t>
            </a:r>
            <a:r>
              <a:rPr lang="it-IT" sz="2600" dirty="0" err="1">
                <a:solidFill>
                  <a:schemeClr val="bg1"/>
                </a:solidFill>
              </a:rPr>
              <a:t>civilians</a:t>
            </a:r>
            <a:r>
              <a:rPr lang="it-IT" sz="2600" dirty="0">
                <a:solidFill>
                  <a:schemeClr val="bg1"/>
                </a:solidFill>
              </a:rPr>
              <a:t> and </a:t>
            </a:r>
            <a:r>
              <a:rPr lang="it-IT" sz="2600" dirty="0" err="1">
                <a:solidFill>
                  <a:schemeClr val="bg1"/>
                </a:solidFill>
              </a:rPr>
              <a:t>helped</a:t>
            </a:r>
            <a:r>
              <a:rPr lang="it-IT" sz="2600" dirty="0">
                <a:solidFill>
                  <a:schemeClr val="bg1"/>
                </a:solidFill>
              </a:rPr>
              <a:t> </a:t>
            </a:r>
          </a:p>
          <a:p>
            <a:pPr algn="ctr"/>
            <a:r>
              <a:rPr lang="it-IT" sz="2600" dirty="0" err="1">
                <a:solidFill>
                  <a:schemeClr val="bg1"/>
                </a:solidFill>
              </a:rPr>
              <a:t>them</a:t>
            </a:r>
            <a:r>
              <a:rPr lang="it-IT" sz="2600" dirty="0">
                <a:solidFill>
                  <a:schemeClr val="bg1"/>
                </a:solidFill>
              </a:rPr>
              <a:t> to </a:t>
            </a:r>
            <a:r>
              <a:rPr lang="it-IT" sz="2600" dirty="0" err="1">
                <a:solidFill>
                  <a:schemeClr val="bg1"/>
                </a:solidFill>
              </a:rPr>
              <a:t>escape</a:t>
            </a:r>
            <a:r>
              <a:rPr lang="it-IT" sz="2600" dirty="0">
                <a:solidFill>
                  <a:schemeClr val="bg1"/>
                </a:solidFill>
              </a:rPr>
              <a:t> from the </a:t>
            </a:r>
            <a:r>
              <a:rPr lang="it-IT" sz="2600" dirty="0" err="1">
                <a:solidFill>
                  <a:schemeClr val="bg1"/>
                </a:solidFill>
              </a:rPr>
              <a:t>massacre</a:t>
            </a:r>
            <a:r>
              <a:rPr lang="it-IT" sz="2600" dirty="0">
                <a:solidFill>
                  <a:schemeClr val="bg1"/>
                </a:solidFill>
              </a:rPr>
              <a:t> </a:t>
            </a:r>
          </a:p>
          <a:p>
            <a:pPr algn="ctr"/>
            <a:r>
              <a:rPr lang="it-IT" sz="2600" dirty="0">
                <a:solidFill>
                  <a:schemeClr val="bg1"/>
                </a:solidFill>
              </a:rPr>
              <a:t>and the </a:t>
            </a:r>
            <a:r>
              <a:rPr lang="it-IT" sz="2600" dirty="0" err="1">
                <a:solidFill>
                  <a:schemeClr val="bg1"/>
                </a:solidFill>
              </a:rPr>
              <a:t>pillage</a:t>
            </a:r>
            <a:r>
              <a:rPr lang="it-IT" sz="2600" dirty="0">
                <a:solidFill>
                  <a:schemeClr val="bg1"/>
                </a:solidFill>
              </a:rPr>
              <a:t> </a:t>
            </a:r>
            <a:r>
              <a:rPr lang="it-IT" sz="2600" dirty="0" err="1">
                <a:solidFill>
                  <a:schemeClr val="bg1"/>
                </a:solidFill>
              </a:rPr>
              <a:t>that</a:t>
            </a:r>
            <a:r>
              <a:rPr lang="it-IT" sz="2600" dirty="0">
                <a:solidFill>
                  <a:schemeClr val="bg1"/>
                </a:solidFill>
              </a:rPr>
              <a:t> </a:t>
            </a:r>
            <a:r>
              <a:rPr lang="it-IT" sz="2600" dirty="0" err="1">
                <a:solidFill>
                  <a:schemeClr val="bg1"/>
                </a:solidFill>
              </a:rPr>
              <a:t>followed</a:t>
            </a:r>
            <a:r>
              <a:rPr lang="it-IT" sz="2600" dirty="0">
                <a:solidFill>
                  <a:schemeClr val="bg1"/>
                </a:solidFill>
              </a:rPr>
              <a:t> the </a:t>
            </a:r>
            <a:r>
              <a:rPr lang="it-IT" sz="2600" dirty="0" err="1">
                <a:solidFill>
                  <a:schemeClr val="bg1"/>
                </a:solidFill>
              </a:rPr>
              <a:t>battle</a:t>
            </a:r>
            <a:r>
              <a:rPr lang="it-IT" sz="2600" dirty="0">
                <a:solidFill>
                  <a:schemeClr val="bg1"/>
                </a:solidFill>
              </a:rPr>
              <a:t>.</a:t>
            </a:r>
          </a:p>
        </p:txBody>
      </p:sp>
      <p:grpSp>
        <p:nvGrpSpPr>
          <p:cNvPr id="22" name="Gruppo 21">
            <a:extLst>
              <a:ext uri="{FF2B5EF4-FFF2-40B4-BE49-F238E27FC236}">
                <a16:creationId xmlns:a16="http://schemas.microsoft.com/office/drawing/2014/main" id="{AB0100D6-FAB2-74D3-C993-BB31079EC116}"/>
              </a:ext>
            </a:extLst>
          </p:cNvPr>
          <p:cNvGrpSpPr/>
          <p:nvPr/>
        </p:nvGrpSpPr>
        <p:grpSpPr>
          <a:xfrm>
            <a:off x="372269" y="2269155"/>
            <a:ext cx="3242403" cy="4273908"/>
            <a:chOff x="372269" y="2269155"/>
            <a:chExt cx="3242403" cy="4273908"/>
          </a:xfrm>
        </p:grpSpPr>
        <p:grpSp>
          <p:nvGrpSpPr>
            <p:cNvPr id="13" name="Gruppo 12">
              <a:extLst>
                <a:ext uri="{FF2B5EF4-FFF2-40B4-BE49-F238E27FC236}">
                  <a16:creationId xmlns:a16="http://schemas.microsoft.com/office/drawing/2014/main" id="{E725E001-8BA2-B271-2ADC-A3162EDC05E5}"/>
                </a:ext>
              </a:extLst>
            </p:cNvPr>
            <p:cNvGrpSpPr/>
            <p:nvPr/>
          </p:nvGrpSpPr>
          <p:grpSpPr>
            <a:xfrm>
              <a:off x="372269" y="3429000"/>
              <a:ext cx="2727753" cy="3114063"/>
              <a:chOff x="372269" y="2964954"/>
              <a:chExt cx="2727753" cy="3114063"/>
            </a:xfrm>
          </p:grpSpPr>
          <p:pic>
            <p:nvPicPr>
              <p:cNvPr id="3074" name="Picture 2">
                <a:extLst>
                  <a:ext uri="{FF2B5EF4-FFF2-40B4-BE49-F238E27FC236}">
                    <a16:creationId xmlns:a16="http://schemas.microsoft.com/office/drawing/2014/main" id="{989F9146-47F4-7F0C-E8D5-BEE5A5F19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8" r="-993"/>
              <a:stretch/>
            </p:blipFill>
            <p:spPr bwMode="auto">
              <a:xfrm>
                <a:off x="372269" y="2964954"/>
                <a:ext cx="1198605" cy="311406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3FC5E2C8-6D7F-18F9-5640-4D40D5C8F413}"/>
                  </a:ext>
                </a:extLst>
              </p:cNvPr>
              <p:cNvSpPr txBox="1"/>
              <p:nvPr/>
            </p:nvSpPr>
            <p:spPr>
              <a:xfrm>
                <a:off x="1570874" y="3020656"/>
                <a:ext cx="1529148" cy="3046988"/>
              </a:xfrm>
              <a:prstGeom prst="rect">
                <a:avLst/>
              </a:prstGeom>
              <a:noFill/>
            </p:spPr>
            <p:txBody>
              <a:bodyPr wrap="square">
                <a:spAutoFit/>
              </a:bodyPr>
              <a:lstStyle/>
              <a:p>
                <a:pPr marL="0" indent="0">
                  <a:buNone/>
                </a:pPr>
                <a:r>
                  <a:rPr lang="it-IT" sz="2400" dirty="0">
                    <a:solidFill>
                      <a:schemeClr val="bg1"/>
                    </a:solidFill>
                  </a:rPr>
                  <a:t>The </a:t>
                </a:r>
                <a:r>
                  <a:rPr lang="it-IT" sz="2400" dirty="0" err="1">
                    <a:solidFill>
                      <a:schemeClr val="bg1"/>
                    </a:solidFill>
                  </a:rPr>
                  <a:t>epicenter</a:t>
                </a:r>
                <a:r>
                  <a:rPr lang="it-IT" sz="2400" dirty="0">
                    <a:solidFill>
                      <a:schemeClr val="bg1"/>
                    </a:solidFill>
                  </a:rPr>
                  <a:t> of the </a:t>
                </a:r>
                <a:r>
                  <a:rPr lang="it-IT" sz="2400" dirty="0" err="1">
                    <a:solidFill>
                      <a:schemeClr val="bg1"/>
                    </a:solidFill>
                  </a:rPr>
                  <a:t>fighting</a:t>
                </a:r>
                <a:r>
                  <a:rPr lang="it-IT" sz="2400" dirty="0">
                    <a:solidFill>
                      <a:schemeClr val="bg1"/>
                    </a:solidFill>
                  </a:rPr>
                  <a:t> </a:t>
                </a:r>
                <a:r>
                  <a:rPr lang="it-IT" sz="2400" dirty="0" err="1">
                    <a:solidFill>
                      <a:schemeClr val="bg1"/>
                    </a:solidFill>
                  </a:rPr>
                  <a:t>was</a:t>
                </a:r>
                <a:r>
                  <a:rPr lang="it-IT" sz="2400" dirty="0">
                    <a:solidFill>
                      <a:schemeClr val="bg1"/>
                    </a:solidFill>
                  </a:rPr>
                  <a:t> </a:t>
                </a:r>
                <a:r>
                  <a:rPr lang="it-IT" sz="2400" dirty="0" err="1">
                    <a:solidFill>
                      <a:schemeClr val="bg1"/>
                    </a:solidFill>
                  </a:rPr>
                  <a:t>here</a:t>
                </a:r>
                <a:r>
                  <a:rPr lang="it-IT" sz="2400" dirty="0">
                    <a:solidFill>
                      <a:schemeClr val="bg1"/>
                    </a:solidFill>
                  </a:rPr>
                  <a:t> </a:t>
                </a:r>
                <a:r>
                  <a:rPr lang="it-IT" sz="2400" dirty="0" err="1">
                    <a:solidFill>
                      <a:schemeClr val="bg1"/>
                    </a:solidFill>
                  </a:rPr>
                  <a:t>at</a:t>
                </a:r>
                <a:r>
                  <a:rPr lang="it-IT" sz="2400" dirty="0">
                    <a:solidFill>
                      <a:schemeClr val="bg1"/>
                    </a:solidFill>
                  </a:rPr>
                  <a:t> the Port of San Pietro </a:t>
                </a:r>
              </a:p>
            </p:txBody>
          </p:sp>
        </p:grpSp>
        <p:pic>
          <p:nvPicPr>
            <p:cNvPr id="3076" name="Picture 4" descr="FOTO - Perugia, la 'perla' di Borgo XX Giugno torna a splendere: restaurata Porta  San Pietro">
              <a:extLst>
                <a:ext uri="{FF2B5EF4-FFF2-40B4-BE49-F238E27FC236}">
                  <a16:creationId xmlns:a16="http://schemas.microsoft.com/office/drawing/2014/main" id="{FCAC5CC4-A33C-2EBC-E21C-EF413EA754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4" t="11877" r="11540" b="23472"/>
            <a:stretch/>
          </p:blipFill>
          <p:spPr bwMode="auto">
            <a:xfrm rot="21336458">
              <a:off x="1213397" y="2269155"/>
              <a:ext cx="2401275" cy="1180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73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7">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additive="base">
                                        <p:cTn id="19"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7">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7">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 calcmode="lin" valueType="num">
                                      <p:cBhvr additive="base">
                                        <p:cTn id="27"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7">
                                            <p:txEl>
                                              <p:pRg st="3" end="3"/>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 calcmode="lin" valueType="num">
                                      <p:cBhvr additive="base">
                                        <p:cTn id="31" dur="500"/>
                                        <p:tgtEl>
                                          <p:spTgt spid="1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7">
                                            <p:txEl>
                                              <p:pRg st="4" end="4"/>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7">
                                            <p:txEl>
                                              <p:pRg st="5" end="5"/>
                                            </p:txEl>
                                          </p:spTgt>
                                        </p:tgtEl>
                                        <p:attrNameLst>
                                          <p:attrName>style.visibility</p:attrName>
                                        </p:attrNameLst>
                                      </p:cBhvr>
                                      <p:to>
                                        <p:strVal val="visible"/>
                                      </p:to>
                                    </p:set>
                                    <p:anim calcmode="lin" valueType="num">
                                      <p:cBhvr additive="base">
                                        <p:cTn id="35" dur="500"/>
                                        <p:tgtEl>
                                          <p:spTgt spid="17">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7">
                                            <p:txEl>
                                              <p:pRg st="5" end="5"/>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7">
                                            <p:txEl>
                                              <p:pRg st="6" end="6"/>
                                            </p:txEl>
                                          </p:spTgt>
                                        </p:tgtEl>
                                        <p:attrNameLst>
                                          <p:attrName>style.visibility</p:attrName>
                                        </p:attrNameLst>
                                      </p:cBhvr>
                                      <p:to>
                                        <p:strVal val="visible"/>
                                      </p:to>
                                    </p:set>
                                    <p:anim calcmode="lin" valueType="num">
                                      <p:cBhvr additive="base">
                                        <p:cTn id="39" dur="500"/>
                                        <p:tgtEl>
                                          <p:spTgt spid="17">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egnaposto contenuto 4" descr="Immagine che contiene edificio, esterni, pietra, colonnato&#10;&#10;Descrizione generata automaticamente">
            <a:extLst>
              <a:ext uri="{FF2B5EF4-FFF2-40B4-BE49-F238E27FC236}">
                <a16:creationId xmlns:a16="http://schemas.microsoft.com/office/drawing/2014/main" id="{E58E0DD7-04AC-C148-54F8-AF65F16F5D97}"/>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
        <p:nvSpPr>
          <p:cNvPr id="11" name="Segnaposto contenuto 2">
            <a:extLst>
              <a:ext uri="{FF2B5EF4-FFF2-40B4-BE49-F238E27FC236}">
                <a16:creationId xmlns:a16="http://schemas.microsoft.com/office/drawing/2014/main" id="{4A9B8795-8CA3-2DD6-5929-B0EF884C9179}"/>
              </a:ext>
            </a:extLst>
          </p:cNvPr>
          <p:cNvSpPr txBox="1">
            <a:spLocks/>
          </p:cNvSpPr>
          <p:nvPr/>
        </p:nvSpPr>
        <p:spPr>
          <a:xfrm>
            <a:off x="2150077" y="4486380"/>
            <a:ext cx="7006281" cy="2246770"/>
          </a:xfrm>
          <a:prstGeom prst="rect">
            <a:avLst/>
          </a:prstGeom>
          <a:solidFill>
            <a:srgbClr val="292325">
              <a:alpha val="52000"/>
            </a:srgb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The monks of San Pietro, because of their help to </a:t>
            </a:r>
            <a:r>
              <a:rPr lang="en-US" dirty="0" err="1">
                <a:solidFill>
                  <a:schemeClr val="bg1"/>
                </a:solidFill>
              </a:rPr>
              <a:t>Perugian</a:t>
            </a:r>
            <a:r>
              <a:rPr lang="en-US" dirty="0">
                <a:solidFill>
                  <a:schemeClr val="bg1"/>
                </a:solidFill>
              </a:rPr>
              <a:t> insurgents, were allowed to use their possessions as long as at least 3 of the monks who witnessed the ‘</a:t>
            </a:r>
            <a:r>
              <a:rPr lang="it-IT" dirty="0">
                <a:solidFill>
                  <a:schemeClr val="bg1"/>
                </a:solidFill>
              </a:rPr>
              <a:t>Perugia </a:t>
            </a:r>
            <a:r>
              <a:rPr lang="it-IT" dirty="0" err="1">
                <a:solidFill>
                  <a:schemeClr val="bg1"/>
                </a:solidFill>
              </a:rPr>
              <a:t>uprising</a:t>
            </a:r>
            <a:r>
              <a:rPr lang="en-US" dirty="0">
                <a:solidFill>
                  <a:schemeClr val="bg1"/>
                </a:solidFill>
              </a:rPr>
              <a:t> of the </a:t>
            </a:r>
            <a:r>
              <a:rPr lang="it-IT" dirty="0">
                <a:solidFill>
                  <a:schemeClr val="bg1"/>
                </a:solidFill>
              </a:rPr>
              <a:t>1859’ </a:t>
            </a:r>
            <a:r>
              <a:rPr lang="en-US" dirty="0">
                <a:solidFill>
                  <a:schemeClr val="bg1"/>
                </a:solidFill>
              </a:rPr>
              <a:t>remained still alive.</a:t>
            </a:r>
          </a:p>
        </p:txBody>
      </p:sp>
      <p:sp>
        <p:nvSpPr>
          <p:cNvPr id="12" name="CasellaDiTesto 11">
            <a:extLst>
              <a:ext uri="{FF2B5EF4-FFF2-40B4-BE49-F238E27FC236}">
                <a16:creationId xmlns:a16="http://schemas.microsoft.com/office/drawing/2014/main" id="{99EE47C0-3B78-3CC1-CC79-7F72A3E3A8A6}"/>
              </a:ext>
            </a:extLst>
          </p:cNvPr>
          <p:cNvSpPr txBox="1"/>
          <p:nvPr/>
        </p:nvSpPr>
        <p:spPr>
          <a:xfrm>
            <a:off x="2058430" y="0"/>
            <a:ext cx="6196912" cy="2246769"/>
          </a:xfrm>
          <a:prstGeom prst="rect">
            <a:avLst/>
          </a:prstGeom>
          <a:noFill/>
        </p:spPr>
        <p:txBody>
          <a:bodyPr wrap="square">
            <a:spAutoFit/>
          </a:bodyPr>
          <a:lstStyle/>
          <a:p>
            <a:pPr marL="0" indent="0" algn="r">
              <a:buNone/>
            </a:pPr>
            <a:r>
              <a:rPr lang="en-US" sz="2800" dirty="0"/>
              <a:t>On September 14th, 1860 the </a:t>
            </a:r>
            <a:r>
              <a:rPr lang="en-US" sz="2800" dirty="0" err="1"/>
              <a:t>Savoia</a:t>
            </a:r>
            <a:r>
              <a:rPr lang="en-US" sz="2800" dirty="0"/>
              <a:t> troops conquered Perugia, which officially became part of the </a:t>
            </a:r>
          </a:p>
          <a:p>
            <a:pPr marL="0" indent="0" algn="r">
              <a:buNone/>
            </a:pPr>
            <a:r>
              <a:rPr lang="en-US" sz="2800" dirty="0"/>
              <a:t>Kingdom of Italy on </a:t>
            </a:r>
          </a:p>
          <a:p>
            <a:pPr marL="0" indent="0" algn="r">
              <a:buNone/>
            </a:pPr>
            <a:r>
              <a:rPr lang="en-US" sz="2800" dirty="0"/>
              <a:t>November 4</a:t>
            </a:r>
            <a:r>
              <a:rPr lang="en-US" sz="2800" baseline="30000" dirty="0"/>
              <a:t>th</a:t>
            </a:r>
            <a:r>
              <a:rPr lang="en-US" sz="2800" dirty="0"/>
              <a:t>.</a:t>
            </a:r>
          </a:p>
        </p:txBody>
      </p:sp>
    </p:spTree>
    <p:extLst>
      <p:ext uri="{BB962C8B-B14F-4D97-AF65-F5344CB8AC3E}">
        <p14:creationId xmlns:p14="http://schemas.microsoft.com/office/powerpoint/2010/main" val="76272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egnaposto contenuto 4" descr="Immagine che contiene edificio, esterni, arco, tetto&#10;&#10;Descrizione generata automaticamente">
            <a:extLst>
              <a:ext uri="{FF2B5EF4-FFF2-40B4-BE49-F238E27FC236}">
                <a16:creationId xmlns:a16="http://schemas.microsoft.com/office/drawing/2014/main" id="{125CF58B-CA47-297D-2124-4916D16552A6}"/>
              </a:ext>
            </a:extLst>
          </p:cNvPr>
          <p:cNvPicPr>
            <a:picLocks noGrp="1" noChangeAspect="1"/>
          </p:cNvPicPr>
          <p:nvPr>
            <p:ph idx="1"/>
          </p:nvPr>
        </p:nvPicPr>
        <p:blipFill rotWithShape="1">
          <a:blip r:embed="rId2"/>
          <a:srcRect t="2958" b="12788"/>
          <a:stretch/>
        </p:blipFill>
        <p:spPr>
          <a:xfrm>
            <a:off x="20" y="1282"/>
            <a:ext cx="12191980" cy="6856718"/>
          </a:xfrm>
          <a:prstGeom prst="rect">
            <a:avLst/>
          </a:prstGeom>
        </p:spPr>
      </p:pic>
      <p:sp>
        <p:nvSpPr>
          <p:cNvPr id="11" name="CasellaDiTesto 10">
            <a:extLst>
              <a:ext uri="{FF2B5EF4-FFF2-40B4-BE49-F238E27FC236}">
                <a16:creationId xmlns:a16="http://schemas.microsoft.com/office/drawing/2014/main" id="{D109A1F5-C82B-188A-3018-2485714AF403}"/>
              </a:ext>
            </a:extLst>
          </p:cNvPr>
          <p:cNvSpPr txBox="1"/>
          <p:nvPr/>
        </p:nvSpPr>
        <p:spPr>
          <a:xfrm>
            <a:off x="206976" y="273561"/>
            <a:ext cx="5106429" cy="2246769"/>
          </a:xfrm>
          <a:prstGeom prst="rect">
            <a:avLst/>
          </a:prstGeom>
          <a:noFill/>
        </p:spPr>
        <p:txBody>
          <a:bodyPr wrap="square">
            <a:spAutoFit/>
          </a:bodyPr>
          <a:lstStyle/>
          <a:p>
            <a:r>
              <a:rPr lang="en-US" sz="2800" dirty="0">
                <a:solidFill>
                  <a:schemeClr val="bg1"/>
                </a:solidFill>
              </a:rPr>
              <a:t>Only after the death of the last one, in the 1892, the Foundation for Agricultural Education was established…but the monks are still in the Abbey</a:t>
            </a:r>
          </a:p>
        </p:txBody>
      </p:sp>
      <p:sp>
        <p:nvSpPr>
          <p:cNvPr id="14" name="CasellaDiTesto 13">
            <a:extLst>
              <a:ext uri="{FF2B5EF4-FFF2-40B4-BE49-F238E27FC236}">
                <a16:creationId xmlns:a16="http://schemas.microsoft.com/office/drawing/2014/main" id="{D4553A61-EC9F-4EAA-32D0-0836B5EF2CB2}"/>
              </a:ext>
            </a:extLst>
          </p:cNvPr>
          <p:cNvSpPr txBox="1"/>
          <p:nvPr/>
        </p:nvSpPr>
        <p:spPr>
          <a:xfrm>
            <a:off x="9044116" y="2211576"/>
            <a:ext cx="2940908" cy="4493538"/>
          </a:xfrm>
          <a:prstGeom prst="rect">
            <a:avLst/>
          </a:prstGeom>
          <a:noFill/>
        </p:spPr>
        <p:txBody>
          <a:bodyPr wrap="square">
            <a:spAutoFit/>
          </a:bodyPr>
          <a:lstStyle/>
          <a:p>
            <a:pPr algn="r"/>
            <a:r>
              <a:rPr lang="en-US" sz="2600" dirty="0">
                <a:solidFill>
                  <a:schemeClr val="bg1"/>
                </a:solidFill>
              </a:rPr>
              <a:t>At the end Second World War, the liberation of Perugia, already abandoned days ago by the Nazi occupiers, was made to coincide with the anniversary of the Perugia uprising of June 20</a:t>
            </a:r>
            <a:r>
              <a:rPr lang="en-US" sz="2600" baseline="30000" dirty="0">
                <a:solidFill>
                  <a:schemeClr val="bg1"/>
                </a:solidFill>
              </a:rPr>
              <a:t>th</a:t>
            </a:r>
          </a:p>
        </p:txBody>
      </p:sp>
    </p:spTree>
    <p:extLst>
      <p:ext uri="{BB962C8B-B14F-4D97-AF65-F5344CB8AC3E}">
        <p14:creationId xmlns:p14="http://schemas.microsoft.com/office/powerpoint/2010/main" val="19695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4EE133-0626-DB4D-4078-1AA903EF0D82}"/>
              </a:ext>
            </a:extLst>
          </p:cNvPr>
          <p:cNvSpPr>
            <a:spLocks noGrp="1"/>
          </p:cNvSpPr>
          <p:nvPr>
            <p:ph type="ctrTitle"/>
          </p:nvPr>
        </p:nvSpPr>
        <p:spPr>
          <a:xfrm>
            <a:off x="5677852" y="1122363"/>
            <a:ext cx="4990147" cy="2387600"/>
          </a:xfrm>
        </p:spPr>
        <p:txBody>
          <a:bodyPr>
            <a:normAutofit fontScale="90000"/>
          </a:bodyPr>
          <a:lstStyle/>
          <a:p>
            <a:r>
              <a:rPr lang="en-US" sz="17900" dirty="0">
                <a:latin typeface="Bradley Hand" pitchFamily="2" charset="77"/>
              </a:rPr>
              <a:t>INFO</a:t>
            </a:r>
          </a:p>
        </p:txBody>
      </p:sp>
      <p:sp>
        <p:nvSpPr>
          <p:cNvPr id="3" name="Sottotitolo 2">
            <a:extLst>
              <a:ext uri="{FF2B5EF4-FFF2-40B4-BE49-F238E27FC236}">
                <a16:creationId xmlns:a16="http://schemas.microsoft.com/office/drawing/2014/main" id="{C4F89C3D-571F-A83C-2144-C7A155F9FF6E}"/>
              </a:ext>
            </a:extLst>
          </p:cNvPr>
          <p:cNvSpPr>
            <a:spLocks noGrp="1"/>
          </p:cNvSpPr>
          <p:nvPr>
            <p:ph type="subTitle" idx="1"/>
          </p:nvPr>
        </p:nvSpPr>
        <p:spPr/>
        <p:txBody>
          <a:bodyPr/>
          <a:lstStyle/>
          <a:p>
            <a:endParaRPr lang="en-US"/>
          </a:p>
        </p:txBody>
      </p:sp>
      <p:grpSp>
        <p:nvGrpSpPr>
          <p:cNvPr id="4" name="Gruppo 3">
            <a:extLst>
              <a:ext uri="{FF2B5EF4-FFF2-40B4-BE49-F238E27FC236}">
                <a16:creationId xmlns:a16="http://schemas.microsoft.com/office/drawing/2014/main" id="{69216AD0-713B-670B-695D-6BDE881299E0}"/>
              </a:ext>
            </a:extLst>
          </p:cNvPr>
          <p:cNvGrpSpPr/>
          <p:nvPr/>
        </p:nvGrpSpPr>
        <p:grpSpPr>
          <a:xfrm>
            <a:off x="397769" y="499343"/>
            <a:ext cx="5280084" cy="5859314"/>
            <a:chOff x="3548742" y="507980"/>
            <a:chExt cx="5280084" cy="5859314"/>
          </a:xfrm>
        </p:grpSpPr>
        <p:sp>
          <p:nvSpPr>
            <p:cNvPr id="5" name="Ovale 4">
              <a:extLst>
                <a:ext uri="{FF2B5EF4-FFF2-40B4-BE49-F238E27FC236}">
                  <a16:creationId xmlns:a16="http://schemas.microsoft.com/office/drawing/2014/main" id="{031FBDC9-8F73-C318-8B34-27A903F53A21}"/>
                </a:ext>
              </a:extLst>
            </p:cNvPr>
            <p:cNvSpPr/>
            <p:nvPr/>
          </p:nvSpPr>
          <p:spPr>
            <a:xfrm rot="1726687">
              <a:off x="3548742" y="507980"/>
              <a:ext cx="5094515" cy="5094514"/>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e 5">
              <a:extLst>
                <a:ext uri="{FF2B5EF4-FFF2-40B4-BE49-F238E27FC236}">
                  <a16:creationId xmlns:a16="http://schemas.microsoft.com/office/drawing/2014/main" id="{C9877CE3-D857-C194-C59F-3FA5ACEFD975}"/>
                </a:ext>
              </a:extLst>
            </p:cNvPr>
            <p:cNvSpPr/>
            <p:nvPr/>
          </p:nvSpPr>
          <p:spPr>
            <a:xfrm>
              <a:off x="5174903" y="3846593"/>
              <a:ext cx="2598571" cy="2520701"/>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5C412D6B-FF61-A2FF-F591-45E146AA65C0}"/>
                </a:ext>
              </a:extLst>
            </p:cNvPr>
            <p:cNvSpPr/>
            <p:nvPr/>
          </p:nvSpPr>
          <p:spPr>
            <a:xfrm>
              <a:off x="7293461" y="3846593"/>
              <a:ext cx="1535365" cy="1586086"/>
            </a:xfrm>
            <a:prstGeom prst="ellipse">
              <a:avLst/>
            </a:prstGeom>
            <a:gradFill flip="none" rotWithShape="1">
              <a:gsLst>
                <a:gs pos="50000">
                  <a:srgbClr val="FFAF00"/>
                </a:gs>
                <a:gs pos="100000">
                  <a:srgbClr val="FF4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2540BE26-F32E-7F44-D8D1-56DC35D1E0DC}"/>
                </a:ext>
              </a:extLst>
            </p:cNvPr>
            <p:cNvSpPr txBox="1"/>
            <p:nvPr/>
          </p:nvSpPr>
          <p:spPr>
            <a:xfrm rot="17831222">
              <a:off x="4991463" y="1872126"/>
              <a:ext cx="2209072" cy="2356793"/>
            </a:xfrm>
            <a:prstGeom prst="rect">
              <a:avLst/>
            </a:prstGeom>
            <a:noFill/>
          </p:spPr>
          <p:txBody>
            <a:bodyPr wrap="square" rtlCol="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a:ln>
                    <a:noFill/>
                  </a:ln>
                  <a:solidFill>
                    <a:prstClr val="black"/>
                  </a:solidFill>
                  <a:effectLst/>
                  <a:uLnTx/>
                  <a:uFillTx/>
                  <a:latin typeface="Herculanum" panose="02000505000000020004" pitchFamily="2" charset="77"/>
                  <a:ea typeface="+mn-ea"/>
                  <a:cs typeface="Apple Chancery" panose="03020702040506060504" pitchFamily="66" charset="-79"/>
                </a:rPr>
                <a:t>Torino Workshop        </a:t>
              </a:r>
            </a:p>
          </p:txBody>
        </p:sp>
        <p:sp>
          <p:nvSpPr>
            <p:cNvPr id="9" name="CasellaDiTesto 8">
              <a:extLst>
                <a:ext uri="{FF2B5EF4-FFF2-40B4-BE49-F238E27FC236}">
                  <a16:creationId xmlns:a16="http://schemas.microsoft.com/office/drawing/2014/main" id="{572DB9A9-3B44-A799-1D34-58907C569062}"/>
                </a:ext>
              </a:extLst>
            </p:cNvPr>
            <p:cNvSpPr txBox="1"/>
            <p:nvPr/>
          </p:nvSpPr>
          <p:spPr>
            <a:xfrm>
              <a:off x="5276489" y="2042928"/>
              <a:ext cx="16390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The</a:t>
              </a:r>
              <a:r>
                <a:rPr kumimoji="0" lang="it-IT" sz="48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 13</a:t>
              </a:r>
              <a:r>
                <a:rPr kumimoji="0" lang="it-IT" sz="4800" b="0" i="0" u="none" strike="noStrike" kern="1200" cap="none" spc="0" normalizeH="0" baseline="30000" noProof="0" dirty="0">
                  <a:ln>
                    <a:noFill/>
                  </a:ln>
                  <a:solidFill>
                    <a:prstClr val="black"/>
                  </a:solidFill>
                  <a:effectLst/>
                  <a:uLnTx/>
                  <a:uFillTx/>
                  <a:latin typeface="Herculanum" panose="02000505000000020004" pitchFamily="2" charset="77"/>
                  <a:ea typeface="+mn-ea"/>
                  <a:cs typeface="+mn-cs"/>
                </a:rPr>
                <a:t>th</a:t>
              </a:r>
            </a:p>
          </p:txBody>
        </p:sp>
        <p:sp>
          <p:nvSpPr>
            <p:cNvPr id="10" name="CasellaDiTesto 9">
              <a:extLst>
                <a:ext uri="{FF2B5EF4-FFF2-40B4-BE49-F238E27FC236}">
                  <a16:creationId xmlns:a16="http://schemas.microsoft.com/office/drawing/2014/main" id="{D3F02EE6-5F13-1390-9CDC-3032058048BA}"/>
                </a:ext>
              </a:extLst>
            </p:cNvPr>
            <p:cNvSpPr txBox="1"/>
            <p:nvPr/>
          </p:nvSpPr>
          <p:spPr>
            <a:xfrm>
              <a:off x="7482356" y="4270304"/>
              <a:ext cx="115757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PERUGIA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19</a:t>
              </a:r>
              <a:r>
                <a:rPr kumimoji="0" lang="it-IT" sz="1400" b="0" i="0" u="none" strike="noStrike" kern="1200" cap="none" spc="0" normalizeH="0" baseline="30000" noProof="0" dirty="0">
                  <a:ln>
                    <a:noFill/>
                  </a:ln>
                  <a:solidFill>
                    <a:prstClr val="black"/>
                  </a:solidFill>
                  <a:effectLst/>
                  <a:uLnTx/>
                  <a:uFillTx/>
                  <a:latin typeface="Herculanum" panose="02000505000000020004" pitchFamily="2" charset="77"/>
                  <a:ea typeface="+mn-ea"/>
                  <a:cs typeface="+mn-cs"/>
                </a:rPr>
                <a:t>th</a:t>
              </a:r>
              <a:r>
                <a:rPr kumimoji="0" lang="it-IT" sz="1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-24</a:t>
              </a:r>
              <a:r>
                <a:rPr kumimoji="0" lang="it-IT" sz="1400" b="0" i="0" u="none" strike="noStrike" kern="1200" cap="none" spc="0" normalizeH="0" baseline="30000" noProof="0" dirty="0">
                  <a:ln>
                    <a:noFill/>
                  </a:ln>
                  <a:solidFill>
                    <a:prstClr val="black"/>
                  </a:solidFill>
                  <a:effectLst/>
                  <a:uLnTx/>
                  <a:uFillTx/>
                  <a:latin typeface="Herculanum" panose="02000505000000020004" pitchFamily="2" charset="77"/>
                  <a:ea typeface="+mn-ea"/>
                  <a:cs typeface="+mn-cs"/>
                </a:rPr>
                <a:t>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black"/>
                  </a:solidFill>
                  <a:effectLst/>
                  <a:uLnTx/>
                  <a:uFillTx/>
                  <a:latin typeface="Herculanum" panose="02000505000000020004" pitchFamily="2" charset="77"/>
                  <a:ea typeface="+mn-ea"/>
                  <a:cs typeface="+mn-cs"/>
                </a:rPr>
                <a:t>June</a:t>
              </a:r>
              <a:r>
                <a:rPr kumimoji="0" lang="it-IT" sz="1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 2022</a:t>
              </a:r>
              <a:endParaRPr kumimoji="0" lang="it-IT" sz="1400" b="0" i="0" u="none" strike="noStrike" kern="1200" cap="none" spc="0" normalizeH="0" baseline="30000" noProof="0" dirty="0">
                <a:ln>
                  <a:noFill/>
                </a:ln>
                <a:solidFill>
                  <a:prstClr val="black"/>
                </a:solidFill>
                <a:effectLst/>
                <a:uLnTx/>
                <a:uFillTx/>
                <a:latin typeface="Herculanum" panose="02000505000000020004" pitchFamily="2" charset="77"/>
                <a:ea typeface="+mn-ea"/>
                <a:cs typeface="+mn-cs"/>
              </a:endParaRPr>
            </a:p>
          </p:txBody>
        </p:sp>
        <p:sp>
          <p:nvSpPr>
            <p:cNvPr id="11" name="CasellaDiTesto 10">
              <a:extLst>
                <a:ext uri="{FF2B5EF4-FFF2-40B4-BE49-F238E27FC236}">
                  <a16:creationId xmlns:a16="http://schemas.microsoft.com/office/drawing/2014/main" id="{6CFFF675-6EF3-D92E-3541-B7AF922CA45B}"/>
                </a:ext>
              </a:extLst>
            </p:cNvPr>
            <p:cNvSpPr txBox="1"/>
            <p:nvPr/>
          </p:nvSpPr>
          <p:spPr>
            <a:xfrm>
              <a:off x="5895400" y="4484588"/>
              <a:ext cx="11575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AGB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Herculanum" panose="02000505000000020004" pitchFamily="2" charset="77"/>
                  <a:ea typeface="+mn-ea"/>
                  <a:cs typeface="+mn-cs"/>
                </a:rPr>
                <a:t>STARS</a:t>
              </a:r>
              <a:endParaRPr kumimoji="0" lang="it-IT" sz="2400" b="0" i="0" u="none" strike="noStrike" kern="1200" cap="none" spc="0" normalizeH="0" baseline="30000" noProof="0" dirty="0">
                <a:ln>
                  <a:noFill/>
                </a:ln>
                <a:solidFill>
                  <a:prstClr val="black"/>
                </a:solidFill>
                <a:effectLst/>
                <a:uLnTx/>
                <a:uFillTx/>
                <a:latin typeface="Herculanum" panose="02000505000000020004" pitchFamily="2" charset="77"/>
                <a:ea typeface="+mn-ea"/>
                <a:cs typeface="+mn-cs"/>
              </a:endParaRPr>
            </a:p>
          </p:txBody>
        </p:sp>
      </p:grpSp>
    </p:spTree>
    <p:extLst>
      <p:ext uri="{BB962C8B-B14F-4D97-AF65-F5344CB8AC3E}">
        <p14:creationId xmlns:p14="http://schemas.microsoft.com/office/powerpoint/2010/main" val="1779568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582D36-D550-EB9D-6428-ABFB6C735878}"/>
              </a:ext>
            </a:extLst>
          </p:cNvPr>
          <p:cNvSpPr>
            <a:spLocks noGrp="1"/>
          </p:cNvSpPr>
          <p:nvPr>
            <p:ph idx="1"/>
          </p:nvPr>
        </p:nvSpPr>
        <p:spPr>
          <a:xfrm>
            <a:off x="541637" y="2014150"/>
            <a:ext cx="11197281" cy="4633785"/>
          </a:xfrm>
        </p:spPr>
        <p:txBody>
          <a:bodyPr>
            <a:normAutofit fontScale="92500" lnSpcReduction="10000"/>
          </a:bodyPr>
          <a:lstStyle/>
          <a:p>
            <a:r>
              <a:rPr lang="en-US" dirty="0"/>
              <a:t>Wearing FFP2 masks is still mandatory in busses, </a:t>
            </a:r>
            <a:r>
              <a:rPr lang="it-IT" dirty="0" err="1"/>
              <a:t>trains</a:t>
            </a:r>
            <a:r>
              <a:rPr lang="it-IT" dirty="0"/>
              <a:t>, </a:t>
            </a:r>
            <a:r>
              <a:rPr lang="it-IT" dirty="0" err="1"/>
              <a:t>ships</a:t>
            </a:r>
            <a:r>
              <a:rPr lang="it-IT" dirty="0"/>
              <a:t> and </a:t>
            </a:r>
            <a:r>
              <a:rPr lang="it-IT" dirty="0" err="1"/>
              <a:t>local</a:t>
            </a:r>
            <a:r>
              <a:rPr lang="it-IT" dirty="0"/>
              <a:t> public </a:t>
            </a:r>
            <a:r>
              <a:rPr lang="it-IT" dirty="0" err="1"/>
              <a:t>transports</a:t>
            </a:r>
            <a:r>
              <a:rPr lang="it-IT" dirty="0"/>
              <a:t> and in hospitals….</a:t>
            </a:r>
          </a:p>
          <a:p>
            <a:endParaRPr lang="it-IT" dirty="0"/>
          </a:p>
          <a:p>
            <a:r>
              <a:rPr lang="en-US" dirty="0"/>
              <a:t>Wearing masks is no longer mandatory elsewhere BUT we kindly ask you to wear it:</a:t>
            </a:r>
          </a:p>
          <a:p>
            <a:pPr lvl="1"/>
            <a:r>
              <a:rPr lang="en-US" dirty="0"/>
              <a:t>in the conference room</a:t>
            </a:r>
          </a:p>
          <a:p>
            <a:pPr lvl="1"/>
            <a:r>
              <a:rPr lang="en-US" dirty="0"/>
              <a:t>when you can't keep a distance of 1 m from other people</a:t>
            </a:r>
          </a:p>
          <a:p>
            <a:pPr lvl="1"/>
            <a:endParaRPr lang="en-US" dirty="0"/>
          </a:p>
          <a:p>
            <a:r>
              <a:rPr lang="en-US" dirty="0"/>
              <a:t>Sanitize often your hands, there are gels at the entrance of the conference hall and close to the refreshment points</a:t>
            </a:r>
          </a:p>
          <a:p>
            <a:pPr marL="0" indent="0">
              <a:buNone/>
            </a:pPr>
            <a:endParaRPr lang="en-US" dirty="0"/>
          </a:p>
          <a:p>
            <a:r>
              <a:rPr lang="en-US" dirty="0"/>
              <a:t>Stay at home if you feel unwell or have a fever</a:t>
            </a:r>
          </a:p>
          <a:p>
            <a:endParaRPr lang="en-US" dirty="0"/>
          </a:p>
          <a:p>
            <a:endParaRPr lang="it-IT" dirty="0"/>
          </a:p>
          <a:p>
            <a:endParaRPr lang="it-IT" dirty="0"/>
          </a:p>
          <a:p>
            <a:endParaRPr lang="it-IT" dirty="0"/>
          </a:p>
          <a:p>
            <a:endParaRPr lang="en-US" dirty="0"/>
          </a:p>
        </p:txBody>
      </p:sp>
    </p:spTree>
    <p:extLst>
      <p:ext uri="{BB962C8B-B14F-4D97-AF65-F5344CB8AC3E}">
        <p14:creationId xmlns:p14="http://schemas.microsoft.com/office/powerpoint/2010/main" val="31158547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5703</TotalTime>
  <Words>775</Words>
  <Application>Microsoft Macintosh PowerPoint</Application>
  <PresentationFormat>Widescreen</PresentationFormat>
  <Paragraphs>89</Paragraphs>
  <Slides>12</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vt:i4>
      </vt:variant>
    </vt:vector>
  </HeadingPairs>
  <TitlesOfParts>
    <vt:vector size="19" baseType="lpstr">
      <vt:lpstr>Arial</vt:lpstr>
      <vt:lpstr>Bradley Hand</vt:lpstr>
      <vt:lpstr>Calibri</vt:lpstr>
      <vt:lpstr>Calibri Light</vt:lpstr>
      <vt:lpstr>Herculanum</vt:lpstr>
      <vt:lpstr>Work Sans</vt:lpstr>
      <vt:lpstr>Tema di Office</vt:lpstr>
      <vt:lpstr>WELCOME!</vt:lpstr>
      <vt:lpstr>The Abbey of San Pietro in Perugia</vt:lpstr>
      <vt:lpstr>Presentazione standard di PowerPoint</vt:lpstr>
      <vt:lpstr>Presentazione standard di PowerPoint</vt:lpstr>
      <vt:lpstr>Presentazione standard di PowerPoint</vt:lpstr>
      <vt:lpstr>Presentazione standard di PowerPoint</vt:lpstr>
      <vt:lpstr>Presentazione standard di PowerPoint</vt:lpstr>
      <vt:lpstr>INFO</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Sara Palmerini</dc:creator>
  <cp:lastModifiedBy>Sara Palmerini</cp:lastModifiedBy>
  <cp:revision>10</cp:revision>
  <dcterms:created xsi:type="dcterms:W3CDTF">2022-06-14T07:12:28Z</dcterms:created>
  <dcterms:modified xsi:type="dcterms:W3CDTF">2022-06-20T06:53:27Z</dcterms:modified>
</cp:coreProperties>
</file>