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1" r:id="rId4"/>
    <p:sldId id="259" r:id="rId5"/>
    <p:sldId id="264" r:id="rId6"/>
    <p:sldId id="265" r:id="rId7"/>
    <p:sldId id="257" r:id="rId8"/>
    <p:sldId id="262" r:id="rId9"/>
    <p:sldId id="260" r:id="rId10"/>
    <p:sldId id="266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F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4F15AF7-671D-1207-E3B5-17B492AD59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574E8A-1DA9-3522-A2E0-C35D890819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46351-309A-4739-8458-4794CEFAE3D2}" type="datetime4">
              <a:rPr lang="en-US" smtClean="0"/>
              <a:t>June 18, 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A63FF1-F8ED-D919-306C-1444F7E7C7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CD82C6-61FA-8BB7-B736-5F1C623EE6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D784-FE56-4585-82E2-7681C1808F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92678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E24C2-A699-4F20-8223-059BCC695A47}" type="datetime4">
              <a:rPr lang="en-US" smtClean="0"/>
              <a:t>June 18, 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46867-9233-4022-8C67-F4E0D7D0CB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87920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82586-5B6C-CB40-7813-EC68D1359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11B685-14BF-F0F8-4EE6-C7CF26C25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F6CEB4-4BE8-06C6-CFEB-62E5F693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1650F8-E06B-43C9-7F7C-99BEA484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C8F40F-982D-9102-4AB2-C4308588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18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AE620-08B0-C694-D5EE-B7F47065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EF0E01-85E2-7EE5-7EEB-A9C0D571E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FB6443-3F4D-EB87-6EA9-46392C78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C1EF20-80B9-CEC0-2CEF-663F1CAF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A75D7E-FF35-0B41-E0ED-B9DB27B5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75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4EE302-7FE4-FCC3-A391-1CA31EECB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229206-24CA-2304-8949-1EBA80C19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913858-4732-52E7-E154-4FD068C9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8EF1C0-8571-AFFF-9D8F-EAF86DD3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D86529-9F13-D530-7723-E034B30F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6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F21EF-C56C-38FC-8B8F-3753BB36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9E0913-897D-7290-6A17-C5F14F468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B8A51-01F8-D8C7-D8FF-A3534AA3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AD3F72-EAE4-CAA3-24A5-0F35F37C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8CAC6-F536-76C6-8429-D2382477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98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13E0A-9B34-7937-4CDB-DE6BCB82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697168-01A0-0B9A-403B-4E7C8D0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F21AD-AAE6-D4F6-C608-F8B6C173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D2B6D3-4C7F-F825-E387-654232F9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EB5EBE-C7CD-4910-01FF-C69C97C2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38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B4764-C98C-923A-EA3F-E418766A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413D20-2DAB-EA3B-F761-65159E084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0D9092-6C02-C19C-1E55-73CA3CECF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19EEAB-03CE-E28D-5E6F-745CB3A1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74172E-A7D1-4126-4AA0-34A07867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BCBCE1-C6E6-156E-C61F-CC678338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06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60D4A-D048-66D0-6AFE-B4D3C3D6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C5852D-170F-B4EA-9943-7A86D88F4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83C235-5968-E328-CC38-7662F033D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4785A9-6231-FDA0-5D38-521EC6C2C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250CEF-5EE9-E08A-44C4-0524434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DFA662-F3F4-8F8A-D756-51D7D4F3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79EEAD-4A00-1070-ABDF-8AF1A893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B3EB72-39C8-48EA-5665-83276050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07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ECF8A-9271-B83B-830E-29C348F7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C96054-237B-70F4-3B08-9D45ED69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F7D6BB-4965-D139-492F-665F768C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6F6B47-EE03-EEDC-301C-C74CDDDC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53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7E7DF2-E664-148F-A328-E8209402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5D833A-2E81-35E8-7521-3996CEF7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D97C17-C169-EF03-1361-06E4D1C9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B3E0E-B28C-2236-4967-D9F41477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EA3BEB-1FCA-A01B-9969-425B401B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996183-769F-FC8D-8352-65547628B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300372-EEAD-0E8E-9C62-DCB885FE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E14A98-5A1B-BE62-A56C-66C2D7D8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E3A97-1D36-8EA4-AA45-BA5843C7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45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7A1C9-1A70-0DA5-C957-1286ABE89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74EFA6-EF8C-3382-A413-978141CB0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6AF9AC-8C60-20AB-103D-D9F19051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3DC945-E018-1F45-6717-08A75F41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June 20, 2022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C08348-FCAC-D59F-3DFB-09C48D87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Pidatella, INFN - LNS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45F9C2-46D7-7D8E-7D2A-1984C4F0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75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90A6FD1-6FBA-C39E-F9AB-AAB283EC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0BB2BB-670E-2585-BA9F-68A36FE79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5F879F-512A-85A1-D8F1-D689E8321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June 20, 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F5BFEA-0F13-B284-2C86-3E10233B8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A. Pidatella, INFN - LNS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20F555-94AA-CF47-51B8-6F3EFCD18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72D81-A0D6-4097-B53A-5430A8EDA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70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openxmlformats.org/officeDocument/2006/relationships/image" Target="../media/image62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openxmlformats.org/officeDocument/2006/relationships/image" Target="../media/image105.png"/><Relationship Id="rId7" Type="http://schemas.openxmlformats.org/officeDocument/2006/relationships/image" Target="../media/image64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65.png"/><Relationship Id="rId9" Type="http://schemas.openxmlformats.org/officeDocument/2006/relationships/image" Target="../media/image10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313151" y="383624"/>
            <a:ext cx="11510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Numerical </a:t>
            </a:r>
            <a:r>
              <a:rPr lang="en-US" sz="35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virtual experiments </a:t>
            </a:r>
            <a:r>
              <a:rPr lang="en-US" sz="3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 in-plasma nuclear</a:t>
            </a:r>
          </a:p>
          <a:p>
            <a:pPr algn="ctr"/>
            <a:r>
              <a:rPr lang="el-GR" sz="35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β</a:t>
            </a:r>
            <a:r>
              <a:rPr lang="en-US" sz="3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-decay study in the framework of the PANDORA</a:t>
            </a:r>
          </a:p>
          <a:p>
            <a:pPr algn="ctr"/>
            <a:r>
              <a:rPr lang="it-IT" sz="3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it-I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FF76D8-1E94-1FD0-876E-C8ABD1ABD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21" y="4888724"/>
            <a:ext cx="2403384" cy="1669526"/>
          </a:xfrm>
          <a:prstGeom prst="rect">
            <a:avLst/>
          </a:prstGeom>
        </p:spPr>
      </p:pic>
      <p:pic>
        <p:nvPicPr>
          <p:cNvPr id="7" name="Immagine 6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D6471759-0779-B18F-C546-F5D7BFE6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518346" y="1376281"/>
            <a:ext cx="7961118" cy="4105439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4264AA-C401-A1E0-6134-D8330777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5554727">
            <a:off x="1698885" y="2789129"/>
            <a:ext cx="1373505" cy="1279740"/>
          </a:xfrm>
          <a:prstGeom prst="rect">
            <a:avLst/>
          </a:prstGeom>
          <a:effectLst>
            <a:glow rad="76200">
              <a:schemeClr val="accent2">
                <a:alpha val="27000"/>
              </a:schemeClr>
            </a:glow>
            <a:softEdge rad="635000"/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1A516B4E-9838-3AE4-2FBC-27D58A8C0D01}"/>
              </a:ext>
            </a:extLst>
          </p:cNvPr>
          <p:cNvSpPr>
            <a:spLocks noChangeAspect="1"/>
          </p:cNvSpPr>
          <p:nvPr/>
        </p:nvSpPr>
        <p:spPr>
          <a:xfrm>
            <a:off x="2149697" y="3309154"/>
            <a:ext cx="471880" cy="202037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255BA7-46D3-2DE3-395F-345D95E521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2425829" y="3710202"/>
            <a:ext cx="621271" cy="112786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EA32F6-B897-300C-2378-1BB1169E32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5821" flipV="1">
            <a:off x="2495880" y="3135044"/>
            <a:ext cx="733296" cy="133124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CB167C-3854-3313-39C6-459B45539E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1948" flipV="1">
            <a:off x="1798539" y="2969767"/>
            <a:ext cx="797615" cy="144800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A57618B-CB4A-2D56-3534-36E523EF43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2504451" y="3481220"/>
            <a:ext cx="678980" cy="123263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64CEED-DB60-3BE1-3778-4EBFB770C2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6557" flipV="1">
            <a:off x="1720268" y="3615570"/>
            <a:ext cx="703415" cy="127699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5" name="Immagine 1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88660DB-76CA-2B36-86EB-BA02962CB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75" y="5259800"/>
            <a:ext cx="1868402" cy="1205420"/>
          </a:xfrm>
          <a:prstGeom prst="rect">
            <a:avLst/>
          </a:prstGeom>
        </p:spPr>
      </p:pic>
      <p:pic>
        <p:nvPicPr>
          <p:cNvPr id="1026" name="Picture 2" descr="The 13th Torino Workshop on AGB stars &amp; the 3rd Perugia Workshop on Nuclear Astrophysics">
            <a:extLst>
              <a:ext uri="{FF2B5EF4-FFF2-40B4-BE49-F238E27FC236}">
                <a16:creationId xmlns:a16="http://schemas.microsoft.com/office/drawing/2014/main" id="{B75314BF-6AF8-B22F-799D-18E0F33E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7" y="4888724"/>
            <a:ext cx="1661545" cy="18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324EB4E-3C9A-3E92-1918-E6F9F18A05F4}"/>
              </a:ext>
            </a:extLst>
          </p:cNvPr>
          <p:cNvSpPr txBox="1"/>
          <p:nvPr/>
        </p:nvSpPr>
        <p:spPr>
          <a:xfrm>
            <a:off x="4029932" y="3969399"/>
            <a:ext cx="46189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Angelo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Pidatella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INFN - LNS</a:t>
            </a:r>
          </a:p>
          <a:p>
            <a:pPr algn="ctr"/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18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behalf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PANDORA </a:t>
            </a:r>
            <a:r>
              <a:rPr lang="it-IT" sz="18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it-IT" sz="6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968EFF1-9E08-1900-A61A-C44EEB647C2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3" y="1356091"/>
            <a:ext cx="4107444" cy="33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concept – design of </a:t>
            </a:r>
            <a:r>
              <a:rPr lang="el-GR" sz="30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3000" b="1" i="0" u="none" strike="noStrike" baseline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-tagging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D42C4F-4377-EE84-EB7C-3392A9FE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259160" y="1309511"/>
            <a:ext cx="3779440" cy="2749949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E29B84B7-31E3-DCF9-3A67-A5516BD48F25}"/>
              </a:ext>
            </a:extLst>
          </p:cNvPr>
          <p:cNvGraphicFramePr>
            <a:graphicFrameLocks noGrp="1"/>
          </p:cNvGraphicFramePr>
          <p:nvPr/>
        </p:nvGraphicFramePr>
        <p:xfrm>
          <a:off x="352715" y="4431349"/>
          <a:ext cx="351370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it-IT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202.88 &amp; 306.78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A15CFFF2-714D-7000-8181-71670283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45" y="1244947"/>
            <a:ext cx="3493904" cy="1990438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106E992-0CE3-46D1-07D8-AACA3A51C8C1}"/>
              </a:ext>
            </a:extLst>
          </p:cNvPr>
          <p:cNvSpPr/>
          <p:nvPr/>
        </p:nvSpPr>
        <p:spPr>
          <a:xfrm>
            <a:off x="4558176" y="1256562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noise (consisting, especially, in the plasma self emission) affects the detection of the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i="0" u="none" strike="noStrike" baseline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3C749F3-E12F-8066-9241-2669CE257899}"/>
              </a:ext>
            </a:extLst>
          </p:cNvPr>
          <p:cNvCxnSpPr>
            <a:cxnSpLocks/>
          </p:cNvCxnSpPr>
          <p:nvPr/>
        </p:nvCxnSpPr>
        <p:spPr>
          <a:xfrm flipV="1">
            <a:off x="9130397" y="1679230"/>
            <a:ext cx="0" cy="1203079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48D804F-97B0-E25F-65CF-CD9D8225DB8F}"/>
                  </a:ext>
                </a:extLst>
              </p:cNvPr>
              <p:cNvSpPr txBox="1"/>
              <p:nvPr/>
            </p:nvSpPr>
            <p:spPr>
              <a:xfrm>
                <a:off x="9130397" y="2428825"/>
                <a:ext cx="2245637" cy="301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m:rPr>
                            <m:nor/>
                          </m:rPr>
                          <a:rPr lang="it-IT" sz="1200" b="1" dirty="0">
                            <a:solidFill>
                              <a:srgbClr val="00B05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Lu</m:t>
                        </m:r>
                      </m:e>
                    </m:sPre>
                  </m:oMath>
                </a14:m>
                <a:r>
                  <a:rPr lang="it-IT" sz="1200" dirty="0">
                    <a:solidFill>
                      <a:srgbClr val="00B050"/>
                    </a:solidFill>
                  </a:rPr>
                  <a:t> - 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306 </a:t>
                </a:r>
                <a:r>
                  <a:rPr lang="it-IT" sz="12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keV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1200" b="1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γ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it-IT" sz="12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48D804F-97B0-E25F-65CF-CD9D8225D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397" y="2428825"/>
                <a:ext cx="2245637" cy="301493"/>
              </a:xfrm>
              <a:prstGeom prst="rect">
                <a:avLst/>
              </a:prstGeom>
              <a:blipFill>
                <a:blip r:embed="rId4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Elemento grafico 22" descr="Freccia linea: curva oraria con riempimento a tinta unita">
            <a:extLst>
              <a:ext uri="{FF2B5EF4-FFF2-40B4-BE49-F238E27FC236}">
                <a16:creationId xmlns:a16="http://schemas.microsoft.com/office/drawing/2014/main" id="{C474754B-25F4-1F5F-B027-5EF90349A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145961" y="1667670"/>
            <a:ext cx="328233" cy="800594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07776D0-638C-1321-AF4A-349D1E12F0F6}"/>
              </a:ext>
            </a:extLst>
          </p:cNvPr>
          <p:cNvSpPr/>
          <p:nvPr/>
        </p:nvSpPr>
        <p:spPr>
          <a:xfrm>
            <a:off x="4558176" y="2453411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DETECTOR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MEASURABILITY OF RADIOISOTOPE DECAY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2CE3D92D-0508-7DFE-FC67-250E552C88C2}"/>
              </a:ext>
            </a:extLst>
          </p:cNvPr>
          <p:cNvSpPr/>
          <p:nvPr/>
        </p:nvSpPr>
        <p:spPr>
          <a:xfrm>
            <a:off x="4431358" y="2436809"/>
            <a:ext cx="3879096" cy="83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66EBFF5-B1F3-B84D-0CB2-AB100F9640F9}"/>
              </a:ext>
            </a:extLst>
          </p:cNvPr>
          <p:cNvSpPr txBox="1"/>
          <p:nvPr/>
        </p:nvSpPr>
        <p:spPr>
          <a:xfrm>
            <a:off x="428364" y="4070978"/>
            <a:ext cx="4002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E. Naselli et al., EPJ web of conferences 227, 2020, 02006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11BB5FE-C0BA-68B2-0129-75E335B26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45" y="3843944"/>
            <a:ext cx="2442230" cy="220105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F1F40DC-470F-3D98-71DE-8D928869F9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85" y="3831863"/>
            <a:ext cx="2442230" cy="2209972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38FC827-E84E-DCC9-AC36-C5BF4C2236FC}"/>
              </a:ext>
            </a:extLst>
          </p:cNvPr>
          <p:cNvCxnSpPr>
            <a:cxnSpLocks/>
          </p:cNvCxnSpPr>
          <p:nvPr/>
        </p:nvCxnSpPr>
        <p:spPr>
          <a:xfrm flipV="1">
            <a:off x="4786501" y="4000183"/>
            <a:ext cx="0" cy="1765072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BA47A52E-F4F5-75FC-CCE0-C526D2A27A93}"/>
              </a:ext>
            </a:extLst>
          </p:cNvPr>
          <p:cNvSpPr/>
          <p:nvPr/>
        </p:nvSpPr>
        <p:spPr>
          <a:xfrm>
            <a:off x="7680187" y="4705860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it-IT" altLang="en-US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Avenir Book"/>
                <a:cs typeface="Times New Roman" panose="02020603050405020304" pitchFamily="18" charset="0"/>
              </a:rPr>
              <a:t>= 7.57 </a:t>
            </a:r>
            <a:r>
              <a:rPr lang="en-US" altLang="en-US" b="1" dirty="0" err="1">
                <a:solidFill>
                  <a:srgbClr val="C00000"/>
                </a:solidFill>
                <a:latin typeface="Avenir Book"/>
                <a:cs typeface="Times New Roman" panose="02020603050405020304" pitchFamily="18" charset="0"/>
              </a:rPr>
              <a:t>keV</a:t>
            </a:r>
            <a:endParaRPr lang="en-US" dirty="0">
              <a:solidFill>
                <a:srgbClr val="C00000"/>
              </a:solidFill>
              <a:latin typeface="Georgia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AE7BAFB-82AD-A0F6-46DC-9FD24311EC16}"/>
              </a:ext>
            </a:extLst>
          </p:cNvPr>
          <p:cNvSpPr/>
          <p:nvPr/>
        </p:nvSpPr>
        <p:spPr>
          <a:xfrm>
            <a:off x="7662495" y="5145569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it-IT" altLang="en-US" b="1" baseline="-25000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altLang="en-US" b="1" dirty="0">
                <a:solidFill>
                  <a:srgbClr val="0000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A2"/>
                </a:solidFill>
                <a:latin typeface="Avenir Book"/>
                <a:cs typeface="Times New Roman" panose="02020603050405020304" pitchFamily="18" charset="0"/>
              </a:rPr>
              <a:t>= 0.24 </a:t>
            </a:r>
            <a:r>
              <a:rPr lang="en-US" altLang="en-US" b="1" dirty="0" err="1">
                <a:solidFill>
                  <a:srgbClr val="0000A2"/>
                </a:solidFill>
                <a:latin typeface="Avenir Book"/>
                <a:cs typeface="Times New Roman" panose="02020603050405020304" pitchFamily="18" charset="0"/>
              </a:rPr>
              <a:t>keV</a:t>
            </a:r>
            <a:endParaRPr lang="en-US" dirty="0">
              <a:solidFill>
                <a:srgbClr val="0000A2"/>
              </a:solidFill>
              <a:latin typeface="Georgia"/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24ED9A74-4027-3E7C-1B11-4EC39C1E1643}"/>
              </a:ext>
            </a:extLst>
          </p:cNvPr>
          <p:cNvCxnSpPr>
            <a:cxnSpLocks/>
          </p:cNvCxnSpPr>
          <p:nvPr/>
        </p:nvCxnSpPr>
        <p:spPr>
          <a:xfrm flipV="1">
            <a:off x="7474194" y="4000183"/>
            <a:ext cx="0" cy="1765072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9B27028B-8058-2A4F-E53D-787D61A18E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03" y="3829108"/>
            <a:ext cx="2362602" cy="2144517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646A927B-E85B-6DEE-E917-39061E789A69}"/>
              </a:ext>
            </a:extLst>
          </p:cNvPr>
          <p:cNvSpPr/>
          <p:nvPr/>
        </p:nvSpPr>
        <p:spPr>
          <a:xfrm>
            <a:off x="9903274" y="5465417"/>
            <a:ext cx="280934" cy="2503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D771FE9-8976-C2B3-B026-3C8F5ABEB238}"/>
              </a:ext>
            </a:extLst>
          </p:cNvPr>
          <p:cNvSpPr txBox="1"/>
          <p:nvPr/>
        </p:nvSpPr>
        <p:spPr>
          <a:xfrm>
            <a:off x="7145961" y="3420911"/>
            <a:ext cx="1670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vs LaBr3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AE6598D-12DA-CC23-2A32-EDBA5290B2A2}"/>
              </a:ext>
            </a:extLst>
          </p:cNvPr>
          <p:cNvSpPr/>
          <p:nvPr/>
        </p:nvSpPr>
        <p:spPr>
          <a:xfrm>
            <a:off x="6957968" y="3309475"/>
            <a:ext cx="2046648" cy="4993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47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AGB stars: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36DB7AD-EEE1-CA1A-1DE0-BBDD88FA3855}"/>
              </a:ext>
            </a:extLst>
          </p:cNvPr>
          <p:cNvSpPr/>
          <p:nvPr/>
        </p:nvSpPr>
        <p:spPr>
          <a:xfrm>
            <a:off x="595425" y="1304692"/>
            <a:ext cx="3879096" cy="83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DE13A4-9A43-B07D-8A46-A02E78E1E1F3}"/>
              </a:ext>
            </a:extLst>
          </p:cNvPr>
          <p:cNvSpPr/>
          <p:nvPr/>
        </p:nvSpPr>
        <p:spPr>
          <a:xfrm>
            <a:off x="722243" y="1321294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THE DETECTOR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MEASURABILITY OF RADIOISOTOPE DECAY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F6D040F-0D30-2559-8C51-53637C1812BD}"/>
              </a:ext>
            </a:extLst>
          </p:cNvPr>
          <p:cNvSpPr/>
          <p:nvPr/>
        </p:nvSpPr>
        <p:spPr>
          <a:xfrm>
            <a:off x="4772804" y="1298615"/>
            <a:ext cx="6847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Let’s focus on the 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decay process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relevant for s-process nucleosynthesis branching points in AGB stars modelling</a:t>
            </a:r>
          </a:p>
          <a:p>
            <a:pPr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Short-living isotope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824C247-4E22-BAD5-4922-5ADEC9498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27410"/>
              </p:ext>
            </p:extLst>
          </p:nvPr>
        </p:nvGraphicFramePr>
        <p:xfrm>
          <a:off x="7445829" y="1949139"/>
          <a:ext cx="35137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190515236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2843849376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597658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 [y]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 [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5673"/>
                  </a:ext>
                </a:extLst>
              </a:tr>
            </a:tbl>
          </a:graphicData>
        </a:graphic>
      </p:graphicFrame>
      <p:pic>
        <p:nvPicPr>
          <p:cNvPr id="12" name="Elemento grafico 11" descr="Freccia linea: curva oraria con riempimento a tinta unita">
            <a:extLst>
              <a:ext uri="{FF2B5EF4-FFF2-40B4-BE49-F238E27FC236}">
                <a16:creationId xmlns:a16="http://schemas.microsoft.com/office/drawing/2014/main" id="{E4DCC5C5-7565-E348-7DB7-01316CAC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95798" flipV="1">
            <a:off x="1316361" y="1881417"/>
            <a:ext cx="608240" cy="14835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135C1F-477E-DC1B-C19B-14A169AF2D18}"/>
              </a:ext>
            </a:extLst>
          </p:cNvPr>
          <p:cNvSpPr txBox="1"/>
          <p:nvPr/>
        </p:nvSpPr>
        <p:spPr>
          <a:xfrm>
            <a:off x="2209800" y="2465713"/>
            <a:ext cx="94101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easurement time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required in terms of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1400" b="1" i="0" u="none" strike="noStrike" baseline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-confidence-level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 the decay-rates measurement. </a:t>
            </a:r>
          </a:p>
          <a:p>
            <a:pPr algn="l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Estimates based on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calculations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stellar-perturbed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half-life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ionized nuclei, considering the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CSD led by electron densities and energies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typical of the plasma 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trap.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7FFB86-90D4-B3CC-1DCA-92E68836564F}"/>
              </a:ext>
            </a:extLst>
          </p:cNvPr>
          <p:cNvSpPr txBox="1"/>
          <p:nvPr/>
        </p:nvSpPr>
        <p:spPr>
          <a:xfrm>
            <a:off x="4333096" y="3571362"/>
            <a:ext cx="31127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Half-life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adopting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by K Takahashi and K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Yokoi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291D3E-3F7F-85D2-FF36-197ABB60F8B5}"/>
              </a:ext>
            </a:extLst>
          </p:cNvPr>
          <p:cNvSpPr txBox="1"/>
          <p:nvPr/>
        </p:nvSpPr>
        <p:spPr>
          <a:xfrm>
            <a:off x="952500" y="3588049"/>
            <a:ext cx="2514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FLYCHK code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D889A5-D941-870C-AEED-530E09E6AC83}"/>
              </a:ext>
            </a:extLst>
          </p:cNvPr>
          <p:cNvSpPr txBox="1"/>
          <p:nvPr/>
        </p:nvSpPr>
        <p:spPr>
          <a:xfrm>
            <a:off x="7858905" y="3588049"/>
            <a:ext cx="3952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considering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cps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, det.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EBDD7C-2B1F-CC2D-5F5A-23022D27C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29484"/>
            <a:ext cx="2748643" cy="22227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E1BDAD4-831E-EE0B-5ACC-05663A191D2F}"/>
                  </a:ext>
                </a:extLst>
              </p:cNvPr>
              <p:cNvSpPr txBox="1"/>
              <p:nvPr/>
            </p:nvSpPr>
            <p:spPr>
              <a:xfrm>
                <a:off x="952500" y="4414535"/>
                <a:ext cx="891377" cy="33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𝟑𝟒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it-IT" sz="1400" b="1" i="0" dirty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Cs</m:t>
                          </m:r>
                        </m:e>
                      </m:sPre>
                      <m:r>
                        <a:rPr lang="it-IT" sz="14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@ </m:t>
                      </m:r>
                      <m:r>
                        <a:rPr lang="it-IT" sz="14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sSup>
                        <m:sSupPr>
                          <m:ctrlP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𝟏𝟐</m:t>
                          </m:r>
                        </m:sup>
                      </m:sSup>
                      <m:r>
                        <a:rPr lang="it-IT" sz="14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𝒄</m:t>
                      </m:r>
                      <m:sSup>
                        <m:sSupPr>
                          <m:ctrlP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1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E1BDAD4-831E-EE0B-5ACC-05663A191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4414535"/>
                <a:ext cx="891377" cy="336246"/>
              </a:xfrm>
              <a:prstGeom prst="rect">
                <a:avLst/>
              </a:prstGeom>
              <a:blipFill>
                <a:blip r:embed="rId5"/>
                <a:stretch>
                  <a:fillRect r="-849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1084A330-F92F-F5A6-343C-8DF2D18409AA}"/>
              </a:ext>
            </a:extLst>
          </p:cNvPr>
          <p:cNvSpPr/>
          <p:nvPr/>
        </p:nvSpPr>
        <p:spPr>
          <a:xfrm>
            <a:off x="3280829" y="5200996"/>
            <a:ext cx="1356486" cy="12577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14984A9-15ED-5718-4A49-06997508F8C5}"/>
              </a:ext>
            </a:extLst>
          </p:cNvPr>
          <p:cNvSpPr txBox="1"/>
          <p:nvPr/>
        </p:nvSpPr>
        <p:spPr>
          <a:xfrm>
            <a:off x="3129644" y="5372202"/>
            <a:ext cx="16431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nuclei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mass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CSD,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spin,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parity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317E69D-CE73-3290-FAC2-A01965BCA1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46" y="4027755"/>
            <a:ext cx="3687244" cy="24713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ED6715E-FBF0-EABF-66DD-E8C87A771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9911"/>
          <a:stretch/>
        </p:blipFill>
        <p:spPr>
          <a:xfrm>
            <a:off x="4772804" y="4032464"/>
            <a:ext cx="3314702" cy="2639385"/>
          </a:xfrm>
          <a:prstGeom prst="rect">
            <a:avLst/>
          </a:prstGeom>
        </p:spPr>
      </p:pic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D8277F91-0699-5534-0D45-FFB353645AE7}"/>
              </a:ext>
            </a:extLst>
          </p:cNvPr>
          <p:cNvSpPr/>
          <p:nvPr/>
        </p:nvSpPr>
        <p:spPr>
          <a:xfrm>
            <a:off x="7893702" y="5200996"/>
            <a:ext cx="294496" cy="10831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95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AGB stars: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36DB7AD-EEE1-CA1A-1DE0-BBDD88FA3855}"/>
              </a:ext>
            </a:extLst>
          </p:cNvPr>
          <p:cNvSpPr/>
          <p:nvPr/>
        </p:nvSpPr>
        <p:spPr>
          <a:xfrm>
            <a:off x="595425" y="1304692"/>
            <a:ext cx="3879096" cy="83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DE13A4-9A43-B07D-8A46-A02E78E1E1F3}"/>
              </a:ext>
            </a:extLst>
          </p:cNvPr>
          <p:cNvSpPr/>
          <p:nvPr/>
        </p:nvSpPr>
        <p:spPr>
          <a:xfrm>
            <a:off x="722243" y="1321294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DETECTOR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THE MEASURABILITY OF RADIOISOTOPE DECAY</a:t>
            </a:r>
            <a:endParaRPr lang="en-US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F6D040F-0D30-2559-8C51-53637C1812BD}"/>
              </a:ext>
            </a:extLst>
          </p:cNvPr>
          <p:cNvSpPr/>
          <p:nvPr/>
        </p:nvSpPr>
        <p:spPr>
          <a:xfrm>
            <a:off x="4772804" y="1298615"/>
            <a:ext cx="6847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Let’s focus on the 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decay process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relevant for s-process nucleosynthesis branching points in AGB stars modelling</a:t>
            </a:r>
          </a:p>
          <a:p>
            <a:pPr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Short-living isotope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824C247-4E22-BAD5-4922-5ADEC9498E6E}"/>
              </a:ext>
            </a:extLst>
          </p:cNvPr>
          <p:cNvGraphicFramePr>
            <a:graphicFrameLocks noGrp="1"/>
          </p:cNvGraphicFramePr>
          <p:nvPr/>
        </p:nvGraphicFramePr>
        <p:xfrm>
          <a:off x="7445829" y="1949139"/>
          <a:ext cx="35137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190515236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2843849376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597658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 [y]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 [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5673"/>
                  </a:ext>
                </a:extLst>
              </a:tr>
            </a:tbl>
          </a:graphicData>
        </a:graphic>
      </p:graphicFrame>
      <p:pic>
        <p:nvPicPr>
          <p:cNvPr id="12" name="Elemento grafico 11" descr="Freccia linea: curva oraria con riempimento a tinta unita">
            <a:extLst>
              <a:ext uri="{FF2B5EF4-FFF2-40B4-BE49-F238E27FC236}">
                <a16:creationId xmlns:a16="http://schemas.microsoft.com/office/drawing/2014/main" id="{E4DCC5C5-7565-E348-7DB7-01316CAC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95798" flipV="1">
            <a:off x="1316361" y="1881417"/>
            <a:ext cx="608240" cy="14835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135C1F-477E-DC1B-C19B-14A169AF2D18}"/>
              </a:ext>
            </a:extLst>
          </p:cNvPr>
          <p:cNvSpPr txBox="1"/>
          <p:nvPr/>
        </p:nvSpPr>
        <p:spPr>
          <a:xfrm>
            <a:off x="2286000" y="2486823"/>
            <a:ext cx="9410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Simulate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impact of short-lived radioisotopes’ neutral depositions on the plasma chamber walls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being an additional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source of background for the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detectors array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291D3E-3F7F-85D2-FF36-197ABB60F8B5}"/>
              </a:ext>
            </a:extLst>
          </p:cNvPr>
          <p:cNvSpPr txBox="1"/>
          <p:nvPr/>
        </p:nvSpPr>
        <p:spPr>
          <a:xfrm>
            <a:off x="5691672" y="3062529"/>
            <a:ext cx="4464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the Cs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dynamics in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– COMSOL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Multiphysics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82DB08E-C28D-F6FB-2F3C-ADE17957AC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2" y="3217984"/>
            <a:ext cx="2743200" cy="306186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12C6B9E-3C2E-6B6D-C60A-690CC569A6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98" y="3763471"/>
            <a:ext cx="2407721" cy="2687416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553C9D73-4760-B2E4-3F1C-BB248DFCCCD4}"/>
              </a:ext>
            </a:extLst>
          </p:cNvPr>
          <p:cNvSpPr/>
          <p:nvPr/>
        </p:nvSpPr>
        <p:spPr>
          <a:xfrm>
            <a:off x="5577373" y="3071058"/>
            <a:ext cx="4578607" cy="4993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28232A7-2123-52FD-44F3-E656016679BD}"/>
              </a:ext>
            </a:extLst>
          </p:cNvPr>
          <p:cNvSpPr txBox="1"/>
          <p:nvPr/>
        </p:nvSpPr>
        <p:spPr>
          <a:xfrm>
            <a:off x="284642" y="5272118"/>
            <a:ext cx="4724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Particle diffusion tracking</a:t>
            </a:r>
          </a:p>
          <a:p>
            <a:pPr marL="285750" indent="-285750" algn="l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Free Molecular flow regime</a:t>
            </a:r>
          </a:p>
          <a:p>
            <a:pPr marL="285750" indent="-285750" algn="l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Reconstructed density on the surface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Neutrals going into plasma: 21.4 %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81787D1-6679-FFF2-F5D0-CB733C9485FE}"/>
              </a:ext>
            </a:extLst>
          </p:cNvPr>
          <p:cNvSpPr txBox="1"/>
          <p:nvPr/>
        </p:nvSpPr>
        <p:spPr>
          <a:xfrm>
            <a:off x="581805" y="3515735"/>
            <a:ext cx="449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EB10992-6BB0-C782-5758-B8BB9F1FFF50}"/>
              </a:ext>
            </a:extLst>
          </p:cNvPr>
          <p:cNvSpPr txBox="1"/>
          <p:nvPr/>
        </p:nvSpPr>
        <p:spPr>
          <a:xfrm>
            <a:off x="3877460" y="3882009"/>
            <a:ext cx="53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DEB671-7506-1F6A-6C0A-CC804878A4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71" y="3297254"/>
            <a:ext cx="4662823" cy="3497117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148744E-F53C-6DAB-2D5A-4C8A9A6E8ECE}"/>
              </a:ext>
            </a:extLst>
          </p:cNvPr>
          <p:cNvSpPr txBox="1"/>
          <p:nvPr/>
        </p:nvSpPr>
        <p:spPr>
          <a:xfrm>
            <a:off x="7434031" y="3841345"/>
            <a:ext cx="53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286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AGB stars: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36DB7AD-EEE1-CA1A-1DE0-BBDD88FA3855}"/>
              </a:ext>
            </a:extLst>
          </p:cNvPr>
          <p:cNvSpPr/>
          <p:nvPr/>
        </p:nvSpPr>
        <p:spPr>
          <a:xfrm>
            <a:off x="595425" y="1304692"/>
            <a:ext cx="3879096" cy="83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DE13A4-9A43-B07D-8A46-A02E78E1E1F3}"/>
              </a:ext>
            </a:extLst>
          </p:cNvPr>
          <p:cNvSpPr/>
          <p:nvPr/>
        </p:nvSpPr>
        <p:spPr>
          <a:xfrm>
            <a:off x="722243" y="1321294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DETECTOR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THE MEASURABILITY OF RADIOISOTOPE DECAY</a:t>
            </a:r>
            <a:endParaRPr lang="en-US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F6D040F-0D30-2559-8C51-53637C1812BD}"/>
              </a:ext>
            </a:extLst>
          </p:cNvPr>
          <p:cNvSpPr/>
          <p:nvPr/>
        </p:nvSpPr>
        <p:spPr>
          <a:xfrm>
            <a:off x="4772804" y="1298615"/>
            <a:ext cx="6847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Let’s focus on the 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decay process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relevant for s-process nucleosynthesis branching points in AGB stars modelling</a:t>
            </a:r>
          </a:p>
          <a:p>
            <a:pPr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Short-living isotope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824C247-4E22-BAD5-4922-5ADEC9498E6E}"/>
              </a:ext>
            </a:extLst>
          </p:cNvPr>
          <p:cNvGraphicFramePr>
            <a:graphicFrameLocks noGrp="1"/>
          </p:cNvGraphicFramePr>
          <p:nvPr/>
        </p:nvGraphicFramePr>
        <p:xfrm>
          <a:off x="7445829" y="1949139"/>
          <a:ext cx="35137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190515236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2843849376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597658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 [y]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 [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5673"/>
                  </a:ext>
                </a:extLst>
              </a:tr>
            </a:tbl>
          </a:graphicData>
        </a:graphic>
      </p:graphicFrame>
      <p:pic>
        <p:nvPicPr>
          <p:cNvPr id="12" name="Elemento grafico 11" descr="Freccia linea: curva oraria con riempimento a tinta unita">
            <a:extLst>
              <a:ext uri="{FF2B5EF4-FFF2-40B4-BE49-F238E27FC236}">
                <a16:creationId xmlns:a16="http://schemas.microsoft.com/office/drawing/2014/main" id="{E4DCC5C5-7565-E348-7DB7-01316CAC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95798" flipV="1">
            <a:off x="1316361" y="1881417"/>
            <a:ext cx="608240" cy="14835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135C1F-477E-DC1B-C19B-14A169AF2D18}"/>
              </a:ext>
            </a:extLst>
          </p:cNvPr>
          <p:cNvSpPr txBox="1"/>
          <p:nvPr/>
        </p:nvSpPr>
        <p:spPr>
          <a:xfrm>
            <a:off x="2296886" y="2641135"/>
            <a:ext cx="9410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Simulate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impact of short-lived radioisotopes’ neutral depositions on the plasma chamber walls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being an additional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source of background for the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detectors array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7FFB86-90D4-B3CC-1DCA-92E68836564F}"/>
              </a:ext>
            </a:extLst>
          </p:cNvPr>
          <p:cNvSpPr txBox="1"/>
          <p:nvPr/>
        </p:nvSpPr>
        <p:spPr>
          <a:xfrm>
            <a:off x="4180607" y="3277910"/>
            <a:ext cx="4429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the impact on the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9919F305-5A94-B5F7-04A9-49198495F070}"/>
              </a:ext>
            </a:extLst>
          </p:cNvPr>
          <p:cNvSpPr/>
          <p:nvPr/>
        </p:nvSpPr>
        <p:spPr>
          <a:xfrm>
            <a:off x="4106299" y="3164355"/>
            <a:ext cx="4578607" cy="4993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4665CD3-D725-159B-6118-8F9BEC74F5C0}"/>
              </a:ext>
            </a:extLst>
          </p:cNvPr>
          <p:cNvSpPr txBox="1"/>
          <p:nvPr/>
        </p:nvSpPr>
        <p:spPr>
          <a:xfrm>
            <a:off x="1012371" y="4264491"/>
            <a:ext cx="941011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Increasing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noise with different time-dependent law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 background plasma noise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Change of detection efficiency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this signal: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source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(chamber wall)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Cumulative events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density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deposited neutrals is not constant in time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Expected to be more impacting for short-living isotopes!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lemento grafico 10" descr="Brainstorming di gruppo contorno">
            <a:extLst>
              <a:ext uri="{FF2B5EF4-FFF2-40B4-BE49-F238E27FC236}">
                <a16:creationId xmlns:a16="http://schemas.microsoft.com/office/drawing/2014/main" id="{06199E39-A25C-4D52-0EEA-032C50200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4023492"/>
            <a:ext cx="2094918" cy="2094918"/>
          </a:xfrm>
          <a:prstGeom prst="rect">
            <a:avLst/>
          </a:prstGeom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81FB5FA5-5560-D778-CEE9-A5B18BC33334}"/>
              </a:ext>
            </a:extLst>
          </p:cNvPr>
          <p:cNvSpPr/>
          <p:nvPr/>
        </p:nvSpPr>
        <p:spPr>
          <a:xfrm>
            <a:off x="1012371" y="3827436"/>
            <a:ext cx="1872343" cy="437056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  <a:endParaRPr lang="it-IT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1655709-16BD-318C-8F53-17B3F29384A7}"/>
              </a:ext>
            </a:extLst>
          </p:cNvPr>
          <p:cNvSpPr txBox="1"/>
          <p:nvPr/>
        </p:nvSpPr>
        <p:spPr>
          <a:xfrm>
            <a:off x="908957" y="2902440"/>
            <a:ext cx="1037408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virtual experiments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both on (1) 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perturbed decay theory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including atomic inputs in the nuclear decay – as it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the 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time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required for significant experimental data; </a:t>
            </a: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42900">
              <a:buSzPct val="60000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gamma-tagging detector efficiency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each physics case – considering both intrinsic and geometrical aspects, as well as impact of neutral vapor deposition on the plasma chamber wall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Outlook: improvement of simulation on gamma detection, simulation of vapor deposition considering self-consistently obtained plasma parameters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2F7559-708A-6348-AAA4-55570D6E1CCC}"/>
              </a:ext>
            </a:extLst>
          </p:cNvPr>
          <p:cNvSpPr txBox="1"/>
          <p:nvPr/>
        </p:nvSpPr>
        <p:spPr>
          <a:xfrm>
            <a:off x="5306086" y="358253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 about </a:t>
            </a:r>
            <a:r>
              <a:rPr lang="en-US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Modelling Ion Population Kinetics in ECR Plasmas to Extract Inputs for In-Plasma β-Decay Rates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talk by B. Mishra)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C7AF18-8EE2-30E7-86CE-9B14CF2A1960}"/>
              </a:ext>
            </a:extLst>
          </p:cNvPr>
          <p:cNvSpPr txBox="1"/>
          <p:nvPr/>
        </p:nvSpPr>
        <p:spPr>
          <a:xfrm>
            <a:off x="908957" y="1245207"/>
            <a:ext cx="1037408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 points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-processes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in the nucleosynthesis chain depend on the “competitive” rates of neutron capture vs. β-decays</a:t>
            </a: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New perspectives for investigating nuclear beta decays in highly ionized plasma via PANDORA: starting from 2024!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A2E00CCD-BFD4-5F97-8110-E87B91031DE7}"/>
              </a:ext>
            </a:extLst>
          </p:cNvPr>
          <p:cNvSpPr/>
          <p:nvPr/>
        </p:nvSpPr>
        <p:spPr>
          <a:xfrm>
            <a:off x="5155578" y="3595716"/>
            <a:ext cx="5995644" cy="1027090"/>
          </a:xfrm>
          <a:prstGeom prst="round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3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3226940" y="1536454"/>
            <a:ext cx="61226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Thanks for </a:t>
            </a:r>
            <a:r>
              <a:rPr lang="it-IT" sz="4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4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it-IT" sz="4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FF76D8-1E94-1FD0-876E-C8ABD1ABD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21" y="4888724"/>
            <a:ext cx="2403384" cy="1669526"/>
          </a:xfrm>
          <a:prstGeom prst="rect">
            <a:avLst/>
          </a:prstGeom>
        </p:spPr>
      </p:pic>
      <p:pic>
        <p:nvPicPr>
          <p:cNvPr id="7" name="Immagine 6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D6471759-0779-B18F-C546-F5D7BFE6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518346" y="1376281"/>
            <a:ext cx="7961118" cy="4105439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4264AA-C401-A1E0-6134-D8330777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5554727">
            <a:off x="1698885" y="2789129"/>
            <a:ext cx="1373505" cy="1279740"/>
          </a:xfrm>
          <a:prstGeom prst="rect">
            <a:avLst/>
          </a:prstGeom>
          <a:effectLst>
            <a:glow rad="76200">
              <a:schemeClr val="accent2">
                <a:alpha val="27000"/>
              </a:schemeClr>
            </a:glow>
            <a:softEdge rad="635000"/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1A516B4E-9838-3AE4-2FBC-27D58A8C0D01}"/>
              </a:ext>
            </a:extLst>
          </p:cNvPr>
          <p:cNvSpPr>
            <a:spLocks noChangeAspect="1"/>
          </p:cNvSpPr>
          <p:nvPr/>
        </p:nvSpPr>
        <p:spPr>
          <a:xfrm>
            <a:off x="2149697" y="3309154"/>
            <a:ext cx="471880" cy="202037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255BA7-46D3-2DE3-395F-345D95E521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2425829" y="3710202"/>
            <a:ext cx="621271" cy="112786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EA32F6-B897-300C-2378-1BB1169E32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5821" flipV="1">
            <a:off x="2495880" y="3135044"/>
            <a:ext cx="733296" cy="133124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CB167C-3854-3313-39C6-459B45539E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1948" flipV="1">
            <a:off x="1798539" y="2969767"/>
            <a:ext cx="797615" cy="144800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A57618B-CB4A-2D56-3534-36E523EF43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2504451" y="3481220"/>
            <a:ext cx="678980" cy="123263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64CEED-DB60-3BE1-3778-4EBFB770C2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6557" flipV="1">
            <a:off x="1720268" y="3615570"/>
            <a:ext cx="703415" cy="127699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5" name="Immagine 1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88660DB-76CA-2B36-86EB-BA02962CB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75" y="5259800"/>
            <a:ext cx="1868402" cy="1205420"/>
          </a:xfrm>
          <a:prstGeom prst="rect">
            <a:avLst/>
          </a:prstGeom>
        </p:spPr>
      </p:pic>
      <p:pic>
        <p:nvPicPr>
          <p:cNvPr id="1026" name="Picture 2" descr="The 13th Torino Workshop on AGB stars &amp; the 3rd Perugia Workshop on Nuclear Astrophysics">
            <a:extLst>
              <a:ext uri="{FF2B5EF4-FFF2-40B4-BE49-F238E27FC236}">
                <a16:creationId xmlns:a16="http://schemas.microsoft.com/office/drawing/2014/main" id="{B75314BF-6AF8-B22F-799D-18E0F33E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7" y="4888724"/>
            <a:ext cx="1661545" cy="18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968EFF1-9E08-1900-A61A-C44EEB647C2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3" y="1356091"/>
            <a:ext cx="4107444" cy="33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inputs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perturbed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-life – I 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EBDD7C-2B1F-CC2D-5F5A-23022D27CA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5" y="1192371"/>
            <a:ext cx="2748643" cy="222270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086A1EB-5BF0-3B84-C63F-699C78BB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11" y="1192371"/>
            <a:ext cx="2481708" cy="22227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99A277-43FA-33E1-E14E-B09CF85BD6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32" y="1020216"/>
            <a:ext cx="2653576" cy="23766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C18B7F0-A8E1-1B9F-3E03-CDB193F8F3E9}"/>
                  </a:ext>
                </a:extLst>
              </p:cNvPr>
              <p:cNvSpPr txBox="1"/>
              <p:nvPr/>
            </p:nvSpPr>
            <p:spPr>
              <a:xfrm>
                <a:off x="-306332" y="1146771"/>
                <a:ext cx="2286000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𝟏𝟑𝟒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kumimoji="0" lang="it-IT" sz="1800" b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𝐬</m:t>
                          </m:r>
                          <m:sSup>
                            <m:sSupPr>
                              <m:ctrlP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e>
                            <m:sup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𝟏𝟑𝟒</m:t>
                              </m:r>
                            </m:sup>
                          </m:sSup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𝐁𝐚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C18B7F0-A8E1-1B9F-3E03-CDB193F8F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6332" y="1146771"/>
                <a:ext cx="2286000" cy="4059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13CA909-7FAF-041C-7980-C43091C8F62B}"/>
                  </a:ext>
                </a:extLst>
              </p:cNvPr>
              <p:cNvSpPr txBox="1"/>
              <p:nvPr/>
            </p:nvSpPr>
            <p:spPr>
              <a:xfrm>
                <a:off x="1380605" y="1177164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13CA909-7FAF-041C-7980-C43091C8F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605" y="1177164"/>
                <a:ext cx="2286000" cy="375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42D6ACA4-A6C6-2F80-F97C-8F0F46B9BA09}"/>
                  </a:ext>
                </a:extLst>
              </p:cNvPr>
              <p:cNvSpPr txBox="1"/>
              <p:nvPr/>
            </p:nvSpPr>
            <p:spPr>
              <a:xfrm>
                <a:off x="3763451" y="1153441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42D6ACA4-A6C6-2F80-F97C-8F0F46B9B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451" y="1153441"/>
                <a:ext cx="2286000" cy="375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7CA56DD-427D-04B6-5CC9-2361511F1632}"/>
                  </a:ext>
                </a:extLst>
              </p:cNvPr>
              <p:cNvSpPr txBox="1"/>
              <p:nvPr/>
            </p:nvSpPr>
            <p:spPr>
              <a:xfrm>
                <a:off x="6345584" y="1188428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7CA56DD-427D-04B6-5CC9-2361511F1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84" y="1188428"/>
                <a:ext cx="2286000" cy="375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magine 31">
            <a:extLst>
              <a:ext uri="{FF2B5EF4-FFF2-40B4-BE49-F238E27FC236}">
                <a16:creationId xmlns:a16="http://schemas.microsoft.com/office/drawing/2014/main" id="{79D70739-BD7B-31EB-C9F5-FF02DA0376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91" y="943719"/>
            <a:ext cx="3687244" cy="24713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154CABB-8EE1-2D57-94BF-4EEFE29FC54A}"/>
                  </a:ext>
                </a:extLst>
              </p:cNvPr>
              <p:cNvSpPr txBox="1"/>
              <p:nvPr/>
            </p:nvSpPr>
            <p:spPr>
              <a:xfrm>
                <a:off x="-215522" y="3704189"/>
                <a:ext cx="2286000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𝟗𝟒</m:t>
                          </m:r>
                        </m:sup>
                        <m:e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𝐍𝐛</m:t>
                          </m:r>
                          <m:sSup>
                            <m:sSupPr>
                              <m:ctrlP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e>
                            <m:sup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𝟗𝟒</m:t>
                              </m:r>
                            </m:sup>
                          </m:sSup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𝐌𝐨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154CABB-8EE1-2D57-94BF-4EEFE29FC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522" y="3704189"/>
                <a:ext cx="2286000" cy="4059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5E7032B-CFB5-E079-A70B-5E5FE69616CE}"/>
                  </a:ext>
                </a:extLst>
              </p:cNvPr>
              <p:cNvSpPr txBox="1"/>
              <p:nvPr/>
            </p:nvSpPr>
            <p:spPr>
              <a:xfrm>
                <a:off x="1471415" y="3734582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5E7032B-CFB5-E079-A70B-5E5FE6961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15" y="3734582"/>
                <a:ext cx="2286000" cy="3755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magine 34">
            <a:extLst>
              <a:ext uri="{FF2B5EF4-FFF2-40B4-BE49-F238E27FC236}">
                <a16:creationId xmlns:a16="http://schemas.microsoft.com/office/drawing/2014/main" id="{2F7ED8F3-C4E2-8320-670D-EDA7A8E49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84"/>
            <a:ext cx="2653576" cy="2376632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86C7059F-DBD4-5CDD-D1C8-C5680B525A69}"/>
              </a:ext>
            </a:extLst>
          </p:cNvPr>
          <p:cNvGrpSpPr/>
          <p:nvPr/>
        </p:nvGrpSpPr>
        <p:grpSpPr>
          <a:xfrm>
            <a:off x="2659222" y="3922358"/>
            <a:ext cx="3687244" cy="2376632"/>
            <a:chOff x="71281" y="-1001903"/>
            <a:chExt cx="12427490" cy="8612906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18B56A13-4D01-1036-FAA2-296A5FB945EA}"/>
                </a:ext>
              </a:extLst>
            </p:cNvPr>
            <p:cNvGrpSpPr/>
            <p:nvPr/>
          </p:nvGrpSpPr>
          <p:grpSpPr>
            <a:xfrm>
              <a:off x="71282" y="-1001903"/>
              <a:ext cx="12427489" cy="8612906"/>
              <a:chOff x="71282" y="-1001903"/>
              <a:chExt cx="12427489" cy="8612906"/>
            </a:xfrm>
          </p:grpSpPr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D9B050F2-58D2-C068-0365-33A9CD009B6C}"/>
                  </a:ext>
                </a:extLst>
              </p:cNvPr>
              <p:cNvGrpSpPr/>
              <p:nvPr/>
            </p:nvGrpSpPr>
            <p:grpSpPr>
              <a:xfrm>
                <a:off x="71282" y="-1001903"/>
                <a:ext cx="12265385" cy="8544654"/>
                <a:chOff x="71282" y="-1001903"/>
                <a:chExt cx="12265385" cy="8544654"/>
              </a:xfrm>
            </p:grpSpPr>
            <p:grpSp>
              <p:nvGrpSpPr>
                <p:cNvPr id="43" name="Gruppo 42">
                  <a:extLst>
                    <a:ext uri="{FF2B5EF4-FFF2-40B4-BE49-F238E27FC236}">
                      <a16:creationId xmlns:a16="http://schemas.microsoft.com/office/drawing/2014/main" id="{FC992AFB-113A-1CD2-3D9D-62B202CC62B6}"/>
                    </a:ext>
                  </a:extLst>
                </p:cNvPr>
                <p:cNvGrpSpPr/>
                <p:nvPr/>
              </p:nvGrpSpPr>
              <p:grpSpPr>
                <a:xfrm>
                  <a:off x="71282" y="0"/>
                  <a:ext cx="12265385" cy="7542751"/>
                  <a:chOff x="71282" y="0"/>
                  <a:chExt cx="12265385" cy="7542751"/>
                </a:xfrm>
              </p:grpSpPr>
              <p:grpSp>
                <p:nvGrpSpPr>
                  <p:cNvPr id="45" name="Gruppo 44">
                    <a:extLst>
                      <a:ext uri="{FF2B5EF4-FFF2-40B4-BE49-F238E27FC236}">
                        <a16:creationId xmlns:a16="http://schemas.microsoft.com/office/drawing/2014/main" id="{A40EB2A4-34AC-3CA9-0862-A48AB4038B0E}"/>
                      </a:ext>
                    </a:extLst>
                  </p:cNvPr>
                  <p:cNvGrpSpPr/>
                  <p:nvPr/>
                </p:nvGrpSpPr>
                <p:grpSpPr>
                  <a:xfrm>
                    <a:off x="71282" y="0"/>
                    <a:ext cx="12120718" cy="7542751"/>
                    <a:chOff x="71282" y="0"/>
                    <a:chExt cx="12120718" cy="7542751"/>
                  </a:xfrm>
                </p:grpSpPr>
                <p:pic>
                  <p:nvPicPr>
                    <p:cNvPr id="47" name="Immagine 46" descr="Immagine che contiene testo, screenshot, schermo&#10;&#10;Descrizione generata automaticamente">
                      <a:extLst>
                        <a:ext uri="{FF2B5EF4-FFF2-40B4-BE49-F238E27FC236}">
                          <a16:creationId xmlns:a16="http://schemas.microsoft.com/office/drawing/2014/main" id="{1B9EE4C3-B4E2-8555-FFD3-CF19853DD7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83536"/>
                    <a:stretch/>
                  </p:blipFill>
                  <p:spPr>
                    <a:xfrm>
                      <a:off x="1535191" y="0"/>
                      <a:ext cx="1501796" cy="685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Immagine 47" descr="Immagine che contiene testo, screenshot, elettronico, schermo&#10;&#10;Descrizione generata automaticamente">
                      <a:extLst>
                        <a:ext uri="{FF2B5EF4-FFF2-40B4-BE49-F238E27FC236}">
                          <a16:creationId xmlns:a16="http://schemas.microsoft.com/office/drawing/2014/main" id="{2CB408FA-BAF8-458A-54DC-91BA180CB0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83547"/>
                    <a:stretch/>
                  </p:blipFill>
                  <p:spPr>
                    <a:xfrm>
                      <a:off x="71282" y="0"/>
                      <a:ext cx="1501795" cy="685800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9" name="Connettore 2 48">
                      <a:extLst>
                        <a:ext uri="{FF2B5EF4-FFF2-40B4-BE49-F238E27FC236}">
                          <a16:creationId xmlns:a16="http://schemas.microsoft.com/office/drawing/2014/main" id="{E6414A0C-0316-52E4-81A4-D04389E321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706722" y="402956"/>
                      <a:ext cx="0" cy="578465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Connettore 2 49">
                      <a:extLst>
                        <a:ext uri="{FF2B5EF4-FFF2-40B4-BE49-F238E27FC236}">
                          <a16:creationId xmlns:a16="http://schemas.microsoft.com/office/drawing/2014/main" id="{A0D282EF-3AC3-049E-B580-4622A3D65A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59968" y="402956"/>
                      <a:ext cx="0" cy="5784650"/>
                    </a:xfrm>
                    <a:prstGeom prst="straightConnector1">
                      <a:avLst/>
                    </a:prstGeom>
                    <a:ln w="28575">
                      <a:solidFill>
                        <a:srgbClr val="000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ttore 2 50">
                      <a:extLst>
                        <a:ext uri="{FF2B5EF4-FFF2-40B4-BE49-F238E27FC236}">
                          <a16:creationId xmlns:a16="http://schemas.microsoft.com/office/drawing/2014/main" id="{26E1A2D2-FFE0-E12D-870F-64A0C322E7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73077" y="402956"/>
                      <a:ext cx="0" cy="5854485"/>
                    </a:xfrm>
                    <a:prstGeom prst="straightConnector1">
                      <a:avLst/>
                    </a:prstGeom>
                    <a:ln w="28575">
                      <a:solidFill>
                        <a:srgbClr val="007B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nettore 2 51">
                      <a:extLst>
                        <a:ext uri="{FF2B5EF4-FFF2-40B4-BE49-F238E27FC236}">
                          <a16:creationId xmlns:a16="http://schemas.microsoft.com/office/drawing/2014/main" id="{9EFD1217-9DD2-8832-2448-61992E8DB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06722" y="6187606"/>
                      <a:ext cx="7262141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nettore 2 52">
                      <a:extLst>
                        <a:ext uri="{FF2B5EF4-FFF2-40B4-BE49-F238E27FC236}">
                          <a16:creationId xmlns:a16="http://schemas.microsoft.com/office/drawing/2014/main" id="{66A58654-B14D-DDD6-6916-65BF720A97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478122" y="6909569"/>
                      <a:ext cx="7490741" cy="0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4" name="Immagine 53">
                      <a:extLst>
                        <a:ext uri="{FF2B5EF4-FFF2-40B4-BE49-F238E27FC236}">
                          <a16:creationId xmlns:a16="http://schemas.microsoft.com/office/drawing/2014/main" id="{FFA40968-7CBA-8CBC-BAE0-F0F92D400F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058" t="87857"/>
                    <a:stretch/>
                  </p:blipFill>
                  <p:spPr>
                    <a:xfrm>
                      <a:off x="4405393" y="6963722"/>
                      <a:ext cx="7786607" cy="57902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6" name="Immagine 45">
                    <a:extLst>
                      <a:ext uri="{FF2B5EF4-FFF2-40B4-BE49-F238E27FC236}">
                        <a16:creationId xmlns:a16="http://schemas.microsoft.com/office/drawing/2014/main" id="{58A0CDE2-7E37-DDA5-24DF-1C3B6531D8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21421" y="0"/>
                    <a:ext cx="9115246" cy="6858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Immagine 43" descr="Immagine che contiene testo&#10;&#10;Descrizione generata automaticamente">
                  <a:extLst>
                    <a:ext uri="{FF2B5EF4-FFF2-40B4-BE49-F238E27FC236}">
                      <a16:creationId xmlns:a16="http://schemas.microsoft.com/office/drawing/2014/main" id="{5D4D97A7-0E9C-7696-F087-087A78E701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29" t="35999" r="41354" b="35362"/>
                <a:stretch/>
              </p:blipFill>
              <p:spPr>
                <a:xfrm>
                  <a:off x="5591469" y="-1001903"/>
                  <a:ext cx="4375147" cy="1200150"/>
                </a:xfrm>
                <a:prstGeom prst="rect">
                  <a:avLst/>
                </a:prstGeom>
              </p:spPr>
            </p:pic>
          </p:grpSp>
          <p:pic>
            <p:nvPicPr>
              <p:cNvPr id="42" name="Immagine 41" descr="Immagine che contiene testo, elettronico, schermo, computer&#10;&#10;Descrizione generata automaticamente">
                <a:extLst>
                  <a:ext uri="{FF2B5EF4-FFF2-40B4-BE49-F238E27FC236}">
                    <a16:creationId xmlns:a16="http://schemas.microsoft.com/office/drawing/2014/main" id="{C0C5C376-8D82-B417-0AFF-96429EF34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783"/>
              <a:stretch/>
            </p:blipFill>
            <p:spPr>
              <a:xfrm>
                <a:off x="3221421" y="7253236"/>
                <a:ext cx="9277350" cy="357767"/>
              </a:xfrm>
              <a:prstGeom prst="rect">
                <a:avLst/>
              </a:prstGeom>
            </p:spPr>
          </p:pic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350BC7D3-0A22-30EF-38CD-928D4D00CC97}"/>
                </a:ext>
              </a:extLst>
            </p:cNvPr>
            <p:cNvGrpSpPr/>
            <p:nvPr/>
          </p:nvGrpSpPr>
          <p:grpSpPr>
            <a:xfrm>
              <a:off x="71281" y="5935650"/>
              <a:ext cx="360715" cy="341332"/>
              <a:chOff x="-65069" y="5898875"/>
              <a:chExt cx="360715" cy="341332"/>
            </a:xfrm>
          </p:grpSpPr>
          <p:pic>
            <p:nvPicPr>
              <p:cNvPr id="39" name="Immagine 38" descr="Immagine che contiene testo, elettronico, screenshot, schermo&#10;&#10;Descrizione generata automaticamente">
                <a:extLst>
                  <a:ext uri="{FF2B5EF4-FFF2-40B4-BE49-F238E27FC236}">
                    <a16:creationId xmlns:a16="http://schemas.microsoft.com/office/drawing/2014/main" id="{84F3C95D-7211-199D-9A43-A8B0F8B03B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9" t="32290" r="94299" b="62414"/>
              <a:stretch/>
            </p:blipFill>
            <p:spPr>
              <a:xfrm rot="5400000">
                <a:off x="-38988" y="5905572"/>
                <a:ext cx="308554" cy="360715"/>
              </a:xfrm>
              <a:prstGeom prst="rect">
                <a:avLst/>
              </a:prstGeom>
            </p:spPr>
          </p:pic>
          <p:pic>
            <p:nvPicPr>
              <p:cNvPr id="40" name="Immagine 39" descr="Immagine che contiene testo, elettronico, screenshot, schermo&#10;&#10;Descrizione generata automaticamente">
                <a:extLst>
                  <a:ext uri="{FF2B5EF4-FFF2-40B4-BE49-F238E27FC236}">
                    <a16:creationId xmlns:a16="http://schemas.microsoft.com/office/drawing/2014/main" id="{8E356EBB-0931-A087-ECC1-7417A48369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7" t="46219" r="92478" b="49963"/>
              <a:stretch/>
            </p:blipFill>
            <p:spPr>
              <a:xfrm>
                <a:off x="137985" y="5898875"/>
                <a:ext cx="127066" cy="166984"/>
              </a:xfrm>
              <a:prstGeom prst="rect">
                <a:avLst/>
              </a:prstGeom>
            </p:spPr>
          </p:pic>
        </p:grpSp>
      </p:grpSp>
      <p:pic>
        <p:nvPicPr>
          <p:cNvPr id="56" name="Immagine 55">
            <a:extLst>
              <a:ext uri="{FF2B5EF4-FFF2-40B4-BE49-F238E27FC236}">
                <a16:creationId xmlns:a16="http://schemas.microsoft.com/office/drawing/2014/main" id="{80A78518-8E4A-EF48-B73B-D95124C03D74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84" y="3823636"/>
            <a:ext cx="2653576" cy="2376632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307843FB-05BF-85B2-AADF-1E000A1F760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30" b="351"/>
          <a:stretch/>
        </p:blipFill>
        <p:spPr>
          <a:xfrm>
            <a:off x="8715138" y="3878900"/>
            <a:ext cx="3416370" cy="21985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88072EDF-6D12-D1D1-025F-64CD50751F71}"/>
                  </a:ext>
                </a:extLst>
              </p:cNvPr>
              <p:cNvSpPr txBox="1"/>
              <p:nvPr/>
            </p:nvSpPr>
            <p:spPr>
              <a:xfrm>
                <a:off x="6068220" y="3660731"/>
                <a:ext cx="2286000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𝟏𝟕𝟔</m:t>
                          </m:r>
                        </m:sup>
                        <m:e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𝐋𝐮</m:t>
                          </m:r>
                          <m:sSup>
                            <m:sSupPr>
                              <m:ctrlP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e>
                            <m:sup>
                              <m:r>
                                <a:rPr kumimoji="0" lang="it-IT" sz="1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𝟏𝟕𝟔</m:t>
                              </m:r>
                            </m:sup>
                          </m:sSup>
                          <m:r>
                            <a:rPr kumimoji="0" lang="it-IT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𝐇𝐟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88072EDF-6D12-D1D1-025F-64CD50751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0" y="3660731"/>
                <a:ext cx="2286000" cy="40594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84669D6-01A8-1109-E815-F2D8A8ABC6E4}"/>
                  </a:ext>
                </a:extLst>
              </p:cNvPr>
              <p:cNvSpPr txBox="1"/>
              <p:nvPr/>
            </p:nvSpPr>
            <p:spPr>
              <a:xfrm>
                <a:off x="7467600" y="3691124"/>
                <a:ext cx="2286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84669D6-01A8-1109-E815-F2D8A8ABC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3691124"/>
                <a:ext cx="2286000" cy="37555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C3DA4BBB-FE8E-9E7C-FF10-D01ABB0FC5EE}"/>
              </a:ext>
            </a:extLst>
          </p:cNvPr>
          <p:cNvSpPr/>
          <p:nvPr/>
        </p:nvSpPr>
        <p:spPr>
          <a:xfrm>
            <a:off x="70751" y="3554313"/>
            <a:ext cx="6184695" cy="28667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5F0D143E-8D7D-752D-663F-6D2A231CE775}"/>
              </a:ext>
            </a:extLst>
          </p:cNvPr>
          <p:cNvSpPr/>
          <p:nvPr/>
        </p:nvSpPr>
        <p:spPr>
          <a:xfrm>
            <a:off x="6189242" y="3554313"/>
            <a:ext cx="5942266" cy="28667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0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inputs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perturbed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-life – II 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5B1CD15C-4D85-D62B-8EF9-D07266F087D6}"/>
              </a:ext>
            </a:extLst>
          </p:cNvPr>
          <p:cNvSpPr txBox="1"/>
          <p:nvPr/>
        </p:nvSpPr>
        <p:spPr>
          <a:xfrm>
            <a:off x="125510" y="4100429"/>
            <a:ext cx="5303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Q-value of bound state </a:t>
            </a:r>
            <a:r>
              <a:rPr lang="en-US" sz="1050" b="1" baseline="30000" dirty="0">
                <a:solidFill>
                  <a:schemeClr val="bg1"/>
                </a:solidFill>
              </a:rPr>
              <a:t>163</a:t>
            </a:r>
            <a:r>
              <a:rPr lang="en-US" sz="1050" b="1" dirty="0">
                <a:solidFill>
                  <a:schemeClr val="bg1"/>
                </a:solidFill>
              </a:rPr>
              <a:t>Dy→</a:t>
            </a:r>
            <a:r>
              <a:rPr lang="en-US" sz="1050" b="1" baseline="30000" dirty="0">
                <a:solidFill>
                  <a:schemeClr val="bg1"/>
                </a:solidFill>
              </a:rPr>
              <a:t>163</a:t>
            </a:r>
            <a:r>
              <a:rPr lang="en-US" sz="1050" b="1" dirty="0">
                <a:solidFill>
                  <a:schemeClr val="bg1"/>
                </a:solidFill>
              </a:rPr>
              <a:t>Ho transition as a function of degree of ionization/excitation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DB776FB0-5C34-143E-ECAC-758D1C38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7" y="1354016"/>
            <a:ext cx="52387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">
            <a:extLst>
              <a:ext uri="{FF2B5EF4-FFF2-40B4-BE49-F238E27FC236}">
                <a16:creationId xmlns:a16="http://schemas.microsoft.com/office/drawing/2014/main" id="{81B34B65-E95A-226A-15AB-DC088925FA22}"/>
              </a:ext>
            </a:extLst>
          </p:cNvPr>
          <p:cNvSpPr txBox="1"/>
          <p:nvPr/>
        </p:nvSpPr>
        <p:spPr>
          <a:xfrm>
            <a:off x="1014840" y="4650940"/>
            <a:ext cx="2601461" cy="369332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TERRESTRIAL</a:t>
            </a:r>
          </a:p>
        </p:txBody>
      </p:sp>
      <p:sp>
        <p:nvSpPr>
          <p:cNvPr id="64" name="TextBox 9">
            <a:extLst>
              <a:ext uri="{FF2B5EF4-FFF2-40B4-BE49-F238E27FC236}">
                <a16:creationId xmlns:a16="http://schemas.microsoft.com/office/drawing/2014/main" id="{6BB87EA4-08E5-6795-6FD2-288454F6E900}"/>
              </a:ext>
            </a:extLst>
          </p:cNvPr>
          <p:cNvSpPr txBox="1"/>
          <p:nvPr/>
        </p:nvSpPr>
        <p:spPr>
          <a:xfrm>
            <a:off x="3889079" y="5469573"/>
            <a:ext cx="16790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Matrix Element (NME)</a:t>
            </a:r>
          </a:p>
        </p:txBody>
      </p:sp>
      <p:sp>
        <p:nvSpPr>
          <p:cNvPr id="65" name="TextBox 10">
            <a:extLst>
              <a:ext uri="{FF2B5EF4-FFF2-40B4-BE49-F238E27FC236}">
                <a16:creationId xmlns:a16="http://schemas.microsoft.com/office/drawing/2014/main" id="{729C2BC9-09B4-2B54-02FF-0B51840475BE}"/>
              </a:ext>
            </a:extLst>
          </p:cNvPr>
          <p:cNvSpPr txBox="1"/>
          <p:nvPr/>
        </p:nvSpPr>
        <p:spPr>
          <a:xfrm>
            <a:off x="320542" y="6220743"/>
            <a:ext cx="451170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transition (allowed, unique first forbidden… - Determines shape factor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(x)</a:t>
            </a:r>
          </a:p>
        </p:txBody>
      </p:sp>
      <p:sp>
        <p:nvSpPr>
          <p:cNvPr id="66" name="Line 10">
            <a:extLst>
              <a:ext uri="{FF2B5EF4-FFF2-40B4-BE49-F238E27FC236}">
                <a16:creationId xmlns:a16="http://schemas.microsoft.com/office/drawing/2014/main" id="{D693CE07-767F-EC7B-6B82-05CAC86845BE}"/>
              </a:ext>
            </a:extLst>
          </p:cNvPr>
          <p:cNvSpPr/>
          <p:nvPr/>
        </p:nvSpPr>
        <p:spPr>
          <a:xfrm>
            <a:off x="5626584" y="1092663"/>
            <a:ext cx="0" cy="5540150"/>
          </a:xfrm>
          <a:prstGeom prst="line">
            <a:avLst/>
          </a:prstGeom>
          <a:ln w="38160"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5C3ADBD5-651C-AB6F-3798-C8DB09815D49}"/>
              </a:ext>
            </a:extLst>
          </p:cNvPr>
          <p:cNvSpPr txBox="1"/>
          <p:nvPr/>
        </p:nvSpPr>
        <p:spPr>
          <a:xfrm>
            <a:off x="7724634" y="1092834"/>
            <a:ext cx="1883391" cy="369332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STELLAR</a:t>
            </a: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5B756847-D8AA-2F83-87B1-1466E11B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2" y="5139334"/>
            <a:ext cx="3480630" cy="80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Oval 14">
            <a:extLst>
              <a:ext uri="{FF2B5EF4-FFF2-40B4-BE49-F238E27FC236}">
                <a16:creationId xmlns:a16="http://schemas.microsoft.com/office/drawing/2014/main" id="{A58BEAA2-091D-A414-E3F5-8A6F50DA5A59}"/>
              </a:ext>
            </a:extLst>
          </p:cNvPr>
          <p:cNvSpPr/>
          <p:nvPr/>
        </p:nvSpPr>
        <p:spPr>
          <a:xfrm>
            <a:off x="2564571" y="5508181"/>
            <a:ext cx="929256" cy="4500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sp>
        <p:nvSpPr>
          <p:cNvPr id="70" name="Oval 15">
            <a:extLst>
              <a:ext uri="{FF2B5EF4-FFF2-40B4-BE49-F238E27FC236}">
                <a16:creationId xmlns:a16="http://schemas.microsoft.com/office/drawing/2014/main" id="{A2B41E24-7618-C935-56C3-00724859AB69}"/>
              </a:ext>
            </a:extLst>
          </p:cNvPr>
          <p:cNvSpPr/>
          <p:nvPr/>
        </p:nvSpPr>
        <p:spPr>
          <a:xfrm>
            <a:off x="754574" y="5467236"/>
            <a:ext cx="232970" cy="225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5C94A553-B52A-9C39-FDFC-69B53253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6" y="1688342"/>
            <a:ext cx="5493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Box 17">
            <a:extLst>
              <a:ext uri="{FF2B5EF4-FFF2-40B4-BE49-F238E27FC236}">
                <a16:creationId xmlns:a16="http://schemas.microsoft.com/office/drawing/2014/main" id="{AF1A364D-9F2A-C562-FA6F-FBBC69713F77}"/>
              </a:ext>
            </a:extLst>
          </p:cNvPr>
          <p:cNvSpPr txBox="1"/>
          <p:nvPr/>
        </p:nvSpPr>
        <p:spPr>
          <a:xfrm>
            <a:off x="5711588" y="1316758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d.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98DE5563-21DC-A78C-1D00-F24CF5A8F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5" y="2599899"/>
            <a:ext cx="54932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19">
            <a:extLst>
              <a:ext uri="{FF2B5EF4-FFF2-40B4-BE49-F238E27FC236}">
                <a16:creationId xmlns:a16="http://schemas.microsoft.com/office/drawing/2014/main" id="{E5543618-5212-4E70-6278-B3AC46AE6E4F}"/>
              </a:ext>
            </a:extLst>
          </p:cNvPr>
          <p:cNvSpPr txBox="1"/>
          <p:nvPr/>
        </p:nvSpPr>
        <p:spPr>
          <a:xfrm>
            <a:off x="5711588" y="2206150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c. c.</a:t>
            </a:r>
          </a:p>
        </p:txBody>
      </p:sp>
      <p:pic>
        <p:nvPicPr>
          <p:cNvPr id="75" name="Picture 7">
            <a:extLst>
              <a:ext uri="{FF2B5EF4-FFF2-40B4-BE49-F238E27FC236}">
                <a16:creationId xmlns:a16="http://schemas.microsoft.com/office/drawing/2014/main" id="{56FFCE95-2698-2615-9124-04A641BE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4" y="3483299"/>
            <a:ext cx="5493226" cy="59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21">
            <a:extLst>
              <a:ext uri="{FF2B5EF4-FFF2-40B4-BE49-F238E27FC236}">
                <a16:creationId xmlns:a16="http://schemas.microsoft.com/office/drawing/2014/main" id="{9C71B723-7E5A-0219-49C0-BF056E317504}"/>
              </a:ext>
            </a:extLst>
          </p:cNvPr>
          <p:cNvSpPr txBox="1"/>
          <p:nvPr/>
        </p:nvSpPr>
        <p:spPr>
          <a:xfrm>
            <a:off x="5711588" y="3084004"/>
            <a:ext cx="161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b. c. / b. d.</a:t>
            </a:r>
          </a:p>
        </p:txBody>
      </p:sp>
      <p:pic>
        <p:nvPicPr>
          <p:cNvPr id="77" name="Picture 8">
            <a:extLst>
              <a:ext uri="{FF2B5EF4-FFF2-40B4-BE49-F238E27FC236}">
                <a16:creationId xmlns:a16="http://schemas.microsoft.com/office/drawing/2014/main" id="{FD51D8D2-8515-5614-4BEA-41112A40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660" y="5193261"/>
            <a:ext cx="2945338" cy="69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2">
            <a:extLst>
              <a:ext uri="{FF2B5EF4-FFF2-40B4-BE49-F238E27FC236}">
                <a16:creationId xmlns:a16="http://schemas.microsoft.com/office/drawing/2014/main" id="{8EEE5A2A-EE3C-3C81-8C50-DD585BCE2391}"/>
              </a:ext>
            </a:extLst>
          </p:cNvPr>
          <p:cNvSpPr/>
          <p:nvPr/>
        </p:nvSpPr>
        <p:spPr>
          <a:xfrm>
            <a:off x="7724634" y="3483299"/>
            <a:ext cx="1364775" cy="6171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Rectangle 24">
            <a:extLst>
              <a:ext uri="{FF2B5EF4-FFF2-40B4-BE49-F238E27FC236}">
                <a16:creationId xmlns:a16="http://schemas.microsoft.com/office/drawing/2014/main" id="{69D8ED63-0D2A-2CA0-BFA7-798B48C0F14B}"/>
              </a:ext>
            </a:extLst>
          </p:cNvPr>
          <p:cNvSpPr/>
          <p:nvPr/>
        </p:nvSpPr>
        <p:spPr>
          <a:xfrm>
            <a:off x="7042247" y="3453336"/>
            <a:ext cx="286602" cy="6171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25">
            <a:extLst>
              <a:ext uri="{FF2B5EF4-FFF2-40B4-BE49-F238E27FC236}">
                <a16:creationId xmlns:a16="http://schemas.microsoft.com/office/drawing/2014/main" id="{335F200B-AD84-7075-CB23-AA4A1E0BFF2B}"/>
              </a:ext>
            </a:extLst>
          </p:cNvPr>
          <p:cNvSpPr/>
          <p:nvPr/>
        </p:nvSpPr>
        <p:spPr>
          <a:xfrm>
            <a:off x="6701205" y="2575482"/>
            <a:ext cx="286602" cy="51019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Rectangle 26">
            <a:extLst>
              <a:ext uri="{FF2B5EF4-FFF2-40B4-BE49-F238E27FC236}">
                <a16:creationId xmlns:a16="http://schemas.microsoft.com/office/drawing/2014/main" id="{80326D6A-0264-683C-5540-6DD6FD9008B5}"/>
              </a:ext>
            </a:extLst>
          </p:cNvPr>
          <p:cNvSpPr/>
          <p:nvPr/>
        </p:nvSpPr>
        <p:spPr>
          <a:xfrm>
            <a:off x="6703633" y="1699946"/>
            <a:ext cx="286602" cy="51019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2" name="Rectangle 27">
            <a:extLst>
              <a:ext uri="{FF2B5EF4-FFF2-40B4-BE49-F238E27FC236}">
                <a16:creationId xmlns:a16="http://schemas.microsoft.com/office/drawing/2014/main" id="{73768677-260B-7C9E-868B-E469E9F4F108}"/>
              </a:ext>
            </a:extLst>
          </p:cNvPr>
          <p:cNvSpPr/>
          <p:nvPr/>
        </p:nvSpPr>
        <p:spPr>
          <a:xfrm>
            <a:off x="8579742" y="1699946"/>
            <a:ext cx="1929034" cy="5062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7A860D3F-1542-3475-2DD7-1DE641255F5A}"/>
              </a:ext>
            </a:extLst>
          </p:cNvPr>
          <p:cNvSpPr/>
          <p:nvPr/>
        </p:nvSpPr>
        <p:spPr>
          <a:xfrm>
            <a:off x="8666329" y="2599899"/>
            <a:ext cx="1842447" cy="4866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4" name="Rectangle 30">
            <a:extLst>
              <a:ext uri="{FF2B5EF4-FFF2-40B4-BE49-F238E27FC236}">
                <a16:creationId xmlns:a16="http://schemas.microsoft.com/office/drawing/2014/main" id="{219BFCB9-78F4-0AE9-1A38-E32DDD611010}"/>
              </a:ext>
            </a:extLst>
          </p:cNvPr>
          <p:cNvSpPr/>
          <p:nvPr/>
        </p:nvSpPr>
        <p:spPr>
          <a:xfrm>
            <a:off x="10508776" y="3471611"/>
            <a:ext cx="709684" cy="6171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5" name="Rectangle 31">
            <a:extLst>
              <a:ext uri="{FF2B5EF4-FFF2-40B4-BE49-F238E27FC236}">
                <a16:creationId xmlns:a16="http://schemas.microsoft.com/office/drawing/2014/main" id="{B2B562E3-7F81-7472-9C4E-D12AE4739D34}"/>
              </a:ext>
            </a:extLst>
          </p:cNvPr>
          <p:cNvSpPr/>
          <p:nvPr/>
        </p:nvSpPr>
        <p:spPr>
          <a:xfrm>
            <a:off x="10508776" y="2599898"/>
            <a:ext cx="286602" cy="4841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Rectangle 32">
            <a:extLst>
              <a:ext uri="{FF2B5EF4-FFF2-40B4-BE49-F238E27FC236}">
                <a16:creationId xmlns:a16="http://schemas.microsoft.com/office/drawing/2014/main" id="{73258B7A-C56D-659C-4285-DAE04F85D5C8}"/>
              </a:ext>
            </a:extLst>
          </p:cNvPr>
          <p:cNvSpPr/>
          <p:nvPr/>
        </p:nvSpPr>
        <p:spPr>
          <a:xfrm>
            <a:off x="10538346" y="1699946"/>
            <a:ext cx="434454" cy="5217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7" name="TextBox 33">
            <a:extLst>
              <a:ext uri="{FF2B5EF4-FFF2-40B4-BE49-F238E27FC236}">
                <a16:creationId xmlns:a16="http://schemas.microsoft.com/office/drawing/2014/main" id="{DB28CA34-3D64-5599-6592-61A1A91A0D7B}"/>
              </a:ext>
            </a:extLst>
          </p:cNvPr>
          <p:cNvSpPr txBox="1"/>
          <p:nvPr/>
        </p:nvSpPr>
        <p:spPr>
          <a:xfrm>
            <a:off x="5861690" y="4497052"/>
            <a:ext cx="2135898" cy="5232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CSD and level population of ions</a:t>
            </a:r>
          </a:p>
        </p:txBody>
      </p:sp>
      <p:sp>
        <p:nvSpPr>
          <p:cNvPr id="88" name="TextBox 34">
            <a:extLst>
              <a:ext uri="{FF2B5EF4-FFF2-40B4-BE49-F238E27FC236}">
                <a16:creationId xmlns:a16="http://schemas.microsoft.com/office/drawing/2014/main" id="{C29E6A30-AAE5-B8E3-DA44-C405FBF22DB4}"/>
              </a:ext>
            </a:extLst>
          </p:cNvPr>
          <p:cNvSpPr txBox="1"/>
          <p:nvPr/>
        </p:nvSpPr>
        <p:spPr>
          <a:xfrm>
            <a:off x="8727720" y="4597815"/>
            <a:ext cx="2135898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EEDF of electrons</a:t>
            </a:r>
          </a:p>
        </p:txBody>
      </p:sp>
      <p:sp>
        <p:nvSpPr>
          <p:cNvPr id="89" name="CustomShape 21">
            <a:extLst>
              <a:ext uri="{FF2B5EF4-FFF2-40B4-BE49-F238E27FC236}">
                <a16:creationId xmlns:a16="http://schemas.microsoft.com/office/drawing/2014/main" id="{69C08775-07C3-DEB8-9ABA-3F9740F1CEED}"/>
              </a:ext>
            </a:extLst>
          </p:cNvPr>
          <p:cNvSpPr/>
          <p:nvPr/>
        </p:nvSpPr>
        <p:spPr>
          <a:xfrm>
            <a:off x="6121021" y="6482353"/>
            <a:ext cx="3816000" cy="2155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strike="noStrike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[1] K. Takahashi and K. Yokoi, </a:t>
            </a:r>
            <a:r>
              <a:rPr lang="en-GB" sz="900" strike="noStrike" spc="-1" dirty="0" err="1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Nucl</a:t>
            </a:r>
            <a:r>
              <a:rPr lang="en-GB" sz="900" strike="noStrike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. Phys. </a:t>
            </a:r>
            <a:r>
              <a:rPr lang="en-GB" sz="900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A404</a:t>
            </a:r>
            <a:r>
              <a:rPr lang="en-GB" sz="900" strike="noStrike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 (1983)</a:t>
            </a:r>
            <a:r>
              <a:rPr lang="en-GB" sz="900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 578 </a:t>
            </a:r>
            <a:endParaRPr lang="en-GB" sz="9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5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000" b="1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3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inputs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perturbed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30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-life – III 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D6B94B4E-A214-4E20-EF2E-8277B136CE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8238" y="1884588"/>
            <a:ext cx="6349286" cy="49062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F74899ED-9238-9127-2236-59EB33B69B94}"/>
                  </a:ext>
                </a:extLst>
              </p:cNvPr>
              <p:cNvSpPr txBox="1"/>
              <p:nvPr/>
            </p:nvSpPr>
            <p:spPr>
              <a:xfrm>
                <a:off x="1677053" y="1413905"/>
                <a:ext cx="2541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F74899ED-9238-9127-2236-59EB33B69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53" y="1413905"/>
                <a:ext cx="2541337" cy="307777"/>
              </a:xfrm>
              <a:prstGeom prst="rect">
                <a:avLst/>
              </a:prstGeom>
              <a:blipFill>
                <a:blip r:embed="rId3"/>
                <a:stretch>
                  <a:fillRect l="-1918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BD5C3BE2-B47F-A002-6766-17A4EB6BEBE9}"/>
                  </a:ext>
                </a:extLst>
              </p:cNvPr>
              <p:cNvSpPr txBox="1"/>
              <p:nvPr/>
            </p:nvSpPr>
            <p:spPr>
              <a:xfrm>
                <a:off x="4811680" y="1333978"/>
                <a:ext cx="1006558" cy="467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BD5C3BE2-B47F-A002-6766-17A4EB6BE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680" y="1333978"/>
                <a:ext cx="100655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DA10803-5992-BD0F-65CF-D942E5C8B6AE}"/>
              </a:ext>
            </a:extLst>
          </p:cNvPr>
          <p:cNvSpPr txBox="1"/>
          <p:nvPr/>
        </p:nvSpPr>
        <p:spPr>
          <a:xfrm>
            <a:off x="712292" y="943220"/>
            <a:ext cx="8198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Theory of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perturbed decay rates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stellar environments (Takahashi, Yokoi –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stomShape 21">
            <a:extLst>
              <a:ext uri="{FF2B5EF4-FFF2-40B4-BE49-F238E27FC236}">
                <a16:creationId xmlns:a16="http://schemas.microsoft.com/office/drawing/2014/main" id="{0D3055F4-2B0E-0272-986D-8EB2FA442FD7}"/>
              </a:ext>
            </a:extLst>
          </p:cNvPr>
          <p:cNvSpPr/>
          <p:nvPr/>
        </p:nvSpPr>
        <p:spPr>
          <a:xfrm>
            <a:off x="6096000" y="6215494"/>
            <a:ext cx="1455132" cy="2155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strike="noStrike" spc="-1" dirty="0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Courtesy of A. </a:t>
            </a:r>
            <a:r>
              <a:rPr lang="en-GB" sz="900" strike="noStrike" spc="-1" dirty="0" err="1">
                <a:latin typeface="Arial" panose="020B0604020202020204" pitchFamily="34" charset="0"/>
                <a:ea typeface="FreeSerif"/>
                <a:cs typeface="Arial" panose="020B0604020202020204" pitchFamily="34" charset="0"/>
              </a:rPr>
              <a:t>Mengoni</a:t>
            </a:r>
            <a:endParaRPr lang="en-GB" sz="9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Elemento grafico 38" descr="Freccia linea: curva oraria con riempimento a tinta unita">
            <a:extLst>
              <a:ext uri="{FF2B5EF4-FFF2-40B4-BE49-F238E27FC236}">
                <a16:creationId xmlns:a16="http://schemas.microsoft.com/office/drawing/2014/main" id="{EEC2099F-DB6A-F11F-6E8F-35BE87D3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95798" flipV="1">
            <a:off x="2700009" y="1693080"/>
            <a:ext cx="255512" cy="623933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1FDB023-F2DB-486F-DA3D-B09AEAAD3CB8}"/>
              </a:ext>
            </a:extLst>
          </p:cNvPr>
          <p:cNvSpPr txBox="1"/>
          <p:nvPr/>
        </p:nvSpPr>
        <p:spPr>
          <a:xfrm>
            <a:off x="1860905" y="2160550"/>
            <a:ext cx="1959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Decay rate from GS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EAF8C1C-1A9A-AC8D-B853-DA433A6AEF89}"/>
              </a:ext>
            </a:extLst>
          </p:cNvPr>
          <p:cNvSpPr txBox="1"/>
          <p:nvPr/>
        </p:nvSpPr>
        <p:spPr>
          <a:xfrm>
            <a:off x="3968573" y="2134523"/>
            <a:ext cx="1959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Decay rate from first nuclear ES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Elemento grafico 41" descr="Freccia linea: curva oraria con riempimento a tinta unita">
            <a:extLst>
              <a:ext uri="{FF2B5EF4-FFF2-40B4-BE49-F238E27FC236}">
                <a16:creationId xmlns:a16="http://schemas.microsoft.com/office/drawing/2014/main" id="{09CE151D-D233-B318-CC26-319E3B1D1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95798" flipV="1">
            <a:off x="3622216" y="1719107"/>
            <a:ext cx="255512" cy="6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55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depositions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A2592D56-14AC-08DF-988D-7ACA6DD67999}"/>
              </a:ext>
            </a:extLst>
          </p:cNvPr>
          <p:cNvSpPr txBox="1">
            <a:spLocks/>
          </p:cNvSpPr>
          <p:nvPr/>
        </p:nvSpPr>
        <p:spPr>
          <a:xfrm>
            <a:off x="595425" y="1135872"/>
            <a:ext cx="11408229" cy="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Physics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case: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cylindrical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chamber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neutral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diffusion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led by the resistive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looking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 high-vacuum reservoir.</a:t>
            </a:r>
          </a:p>
          <a:p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Q1.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possible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to study the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neutral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gas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pluming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fluidodynamic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problem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YES, under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which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regime?</a:t>
            </a: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2B12323-CAF3-3392-305D-3C69C48B9A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40" y="1536764"/>
            <a:ext cx="5172536" cy="363819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22DA858-FF24-4BAC-B1E6-A37F99B5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62" y="1882467"/>
            <a:ext cx="2640433" cy="2345102"/>
          </a:xfrm>
          <a:prstGeom prst="rect">
            <a:avLst/>
          </a:prstGeom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19711C2D-51D4-782F-AC4C-8D27285BDA70}"/>
              </a:ext>
            </a:extLst>
          </p:cNvPr>
          <p:cNvSpPr/>
          <p:nvPr/>
        </p:nvSpPr>
        <p:spPr>
          <a:xfrm>
            <a:off x="833892" y="2383287"/>
            <a:ext cx="175192" cy="18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E3AA1AC8-C79F-9F26-16CE-3E3076247DFB}"/>
              </a:ext>
            </a:extLst>
          </p:cNvPr>
          <p:cNvSpPr/>
          <p:nvPr/>
        </p:nvSpPr>
        <p:spPr>
          <a:xfrm rot="16200000">
            <a:off x="7810244" y="4283943"/>
            <a:ext cx="124683" cy="1262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84CE5C7-4B31-6937-7F51-4086DFC2BEB7}"/>
                  </a:ext>
                </a:extLst>
              </p:cNvPr>
              <p:cNvSpPr txBox="1"/>
              <p:nvPr/>
            </p:nvSpPr>
            <p:spPr>
              <a:xfrm>
                <a:off x="7347489" y="1937657"/>
                <a:ext cx="4475916" cy="2761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Considering an </a:t>
                </a:r>
                <a:r>
                  <a:rPr lang="it-IT" sz="1400" dirty="0" err="1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ideal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gas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it-IT" sz="1400" b="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sz="1400" b="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it-IT" sz="1400" b="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it-IT" sz="1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400" dirty="0" err="1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Considering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 </a:t>
                </a:r>
                <a:r>
                  <a:rPr lang="it-IT" sz="1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chamber</a:t>
                </a:r>
                <a:r>
                  <a:rPr lang="it-IT" sz="1400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pressure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4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1E-5 mbar 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and </a:t>
                </a:r>
                <a:r>
                  <a:rPr lang="it-IT" sz="1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length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0.7 m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, a </a:t>
                </a:r>
                <a:r>
                  <a:rPr lang="it-IT" sz="1400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gas temperature of </a:t>
                </a:r>
                <a:r>
                  <a:rPr lang="it-IT" sz="14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417 °K</a:t>
                </a:r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, and a </a:t>
                </a:r>
                <a:r>
                  <a:rPr lang="it-IT" sz="1400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Cs </a:t>
                </a:r>
                <a:r>
                  <a:rPr lang="it-IT" sz="1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particle</a:t>
                </a:r>
                <a:r>
                  <a:rPr lang="it-IT" sz="1400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diameter</a:t>
                </a:r>
                <a:r>
                  <a:rPr lang="it-IT" sz="1400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4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6E-10 m</a:t>
                </a:r>
              </a:p>
              <a:p>
                <a:r>
                  <a:rPr lang="it-IT" sz="14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it-IT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Kn</a:t>
                </a:r>
                <a:r>
                  <a:rPr lang="it-IT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= 7</a:t>
                </a:r>
                <a:endParaRPr lang="it-IT" sz="1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1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84CE5C7-4B31-6937-7F51-4086DFC2B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489" y="1937657"/>
                <a:ext cx="4475916" cy="2761333"/>
              </a:xfrm>
              <a:prstGeom prst="rect">
                <a:avLst/>
              </a:prstGeom>
              <a:blipFill>
                <a:blip r:embed="rId4"/>
                <a:stretch>
                  <a:fillRect l="-136" t="-442" r="-13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Elemento grafico 25" descr="Freccia linea: curva oraria con riempimento a tinta unita">
            <a:extLst>
              <a:ext uri="{FF2B5EF4-FFF2-40B4-BE49-F238E27FC236}">
                <a16:creationId xmlns:a16="http://schemas.microsoft.com/office/drawing/2014/main" id="{88FA55E2-99EE-936F-6ECD-9B8A25270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295798" flipV="1">
            <a:off x="5409389" y="4778883"/>
            <a:ext cx="608240" cy="148355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63C512-4E30-45CB-06F5-AEA8E9190695}"/>
              </a:ext>
            </a:extLst>
          </p:cNvPr>
          <p:cNvSpPr txBox="1"/>
          <p:nvPr/>
        </p:nvSpPr>
        <p:spPr>
          <a:xfrm>
            <a:off x="6299539" y="5520662"/>
            <a:ext cx="4475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Hydrodynamic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simulation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flowing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under 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free-</a:t>
            </a:r>
            <a:r>
              <a:rPr lang="it-IT" sz="1400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molecular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flow regime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i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tracking of MB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emitted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from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temperature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5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Astrophysical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0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β</a:t>
            </a:r>
            <a:r>
              <a:rPr lang="it-IT" sz="30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it-IT" sz="3000" b="1" i="0" u="none" strike="noStrike" baseline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in plasma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93DC9C7B-A6DA-381A-7196-F78CD8214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1" b="18066"/>
          <a:stretch/>
        </p:blipFill>
        <p:spPr>
          <a:xfrm>
            <a:off x="6957491" y="1337804"/>
            <a:ext cx="4865914" cy="317013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DB5CC85-92F2-F48D-D0A9-6E964E72165F}"/>
              </a:ext>
            </a:extLst>
          </p:cNvPr>
          <p:cNvSpPr txBox="1"/>
          <p:nvPr/>
        </p:nvSpPr>
        <p:spPr>
          <a:xfrm>
            <a:off x="538014" y="1337804"/>
            <a:ext cx="609391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 points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 the nucleosynthesis chain depend on the “competitive” rates of neutron capture vs. β-decays</a:t>
            </a: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Neutron capture rates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stellar environments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mostly derived from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combination of measurements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modeling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measurements of stellar rates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performed so far</a:t>
            </a:r>
            <a:endParaRPr lang="en-US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large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stellar conditions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β- decays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been measured in a few cases at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rings</a:t>
            </a: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perspectives for investigating nuclear β-decays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 highly ionized plasma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PANDORA experiment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at INFN-LNS</a:t>
            </a:r>
          </a:p>
          <a:p>
            <a:pPr marL="285750" indent="-285750" algn="just" defTabSz="342900">
              <a:buSzPct val="6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752C74AC-991B-3427-D591-CA9871E3EB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83" y="3770334"/>
            <a:ext cx="2586417" cy="1599549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63B4921-E094-8290-F90F-2E0F8566043A}"/>
              </a:ext>
            </a:extLst>
          </p:cNvPr>
          <p:cNvSpPr txBox="1"/>
          <p:nvPr/>
        </p:nvSpPr>
        <p:spPr>
          <a:xfrm>
            <a:off x="3581400" y="3969943"/>
            <a:ext cx="30505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5775" lvl="1" indent="-257175" algn="just">
              <a:buFont typeface="Wingdings" pitchFamily="2" charset="2"/>
              <a:buChar char="à"/>
            </a:pP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 </a:t>
            </a:r>
            <a:r>
              <a:rPr lang="en-GB" sz="1200" b="1" baseline="30000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GB" sz="1200" b="1" baseline="30000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75+</a:t>
            </a:r>
            <a:r>
              <a:rPr lang="en-GB" sz="1200" b="1" dirty="0">
                <a:solidFill>
                  <a:srgbClr val="095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ions decay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due to the bound-state beta decay, </a:t>
            </a:r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9 orders</a:t>
            </a:r>
          </a:p>
          <a:p>
            <a:pPr marL="228600" lvl="1" algn="just"/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of magnitude faster than neutral </a:t>
            </a:r>
            <a:r>
              <a:rPr lang="en-GB" sz="12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atoms with a half-life of 42 </a:t>
            </a:r>
            <a:r>
              <a:rPr lang="en-GB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</a:t>
            </a:r>
            <a:endParaRPr lang="en-GB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51E05A93-72BF-B045-9ADA-DDB2BD92ADF9}"/>
              </a:ext>
            </a:extLst>
          </p:cNvPr>
          <p:cNvSpPr txBox="1"/>
          <p:nvPr/>
        </p:nvSpPr>
        <p:spPr>
          <a:xfrm>
            <a:off x="4038369" y="4954383"/>
            <a:ext cx="2024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r>
              <a:rPr lang="en-US" altLang="it-IT" sz="900" dirty="0">
                <a:effectLst/>
                <a:latin typeface="Arial" panose="020B0604020202020204" pitchFamily="34" charset="0"/>
              </a:rPr>
              <a:t>F Bosch,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PRL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77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 (1996) 5190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98CE5143-7A2E-534D-7A38-E7862C7C0BE5}"/>
              </a:ext>
            </a:extLst>
          </p:cNvPr>
          <p:cNvSpPr txBox="1"/>
          <p:nvPr/>
        </p:nvSpPr>
        <p:spPr>
          <a:xfrm>
            <a:off x="7088895" y="4477774"/>
            <a:ext cx="3211135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r>
              <a:rPr lang="en-US" altLang="it-IT" sz="900" dirty="0" err="1">
                <a:effectLst/>
                <a:latin typeface="Arial" panose="020B0604020202020204" pitchFamily="34" charset="0"/>
              </a:rPr>
              <a:t>Busso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M.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Ann Rev Astron. </a:t>
            </a:r>
            <a:r>
              <a:rPr lang="en-US" altLang="it-IT" sz="900" dirty="0" err="1">
                <a:effectLst/>
                <a:latin typeface="Arial" panose="020B0604020202020204" pitchFamily="34" charset="0"/>
              </a:rPr>
              <a:t>Astrophys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.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37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 (1999) 239</a:t>
            </a:r>
          </a:p>
          <a:p>
            <a:r>
              <a:rPr lang="en-US" altLang="it-IT" sz="900" dirty="0" err="1">
                <a:effectLst/>
                <a:latin typeface="Arial" panose="020B0604020202020204" pitchFamily="34" charset="0"/>
              </a:rPr>
              <a:t>Cristallo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S. </a:t>
            </a:r>
            <a:r>
              <a:rPr lang="en-US" altLang="it-IT" sz="900" i="1" dirty="0">
                <a:effectLst/>
                <a:latin typeface="Arial" panose="020B0604020202020204" pitchFamily="34" charset="0"/>
              </a:rPr>
              <a:t>et al.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APJ Suppl. </a:t>
            </a:r>
            <a:r>
              <a:rPr lang="en-US" altLang="it-IT" sz="900" b="1" dirty="0">
                <a:effectLst/>
                <a:latin typeface="Arial" panose="020B0604020202020204" pitchFamily="34" charset="0"/>
              </a:rPr>
              <a:t>197</a:t>
            </a:r>
            <a:r>
              <a:rPr lang="en-US" altLang="it-IT" sz="900" dirty="0">
                <a:effectLst/>
                <a:latin typeface="Arial" panose="020B0604020202020204" pitchFamily="34" charset="0"/>
              </a:rPr>
              <a:t>, 17 (2011)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819973FA-8E8F-36F4-7A4B-3C43FAC9E857}"/>
              </a:ext>
            </a:extLst>
          </p:cNvPr>
          <p:cNvSpPr txBox="1"/>
          <p:nvPr/>
        </p:nvSpPr>
        <p:spPr>
          <a:xfrm>
            <a:off x="7555990" y="5520196"/>
            <a:ext cx="3211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Palmerini, S. </a:t>
            </a:r>
            <a:r>
              <a:rPr lang="it-IT" sz="9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(2021) </a:t>
            </a:r>
            <a:r>
              <a:rPr lang="it-IT" sz="9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9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</a:t>
            </a:r>
          </a:p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212AA15-3BDC-E128-F55F-5CC1D5A032CA}"/>
              </a:ext>
            </a:extLst>
          </p:cNvPr>
          <p:cNvSpPr txBox="1"/>
          <p:nvPr/>
        </p:nvSpPr>
        <p:spPr>
          <a:xfrm>
            <a:off x="7555990" y="5853804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 et al,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B338292-5937-07B9-0B38-EC769A01D89E}"/>
              </a:ext>
            </a:extLst>
          </p:cNvPr>
          <p:cNvSpPr txBox="1"/>
          <p:nvPr/>
        </p:nvSpPr>
        <p:spPr>
          <a:xfrm>
            <a:off x="7555990" y="5687000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Mascali,D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et al,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8C534119-4147-E00C-60C2-61D59EBA0D55}"/>
              </a:ext>
            </a:extLst>
          </p:cNvPr>
          <p:cNvSpPr/>
          <p:nvPr/>
        </p:nvSpPr>
        <p:spPr>
          <a:xfrm>
            <a:off x="499927" y="5364907"/>
            <a:ext cx="9941884" cy="8923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6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depositions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63C512-4E30-45CB-06F5-AEA8E9190695}"/>
              </a:ext>
            </a:extLst>
          </p:cNvPr>
          <p:cNvSpPr txBox="1"/>
          <p:nvPr/>
        </p:nvSpPr>
        <p:spPr>
          <a:xfrm>
            <a:off x="6299539" y="5520662"/>
            <a:ext cx="4475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Hydrodynamic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simulation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flowing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under 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free-</a:t>
            </a:r>
            <a:r>
              <a:rPr lang="it-IT" sz="1400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molecular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flow regime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i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tracking of MB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emitted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from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temperature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2">
                <a:extLst>
                  <a:ext uri="{FF2B5EF4-FFF2-40B4-BE49-F238E27FC236}">
                    <a16:creationId xmlns:a16="http://schemas.microsoft.com/office/drawing/2014/main" id="{F54DB61A-B266-93D6-B70E-5C63E35683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9916856"/>
                  </p:ext>
                </p:extLst>
              </p:nvPr>
            </p:nvGraphicFramePr>
            <p:xfrm>
              <a:off x="595425" y="1130894"/>
              <a:ext cx="6331516" cy="336099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82879">
                      <a:extLst>
                        <a:ext uri="{9D8B030D-6E8A-4147-A177-3AD203B41FA5}">
                          <a16:colId xmlns:a16="http://schemas.microsoft.com/office/drawing/2014/main" val="378296324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1285519982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3717572217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699251349"/>
                        </a:ext>
                      </a:extLst>
                    </a:gridCol>
                  </a:tblGrid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Parameter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Expression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Description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2037886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1757992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700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91462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1539773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0.134 kg/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Weight 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210190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/N_A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2.23E-25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Mass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204480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293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Cham.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195802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417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8587699"/>
                      </a:ext>
                    </a:extLst>
                  </a:tr>
                  <a:tr h="23799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1E-2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Inlet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 (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Vapor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Saturation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254509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p_vacuum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1E-6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Vacuum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0202620"/>
                      </a:ext>
                    </a:extLst>
                  </a:tr>
                  <a:tr h="224608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J_in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9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𝑇𝑂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𝑀𝐶𝑠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1.11E22 1/m</a:t>
                          </a:r>
                          <a:r>
                            <a:rPr lang="it-IT" sz="1100" baseline="30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Emitted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molecular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flux</a:t>
                          </a:r>
                          <a:endParaRPr lang="it-IT" sz="10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5969878"/>
                      </a:ext>
                    </a:extLst>
                  </a:tr>
                  <a:tr h="222739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Number</a:t>
                          </a:r>
                          <a:r>
                            <a:rPr lang="it-IT" sz="105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of </a:t>
                          </a:r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particles</a:t>
                          </a:r>
                          <a:endParaRPr lang="it-IT" sz="105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68491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2">
                <a:extLst>
                  <a:ext uri="{FF2B5EF4-FFF2-40B4-BE49-F238E27FC236}">
                    <a16:creationId xmlns:a16="http://schemas.microsoft.com/office/drawing/2014/main" id="{F54DB61A-B266-93D6-B70E-5C63E35683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9916856"/>
                  </p:ext>
                </p:extLst>
              </p:nvPr>
            </p:nvGraphicFramePr>
            <p:xfrm>
              <a:off x="595425" y="1130894"/>
              <a:ext cx="6331516" cy="336099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82879">
                      <a:extLst>
                        <a:ext uri="{9D8B030D-6E8A-4147-A177-3AD203B41FA5}">
                          <a16:colId xmlns:a16="http://schemas.microsoft.com/office/drawing/2014/main" val="378296324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1285519982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3717572217"/>
                        </a:ext>
                      </a:extLst>
                    </a:gridCol>
                    <a:gridCol w="1582879">
                      <a:extLst>
                        <a:ext uri="{9D8B030D-6E8A-4147-A177-3AD203B41FA5}">
                          <a16:colId xmlns:a16="http://schemas.microsoft.com/office/drawing/2014/main" val="699251349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Parameter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Expression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Description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203788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175799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700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9146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1539773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0.134 kg/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Weight 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21019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/N_A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2.23E-25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Mass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20448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293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Cham.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19580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417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858769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1E-2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Inlet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 (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Vapor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Saturation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25450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p_vacuum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1E-6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Vacuum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0202620"/>
                      </a:ext>
                    </a:extLst>
                  </a:tr>
                  <a:tr h="373952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J_in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385" t="-736066" r="-201538" b="-81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1.11E22 1/m</a:t>
                          </a:r>
                          <a:r>
                            <a:rPr lang="it-IT" sz="1100" baseline="30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Emitted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molecular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flux</a:t>
                          </a:r>
                          <a:endParaRPr lang="it-IT" sz="10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596987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Number</a:t>
                          </a:r>
                          <a:r>
                            <a:rPr lang="it-IT" sz="105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of </a:t>
                          </a:r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particles</a:t>
                          </a:r>
                          <a:endParaRPr lang="it-IT" sz="105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68491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90B32CA1-3D2D-53D0-FCEA-BDA4BCDB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76" y="1280456"/>
            <a:ext cx="2743200" cy="30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0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depositions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63C512-4E30-45CB-06F5-AEA8E9190695}"/>
              </a:ext>
            </a:extLst>
          </p:cNvPr>
          <p:cNvSpPr txBox="1"/>
          <p:nvPr/>
        </p:nvSpPr>
        <p:spPr>
          <a:xfrm>
            <a:off x="595425" y="5557425"/>
            <a:ext cx="4475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Hydrodynamic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simulation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flowing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under 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free-</a:t>
            </a:r>
            <a:r>
              <a:rPr lang="it-IT" sz="1400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molecular</a:t>
            </a:r>
            <a:r>
              <a:rPr lang="it-IT" sz="14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flow regime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i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tracking of MB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emitted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particles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from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temperature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2">
                <a:extLst>
                  <a:ext uri="{FF2B5EF4-FFF2-40B4-BE49-F238E27FC236}">
                    <a16:creationId xmlns:a16="http://schemas.microsoft.com/office/drawing/2014/main" id="{F54DB61A-B266-93D6-B70E-5C63E35683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9213886"/>
                  </p:ext>
                </p:extLst>
              </p:nvPr>
            </p:nvGraphicFramePr>
            <p:xfrm>
              <a:off x="595425" y="1130894"/>
              <a:ext cx="4851472" cy="43586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12868">
                      <a:extLst>
                        <a:ext uri="{9D8B030D-6E8A-4147-A177-3AD203B41FA5}">
                          <a16:colId xmlns:a16="http://schemas.microsoft.com/office/drawing/2014/main" val="378296324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1285519982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3717572217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699251349"/>
                        </a:ext>
                      </a:extLst>
                    </a:gridCol>
                  </a:tblGrid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Parameter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Expression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Description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2037886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1757992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700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91462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1539773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0.134 kg/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Weight 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210190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/N_A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2.23E-25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Mass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204480"/>
                      </a:ext>
                    </a:extLst>
                  </a:tr>
                  <a:tr h="418756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293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Cham.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195802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417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8587699"/>
                      </a:ext>
                    </a:extLst>
                  </a:tr>
                  <a:tr h="3888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1E-2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Inlet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 (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Vapor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Saturation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254509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p_vacuum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1E-6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Vacuum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0202620"/>
                      </a:ext>
                    </a:extLst>
                  </a:tr>
                  <a:tr h="388845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J_in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9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it-IT" sz="9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𝑇𝑂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𝑀𝐶𝑠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r>
                                          <a:rPr lang="it-IT" sz="900" b="0" i="1" dirty="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1.11E22 1/m</a:t>
                          </a:r>
                          <a:r>
                            <a:rPr lang="it-IT" sz="1100" baseline="30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Emitted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molecular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flux</a:t>
                          </a:r>
                          <a:endParaRPr lang="it-IT" sz="10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5969878"/>
                      </a:ext>
                    </a:extLst>
                  </a:tr>
                  <a:tr h="254245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Number</a:t>
                          </a:r>
                          <a:r>
                            <a:rPr lang="it-IT" sz="105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of </a:t>
                          </a:r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particles</a:t>
                          </a:r>
                          <a:endParaRPr lang="it-IT" sz="105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68491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2">
                <a:extLst>
                  <a:ext uri="{FF2B5EF4-FFF2-40B4-BE49-F238E27FC236}">
                    <a16:creationId xmlns:a16="http://schemas.microsoft.com/office/drawing/2014/main" id="{F54DB61A-B266-93D6-B70E-5C63E35683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9213886"/>
                  </p:ext>
                </p:extLst>
              </p:nvPr>
            </p:nvGraphicFramePr>
            <p:xfrm>
              <a:off x="595425" y="1130894"/>
              <a:ext cx="4851472" cy="43586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12868">
                      <a:extLst>
                        <a:ext uri="{9D8B030D-6E8A-4147-A177-3AD203B41FA5}">
                          <a16:colId xmlns:a16="http://schemas.microsoft.com/office/drawing/2014/main" val="378296324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1285519982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3717572217"/>
                        </a:ext>
                      </a:extLst>
                    </a:gridCol>
                    <a:gridCol w="1212868">
                      <a:extLst>
                        <a:ext uri="{9D8B030D-6E8A-4147-A177-3AD203B41FA5}">
                          <a16:colId xmlns:a16="http://schemas.microsoft.com/office/drawing/2014/main" val="699251349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Parameter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Expression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Description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203788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1757992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PANDORA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700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Chamber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length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729146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2.5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radius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1539773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0.134 kg/</a:t>
                          </a:r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Weight 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21019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MCs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/N_A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2.23E-25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Mass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204480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293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Cham.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4195802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417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Oven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Temperature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8587699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1E-2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Inlet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 (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Vapor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Saturation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pressure)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25450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p_vacuum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1E-6 mbar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Vacuum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02026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it-IT" sz="11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J_in</a:t>
                          </a:r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898462" r="-201000" b="-1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1.11E22 1/m</a:t>
                          </a:r>
                          <a:r>
                            <a:rPr lang="it-IT" sz="1100" baseline="30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</a:t>
                          </a:r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Emitted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molecular</a:t>
                          </a:r>
                          <a:r>
                            <a:rPr lang="it-IT" sz="10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it-IT" sz="100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flux</a:t>
                          </a:r>
                          <a:endParaRPr lang="it-IT" sz="10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59698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sz="11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Number</a:t>
                          </a:r>
                          <a:r>
                            <a:rPr lang="it-IT" sz="105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of </a:t>
                          </a:r>
                          <a:r>
                            <a:rPr lang="it-IT" sz="1050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particles</a:t>
                          </a:r>
                          <a:endParaRPr lang="it-IT" sz="105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68491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Segnaposto contenuto 8">
            <a:extLst>
              <a:ext uri="{FF2B5EF4-FFF2-40B4-BE49-F238E27FC236}">
                <a16:creationId xmlns:a16="http://schemas.microsoft.com/office/drawing/2014/main" id="{0892ECCB-90F9-5724-D183-B0199D39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8778" y="1256074"/>
            <a:ext cx="3521589" cy="3844854"/>
          </a:xfrm>
          <a:prstGeom prst="rect">
            <a:avLst/>
          </a:prstGeom>
        </p:spPr>
      </p:pic>
      <p:cxnSp>
        <p:nvCxnSpPr>
          <p:cNvPr id="7" name="Connettore curvo 6">
            <a:extLst>
              <a:ext uri="{FF2B5EF4-FFF2-40B4-BE49-F238E27FC236}">
                <a16:creationId xmlns:a16="http://schemas.microsoft.com/office/drawing/2014/main" id="{B64E1EBE-FB13-48E5-E722-66ECF3BCA2BE}"/>
              </a:ext>
            </a:extLst>
          </p:cNvPr>
          <p:cNvCxnSpPr/>
          <p:nvPr/>
        </p:nvCxnSpPr>
        <p:spPr>
          <a:xfrm rot="16200000" flipV="1">
            <a:off x="6740922" y="2380011"/>
            <a:ext cx="979714" cy="94409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36B60A-16B4-2145-725C-57CA80C710F4}"/>
              </a:ext>
            </a:extLst>
          </p:cNvPr>
          <p:cNvSpPr txBox="1"/>
          <p:nvPr/>
        </p:nvSpPr>
        <p:spPr>
          <a:xfrm>
            <a:off x="5822060" y="1923910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inlet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notaxisymmetric</a:t>
            </a: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D394303-9BE1-70A8-70CE-92AF86DD82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661" y="-93501"/>
            <a:ext cx="3521588" cy="3844854"/>
          </a:xfrm>
          <a:prstGeom prst="rect">
            <a:avLst/>
          </a:prstGeom>
        </p:spPr>
      </p:pic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FCB2E4B2-0483-CBE0-9C89-6940547FD5F3}"/>
              </a:ext>
            </a:extLst>
          </p:cNvPr>
          <p:cNvCxnSpPr/>
          <p:nvPr/>
        </p:nvCxnSpPr>
        <p:spPr>
          <a:xfrm rot="16200000" flipV="1">
            <a:off x="9948379" y="2104780"/>
            <a:ext cx="979714" cy="94409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curvo 12">
            <a:extLst>
              <a:ext uri="{FF2B5EF4-FFF2-40B4-BE49-F238E27FC236}">
                <a16:creationId xmlns:a16="http://schemas.microsoft.com/office/drawing/2014/main" id="{3F82712F-AD29-D673-6EAF-114B58C83CA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79857" y="2127540"/>
            <a:ext cx="1435652" cy="3747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65C34F-4E93-4E73-C915-D0BCE4F6349B}"/>
              </a:ext>
            </a:extLst>
          </p:cNvPr>
          <p:cNvSpPr txBox="1"/>
          <p:nvPr/>
        </p:nvSpPr>
        <p:spPr>
          <a:xfrm>
            <a:off x="9682125" y="3022727"/>
            <a:ext cx="2094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Total vacuum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conditions</a:t>
            </a: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CAAB2DE5-35C2-5C0A-26E2-EBA183422FFB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V="1">
            <a:off x="7285012" y="3909054"/>
            <a:ext cx="1942194" cy="5466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2E21F08C-B21A-F064-6B9C-630BB38DCE08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V="1">
            <a:off x="7558200" y="4182241"/>
            <a:ext cx="1883717" cy="5875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504AC16-A52D-BFDB-8759-16DB1CBE6BAB}"/>
              </a:ext>
            </a:extLst>
          </p:cNvPr>
          <p:cNvSpPr txBox="1"/>
          <p:nvPr/>
        </p:nvSpPr>
        <p:spPr>
          <a:xfrm>
            <a:off x="6620637" y="5153479"/>
            <a:ext cx="3817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Wall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conditions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Re-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emission</a:t>
            </a: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Plasma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ellipsoid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sticking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probability</a:t>
            </a:r>
            <a:r>
              <a:rPr lang="it-IT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(go to plasma) or go </a:t>
            </a:r>
            <a:r>
              <a:rPr lang="it-IT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through</a:t>
            </a:r>
            <a:endParaRPr lang="it-IT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depositions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BBE863B-BEBA-2C81-0E2B-C5BF4A7E77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0" y="1688642"/>
            <a:ext cx="2407721" cy="268741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D655002-250F-68A6-F5EB-10C01DE2E0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31" y="1688640"/>
            <a:ext cx="2407722" cy="268741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C92F4A4-459F-D32A-2E84-F7F8C07E27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25" y="1688640"/>
            <a:ext cx="2407721" cy="268741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83E7290-471B-78FF-99B2-DFAD5CF025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61" y="1688640"/>
            <a:ext cx="2407721" cy="268741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5297DAE-CE33-48D7-2D10-44E12DDE30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94" y="1688640"/>
            <a:ext cx="2407721" cy="268741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C223338-F7C2-0F84-609E-2D6A77FCE6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63" y="3996454"/>
            <a:ext cx="2396347" cy="267472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EE3CCE5-203F-ABB4-6886-DEB46F81BF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12" y="3996455"/>
            <a:ext cx="2396348" cy="267472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F47A5D3-FEDA-F9AC-D59E-2D32EBE7A4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75" y="4007154"/>
            <a:ext cx="2396348" cy="26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6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depositions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4474CD-0BFE-844D-B3F4-75D6D8C614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856587"/>
            <a:ext cx="2527121" cy="28206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CC19C8-A1B5-0520-4495-EB7E13673D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21" y="3587034"/>
            <a:ext cx="2527121" cy="28206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10D9A-C7E1-7A97-D265-B44288CF3C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35" y="1856587"/>
            <a:ext cx="2527121" cy="282068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6D49497-318E-99D5-0CC4-A9174ED591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65" y="3597919"/>
            <a:ext cx="2527121" cy="28206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86FCEB0-5207-03A7-D339-0CDBA89D7E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77" y="1972644"/>
            <a:ext cx="2527121" cy="282068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C566E4-92B2-7A6E-035E-C0BD007CEF66}"/>
              </a:ext>
            </a:extLst>
          </p:cNvPr>
          <p:cNvSpPr txBox="1"/>
          <p:nvPr/>
        </p:nvSpPr>
        <p:spPr>
          <a:xfrm>
            <a:off x="375456" y="4854373"/>
            <a:ext cx="215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10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plasmization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16.8 %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ACDF7D-905D-F8D0-808A-58C45AC89E34}"/>
              </a:ext>
            </a:extLst>
          </p:cNvPr>
          <p:cNvSpPr txBox="1"/>
          <p:nvPr/>
        </p:nvSpPr>
        <p:spPr>
          <a:xfrm>
            <a:off x="2736800" y="2592345"/>
            <a:ext cx="215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20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plasmization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18.6 %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65E1EDB-A65E-5976-8A1E-8F634EA87A9B}"/>
              </a:ext>
            </a:extLst>
          </p:cNvPr>
          <p:cNvSpPr txBox="1"/>
          <p:nvPr/>
        </p:nvSpPr>
        <p:spPr>
          <a:xfrm>
            <a:off x="4974295" y="4854372"/>
            <a:ext cx="215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60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plasmization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21.4 %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A70DE80-E716-DC0D-64A2-B08D58276E51}"/>
              </a:ext>
            </a:extLst>
          </p:cNvPr>
          <p:cNvSpPr txBox="1"/>
          <p:nvPr/>
        </p:nvSpPr>
        <p:spPr>
          <a:xfrm>
            <a:off x="7183921" y="2592345"/>
            <a:ext cx="215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120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plasmization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28.2 %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09777B1-0ADD-F4FD-875C-61C7F16010B8}"/>
              </a:ext>
            </a:extLst>
          </p:cNvPr>
          <p:cNvSpPr txBox="1"/>
          <p:nvPr/>
        </p:nvSpPr>
        <p:spPr>
          <a:xfrm>
            <a:off x="9687954" y="4854371"/>
            <a:ext cx="215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175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plasmization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= 40 % </a:t>
            </a:r>
          </a:p>
        </p:txBody>
      </p:sp>
    </p:spTree>
    <p:extLst>
      <p:ext uri="{BB962C8B-B14F-4D97-AF65-F5344CB8AC3E}">
        <p14:creationId xmlns:p14="http://schemas.microsoft.com/office/powerpoint/2010/main" val="4017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concept – design of </a:t>
            </a:r>
            <a:r>
              <a:rPr lang="el-GR" sz="30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3000" b="1" i="0" u="none" strike="noStrike" baseline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-tagging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D42C4F-4377-EE84-EB7C-3392A9FE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259160" y="1309511"/>
            <a:ext cx="3779440" cy="274994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66EBFF5-B1F3-B84D-0CB2-AB100F9640F9}"/>
              </a:ext>
            </a:extLst>
          </p:cNvPr>
          <p:cNvSpPr txBox="1"/>
          <p:nvPr/>
        </p:nvSpPr>
        <p:spPr>
          <a:xfrm>
            <a:off x="428364" y="4070978"/>
            <a:ext cx="4002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E. Naselli et al., EPJ web of conferences 227, 2020, 02006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BDD9378-9030-F8C4-5B00-247DF222A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19" y="1463621"/>
            <a:ext cx="3024336" cy="272277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A050F53-2059-1369-F07B-517C384BE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00" y="1526541"/>
            <a:ext cx="3024336" cy="2717561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E8E45502-D8F5-8106-4234-629CA7FDF1D5}"/>
              </a:ext>
            </a:extLst>
          </p:cNvPr>
          <p:cNvSpPr/>
          <p:nvPr/>
        </p:nvSpPr>
        <p:spPr>
          <a:xfrm>
            <a:off x="4038600" y="1078193"/>
            <a:ext cx="7434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Ellipsoidal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+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collimation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(hole) position of detector (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D3D409FF-F050-E642-8A92-67145B7D1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76" y="4301810"/>
            <a:ext cx="2670724" cy="24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State-of-the-art of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input on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7948B8-166D-27A1-0D78-8E34A8B5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16" y="3812964"/>
            <a:ext cx="2974614" cy="215192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6099B5B-6A2B-F2C3-2A5A-6DA168D600DB}"/>
              </a:ext>
            </a:extLst>
          </p:cNvPr>
          <p:cNvGrpSpPr/>
          <p:nvPr/>
        </p:nvGrpSpPr>
        <p:grpSpPr>
          <a:xfrm>
            <a:off x="8616933" y="3798151"/>
            <a:ext cx="3005565" cy="2381922"/>
            <a:chOff x="3942800" y="3260473"/>
            <a:chExt cx="4021282" cy="282014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E1CB4F7-02CA-189A-B59C-1491F6889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5152" y="3260473"/>
              <a:ext cx="3758930" cy="2532276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8163313-63F8-C4E1-FC8A-ED5378607576}"/>
                </a:ext>
              </a:extLst>
            </p:cNvPr>
            <p:cNvSpPr txBox="1"/>
            <p:nvPr/>
          </p:nvSpPr>
          <p:spPr>
            <a:xfrm>
              <a:off x="5073925" y="5790873"/>
              <a:ext cx="2179585" cy="289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Thermal Energy [</a:t>
              </a:r>
              <a:r>
                <a:rPr lang="it-IT" sz="1000" b="1" dirty="0" err="1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keV</a:t>
              </a:r>
              <a:r>
                <a:rPr lang="it-IT" sz="1000" b="1" dirty="0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]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B25BAD5-41E6-98DD-84F4-65D41BED7413}"/>
                </a:ext>
              </a:extLst>
            </p:cNvPr>
            <p:cNvSpPr txBox="1"/>
            <p:nvPr/>
          </p:nvSpPr>
          <p:spPr>
            <a:xfrm rot="16200000">
              <a:off x="3220210" y="4292137"/>
              <a:ext cx="1756549" cy="311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Half-life [</a:t>
              </a:r>
              <a:r>
                <a:rPr lang="it-IT" sz="1000" b="1" dirty="0" err="1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years</a:t>
              </a:r>
              <a:r>
                <a:rPr lang="it-IT" sz="1000" b="1" dirty="0">
                  <a:latin typeface="Lucida Sans Typewriter" panose="020B0509030504030204" pitchFamily="49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]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DF39F4A1-36FF-188D-D2AB-B23CFE778E56}"/>
                  </a:ext>
                </a:extLst>
              </p:cNvPr>
              <p:cNvSpPr txBox="1"/>
              <p:nvPr/>
            </p:nvSpPr>
            <p:spPr>
              <a:xfrm>
                <a:off x="1677053" y="1413905"/>
                <a:ext cx="2541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DF39F4A1-36FF-188D-D2AB-B23CFE778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53" y="1413905"/>
                <a:ext cx="2541337" cy="307777"/>
              </a:xfrm>
              <a:prstGeom prst="rect">
                <a:avLst/>
              </a:prstGeom>
              <a:blipFill>
                <a:blip r:embed="rId4"/>
                <a:stretch>
                  <a:fillRect l="-1918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F8FE063C-AD8A-A17A-1D3E-9E163C63DB73}"/>
                  </a:ext>
                </a:extLst>
              </p:cNvPr>
              <p:cNvSpPr txBox="1"/>
              <p:nvPr/>
            </p:nvSpPr>
            <p:spPr>
              <a:xfrm>
                <a:off x="4811680" y="1333978"/>
                <a:ext cx="1006558" cy="467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F8FE063C-AD8A-A17A-1D3E-9E163C63D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680" y="1333978"/>
                <a:ext cx="1006558" cy="467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4">
            <a:extLst>
              <a:ext uri="{FF2B5EF4-FFF2-40B4-BE49-F238E27FC236}">
                <a16:creationId xmlns:a16="http://schemas.microsoft.com/office/drawing/2014/main" id="{DF112C54-F511-F479-5226-9B82B6EFEC11}"/>
              </a:ext>
            </a:extLst>
          </p:cNvPr>
          <p:cNvSpPr txBox="1"/>
          <p:nvPr/>
        </p:nvSpPr>
        <p:spPr>
          <a:xfrm>
            <a:off x="1060217" y="1826646"/>
            <a:ext cx="1113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Nuclear beta-decays of highly ionized heavy atoms in stellar interiors, K Takahashi and K Yokoi, Nuclear Physics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A404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578 (1983)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Beta-decay rates of highly ionized heavy atoms in stellar interiors, K Takahashi and K Yokoi, Atomic Data and Nuclear Data Tables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375 (1987)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F4D6531-7C41-2330-70B0-270CEA95BC72}"/>
              </a:ext>
            </a:extLst>
          </p:cNvPr>
          <p:cNvSpPr txBox="1"/>
          <p:nvPr/>
        </p:nvSpPr>
        <p:spPr>
          <a:xfrm>
            <a:off x="712292" y="943220"/>
            <a:ext cx="8198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Theory of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perturbed decay rates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stellar environments (Takahashi, Yokoi –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E1D067F-D735-9267-64F6-60CC05DA830D}"/>
              </a:ext>
            </a:extLst>
          </p:cNvPr>
          <p:cNvSpPr txBox="1"/>
          <p:nvPr/>
        </p:nvSpPr>
        <p:spPr>
          <a:xfrm>
            <a:off x="754513" y="2364906"/>
            <a:ext cx="10682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β-decay model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described in this theory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requires detailed inputs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population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state distribution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ions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as well as on the electron energy distribution function (EEDF).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AGB model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Palmerini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2021),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Cs decay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affecting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isotopic admixture of Ba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the effectiveness of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branching point at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status as purely s-process nuclei is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not reproduced very well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galactic neutron capture nucleosynthesis, when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decay rate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taken from </a:t>
            </a:r>
            <a:r>
              <a:rPr lang="en-US" sz="14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14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400" b="1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D4857EC-F97B-4DD2-1038-EF962FF157A0}"/>
              </a:ext>
            </a:extLst>
          </p:cNvPr>
          <p:cNvSpPr/>
          <p:nvPr/>
        </p:nvSpPr>
        <p:spPr>
          <a:xfrm>
            <a:off x="848230" y="3908911"/>
            <a:ext cx="1202076" cy="184701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CAC57C-089A-71EC-75E4-48FA277F0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677" y="3747348"/>
            <a:ext cx="2521080" cy="244487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C0ED5D5-FF16-9ABA-3C66-C9A93244E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4916" y="3798151"/>
            <a:ext cx="2438525" cy="244487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75352FD-4F9B-A250-DBCD-8D03526D9FA4}"/>
              </a:ext>
            </a:extLst>
          </p:cNvPr>
          <p:cNvSpPr txBox="1"/>
          <p:nvPr/>
        </p:nvSpPr>
        <p:spPr>
          <a:xfrm>
            <a:off x="762311" y="5995407"/>
            <a:ext cx="32111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Palmerini, S. </a:t>
            </a:r>
            <a:r>
              <a:rPr lang="it-IT" sz="9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(2021) </a:t>
            </a:r>
            <a:r>
              <a:rPr lang="it-IT" sz="9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9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921</a:t>
            </a:r>
            <a:r>
              <a:rPr lang="it-IT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</a:t>
            </a:r>
          </a:p>
          <a:p>
            <a:r>
              <a:rPr lang="it-IT" sz="9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Taioli</a:t>
            </a:r>
            <a:r>
              <a:rPr lang="it-IT" sz="9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it-IT" sz="9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it-IT" sz="900" b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arXiv:2109.14230</a:t>
            </a:r>
            <a:endParaRPr lang="it-IT" sz="9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F2DEC44D-DE23-1398-86D8-84CDBC90A204}"/>
                  </a:ext>
                </a:extLst>
              </p:cNvPr>
              <p:cNvSpPr txBox="1"/>
              <p:nvPr/>
            </p:nvSpPr>
            <p:spPr>
              <a:xfrm>
                <a:off x="6373764" y="1283380"/>
                <a:ext cx="3222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tx1"/>
                  </a:buClr>
                  <a:buSzPct val="100000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 differ by orders of magnitude</a:t>
                </a:r>
              </a:p>
            </p:txBody>
          </p:sp>
        </mc:Choice>
        <mc:Fallback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F2DEC44D-DE23-1398-86D8-84CDBC90A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64" y="1283380"/>
                <a:ext cx="3222998" cy="307777"/>
              </a:xfrm>
              <a:prstGeom prst="rect">
                <a:avLst/>
              </a:prstGeom>
              <a:blipFill>
                <a:blip r:embed="rId8"/>
                <a:stretch>
                  <a:fillRect l="-568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E4A03FF9-0B6A-EB94-3A7B-9BA8B6EFFB99}"/>
                  </a:ext>
                </a:extLst>
              </p:cNvPr>
              <p:cNvSpPr txBox="1"/>
              <p:nvPr/>
            </p:nvSpPr>
            <p:spPr>
              <a:xfrm>
                <a:off x="6373764" y="1473606"/>
                <a:ext cx="57539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additional transitions (different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forbiddeness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 can appear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E4A03FF9-0B6A-EB94-3A7B-9BA8B6EFF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64" y="1473606"/>
                <a:ext cx="5753985" cy="307777"/>
              </a:xfrm>
              <a:prstGeom prst="rect">
                <a:avLst/>
              </a:prstGeom>
              <a:blipFill>
                <a:blip r:embed="rId9"/>
                <a:stretch>
                  <a:fillRect l="-318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Elemento grafico 28" descr="Badge Croce con riempimento a tinta unita">
            <a:extLst>
              <a:ext uri="{FF2B5EF4-FFF2-40B4-BE49-F238E27FC236}">
                <a16:creationId xmlns:a16="http://schemas.microsoft.com/office/drawing/2014/main" id="{234D634D-E881-1AE6-8885-532DD91D3B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5153" y="3901179"/>
            <a:ext cx="627548" cy="627548"/>
          </a:xfrm>
          <a:prstGeom prst="rect">
            <a:avLst/>
          </a:prstGeom>
        </p:spPr>
      </p:pic>
      <p:pic>
        <p:nvPicPr>
          <p:cNvPr id="32" name="Elemento grafico 31" descr="Badge Tick1 con riempimento a tinta unita">
            <a:extLst>
              <a:ext uri="{FF2B5EF4-FFF2-40B4-BE49-F238E27FC236}">
                <a16:creationId xmlns:a16="http://schemas.microsoft.com/office/drawing/2014/main" id="{11A7144D-50B0-68C4-EB6A-624CD2BBE7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41316" y="3908911"/>
            <a:ext cx="655822" cy="655822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A11A8A9A-BB92-F861-04B2-A5406F3BFA2C}"/>
              </a:ext>
            </a:extLst>
          </p:cNvPr>
          <p:cNvSpPr/>
          <p:nvPr/>
        </p:nvSpPr>
        <p:spPr>
          <a:xfrm>
            <a:off x="2046796" y="3908911"/>
            <a:ext cx="1202076" cy="1847013"/>
          </a:xfrm>
          <a:prstGeom prst="rect">
            <a:avLst/>
          </a:prstGeom>
          <a:solidFill>
            <a:srgbClr val="96F8B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0F5E3298-3AD5-630C-7F6C-B22E9A5F1DAE}"/>
              </a:ext>
            </a:extLst>
          </p:cNvPr>
          <p:cNvSpPr/>
          <p:nvPr/>
        </p:nvSpPr>
        <p:spPr>
          <a:xfrm>
            <a:off x="701842" y="2305751"/>
            <a:ext cx="10920655" cy="60976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E118314-7802-7C35-3F5C-5753BD263378}"/>
              </a:ext>
            </a:extLst>
          </p:cNvPr>
          <p:cNvSpPr txBox="1"/>
          <p:nvPr/>
        </p:nvSpPr>
        <p:spPr>
          <a:xfrm>
            <a:off x="4464034" y="5521966"/>
            <a:ext cx="518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endParaRPr lang="it-IT" sz="12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2A357A9-1ADB-8955-D940-EF29F55753BB}"/>
              </a:ext>
            </a:extLst>
          </p:cNvPr>
          <p:cNvSpPr txBox="1"/>
          <p:nvPr/>
        </p:nvSpPr>
        <p:spPr>
          <a:xfrm>
            <a:off x="7022353" y="5559612"/>
            <a:ext cx="518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highlight>
                  <a:srgbClr val="96F8B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TY/8</a:t>
            </a:r>
            <a:endParaRPr lang="it-IT" sz="1200" dirty="0">
              <a:highlight>
                <a:srgbClr val="96F8B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0122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concept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74D754-CB46-F3AD-CFA6-F2B10A886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9" y="4049146"/>
            <a:ext cx="3621710" cy="230720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190500"/>
          </a:effectLst>
        </p:spPr>
      </p:pic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E280CFB1-6697-F409-B702-70B04F696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2054717" y="766595"/>
            <a:ext cx="7961118" cy="4105439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A2503A-12A5-B8DB-2C21-C8EC7A1150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5554727">
            <a:off x="1162514" y="2179443"/>
            <a:ext cx="1373505" cy="1279740"/>
          </a:xfrm>
          <a:prstGeom prst="rect">
            <a:avLst/>
          </a:prstGeom>
          <a:effectLst>
            <a:glow rad="76200">
              <a:schemeClr val="accent2">
                <a:alpha val="27000"/>
              </a:schemeClr>
            </a:glow>
            <a:softEdge rad="635000"/>
          </a:effectLst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9AB3B3C8-A898-F90B-F7AC-5FEA8207AFAA}"/>
              </a:ext>
            </a:extLst>
          </p:cNvPr>
          <p:cNvSpPr>
            <a:spLocks noChangeAspect="1"/>
          </p:cNvSpPr>
          <p:nvPr/>
        </p:nvSpPr>
        <p:spPr>
          <a:xfrm>
            <a:off x="1613326" y="2699468"/>
            <a:ext cx="471880" cy="202037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EAC979-058B-3EBF-43CF-E7124E549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1889458" y="3100516"/>
            <a:ext cx="621271" cy="112786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8763728-5678-D07A-8257-AD277833A3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5821" flipV="1">
            <a:off x="1959509" y="2525358"/>
            <a:ext cx="733296" cy="133124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34FAAAA-C5E4-8FDA-0566-D639E4BE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1948" flipV="1">
            <a:off x="1262168" y="2360081"/>
            <a:ext cx="797615" cy="144800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70DF256-3DB5-F37A-B062-B8667810EA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1968080" y="2871534"/>
            <a:ext cx="678980" cy="123263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76AFBB1-22CB-F6AE-9940-50F7D4F3A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6557" flipV="1">
            <a:off x="1183897" y="3005884"/>
            <a:ext cx="703415" cy="127699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334910-B08B-6F22-C5A3-AD7B780A9A34}"/>
              </a:ext>
            </a:extLst>
          </p:cNvPr>
          <p:cNvSpPr txBox="1"/>
          <p:nvPr/>
        </p:nvSpPr>
        <p:spPr>
          <a:xfrm>
            <a:off x="4136349" y="1039888"/>
            <a:ext cx="76870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PANDORA concept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trap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magnetically confine ions of radioisotopes in a microwave-sustained Electron Cyclotron Resonance (ECR) 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Main Goal: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decay measurements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 plasma resembling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astrophysical conditions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(temperature, ion charge state distribution)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Multi-diagnostic setup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monitoring diagnostics +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array for </a:t>
            </a:r>
            <a:r>
              <a:rPr lang="el-GR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spectroscopy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of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daughter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nuclei after beta-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EEB8468-DB4B-9CB9-50A7-BB9CFBFA93B5}"/>
                  </a:ext>
                </a:extLst>
              </p:cNvPr>
              <p:cNvSpPr txBox="1"/>
              <p:nvPr/>
            </p:nvSpPr>
            <p:spPr>
              <a:xfrm>
                <a:off x="8383174" y="4984384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EEB8468-DB4B-9CB9-50A7-BB9CFBFA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174" y="4984384"/>
                <a:ext cx="3496618" cy="748282"/>
              </a:xfrm>
              <a:prstGeom prst="rect">
                <a:avLst/>
              </a:prstGeom>
              <a:blipFill>
                <a:blip r:embed="rId6"/>
                <a:stretch>
                  <a:fillRect b="-5469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19">
            <a:extLst>
              <a:ext uri="{FF2B5EF4-FFF2-40B4-BE49-F238E27FC236}">
                <a16:creationId xmlns:a16="http://schemas.microsoft.com/office/drawing/2014/main" id="{C2CB4463-52DB-F1D6-F6F8-2BF9ED497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592" y="4152321"/>
            <a:ext cx="2988627" cy="215882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A01464B-8CBD-F5FA-F0D5-32A6310F5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693" y="2946689"/>
            <a:ext cx="867351" cy="43875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7A789C7-D0AC-E2C5-1B30-ADF08926B3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7872" y="2910781"/>
            <a:ext cx="1738038" cy="4648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E31EE77-9F79-80E0-34DE-8D6F82AEF5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3614" y="2900627"/>
            <a:ext cx="2128925" cy="4738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6CB18CC-EEF2-7241-B874-3126FA85CE55}"/>
              </a:ext>
            </a:extLst>
          </p:cNvPr>
          <p:cNvSpPr txBox="1"/>
          <p:nvPr/>
        </p:nvSpPr>
        <p:spPr>
          <a:xfrm>
            <a:off x="8544878" y="3619040"/>
            <a:ext cx="1376990" cy="516400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2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 activity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744B0FD-AA1F-1685-384E-4FE7BEB86B8E}"/>
              </a:ext>
            </a:extLst>
          </p:cNvPr>
          <p:cNvSpPr txBox="1"/>
          <p:nvPr/>
        </p:nvSpPr>
        <p:spPr>
          <a:xfrm>
            <a:off x="9233373" y="4242806"/>
            <a:ext cx="1936859" cy="516400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2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of the isotope in the plasma (const.)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BB507FC-85D6-0302-7EA1-4A8F9F34D06B}"/>
              </a:ext>
            </a:extLst>
          </p:cNvPr>
          <p:cNvSpPr txBox="1"/>
          <p:nvPr/>
        </p:nvSpPr>
        <p:spPr>
          <a:xfrm>
            <a:off x="11110645" y="2627174"/>
            <a:ext cx="1342981" cy="701066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2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volume (const.)</a:t>
            </a:r>
          </a:p>
        </p:txBody>
      </p:sp>
      <p:pic>
        <p:nvPicPr>
          <p:cNvPr id="27" name="Elemento grafico 26" descr="Freccia linea: curva oraria con riempimento a tinta unita">
            <a:extLst>
              <a:ext uri="{FF2B5EF4-FFF2-40B4-BE49-F238E27FC236}">
                <a16:creationId xmlns:a16="http://schemas.microsoft.com/office/drawing/2014/main" id="{156C5E0F-32D6-5512-8D4E-856D59409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67485" flipH="1">
            <a:off x="9280134" y="3142449"/>
            <a:ext cx="509198" cy="974672"/>
          </a:xfrm>
          <a:prstGeom prst="rect">
            <a:avLst/>
          </a:prstGeom>
        </p:spPr>
      </p:pic>
      <p:pic>
        <p:nvPicPr>
          <p:cNvPr id="28" name="Elemento grafico 27" descr="Freccia linea: curva oraria con riempimento a tinta unita">
            <a:extLst>
              <a:ext uri="{FF2B5EF4-FFF2-40B4-BE49-F238E27FC236}">
                <a16:creationId xmlns:a16="http://schemas.microsoft.com/office/drawing/2014/main" id="{9BC8AD1A-7273-2D58-D114-95D00D6914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006386" flipH="1">
            <a:off x="9773978" y="3119048"/>
            <a:ext cx="470866" cy="1181373"/>
          </a:xfrm>
          <a:prstGeom prst="rect">
            <a:avLst/>
          </a:prstGeom>
        </p:spPr>
      </p:pic>
      <p:pic>
        <p:nvPicPr>
          <p:cNvPr id="29" name="Elemento grafico 28" descr="Freccia linea: curva oraria con riempimento a tinta unita">
            <a:extLst>
              <a:ext uri="{FF2B5EF4-FFF2-40B4-BE49-F238E27FC236}">
                <a16:creationId xmlns:a16="http://schemas.microsoft.com/office/drawing/2014/main" id="{0CAB9887-A788-D915-F462-152B77826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602611" flipH="1">
            <a:off x="10409761" y="2282345"/>
            <a:ext cx="470866" cy="1181373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51EF7C-A868-C44E-E5B7-57014998C774}"/>
              </a:ext>
            </a:extLst>
          </p:cNvPr>
          <p:cNvSpPr txBox="1"/>
          <p:nvPr/>
        </p:nvSpPr>
        <p:spPr>
          <a:xfrm>
            <a:off x="4168287" y="3616763"/>
            <a:ext cx="423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ECR magneto-plasma can be maintained in MHD Equilibrium for days or even weeks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1ECD6BF-2784-D582-21B2-E61853F3CC3A}"/>
              </a:ext>
            </a:extLst>
          </p:cNvPr>
          <p:cNvSpPr txBox="1"/>
          <p:nvPr/>
        </p:nvSpPr>
        <p:spPr>
          <a:xfrm>
            <a:off x="8251506" y="6043042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 et al,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BB7A31E-83D5-6643-E82A-B878C00CF6C5}"/>
              </a:ext>
            </a:extLst>
          </p:cNvPr>
          <p:cNvSpPr txBox="1"/>
          <p:nvPr/>
        </p:nvSpPr>
        <p:spPr>
          <a:xfrm>
            <a:off x="8247790" y="5854084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Mascali,D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et al,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</p:spTree>
    <p:extLst>
      <p:ext uri="{BB962C8B-B14F-4D97-AF65-F5344CB8AC3E}">
        <p14:creationId xmlns:p14="http://schemas.microsoft.com/office/powerpoint/2010/main" val="293857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concept –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E280CFB1-6697-F409-B702-70B04F696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2054717" y="766595"/>
            <a:ext cx="7961118" cy="4105439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A2503A-12A5-B8DB-2C21-C8EC7A11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554727">
            <a:off x="1162514" y="2179443"/>
            <a:ext cx="1373505" cy="1279740"/>
          </a:xfrm>
          <a:prstGeom prst="rect">
            <a:avLst/>
          </a:prstGeom>
          <a:effectLst>
            <a:glow rad="76200">
              <a:schemeClr val="accent2">
                <a:alpha val="27000"/>
              </a:schemeClr>
            </a:glow>
            <a:softEdge rad="635000"/>
          </a:effectLst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9AB3B3C8-A898-F90B-F7AC-5FEA8207AFAA}"/>
              </a:ext>
            </a:extLst>
          </p:cNvPr>
          <p:cNvSpPr>
            <a:spLocks noChangeAspect="1"/>
          </p:cNvSpPr>
          <p:nvPr/>
        </p:nvSpPr>
        <p:spPr>
          <a:xfrm>
            <a:off x="1613326" y="2699468"/>
            <a:ext cx="471880" cy="202037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EAC979-058B-3EBF-43CF-E7124E549C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1889458" y="3100516"/>
            <a:ext cx="621271" cy="112786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8763728-5678-D07A-8257-AD277833A3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5821" flipV="1">
            <a:off x="1959509" y="2525358"/>
            <a:ext cx="733296" cy="133124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34FAAAA-C5E4-8FDA-0566-D639E4BE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1948" flipV="1">
            <a:off x="1262168" y="2360081"/>
            <a:ext cx="797615" cy="144800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70DF256-3DB5-F37A-B062-B8667810EA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1968080" y="2871534"/>
            <a:ext cx="678980" cy="123263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76AFBB1-22CB-F6AE-9940-50F7D4F3AE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6557" flipV="1">
            <a:off x="1183897" y="3005884"/>
            <a:ext cx="703415" cy="127699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FC784B6-F97B-920C-DA8D-AE5DD60BDDD6}"/>
              </a:ext>
            </a:extLst>
          </p:cNvPr>
          <p:cNvSpPr txBox="1"/>
          <p:nvPr/>
        </p:nvSpPr>
        <p:spPr>
          <a:xfrm>
            <a:off x="213665" y="5398568"/>
            <a:ext cx="11991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perspective, for the PANDORA purpose, it will be mandatory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 locally 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haracterize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plasma parameters;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plasma volume;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master the plasma stability for days, weeks or even months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investigate plasma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turbulent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regimes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preventing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MHD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305CD616-FC55-66ED-3D1F-658226B392C6}"/>
                  </a:ext>
                </a:extLst>
              </p:cNvPr>
              <p:cNvSpPr txBox="1"/>
              <p:nvPr/>
            </p:nvSpPr>
            <p:spPr>
              <a:xfrm>
                <a:off x="4162573" y="1064541"/>
                <a:ext cx="7964194" cy="2377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 suitable first candidates for experiments (among more than 100 initial cases!), based on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scientific impact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trap size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magnitude of stellar-enhanced effects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type of element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m:rPr>
                            <m:nor/>
                          </m:rPr>
                          <a:rPr lang="it-IT" sz="14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Lu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𝟏𝟑𝟒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it-IT" sz="1400" b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it-IT" sz="1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0" lang="it-IT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it-IT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𝟗𝟒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it-IT" sz="1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Nb</m:t>
                        </m:r>
                      </m:e>
                    </m:sPre>
                  </m:oMath>
                </a14:m>
                <a:endParaRPr lang="it-IT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  <a:latin typeface="Avenir Next LT Pro" panose="020B0504020202020204" pitchFamily="34" charset="0"/>
                </a:endParaRPr>
              </a:p>
              <a:p>
                <a:endParaRPr lang="it-IT" sz="1600" b="1" dirty="0">
                  <a:latin typeface="Avenir Next LT Pro" panose="020B0504020202020204" pitchFamily="34" charset="0"/>
                </a:endParaRPr>
              </a:p>
            </p:txBody>
          </p:sp>
        </mc:Choice>
        <mc:Fallback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305CD616-FC55-66ED-3D1F-658226B39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573" y="1064541"/>
                <a:ext cx="7964194" cy="2377702"/>
              </a:xfrm>
              <a:prstGeom prst="rect">
                <a:avLst/>
              </a:prstGeom>
              <a:blipFill>
                <a:blip r:embed="rId5"/>
                <a:stretch>
                  <a:fillRect l="-153" t="-5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5FB92049-22C9-412B-42E0-B1A1C3911D5B}"/>
              </a:ext>
            </a:extLst>
          </p:cNvPr>
          <p:cNvCxnSpPr>
            <a:cxnSpLocks/>
          </p:cNvCxnSpPr>
          <p:nvPr/>
        </p:nvCxnSpPr>
        <p:spPr>
          <a:xfrm>
            <a:off x="5097935" y="1953891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BFA6880A-11B6-97BF-E16B-8979D24BD95A}"/>
                  </a:ext>
                </a:extLst>
              </p:cNvPr>
              <p:cNvSpPr txBox="1"/>
              <p:nvPr/>
            </p:nvSpPr>
            <p:spPr>
              <a:xfrm>
                <a:off x="5521482" y="1740624"/>
                <a:ext cx="37128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Cosmo-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chronometer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thermometer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BFA6880A-11B6-97BF-E16B-8979D24BD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482" y="1740624"/>
                <a:ext cx="3712895" cy="461665"/>
              </a:xfrm>
              <a:prstGeom prst="rect">
                <a:avLst/>
              </a:prstGeom>
              <a:blipFill>
                <a:blip r:embed="rId6"/>
                <a:stretch>
                  <a:fillRect l="-164" t="-2667" b="-9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C1B4973B-E5E0-3026-82B4-10BE27DDEAB0}"/>
                  </a:ext>
                </a:extLst>
              </p:cNvPr>
              <p:cNvSpPr txBox="1"/>
              <p:nvPr/>
            </p:nvSpPr>
            <p:spPr>
              <a:xfrm>
                <a:off x="5521483" y="2199268"/>
                <a:ext cx="3633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branching in AGB stars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C1B4973B-E5E0-3026-82B4-10BE27DD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483" y="2199268"/>
                <a:ext cx="3633404" cy="461665"/>
              </a:xfrm>
              <a:prstGeom prst="rect">
                <a:avLst/>
              </a:prstGeom>
              <a:blipFill>
                <a:blip r:embed="rId7"/>
                <a:stretch>
                  <a:fillRect l="-168" t="-2632"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7BE4A854-BB2B-9E7C-472E-AD6E1C26C5E1}"/>
              </a:ext>
            </a:extLst>
          </p:cNvPr>
          <p:cNvCxnSpPr>
            <a:cxnSpLocks/>
          </p:cNvCxnSpPr>
          <p:nvPr/>
        </p:nvCxnSpPr>
        <p:spPr>
          <a:xfrm>
            <a:off x="5097935" y="2346515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34A3EA6-372E-F981-B49E-6169BC155E99}"/>
                  </a:ext>
                </a:extLst>
              </p:cNvPr>
              <p:cNvSpPr txBox="1"/>
              <p:nvPr/>
            </p:nvSpPr>
            <p:spPr>
              <a:xfrm>
                <a:off x="5521483" y="2663088"/>
                <a:ext cx="36334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branching in AGB stars –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theor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lifetime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2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magnitude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34A3EA6-372E-F981-B49E-6169BC155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483" y="2663088"/>
                <a:ext cx="3633404" cy="461665"/>
              </a:xfrm>
              <a:prstGeom prst="rect">
                <a:avLst/>
              </a:prstGeom>
              <a:blipFill>
                <a:blip r:embed="rId8"/>
                <a:stretch>
                  <a:fillRect l="-168" t="-2632"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41452F0-3213-21F6-58DD-BA68D8D9DE1C}"/>
              </a:ext>
            </a:extLst>
          </p:cNvPr>
          <p:cNvCxnSpPr>
            <a:cxnSpLocks/>
          </p:cNvCxnSpPr>
          <p:nvPr/>
        </p:nvCxnSpPr>
        <p:spPr>
          <a:xfrm>
            <a:off x="5079195" y="2782402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6C2AC26E-A0CF-2860-BEFB-DEA7835E8AD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901506"/>
            <a:ext cx="3442143" cy="3082900"/>
          </a:xfrm>
          <a:prstGeom prst="rect">
            <a:avLst/>
          </a:prstGeom>
        </p:spPr>
      </p:pic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01D05450-DA26-6EF7-EC3B-FA6227FC3BB5}"/>
              </a:ext>
            </a:extLst>
          </p:cNvPr>
          <p:cNvCxnSpPr>
            <a:cxnSpLocks/>
          </p:cNvCxnSpPr>
          <p:nvPr/>
        </p:nvCxnSpPr>
        <p:spPr>
          <a:xfrm>
            <a:off x="10787743" y="3690611"/>
            <a:ext cx="0" cy="752345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1871AC02-3D1D-896D-5FE1-144F4043A3F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099636" y="1740624"/>
            <a:ext cx="774836" cy="1160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2776850A-69BD-C427-5FFA-69AB5F12C558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111343" y="2155371"/>
            <a:ext cx="763129" cy="746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1EB41BE6-9540-7284-4415-716FCB64B229}"/>
              </a:ext>
            </a:extLst>
          </p:cNvPr>
          <p:cNvSpPr/>
          <p:nvPr/>
        </p:nvSpPr>
        <p:spPr>
          <a:xfrm>
            <a:off x="4179960" y="1655197"/>
            <a:ext cx="4919676" cy="530595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C6939866-41FE-4A16-893B-2F77264A7667}"/>
              </a:ext>
            </a:extLst>
          </p:cNvPr>
          <p:cNvSpPr/>
          <p:nvPr/>
        </p:nvSpPr>
        <p:spPr>
          <a:xfrm>
            <a:off x="4200514" y="2210354"/>
            <a:ext cx="4919676" cy="97147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1909B11-4140-FA10-A5C0-4D5169525AE2}"/>
              </a:ext>
            </a:extLst>
          </p:cNvPr>
          <p:cNvSpPr txBox="1"/>
          <p:nvPr/>
        </p:nvSpPr>
        <p:spPr>
          <a:xfrm>
            <a:off x="4198154" y="3169589"/>
            <a:ext cx="3113098" cy="340519"/>
          </a:xfrm>
          <a:prstGeom prst="round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INTEREST FOR AGB MODELS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CA43245A-1C4F-1071-6007-A30899B58E97}"/>
                  </a:ext>
                </a:extLst>
              </p:cNvPr>
              <p:cNvSpPr txBox="1"/>
              <p:nvPr/>
            </p:nvSpPr>
            <p:spPr>
              <a:xfrm>
                <a:off x="8579194" y="3366189"/>
                <a:ext cx="891377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1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𝟏𝟕𝟔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it-IT" sz="1800" b="1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Lu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CA43245A-1C4F-1071-6007-A30899B58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194" y="3366189"/>
                <a:ext cx="891377" cy="4059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5955CD6F-E66C-95BA-D264-2AB48344B3D9}"/>
              </a:ext>
            </a:extLst>
          </p:cNvPr>
          <p:cNvSpPr txBox="1"/>
          <p:nvPr/>
        </p:nvSpPr>
        <p:spPr>
          <a:xfrm>
            <a:off x="4198154" y="4302841"/>
            <a:ext cx="3113098" cy="578882"/>
          </a:xfrm>
          <a:prstGeom prst="roundRect">
            <a:avLst/>
          </a:prstGeom>
          <a:solidFill>
            <a:srgbClr val="00B0F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EXPECTED FIRST PANDORA RUNS: 2024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0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multi-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setup &amp;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arrotondato 24">
            <a:extLst>
              <a:ext uri="{FF2B5EF4-FFF2-40B4-BE49-F238E27FC236}">
                <a16:creationId xmlns:a16="http://schemas.microsoft.com/office/drawing/2014/main" id="{401EF3B5-77C1-2880-3C9E-5D47D304CA87}"/>
              </a:ext>
            </a:extLst>
          </p:cNvPr>
          <p:cNvSpPr/>
          <p:nvPr/>
        </p:nvSpPr>
        <p:spPr>
          <a:xfrm>
            <a:off x="1952012" y="4492990"/>
            <a:ext cx="2501005" cy="584332"/>
          </a:xfrm>
          <a:prstGeom prst="roundRect">
            <a:avLst/>
          </a:prstGeom>
          <a:noFill/>
          <a:ln w="28575">
            <a:solidFill>
              <a:srgbClr val="09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97F36C-04DD-5E2E-2863-39EE190AA386}"/>
              </a:ext>
            </a:extLst>
          </p:cNvPr>
          <p:cNvSpPr/>
          <p:nvPr/>
        </p:nvSpPr>
        <p:spPr>
          <a:xfrm>
            <a:off x="1314236" y="3648786"/>
            <a:ext cx="4649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n w="1905"/>
                <a:solidFill>
                  <a:srgbClr val="283E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2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Enviroment</a:t>
            </a:r>
            <a:r>
              <a:rPr lang="it-IT" sz="12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n w="1905"/>
                <a:solidFill>
                  <a:srgbClr val="283E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200" dirty="0">
                <a:ln w="1905"/>
                <a:solidFill>
                  <a:srgbClr val="283E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to correlate the isotope </a:t>
            </a:r>
            <a:r>
              <a:rPr lang="it-IT" sz="1200" dirty="0" err="1">
                <a:ln w="1905"/>
                <a:solidFill>
                  <a:srgbClr val="283E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it-IT" sz="1200" dirty="0">
                <a:ln w="1905"/>
                <a:solidFill>
                  <a:srgbClr val="283E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2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b="1" dirty="0" err="1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temperature, CSD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0C58829-17E3-5FA6-C94A-492BCB63B848}"/>
              </a:ext>
            </a:extLst>
          </p:cNvPr>
          <p:cNvSpPr/>
          <p:nvPr/>
        </p:nvSpPr>
        <p:spPr>
          <a:xfrm>
            <a:off x="7454844" y="3666964"/>
            <a:ext cx="4226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 decay tagging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 order to detect and distinguish the </a:t>
            </a:r>
            <a:r>
              <a:rPr lang="el-GR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96554D-25AE-F5FB-7EB4-70AF5DA3ED45}"/>
              </a:ext>
            </a:extLst>
          </p:cNvPr>
          <p:cNvSpPr/>
          <p:nvPr/>
        </p:nvSpPr>
        <p:spPr>
          <a:xfrm rot="20646857">
            <a:off x="2998754" y="2886562"/>
            <a:ext cx="2364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 Information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B7A89E91-5C56-BA99-1591-CD6D3C664EAB}"/>
              </a:ext>
            </a:extLst>
          </p:cNvPr>
          <p:cNvSpPr/>
          <p:nvPr/>
        </p:nvSpPr>
        <p:spPr>
          <a:xfrm rot="5400000" flipV="1">
            <a:off x="3165022" y="4245019"/>
            <a:ext cx="300571" cy="91921"/>
          </a:xfrm>
          <a:prstGeom prst="rightArrow">
            <a:avLst/>
          </a:prstGeom>
          <a:solidFill>
            <a:srgbClr val="095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5B46C79-BF9A-27DD-F19B-D223582E1010}"/>
              </a:ext>
            </a:extLst>
          </p:cNvPr>
          <p:cNvSpPr/>
          <p:nvPr/>
        </p:nvSpPr>
        <p:spPr>
          <a:xfrm>
            <a:off x="1952012" y="4492990"/>
            <a:ext cx="2501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sz="1600" b="1" dirty="0" err="1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6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Setup</a:t>
            </a:r>
          </a:p>
          <a:p>
            <a:pPr algn="ctr"/>
            <a:r>
              <a:rPr lang="it-IT" sz="1600" b="1" dirty="0">
                <a:ln w="1905"/>
                <a:solidFill>
                  <a:srgbClr val="0000A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non invasive tools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F9A4707-FCB6-4727-24D2-F069382839A9}"/>
              </a:ext>
            </a:extLst>
          </p:cNvPr>
          <p:cNvSpPr/>
          <p:nvPr/>
        </p:nvSpPr>
        <p:spPr>
          <a:xfrm>
            <a:off x="8288081" y="4555411"/>
            <a:ext cx="238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system: </a:t>
            </a:r>
          </a:p>
          <a:p>
            <a:pPr algn="ctr"/>
            <a:r>
              <a:rPr lang="el-G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-rays detectors array </a:t>
            </a:r>
          </a:p>
          <a:p>
            <a:pPr algn="ctr"/>
            <a:endParaRPr lang="it-IT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3061334D-B7A9-A4E7-CE2E-5C6A76A557BF}"/>
              </a:ext>
            </a:extLst>
          </p:cNvPr>
          <p:cNvSpPr/>
          <p:nvPr/>
        </p:nvSpPr>
        <p:spPr>
          <a:xfrm rot="5400000">
            <a:off x="9207861" y="4245019"/>
            <a:ext cx="300571" cy="9192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25">
            <a:extLst>
              <a:ext uri="{FF2B5EF4-FFF2-40B4-BE49-F238E27FC236}">
                <a16:creationId xmlns:a16="http://schemas.microsoft.com/office/drawing/2014/main" id="{C04EA9FE-06AB-F452-ED4D-F910FE79B364}"/>
              </a:ext>
            </a:extLst>
          </p:cNvPr>
          <p:cNvSpPr/>
          <p:nvPr/>
        </p:nvSpPr>
        <p:spPr>
          <a:xfrm>
            <a:off x="8287204" y="4570605"/>
            <a:ext cx="2294219" cy="5760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DF5F95D-BBA1-1047-7951-6A58AF248A33}"/>
              </a:ext>
            </a:extLst>
          </p:cNvPr>
          <p:cNvSpPr/>
          <p:nvPr/>
        </p:nvSpPr>
        <p:spPr>
          <a:xfrm rot="953143" flipH="1">
            <a:off x="7495791" y="2949742"/>
            <a:ext cx="2223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it-IT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A7352C-F8C0-DB88-EBCF-75D9DC43B402}"/>
              </a:ext>
            </a:extLst>
          </p:cNvPr>
          <p:cNvSpPr txBox="1"/>
          <p:nvPr/>
        </p:nvSpPr>
        <p:spPr>
          <a:xfrm>
            <a:off x="-38526" y="5126048"/>
            <a:ext cx="6482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200" b="1" dirty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</a:t>
            </a:r>
            <a:r>
              <a:rPr lang="it-IT" sz="1200" b="1" dirty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regimes</a:t>
            </a:r>
            <a:r>
              <a:rPr lang="it-IT" sz="1200" b="1" dirty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endParaRPr lang="it-IT" sz="1200" b="1" dirty="0">
              <a:solidFill>
                <a:srgbClr val="000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240D2F58-7037-240A-ECFC-9E95292C46CC}"/>
              </a:ext>
            </a:extLst>
          </p:cNvPr>
          <p:cNvSpPr/>
          <p:nvPr/>
        </p:nvSpPr>
        <p:spPr>
          <a:xfrm rot="7485831" flipV="1">
            <a:off x="1129185" y="5428717"/>
            <a:ext cx="370100" cy="10713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084D518F-F22E-0CEC-0307-5990B747C2C7}"/>
              </a:ext>
            </a:extLst>
          </p:cNvPr>
          <p:cNvSpPr/>
          <p:nvPr/>
        </p:nvSpPr>
        <p:spPr>
          <a:xfrm rot="14114169" flipH="1" flipV="1">
            <a:off x="4839810" y="5421123"/>
            <a:ext cx="361227" cy="119913"/>
          </a:xfrm>
          <a:prstGeom prst="rightArrow">
            <a:avLst/>
          </a:prstGeom>
          <a:solidFill>
            <a:srgbClr val="429083"/>
          </a:solidFill>
          <a:ln>
            <a:solidFill>
              <a:srgbClr val="285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1520DAC2-F958-58EB-7819-38872E3DB46D}"/>
              </a:ext>
            </a:extLst>
          </p:cNvPr>
          <p:cNvSpPr/>
          <p:nvPr/>
        </p:nvSpPr>
        <p:spPr>
          <a:xfrm rot="16200000" flipH="1" flipV="1">
            <a:off x="9184526" y="5351049"/>
            <a:ext cx="365126" cy="12031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E2CC180-A651-1B7B-6272-154D6B3F584A}"/>
              </a:ext>
            </a:extLst>
          </p:cNvPr>
          <p:cNvSpPr txBox="1"/>
          <p:nvPr/>
        </p:nvSpPr>
        <p:spPr>
          <a:xfrm>
            <a:off x="5416673" y="4577892"/>
            <a:ext cx="3101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working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synergically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C04FE36C-AD40-37AE-AE53-53E9A344CDCB}"/>
              </a:ext>
            </a:extLst>
          </p:cNvPr>
          <p:cNvCxnSpPr>
            <a:cxnSpLocks/>
          </p:cNvCxnSpPr>
          <p:nvPr/>
        </p:nvCxnSpPr>
        <p:spPr>
          <a:xfrm>
            <a:off x="4838256" y="4864248"/>
            <a:ext cx="309634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0668199-0EAA-73E3-17BE-B03E826CCCE9}"/>
              </a:ext>
            </a:extLst>
          </p:cNvPr>
          <p:cNvSpPr txBox="1"/>
          <p:nvPr/>
        </p:nvSpPr>
        <p:spPr>
          <a:xfrm>
            <a:off x="7530078" y="974656"/>
            <a:ext cx="2937527" cy="783193"/>
          </a:xfrm>
          <a:prstGeom prst="roundRect">
            <a:avLst/>
          </a:prstGeom>
          <a:solidFill>
            <a:srgbClr val="96F8B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algn="ctr"/>
            <a:r>
              <a:rPr lang="it-IT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Radiations</a:t>
            </a:r>
            <a:endParaRPr lang="it-I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077D3B6F-963A-13D4-D81B-CABA7E72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52" y="256450"/>
            <a:ext cx="4241743" cy="3847007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53A27ADC-2F63-63E4-21E5-DB4566430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5358693" y="1381334"/>
            <a:ext cx="1820053" cy="1695806"/>
          </a:xfrm>
          <a:prstGeom prst="rect">
            <a:avLst/>
          </a:prstGeom>
          <a:effectLst>
            <a:glow rad="127000">
              <a:schemeClr val="accent2">
                <a:alpha val="32000"/>
              </a:schemeClr>
            </a:glow>
            <a:softEdge rad="635000"/>
          </a:effectLst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69547A3F-8285-5266-2DF0-595F9B97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4510341" y="1192477"/>
            <a:ext cx="1074270" cy="195024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1CA4ADE-7846-AECC-0055-1AC249CC69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5167" flipV="1">
            <a:off x="7018251" y="2073840"/>
            <a:ext cx="1169028" cy="212228"/>
          </a:xfrm>
          <a:prstGeom prst="rect">
            <a:avLst/>
          </a:prstGeom>
          <a:effectLst>
            <a:glow rad="38100">
              <a:srgbClr val="66FF33">
                <a:alpha val="30000"/>
              </a:srgbClr>
            </a:glo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400CD3E1-5D7E-9C4E-56B7-DA94DD7673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17369" y="2390315"/>
            <a:ext cx="1169028" cy="212228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3F9F73B7-A1A3-3D97-CF23-55ABE728BB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9643" flipV="1">
            <a:off x="5407880" y="963352"/>
            <a:ext cx="1751484" cy="317966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E52C4875-711F-BE8F-F1E3-0B44B4E017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0993" flipV="1">
            <a:off x="6758668" y="1821470"/>
            <a:ext cx="1214365" cy="220457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91DCB570-17CE-0471-6412-371D854F0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5040275" y="1862112"/>
            <a:ext cx="1110628" cy="201625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B07B7089-50E8-6E4C-57E5-036C4DEFA2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23" flipV="1">
            <a:off x="6691298" y="3209909"/>
            <a:ext cx="904366" cy="16418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48" name="Elemento grafico 47" descr="Freccia linea: curva oraria con riempimento a tinta unita">
            <a:extLst>
              <a:ext uri="{FF2B5EF4-FFF2-40B4-BE49-F238E27FC236}">
                <a16:creationId xmlns:a16="http://schemas.microsoft.com/office/drawing/2014/main" id="{2E710DCD-0AF8-1765-50FE-6E1ED027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839998" flipH="1">
            <a:off x="4009232" y="2684957"/>
            <a:ext cx="608240" cy="1483558"/>
          </a:xfrm>
          <a:prstGeom prst="rect">
            <a:avLst/>
          </a:prstGeom>
        </p:spPr>
      </p:pic>
      <p:pic>
        <p:nvPicPr>
          <p:cNvPr id="52" name="Elemento grafico 51" descr="Freccia linea: curva oraria con riempimento a tinta unita">
            <a:extLst>
              <a:ext uri="{FF2B5EF4-FFF2-40B4-BE49-F238E27FC236}">
                <a16:creationId xmlns:a16="http://schemas.microsoft.com/office/drawing/2014/main" id="{CA634D30-4EF8-CB9D-995E-339D6C02B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760002">
            <a:off x="7863415" y="2728154"/>
            <a:ext cx="608240" cy="1483558"/>
          </a:xfrm>
          <a:prstGeom prst="rect">
            <a:avLst/>
          </a:prstGeom>
        </p:spPr>
      </p:pic>
      <p:sp>
        <p:nvSpPr>
          <p:cNvPr id="53" name="Rettangolo 52">
            <a:extLst>
              <a:ext uri="{FF2B5EF4-FFF2-40B4-BE49-F238E27FC236}">
                <a16:creationId xmlns:a16="http://schemas.microsoft.com/office/drawing/2014/main" id="{69B0CBED-2E57-D655-8942-031953EBA9BF}"/>
              </a:ext>
            </a:extLst>
          </p:cNvPr>
          <p:cNvSpPr/>
          <p:nvPr/>
        </p:nvSpPr>
        <p:spPr>
          <a:xfrm>
            <a:off x="211496" y="5636142"/>
            <a:ext cx="27432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RF Probe +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Analyzer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emitted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it-IT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it-IT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studying</a:t>
            </a:r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 damping</a:t>
            </a:r>
            <a:endParaRPr lang="en-US" sz="105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E07E1A4A-1A15-16AC-E983-43CFCD394A43}"/>
              </a:ext>
            </a:extLst>
          </p:cNvPr>
          <p:cNvSpPr/>
          <p:nvPr/>
        </p:nvSpPr>
        <p:spPr>
          <a:xfrm>
            <a:off x="2721299" y="5649751"/>
            <a:ext cx="4961168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Pin-</a:t>
            </a:r>
            <a:r>
              <a:rPr lang="it-IT" sz="1200" b="1" dirty="0" err="1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hole</a:t>
            </a:r>
            <a:r>
              <a:rPr lang="it-IT" sz="120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Camera</a:t>
            </a:r>
          </a:p>
          <a:p>
            <a:pPr algn="ctr"/>
            <a:r>
              <a:rPr lang="it-IT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sz="1050" b="1" dirty="0" err="1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X-ray Space-</a:t>
            </a:r>
            <a:r>
              <a:rPr lang="it-IT" sz="1050" b="1" dirty="0" err="1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50" b="1" dirty="0" err="1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en-AU" sz="105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AU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AU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mpact of instabilities on plasma structure</a:t>
            </a:r>
          </a:p>
          <a:p>
            <a:pPr algn="ctr"/>
            <a:r>
              <a:rPr lang="en-AU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AU" sz="1050" b="1" dirty="0">
                <a:solidFill>
                  <a:srgbClr val="007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confinement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C0F92DAC-6EAB-3508-D5FC-7353B2B80A11}"/>
              </a:ext>
            </a:extLst>
          </p:cNvPr>
          <p:cNvSpPr/>
          <p:nvPr/>
        </p:nvSpPr>
        <p:spPr>
          <a:xfrm>
            <a:off x="6967347" y="5546268"/>
            <a:ext cx="4961168" cy="102155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GEANT4 </a:t>
            </a:r>
            <a:r>
              <a:rPr lang="it-IT" sz="1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Simulations</a:t>
            </a:r>
            <a:endParaRPr lang="it-IT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Design of a array of </a:t>
            </a:r>
            <a:r>
              <a:rPr lang="el-GR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</a:t>
            </a: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-rays detectors and </a:t>
            </a:r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total</a:t>
            </a: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efficiency</a:t>
            </a: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evaluation</a:t>
            </a:r>
            <a:endParaRPr lang="it-IT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endParaRPr lang="it-IT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71450" indent="-171450" algn="ctr">
              <a:buFont typeface="Wingdings" panose="05000000000000000000" pitchFamily="2" charset="2"/>
              <a:buChar char="à"/>
            </a:pP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Evaluation of </a:t>
            </a:r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isotopes’s</a:t>
            </a: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lifetimes</a:t>
            </a:r>
            <a:endParaRPr lang="it-IT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10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Measurability</a:t>
            </a:r>
            <a:r>
              <a:rPr lang="it-IT" sz="10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by a Virtual Experiment</a:t>
            </a:r>
            <a:endParaRPr lang="en-AU" sz="105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2CA8EA0-4022-4912-A71D-ED7A8EDD8DE9}"/>
              </a:ext>
            </a:extLst>
          </p:cNvPr>
          <p:cNvSpPr/>
          <p:nvPr/>
        </p:nvSpPr>
        <p:spPr>
          <a:xfrm>
            <a:off x="8153400" y="6057046"/>
            <a:ext cx="2622882" cy="507262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76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X-ray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E1B65CA-DFF1-CD79-50D8-9070A384A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70" y="1853547"/>
            <a:ext cx="7070984" cy="4023907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5F67E7BC-F93D-4AF5-9F3A-221425225DA4}"/>
              </a:ext>
            </a:extLst>
          </p:cNvPr>
          <p:cNvGrpSpPr/>
          <p:nvPr/>
        </p:nvGrpSpPr>
        <p:grpSpPr>
          <a:xfrm>
            <a:off x="326284" y="1066127"/>
            <a:ext cx="2916575" cy="2187431"/>
            <a:chOff x="1063919" y="3100856"/>
            <a:chExt cx="2916575" cy="2187431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FBB513B-0654-E330-8AA4-0F845C96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19" y="3100856"/>
              <a:ext cx="2916575" cy="218743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0D2C644-CD2F-922A-CA92-8AFA19DA7A3D}"/>
                </a:ext>
              </a:extLst>
            </p:cNvPr>
            <p:cNvSpPr txBox="1"/>
            <p:nvPr/>
          </p:nvSpPr>
          <p:spPr>
            <a:xfrm>
              <a:off x="2034825" y="3855520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E83D707-87FE-71AD-9177-CD6A0F95636A}"/>
                </a:ext>
              </a:extLst>
            </p:cNvPr>
            <p:cNvSpPr txBox="1"/>
            <p:nvPr/>
          </p:nvSpPr>
          <p:spPr>
            <a:xfrm>
              <a:off x="1952815" y="4097178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AC2DECB-685B-7A34-9FE9-362614FBD6B1}"/>
                </a:ext>
              </a:extLst>
            </p:cNvPr>
            <p:cNvSpPr txBox="1"/>
            <p:nvPr/>
          </p:nvSpPr>
          <p:spPr>
            <a:xfrm>
              <a:off x="2116834" y="3535924"/>
              <a:ext cx="162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96F8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8792E73-6580-96DA-4B33-688525701595}"/>
                </a:ext>
              </a:extLst>
            </p:cNvPr>
            <p:cNvSpPr/>
            <p:nvPr/>
          </p:nvSpPr>
          <p:spPr>
            <a:xfrm>
              <a:off x="2220851" y="3973182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D2D542BF-F893-87BC-4948-6A30AE51FD6E}"/>
                </a:ext>
              </a:extLst>
            </p:cNvPr>
            <p:cNvSpPr/>
            <p:nvPr/>
          </p:nvSpPr>
          <p:spPr>
            <a:xfrm>
              <a:off x="2116834" y="4194571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B2A7522-3E3A-C81A-795D-341AA68B5E8D}"/>
                </a:ext>
              </a:extLst>
            </p:cNvPr>
            <p:cNvSpPr/>
            <p:nvPr/>
          </p:nvSpPr>
          <p:spPr>
            <a:xfrm>
              <a:off x="1996797" y="3744826"/>
              <a:ext cx="154899" cy="143450"/>
            </a:xfrm>
            <a:prstGeom prst="rect">
              <a:avLst/>
            </a:prstGeom>
            <a:noFill/>
            <a:ln w="19050">
              <a:solidFill>
                <a:srgbClr val="96F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710626DE-3EB4-81C4-5DF9-1F97069D2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1"/>
          <a:stretch/>
        </p:blipFill>
        <p:spPr>
          <a:xfrm>
            <a:off x="595425" y="3517005"/>
            <a:ext cx="3792662" cy="2927018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2CFB8C0-4D39-5811-6C2B-0C102A1E4D65}"/>
              </a:ext>
            </a:extLst>
          </p:cNvPr>
          <p:cNvSpPr txBox="1"/>
          <p:nvPr/>
        </p:nvSpPr>
        <p:spPr>
          <a:xfrm>
            <a:off x="1184253" y="5003863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4A3DBDF-1866-D5F7-4464-5549285930C7}"/>
              </a:ext>
            </a:extLst>
          </p:cNvPr>
          <p:cNvSpPr txBox="1"/>
          <p:nvPr/>
        </p:nvSpPr>
        <p:spPr>
          <a:xfrm>
            <a:off x="1748167" y="5446944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997050B-EDA0-387C-0435-FE34E368F29D}"/>
              </a:ext>
            </a:extLst>
          </p:cNvPr>
          <p:cNvCxnSpPr>
            <a:cxnSpLocks/>
          </p:cNvCxnSpPr>
          <p:nvPr/>
        </p:nvCxnSpPr>
        <p:spPr>
          <a:xfrm>
            <a:off x="1368125" y="5258021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4C7A79C-51AC-5CDE-8B76-90BFB8513E21}"/>
              </a:ext>
            </a:extLst>
          </p:cNvPr>
          <p:cNvCxnSpPr>
            <a:cxnSpLocks/>
          </p:cNvCxnSpPr>
          <p:nvPr/>
        </p:nvCxnSpPr>
        <p:spPr>
          <a:xfrm>
            <a:off x="1931940" y="5674619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6C6B8A2-2A5F-2039-E064-98ACA9481CF2}"/>
              </a:ext>
            </a:extLst>
          </p:cNvPr>
          <p:cNvSpPr txBox="1"/>
          <p:nvPr/>
        </p:nvSpPr>
        <p:spPr>
          <a:xfrm>
            <a:off x="1388127" y="3276878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FB5BE64-0C72-1FC2-077E-4B6D05CA8D6E}"/>
              </a:ext>
            </a:extLst>
          </p:cNvPr>
          <p:cNvCxnSpPr>
            <a:cxnSpLocks/>
          </p:cNvCxnSpPr>
          <p:nvPr/>
        </p:nvCxnSpPr>
        <p:spPr>
          <a:xfrm>
            <a:off x="1552361" y="3517141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120D9F26-39B7-D0A0-5798-2B228A60D9ED}"/>
              </a:ext>
            </a:extLst>
          </p:cNvPr>
          <p:cNvSpPr/>
          <p:nvPr/>
        </p:nvSpPr>
        <p:spPr>
          <a:xfrm>
            <a:off x="7289108" y="5881614"/>
            <a:ext cx="482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D Mascali et al., Plasma Physics and Controlled Fusion 64(3):035020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Jan. 2022, DOI: 10.1088/1361-6587/ac4349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1FDD221-B8CE-000B-7FE3-0E5FE1C1D23B}"/>
              </a:ext>
            </a:extLst>
          </p:cNvPr>
          <p:cNvSpPr txBox="1"/>
          <p:nvPr/>
        </p:nvSpPr>
        <p:spPr>
          <a:xfrm>
            <a:off x="7297605" y="6205715"/>
            <a:ext cx="36376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 2022 JINST 17 C01009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49FA2D9-EC17-49AC-CC56-67F49BB48578}"/>
              </a:ext>
            </a:extLst>
          </p:cNvPr>
          <p:cNvSpPr txBox="1"/>
          <p:nvPr/>
        </p:nvSpPr>
        <p:spPr>
          <a:xfrm>
            <a:off x="3581401" y="1039092"/>
            <a:ext cx="56279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volumetric detail, plasma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 Counting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space- and spectral-resolved detail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006CED7F-C9C3-E22A-4C70-E86008A797D0}"/>
              </a:ext>
            </a:extLst>
          </p:cNvPr>
          <p:cNvSpPr/>
          <p:nvPr/>
        </p:nvSpPr>
        <p:spPr>
          <a:xfrm>
            <a:off x="3483645" y="998469"/>
            <a:ext cx="5998557" cy="109362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11E35956-7664-4407-08F7-B1C9D98E1C34}"/>
              </a:ext>
            </a:extLst>
          </p:cNvPr>
          <p:cNvSpPr txBox="1"/>
          <p:nvPr/>
        </p:nvSpPr>
        <p:spPr>
          <a:xfrm>
            <a:off x="3472759" y="2087874"/>
            <a:ext cx="3113098" cy="578882"/>
          </a:xfrm>
          <a:prstGeom prst="round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Spatially-Resolved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Spectroscopy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Imaging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5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0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1FDD221-B8CE-000B-7FE3-0E5FE1C1D23B}"/>
              </a:ext>
            </a:extLst>
          </p:cNvPr>
          <p:cNvSpPr txBox="1"/>
          <p:nvPr/>
        </p:nvSpPr>
        <p:spPr>
          <a:xfrm>
            <a:off x="7981513" y="6387128"/>
            <a:ext cx="36376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 2022 JINST 17 C01009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DABAFE2-92B8-3A03-C2B2-BC9402FF0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2" r="51190"/>
          <a:stretch/>
        </p:blipFill>
        <p:spPr>
          <a:xfrm>
            <a:off x="195711" y="997019"/>
            <a:ext cx="3385689" cy="2720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2F2660-6BE2-DC81-CA24-93944050F383}"/>
              </a:ext>
            </a:extLst>
          </p:cNvPr>
          <p:cNvSpPr txBox="1"/>
          <p:nvPr/>
        </p:nvSpPr>
        <p:spPr>
          <a:xfrm>
            <a:off x="663666" y="1269923"/>
            <a:ext cx="326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19D6196-607E-45B5-1294-77D7B16C1DAE}"/>
                  </a:ext>
                </a:extLst>
              </p:cNvPr>
              <p:cNvSpPr txBox="1"/>
              <p:nvPr/>
            </p:nvSpPr>
            <p:spPr>
              <a:xfrm>
                <a:off x="195072" y="280615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19D6196-607E-45B5-1294-77D7B16C1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2" y="2806155"/>
                <a:ext cx="1212112" cy="427618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00E80F0-DB9E-D2EB-C4AD-3B7AEC9A2A95}"/>
                  </a:ext>
                </a:extLst>
              </p:cNvPr>
              <p:cNvSpPr txBox="1"/>
              <p:nvPr/>
            </p:nvSpPr>
            <p:spPr>
              <a:xfrm>
                <a:off x="819459" y="274128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00E80F0-DB9E-D2EB-C4AD-3B7AEC9A2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59" y="2741287"/>
                <a:ext cx="1212112" cy="427618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EAE063C-EBB6-43AD-DE4B-EFE490DF587B}"/>
                  </a:ext>
                </a:extLst>
              </p:cNvPr>
              <p:cNvSpPr txBox="1"/>
              <p:nvPr/>
            </p:nvSpPr>
            <p:spPr>
              <a:xfrm>
                <a:off x="2162705" y="1476811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EAE063C-EBB6-43AD-DE4B-EFE490DF5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705" y="1476811"/>
                <a:ext cx="121211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1CD3E352-5FB9-BEEF-149C-45889047D2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1328550" y="3833010"/>
            <a:ext cx="1668310" cy="1569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33804E7-C20F-35DC-9353-8153305E0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3429000"/>
            <a:ext cx="2651614" cy="20574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EDB0678-CD9B-31CD-CB8D-1F80668C5A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62" t="6826" b="1543"/>
          <a:stretch/>
        </p:blipFill>
        <p:spPr>
          <a:xfrm>
            <a:off x="8511292" y="3901149"/>
            <a:ext cx="3111619" cy="21991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A859A66-6022-9021-2A59-1486E6D281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208497" y="1188070"/>
            <a:ext cx="1614908" cy="233518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72C542-5EB7-87B8-7BDA-630CA9CD0C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799" r="11559" b="71026"/>
          <a:stretch/>
        </p:blipFill>
        <p:spPr>
          <a:xfrm>
            <a:off x="726871" y="5500024"/>
            <a:ext cx="5295892" cy="30777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A76706E-B3BC-4A31-DF0A-EC15E33682D2}"/>
              </a:ext>
            </a:extLst>
          </p:cNvPr>
          <p:cNvSpPr/>
          <p:nvPr/>
        </p:nvSpPr>
        <p:spPr>
          <a:xfrm>
            <a:off x="663666" y="5486483"/>
            <a:ext cx="5432334" cy="321318"/>
          </a:xfrm>
          <a:prstGeom prst="rect">
            <a:avLst/>
          </a:prstGeom>
          <a:solidFill>
            <a:srgbClr val="00B0F0">
              <a:alpha val="30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8A05089-218F-328B-90BE-4CE57B0192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335" t="62930" r="-12884" b="28895"/>
          <a:stretch/>
        </p:blipFill>
        <p:spPr>
          <a:xfrm>
            <a:off x="6209415" y="3649218"/>
            <a:ext cx="6779620" cy="307777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EC7F7E0D-CA2C-FDAF-4B2E-8608559DC6E7}"/>
              </a:ext>
            </a:extLst>
          </p:cNvPr>
          <p:cNvSpPr/>
          <p:nvPr/>
        </p:nvSpPr>
        <p:spPr>
          <a:xfrm>
            <a:off x="6209415" y="3615071"/>
            <a:ext cx="5763275" cy="365125"/>
          </a:xfrm>
          <a:prstGeom prst="rect">
            <a:avLst/>
          </a:prstGeom>
          <a:solidFill>
            <a:srgbClr val="96F8B0">
              <a:alpha val="3000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F9D92A4-3C78-2399-B9EA-8D1BB36F1E6A}"/>
              </a:ext>
            </a:extLst>
          </p:cNvPr>
          <p:cNvSpPr txBox="1"/>
          <p:nvPr/>
        </p:nvSpPr>
        <p:spPr>
          <a:xfrm>
            <a:off x="7981513" y="6197270"/>
            <a:ext cx="4011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al.,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JINST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14, 2019, C1008 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39257F7-A672-9343-2136-68D5125E6230}"/>
              </a:ext>
            </a:extLst>
          </p:cNvPr>
          <p:cNvSpPr txBox="1"/>
          <p:nvPr/>
        </p:nvSpPr>
        <p:spPr>
          <a:xfrm>
            <a:off x="595425" y="5891684"/>
            <a:ext cx="3456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S. Biri et al., JINST 16 (2021) 02006 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EE972FC-3DB7-C8FA-7E57-F81E47DAEA04}"/>
              </a:ext>
            </a:extLst>
          </p:cNvPr>
          <p:cNvSpPr txBox="1"/>
          <p:nvPr/>
        </p:nvSpPr>
        <p:spPr>
          <a:xfrm>
            <a:off x="595425" y="6068086"/>
            <a:ext cx="49018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 Nuclear Physics​ (submitted)</a:t>
            </a:r>
            <a:endParaRPr lang="it-IT" sz="9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2EF8929-925E-6CA5-075D-0D4275BF2743}"/>
              </a:ext>
            </a:extLst>
          </p:cNvPr>
          <p:cNvSpPr txBox="1"/>
          <p:nvPr/>
        </p:nvSpPr>
        <p:spPr>
          <a:xfrm>
            <a:off x="3581400" y="1147794"/>
            <a:ext cx="3018651" cy="461665"/>
          </a:xfrm>
          <a:prstGeom prst="rect">
            <a:avLst/>
          </a:prstGeom>
          <a:solidFill>
            <a:srgbClr val="00B0F0">
              <a:alpha val="25000"/>
            </a:srgbClr>
          </a:solidFill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Optical imaging </a:t>
            </a:r>
            <a:r>
              <a:rPr lang="it-IT" sz="1200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and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spectroscopy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by Optical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Emission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spectroscopy</a:t>
            </a:r>
            <a:endParaRPr lang="en-US" sz="1200" b="1" dirty="0">
              <a:solidFill>
                <a:srgbClr val="1156B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DF4B43CD-FD5D-9913-EE26-74DEB3ABECB9}"/>
              </a:ext>
            </a:extLst>
          </p:cNvPr>
          <p:cNvSpPr/>
          <p:nvPr/>
        </p:nvSpPr>
        <p:spPr>
          <a:xfrm rot="5400000" flipV="1">
            <a:off x="4915673" y="1911465"/>
            <a:ext cx="300571" cy="91921"/>
          </a:xfrm>
          <a:prstGeom prst="rightArrow">
            <a:avLst/>
          </a:prstGeom>
          <a:solidFill>
            <a:srgbClr val="095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705FD77-1177-00B3-E100-29248138247B}"/>
              </a:ext>
            </a:extLst>
          </p:cNvPr>
          <p:cNvSpPr/>
          <p:nvPr/>
        </p:nvSpPr>
        <p:spPr>
          <a:xfrm>
            <a:off x="3731844" y="2138517"/>
            <a:ext cx="2576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plasma </a:t>
            </a:r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 volume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CEBD901-9301-B1B3-A1DB-D45D0DDD25D0}"/>
              </a:ext>
            </a:extLst>
          </p:cNvPr>
          <p:cNvSpPr txBox="1"/>
          <p:nvPr/>
        </p:nvSpPr>
        <p:spPr>
          <a:xfrm>
            <a:off x="6917755" y="1159284"/>
            <a:ext cx="3385689" cy="276999"/>
          </a:xfrm>
          <a:prstGeom prst="rect">
            <a:avLst/>
          </a:prstGeom>
          <a:solidFill>
            <a:srgbClr val="96F8B0">
              <a:alpha val="56000"/>
            </a:srgb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emitted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RF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radiation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measurements</a:t>
            </a:r>
            <a:endParaRPr lang="en-US" sz="12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408161C-6448-5BEB-BC89-713204AC1CB2}"/>
              </a:ext>
            </a:extLst>
          </p:cNvPr>
          <p:cNvSpPr txBox="1"/>
          <p:nvPr/>
        </p:nvSpPr>
        <p:spPr>
          <a:xfrm>
            <a:off x="7161151" y="1788485"/>
            <a:ext cx="28678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Semi-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empirical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quantitative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TCFH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damper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D6DF3B97-A97E-8129-D494-70C0513D4C15}"/>
              </a:ext>
            </a:extLst>
          </p:cNvPr>
          <p:cNvSpPr/>
          <p:nvPr/>
        </p:nvSpPr>
        <p:spPr>
          <a:xfrm rot="5400000" flipV="1">
            <a:off x="8460313" y="1627732"/>
            <a:ext cx="300571" cy="91921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947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42756-F82C-7764-9D6E-4DED92146EB8}"/>
              </a:ext>
            </a:extLst>
          </p:cNvPr>
          <p:cNvSpPr txBox="1"/>
          <p:nvPr/>
        </p:nvSpPr>
        <p:spPr>
          <a:xfrm>
            <a:off x="595425" y="383624"/>
            <a:ext cx="11227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concept – design of </a:t>
            </a:r>
            <a:r>
              <a:rPr lang="el-GR" sz="30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3000" b="1" i="0" u="none" strike="noStrike" baseline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-tagging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4C54F4E-F364-704B-47A1-7DC93152D571}"/>
                  </a:ext>
                </a:extLst>
              </p:cNvPr>
              <p:cNvSpPr txBox="1"/>
              <p:nvPr/>
            </p:nvSpPr>
            <p:spPr>
              <a:xfrm>
                <a:off x="4431358" y="1794187"/>
                <a:ext cx="7898032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</a:p>
              <a:p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Plasma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buffer (H, He,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host radioisotopes :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dynamical equilibrium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days/weeks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Gamma detected through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-detector </a:t>
                </a:r>
                <a:r>
                  <a:rPr lang="en-US" sz="14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HpGe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array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surrounding the trap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CORRELATION BETWEEN PLASMA PARAMETERS AND NUCLEAR LIFETIME IS THE CRUCIAL POINT OF THE MEASUREMENTS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4C54F4E-F364-704B-47A1-7DC93152D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358" y="1794187"/>
                <a:ext cx="7898032" cy="1815882"/>
              </a:xfrm>
              <a:prstGeom prst="rect">
                <a:avLst/>
              </a:prstGeom>
              <a:blipFill>
                <a:blip r:embed="rId2"/>
                <a:stretch>
                  <a:fillRect l="-231" t="-336" b="-26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3B9FF09-3314-6219-C951-EDA511EB7027}"/>
              </a:ext>
            </a:extLst>
          </p:cNvPr>
          <p:cNvSpPr/>
          <p:nvPr/>
        </p:nvSpPr>
        <p:spPr>
          <a:xfrm>
            <a:off x="4431358" y="2981010"/>
            <a:ext cx="7627751" cy="58584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D42C4F-4377-EE84-EB7C-3392A9FE3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259160" y="1309511"/>
            <a:ext cx="3779440" cy="2749949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E29B84B7-31E3-DCF9-3A67-A5516BD48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10145"/>
              </p:ext>
            </p:extLst>
          </p:nvPr>
        </p:nvGraphicFramePr>
        <p:xfrm>
          <a:off x="352715" y="4431349"/>
          <a:ext cx="351370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it-IT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202.88 &amp; 306.78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795.86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 · 10</a:t>
                      </a:r>
                      <a:r>
                        <a:rPr lang="it-IT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12" name="Rettangolo 11">
            <a:extLst>
              <a:ext uri="{FF2B5EF4-FFF2-40B4-BE49-F238E27FC236}">
                <a16:creationId xmlns:a16="http://schemas.microsoft.com/office/drawing/2014/main" id="{46955BA4-9FC0-8C4A-72EB-1D37281EA1EB}"/>
              </a:ext>
            </a:extLst>
          </p:cNvPr>
          <p:cNvSpPr/>
          <p:nvPr/>
        </p:nvSpPr>
        <p:spPr>
          <a:xfrm>
            <a:off x="4585972" y="1181597"/>
            <a:ext cx="68471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-products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tagged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l-GR" sz="1400" b="1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-rays coming out from the ‘‘radio-product’’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1800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by GEANT4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plasma model to design the array of detector and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to estimate the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of the system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5CFFF2-714D-7000-8181-716702834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45" y="4325602"/>
            <a:ext cx="3493904" cy="1990438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106E992-0CE3-46D1-07D8-AACA3A51C8C1}"/>
              </a:ext>
            </a:extLst>
          </p:cNvPr>
          <p:cNvSpPr/>
          <p:nvPr/>
        </p:nvSpPr>
        <p:spPr>
          <a:xfrm>
            <a:off x="4558176" y="4337217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noise (consisting, especially, in the plasma self emission) affects the detection of the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i="0" u="none" strike="noStrike" baseline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3C749F3-E12F-8066-9241-2669CE257899}"/>
              </a:ext>
            </a:extLst>
          </p:cNvPr>
          <p:cNvCxnSpPr>
            <a:cxnSpLocks/>
          </p:cNvCxnSpPr>
          <p:nvPr/>
        </p:nvCxnSpPr>
        <p:spPr>
          <a:xfrm flipV="1">
            <a:off x="9130397" y="4759885"/>
            <a:ext cx="0" cy="1203079"/>
          </a:xfrm>
          <a:prstGeom prst="line">
            <a:avLst/>
          </a:prstGeom>
          <a:ln w="38100">
            <a:solidFill>
              <a:srgbClr val="0070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48D804F-97B0-E25F-65CF-CD9D8225DB8F}"/>
                  </a:ext>
                </a:extLst>
              </p:cNvPr>
              <p:cNvSpPr txBox="1"/>
              <p:nvPr/>
            </p:nvSpPr>
            <p:spPr>
              <a:xfrm>
                <a:off x="9130397" y="5509480"/>
                <a:ext cx="2245637" cy="301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Pre>
                      <m:sPrePr>
                        <m:ctrlPr>
                          <a:rPr lang="it-IT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m:rPr>
                            <m:nor/>
                          </m:rPr>
                          <a:rPr lang="it-IT" sz="1200" b="1" dirty="0">
                            <a:solidFill>
                              <a:srgbClr val="00B05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Lu</m:t>
                        </m:r>
                      </m:e>
                    </m:sPre>
                  </m:oMath>
                </a14:m>
                <a:r>
                  <a:rPr lang="it-IT" sz="1200" dirty="0">
                    <a:solidFill>
                      <a:srgbClr val="00B050"/>
                    </a:solidFill>
                  </a:rPr>
                  <a:t> - 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306 </a:t>
                </a:r>
                <a:r>
                  <a:rPr lang="it-IT" sz="12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keV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1200" b="1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γ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it-IT" sz="12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48D804F-97B0-E25F-65CF-CD9D8225D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397" y="5509480"/>
                <a:ext cx="2245637" cy="301493"/>
              </a:xfrm>
              <a:prstGeom prst="rect">
                <a:avLst/>
              </a:prstGeom>
              <a:blipFill>
                <a:blip r:embed="rId5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Elemento grafico 22" descr="Freccia linea: curva oraria con riempimento a tinta unita">
            <a:extLst>
              <a:ext uri="{FF2B5EF4-FFF2-40B4-BE49-F238E27FC236}">
                <a16:creationId xmlns:a16="http://schemas.microsoft.com/office/drawing/2014/main" id="{C474754B-25F4-1F5F-B027-5EF90349A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145961" y="4748325"/>
            <a:ext cx="328233" cy="800594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07776D0-638C-1321-AF4A-349D1E12F0F6}"/>
              </a:ext>
            </a:extLst>
          </p:cNvPr>
          <p:cNvSpPr/>
          <p:nvPr/>
        </p:nvSpPr>
        <p:spPr>
          <a:xfrm>
            <a:off x="4558176" y="5534066"/>
            <a:ext cx="3807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DETECTOR EFFICIENCY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THE MEASURABILITY OF RADIOISOTOPE DECAY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2CE3D92D-0508-7DFE-FC67-250E552C88C2}"/>
              </a:ext>
            </a:extLst>
          </p:cNvPr>
          <p:cNvSpPr/>
          <p:nvPr/>
        </p:nvSpPr>
        <p:spPr>
          <a:xfrm>
            <a:off x="4431358" y="5517464"/>
            <a:ext cx="3879096" cy="8388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66EBFF5-B1F3-B84D-0CB2-AB100F9640F9}"/>
              </a:ext>
            </a:extLst>
          </p:cNvPr>
          <p:cNvSpPr txBox="1"/>
          <p:nvPr/>
        </p:nvSpPr>
        <p:spPr>
          <a:xfrm>
            <a:off x="428364" y="4070978"/>
            <a:ext cx="4002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E. Naselli et al., EPJ web of conferences 227, 2020, 02006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795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19157</TotalTime>
  <Words>2554</Words>
  <Application>Microsoft Office PowerPoint</Application>
  <PresentationFormat>Widescreen</PresentationFormat>
  <Paragraphs>402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Arial</vt:lpstr>
      <vt:lpstr>Avenir Book</vt:lpstr>
      <vt:lpstr>Avenir Next LT Pro</vt:lpstr>
      <vt:lpstr>Calibri</vt:lpstr>
      <vt:lpstr>Calibri Light</vt:lpstr>
      <vt:lpstr>Cambria</vt:lpstr>
      <vt:lpstr>Cambria Math</vt:lpstr>
      <vt:lpstr>Georgia</vt:lpstr>
      <vt:lpstr>Lucida Sans Typewriter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pidatella.angelo@gmail.com</dc:creator>
  <cp:lastModifiedBy>pidatella.angelo@gmail.com</cp:lastModifiedBy>
  <cp:revision>71</cp:revision>
  <dcterms:created xsi:type="dcterms:W3CDTF">2022-06-05T13:29:58Z</dcterms:created>
  <dcterms:modified xsi:type="dcterms:W3CDTF">2022-06-18T20:46:59Z</dcterms:modified>
</cp:coreProperties>
</file>