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3"/>
  </p:notesMasterIdLst>
  <p:sldIdLst>
    <p:sldId id="256" r:id="rId2"/>
    <p:sldId id="306" r:id="rId3"/>
    <p:sldId id="307" r:id="rId4"/>
    <p:sldId id="273" r:id="rId5"/>
    <p:sldId id="287" r:id="rId6"/>
    <p:sldId id="305" r:id="rId7"/>
    <p:sldId id="297" r:id="rId8"/>
    <p:sldId id="295" r:id="rId9"/>
    <p:sldId id="296" r:id="rId10"/>
    <p:sldId id="308" r:id="rId11"/>
    <p:sldId id="309" r:id="rId12"/>
    <p:sldId id="303" r:id="rId13"/>
    <p:sldId id="300" r:id="rId14"/>
    <p:sldId id="304" r:id="rId15"/>
    <p:sldId id="301" r:id="rId16"/>
    <p:sldId id="284" r:id="rId17"/>
    <p:sldId id="302" r:id="rId18"/>
    <p:sldId id="291" r:id="rId19"/>
    <p:sldId id="310" r:id="rId20"/>
    <p:sldId id="289" r:id="rId21"/>
    <p:sldId id="28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882" autoAdjust="0"/>
  </p:normalViewPr>
  <p:slideViewPr>
    <p:cSldViewPr snapToGrid="0">
      <p:cViewPr varScale="1">
        <p:scale>
          <a:sx n="79" d="100"/>
          <a:sy n="79" d="100"/>
        </p:scale>
        <p:origin x="74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76A5A-4D0F-42EF-B3F6-89D18299B2DF}" type="datetimeFigureOut">
              <a:rPr lang="en-US" smtClean="0"/>
              <a:t>20/6/2022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AB35B-C425-46C5-88F8-D10A6B9FC327}" type="slidenum">
              <a:rPr lang="en-US" smtClean="0"/>
              <a:t>‹#›</a:t>
            </a:fld>
            <a:endParaRPr lang="en-US"/>
          </a:p>
        </p:txBody>
      </p:sp>
    </p:spTree>
    <p:extLst>
      <p:ext uri="{BB962C8B-B14F-4D97-AF65-F5344CB8AC3E}">
        <p14:creationId xmlns:p14="http://schemas.microsoft.com/office/powerpoint/2010/main" val="335494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1</a:t>
            </a:fld>
            <a:endParaRPr lang="en-US"/>
          </a:p>
        </p:txBody>
      </p:sp>
    </p:spTree>
    <p:extLst>
      <p:ext uri="{BB962C8B-B14F-4D97-AF65-F5344CB8AC3E}">
        <p14:creationId xmlns:p14="http://schemas.microsoft.com/office/powerpoint/2010/main" val="210137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does not happen! We find out, by comparing the energy from the hydrogen luminosity and the energy calculated from the burnt hydrogen, that they are not the same but of course they should be. Difference are unphysical, because were is going that energy? If you check that the sum of </a:t>
            </a:r>
            <a:r>
              <a:rPr lang="en-US" dirty="0" err="1"/>
              <a:t>e_nuc</a:t>
            </a:r>
            <a:r>
              <a:rPr lang="en-US" dirty="0"/>
              <a:t> + </a:t>
            </a:r>
            <a:r>
              <a:rPr lang="en-US" dirty="0" err="1"/>
              <a:t>e_grav</a:t>
            </a:r>
            <a:r>
              <a:rPr lang="en-US" dirty="0"/>
              <a:t> = </a:t>
            </a:r>
            <a:r>
              <a:rPr lang="en-US" dirty="0" err="1"/>
              <a:t>e_tot</a:t>
            </a:r>
            <a:r>
              <a:rPr lang="en-US" dirty="0"/>
              <a:t> you find agreement. Thus, the shell is not moving </a:t>
            </a:r>
            <a:r>
              <a:rPr lang="en-US" dirty="0" err="1"/>
              <a:t>accorindly</a:t>
            </a:r>
            <a:r>
              <a:rPr lang="en-US" dirty="0"/>
              <a:t> to the luminosity given by the model. That MAY be due to the fact that parsec separates structure equation from chemical routine. </a:t>
            </a:r>
            <a:br>
              <a:rPr lang="en-US" dirty="0"/>
            </a:br>
            <a:br>
              <a:rPr lang="en-US" dirty="0"/>
            </a:br>
            <a:r>
              <a:rPr lang="en-US" dirty="0"/>
              <a:t>In short (but it was a lot of time this year) I implemented a routine that updates the main structure profile during nuclear reactions network. This alleviates much the problem, but still we are not satisfied because we need more than 200 hours for a 2.5msun track. And the computing time increases as the mass increases.</a:t>
            </a:r>
          </a:p>
        </p:txBody>
      </p:sp>
      <p:sp>
        <p:nvSpPr>
          <p:cNvPr id="4" name="Slide Number Placeholder 3"/>
          <p:cNvSpPr>
            <a:spLocks noGrp="1"/>
          </p:cNvSpPr>
          <p:nvPr>
            <p:ph type="sldNum" sz="quarter" idx="5"/>
          </p:nvPr>
        </p:nvSpPr>
        <p:spPr/>
        <p:txBody>
          <a:bodyPr/>
          <a:lstStyle/>
          <a:p>
            <a:fld id="{1ECAB35B-C425-46C5-88F8-D10A6B9FC327}" type="slidenum">
              <a:rPr lang="en-US" smtClean="0"/>
              <a:t>10</a:t>
            </a:fld>
            <a:endParaRPr lang="en-US"/>
          </a:p>
        </p:txBody>
      </p:sp>
    </p:spTree>
    <p:extLst>
      <p:ext uri="{BB962C8B-B14F-4D97-AF65-F5344CB8AC3E}">
        <p14:creationId xmlns:p14="http://schemas.microsoft.com/office/powerpoint/2010/main" val="155482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energy conserved? It should be since energy conservation is one of the stellar </a:t>
            </a:r>
            <a:r>
              <a:rPr lang="en-US" dirty="0" err="1"/>
              <a:t>structrure</a:t>
            </a:r>
            <a:r>
              <a:rPr lang="en-US" dirty="0"/>
              <a:t> equation. If it wasn’t conserved the model wouldn’t give convergence. If you study tracks at very small timestep you can investigate things being sure that things work. The video shows the energy generation profile (orange) , hydrogen profile (blue) and all the quantities that goes inside the chemical routine. Temperature in red, density in green. You can see everything moves </a:t>
            </a:r>
            <a:r>
              <a:rPr lang="en-US" dirty="0" err="1"/>
              <a:t>ridigly</a:t>
            </a:r>
            <a:r>
              <a:rPr lang="en-US" dirty="0"/>
              <a:t>, and that’s because the h-shell that powers the star is very thin compared to the structure. Its like you burn all the hydrogen in the shell, then temperature and density rises there and you </a:t>
            </a:r>
            <a:r>
              <a:rPr lang="en-US" dirty="0" err="1"/>
              <a:t>kinda</a:t>
            </a:r>
            <a:r>
              <a:rPr lang="en-US" dirty="0"/>
              <a:t> have a “burning front” going outwards. This is done with small timestep, but should be the same at all timestep ideally.</a:t>
            </a:r>
          </a:p>
        </p:txBody>
      </p:sp>
      <p:sp>
        <p:nvSpPr>
          <p:cNvPr id="4" name="Slide Number Placeholder 3"/>
          <p:cNvSpPr>
            <a:spLocks noGrp="1"/>
          </p:cNvSpPr>
          <p:nvPr>
            <p:ph type="sldNum" sz="quarter" idx="5"/>
          </p:nvPr>
        </p:nvSpPr>
        <p:spPr/>
        <p:txBody>
          <a:bodyPr/>
          <a:lstStyle/>
          <a:p>
            <a:fld id="{1ECAB35B-C425-46C5-88F8-D10A6B9FC327}" type="slidenum">
              <a:rPr lang="en-US" smtClean="0"/>
              <a:t>11</a:t>
            </a:fld>
            <a:endParaRPr lang="en-US"/>
          </a:p>
        </p:txBody>
      </p:sp>
    </p:spTree>
    <p:extLst>
      <p:ext uri="{BB962C8B-B14F-4D97-AF65-F5344CB8AC3E}">
        <p14:creationId xmlns:p14="http://schemas.microsoft.com/office/powerpoint/2010/main" val="280551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energy conserved? It should be since energy conservation is one of the stellar </a:t>
            </a:r>
            <a:r>
              <a:rPr lang="en-US" dirty="0" err="1"/>
              <a:t>structrure</a:t>
            </a:r>
            <a:r>
              <a:rPr lang="en-US" dirty="0"/>
              <a:t> equation. If it wasn’t conserved the model wouldn’t give convergence. If you study tracks at very small timestep you can investigate things being sure that things work. The video shows the energy generation profile (orange) , hydrogen profile (blue) and all the quantities that goes inside the chemical routine. Temperature in red, density in green. You can see everything moves </a:t>
            </a:r>
            <a:r>
              <a:rPr lang="en-US" dirty="0" err="1"/>
              <a:t>ridigly</a:t>
            </a:r>
            <a:r>
              <a:rPr lang="en-US" dirty="0"/>
              <a:t>, and that’s because the h-shell that powers the star is very thin compared to the structure. Its like you burn all the hydrogen in the shell, then temperature and density rises there and you </a:t>
            </a:r>
            <a:r>
              <a:rPr lang="en-US" dirty="0" err="1"/>
              <a:t>kinda</a:t>
            </a:r>
            <a:r>
              <a:rPr lang="en-US" dirty="0"/>
              <a:t> have a “burning front” going outwards. This is done with small timestep, but should be the same at all timestep ideally.</a:t>
            </a:r>
          </a:p>
        </p:txBody>
      </p:sp>
      <p:sp>
        <p:nvSpPr>
          <p:cNvPr id="4" name="Slide Number Placeholder 3"/>
          <p:cNvSpPr>
            <a:spLocks noGrp="1"/>
          </p:cNvSpPr>
          <p:nvPr>
            <p:ph type="sldNum" sz="quarter" idx="5"/>
          </p:nvPr>
        </p:nvSpPr>
        <p:spPr/>
        <p:txBody>
          <a:bodyPr/>
          <a:lstStyle/>
          <a:p>
            <a:fld id="{1ECAB35B-C425-46C5-88F8-D10A6B9FC327}" type="slidenum">
              <a:rPr lang="en-US" smtClean="0"/>
              <a:t>12</a:t>
            </a:fld>
            <a:endParaRPr lang="en-US"/>
          </a:p>
        </p:txBody>
      </p:sp>
    </p:spTree>
    <p:extLst>
      <p:ext uri="{BB962C8B-B14F-4D97-AF65-F5344CB8AC3E}">
        <p14:creationId xmlns:p14="http://schemas.microsoft.com/office/powerpoint/2010/main" val="77890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top of moving the shell during the nuclear reactions, I exploited the physical idea that E1 and EHEL must be equal. The equality gives me back a time. And that is indeed the time that really has elapsed between the two models! That is because the core is inert, burning is only in the shell. The shell is the real clock of the star. If you add that you are choosing timestep based on this “energy conservation criterion” you can speed up the evolution a lot. We tested over a factor of 10 respect to the small timestep with original parsec. You can see now that E1 and </a:t>
            </a:r>
            <a:r>
              <a:rPr lang="en-US" dirty="0" err="1"/>
              <a:t>Ehel</a:t>
            </a:r>
            <a:r>
              <a:rPr lang="en-US" dirty="0"/>
              <a:t> are very similar.</a:t>
            </a:r>
            <a:br>
              <a:rPr lang="en-US" dirty="0"/>
            </a:br>
            <a:br>
              <a:rPr lang="en-US" dirty="0"/>
            </a:br>
            <a:r>
              <a:rPr lang="en-US" dirty="0"/>
              <a:t>The performance is similar to other codes like mesa, but without parallelization and on a single core.</a:t>
            </a:r>
            <a:br>
              <a:rPr lang="en-US" dirty="0"/>
            </a:br>
            <a:r>
              <a:rPr lang="en-US" dirty="0"/>
              <a:t>This is interesting because this idea may be used in other situations. Maybe even in the </a:t>
            </a:r>
            <a:r>
              <a:rPr lang="en-US" dirty="0" err="1"/>
              <a:t>rgb</a:t>
            </a:r>
            <a:r>
              <a:rPr lang="en-US" dirty="0"/>
              <a:t> phase where you still have a hydrogen shell there. Or in the carbon flame for super </a:t>
            </a:r>
            <a:r>
              <a:rPr lang="en-US" dirty="0" err="1"/>
              <a:t>agb</a:t>
            </a:r>
            <a:r>
              <a:rPr lang="en-US" dirty="0"/>
              <a:t> stars. We can exploit the effort made here in other situations.</a:t>
            </a:r>
          </a:p>
        </p:txBody>
      </p:sp>
      <p:sp>
        <p:nvSpPr>
          <p:cNvPr id="4" name="Slide Number Placeholder 3"/>
          <p:cNvSpPr>
            <a:spLocks noGrp="1"/>
          </p:cNvSpPr>
          <p:nvPr>
            <p:ph type="sldNum" sz="quarter" idx="5"/>
          </p:nvPr>
        </p:nvSpPr>
        <p:spPr/>
        <p:txBody>
          <a:bodyPr/>
          <a:lstStyle/>
          <a:p>
            <a:fld id="{1ECAB35B-C425-46C5-88F8-D10A6B9FC327}" type="slidenum">
              <a:rPr lang="en-US" smtClean="0"/>
              <a:t>13</a:t>
            </a:fld>
            <a:endParaRPr lang="en-US"/>
          </a:p>
        </p:txBody>
      </p:sp>
    </p:spTree>
    <p:extLst>
      <p:ext uri="{BB962C8B-B14F-4D97-AF65-F5344CB8AC3E}">
        <p14:creationId xmlns:p14="http://schemas.microsoft.com/office/powerpoint/2010/main" val="182502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top of moving the shell during the nuclear reactions, I exploited the physical idea that E1 and EHEL must be equal. The equality gives me back a time. And that is indeed the time that really has elapsed between the two models! That is because the core is inert, burning is only in the shell. The shell is the real clock of the star. If you add that you are choosing timestep based on this “energy conservation criterion” you can speed up the evolution a lot. We tested over a factor of 10 respect to the small timestep with original parsec. You can see now that E1 and </a:t>
            </a:r>
            <a:r>
              <a:rPr lang="en-US" dirty="0" err="1"/>
              <a:t>Ehel</a:t>
            </a:r>
            <a:r>
              <a:rPr lang="en-US" dirty="0"/>
              <a:t> are very similar.</a:t>
            </a:r>
            <a:br>
              <a:rPr lang="en-US" dirty="0"/>
            </a:br>
            <a:br>
              <a:rPr lang="en-US" dirty="0"/>
            </a:br>
            <a:r>
              <a:rPr lang="en-US" dirty="0"/>
              <a:t>The performance is similar to other codes like mesa, but without parallelization and on a single core.</a:t>
            </a:r>
            <a:br>
              <a:rPr lang="en-US" dirty="0"/>
            </a:br>
            <a:r>
              <a:rPr lang="en-US" dirty="0"/>
              <a:t>This is interesting because this idea may be used in other situations. Maybe even in the </a:t>
            </a:r>
            <a:r>
              <a:rPr lang="en-US" dirty="0" err="1"/>
              <a:t>rgb</a:t>
            </a:r>
            <a:r>
              <a:rPr lang="en-US" dirty="0"/>
              <a:t> phase where you still have a hydrogen shell there. Or in the carbon flame for super </a:t>
            </a:r>
            <a:r>
              <a:rPr lang="en-US" dirty="0" err="1"/>
              <a:t>agb</a:t>
            </a:r>
            <a:r>
              <a:rPr lang="en-US" dirty="0"/>
              <a:t> stars. We can exploit the effort made here in other situations.</a:t>
            </a:r>
          </a:p>
        </p:txBody>
      </p:sp>
      <p:sp>
        <p:nvSpPr>
          <p:cNvPr id="4" name="Slide Number Placeholder 3"/>
          <p:cNvSpPr>
            <a:spLocks noGrp="1"/>
          </p:cNvSpPr>
          <p:nvPr>
            <p:ph type="sldNum" sz="quarter" idx="5"/>
          </p:nvPr>
        </p:nvSpPr>
        <p:spPr/>
        <p:txBody>
          <a:bodyPr/>
          <a:lstStyle/>
          <a:p>
            <a:fld id="{1ECAB35B-C425-46C5-88F8-D10A6B9FC327}" type="slidenum">
              <a:rPr lang="en-US" smtClean="0"/>
              <a:t>14</a:t>
            </a:fld>
            <a:endParaRPr lang="en-US"/>
          </a:p>
        </p:txBody>
      </p:sp>
    </p:spTree>
    <p:extLst>
      <p:ext uri="{BB962C8B-B14F-4D97-AF65-F5344CB8AC3E}">
        <p14:creationId xmlns:p14="http://schemas.microsoft.com/office/powerpoint/2010/main" val="938265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overshooting in all borders or not. In the legend you have the efficiency of overshooting in the envelope and in the pulse driven convective zone.</a:t>
            </a:r>
            <a:br>
              <a:rPr lang="en-US" dirty="0"/>
            </a:br>
            <a:br>
              <a:rPr lang="en-US" dirty="0"/>
            </a:br>
            <a:r>
              <a:rPr lang="en-US" dirty="0"/>
              <a:t>Only in the convective envelope is not enough in parsec, red lines. Lambda stays very small. If you add also to the </a:t>
            </a:r>
            <a:r>
              <a:rPr lang="en-US" dirty="0" err="1"/>
              <a:t>pdcz</a:t>
            </a:r>
            <a:r>
              <a:rPr lang="en-US" dirty="0"/>
              <a:t> we have a huge increase, almost to have no core grow. We can see it from efficiency. Red has overshooting only in the envelope, we have some kind of dredge-up but it is very small. If you put a little but of overshooting then it goes up and you can lift c/O&gt;1. Note also that, as expected, the trend of C/O is not monotonic with the efficiency.</a:t>
            </a:r>
            <a:br>
              <a:rPr lang="en-US" dirty="0"/>
            </a:br>
            <a:br>
              <a:rPr lang="en-US" dirty="0"/>
            </a:br>
            <a:r>
              <a:rPr lang="en-US" dirty="0"/>
              <a:t>Note that (of course) other elements are affected. VARCNO opacities are extremely important!! Also isotopic ratios are affected. You are in principle able to calibrate 3</a:t>
            </a:r>
            <a:r>
              <a:rPr lang="en-US" baseline="30000" dirty="0"/>
              <a:t>rd</a:t>
            </a:r>
            <a:r>
              <a:rPr lang="en-US" dirty="0"/>
              <a:t> dredge-up in many ways.</a:t>
            </a:r>
          </a:p>
        </p:txBody>
      </p:sp>
      <p:sp>
        <p:nvSpPr>
          <p:cNvPr id="4" name="Slide Number Placeholder 3"/>
          <p:cNvSpPr>
            <a:spLocks noGrp="1"/>
          </p:cNvSpPr>
          <p:nvPr>
            <p:ph type="sldNum" sz="quarter" idx="5"/>
          </p:nvPr>
        </p:nvSpPr>
        <p:spPr/>
        <p:txBody>
          <a:bodyPr/>
          <a:lstStyle/>
          <a:p>
            <a:fld id="{1ECAB35B-C425-46C5-88F8-D10A6B9FC327}" type="slidenum">
              <a:rPr lang="en-US" smtClean="0"/>
              <a:t>15</a:t>
            </a:fld>
            <a:endParaRPr lang="en-US"/>
          </a:p>
        </p:txBody>
      </p:sp>
    </p:spTree>
    <p:extLst>
      <p:ext uri="{BB962C8B-B14F-4D97-AF65-F5344CB8AC3E}">
        <p14:creationId xmlns:p14="http://schemas.microsoft.com/office/powerpoint/2010/main" val="11750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16</a:t>
            </a:fld>
            <a:endParaRPr lang="en-US"/>
          </a:p>
        </p:txBody>
      </p:sp>
    </p:spTree>
    <p:extLst>
      <p:ext uri="{BB962C8B-B14F-4D97-AF65-F5344CB8AC3E}">
        <p14:creationId xmlns:p14="http://schemas.microsoft.com/office/powerpoint/2010/main" val="25921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can vary also the mass. We can plot the final C/O at the end of the computed track and see which stars become carbon star in the end. This is a way to calibrate the 3</a:t>
            </a:r>
            <a:r>
              <a:rPr lang="en-US" baseline="30000" dirty="0"/>
              <a:t>rd</a:t>
            </a:r>
            <a:r>
              <a:rPr lang="en-US" dirty="0"/>
              <a:t> dredge-up because we can see in the sky which stars are of C-type and infer which is their initial mass. This has been also done in a recent work by </a:t>
            </a:r>
            <a:r>
              <a:rPr lang="en-US" dirty="0" err="1"/>
              <a:t>Marigo</a:t>
            </a:r>
            <a:r>
              <a:rPr lang="en-US" dirty="0"/>
              <a:t> et al 2020 on the non monotonic initial – final mass relation. Indeed there is a kink…?</a:t>
            </a:r>
          </a:p>
        </p:txBody>
      </p:sp>
      <p:sp>
        <p:nvSpPr>
          <p:cNvPr id="4" name="Slide Number Placeholder 3"/>
          <p:cNvSpPr>
            <a:spLocks noGrp="1"/>
          </p:cNvSpPr>
          <p:nvPr>
            <p:ph type="sldNum" sz="quarter" idx="5"/>
          </p:nvPr>
        </p:nvSpPr>
        <p:spPr/>
        <p:txBody>
          <a:bodyPr/>
          <a:lstStyle/>
          <a:p>
            <a:fld id="{1ECAB35B-C425-46C5-88F8-D10A6B9FC327}" type="slidenum">
              <a:rPr lang="en-US" smtClean="0"/>
              <a:t>17</a:t>
            </a:fld>
            <a:endParaRPr lang="en-US"/>
          </a:p>
        </p:txBody>
      </p:sp>
    </p:spTree>
    <p:extLst>
      <p:ext uri="{BB962C8B-B14F-4D97-AF65-F5344CB8AC3E}">
        <p14:creationId xmlns:p14="http://schemas.microsoft.com/office/powerpoint/2010/main" val="4741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21</a:t>
            </a:fld>
            <a:endParaRPr lang="en-US"/>
          </a:p>
        </p:txBody>
      </p:sp>
    </p:spTree>
    <p:extLst>
      <p:ext uri="{BB962C8B-B14F-4D97-AF65-F5344CB8AC3E}">
        <p14:creationId xmlns:p14="http://schemas.microsoft.com/office/powerpoint/2010/main" val="39749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2</a:t>
            </a:fld>
            <a:endParaRPr lang="en-US"/>
          </a:p>
        </p:txBody>
      </p:sp>
    </p:spTree>
    <p:extLst>
      <p:ext uri="{BB962C8B-B14F-4D97-AF65-F5344CB8AC3E}">
        <p14:creationId xmlns:p14="http://schemas.microsoft.com/office/powerpoint/2010/main" val="288308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3</a:t>
            </a:fld>
            <a:endParaRPr lang="en-US"/>
          </a:p>
        </p:txBody>
      </p:sp>
    </p:spTree>
    <p:extLst>
      <p:ext uri="{BB962C8B-B14F-4D97-AF65-F5344CB8AC3E}">
        <p14:creationId xmlns:p14="http://schemas.microsoft.com/office/powerpoint/2010/main" val="6140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4</a:t>
            </a:fld>
            <a:endParaRPr lang="en-US"/>
          </a:p>
        </p:txBody>
      </p:sp>
    </p:spTree>
    <p:extLst>
      <p:ext uri="{BB962C8B-B14F-4D97-AF65-F5344CB8AC3E}">
        <p14:creationId xmlns:p14="http://schemas.microsoft.com/office/powerpoint/2010/main" val="168358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5</a:t>
            </a:fld>
            <a:endParaRPr lang="en-US"/>
          </a:p>
        </p:txBody>
      </p:sp>
    </p:spTree>
    <p:extLst>
      <p:ext uri="{BB962C8B-B14F-4D97-AF65-F5344CB8AC3E}">
        <p14:creationId xmlns:p14="http://schemas.microsoft.com/office/powerpoint/2010/main" val="5942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top of moving the shell during the nuclear reactions, I exploited the physical idea that E1 and EHEL must be equal. The equality gives me back a time. And that is indeed the time that really has elapsed between the two models! That is because the core is inert, burning is only in the shell. The shell is the real clock of the star. If you add that you are choosing timestep based on this “energy conservation criterion” you can speed up the evolution a lot. We tested over a factor of 10 respect to the small timestep with original parsec. You can see now that E1 and </a:t>
            </a:r>
            <a:r>
              <a:rPr lang="en-US" dirty="0" err="1"/>
              <a:t>Ehel</a:t>
            </a:r>
            <a:r>
              <a:rPr lang="en-US" dirty="0"/>
              <a:t> are very similar.</a:t>
            </a:r>
            <a:br>
              <a:rPr lang="en-US" dirty="0"/>
            </a:br>
            <a:br>
              <a:rPr lang="en-US" dirty="0"/>
            </a:br>
            <a:r>
              <a:rPr lang="en-US" dirty="0"/>
              <a:t>The performance is similar to other codes like mesa, but without parallelization and on a single core.</a:t>
            </a:r>
            <a:br>
              <a:rPr lang="en-US" dirty="0"/>
            </a:br>
            <a:r>
              <a:rPr lang="en-US" dirty="0"/>
              <a:t>This is interesting because this idea may be used in other situations. Maybe even in the </a:t>
            </a:r>
            <a:r>
              <a:rPr lang="en-US" dirty="0" err="1"/>
              <a:t>rgb</a:t>
            </a:r>
            <a:r>
              <a:rPr lang="en-US" dirty="0"/>
              <a:t> phase where you still have a hydrogen shell there. Or in the carbon flame for super </a:t>
            </a:r>
            <a:r>
              <a:rPr lang="en-US" dirty="0" err="1"/>
              <a:t>agb</a:t>
            </a:r>
            <a:r>
              <a:rPr lang="en-US" dirty="0"/>
              <a:t> stars. We can exploit the effort made here in other situations.</a:t>
            </a:r>
          </a:p>
        </p:txBody>
      </p:sp>
      <p:sp>
        <p:nvSpPr>
          <p:cNvPr id="4" name="Slide Number Placeholder 3"/>
          <p:cNvSpPr>
            <a:spLocks noGrp="1"/>
          </p:cNvSpPr>
          <p:nvPr>
            <p:ph type="sldNum" sz="quarter" idx="5"/>
          </p:nvPr>
        </p:nvSpPr>
        <p:spPr/>
        <p:txBody>
          <a:bodyPr/>
          <a:lstStyle/>
          <a:p>
            <a:fld id="{1ECAB35B-C425-46C5-88F8-D10A6B9FC327}" type="slidenum">
              <a:rPr lang="en-US" smtClean="0"/>
              <a:t>6</a:t>
            </a:fld>
            <a:endParaRPr lang="en-US"/>
          </a:p>
        </p:txBody>
      </p:sp>
    </p:spTree>
    <p:extLst>
      <p:ext uri="{BB962C8B-B14F-4D97-AF65-F5344CB8AC3E}">
        <p14:creationId xmlns:p14="http://schemas.microsoft.com/office/powerpoint/2010/main" val="328949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7</a:t>
            </a:fld>
            <a:endParaRPr lang="en-US"/>
          </a:p>
        </p:txBody>
      </p:sp>
    </p:spTree>
    <p:extLst>
      <p:ext uri="{BB962C8B-B14F-4D97-AF65-F5344CB8AC3E}">
        <p14:creationId xmlns:p14="http://schemas.microsoft.com/office/powerpoint/2010/main" val="74859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8</a:t>
            </a:fld>
            <a:endParaRPr lang="en-US"/>
          </a:p>
        </p:txBody>
      </p:sp>
    </p:spTree>
    <p:extLst>
      <p:ext uri="{BB962C8B-B14F-4D97-AF65-F5344CB8AC3E}">
        <p14:creationId xmlns:p14="http://schemas.microsoft.com/office/powerpoint/2010/main" val="246647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AB35B-C425-46C5-88F8-D10A6B9FC327}" type="slidenum">
              <a:rPr lang="en-US" smtClean="0"/>
              <a:t>9</a:t>
            </a:fld>
            <a:endParaRPr lang="en-US"/>
          </a:p>
        </p:txBody>
      </p:sp>
    </p:spTree>
    <p:extLst>
      <p:ext uri="{BB962C8B-B14F-4D97-AF65-F5344CB8AC3E}">
        <p14:creationId xmlns:p14="http://schemas.microsoft.com/office/powerpoint/2010/main" val="351608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p:nvPr/>
        </p:nvSpPr>
        <p:spPr>
          <a:xfrm flipH="1">
            <a:off x="10995200" y="5661167"/>
            <a:ext cx="1196800" cy="11968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2" name="Google Shape;12;p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13" name="Google Shape;13;p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r>
              <a:rPr lang="en-US"/>
              <a:t>Click to edit Master subtitle style</a:t>
            </a:r>
            <a:endParaRPr/>
          </a:p>
        </p:txBody>
      </p:sp>
      <p:sp>
        <p:nvSpPr>
          <p:cNvPr id="14" name="Google Shape;14;p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6C5733C-6BE5-4E14-844B-932F5AA3475C}" type="slidenum">
              <a:rPr lang="en-US" smtClean="0"/>
              <a:t>‹#›</a:t>
            </a:fld>
            <a:endParaRPr lang="en-US"/>
          </a:p>
        </p:txBody>
      </p:sp>
    </p:spTree>
    <p:extLst>
      <p:ext uri="{BB962C8B-B14F-4D97-AF65-F5344CB8AC3E}">
        <p14:creationId xmlns:p14="http://schemas.microsoft.com/office/powerpoint/2010/main" val="198967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634000" y="1678033"/>
            <a:ext cx="10962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6000">
                <a:solidFill>
                  <a:schemeClr val="dk2"/>
                </a:solidFill>
              </a:defRPr>
            </a:lvl1pPr>
            <a:lvl2pPr lvl="1" algn="ctr">
              <a:spcBef>
                <a:spcPts val="0"/>
              </a:spcBef>
              <a:spcAft>
                <a:spcPts val="0"/>
              </a:spcAft>
              <a:buClr>
                <a:schemeClr val="dk2"/>
              </a:buClr>
              <a:buSzPts val="12000"/>
              <a:buNone/>
              <a:defRPr sz="16000">
                <a:solidFill>
                  <a:schemeClr val="dk2"/>
                </a:solidFill>
              </a:defRPr>
            </a:lvl2pPr>
            <a:lvl3pPr lvl="2" algn="ctr">
              <a:spcBef>
                <a:spcPts val="0"/>
              </a:spcBef>
              <a:spcAft>
                <a:spcPts val="0"/>
              </a:spcAft>
              <a:buClr>
                <a:schemeClr val="dk2"/>
              </a:buClr>
              <a:buSzPts val="12000"/>
              <a:buNone/>
              <a:defRPr sz="16000">
                <a:solidFill>
                  <a:schemeClr val="dk2"/>
                </a:solidFill>
              </a:defRPr>
            </a:lvl3pPr>
            <a:lvl4pPr lvl="3" algn="ctr">
              <a:spcBef>
                <a:spcPts val="0"/>
              </a:spcBef>
              <a:spcAft>
                <a:spcPts val="0"/>
              </a:spcAft>
              <a:buClr>
                <a:schemeClr val="dk2"/>
              </a:buClr>
              <a:buSzPts val="12000"/>
              <a:buNone/>
              <a:defRPr sz="16000">
                <a:solidFill>
                  <a:schemeClr val="dk2"/>
                </a:solidFill>
              </a:defRPr>
            </a:lvl4pPr>
            <a:lvl5pPr lvl="4" algn="ctr">
              <a:spcBef>
                <a:spcPts val="0"/>
              </a:spcBef>
              <a:spcAft>
                <a:spcPts val="0"/>
              </a:spcAft>
              <a:buClr>
                <a:schemeClr val="dk2"/>
              </a:buClr>
              <a:buSzPts val="12000"/>
              <a:buNone/>
              <a:defRPr sz="16000">
                <a:solidFill>
                  <a:schemeClr val="dk2"/>
                </a:solidFill>
              </a:defRPr>
            </a:lvl5pPr>
            <a:lvl6pPr lvl="5" algn="ctr">
              <a:spcBef>
                <a:spcPts val="0"/>
              </a:spcBef>
              <a:spcAft>
                <a:spcPts val="0"/>
              </a:spcAft>
              <a:buClr>
                <a:schemeClr val="dk2"/>
              </a:buClr>
              <a:buSzPts val="12000"/>
              <a:buNone/>
              <a:defRPr sz="16000">
                <a:solidFill>
                  <a:schemeClr val="dk2"/>
                </a:solidFill>
              </a:defRPr>
            </a:lvl6pPr>
            <a:lvl7pPr lvl="6" algn="ctr">
              <a:spcBef>
                <a:spcPts val="0"/>
              </a:spcBef>
              <a:spcAft>
                <a:spcPts val="0"/>
              </a:spcAft>
              <a:buClr>
                <a:schemeClr val="dk2"/>
              </a:buClr>
              <a:buSzPts val="12000"/>
              <a:buNone/>
              <a:defRPr sz="16000">
                <a:solidFill>
                  <a:schemeClr val="dk2"/>
                </a:solidFill>
              </a:defRPr>
            </a:lvl7pPr>
            <a:lvl8pPr lvl="7" algn="ctr">
              <a:spcBef>
                <a:spcPts val="0"/>
              </a:spcBef>
              <a:spcAft>
                <a:spcPts val="0"/>
              </a:spcAft>
              <a:buClr>
                <a:schemeClr val="dk2"/>
              </a:buClr>
              <a:buSzPts val="12000"/>
              <a:buNone/>
              <a:defRPr sz="16000">
                <a:solidFill>
                  <a:schemeClr val="dk2"/>
                </a:solidFill>
              </a:defRPr>
            </a:lvl8pPr>
            <a:lvl9pPr lvl="8" algn="ctr">
              <a:spcBef>
                <a:spcPts val="0"/>
              </a:spcBef>
              <a:spcAft>
                <a:spcPts val="0"/>
              </a:spcAft>
              <a:buClr>
                <a:schemeClr val="dk2"/>
              </a:buClr>
              <a:buSzPts val="12000"/>
              <a:buNone/>
              <a:defRPr sz="16000">
                <a:solidFill>
                  <a:schemeClr val="dk2"/>
                </a:solidFill>
              </a:defRPr>
            </a:lvl9pPr>
          </a:lstStyle>
          <a:p>
            <a:r>
              <a:t>xx%</a:t>
            </a:r>
          </a:p>
        </p:txBody>
      </p:sp>
      <p:sp>
        <p:nvSpPr>
          <p:cNvPr id="59" name="Google Shape;59;p11"/>
          <p:cNvSpPr txBox="1">
            <a:spLocks noGrp="1"/>
          </p:cNvSpPr>
          <p:nvPr>
            <p:ph type="body" idx="1"/>
          </p:nvPr>
        </p:nvSpPr>
        <p:spPr>
          <a:xfrm>
            <a:off x="634000" y="4406167"/>
            <a:ext cx="10962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sp>
        <p:nvSpPr>
          <p:cNvPr id="60" name="Google Shape;60;p1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6C5733C-6BE5-4E14-844B-932F5AA3475C}" type="slidenum">
              <a:rPr lang="en-US" smtClean="0"/>
              <a:t>‹#›</a:t>
            </a:fld>
            <a:endParaRPr lang="en-US"/>
          </a:p>
        </p:txBody>
      </p:sp>
    </p:spTree>
    <p:extLst>
      <p:ext uri="{BB962C8B-B14F-4D97-AF65-F5344CB8AC3E}">
        <p14:creationId xmlns:p14="http://schemas.microsoft.com/office/powerpoint/2010/main" val="25941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6C5733C-6BE5-4E14-844B-932F5AA3475C}" type="slidenum">
              <a:rPr lang="en-US" smtClean="0"/>
              <a:t>‹#›</a:t>
            </a:fld>
            <a:endParaRPr lang="en-US"/>
          </a:p>
        </p:txBody>
      </p:sp>
    </p:spTree>
    <p:extLst>
      <p:ext uri="{BB962C8B-B14F-4D97-AF65-F5344CB8AC3E}">
        <p14:creationId xmlns:p14="http://schemas.microsoft.com/office/powerpoint/2010/main" val="354719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r>
              <a:rPr lang="en-US"/>
              <a:t>Click to edit Master title style</a:t>
            </a:r>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36C5733C-6BE5-4E14-844B-932F5AA3475C}" type="slidenum">
              <a:rPr lang="en-US" smtClean="0"/>
              <a:t>‹#›</a:t>
            </a:fld>
            <a:endParaRPr lang="en-US"/>
          </a:p>
        </p:txBody>
      </p:sp>
    </p:spTree>
    <p:extLst>
      <p:ext uri="{BB962C8B-B14F-4D97-AF65-F5344CB8AC3E}">
        <p14:creationId xmlns:p14="http://schemas.microsoft.com/office/powerpoint/2010/main" val="148861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1444259"/>
            <a:ext cx="12192000" cy="5413741"/>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4"/>
          <p:cNvSpPr/>
          <p:nvPr/>
        </p:nvSpPr>
        <p:spPr>
          <a:xfrm>
            <a:off x="0" y="1299459"/>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 name="Google Shape;21;p4"/>
          <p:cNvSpPr txBox="1">
            <a:spLocks noGrp="1"/>
          </p:cNvSpPr>
          <p:nvPr>
            <p:ph type="title"/>
          </p:nvPr>
        </p:nvSpPr>
        <p:spPr>
          <a:xfrm>
            <a:off x="614600" y="10680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dirty="0"/>
          </a:p>
        </p:txBody>
      </p:sp>
      <p:sp>
        <p:nvSpPr>
          <p:cNvPr id="22" name="Google Shape;22;p4"/>
          <p:cNvSpPr txBox="1">
            <a:spLocks noGrp="1"/>
          </p:cNvSpPr>
          <p:nvPr>
            <p:ph type="body" idx="1"/>
          </p:nvPr>
        </p:nvSpPr>
        <p:spPr>
          <a:xfrm>
            <a:off x="629200" y="1977219"/>
            <a:ext cx="10962800" cy="4195148"/>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6C5733C-6BE5-4E14-844B-932F5AA3475C}" type="slidenum">
              <a:rPr lang="en-US" smtClean="0"/>
              <a:t>‹#›</a:t>
            </a:fld>
            <a:endParaRPr lang="en-US"/>
          </a:p>
        </p:txBody>
      </p:sp>
      <p:sp>
        <p:nvSpPr>
          <p:cNvPr id="2" name="Footer Placeholder 1">
            <a:extLst>
              <a:ext uri="{FF2B5EF4-FFF2-40B4-BE49-F238E27FC236}">
                <a16:creationId xmlns:a16="http://schemas.microsoft.com/office/drawing/2014/main" id="{0FC6C543-FB34-929E-C4B9-158F0834CE00}"/>
              </a:ext>
            </a:extLst>
          </p:cNvPr>
          <p:cNvSpPr>
            <a:spLocks noGrp="1"/>
          </p:cNvSpPr>
          <p:nvPr>
            <p:ph type="ftr" sz="quarter" idx="13"/>
          </p:nvPr>
        </p:nvSpPr>
        <p:spPr>
          <a:xfrm>
            <a:off x="3036525" y="6522764"/>
            <a:ext cx="6148150" cy="365125"/>
          </a:xfrm>
        </p:spPr>
        <p:txBody>
          <a:bodyPr/>
          <a:lstStyle/>
          <a:p>
            <a:r>
              <a:rPr lang="en-US" dirty="0"/>
              <a:t>Francesco Addari – Numerical Methods for AGB stars – 21st June 2022, Perugia</a:t>
            </a:r>
          </a:p>
        </p:txBody>
      </p:sp>
    </p:spTree>
    <p:extLst>
      <p:ext uri="{BB962C8B-B14F-4D97-AF65-F5344CB8AC3E}">
        <p14:creationId xmlns:p14="http://schemas.microsoft.com/office/powerpoint/2010/main" val="219393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1322283"/>
            <a:ext cx="12192000" cy="5535717"/>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 name="Google Shape;26;p5"/>
          <p:cNvSpPr/>
          <p:nvPr/>
        </p:nvSpPr>
        <p:spPr>
          <a:xfrm>
            <a:off x="0" y="132228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 name="Google Shape;27;p5"/>
          <p:cNvSpPr txBox="1">
            <a:spLocks noGrp="1"/>
          </p:cNvSpPr>
          <p:nvPr>
            <p:ph type="title"/>
          </p:nvPr>
        </p:nvSpPr>
        <p:spPr>
          <a:xfrm>
            <a:off x="777600" y="95084"/>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28" name="Google Shape;28;p5"/>
          <p:cNvSpPr txBox="1">
            <a:spLocks noGrp="1"/>
          </p:cNvSpPr>
          <p:nvPr>
            <p:ph type="body" idx="1"/>
          </p:nvPr>
        </p:nvSpPr>
        <p:spPr>
          <a:xfrm>
            <a:off x="629200" y="1467083"/>
            <a:ext cx="5333200" cy="4705284"/>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29" name="Google Shape;29;p5"/>
          <p:cNvSpPr txBox="1">
            <a:spLocks noGrp="1"/>
          </p:cNvSpPr>
          <p:nvPr>
            <p:ph type="body" idx="2"/>
          </p:nvPr>
        </p:nvSpPr>
        <p:spPr>
          <a:xfrm>
            <a:off x="6259000" y="1467083"/>
            <a:ext cx="5333200" cy="4705284"/>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6C5733C-6BE5-4E14-844B-932F5AA3475C}" type="slidenum">
              <a:rPr lang="en-US" smtClean="0"/>
              <a:t>‹#›</a:t>
            </a:fld>
            <a:endParaRPr lang="en-US"/>
          </a:p>
        </p:txBody>
      </p:sp>
      <p:sp>
        <p:nvSpPr>
          <p:cNvPr id="2" name="Footer Placeholder 1">
            <a:extLst>
              <a:ext uri="{FF2B5EF4-FFF2-40B4-BE49-F238E27FC236}">
                <a16:creationId xmlns:a16="http://schemas.microsoft.com/office/drawing/2014/main" id="{D9AAB17A-CEF4-8488-C49B-3D2789C4FFC5}"/>
              </a:ext>
            </a:extLst>
          </p:cNvPr>
          <p:cNvSpPr>
            <a:spLocks noGrp="1"/>
          </p:cNvSpPr>
          <p:nvPr>
            <p:ph type="ftr" sz="quarter" idx="13"/>
          </p:nvPr>
        </p:nvSpPr>
        <p:spPr/>
        <p:txBody>
          <a:bodyPr/>
          <a:lstStyle/>
          <a:p>
            <a:r>
              <a:rPr lang="en-US"/>
              <a:t>Francesco Addari – Numerical Methods for AGB stars – 21st June 2022, Perugia</a:t>
            </a:r>
          </a:p>
        </p:txBody>
      </p:sp>
    </p:spTree>
    <p:extLst>
      <p:ext uri="{BB962C8B-B14F-4D97-AF65-F5344CB8AC3E}">
        <p14:creationId xmlns:p14="http://schemas.microsoft.com/office/powerpoint/2010/main" val="60920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 name="Google Shape;33;p6"/>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 name="Google Shape;34;p6"/>
          <p:cNvSpPr txBox="1">
            <a:spLocks noGrp="1"/>
          </p:cNvSpPr>
          <p:nvPr>
            <p:ph type="title"/>
          </p:nvPr>
        </p:nvSpPr>
        <p:spPr>
          <a:xfrm>
            <a:off x="131000" y="21800"/>
            <a:ext cx="11768800" cy="8036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2400"/>
            </a:lvl1pPr>
            <a:lvl2pPr lvl="1">
              <a:spcBef>
                <a:spcPts val="0"/>
              </a:spcBef>
              <a:spcAft>
                <a:spcPts val="0"/>
              </a:spcAft>
              <a:buSzPts val="1800"/>
              <a:buNone/>
              <a:defRPr sz="2400"/>
            </a:lvl2pPr>
            <a:lvl3pPr lvl="2">
              <a:spcBef>
                <a:spcPts val="0"/>
              </a:spcBef>
              <a:spcAft>
                <a:spcPts val="0"/>
              </a:spcAft>
              <a:buSzPts val="1800"/>
              <a:buNone/>
              <a:defRPr sz="2400"/>
            </a:lvl3pPr>
            <a:lvl4pPr lvl="3">
              <a:spcBef>
                <a:spcPts val="0"/>
              </a:spcBef>
              <a:spcAft>
                <a:spcPts val="0"/>
              </a:spcAft>
              <a:buSzPts val="1800"/>
              <a:buNone/>
              <a:defRPr sz="2400"/>
            </a:lvl4pPr>
            <a:lvl5pPr lvl="4">
              <a:spcBef>
                <a:spcPts val="0"/>
              </a:spcBef>
              <a:spcAft>
                <a:spcPts val="0"/>
              </a:spcAft>
              <a:buSzPts val="1800"/>
              <a:buNone/>
              <a:defRPr sz="2400"/>
            </a:lvl5pPr>
            <a:lvl6pPr lvl="5">
              <a:spcBef>
                <a:spcPts val="0"/>
              </a:spcBef>
              <a:spcAft>
                <a:spcPts val="0"/>
              </a:spcAft>
              <a:buSzPts val="1800"/>
              <a:buNone/>
              <a:defRPr sz="2400"/>
            </a:lvl6pPr>
            <a:lvl7pPr lvl="6">
              <a:spcBef>
                <a:spcPts val="0"/>
              </a:spcBef>
              <a:spcAft>
                <a:spcPts val="0"/>
              </a:spcAft>
              <a:buSzPts val="1800"/>
              <a:buNone/>
              <a:defRPr sz="2400"/>
            </a:lvl7pPr>
            <a:lvl8pPr lvl="7">
              <a:spcBef>
                <a:spcPts val="0"/>
              </a:spcBef>
              <a:spcAft>
                <a:spcPts val="0"/>
              </a:spcAft>
              <a:buSzPts val="1800"/>
              <a:buNone/>
              <a:defRPr sz="2400"/>
            </a:lvl8pPr>
            <a:lvl9pPr lvl="8">
              <a:spcBef>
                <a:spcPts val="0"/>
              </a:spcBef>
              <a:spcAft>
                <a:spcPts val="0"/>
              </a:spcAft>
              <a:buSzPts val="1800"/>
              <a:buNone/>
              <a:defRPr sz="2400"/>
            </a:lvl9pPr>
          </a:lstStyle>
          <a:p>
            <a:r>
              <a:rPr lang="en-US"/>
              <a:t>Click to edit Master title style</a:t>
            </a:r>
            <a:endParaRPr/>
          </a:p>
        </p:txBody>
      </p:sp>
      <p:sp>
        <p:nvSpPr>
          <p:cNvPr id="35" name="Google Shape;35;p6"/>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6C5733C-6BE5-4E14-844B-932F5AA3475C}" type="slidenum">
              <a:rPr lang="en-US" smtClean="0"/>
              <a:t>‹#›</a:t>
            </a:fld>
            <a:endParaRPr lang="en-US"/>
          </a:p>
        </p:txBody>
      </p:sp>
      <p:sp>
        <p:nvSpPr>
          <p:cNvPr id="2" name="Footer Placeholder 1">
            <a:extLst>
              <a:ext uri="{FF2B5EF4-FFF2-40B4-BE49-F238E27FC236}">
                <a16:creationId xmlns:a16="http://schemas.microsoft.com/office/drawing/2014/main" id="{20503D60-BB62-E81B-5195-7C8BC3555771}"/>
              </a:ext>
            </a:extLst>
          </p:cNvPr>
          <p:cNvSpPr>
            <a:spLocks noGrp="1"/>
          </p:cNvSpPr>
          <p:nvPr>
            <p:ph type="ftr" sz="quarter" idx="13"/>
          </p:nvPr>
        </p:nvSpPr>
        <p:spPr>
          <a:xfrm>
            <a:off x="2829287" y="6531362"/>
            <a:ext cx="6829425" cy="365125"/>
          </a:xfrm>
        </p:spPr>
        <p:txBody>
          <a:bodyPr/>
          <a:lstStyle>
            <a:lvl1pPr>
              <a:defRPr i="1"/>
            </a:lvl1pPr>
          </a:lstStyle>
          <a:p>
            <a:r>
              <a:rPr lang="en-US" dirty="0"/>
              <a:t>Francesco Addari – Numerical Methods for AGB stars – 21st June 2022, Perugia</a:t>
            </a:r>
          </a:p>
        </p:txBody>
      </p:sp>
    </p:spTree>
    <p:extLst>
      <p:ext uri="{BB962C8B-B14F-4D97-AF65-F5344CB8AC3E}">
        <p14:creationId xmlns:p14="http://schemas.microsoft.com/office/powerpoint/2010/main" val="58332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3641328" y="33"/>
            <a:ext cx="8550672"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7"/>
          <p:cNvSpPr/>
          <p:nvPr/>
        </p:nvSpPr>
        <p:spPr>
          <a:xfrm rot="-5400000">
            <a:off x="139924"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7"/>
          <p:cNvSpPr txBox="1">
            <a:spLocks noGrp="1"/>
          </p:cNvSpPr>
          <p:nvPr>
            <p:ph type="title"/>
          </p:nvPr>
        </p:nvSpPr>
        <p:spPr>
          <a:xfrm>
            <a:off x="301438" y="477067"/>
            <a:ext cx="3048884" cy="12712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40" name="Google Shape;40;p7"/>
          <p:cNvSpPr txBox="1">
            <a:spLocks noGrp="1"/>
          </p:cNvSpPr>
          <p:nvPr>
            <p:ph type="body" idx="1"/>
          </p:nvPr>
        </p:nvSpPr>
        <p:spPr>
          <a:xfrm>
            <a:off x="301434" y="1954400"/>
            <a:ext cx="3048884" cy="42180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0"/>
              </a:spcBef>
              <a:spcAft>
                <a:spcPts val="0"/>
              </a:spcAft>
              <a:buClr>
                <a:schemeClr val="lt1"/>
              </a:buClr>
              <a:buSzPts val="1200"/>
              <a:buChar char="○"/>
              <a:defRPr sz="1600">
                <a:solidFill>
                  <a:schemeClr val="lt1"/>
                </a:solidFill>
              </a:defRPr>
            </a:lvl2pPr>
            <a:lvl3pPr marL="1828754" lvl="2" indent="-406390">
              <a:spcBef>
                <a:spcPts val="0"/>
              </a:spcBef>
              <a:spcAft>
                <a:spcPts val="0"/>
              </a:spcAft>
              <a:buClr>
                <a:schemeClr val="lt1"/>
              </a:buClr>
              <a:buSzPts val="1200"/>
              <a:buChar char="■"/>
              <a:defRPr sz="1600">
                <a:solidFill>
                  <a:schemeClr val="lt1"/>
                </a:solidFill>
              </a:defRPr>
            </a:lvl3pPr>
            <a:lvl4pPr marL="2438339" lvl="3" indent="-406390">
              <a:spcBef>
                <a:spcPts val="0"/>
              </a:spcBef>
              <a:spcAft>
                <a:spcPts val="0"/>
              </a:spcAft>
              <a:buClr>
                <a:schemeClr val="lt1"/>
              </a:buClr>
              <a:buSzPts val="1200"/>
              <a:buChar char="●"/>
              <a:defRPr sz="1600">
                <a:solidFill>
                  <a:schemeClr val="lt1"/>
                </a:solidFill>
              </a:defRPr>
            </a:lvl4pPr>
            <a:lvl5pPr marL="3047924" lvl="4" indent="-406390">
              <a:spcBef>
                <a:spcPts val="0"/>
              </a:spcBef>
              <a:spcAft>
                <a:spcPts val="0"/>
              </a:spcAft>
              <a:buClr>
                <a:schemeClr val="lt1"/>
              </a:buClr>
              <a:buSzPts val="1200"/>
              <a:buChar char="○"/>
              <a:defRPr sz="1600">
                <a:solidFill>
                  <a:schemeClr val="lt1"/>
                </a:solidFill>
              </a:defRPr>
            </a:lvl5pPr>
            <a:lvl6pPr marL="3657509" lvl="5" indent="-406390">
              <a:spcBef>
                <a:spcPts val="0"/>
              </a:spcBef>
              <a:spcAft>
                <a:spcPts val="0"/>
              </a:spcAft>
              <a:buClr>
                <a:schemeClr val="lt1"/>
              </a:buClr>
              <a:buSzPts val="1200"/>
              <a:buChar char="■"/>
              <a:defRPr sz="1600">
                <a:solidFill>
                  <a:schemeClr val="lt1"/>
                </a:solidFill>
              </a:defRPr>
            </a:lvl6pPr>
            <a:lvl7pPr marL="4267093" lvl="6" indent="-406390">
              <a:spcBef>
                <a:spcPts val="0"/>
              </a:spcBef>
              <a:spcAft>
                <a:spcPts val="0"/>
              </a:spcAft>
              <a:buClr>
                <a:schemeClr val="lt1"/>
              </a:buClr>
              <a:buSzPts val="1200"/>
              <a:buChar char="●"/>
              <a:defRPr sz="1600">
                <a:solidFill>
                  <a:schemeClr val="lt1"/>
                </a:solidFill>
              </a:defRPr>
            </a:lvl7pPr>
            <a:lvl8pPr marL="4876678" lvl="7" indent="-406390">
              <a:spcBef>
                <a:spcPts val="0"/>
              </a:spcBef>
              <a:spcAft>
                <a:spcPts val="0"/>
              </a:spcAft>
              <a:buClr>
                <a:schemeClr val="lt1"/>
              </a:buClr>
              <a:buSzPts val="1200"/>
              <a:buChar char="○"/>
              <a:defRPr sz="1600">
                <a:solidFill>
                  <a:schemeClr val="lt1"/>
                </a:solidFill>
              </a:defRPr>
            </a:lvl8pPr>
            <a:lvl9pPr marL="5486263" lvl="8" indent="-406390">
              <a:spcBef>
                <a:spcPts val="0"/>
              </a:spcBef>
              <a:spcAft>
                <a:spcPts val="0"/>
              </a:spcAft>
              <a:buClr>
                <a:schemeClr val="lt1"/>
              </a:buClr>
              <a:buSzPts val="1200"/>
              <a:buChar char="■"/>
              <a:defRPr sz="1600">
                <a:solidFill>
                  <a:schemeClr val="lt1"/>
                </a:solidFill>
              </a:defRPr>
            </a:lvl9pPr>
          </a:lstStyle>
          <a:p>
            <a:pPr lvl="0"/>
            <a:r>
              <a:rPr lang="en-US"/>
              <a:t>Click to edit Master text styles</a:t>
            </a:r>
          </a:p>
        </p:txBody>
      </p:sp>
      <p:sp>
        <p:nvSpPr>
          <p:cNvPr id="41" name="Google Shape;41;p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6C5733C-6BE5-4E14-844B-932F5AA3475C}" type="slidenum">
              <a:rPr lang="en-US" smtClean="0"/>
              <a:t>‹#›</a:t>
            </a:fld>
            <a:endParaRPr lang="en-US"/>
          </a:p>
        </p:txBody>
      </p:sp>
      <p:sp>
        <p:nvSpPr>
          <p:cNvPr id="2" name="Footer Placeholder 1">
            <a:extLst>
              <a:ext uri="{FF2B5EF4-FFF2-40B4-BE49-F238E27FC236}">
                <a16:creationId xmlns:a16="http://schemas.microsoft.com/office/drawing/2014/main" id="{8B3F6675-B6D4-39B4-071B-1A714EB6B811}"/>
              </a:ext>
            </a:extLst>
          </p:cNvPr>
          <p:cNvSpPr>
            <a:spLocks noGrp="1"/>
          </p:cNvSpPr>
          <p:nvPr>
            <p:ph type="ftr" sz="quarter" idx="13"/>
          </p:nvPr>
        </p:nvSpPr>
        <p:spPr>
          <a:xfrm>
            <a:off x="3200400" y="6523231"/>
            <a:ext cx="6229350" cy="365125"/>
          </a:xfrm>
        </p:spPr>
        <p:txBody>
          <a:bodyPr/>
          <a:lstStyle/>
          <a:p>
            <a:r>
              <a:rPr lang="en-US" dirty="0"/>
              <a:t>Francesco Addari – Numerical Methods for AGB stars – 21st June 2022, Perugia</a:t>
            </a:r>
          </a:p>
        </p:txBody>
      </p:sp>
    </p:spTree>
    <p:extLst>
      <p:ext uri="{BB962C8B-B14F-4D97-AF65-F5344CB8AC3E}">
        <p14:creationId xmlns:p14="http://schemas.microsoft.com/office/powerpoint/2010/main" val="201205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r>
              <a:rPr lang="en-US"/>
              <a:t>Click to edit Master title style</a:t>
            </a:r>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36C5733C-6BE5-4E14-844B-932F5AA3475C}" type="slidenum">
              <a:rPr lang="en-US" smtClean="0"/>
              <a:t>‹#›</a:t>
            </a:fld>
            <a:endParaRPr lang="en-US"/>
          </a:p>
        </p:txBody>
      </p:sp>
    </p:spTree>
    <p:extLst>
      <p:ext uri="{BB962C8B-B14F-4D97-AF65-F5344CB8AC3E}">
        <p14:creationId xmlns:p14="http://schemas.microsoft.com/office/powerpoint/2010/main" val="257678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r>
              <a:rPr lang="en-US"/>
              <a:t>Click to edit Master title style</a:t>
            </a:r>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36C5733C-6BE5-4E14-844B-932F5AA3475C}" type="slidenum">
              <a:rPr lang="en-US" smtClean="0"/>
              <a:t>‹#›</a:t>
            </a:fld>
            <a:endParaRPr lang="en-US"/>
          </a:p>
        </p:txBody>
      </p:sp>
    </p:spTree>
    <p:extLst>
      <p:ext uri="{BB962C8B-B14F-4D97-AF65-F5344CB8AC3E}">
        <p14:creationId xmlns:p14="http://schemas.microsoft.com/office/powerpoint/2010/main" val="144781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 name="Google Shape;54;p10"/>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 name="Google Shape;55;p10"/>
          <p:cNvSpPr txBox="1">
            <a:spLocks noGrp="1"/>
          </p:cNvSpPr>
          <p:nvPr>
            <p:ph type="body" idx="1"/>
          </p:nvPr>
        </p:nvSpPr>
        <p:spPr>
          <a:xfrm>
            <a:off x="76200" y="6262433"/>
            <a:ext cx="11176000" cy="5956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lt1"/>
              </a:buClr>
              <a:buSzPts val="1200"/>
              <a:buNone/>
              <a:defRPr sz="1600">
                <a:solidFill>
                  <a:schemeClr val="lt1"/>
                </a:solidFill>
              </a:defRPr>
            </a:lvl1pPr>
          </a:lstStyle>
          <a:p>
            <a:pPr lvl="0"/>
            <a:r>
              <a:rPr lang="en-US" dirty="0"/>
              <a:t>Click to edit Master text styles</a:t>
            </a:r>
          </a:p>
        </p:txBody>
      </p:sp>
      <p:sp>
        <p:nvSpPr>
          <p:cNvPr id="56" name="Google Shape;56;p1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36C5733C-6BE5-4E14-844B-932F5AA3475C}" type="slidenum">
              <a:rPr lang="en-US" smtClean="0"/>
              <a:t>‹#›</a:t>
            </a:fld>
            <a:endParaRPr lang="en-US"/>
          </a:p>
        </p:txBody>
      </p:sp>
    </p:spTree>
    <p:extLst>
      <p:ext uri="{BB962C8B-B14F-4D97-AF65-F5344CB8AC3E}">
        <p14:creationId xmlns:p14="http://schemas.microsoft.com/office/powerpoint/2010/main" val="32109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lvl="0" algn="r">
              <a:buNone/>
              <a:defRPr sz="1333" baseline="0">
                <a:solidFill>
                  <a:schemeClr val="bg1"/>
                </a:solidFill>
                <a:latin typeface="Roboto"/>
                <a:ea typeface="Roboto"/>
                <a:cs typeface="Roboto"/>
                <a:sym typeface="Roboto"/>
              </a:defRPr>
            </a:lvl1pPr>
            <a:lvl2pPr lvl="1" algn="r">
              <a:buNone/>
              <a:defRPr sz="1333">
                <a:solidFill>
                  <a:schemeClr val="lt2"/>
                </a:solidFill>
                <a:latin typeface="Roboto"/>
                <a:ea typeface="Roboto"/>
                <a:cs typeface="Roboto"/>
                <a:sym typeface="Roboto"/>
              </a:defRPr>
            </a:lvl2pPr>
            <a:lvl3pPr lvl="2" algn="r">
              <a:buNone/>
              <a:defRPr sz="1333">
                <a:solidFill>
                  <a:schemeClr val="lt2"/>
                </a:solidFill>
                <a:latin typeface="Roboto"/>
                <a:ea typeface="Roboto"/>
                <a:cs typeface="Roboto"/>
                <a:sym typeface="Roboto"/>
              </a:defRPr>
            </a:lvl3pPr>
            <a:lvl4pPr lvl="3" algn="r">
              <a:buNone/>
              <a:defRPr sz="1333">
                <a:solidFill>
                  <a:schemeClr val="lt2"/>
                </a:solidFill>
                <a:latin typeface="Roboto"/>
                <a:ea typeface="Roboto"/>
                <a:cs typeface="Roboto"/>
                <a:sym typeface="Roboto"/>
              </a:defRPr>
            </a:lvl4pPr>
            <a:lvl5pPr lvl="4" algn="r">
              <a:buNone/>
              <a:defRPr sz="1333">
                <a:solidFill>
                  <a:schemeClr val="lt2"/>
                </a:solidFill>
                <a:latin typeface="Roboto"/>
                <a:ea typeface="Roboto"/>
                <a:cs typeface="Roboto"/>
                <a:sym typeface="Roboto"/>
              </a:defRPr>
            </a:lvl5pPr>
            <a:lvl6pPr lvl="5" algn="r">
              <a:buNone/>
              <a:defRPr sz="1333">
                <a:solidFill>
                  <a:schemeClr val="lt2"/>
                </a:solidFill>
                <a:latin typeface="Roboto"/>
                <a:ea typeface="Roboto"/>
                <a:cs typeface="Roboto"/>
                <a:sym typeface="Roboto"/>
              </a:defRPr>
            </a:lvl6pPr>
            <a:lvl7pPr lvl="6" algn="r">
              <a:buNone/>
              <a:defRPr sz="1333">
                <a:solidFill>
                  <a:schemeClr val="lt2"/>
                </a:solidFill>
                <a:latin typeface="Roboto"/>
                <a:ea typeface="Roboto"/>
                <a:cs typeface="Roboto"/>
                <a:sym typeface="Roboto"/>
              </a:defRPr>
            </a:lvl7pPr>
            <a:lvl8pPr lvl="7" algn="r">
              <a:buNone/>
              <a:defRPr sz="1333">
                <a:solidFill>
                  <a:schemeClr val="lt2"/>
                </a:solidFill>
                <a:latin typeface="Roboto"/>
                <a:ea typeface="Roboto"/>
                <a:cs typeface="Roboto"/>
                <a:sym typeface="Roboto"/>
              </a:defRPr>
            </a:lvl8pPr>
            <a:lvl9pPr lvl="8" algn="r">
              <a:buNone/>
              <a:defRPr sz="1333">
                <a:solidFill>
                  <a:schemeClr val="lt2"/>
                </a:solidFill>
                <a:latin typeface="Roboto"/>
                <a:ea typeface="Roboto"/>
                <a:cs typeface="Roboto"/>
                <a:sym typeface="Roboto"/>
              </a:defRPr>
            </a:lvl9pPr>
          </a:lstStyle>
          <a:p>
            <a:fld id="{36C5733C-6BE5-4E14-844B-932F5AA3475C}" type="slidenum">
              <a:rPr lang="en-US" smtClean="0"/>
              <a:t>‹#›</a:t>
            </a:fld>
            <a:endParaRPr lang="en-US"/>
          </a:p>
        </p:txBody>
      </p:sp>
      <p:sp>
        <p:nvSpPr>
          <p:cNvPr id="2" name="Footer Placeholder 1">
            <a:extLst>
              <a:ext uri="{FF2B5EF4-FFF2-40B4-BE49-F238E27FC236}">
                <a16:creationId xmlns:a16="http://schemas.microsoft.com/office/drawing/2014/main" id="{2A102E2C-44A7-1667-BDAF-5AEE3A690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387544234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C4DA-BFA1-4309-9D06-F86866BB5DC8}"/>
              </a:ext>
            </a:extLst>
          </p:cNvPr>
          <p:cNvSpPr>
            <a:spLocks noGrp="1"/>
          </p:cNvSpPr>
          <p:nvPr>
            <p:ph type="ctrTitle"/>
          </p:nvPr>
        </p:nvSpPr>
        <p:spPr>
          <a:xfrm>
            <a:off x="424180" y="325822"/>
            <a:ext cx="11343640" cy="1963620"/>
          </a:xfrm>
        </p:spPr>
        <p:txBody>
          <a:bodyPr>
            <a:normAutofit fontScale="90000"/>
          </a:bodyPr>
          <a:lstStyle/>
          <a:p>
            <a:pPr algn="ctr"/>
            <a:r>
              <a:rPr lang="en-US" dirty="0"/>
              <a:t>Numerical methods for AGB stars</a:t>
            </a:r>
            <a:br>
              <a:rPr lang="en-US" dirty="0"/>
            </a:br>
            <a:r>
              <a:rPr lang="en-US" sz="4400" i="1" dirty="0"/>
              <a:t>and modeling in the PARSEC framework</a:t>
            </a:r>
            <a:endParaRPr lang="en-US" dirty="0"/>
          </a:p>
        </p:txBody>
      </p:sp>
      <p:sp>
        <p:nvSpPr>
          <p:cNvPr id="3" name="Subtitle 2">
            <a:extLst>
              <a:ext uri="{FF2B5EF4-FFF2-40B4-BE49-F238E27FC236}">
                <a16:creationId xmlns:a16="http://schemas.microsoft.com/office/drawing/2014/main" id="{65EFCAFC-8E2D-4E3C-A51A-6D0F17E0C309}"/>
              </a:ext>
            </a:extLst>
          </p:cNvPr>
          <p:cNvSpPr>
            <a:spLocks noGrp="1"/>
          </p:cNvSpPr>
          <p:nvPr>
            <p:ph type="subTitle" idx="1"/>
          </p:nvPr>
        </p:nvSpPr>
        <p:spPr>
          <a:xfrm>
            <a:off x="520700" y="2937753"/>
            <a:ext cx="10962800" cy="3920247"/>
          </a:xfrm>
        </p:spPr>
        <p:txBody>
          <a:bodyPr>
            <a:normAutofit/>
          </a:bodyPr>
          <a:lstStyle/>
          <a:p>
            <a:pPr algn="ctr"/>
            <a:r>
              <a:rPr lang="en-US" sz="2400" b="1" dirty="0"/>
              <a:t>Francesco Addari</a:t>
            </a:r>
          </a:p>
          <a:p>
            <a:pPr algn="ctr"/>
            <a:r>
              <a:rPr lang="en-US" sz="2000" dirty="0"/>
              <a:t>Ph.D. student for Astrophysics and Cosmology group</a:t>
            </a:r>
          </a:p>
          <a:p>
            <a:pPr algn="ctr"/>
            <a:r>
              <a:rPr lang="en-US" sz="2000" dirty="0" err="1"/>
              <a:t>Scuola</a:t>
            </a:r>
            <a:r>
              <a:rPr lang="en-US" sz="2000" dirty="0"/>
              <a:t> </a:t>
            </a:r>
            <a:r>
              <a:rPr lang="en-US" sz="2000" dirty="0" err="1"/>
              <a:t>Internazionale</a:t>
            </a:r>
            <a:r>
              <a:rPr lang="en-US" sz="2000" dirty="0"/>
              <a:t> </a:t>
            </a:r>
            <a:r>
              <a:rPr lang="en-US" sz="2000" dirty="0" err="1"/>
              <a:t>Superiore</a:t>
            </a:r>
            <a:r>
              <a:rPr lang="en-US" sz="2000" dirty="0"/>
              <a:t> di </a:t>
            </a:r>
            <a:r>
              <a:rPr lang="en-US" sz="2000" dirty="0" err="1"/>
              <a:t>Studi</a:t>
            </a:r>
            <a:r>
              <a:rPr lang="en-US" sz="2000" dirty="0"/>
              <a:t> </a:t>
            </a:r>
            <a:r>
              <a:rPr lang="en-US" sz="2000" dirty="0" err="1"/>
              <a:t>Avanzati</a:t>
            </a:r>
            <a:r>
              <a:rPr lang="en-US" sz="2000" dirty="0"/>
              <a:t>, Trieste</a:t>
            </a:r>
          </a:p>
          <a:p>
            <a:pPr algn="ctr"/>
            <a:r>
              <a:rPr lang="en-US" sz="2000" i="1" dirty="0"/>
              <a:t>faddari@sissa.it</a:t>
            </a:r>
          </a:p>
          <a:p>
            <a:pPr algn="r"/>
            <a:endParaRPr lang="en-US" dirty="0"/>
          </a:p>
          <a:p>
            <a:r>
              <a:rPr lang="en-US" dirty="0"/>
              <a:t>                                                                                                                              </a:t>
            </a:r>
            <a:r>
              <a:rPr lang="en-US" sz="2000" dirty="0"/>
              <a:t>Supervisors: </a:t>
            </a:r>
            <a:br>
              <a:rPr lang="en-US" sz="2000" dirty="0"/>
            </a:br>
            <a:r>
              <a:rPr lang="en-US" sz="2000" dirty="0"/>
              <a:t>                                                                                                              prof. </a:t>
            </a:r>
            <a:r>
              <a:rPr lang="en-US" sz="2000" dirty="0" err="1"/>
              <a:t>Bressan</a:t>
            </a:r>
            <a:r>
              <a:rPr lang="en-US" sz="2000" dirty="0"/>
              <a:t>, Alessandro</a:t>
            </a:r>
          </a:p>
          <a:p>
            <a:r>
              <a:rPr lang="en-US" sz="2000" dirty="0"/>
              <a:t>	                                                                                                              prof. </a:t>
            </a:r>
            <a:r>
              <a:rPr lang="en-US" sz="2000" dirty="0" err="1"/>
              <a:t>Marigo</a:t>
            </a:r>
            <a:r>
              <a:rPr lang="en-US" sz="2000" dirty="0"/>
              <a:t>, Paola</a:t>
            </a:r>
            <a:br>
              <a:rPr lang="en-US" sz="2000" dirty="0"/>
            </a:br>
            <a:br>
              <a:rPr lang="en-US" sz="2000" dirty="0"/>
            </a:br>
            <a:br>
              <a:rPr lang="en-US" sz="2000" dirty="0"/>
            </a:br>
            <a:r>
              <a:rPr lang="en-US" sz="2000" dirty="0"/>
              <a:t>                                                                                                               </a:t>
            </a:r>
            <a:br>
              <a:rPr lang="en-US" sz="2000" dirty="0"/>
            </a:br>
            <a:r>
              <a:rPr lang="en-US" sz="2000" dirty="0"/>
              <a:t>                                                             </a:t>
            </a:r>
            <a:r>
              <a:rPr lang="en-US" i="1" dirty="0"/>
              <a:t>Perugia, 21</a:t>
            </a:r>
            <a:r>
              <a:rPr lang="en-US" i="1" baseline="30000" dirty="0"/>
              <a:t>st</a:t>
            </a:r>
            <a:r>
              <a:rPr lang="en-US" i="1" dirty="0"/>
              <a:t> June 2022</a:t>
            </a:r>
            <a:endParaRPr lang="en-US" sz="2000" i="1" dirty="0"/>
          </a:p>
        </p:txBody>
      </p:sp>
      <p:pic>
        <p:nvPicPr>
          <p:cNvPr id="1026" name="Picture 2">
            <a:extLst>
              <a:ext uri="{FF2B5EF4-FFF2-40B4-BE49-F238E27FC236}">
                <a16:creationId xmlns:a16="http://schemas.microsoft.com/office/drawing/2014/main" id="{E5F0A14D-18E4-4723-B1F9-F8105D481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 y="4568558"/>
            <a:ext cx="1340803" cy="2076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DE7B1A7F-35BA-742D-A644-E802ACDAA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503" y="5296383"/>
            <a:ext cx="2847657" cy="128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8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a:latin typeface="+mj-lt"/>
                <a:cs typeface="Courier New" panose="02070309020205020404" pitchFamily="49" charset="0"/>
              </a:rPr>
              <a:t>Yes.. But not effectively. Part A: </a:t>
            </a:r>
            <a:r>
              <a:rPr lang="en-US" i="1" dirty="0">
                <a:latin typeface="+mj-lt"/>
                <a:cs typeface="Courier New" panose="02070309020205020404" pitchFamily="49" charset="0"/>
              </a:rPr>
              <a:t>shell shifting</a:t>
            </a:r>
            <a:endParaRPr lang="en-US" i="1" dirty="0">
              <a:latin typeface="Courier New" panose="02070309020205020404" pitchFamily="49" charset="0"/>
              <a:cs typeface="Courier New" panose="02070309020205020404" pitchFamily="49" charset="0"/>
            </a:endParaRP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10</a:t>
            </a:fld>
            <a:endParaRPr lang="en-US"/>
          </a:p>
        </p:txBody>
      </p:sp>
      <p:sp>
        <p:nvSpPr>
          <p:cNvPr id="2" name="TextBox 1">
            <a:extLst>
              <a:ext uri="{FF2B5EF4-FFF2-40B4-BE49-F238E27FC236}">
                <a16:creationId xmlns:a16="http://schemas.microsoft.com/office/drawing/2014/main" id="{F3CDFCCA-8E2E-2697-E3B7-DD41E25E0238}"/>
              </a:ext>
            </a:extLst>
          </p:cNvPr>
          <p:cNvSpPr txBox="1"/>
          <p:nvPr/>
        </p:nvSpPr>
        <p:spPr>
          <a:xfrm>
            <a:off x="5076688" y="1540190"/>
            <a:ext cx="6823112"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cs typeface="Lucida Sans Unicode" panose="020B0602030504020204" pitchFamily="34" charset="0"/>
              </a:rPr>
              <a:t>Energy is instantaneously conserved, it is one of the stellar structure equation. If not the code would stop. </a:t>
            </a:r>
            <a:br>
              <a:rPr lang="en-US" sz="1800" dirty="0">
                <a:latin typeface="+mj-lt"/>
                <a:cs typeface="Lucida Sans Unicode" panose="020B0602030504020204" pitchFamily="34" charset="0"/>
              </a:rPr>
            </a:br>
            <a:br>
              <a:rPr lang="en-US" sz="1800" dirty="0">
                <a:latin typeface="+mj-lt"/>
                <a:cs typeface="Lucida Sans Unicode" panose="020B0602030504020204" pitchFamily="34" charset="0"/>
              </a:rPr>
            </a:br>
            <a:br>
              <a:rPr lang="en-US" sz="1800" dirty="0">
                <a:latin typeface="+mj-lt"/>
                <a:cs typeface="Lucida Sans Unicode" panose="020B0602030504020204" pitchFamily="34" charset="0"/>
              </a:rPr>
            </a:br>
            <a:endParaRPr lang="en-US" sz="1800" dirty="0">
              <a:latin typeface="+mj-lt"/>
              <a:cs typeface="Lucida Sans Unicode" panose="020B0602030504020204" pitchFamily="34" charset="0"/>
            </a:endParaRPr>
          </a:p>
          <a:p>
            <a:pPr marL="285750" indent="-285750">
              <a:buFont typeface="Arial" panose="020B0604020202020204" pitchFamily="34" charset="0"/>
              <a:buChar char="•"/>
            </a:pPr>
            <a:r>
              <a:rPr lang="en-US" sz="1800" dirty="0">
                <a:latin typeface="+mj-lt"/>
              </a:rPr>
              <a:t>Two ways to calculate energy produced by hydrogen burning:</a:t>
            </a:r>
            <a:endParaRPr lang="en-US" sz="1800" baseline="-25000" dirty="0">
              <a:latin typeface="+mj-lt"/>
            </a:endParaRPr>
          </a:p>
        </p:txBody>
      </p:sp>
      <p:sp>
        <p:nvSpPr>
          <p:cNvPr id="3" name="Rectangle: Rounded Corners 2">
            <a:extLst>
              <a:ext uri="{FF2B5EF4-FFF2-40B4-BE49-F238E27FC236}">
                <a16:creationId xmlns:a16="http://schemas.microsoft.com/office/drawing/2014/main" id="{D0950CF2-3523-52CA-32B0-4FF9ED49D6A5}"/>
              </a:ext>
            </a:extLst>
          </p:cNvPr>
          <p:cNvSpPr/>
          <p:nvPr/>
        </p:nvSpPr>
        <p:spPr>
          <a:xfrm>
            <a:off x="5021002" y="3487753"/>
            <a:ext cx="2348240" cy="803600"/>
          </a:xfrm>
          <a:prstGeom prst="roundRect">
            <a:avLst/>
          </a:prstGeom>
          <a:solidFill>
            <a:schemeClr val="accent3">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50000"/>
                </a:schemeClr>
              </a:solidFill>
              <a:latin typeface="+mj-lt"/>
            </a:endParaRPr>
          </a:p>
          <a:p>
            <a:pPr algn="ctr"/>
            <a:endParaRPr lang="en-US" sz="1400" dirty="0">
              <a:solidFill>
                <a:schemeClr val="bg2">
                  <a:lumMod val="50000"/>
                </a:schemeClr>
              </a:solidFill>
              <a:latin typeface="+mj-lt"/>
            </a:endParaRPr>
          </a:p>
          <a:p>
            <a:pPr algn="ctr"/>
            <a:r>
              <a:rPr lang="en-US" sz="2400" dirty="0">
                <a:solidFill>
                  <a:schemeClr val="bg2">
                    <a:lumMod val="50000"/>
                  </a:schemeClr>
                </a:solidFill>
                <a:latin typeface="+mj-lt"/>
              </a:rPr>
              <a:t>E</a:t>
            </a:r>
            <a:r>
              <a:rPr lang="en-US" sz="2400" baseline="-25000" dirty="0">
                <a:solidFill>
                  <a:schemeClr val="bg2">
                    <a:lumMod val="50000"/>
                  </a:schemeClr>
                </a:solidFill>
                <a:latin typeface="+mj-lt"/>
              </a:rPr>
              <a:t>1 </a:t>
            </a:r>
            <a:r>
              <a:rPr lang="en-US" sz="2400" dirty="0">
                <a:solidFill>
                  <a:schemeClr val="bg2">
                    <a:lumMod val="50000"/>
                  </a:schemeClr>
                </a:solidFill>
                <a:latin typeface="+mj-lt"/>
              </a:rPr>
              <a:t> = </a:t>
            </a:r>
            <a:r>
              <a:rPr lang="en-US" sz="3200" dirty="0">
                <a:solidFill>
                  <a:schemeClr val="bg2">
                    <a:lumMod val="50000"/>
                  </a:schemeClr>
                </a:solidFill>
                <a:latin typeface="+mj-lt"/>
              </a:rPr>
              <a:t>∫</a:t>
            </a:r>
            <a:r>
              <a:rPr lang="en-US" sz="2400" dirty="0">
                <a:solidFill>
                  <a:schemeClr val="bg2">
                    <a:lumMod val="50000"/>
                  </a:schemeClr>
                </a:solidFill>
                <a:latin typeface="+mj-lt"/>
              </a:rPr>
              <a:t> L</a:t>
            </a:r>
            <a:r>
              <a:rPr lang="en-US" sz="2400" baseline="-25000" dirty="0">
                <a:solidFill>
                  <a:schemeClr val="bg2">
                    <a:lumMod val="50000"/>
                  </a:schemeClr>
                </a:solidFill>
                <a:latin typeface="+mj-lt"/>
              </a:rPr>
              <a:t>H </a:t>
            </a:r>
            <a:r>
              <a:rPr lang="en-US" sz="2400" dirty="0">
                <a:solidFill>
                  <a:schemeClr val="bg2">
                    <a:lumMod val="50000"/>
                  </a:schemeClr>
                </a:solidFill>
                <a:latin typeface="+mj-lt"/>
              </a:rPr>
              <a:t>dt </a:t>
            </a:r>
            <a:br>
              <a:rPr lang="en-US" sz="2400" dirty="0">
                <a:solidFill>
                  <a:schemeClr val="bg2">
                    <a:lumMod val="50000"/>
                  </a:schemeClr>
                </a:solidFill>
                <a:latin typeface="+mj-lt"/>
              </a:rPr>
            </a:br>
            <a:endParaRPr lang="en-US" sz="1400" dirty="0">
              <a:solidFill>
                <a:schemeClr val="bg2">
                  <a:lumMod val="50000"/>
                </a:schemeClr>
              </a:solidFill>
              <a:latin typeface="+mj-lt"/>
            </a:endParaRPr>
          </a:p>
          <a:p>
            <a:pPr algn="ctr"/>
            <a:endParaRPr lang="en-US" dirty="0">
              <a:solidFill>
                <a:schemeClr val="bg2">
                  <a:lumMod val="50000"/>
                </a:schemeClr>
              </a:solidFill>
            </a:endParaRPr>
          </a:p>
        </p:txBody>
      </p:sp>
      <p:sp>
        <p:nvSpPr>
          <p:cNvPr id="7" name="Rectangle: Rounded Corners 6">
            <a:extLst>
              <a:ext uri="{FF2B5EF4-FFF2-40B4-BE49-F238E27FC236}">
                <a16:creationId xmlns:a16="http://schemas.microsoft.com/office/drawing/2014/main" id="{4C70BB14-F4BB-DB89-755B-48880E6971A3}"/>
              </a:ext>
            </a:extLst>
          </p:cNvPr>
          <p:cNvSpPr/>
          <p:nvPr/>
        </p:nvSpPr>
        <p:spPr>
          <a:xfrm>
            <a:off x="7740074" y="3498904"/>
            <a:ext cx="4159726" cy="803600"/>
          </a:xfrm>
          <a:prstGeom prst="roundRect">
            <a:avLst/>
          </a:prstGeom>
          <a:solidFill>
            <a:schemeClr val="accent3">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50000"/>
                </a:schemeClr>
              </a:solidFill>
              <a:latin typeface="+mj-lt"/>
            </a:endParaRPr>
          </a:p>
          <a:p>
            <a:pPr algn="ctr"/>
            <a:endParaRPr lang="en-US" sz="1400" dirty="0">
              <a:solidFill>
                <a:schemeClr val="bg2">
                  <a:lumMod val="50000"/>
                </a:schemeClr>
              </a:solidFill>
              <a:latin typeface="+mj-lt"/>
            </a:endParaRPr>
          </a:p>
          <a:p>
            <a:pPr algn="ctr"/>
            <a:r>
              <a:rPr lang="en-US" sz="2400" dirty="0" err="1">
                <a:solidFill>
                  <a:schemeClr val="bg2">
                    <a:lumMod val="50000"/>
                  </a:schemeClr>
                </a:solidFill>
                <a:latin typeface="+mj-lt"/>
              </a:rPr>
              <a:t>E</a:t>
            </a:r>
            <a:r>
              <a:rPr lang="en-US" sz="2400" baseline="-25000" dirty="0" err="1">
                <a:solidFill>
                  <a:schemeClr val="bg2">
                    <a:lumMod val="50000"/>
                  </a:schemeClr>
                </a:solidFill>
                <a:latin typeface="+mj-lt"/>
              </a:rPr>
              <a:t>hel</a:t>
            </a:r>
            <a:r>
              <a:rPr lang="en-US" sz="2400" baseline="-25000" dirty="0">
                <a:solidFill>
                  <a:schemeClr val="bg2">
                    <a:lumMod val="50000"/>
                  </a:schemeClr>
                </a:solidFill>
                <a:latin typeface="+mj-lt"/>
              </a:rPr>
              <a:t>  </a:t>
            </a:r>
            <a:r>
              <a:rPr lang="en-US" sz="2400" dirty="0">
                <a:solidFill>
                  <a:schemeClr val="bg2">
                    <a:lumMod val="50000"/>
                  </a:schemeClr>
                </a:solidFill>
                <a:latin typeface="+mj-lt"/>
              </a:rPr>
              <a:t>= ∫ </a:t>
            </a:r>
            <a:r>
              <a:rPr lang="en-US" sz="2400" dirty="0" err="1">
                <a:solidFill>
                  <a:schemeClr val="bg2">
                    <a:lumMod val="50000"/>
                  </a:schemeClr>
                </a:solidFill>
                <a:latin typeface="+mj-lt"/>
              </a:rPr>
              <a:t>dM</a:t>
            </a:r>
            <a:r>
              <a:rPr lang="en-US" sz="2400" dirty="0">
                <a:solidFill>
                  <a:schemeClr val="bg2">
                    <a:lumMod val="50000"/>
                  </a:schemeClr>
                </a:solidFill>
                <a:latin typeface="+mj-lt"/>
              </a:rPr>
              <a:t> (</a:t>
            </a:r>
            <a:r>
              <a:rPr lang="en-US" sz="2400" dirty="0" err="1">
                <a:solidFill>
                  <a:schemeClr val="bg2">
                    <a:lumMod val="50000"/>
                  </a:schemeClr>
                </a:solidFill>
                <a:latin typeface="+mj-lt"/>
              </a:rPr>
              <a:t>X</a:t>
            </a:r>
            <a:r>
              <a:rPr lang="en-US" sz="2400" baseline="-25000" dirty="0" err="1">
                <a:solidFill>
                  <a:schemeClr val="bg2">
                    <a:lumMod val="50000"/>
                  </a:schemeClr>
                </a:solidFill>
                <a:latin typeface="+mj-lt"/>
              </a:rPr>
              <a:t>old</a:t>
            </a:r>
            <a:r>
              <a:rPr lang="en-US" sz="2400" baseline="-25000" dirty="0">
                <a:solidFill>
                  <a:schemeClr val="bg2">
                    <a:lumMod val="50000"/>
                  </a:schemeClr>
                </a:solidFill>
                <a:latin typeface="+mj-lt"/>
              </a:rPr>
              <a:t> </a:t>
            </a:r>
            <a:r>
              <a:rPr lang="en-US" sz="2400" dirty="0">
                <a:solidFill>
                  <a:schemeClr val="bg2">
                    <a:lumMod val="50000"/>
                  </a:schemeClr>
                </a:solidFill>
                <a:latin typeface="+mj-lt"/>
              </a:rPr>
              <a:t>– </a:t>
            </a:r>
            <a:r>
              <a:rPr lang="en-US" sz="2400" dirty="0" err="1">
                <a:solidFill>
                  <a:schemeClr val="bg2">
                    <a:lumMod val="50000"/>
                  </a:schemeClr>
                </a:solidFill>
                <a:latin typeface="+mj-lt"/>
              </a:rPr>
              <a:t>X</a:t>
            </a:r>
            <a:r>
              <a:rPr lang="en-US" sz="2400" baseline="-25000" dirty="0" err="1">
                <a:solidFill>
                  <a:schemeClr val="bg2">
                    <a:lumMod val="50000"/>
                  </a:schemeClr>
                </a:solidFill>
                <a:latin typeface="+mj-lt"/>
              </a:rPr>
              <a:t>new</a:t>
            </a:r>
            <a:r>
              <a:rPr lang="en-US" sz="2400" dirty="0">
                <a:solidFill>
                  <a:schemeClr val="bg2">
                    <a:lumMod val="50000"/>
                  </a:schemeClr>
                </a:solidFill>
                <a:latin typeface="+mj-lt"/>
              </a:rPr>
              <a:t>) </a:t>
            </a:r>
            <a:r>
              <a:rPr lang="en-US" sz="2400" dirty="0" err="1">
                <a:solidFill>
                  <a:schemeClr val="bg2">
                    <a:lumMod val="50000"/>
                  </a:schemeClr>
                </a:solidFill>
                <a:latin typeface="+mj-lt"/>
              </a:rPr>
              <a:t>q</a:t>
            </a:r>
            <a:r>
              <a:rPr lang="en-US" sz="2400" baseline="-25000" dirty="0" err="1">
                <a:solidFill>
                  <a:schemeClr val="bg2">
                    <a:lumMod val="50000"/>
                  </a:schemeClr>
                </a:solidFill>
                <a:latin typeface="+mj-lt"/>
              </a:rPr>
              <a:t>value</a:t>
            </a:r>
            <a:br>
              <a:rPr lang="en-US" sz="2400" dirty="0">
                <a:solidFill>
                  <a:schemeClr val="bg2">
                    <a:lumMod val="50000"/>
                  </a:schemeClr>
                </a:solidFill>
                <a:latin typeface="+mj-lt"/>
              </a:rPr>
            </a:br>
            <a:endParaRPr lang="en-US" sz="1400" dirty="0">
              <a:solidFill>
                <a:schemeClr val="bg2">
                  <a:lumMod val="50000"/>
                </a:schemeClr>
              </a:solidFill>
              <a:latin typeface="+mj-lt"/>
            </a:endParaRPr>
          </a:p>
          <a:p>
            <a:pPr algn="ctr"/>
            <a:endParaRPr lang="en-US" dirty="0">
              <a:solidFill>
                <a:schemeClr val="bg2">
                  <a:lumMod val="50000"/>
                </a:schemeClr>
              </a:solidFill>
            </a:endParaRPr>
          </a:p>
        </p:txBody>
      </p:sp>
      <p:sp>
        <p:nvSpPr>
          <p:cNvPr id="9" name="TextBox 8">
            <a:extLst>
              <a:ext uri="{FF2B5EF4-FFF2-40B4-BE49-F238E27FC236}">
                <a16:creationId xmlns:a16="http://schemas.microsoft.com/office/drawing/2014/main" id="{61A05E3C-C051-1374-909F-C67720765464}"/>
              </a:ext>
            </a:extLst>
          </p:cNvPr>
          <p:cNvSpPr txBox="1"/>
          <p:nvPr/>
        </p:nvSpPr>
        <p:spPr>
          <a:xfrm>
            <a:off x="5076688" y="4995379"/>
            <a:ext cx="6823112"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rPr>
              <a:t>Being </a:t>
            </a:r>
            <a:r>
              <a:rPr lang="el-GR" sz="1800" dirty="0">
                <a:latin typeface="+mj-lt"/>
                <a:cs typeface="Lucida Sans Unicode" panose="020B0602030504020204" pitchFamily="34" charset="0"/>
              </a:rPr>
              <a:t>Δ</a:t>
            </a:r>
            <a:r>
              <a:rPr lang="en-US" sz="1800" dirty="0">
                <a:latin typeface="+mj-lt"/>
                <a:cs typeface="Lucida Sans Unicode" panose="020B0602030504020204" pitchFamily="34" charset="0"/>
              </a:rPr>
              <a:t>E &gt; 0, </a:t>
            </a:r>
            <a:r>
              <a:rPr lang="en-US" sz="1800" b="1" dirty="0">
                <a:solidFill>
                  <a:srgbClr val="FF0000"/>
                </a:solidFill>
                <a:latin typeface="+mj-lt"/>
                <a:cs typeface="Lucida Sans Unicode" panose="020B0602030504020204" pitchFamily="34" charset="0"/>
              </a:rPr>
              <a:t>H-shell is not moving out the right amount for the produced luminosity.</a:t>
            </a:r>
          </a:p>
        </p:txBody>
      </p:sp>
      <p:sp>
        <p:nvSpPr>
          <p:cNvPr id="11" name="TextBox 10">
            <a:extLst>
              <a:ext uri="{FF2B5EF4-FFF2-40B4-BE49-F238E27FC236}">
                <a16:creationId xmlns:a16="http://schemas.microsoft.com/office/drawing/2014/main" id="{96CE6E68-988F-552E-3BF1-15C3B18158B2}"/>
              </a:ext>
            </a:extLst>
          </p:cNvPr>
          <p:cNvSpPr txBox="1"/>
          <p:nvPr/>
        </p:nvSpPr>
        <p:spPr>
          <a:xfrm>
            <a:off x="798321" y="1220153"/>
            <a:ext cx="4008339" cy="338554"/>
          </a:xfrm>
          <a:prstGeom prst="rect">
            <a:avLst/>
          </a:prstGeom>
          <a:noFill/>
        </p:spPr>
        <p:txBody>
          <a:bodyPr wrap="square">
            <a:spAutoFit/>
          </a:bodyPr>
          <a:lstStyle/>
          <a:p>
            <a:r>
              <a:rPr lang="en-US" sz="1600" dirty="0">
                <a:latin typeface="+mj-lt"/>
              </a:rPr>
              <a:t>2.5 M</a:t>
            </a:r>
            <a:r>
              <a:rPr lang="en-US" sz="1600" baseline="-25000" dirty="0">
                <a:latin typeface="+mj-lt"/>
              </a:rPr>
              <a:t>⊙ </a:t>
            </a:r>
            <a:r>
              <a:rPr lang="en-US" sz="1600" dirty="0">
                <a:latin typeface="+mj-lt"/>
              </a:rPr>
              <a:t>Z=0.014 Y=0.273 no overshooting</a:t>
            </a:r>
          </a:p>
        </p:txBody>
      </p:sp>
      <p:pic>
        <p:nvPicPr>
          <p:cNvPr id="5" name="Picture 4">
            <a:extLst>
              <a:ext uri="{FF2B5EF4-FFF2-40B4-BE49-F238E27FC236}">
                <a16:creationId xmlns:a16="http://schemas.microsoft.com/office/drawing/2014/main" id="{7F8CD12F-43D7-26A4-4CB1-61F4EEA78CE4}"/>
              </a:ext>
            </a:extLst>
          </p:cNvPr>
          <p:cNvPicPr>
            <a:picLocks noChangeAspect="1"/>
          </p:cNvPicPr>
          <p:nvPr/>
        </p:nvPicPr>
        <p:blipFill>
          <a:blip r:embed="rId3"/>
          <a:stretch>
            <a:fillRect/>
          </a:stretch>
        </p:blipFill>
        <p:spPr>
          <a:xfrm>
            <a:off x="131000" y="1716672"/>
            <a:ext cx="4691760" cy="4668929"/>
          </a:xfrm>
          <a:prstGeom prst="rect">
            <a:avLst/>
          </a:prstGeom>
        </p:spPr>
      </p:pic>
      <p:sp>
        <p:nvSpPr>
          <p:cNvPr id="8" name="Footer Placeholder 7">
            <a:extLst>
              <a:ext uri="{FF2B5EF4-FFF2-40B4-BE49-F238E27FC236}">
                <a16:creationId xmlns:a16="http://schemas.microsoft.com/office/drawing/2014/main" id="{158CB874-B517-991F-B5B9-5D9B676305CD}"/>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209854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a:latin typeface="+mj-lt"/>
                <a:cs typeface="Courier New" panose="02070309020205020404" pitchFamily="49" charset="0"/>
              </a:rPr>
              <a:t>Shell shifting in a nutshell</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11</a:t>
            </a:fld>
            <a:endParaRPr lang="en-US"/>
          </a:p>
        </p:txBody>
      </p:sp>
      <p:pic>
        <p:nvPicPr>
          <p:cNvPr id="4" name="TCOS0.1_animation_2.5M">
            <a:hlinkClick r:id="" action="ppaction://media"/>
            <a:extLst>
              <a:ext uri="{FF2B5EF4-FFF2-40B4-BE49-F238E27FC236}">
                <a16:creationId xmlns:a16="http://schemas.microsoft.com/office/drawing/2014/main" id="{2A71617B-5439-5672-4D61-AB20C271A00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8388" y="1005137"/>
            <a:ext cx="6653244" cy="5527311"/>
          </a:xfrm>
          <a:prstGeom prst="rect">
            <a:avLst/>
          </a:prstGeom>
        </p:spPr>
      </p:pic>
      <p:sp>
        <p:nvSpPr>
          <p:cNvPr id="5" name="TextBox 4">
            <a:extLst>
              <a:ext uri="{FF2B5EF4-FFF2-40B4-BE49-F238E27FC236}">
                <a16:creationId xmlns:a16="http://schemas.microsoft.com/office/drawing/2014/main" id="{F57D984F-DF62-135E-6E20-735FFB053373}"/>
              </a:ext>
            </a:extLst>
          </p:cNvPr>
          <p:cNvSpPr txBox="1"/>
          <p:nvPr/>
        </p:nvSpPr>
        <p:spPr>
          <a:xfrm>
            <a:off x="7193209" y="1980709"/>
            <a:ext cx="4690403" cy="3447098"/>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2">
                    <a:lumMod val="50000"/>
                  </a:schemeClr>
                </a:solidFill>
                <a:latin typeface="+mn-lt"/>
              </a:rPr>
              <a:t>Everything moves rigidly. You can find a </a:t>
            </a:r>
            <a:r>
              <a:rPr lang="en-US" sz="1800" b="1" dirty="0">
                <a:solidFill>
                  <a:srgbClr val="FF0000"/>
                </a:solidFill>
                <a:latin typeface="+mn-lt"/>
              </a:rPr>
              <a:t>better guess </a:t>
            </a:r>
            <a:r>
              <a:rPr lang="en-US" sz="1800" dirty="0">
                <a:solidFill>
                  <a:schemeClr val="bg2">
                    <a:lumMod val="50000"/>
                  </a:schemeClr>
                </a:solidFill>
                <a:latin typeface="+mn-lt"/>
              </a:rPr>
              <a:t>for the next model by writing:</a:t>
            </a:r>
            <a:br>
              <a:rPr lang="en-US" sz="1800" dirty="0">
                <a:solidFill>
                  <a:schemeClr val="bg2">
                    <a:lumMod val="50000"/>
                  </a:schemeClr>
                </a:solidFill>
                <a:latin typeface="+mn-lt"/>
              </a:rPr>
            </a:br>
            <a:br>
              <a:rPr lang="en-US" sz="1800" dirty="0">
                <a:solidFill>
                  <a:schemeClr val="bg2">
                    <a:lumMod val="50000"/>
                  </a:schemeClr>
                </a:solidFill>
                <a:latin typeface="+mn-lt"/>
              </a:rPr>
            </a:br>
            <a:r>
              <a:rPr lang="en-US" sz="1800" dirty="0">
                <a:solidFill>
                  <a:schemeClr val="bg2">
                    <a:lumMod val="50000"/>
                  </a:schemeClr>
                </a:solidFill>
                <a:latin typeface="+mn-lt"/>
              </a:rPr>
              <a:t>               </a:t>
            </a:r>
            <a:r>
              <a:rPr lang="en-US" sz="2000" b="1" dirty="0" err="1">
                <a:solidFill>
                  <a:schemeClr val="bg2">
                    <a:lumMod val="50000"/>
                  </a:schemeClr>
                </a:solidFill>
                <a:latin typeface="+mn-lt"/>
              </a:rPr>
              <a:t>T</a:t>
            </a:r>
            <a:r>
              <a:rPr lang="en-US" sz="2000" b="1" baseline="-25000" dirty="0" err="1">
                <a:solidFill>
                  <a:schemeClr val="bg2">
                    <a:lumMod val="50000"/>
                  </a:schemeClr>
                </a:solidFill>
                <a:latin typeface="+mn-lt"/>
              </a:rPr>
              <a:t>guess</a:t>
            </a:r>
            <a:r>
              <a:rPr lang="en-US" sz="2000" b="1" dirty="0">
                <a:solidFill>
                  <a:schemeClr val="bg2">
                    <a:lumMod val="50000"/>
                  </a:schemeClr>
                </a:solidFill>
                <a:latin typeface="+mn-lt"/>
              </a:rPr>
              <a:t>(m) = T(m - </a:t>
            </a:r>
            <a:r>
              <a:rPr lang="el-GR" sz="2000" b="1" dirty="0">
                <a:solidFill>
                  <a:schemeClr val="bg2">
                    <a:lumMod val="50000"/>
                  </a:schemeClr>
                </a:solidFill>
                <a:latin typeface="+mn-lt"/>
                <a:cs typeface="Lucida Sans Unicode" panose="020B0602030504020204" pitchFamily="34" charset="0"/>
              </a:rPr>
              <a:t>Δ</a:t>
            </a:r>
            <a:r>
              <a:rPr lang="en-US" sz="2000" b="1" dirty="0">
                <a:solidFill>
                  <a:schemeClr val="bg2">
                    <a:lumMod val="50000"/>
                  </a:schemeClr>
                </a:solidFill>
                <a:latin typeface="+mn-lt"/>
                <a:cs typeface="Lucida Sans Unicode" panose="020B0602030504020204" pitchFamily="34" charset="0"/>
              </a:rPr>
              <a:t>M</a:t>
            </a:r>
            <a:r>
              <a:rPr lang="en-US" sz="2000" b="1" baseline="-25000" dirty="0">
                <a:solidFill>
                  <a:schemeClr val="bg2">
                    <a:lumMod val="50000"/>
                  </a:schemeClr>
                </a:solidFill>
                <a:latin typeface="+mn-lt"/>
                <a:cs typeface="Lucida Sans Unicode" panose="020B0602030504020204" pitchFamily="34" charset="0"/>
              </a:rPr>
              <a:t>x</a:t>
            </a:r>
            <a:r>
              <a:rPr lang="en-US" sz="2000" b="1" dirty="0">
                <a:solidFill>
                  <a:schemeClr val="bg2">
                    <a:lumMod val="50000"/>
                  </a:schemeClr>
                </a:solidFill>
                <a:latin typeface="+mn-lt"/>
              </a:rPr>
              <a:t>)</a:t>
            </a:r>
            <a:br>
              <a:rPr lang="en-US" sz="2000" b="1" dirty="0">
                <a:solidFill>
                  <a:schemeClr val="bg2">
                    <a:lumMod val="50000"/>
                  </a:schemeClr>
                </a:solidFill>
                <a:latin typeface="+mn-lt"/>
              </a:rPr>
            </a:br>
            <a:br>
              <a:rPr lang="en-US" sz="1800" dirty="0">
                <a:solidFill>
                  <a:schemeClr val="bg2">
                    <a:lumMod val="50000"/>
                  </a:schemeClr>
                </a:solidFill>
                <a:latin typeface="+mn-lt"/>
              </a:rPr>
            </a:br>
            <a:r>
              <a:rPr lang="en-US" sz="1800" dirty="0">
                <a:solidFill>
                  <a:schemeClr val="bg2">
                    <a:lumMod val="50000"/>
                  </a:schemeClr>
                </a:solidFill>
                <a:latin typeface="+mn-lt"/>
              </a:rPr>
              <a:t>where </a:t>
            </a:r>
            <a:r>
              <a:rPr lang="el-GR" sz="1800" dirty="0">
                <a:solidFill>
                  <a:schemeClr val="bg2">
                    <a:lumMod val="50000"/>
                  </a:schemeClr>
                </a:solidFill>
                <a:latin typeface="+mn-lt"/>
                <a:cs typeface="Lucida Sans Unicode" panose="020B0602030504020204" pitchFamily="34" charset="0"/>
              </a:rPr>
              <a:t>Δ</a:t>
            </a:r>
            <a:r>
              <a:rPr lang="en-US" sz="1800" dirty="0">
                <a:solidFill>
                  <a:schemeClr val="bg2">
                    <a:lumMod val="50000"/>
                  </a:schemeClr>
                </a:solidFill>
                <a:latin typeface="+mn-lt"/>
                <a:cs typeface="Lucida Sans Unicode" panose="020B0602030504020204" pitchFamily="34" charset="0"/>
              </a:rPr>
              <a:t>M</a:t>
            </a:r>
            <a:r>
              <a:rPr lang="en-US" sz="1800" baseline="-25000" dirty="0">
                <a:solidFill>
                  <a:schemeClr val="bg2">
                    <a:lumMod val="50000"/>
                  </a:schemeClr>
                </a:solidFill>
                <a:latin typeface="+mn-lt"/>
                <a:cs typeface="Lucida Sans Unicode" panose="020B0602030504020204" pitchFamily="34" charset="0"/>
              </a:rPr>
              <a:t>x </a:t>
            </a:r>
            <a:r>
              <a:rPr lang="en-US" sz="1800" dirty="0">
                <a:solidFill>
                  <a:schemeClr val="bg2">
                    <a:lumMod val="50000"/>
                  </a:schemeClr>
                </a:solidFill>
                <a:latin typeface="+mn-lt"/>
                <a:cs typeface="Lucida Sans Unicode" panose="020B0602030504020204" pitchFamily="34" charset="0"/>
              </a:rPr>
              <a:t>is the burnt hydrogen.</a:t>
            </a:r>
            <a:br>
              <a:rPr lang="en-US" sz="1800" dirty="0">
                <a:solidFill>
                  <a:schemeClr val="bg2">
                    <a:lumMod val="50000"/>
                  </a:schemeClr>
                </a:solidFill>
                <a:latin typeface="+mn-lt"/>
                <a:cs typeface="Lucida Sans Unicode" panose="020B0602030504020204" pitchFamily="34" charset="0"/>
              </a:rPr>
            </a:br>
            <a:br>
              <a:rPr lang="en-US" sz="1800" dirty="0">
                <a:solidFill>
                  <a:schemeClr val="bg2">
                    <a:lumMod val="50000"/>
                  </a:schemeClr>
                </a:solidFill>
                <a:latin typeface="+mn-lt"/>
                <a:cs typeface="Lucida Sans Unicode" panose="020B0602030504020204" pitchFamily="34" charset="0"/>
              </a:rPr>
            </a:br>
            <a:br>
              <a:rPr lang="en-US" sz="1800" dirty="0">
                <a:solidFill>
                  <a:schemeClr val="bg2">
                    <a:lumMod val="50000"/>
                  </a:schemeClr>
                </a:solidFill>
                <a:latin typeface="+mn-lt"/>
                <a:cs typeface="Lucida Sans Unicode" panose="020B0602030504020204" pitchFamily="34" charset="0"/>
              </a:rPr>
            </a:br>
            <a:endParaRPr lang="en-US" sz="1800" dirty="0">
              <a:solidFill>
                <a:schemeClr val="bg2">
                  <a:lumMod val="50000"/>
                </a:schemeClr>
              </a:solidFill>
              <a:latin typeface="+mn-lt"/>
              <a:cs typeface="Lucida Sans Unicode" panose="020B0602030504020204" pitchFamily="34" charset="0"/>
            </a:endParaRPr>
          </a:p>
          <a:p>
            <a:pPr marL="285750" indent="-285750">
              <a:buFont typeface="Arial" panose="020B0604020202020204" pitchFamily="34" charset="0"/>
              <a:buChar char="•"/>
            </a:pPr>
            <a:r>
              <a:rPr lang="en-US" sz="1800" dirty="0">
                <a:solidFill>
                  <a:schemeClr val="bg2">
                    <a:lumMod val="50000"/>
                  </a:schemeClr>
                </a:solidFill>
                <a:latin typeface="+mn-lt"/>
                <a:cs typeface="Lucida Sans Unicode" panose="020B0602030504020204" pitchFamily="34" charset="0"/>
              </a:rPr>
              <a:t>The shift is applied only during </a:t>
            </a:r>
            <a:r>
              <a:rPr lang="en-US" sz="1800" dirty="0" err="1">
                <a:solidFill>
                  <a:schemeClr val="bg2">
                    <a:lumMod val="50000"/>
                  </a:schemeClr>
                </a:solidFill>
                <a:latin typeface="+mn-lt"/>
                <a:cs typeface="Lucida Sans Unicode" panose="020B0602030504020204" pitchFamily="34" charset="0"/>
              </a:rPr>
              <a:t>interpulse</a:t>
            </a:r>
            <a:r>
              <a:rPr lang="en-US" sz="1800" dirty="0">
                <a:solidFill>
                  <a:schemeClr val="bg2">
                    <a:lumMod val="50000"/>
                  </a:schemeClr>
                </a:solidFill>
                <a:latin typeface="+mn-lt"/>
                <a:cs typeface="Lucida Sans Unicode" panose="020B0602030504020204" pitchFamily="34" charset="0"/>
              </a:rPr>
              <a:t>, when hydrogen burning is active.</a:t>
            </a:r>
            <a:endParaRPr lang="en-US" sz="1800" dirty="0">
              <a:latin typeface="+mn-lt"/>
            </a:endParaRPr>
          </a:p>
        </p:txBody>
      </p:sp>
      <p:sp>
        <p:nvSpPr>
          <p:cNvPr id="3" name="Footer Placeholder 2">
            <a:extLst>
              <a:ext uri="{FF2B5EF4-FFF2-40B4-BE49-F238E27FC236}">
                <a16:creationId xmlns:a16="http://schemas.microsoft.com/office/drawing/2014/main" id="{CA71421E-ABBD-A45A-7022-40BFF0A4CA0D}"/>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3274292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a:latin typeface="+mj-lt"/>
                <a:cs typeface="Courier New" panose="02070309020205020404" pitchFamily="49" charset="0"/>
              </a:rPr>
              <a:t>Shell shifting in a nutshell</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12</a:t>
            </a:fld>
            <a:endParaRPr lang="en-US"/>
          </a:p>
        </p:txBody>
      </p:sp>
      <p:pic>
        <p:nvPicPr>
          <p:cNvPr id="4" name="TCOS0.1_animation_2.5M">
            <a:hlinkClick r:id="" action="ppaction://media"/>
            <a:extLst>
              <a:ext uri="{FF2B5EF4-FFF2-40B4-BE49-F238E27FC236}">
                <a16:creationId xmlns:a16="http://schemas.microsoft.com/office/drawing/2014/main" id="{2A71617B-5439-5672-4D61-AB20C271A00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8388" y="1005137"/>
            <a:ext cx="6653244" cy="5527311"/>
          </a:xfrm>
          <a:prstGeom prst="rect">
            <a:avLst/>
          </a:prstGeom>
        </p:spPr>
      </p:pic>
      <p:sp>
        <p:nvSpPr>
          <p:cNvPr id="5" name="TextBox 4">
            <a:extLst>
              <a:ext uri="{FF2B5EF4-FFF2-40B4-BE49-F238E27FC236}">
                <a16:creationId xmlns:a16="http://schemas.microsoft.com/office/drawing/2014/main" id="{F57D984F-DF62-135E-6E20-735FFB053373}"/>
              </a:ext>
            </a:extLst>
          </p:cNvPr>
          <p:cNvSpPr txBox="1"/>
          <p:nvPr/>
        </p:nvSpPr>
        <p:spPr>
          <a:xfrm>
            <a:off x="7040118" y="1939767"/>
            <a:ext cx="4690403" cy="3139321"/>
          </a:xfrm>
          <a:prstGeom prst="rect">
            <a:avLst/>
          </a:prstGeom>
          <a:noFill/>
        </p:spPr>
        <p:txBody>
          <a:bodyPr wrap="square" rtlCol="0">
            <a:spAutoFit/>
          </a:bodyPr>
          <a:lstStyle/>
          <a:p>
            <a:endParaRPr lang="en-US" sz="1800" dirty="0">
              <a:solidFill>
                <a:schemeClr val="bg2">
                  <a:lumMod val="50000"/>
                </a:schemeClr>
              </a:solidFill>
              <a:latin typeface="+mn-lt"/>
              <a:cs typeface="Lucida Sans Unicode" panose="020B0602030504020204" pitchFamily="34" charset="0"/>
            </a:endParaRPr>
          </a:p>
          <a:p>
            <a:pPr marL="285750" indent="-285750">
              <a:buFont typeface="Arial" panose="020B0604020202020204" pitchFamily="34" charset="0"/>
              <a:buChar char="•"/>
            </a:pPr>
            <a:r>
              <a:rPr lang="en-US" sz="1800" dirty="0">
                <a:solidFill>
                  <a:schemeClr val="bg2">
                    <a:lumMod val="50000"/>
                  </a:schemeClr>
                </a:solidFill>
                <a:latin typeface="+mj-lt"/>
                <a:cs typeface="Lucida Sans Unicode" panose="020B0602030504020204" pitchFamily="34" charset="0"/>
              </a:rPr>
              <a:t>Alleviates the problem but it is not enough. Still </a:t>
            </a:r>
            <a:r>
              <a:rPr lang="en-US" sz="1800" b="1" dirty="0">
                <a:solidFill>
                  <a:srgbClr val="FF0000"/>
                </a:solidFill>
                <a:latin typeface="+mj-lt"/>
                <a:cs typeface="Lucida Sans Unicode" panose="020B0602030504020204" pitchFamily="34" charset="0"/>
              </a:rPr>
              <a:t>200+ hours </a:t>
            </a:r>
            <a:r>
              <a:rPr lang="en-US" sz="1800" dirty="0">
                <a:solidFill>
                  <a:schemeClr val="bg2">
                    <a:lumMod val="50000"/>
                  </a:schemeClr>
                </a:solidFill>
                <a:latin typeface="+mj-lt"/>
                <a:cs typeface="Lucida Sans Unicode" panose="020B0602030504020204" pitchFamily="34" charset="0"/>
              </a:rPr>
              <a:t>of computing time.</a:t>
            </a:r>
            <a:br>
              <a:rPr lang="en-US" sz="1800" dirty="0">
                <a:solidFill>
                  <a:schemeClr val="bg2">
                    <a:lumMod val="50000"/>
                  </a:schemeClr>
                </a:solidFill>
                <a:latin typeface="+mj-lt"/>
                <a:cs typeface="Lucida Sans Unicode" panose="020B0602030504020204" pitchFamily="34" charset="0"/>
              </a:rPr>
            </a:br>
            <a:br>
              <a:rPr lang="en-US" sz="1800" dirty="0">
                <a:solidFill>
                  <a:schemeClr val="bg2">
                    <a:lumMod val="50000"/>
                  </a:schemeClr>
                </a:solidFill>
                <a:latin typeface="+mj-lt"/>
                <a:cs typeface="Lucida Sans Unicode" panose="020B0602030504020204" pitchFamily="34" charset="0"/>
              </a:rPr>
            </a:br>
            <a:br>
              <a:rPr lang="en-US" sz="1800" dirty="0">
                <a:solidFill>
                  <a:schemeClr val="bg2">
                    <a:lumMod val="50000"/>
                  </a:schemeClr>
                </a:solidFill>
                <a:latin typeface="+mn-lt"/>
                <a:cs typeface="Lucida Sans Unicode" panose="020B0602030504020204" pitchFamily="34" charset="0"/>
              </a:rPr>
            </a:br>
            <a:br>
              <a:rPr lang="en-US" sz="1800" dirty="0">
                <a:solidFill>
                  <a:schemeClr val="bg2">
                    <a:lumMod val="50000"/>
                  </a:schemeClr>
                </a:solidFill>
                <a:latin typeface="+mn-lt"/>
                <a:cs typeface="Lucida Sans Unicode" panose="020B0602030504020204" pitchFamily="34" charset="0"/>
              </a:rPr>
            </a:br>
            <a:endParaRPr lang="en-US" sz="1800" dirty="0">
              <a:solidFill>
                <a:schemeClr val="bg2">
                  <a:lumMod val="50000"/>
                </a:schemeClr>
              </a:solidFill>
              <a:latin typeface="+mn-lt"/>
              <a:cs typeface="Lucida Sans Unicode" panose="020B0602030504020204" pitchFamily="34" charset="0"/>
            </a:endParaRPr>
          </a:p>
          <a:p>
            <a:pPr marL="285750" indent="-285750">
              <a:buFont typeface="Arial" panose="020B0604020202020204" pitchFamily="34" charset="0"/>
              <a:buChar char="•"/>
            </a:pPr>
            <a:r>
              <a:rPr lang="en-US" sz="1800" dirty="0">
                <a:solidFill>
                  <a:schemeClr val="bg2">
                    <a:lumMod val="50000"/>
                  </a:schemeClr>
                </a:solidFill>
                <a:latin typeface="+mn-lt"/>
                <a:cs typeface="Lucida Sans Unicode" panose="020B0602030504020204" pitchFamily="34" charset="0"/>
              </a:rPr>
              <a:t>Shell shifting was already suggested by </a:t>
            </a:r>
            <a:r>
              <a:rPr lang="en-US" sz="1800" dirty="0" err="1">
                <a:solidFill>
                  <a:schemeClr val="bg2">
                    <a:lumMod val="50000"/>
                  </a:schemeClr>
                </a:solidFill>
                <a:latin typeface="+mn-lt"/>
                <a:cs typeface="Lucida Sans Unicode" panose="020B0602030504020204" pitchFamily="34" charset="0"/>
              </a:rPr>
              <a:t>Weigert</a:t>
            </a:r>
            <a:r>
              <a:rPr lang="en-US" sz="1800" dirty="0">
                <a:solidFill>
                  <a:schemeClr val="bg2">
                    <a:lumMod val="50000"/>
                  </a:schemeClr>
                </a:solidFill>
                <a:latin typeface="+mn-lt"/>
                <a:cs typeface="Lucida Sans Unicode" panose="020B0602030504020204" pitchFamily="34" charset="0"/>
              </a:rPr>
              <a:t> (1966). Same idea but different implementation.</a:t>
            </a:r>
            <a:endParaRPr lang="en-US" sz="1800" dirty="0">
              <a:latin typeface="+mn-lt"/>
            </a:endParaRPr>
          </a:p>
        </p:txBody>
      </p:sp>
      <p:sp>
        <p:nvSpPr>
          <p:cNvPr id="3" name="Footer Placeholder 2">
            <a:extLst>
              <a:ext uri="{FF2B5EF4-FFF2-40B4-BE49-F238E27FC236}">
                <a16:creationId xmlns:a16="http://schemas.microsoft.com/office/drawing/2014/main" id="{CA71421E-ABBD-A45A-7022-40BFF0A4CA0D}"/>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2600933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err="1">
                <a:latin typeface="+mj-lt"/>
                <a:cs typeface="Lucida Sans Unicode" panose="020B0602030504020204" pitchFamily="34" charset="0"/>
              </a:rPr>
              <a:t>Δt</a:t>
            </a:r>
            <a:r>
              <a:rPr lang="en-US" b="1">
                <a:latin typeface="+mj-lt"/>
                <a:cs typeface="Lucida Sans Unicode" panose="020B0602030504020204" pitchFamily="34" charset="0"/>
              </a:rPr>
              <a:t> correction</a:t>
            </a:r>
            <a:r>
              <a:rPr lang="en-US" b="1"/>
              <a:t>: </a:t>
            </a:r>
            <a:r>
              <a:rPr lang="en-US" i="1" dirty="0"/>
              <a:t>the real clock is the H-shell itself</a:t>
            </a:r>
            <a:endParaRPr lang="en-US" dirty="0">
              <a:latin typeface="Courier New" panose="02070309020205020404" pitchFamily="49" charset="0"/>
              <a:cs typeface="Courier New" panose="02070309020205020404" pitchFamily="49" charset="0"/>
            </a:endParaRP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13</a:t>
            </a:fld>
            <a:endParaRPr lang="en-US"/>
          </a:p>
        </p:txBody>
      </p:sp>
      <p:sp>
        <p:nvSpPr>
          <p:cNvPr id="5" name="TextBox 4">
            <a:extLst>
              <a:ext uri="{FF2B5EF4-FFF2-40B4-BE49-F238E27FC236}">
                <a16:creationId xmlns:a16="http://schemas.microsoft.com/office/drawing/2014/main" id="{F57D984F-DF62-135E-6E20-735FFB053373}"/>
              </a:ext>
            </a:extLst>
          </p:cNvPr>
          <p:cNvSpPr txBox="1"/>
          <p:nvPr/>
        </p:nvSpPr>
        <p:spPr>
          <a:xfrm>
            <a:off x="5831471" y="1143445"/>
            <a:ext cx="5803800" cy="5355312"/>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cs typeface="Lucida Sans Unicode" panose="020B0602030504020204" pitchFamily="34" charset="0"/>
              </a:rPr>
              <a:t>On top of the shell shifting I can choose the timestep imposing the equality between E</a:t>
            </a:r>
            <a:r>
              <a:rPr lang="en-US" sz="1800" baseline="-25000" dirty="0">
                <a:latin typeface="+mj-lt"/>
                <a:cs typeface="Lucida Sans Unicode" panose="020B0602030504020204" pitchFamily="34" charset="0"/>
              </a:rPr>
              <a:t>1 </a:t>
            </a:r>
            <a:r>
              <a:rPr lang="en-US" sz="1800" dirty="0">
                <a:latin typeface="+mj-lt"/>
                <a:cs typeface="Lucida Sans Unicode" panose="020B0602030504020204" pitchFamily="34" charset="0"/>
              </a:rPr>
              <a:t>and (</a:t>
            </a:r>
            <a:r>
              <a:rPr lang="en-US" sz="1800" i="1" dirty="0">
                <a:latin typeface="+mj-lt"/>
                <a:cs typeface="Lucida Sans Unicode" panose="020B0602030504020204" pitchFamily="34" charset="0"/>
              </a:rPr>
              <a:t>a proxy for</a:t>
            </a:r>
            <a:r>
              <a:rPr lang="en-US" sz="1800" dirty="0">
                <a:latin typeface="+mj-lt"/>
                <a:cs typeface="Lucida Sans Unicode" panose="020B0602030504020204" pitchFamily="34" charset="0"/>
              </a:rPr>
              <a:t>) </a:t>
            </a:r>
            <a:r>
              <a:rPr lang="en-US" sz="1800" dirty="0" err="1">
                <a:latin typeface="+mj-lt"/>
                <a:cs typeface="Lucida Sans Unicode" panose="020B0602030504020204" pitchFamily="34" charset="0"/>
              </a:rPr>
              <a:t>E</a:t>
            </a:r>
            <a:r>
              <a:rPr lang="en-US" sz="1800" baseline="-25000" dirty="0" err="1">
                <a:latin typeface="+mj-lt"/>
                <a:cs typeface="Lucida Sans Unicode" panose="020B0602030504020204" pitchFamily="34" charset="0"/>
              </a:rPr>
              <a:t>hel</a:t>
            </a:r>
            <a:r>
              <a:rPr lang="en-US" sz="1800" dirty="0">
                <a:latin typeface="+mj-lt"/>
                <a:cs typeface="Lucida Sans Unicode" panose="020B0602030504020204" pitchFamily="34" charset="0"/>
              </a:rPr>
              <a:t>.</a:t>
            </a:r>
            <a:br>
              <a:rPr lang="en-US" sz="1800" dirty="0">
                <a:latin typeface="+mj-lt"/>
                <a:cs typeface="Lucida Sans Unicode" panose="020B0602030504020204" pitchFamily="34" charset="0"/>
              </a:rPr>
            </a:br>
            <a:br>
              <a:rPr lang="en-US" sz="1800" dirty="0">
                <a:latin typeface="+mj-lt"/>
                <a:cs typeface="Lucida Sans Unicode" panose="020B0602030504020204" pitchFamily="34" charset="0"/>
              </a:rPr>
            </a:br>
            <a:br>
              <a:rPr lang="en-US" sz="1800" dirty="0">
                <a:latin typeface="+mj-lt"/>
                <a:cs typeface="Lucida Sans Unicode" panose="020B0602030504020204" pitchFamily="34" charset="0"/>
              </a:rPr>
            </a:br>
            <a:br>
              <a:rPr lang="en-US" sz="1800" dirty="0">
                <a:latin typeface="+mj-lt"/>
                <a:cs typeface="Lucida Sans Unicode" panose="020B0602030504020204" pitchFamily="34" charset="0"/>
              </a:rPr>
            </a:br>
            <a:endParaRPr lang="en-US" sz="1800" dirty="0">
              <a:latin typeface="+mj-lt"/>
              <a:cs typeface="Lucida Sans Unicode" panose="020B0602030504020204" pitchFamily="34" charset="0"/>
            </a:endParaRPr>
          </a:p>
          <a:p>
            <a:pPr marL="285750" indent="-285750">
              <a:buFont typeface="Arial" panose="020B0604020202020204" pitchFamily="34" charset="0"/>
              <a:buChar char="•"/>
            </a:pPr>
            <a:endParaRPr lang="en-US" sz="1800" dirty="0">
              <a:latin typeface="+mj-lt"/>
              <a:cs typeface="Lucida Sans Unicode" panose="020B0602030504020204" pitchFamily="34" charset="0"/>
            </a:endParaRPr>
          </a:p>
          <a:p>
            <a:pPr marL="285750" indent="-285750">
              <a:buFont typeface="Arial" panose="020B0604020202020204" pitchFamily="34" charset="0"/>
              <a:buChar char="•"/>
            </a:pPr>
            <a:r>
              <a:rPr lang="en-US" sz="1800" dirty="0">
                <a:latin typeface="+mj-lt"/>
                <a:cs typeface="Lucida Sans Unicode" panose="020B0602030504020204" pitchFamily="34" charset="0"/>
              </a:rPr>
              <a:t>From </a:t>
            </a:r>
            <a:r>
              <a:rPr lang="en-US" sz="1800" b="1" dirty="0">
                <a:solidFill>
                  <a:srgbClr val="FF0000"/>
                </a:solidFill>
                <a:latin typeface="+mj-lt"/>
                <a:cs typeface="Lucida Sans Unicode" panose="020B0602030504020204" pitchFamily="34" charset="0"/>
              </a:rPr>
              <a:t>+400 hours (&gt;15000 models between pulses)</a:t>
            </a:r>
            <a:r>
              <a:rPr lang="en-US" sz="1800" dirty="0">
                <a:latin typeface="+mj-lt"/>
                <a:cs typeface="Lucida Sans Unicode" panose="020B0602030504020204" pitchFamily="34" charset="0"/>
              </a:rPr>
              <a:t> we can compute the same number of thermal pulses in </a:t>
            </a:r>
            <a:r>
              <a:rPr lang="en-US" sz="1800" b="1" dirty="0">
                <a:solidFill>
                  <a:srgbClr val="FF0000"/>
                </a:solidFill>
                <a:latin typeface="+mj-lt"/>
                <a:cs typeface="Lucida Sans Unicode" panose="020B0602030504020204" pitchFamily="34" charset="0"/>
              </a:rPr>
              <a:t>50-60 hours (~3000 models per </a:t>
            </a:r>
            <a:r>
              <a:rPr lang="en-US" sz="1800" b="1" dirty="0" err="1">
                <a:solidFill>
                  <a:srgbClr val="FF0000"/>
                </a:solidFill>
                <a:latin typeface="+mj-lt"/>
                <a:cs typeface="Lucida Sans Unicode" panose="020B0602030504020204" pitchFamily="34" charset="0"/>
              </a:rPr>
              <a:t>interpulse</a:t>
            </a:r>
            <a:r>
              <a:rPr lang="en-US" sz="1800" b="1" dirty="0">
                <a:solidFill>
                  <a:srgbClr val="FF0000"/>
                </a:solidFill>
                <a:latin typeface="+mj-lt"/>
                <a:cs typeface="Lucida Sans Unicode" panose="020B0602030504020204" pitchFamily="34" charset="0"/>
              </a:rPr>
              <a:t>)</a:t>
            </a:r>
            <a:r>
              <a:rPr lang="en-US" sz="1800" dirty="0">
                <a:latin typeface="+mj-lt"/>
                <a:cs typeface="Lucida Sans Unicode" panose="020B0602030504020204" pitchFamily="34" charset="0"/>
              </a:rPr>
              <a:t>, with a similar accuracy, for 2.5M</a:t>
            </a:r>
            <a:r>
              <a:rPr lang="en-US" sz="1800" baseline="-25000" dirty="0">
                <a:latin typeface="+mj-lt"/>
              </a:rPr>
              <a:t>⊙ </a:t>
            </a:r>
            <a:r>
              <a:rPr lang="en-US" sz="1800" dirty="0">
                <a:latin typeface="+mj-lt"/>
              </a:rPr>
              <a:t>model.</a:t>
            </a:r>
            <a:endParaRPr lang="en-US" sz="1800" dirty="0">
              <a:latin typeface="+mj-lt"/>
              <a:cs typeface="Lucida Sans Unicode" panose="020B0602030504020204" pitchFamily="34" charset="0"/>
            </a:endParaRPr>
          </a:p>
          <a:p>
            <a:pPr marL="285750" indent="-285750">
              <a:buFont typeface="Arial" panose="020B0604020202020204" pitchFamily="34" charset="0"/>
              <a:buChar char="•"/>
            </a:pPr>
            <a:endParaRPr lang="en-US" sz="1800" dirty="0">
              <a:latin typeface="+mj-lt"/>
              <a:cs typeface="Lucida Sans Unicode" panose="020B0602030504020204" pitchFamily="34" charset="0"/>
            </a:endParaRPr>
          </a:p>
          <a:p>
            <a:pPr marL="285750" indent="-285750">
              <a:buFont typeface="Arial" panose="020B0604020202020204" pitchFamily="34" charset="0"/>
              <a:buChar char="•"/>
            </a:pPr>
            <a:endParaRPr lang="en-US" sz="1800" dirty="0">
              <a:latin typeface="+mj-lt"/>
              <a:cs typeface="Lucida Sans Unicode" panose="020B0602030504020204" pitchFamily="34" charset="0"/>
            </a:endParaRPr>
          </a:p>
          <a:p>
            <a:pPr marL="285750" indent="-285750">
              <a:buFont typeface="Arial" panose="020B0604020202020204" pitchFamily="34" charset="0"/>
              <a:buChar char="•"/>
            </a:pPr>
            <a:endParaRPr lang="en-US" sz="1800" dirty="0">
              <a:latin typeface="+mj-lt"/>
              <a:cs typeface="Lucida Sans Unicode" panose="020B0602030504020204" pitchFamily="34" charset="0"/>
            </a:endParaRPr>
          </a:p>
          <a:p>
            <a:pPr marL="285750" indent="-285750">
              <a:buFont typeface="Arial" panose="020B0604020202020204" pitchFamily="34" charset="0"/>
              <a:buChar char="•"/>
            </a:pPr>
            <a:r>
              <a:rPr lang="en-US" sz="1800" b="1" dirty="0">
                <a:solidFill>
                  <a:srgbClr val="FF0000"/>
                </a:solidFill>
                <a:latin typeface="+mj-lt"/>
                <a:cs typeface="Lucida Sans Unicode" panose="020B0602030504020204" pitchFamily="34" charset="0"/>
              </a:rPr>
              <a:t>Idea: </a:t>
            </a:r>
            <a:r>
              <a:rPr lang="en-US" sz="1800" dirty="0">
                <a:solidFill>
                  <a:schemeClr val="bg2">
                    <a:lumMod val="50000"/>
                  </a:schemeClr>
                </a:solidFill>
                <a:latin typeface="+mj-lt"/>
                <a:cs typeface="Lucida Sans Unicode" panose="020B0602030504020204" pitchFamily="34" charset="0"/>
              </a:rPr>
              <a:t>similar approach may be generalized to other complex situations, i.e. H-shell in RGB phase, inward carbon flame for Super AGB stars... </a:t>
            </a:r>
            <a:r>
              <a:rPr lang="en-US" sz="1800" b="1" i="1" dirty="0">
                <a:solidFill>
                  <a:schemeClr val="bg2">
                    <a:lumMod val="50000"/>
                  </a:schemeClr>
                </a:solidFill>
                <a:latin typeface="+mj-lt"/>
                <a:cs typeface="Lucida Sans Unicode" panose="020B0602030504020204" pitchFamily="34" charset="0"/>
              </a:rPr>
              <a:t>To be continued..</a:t>
            </a:r>
            <a:endParaRPr lang="en-US" sz="1800" b="1" i="1" dirty="0">
              <a:solidFill>
                <a:srgbClr val="FF0000"/>
              </a:solidFill>
              <a:latin typeface="+mj-lt"/>
              <a:cs typeface="Lucida Sans Unicode" panose="020B0602030504020204" pitchFamily="34" charset="0"/>
            </a:endParaRPr>
          </a:p>
        </p:txBody>
      </p:sp>
      <p:sp>
        <p:nvSpPr>
          <p:cNvPr id="7" name="TextBox 6">
            <a:extLst>
              <a:ext uri="{FF2B5EF4-FFF2-40B4-BE49-F238E27FC236}">
                <a16:creationId xmlns:a16="http://schemas.microsoft.com/office/drawing/2014/main" id="{32F12446-2A3E-9C1A-4058-CBE803D77902}"/>
              </a:ext>
            </a:extLst>
          </p:cNvPr>
          <p:cNvSpPr txBox="1"/>
          <p:nvPr/>
        </p:nvSpPr>
        <p:spPr>
          <a:xfrm>
            <a:off x="1402443" y="1211510"/>
            <a:ext cx="3983379" cy="338554"/>
          </a:xfrm>
          <a:prstGeom prst="rect">
            <a:avLst/>
          </a:prstGeom>
          <a:noFill/>
        </p:spPr>
        <p:txBody>
          <a:bodyPr wrap="square">
            <a:spAutoFit/>
          </a:bodyPr>
          <a:lstStyle/>
          <a:p>
            <a:r>
              <a:rPr lang="en-US" sz="1600" dirty="0">
                <a:latin typeface="+mj-lt"/>
              </a:rPr>
              <a:t>2.5 M</a:t>
            </a:r>
            <a:r>
              <a:rPr lang="en-US" sz="1600" baseline="-25000" dirty="0">
                <a:latin typeface="+mj-lt"/>
              </a:rPr>
              <a:t>⊙ </a:t>
            </a:r>
            <a:r>
              <a:rPr lang="en-US" sz="1600" dirty="0">
                <a:latin typeface="+mj-lt"/>
              </a:rPr>
              <a:t>Z=0.014 Y=0.273 no overshooting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B3D083-B8CB-E868-39CD-8831D0322339}"/>
                  </a:ext>
                </a:extLst>
              </p:cNvPr>
              <p:cNvSpPr txBox="1"/>
              <p:nvPr/>
            </p:nvSpPr>
            <p:spPr>
              <a:xfrm>
                <a:off x="7718958" y="2172975"/>
                <a:ext cx="2028825" cy="844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0" smtClean="0">
                          <a:latin typeface="Cambria Math" panose="02040503050406030204" pitchFamily="18" charset="0"/>
                          <a:ea typeface="Cambria Math" panose="02040503050406030204" pitchFamily="18" charset="0"/>
                          <a:cs typeface="Lucida Sans Unicode" panose="020B0602030504020204" pitchFamily="34" charset="0"/>
                        </a:rPr>
                        <m:t>∆</m:t>
                      </m:r>
                      <m:sSup>
                        <m:sSupPr>
                          <m:ctrlPr>
                            <a:rPr lang="en-US" sz="2400" b="0" i="1" smtClean="0">
                              <a:latin typeface="Cambria Math" panose="02040503050406030204" pitchFamily="18" charset="0"/>
                              <a:ea typeface="Cambria Math" panose="02040503050406030204" pitchFamily="18" charset="0"/>
                              <a:cs typeface="Lucida Sans Unicode" panose="020B0602030504020204" pitchFamily="34" charset="0"/>
                            </a:rPr>
                          </m:ctrlPr>
                        </m:sSupPr>
                        <m:e>
                          <m:r>
                            <m:rPr>
                              <m:sty m:val="p"/>
                            </m:rPr>
                            <a:rPr lang="en-US" sz="2400" b="0" i="0" smtClean="0">
                              <a:latin typeface="Cambria Math" panose="02040503050406030204" pitchFamily="18" charset="0"/>
                              <a:ea typeface="Cambria Math" panose="02040503050406030204" pitchFamily="18" charset="0"/>
                              <a:cs typeface="Lucida Sans Unicode" panose="020B0602030504020204" pitchFamily="34" charset="0"/>
                            </a:rPr>
                            <m:t>t</m:t>
                          </m:r>
                        </m:e>
                        <m:sup>
                          <m:r>
                            <a:rPr lang="en-US" sz="2400" b="0" i="0" smtClean="0">
                              <a:latin typeface="Cambria Math" panose="02040503050406030204" pitchFamily="18" charset="0"/>
                              <a:ea typeface="Cambria Math" panose="02040503050406030204" pitchFamily="18" charset="0"/>
                              <a:cs typeface="Lucida Sans Unicode" panose="020B0602030504020204" pitchFamily="34" charset="0"/>
                            </a:rPr>
                            <m:t>′</m:t>
                          </m:r>
                        </m:sup>
                      </m:sSup>
                      <m:r>
                        <a:rPr lang="en-US" sz="2400" b="0" i="0" smtClean="0">
                          <a:latin typeface="Cambria Math" panose="02040503050406030204" pitchFamily="18" charset="0"/>
                          <a:ea typeface="Cambria Math" panose="02040503050406030204" pitchFamily="18" charset="0"/>
                          <a:cs typeface="Lucida Sans Unicode" panose="020B0602030504020204" pitchFamily="34" charset="0"/>
                        </a:rPr>
                        <m:t>~</m:t>
                      </m:r>
                      <m:f>
                        <m:fPr>
                          <m:ctrlPr>
                            <a:rPr lang="en-US" sz="2400" b="0" i="1" smtClean="0">
                              <a:latin typeface="Cambria Math" panose="02040503050406030204" pitchFamily="18" charset="0"/>
                              <a:ea typeface="Cambria Math" panose="02040503050406030204" pitchFamily="18" charset="0"/>
                              <a:cs typeface="Lucida Sans Unicode" panose="020B0602030504020204" pitchFamily="34" charset="0"/>
                            </a:rPr>
                          </m:ctrlPr>
                        </m:fPr>
                        <m:num>
                          <m:sSub>
                            <m:sSubPr>
                              <m:ctrlPr>
                                <a:rPr lang="en-US" sz="2400" b="0" i="1" smtClean="0">
                                  <a:latin typeface="Cambria Math" panose="02040503050406030204" pitchFamily="18" charset="0"/>
                                  <a:ea typeface="Cambria Math" panose="02040503050406030204" pitchFamily="18" charset="0"/>
                                  <a:cs typeface="Lucida Sans Unicode" panose="020B0602030504020204" pitchFamily="34" charset="0"/>
                                </a:rPr>
                              </m:ctrlPr>
                            </m:sSubPr>
                            <m:e>
                              <m:r>
                                <m:rPr>
                                  <m:sty m:val="p"/>
                                </m:rPr>
                                <a:rPr lang="en-US" sz="2400" b="0" i="0" smtClean="0">
                                  <a:latin typeface="Cambria Math" panose="02040503050406030204" pitchFamily="18" charset="0"/>
                                  <a:ea typeface="Cambria Math" panose="02040503050406030204" pitchFamily="18" charset="0"/>
                                  <a:cs typeface="Lucida Sans Unicode" panose="020B0602030504020204" pitchFamily="34" charset="0"/>
                                </a:rPr>
                                <m:t>E</m:t>
                              </m:r>
                            </m:e>
                            <m:sub>
                              <m:r>
                                <m:rPr>
                                  <m:sty m:val="p"/>
                                </m:rPr>
                                <a:rPr lang="en-US" sz="2400" b="0" i="0" smtClean="0">
                                  <a:latin typeface="Cambria Math" panose="02040503050406030204" pitchFamily="18" charset="0"/>
                                  <a:ea typeface="Cambria Math" panose="02040503050406030204" pitchFamily="18" charset="0"/>
                                  <a:cs typeface="Lucida Sans Unicode" panose="020B0602030504020204" pitchFamily="34" charset="0"/>
                                </a:rPr>
                                <m:t>hel</m:t>
                              </m:r>
                            </m:sub>
                          </m:sSub>
                        </m:num>
                        <m:den>
                          <m:sSub>
                            <m:sSubPr>
                              <m:ctrlPr>
                                <a:rPr lang="en-US" sz="2400" b="0" i="1" smtClean="0">
                                  <a:latin typeface="Cambria Math" panose="02040503050406030204" pitchFamily="18" charset="0"/>
                                  <a:ea typeface="Cambria Math" panose="02040503050406030204" pitchFamily="18" charset="0"/>
                                  <a:cs typeface="Lucida Sans Unicode" panose="020B0602030504020204" pitchFamily="34" charset="0"/>
                                </a:rPr>
                              </m:ctrlPr>
                            </m:sSubPr>
                            <m:e>
                              <m:r>
                                <m:rPr>
                                  <m:sty m:val="p"/>
                                </m:rPr>
                                <a:rPr lang="en-US" sz="2400" b="0" i="0" smtClean="0">
                                  <a:latin typeface="Cambria Math" panose="02040503050406030204" pitchFamily="18" charset="0"/>
                                  <a:ea typeface="Cambria Math" panose="02040503050406030204" pitchFamily="18" charset="0"/>
                                  <a:cs typeface="Lucida Sans Unicode" panose="020B0602030504020204" pitchFamily="34" charset="0"/>
                                </a:rPr>
                                <m:t>E</m:t>
                              </m:r>
                            </m:e>
                            <m:sub>
                              <m:r>
                                <a:rPr lang="en-US" sz="2400" b="0" i="0" smtClean="0">
                                  <a:latin typeface="Cambria Math" panose="02040503050406030204" pitchFamily="18" charset="0"/>
                                  <a:ea typeface="Cambria Math" panose="02040503050406030204" pitchFamily="18" charset="0"/>
                                  <a:cs typeface="Lucida Sans Unicode" panose="020B0602030504020204" pitchFamily="34" charset="0"/>
                                </a:rPr>
                                <m:t>1</m:t>
                              </m:r>
                            </m:sub>
                          </m:sSub>
                        </m:den>
                      </m:f>
                      <m:r>
                        <a:rPr lang="en-US" sz="2400" i="0" smtClean="0">
                          <a:latin typeface="Cambria Math" panose="02040503050406030204" pitchFamily="18" charset="0"/>
                          <a:ea typeface="Cambria Math" panose="02040503050406030204" pitchFamily="18" charset="0"/>
                          <a:cs typeface="Lucida Sans Unicode" panose="020B0602030504020204" pitchFamily="34" charset="0"/>
                        </a:rPr>
                        <m:t>∆</m:t>
                      </m:r>
                      <m:r>
                        <m:rPr>
                          <m:sty m:val="p"/>
                        </m:rPr>
                        <a:rPr lang="en-US" sz="2400" b="0" i="0" smtClean="0">
                          <a:latin typeface="Cambria Math" panose="02040503050406030204" pitchFamily="18" charset="0"/>
                          <a:ea typeface="Cambria Math" panose="02040503050406030204" pitchFamily="18" charset="0"/>
                          <a:cs typeface="Lucida Sans Unicode" panose="020B0602030504020204" pitchFamily="34" charset="0"/>
                        </a:rPr>
                        <m:t>t</m:t>
                      </m:r>
                    </m:oMath>
                  </m:oMathPara>
                </a14:m>
                <a:endParaRPr lang="en-US" sz="2400" dirty="0">
                  <a:latin typeface="+mj-lt"/>
                  <a:cs typeface="Lucida Sans Unicode" panose="020B0602030504020204" pitchFamily="34" charset="0"/>
                </a:endParaRPr>
              </a:p>
            </p:txBody>
          </p:sp>
        </mc:Choice>
        <mc:Fallback xmlns="">
          <p:sp>
            <p:nvSpPr>
              <p:cNvPr id="8" name="TextBox 7">
                <a:extLst>
                  <a:ext uri="{FF2B5EF4-FFF2-40B4-BE49-F238E27FC236}">
                    <a16:creationId xmlns:a16="http://schemas.microsoft.com/office/drawing/2014/main" id="{3DB3D083-B8CB-E868-39CD-8831D0322339}"/>
                  </a:ext>
                </a:extLst>
              </p:cNvPr>
              <p:cNvSpPr txBox="1">
                <a:spLocks noRot="1" noChangeAspect="1" noMove="1" noResize="1" noEditPoints="1" noAdjustHandles="1" noChangeArrowheads="1" noChangeShapeType="1" noTextEdit="1"/>
              </p:cNvSpPr>
              <p:nvPr/>
            </p:nvSpPr>
            <p:spPr>
              <a:xfrm>
                <a:off x="7718958" y="2172975"/>
                <a:ext cx="2028825" cy="844205"/>
              </a:xfrm>
              <a:prstGeom prst="rect">
                <a:avLst/>
              </a:prstGeom>
              <a:blipFill>
                <a:blip r:embed="rId4"/>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B4446BD-D87C-D829-089C-E4137E873F2F}"/>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pic>
        <p:nvPicPr>
          <p:cNvPr id="11" name="Picture 10">
            <a:extLst>
              <a:ext uri="{FF2B5EF4-FFF2-40B4-BE49-F238E27FC236}">
                <a16:creationId xmlns:a16="http://schemas.microsoft.com/office/drawing/2014/main" id="{CAA3B98F-546F-0EE2-0A11-B7156364BF44}"/>
              </a:ext>
            </a:extLst>
          </p:cNvPr>
          <p:cNvPicPr>
            <a:picLocks noChangeAspect="1"/>
          </p:cNvPicPr>
          <p:nvPr/>
        </p:nvPicPr>
        <p:blipFill>
          <a:blip r:embed="rId5"/>
          <a:stretch>
            <a:fillRect/>
          </a:stretch>
        </p:blipFill>
        <p:spPr>
          <a:xfrm>
            <a:off x="410773" y="1646519"/>
            <a:ext cx="5105842" cy="4884843"/>
          </a:xfrm>
          <a:prstGeom prst="rect">
            <a:avLst/>
          </a:prstGeom>
        </p:spPr>
      </p:pic>
      <p:pic>
        <p:nvPicPr>
          <p:cNvPr id="13" name="Picture 12">
            <a:extLst>
              <a:ext uri="{FF2B5EF4-FFF2-40B4-BE49-F238E27FC236}">
                <a16:creationId xmlns:a16="http://schemas.microsoft.com/office/drawing/2014/main" id="{7D0BCCBF-02B4-756A-B3B5-76CFF15707A4}"/>
              </a:ext>
            </a:extLst>
          </p:cNvPr>
          <p:cNvPicPr>
            <a:picLocks noChangeAspect="1"/>
          </p:cNvPicPr>
          <p:nvPr/>
        </p:nvPicPr>
        <p:blipFill>
          <a:blip r:embed="rId6"/>
          <a:stretch>
            <a:fillRect/>
          </a:stretch>
        </p:blipFill>
        <p:spPr>
          <a:xfrm>
            <a:off x="3221395" y="4574160"/>
            <a:ext cx="2149026" cy="1272650"/>
          </a:xfrm>
          <a:prstGeom prst="rect">
            <a:avLst/>
          </a:prstGeom>
        </p:spPr>
      </p:pic>
    </p:spTree>
    <p:extLst>
      <p:ext uri="{BB962C8B-B14F-4D97-AF65-F5344CB8AC3E}">
        <p14:creationId xmlns:p14="http://schemas.microsoft.com/office/powerpoint/2010/main" val="172393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normAutofit fontScale="90000"/>
          </a:bodyPr>
          <a:lstStyle/>
          <a:p>
            <a:r>
              <a:rPr lang="en-US" b="1" dirty="0">
                <a:latin typeface="+mj-lt"/>
                <a:cs typeface="Courier New" panose="02070309020205020404" pitchFamily="49" charset="0"/>
              </a:rPr>
              <a:t>Comparison without shell shifting</a:t>
            </a:r>
          </a:p>
        </p:txBody>
      </p:sp>
      <p:sp>
        <p:nvSpPr>
          <p:cNvPr id="11" name="Text Placeholder 10">
            <a:extLst>
              <a:ext uri="{FF2B5EF4-FFF2-40B4-BE49-F238E27FC236}">
                <a16:creationId xmlns:a16="http://schemas.microsoft.com/office/drawing/2014/main" id="{6D3DDDA4-63CA-E6DF-F001-2E147949C084}"/>
              </a:ext>
            </a:extLst>
          </p:cNvPr>
          <p:cNvSpPr>
            <a:spLocks noGrp="1"/>
          </p:cNvSpPr>
          <p:nvPr>
            <p:ph type="body" idx="1"/>
          </p:nvPr>
        </p:nvSpPr>
        <p:spPr>
          <a:xfrm>
            <a:off x="13206" y="1933693"/>
            <a:ext cx="3337116" cy="4218000"/>
          </a:xfrm>
        </p:spPr>
        <p:txBody>
          <a:bodyPr/>
          <a:lstStyle/>
          <a:p>
            <a:r>
              <a:rPr lang="en-US" dirty="0"/>
              <a:t>2.5</a:t>
            </a:r>
            <a:r>
              <a:rPr lang="en-US" sz="1600" dirty="0">
                <a:latin typeface="+mj-lt"/>
              </a:rPr>
              <a:t> M</a:t>
            </a:r>
            <a:r>
              <a:rPr lang="en-US" sz="1600" baseline="-25000" dirty="0">
                <a:latin typeface="+mj-lt"/>
              </a:rPr>
              <a:t>⊙ </a:t>
            </a:r>
            <a:r>
              <a:rPr lang="en-US" sz="1600" dirty="0">
                <a:latin typeface="+mj-lt"/>
              </a:rPr>
              <a:t>Z=0.014 Y=0.273 </a:t>
            </a:r>
            <a:r>
              <a:rPr lang="en-US" sz="1600" b="1" dirty="0">
                <a:latin typeface="+mj-lt"/>
              </a:rPr>
              <a:t>without convective overshooting</a:t>
            </a:r>
            <a:r>
              <a:rPr lang="en-US" sz="1600" dirty="0">
                <a:latin typeface="+mj-lt"/>
              </a:rPr>
              <a:t> in any border.</a:t>
            </a:r>
            <a:br>
              <a:rPr lang="en-US" sz="1600" dirty="0">
                <a:latin typeface="+mj-lt"/>
              </a:rPr>
            </a:br>
            <a:endParaRPr lang="en-US" sz="1600" dirty="0">
              <a:latin typeface="+mj-lt"/>
            </a:endParaRPr>
          </a:p>
          <a:p>
            <a:r>
              <a:rPr lang="en-US" dirty="0">
                <a:latin typeface="+mj-lt"/>
              </a:rPr>
              <a:t>Red circles: small timestep track.</a:t>
            </a:r>
            <a:br>
              <a:rPr lang="en-US" dirty="0">
                <a:latin typeface="+mj-lt"/>
              </a:rPr>
            </a:br>
            <a:r>
              <a:rPr lang="en-US" dirty="0">
                <a:latin typeface="+mj-lt"/>
              </a:rPr>
              <a:t>Blue stars: </a:t>
            </a:r>
            <a:r>
              <a:rPr lang="en-US" i="1" dirty="0">
                <a:latin typeface="+mj-lt"/>
              </a:rPr>
              <a:t>shell shifting track.</a:t>
            </a:r>
            <a:br>
              <a:rPr lang="en-US" dirty="0">
                <a:latin typeface="+mj-lt"/>
              </a:rPr>
            </a:br>
            <a:endParaRPr lang="en-US" dirty="0">
              <a:latin typeface="+mj-lt"/>
            </a:endParaRPr>
          </a:p>
          <a:p>
            <a:r>
              <a:rPr lang="en-US" sz="1600" dirty="0">
                <a:latin typeface="+mj-lt"/>
              </a:rPr>
              <a:t>Track is not able to dredge-up material.</a:t>
            </a:r>
            <a:br>
              <a:rPr lang="en-US" sz="1600" dirty="0">
                <a:latin typeface="+mj-lt"/>
              </a:rPr>
            </a:br>
            <a:endParaRPr lang="en-US" sz="1600" dirty="0">
              <a:latin typeface="+mj-lt"/>
            </a:endParaRPr>
          </a:p>
          <a:p>
            <a:r>
              <a:rPr lang="en-US" dirty="0">
                <a:latin typeface="+mj-lt"/>
              </a:rPr>
              <a:t>Energy is conserved up to the same accuracy.</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14</a:t>
            </a:fld>
            <a:endParaRPr lang="en-US"/>
          </a:p>
        </p:txBody>
      </p:sp>
      <p:pic>
        <p:nvPicPr>
          <p:cNvPr id="16" name="Picture 15" descr="Chart, histogram&#10;&#10;Description automatically generated">
            <a:extLst>
              <a:ext uri="{FF2B5EF4-FFF2-40B4-BE49-F238E27FC236}">
                <a16:creationId xmlns:a16="http://schemas.microsoft.com/office/drawing/2014/main" id="{B1F9F33C-9214-209C-6F1C-E029E1ED1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191" y="49526"/>
            <a:ext cx="6834829" cy="6808474"/>
          </a:xfrm>
          <a:prstGeom prst="rect">
            <a:avLst/>
          </a:prstGeom>
        </p:spPr>
      </p:pic>
    </p:spTree>
    <p:extLst>
      <p:ext uri="{BB962C8B-B14F-4D97-AF65-F5344CB8AC3E}">
        <p14:creationId xmlns:p14="http://schemas.microsoft.com/office/powerpoint/2010/main" val="83128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normAutofit/>
          </a:bodyPr>
          <a:lstStyle/>
          <a:p>
            <a:pPr algn="ctr"/>
            <a:r>
              <a:rPr lang="en-US" b="1" dirty="0"/>
              <a:t>Convective overshooting</a:t>
            </a:r>
            <a:endParaRPr lang="en-US" b="1" dirty="0">
              <a:latin typeface="Courier New" panose="02070309020205020404" pitchFamily="49" charset="0"/>
              <a:cs typeface="Courier New" panose="02070309020205020404" pitchFamily="49" charset="0"/>
            </a:endParaRPr>
          </a:p>
        </p:txBody>
      </p:sp>
      <p:sp>
        <p:nvSpPr>
          <p:cNvPr id="8" name="Text Placeholder 7">
            <a:extLst>
              <a:ext uri="{FF2B5EF4-FFF2-40B4-BE49-F238E27FC236}">
                <a16:creationId xmlns:a16="http://schemas.microsoft.com/office/drawing/2014/main" id="{4845EF56-9C80-DAF8-D94E-DE65ECBFD6C0}"/>
              </a:ext>
            </a:extLst>
          </p:cNvPr>
          <p:cNvSpPr>
            <a:spLocks noGrp="1"/>
          </p:cNvSpPr>
          <p:nvPr>
            <p:ph type="body" idx="1"/>
          </p:nvPr>
        </p:nvSpPr>
        <p:spPr>
          <a:xfrm>
            <a:off x="121924" y="3229582"/>
            <a:ext cx="3228398" cy="3495067"/>
          </a:xfrm>
        </p:spPr>
        <p:txBody>
          <a:bodyPr>
            <a:normAutofit/>
          </a:bodyPr>
          <a:lstStyle/>
          <a:p>
            <a:r>
              <a:rPr lang="en-US" dirty="0"/>
              <a:t>Legend columns: </a:t>
            </a:r>
            <a:r>
              <a:rPr lang="en-US" b="1" i="1" dirty="0" err="1"/>
              <a:t>f</a:t>
            </a:r>
            <a:r>
              <a:rPr lang="en-US" b="1" baseline="-25000" dirty="0" err="1"/>
              <a:t>ov,env</a:t>
            </a:r>
            <a:r>
              <a:rPr lang="en-US" baseline="-25000" dirty="0"/>
              <a:t>  </a:t>
            </a:r>
            <a:r>
              <a:rPr lang="en-US" dirty="0"/>
              <a:t>- </a:t>
            </a:r>
            <a:r>
              <a:rPr lang="en-US" b="1" i="1" dirty="0" err="1"/>
              <a:t>f</a:t>
            </a:r>
            <a:r>
              <a:rPr lang="en-US" b="1" baseline="-25000" dirty="0" err="1"/>
              <a:t>ov,pdcz</a:t>
            </a:r>
            <a:br>
              <a:rPr lang="en-US" dirty="0"/>
            </a:br>
            <a:endParaRPr lang="en-US" dirty="0"/>
          </a:p>
          <a:p>
            <a:r>
              <a:rPr lang="en-US" dirty="0"/>
              <a:t>Adding the overshooting at the </a:t>
            </a:r>
            <a:r>
              <a:rPr lang="en-US" b="1" dirty="0"/>
              <a:t>convective envelope is not enough</a:t>
            </a:r>
            <a:r>
              <a:rPr lang="en-US" dirty="0"/>
              <a:t>. The efficiency is limited.</a:t>
            </a:r>
            <a:br>
              <a:rPr lang="en-US" dirty="0"/>
            </a:br>
            <a:endParaRPr lang="en-US" dirty="0"/>
          </a:p>
          <a:p>
            <a:r>
              <a:rPr lang="en-US" dirty="0"/>
              <a:t>Adding the overshooting also to the PDCZ is key to make carbon stars.</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15</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3923256-20FE-B908-D572-70333EA10770}"/>
                  </a:ext>
                </a:extLst>
              </p:cNvPr>
              <p:cNvSpPr txBox="1"/>
              <p:nvPr/>
            </p:nvSpPr>
            <p:spPr>
              <a:xfrm>
                <a:off x="1040958" y="1991458"/>
                <a:ext cx="1569843" cy="6651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800" i="0" smtClean="0">
                          <a:solidFill>
                            <a:schemeClr val="bg1"/>
                          </a:solidFill>
                          <a:latin typeface="Cambria Math" panose="02040503050406030204" pitchFamily="18" charset="0"/>
                          <a:ea typeface="Cambria Math" panose="02040503050406030204" pitchFamily="18" charset="0"/>
                        </a:rPr>
                        <m:t>λ</m:t>
                      </m:r>
                      <m:r>
                        <a:rPr lang="en-US" sz="1800" b="0" i="0" smtClean="0">
                          <a:solidFill>
                            <a:schemeClr val="bg1"/>
                          </a:solidFill>
                          <a:latin typeface="Cambria Math" panose="02040503050406030204" pitchFamily="18" charset="0"/>
                          <a:ea typeface="Cambria Math" panose="02040503050406030204" pitchFamily="18" charset="0"/>
                        </a:rPr>
                        <m:t>= </m:t>
                      </m:r>
                      <m:f>
                        <m:fPr>
                          <m:ctrlPr>
                            <a:rPr lang="en-US" sz="1800" b="0" i="1" smtClean="0">
                              <a:solidFill>
                                <a:schemeClr val="bg1"/>
                              </a:solidFill>
                              <a:latin typeface="Cambria Math" panose="02040503050406030204" pitchFamily="18" charset="0"/>
                              <a:ea typeface="Cambria Math" panose="02040503050406030204" pitchFamily="18" charset="0"/>
                            </a:rPr>
                          </m:ctrlPr>
                        </m:fPr>
                        <m:num>
                          <m:sSub>
                            <m:sSubPr>
                              <m:ctrlPr>
                                <a:rPr lang="en-US" sz="1800" b="0" i="1" smtClean="0">
                                  <a:solidFill>
                                    <a:schemeClr val="bg1"/>
                                  </a:solidFill>
                                  <a:latin typeface="Cambria Math" panose="02040503050406030204" pitchFamily="18" charset="0"/>
                                  <a:ea typeface="Cambria Math" panose="02040503050406030204" pitchFamily="18" charset="0"/>
                                </a:rPr>
                              </m:ctrlPr>
                            </m:sSubPr>
                            <m:e>
                              <m:r>
                                <m:rPr>
                                  <m:sty m:val="p"/>
                                </m:rPr>
                                <a:rPr lang="el-GR" sz="1800" b="0" i="0" smtClean="0">
                                  <a:solidFill>
                                    <a:schemeClr val="bg1"/>
                                  </a:solidFill>
                                  <a:latin typeface="Cambria Math" panose="02040503050406030204" pitchFamily="18" charset="0"/>
                                  <a:ea typeface="Cambria Math" panose="02040503050406030204" pitchFamily="18" charset="0"/>
                                </a:rPr>
                                <m:t>Δ</m:t>
                              </m:r>
                              <m:r>
                                <m:rPr>
                                  <m:sty m:val="p"/>
                                </m:rPr>
                                <a:rPr lang="en-US" sz="1800" b="0" i="0" smtClean="0">
                                  <a:solidFill>
                                    <a:schemeClr val="bg1"/>
                                  </a:solidFill>
                                  <a:latin typeface="Cambria Math" panose="02040503050406030204" pitchFamily="18" charset="0"/>
                                  <a:ea typeface="Cambria Math" panose="02040503050406030204" pitchFamily="18" charset="0"/>
                                </a:rPr>
                                <m:t>M</m:t>
                              </m:r>
                            </m:e>
                            <m:sub>
                              <m:r>
                                <m:rPr>
                                  <m:sty m:val="p"/>
                                </m:rPr>
                                <a:rPr lang="en-US" sz="1800" b="0" i="0" smtClean="0">
                                  <a:solidFill>
                                    <a:schemeClr val="bg1"/>
                                  </a:solidFill>
                                  <a:latin typeface="Cambria Math" panose="02040503050406030204" pitchFamily="18" charset="0"/>
                                  <a:ea typeface="Cambria Math" panose="02040503050406030204" pitchFamily="18" charset="0"/>
                                </a:rPr>
                                <m:t>dup</m:t>
                              </m:r>
                            </m:sub>
                          </m:sSub>
                        </m:num>
                        <m:den>
                          <m:sSub>
                            <m:sSubPr>
                              <m:ctrlPr>
                                <a:rPr lang="en-US" sz="1800" i="1" smtClean="0">
                                  <a:solidFill>
                                    <a:schemeClr val="bg1"/>
                                  </a:solidFill>
                                  <a:latin typeface="Cambria Math" panose="02040503050406030204" pitchFamily="18" charset="0"/>
                                  <a:ea typeface="Cambria Math" panose="02040503050406030204" pitchFamily="18" charset="0"/>
                                </a:rPr>
                              </m:ctrlPr>
                            </m:sSubPr>
                            <m:e>
                              <m:r>
                                <m:rPr>
                                  <m:sty m:val="p"/>
                                </m:rPr>
                                <a:rPr lang="el-GR" sz="1800" i="0">
                                  <a:solidFill>
                                    <a:schemeClr val="bg1"/>
                                  </a:solidFill>
                                  <a:latin typeface="Cambria Math" panose="02040503050406030204" pitchFamily="18" charset="0"/>
                                  <a:ea typeface="Cambria Math" panose="02040503050406030204" pitchFamily="18" charset="0"/>
                                </a:rPr>
                                <m:t>Δ</m:t>
                              </m:r>
                              <m:r>
                                <m:rPr>
                                  <m:sty m:val="p"/>
                                </m:rPr>
                                <a:rPr lang="en-US" sz="1800" i="0">
                                  <a:solidFill>
                                    <a:schemeClr val="bg1"/>
                                  </a:solidFill>
                                  <a:latin typeface="Cambria Math" panose="02040503050406030204" pitchFamily="18" charset="0"/>
                                  <a:ea typeface="Cambria Math" panose="02040503050406030204" pitchFamily="18" charset="0"/>
                                </a:rPr>
                                <m:t>M</m:t>
                              </m:r>
                            </m:e>
                            <m:sub>
                              <m:r>
                                <m:rPr>
                                  <m:sty m:val="p"/>
                                </m:rPr>
                                <a:rPr lang="en-US" sz="1800" b="0" i="0" smtClean="0">
                                  <a:solidFill>
                                    <a:schemeClr val="bg1"/>
                                  </a:solidFill>
                                  <a:latin typeface="Cambria Math" panose="02040503050406030204" pitchFamily="18" charset="0"/>
                                  <a:ea typeface="Cambria Math" panose="02040503050406030204" pitchFamily="18" charset="0"/>
                                </a:rPr>
                                <m:t>He</m:t>
                              </m:r>
                            </m:sub>
                          </m:sSub>
                        </m:den>
                      </m:f>
                    </m:oMath>
                  </m:oMathPara>
                </a14:m>
                <a:endParaRPr lang="en-US" sz="1800" dirty="0">
                  <a:solidFill>
                    <a:schemeClr val="bg1"/>
                  </a:solidFill>
                  <a:latin typeface="+mj-lt"/>
                </a:endParaRPr>
              </a:p>
            </p:txBody>
          </p:sp>
        </mc:Choice>
        <mc:Fallback xmlns="">
          <p:sp>
            <p:nvSpPr>
              <p:cNvPr id="9" name="TextBox 8">
                <a:extLst>
                  <a:ext uri="{FF2B5EF4-FFF2-40B4-BE49-F238E27FC236}">
                    <a16:creationId xmlns:a16="http://schemas.microsoft.com/office/drawing/2014/main" id="{73923256-20FE-B908-D572-70333EA10770}"/>
                  </a:ext>
                </a:extLst>
              </p:cNvPr>
              <p:cNvSpPr txBox="1">
                <a:spLocks noRot="1" noChangeAspect="1" noMove="1" noResize="1" noEditPoints="1" noAdjustHandles="1" noChangeArrowheads="1" noChangeShapeType="1" noTextEdit="1"/>
              </p:cNvSpPr>
              <p:nvPr/>
            </p:nvSpPr>
            <p:spPr>
              <a:xfrm>
                <a:off x="1040958" y="1991458"/>
                <a:ext cx="1569843" cy="665118"/>
              </a:xfrm>
              <a:prstGeom prst="rect">
                <a:avLst/>
              </a:prstGeom>
              <a:blipFill>
                <a:blip r:embed="rId3"/>
                <a:stretch>
                  <a:fillRect/>
                </a:stretch>
              </a:blipFill>
            </p:spPr>
            <p:txBody>
              <a:bodyPr/>
              <a:lstStyle/>
              <a:p>
                <a:r>
                  <a:rPr lang="en-US">
                    <a:noFill/>
                  </a:rPr>
                  <a:t> </a:t>
                </a:r>
              </a:p>
            </p:txBody>
          </p:sp>
        </mc:Fallback>
      </mc:AlternateContent>
      <p:pic>
        <p:nvPicPr>
          <p:cNvPr id="7" name="Picture 6" descr="Chart, line chart&#10;&#10;Description automatically generated">
            <a:extLst>
              <a:ext uri="{FF2B5EF4-FFF2-40B4-BE49-F238E27FC236}">
                <a16:creationId xmlns:a16="http://schemas.microsoft.com/office/drawing/2014/main" id="{31A02E72-F0C7-90CD-4C9D-97B3BCACA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459" y="133350"/>
            <a:ext cx="6505575" cy="6591300"/>
          </a:xfrm>
          <a:prstGeom prst="rect">
            <a:avLst/>
          </a:prstGeom>
        </p:spPr>
      </p:pic>
    </p:spTree>
    <p:extLst>
      <p:ext uri="{BB962C8B-B14F-4D97-AF65-F5344CB8AC3E}">
        <p14:creationId xmlns:p14="http://schemas.microsoft.com/office/powerpoint/2010/main" val="26691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a:xfrm>
            <a:off x="438912" y="353567"/>
            <a:ext cx="2801678" cy="1207009"/>
          </a:xfrm>
        </p:spPr>
        <p:txBody>
          <a:bodyPr>
            <a:normAutofit/>
          </a:bodyPr>
          <a:lstStyle/>
          <a:p>
            <a:pPr algn="ctr"/>
            <a:r>
              <a:rPr lang="en-US" sz="3000" b="1" dirty="0">
                <a:latin typeface="+mj-lt"/>
                <a:cs typeface="Courier New" panose="02070309020205020404" pitchFamily="49" charset="0"/>
              </a:rPr>
              <a:t>Varying metallicity</a:t>
            </a:r>
          </a:p>
        </p:txBody>
      </p:sp>
      <p:sp>
        <p:nvSpPr>
          <p:cNvPr id="2" name="Text Placeholder 1">
            <a:extLst>
              <a:ext uri="{FF2B5EF4-FFF2-40B4-BE49-F238E27FC236}">
                <a16:creationId xmlns:a16="http://schemas.microsoft.com/office/drawing/2014/main" id="{7F2FA22D-BE13-DF19-D05B-DD19EA298C0D}"/>
              </a:ext>
            </a:extLst>
          </p:cNvPr>
          <p:cNvSpPr>
            <a:spLocks noGrp="1"/>
          </p:cNvSpPr>
          <p:nvPr>
            <p:ph type="body" idx="1"/>
          </p:nvPr>
        </p:nvSpPr>
        <p:spPr>
          <a:xfrm>
            <a:off x="0" y="2042831"/>
            <a:ext cx="3561906" cy="4218000"/>
          </a:xfrm>
        </p:spPr>
        <p:txBody>
          <a:bodyPr>
            <a:normAutofit/>
          </a:bodyPr>
          <a:lstStyle/>
          <a:p>
            <a:r>
              <a:rPr lang="en-US" dirty="0"/>
              <a:t>At </a:t>
            </a:r>
            <a:r>
              <a:rPr lang="en-US" b="1" dirty="0"/>
              <a:t>lower metallicity larger efficiency</a:t>
            </a:r>
            <a:r>
              <a:rPr lang="en-US" dirty="0"/>
              <a:t>, pulses are more powerful.</a:t>
            </a:r>
            <a:br>
              <a:rPr lang="en-US" dirty="0"/>
            </a:br>
            <a:br>
              <a:rPr lang="en-US" dirty="0"/>
            </a:br>
            <a:endParaRPr lang="en-US" dirty="0"/>
          </a:p>
          <a:p>
            <a:r>
              <a:rPr lang="en-US" dirty="0"/>
              <a:t>Less oxygen in the surface. </a:t>
            </a:r>
            <a:r>
              <a:rPr lang="en-US" b="1" dirty="0"/>
              <a:t>Easier to get C/O &gt; 1 </a:t>
            </a:r>
            <a:r>
              <a:rPr lang="en-US" dirty="0"/>
              <a:t>because </a:t>
            </a:r>
            <a:r>
              <a:rPr lang="en-US" dirty="0" err="1"/>
              <a:t>intershell</a:t>
            </a:r>
            <a:r>
              <a:rPr lang="en-US" dirty="0"/>
              <a:t> composition does not depend on Z.</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16</a:t>
            </a:fld>
            <a:endParaRPr lang="en-US"/>
          </a:p>
        </p:txBody>
      </p:sp>
      <p:pic>
        <p:nvPicPr>
          <p:cNvPr id="5" name="Picture 4" descr="Chart&#10;&#10;Description automatically generated">
            <a:extLst>
              <a:ext uri="{FF2B5EF4-FFF2-40B4-BE49-F238E27FC236}">
                <a16:creationId xmlns:a16="http://schemas.microsoft.com/office/drawing/2014/main" id="{27DD44A3-F9A6-0124-5B82-EA1149E77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530" y="123825"/>
            <a:ext cx="6619875" cy="6610350"/>
          </a:xfrm>
          <a:prstGeom prst="rect">
            <a:avLst/>
          </a:prstGeom>
        </p:spPr>
      </p:pic>
    </p:spTree>
    <p:extLst>
      <p:ext uri="{BB962C8B-B14F-4D97-AF65-F5344CB8AC3E}">
        <p14:creationId xmlns:p14="http://schemas.microsoft.com/office/powerpoint/2010/main" val="218819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err="1"/>
              <a:t>Preliminar</a:t>
            </a:r>
            <a:r>
              <a:rPr lang="en-US" b="1" dirty="0"/>
              <a:t> results: </a:t>
            </a:r>
            <a:r>
              <a:rPr lang="en-US" i="1" dirty="0"/>
              <a:t>which stars become C-type?</a:t>
            </a:r>
            <a:endParaRPr lang="en-US" b="1" i="1" dirty="0">
              <a:latin typeface="Courier New" panose="02070309020205020404" pitchFamily="49" charset="0"/>
              <a:cs typeface="Courier New" panose="02070309020205020404" pitchFamily="49" charset="0"/>
            </a:endParaRP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17</a:t>
            </a:fld>
            <a:endParaRPr lang="en-US"/>
          </a:p>
        </p:txBody>
      </p:sp>
      <p:sp>
        <p:nvSpPr>
          <p:cNvPr id="5" name="TextBox 4">
            <a:extLst>
              <a:ext uri="{FF2B5EF4-FFF2-40B4-BE49-F238E27FC236}">
                <a16:creationId xmlns:a16="http://schemas.microsoft.com/office/drawing/2014/main" id="{F57D984F-DF62-135E-6E20-735FFB053373}"/>
              </a:ext>
            </a:extLst>
          </p:cNvPr>
          <p:cNvSpPr txBox="1"/>
          <p:nvPr/>
        </p:nvSpPr>
        <p:spPr>
          <a:xfrm>
            <a:off x="319067" y="1459517"/>
            <a:ext cx="5048350" cy="480131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cs typeface="Lucida Sans Unicode" panose="020B0602030504020204" pitchFamily="34" charset="0"/>
              </a:rPr>
              <a:t>Carbon enrichment depend on interplay of </a:t>
            </a:r>
            <a:r>
              <a:rPr lang="en-US" sz="1800" b="1" dirty="0">
                <a:solidFill>
                  <a:srgbClr val="FF0000"/>
                </a:solidFill>
                <a:latin typeface="+mj-lt"/>
                <a:cs typeface="Lucida Sans Unicode" panose="020B0602030504020204" pitchFamily="34" charset="0"/>
              </a:rPr>
              <a:t>TDU</a:t>
            </a:r>
            <a:r>
              <a:rPr lang="en-US" sz="1800" dirty="0">
                <a:latin typeface="+mj-lt"/>
                <a:cs typeface="Lucida Sans Unicode" panose="020B0602030504020204" pitchFamily="34" charset="0"/>
              </a:rPr>
              <a:t> and </a:t>
            </a:r>
            <a:r>
              <a:rPr lang="en-US" sz="1800" b="1" dirty="0">
                <a:solidFill>
                  <a:srgbClr val="FF0000"/>
                </a:solidFill>
                <a:latin typeface="+mj-lt"/>
                <a:cs typeface="Lucida Sans Unicode" panose="020B0602030504020204" pitchFamily="34" charset="0"/>
              </a:rPr>
              <a:t>HBB</a:t>
            </a:r>
            <a:r>
              <a:rPr lang="en-US" sz="1800" dirty="0">
                <a:latin typeface="+mj-lt"/>
                <a:cs typeface="Lucida Sans Unicode" panose="020B0602030504020204" pitchFamily="34" charset="0"/>
              </a:rPr>
              <a:t>. At lower metallicity TDU efficiency is higher and there is less oxygen in the surface.</a:t>
            </a:r>
          </a:p>
          <a:p>
            <a:pPr marL="285750" indent="-285750">
              <a:buFont typeface="Arial" panose="020B0604020202020204" pitchFamily="34" charset="0"/>
              <a:buChar char="•"/>
            </a:pPr>
            <a:endParaRPr lang="en-US" sz="1800" dirty="0">
              <a:latin typeface="+mj-lt"/>
              <a:cs typeface="Lucida Sans Unicode" panose="020B0602030504020204" pitchFamily="34" charset="0"/>
            </a:endParaRPr>
          </a:p>
          <a:p>
            <a:pPr marL="285750" indent="-285750">
              <a:buFont typeface="Arial" panose="020B0604020202020204" pitchFamily="34" charset="0"/>
              <a:buChar char="•"/>
            </a:pPr>
            <a:endParaRPr lang="en-US" sz="1800" dirty="0">
              <a:latin typeface="+mj-lt"/>
              <a:cs typeface="Lucida Sans Unicode" panose="020B0602030504020204" pitchFamily="34" charset="0"/>
            </a:endParaRPr>
          </a:p>
          <a:p>
            <a:pPr marL="285750" indent="-285750">
              <a:buFont typeface="Arial" panose="020B0604020202020204" pitchFamily="34" charset="0"/>
              <a:buChar char="•"/>
            </a:pPr>
            <a:r>
              <a:rPr lang="en-US" sz="1800" dirty="0">
                <a:latin typeface="+mj-lt"/>
                <a:cs typeface="Lucida Sans Unicode" panose="020B0602030504020204" pitchFamily="34" charset="0"/>
              </a:rPr>
              <a:t>You expect no carbon stars at the boundaries of the low-intermediate mass range.</a:t>
            </a:r>
          </a:p>
          <a:p>
            <a:pPr marL="285750" indent="-285750">
              <a:buFont typeface="Arial" panose="020B0604020202020204" pitchFamily="34" charset="0"/>
              <a:buChar char="•"/>
            </a:pPr>
            <a:endParaRPr lang="en-US" sz="1800" dirty="0">
              <a:latin typeface="+mj-lt"/>
              <a:cs typeface="Lucida Sans Unicode" panose="020B0602030504020204" pitchFamily="34" charset="0"/>
            </a:endParaRPr>
          </a:p>
          <a:p>
            <a:pPr marL="285750" indent="-285750">
              <a:buFont typeface="Arial" panose="020B0604020202020204" pitchFamily="34" charset="0"/>
              <a:buChar char="•"/>
            </a:pPr>
            <a:endParaRPr lang="en-US" sz="1800" dirty="0">
              <a:latin typeface="+mj-lt"/>
              <a:cs typeface="Lucida Sans Unicode" panose="020B0602030504020204" pitchFamily="34" charset="0"/>
            </a:endParaRPr>
          </a:p>
          <a:p>
            <a:pPr marL="285750" indent="-285750">
              <a:buFont typeface="Arial" panose="020B0604020202020204" pitchFamily="34" charset="0"/>
              <a:buChar char="•"/>
            </a:pPr>
            <a:r>
              <a:rPr lang="en-US" sz="1800" dirty="0">
                <a:latin typeface="+mj-lt"/>
                <a:cs typeface="Lucida Sans Unicode" panose="020B0602030504020204" pitchFamily="34" charset="0"/>
              </a:rPr>
              <a:t>As suggested in </a:t>
            </a:r>
            <a:r>
              <a:rPr lang="en-US" sz="1800" dirty="0" err="1">
                <a:latin typeface="+mj-lt"/>
                <a:cs typeface="Lucida Sans Unicode" panose="020B0602030504020204" pitchFamily="34" charset="0"/>
              </a:rPr>
              <a:t>Marigo</a:t>
            </a:r>
            <a:r>
              <a:rPr lang="en-US" sz="1800" dirty="0">
                <a:latin typeface="+mj-lt"/>
                <a:cs typeface="Lucida Sans Unicode" panose="020B0602030504020204" pitchFamily="34" charset="0"/>
              </a:rPr>
              <a:t> et al. 2022 you can </a:t>
            </a:r>
            <a:r>
              <a:rPr lang="en-US" sz="1800" b="1" dirty="0">
                <a:solidFill>
                  <a:srgbClr val="FF0000"/>
                </a:solidFill>
                <a:latin typeface="+mj-lt"/>
                <a:cs typeface="Lucida Sans Unicode" panose="020B0602030504020204" pitchFamily="34" charset="0"/>
              </a:rPr>
              <a:t>calibrate 3</a:t>
            </a:r>
            <a:r>
              <a:rPr lang="en-US" sz="1800" b="1" baseline="30000" dirty="0">
                <a:solidFill>
                  <a:srgbClr val="FF0000"/>
                </a:solidFill>
                <a:latin typeface="+mj-lt"/>
                <a:cs typeface="Lucida Sans Unicode" panose="020B0602030504020204" pitchFamily="34" charset="0"/>
              </a:rPr>
              <a:t>rd</a:t>
            </a:r>
            <a:r>
              <a:rPr lang="en-US" sz="1800" b="1" dirty="0">
                <a:solidFill>
                  <a:srgbClr val="FF0000"/>
                </a:solidFill>
                <a:latin typeface="+mj-lt"/>
                <a:cs typeface="Lucida Sans Unicode" panose="020B0602030504020204" pitchFamily="34" charset="0"/>
              </a:rPr>
              <a:t> dredge-up efficiency by looking at the initial-final mass relation. </a:t>
            </a:r>
            <a:r>
              <a:rPr lang="en-US" sz="1800" dirty="0">
                <a:solidFill>
                  <a:schemeClr val="bg2">
                    <a:lumMod val="50000"/>
                  </a:schemeClr>
                </a:solidFill>
                <a:latin typeface="+mj-lt"/>
                <a:cs typeface="Lucida Sans Unicode" panose="020B0602030504020204" pitchFamily="34" charset="0"/>
              </a:rPr>
              <a:t>Equivalently, you can get the value for </a:t>
            </a:r>
            <a:r>
              <a:rPr lang="en-US" sz="1800" i="1" dirty="0" err="1">
                <a:solidFill>
                  <a:schemeClr val="bg2">
                    <a:lumMod val="50000"/>
                  </a:schemeClr>
                </a:solidFill>
                <a:latin typeface="+mj-lt"/>
                <a:cs typeface="Lucida Sans Unicode" panose="020B0602030504020204" pitchFamily="34" charset="0"/>
              </a:rPr>
              <a:t>f</a:t>
            </a:r>
            <a:r>
              <a:rPr lang="en-US" sz="1800" baseline="-25000" dirty="0" err="1">
                <a:solidFill>
                  <a:schemeClr val="bg2">
                    <a:lumMod val="50000"/>
                  </a:schemeClr>
                </a:solidFill>
                <a:latin typeface="+mj-lt"/>
                <a:cs typeface="Lucida Sans Unicode" panose="020B0602030504020204" pitchFamily="34" charset="0"/>
              </a:rPr>
              <a:t>ov,pdcz</a:t>
            </a:r>
            <a:r>
              <a:rPr lang="en-US" sz="1800" dirty="0">
                <a:solidFill>
                  <a:schemeClr val="bg2">
                    <a:lumMod val="50000"/>
                  </a:schemeClr>
                </a:solidFill>
                <a:latin typeface="+mj-lt"/>
                <a:cs typeface="Lucida Sans Unicode" panose="020B0602030504020204" pitchFamily="34" charset="0"/>
              </a:rPr>
              <a:t>. Envelope overshooting can be calibrated using the RGB bump.</a:t>
            </a:r>
            <a:endParaRPr lang="en-US" sz="1800" dirty="0">
              <a:latin typeface="+mj-lt"/>
              <a:cs typeface="Lucida Sans Unicode" panose="020B0602030504020204" pitchFamily="34" charset="0"/>
            </a:endParaRPr>
          </a:p>
        </p:txBody>
      </p:sp>
      <p:pic>
        <p:nvPicPr>
          <p:cNvPr id="8" name="Picture 7">
            <a:extLst>
              <a:ext uri="{FF2B5EF4-FFF2-40B4-BE49-F238E27FC236}">
                <a16:creationId xmlns:a16="http://schemas.microsoft.com/office/drawing/2014/main" id="{5C9B4624-7923-E163-29BE-AF51397F615C}"/>
              </a:ext>
            </a:extLst>
          </p:cNvPr>
          <p:cNvPicPr>
            <a:picLocks noChangeAspect="1"/>
          </p:cNvPicPr>
          <p:nvPr/>
        </p:nvPicPr>
        <p:blipFill>
          <a:blip r:embed="rId3"/>
          <a:stretch>
            <a:fillRect/>
          </a:stretch>
        </p:blipFill>
        <p:spPr>
          <a:xfrm>
            <a:off x="5807217" y="1088110"/>
            <a:ext cx="5557504" cy="5544128"/>
          </a:xfrm>
          <a:prstGeom prst="rect">
            <a:avLst/>
          </a:prstGeom>
        </p:spPr>
      </p:pic>
      <p:sp>
        <p:nvSpPr>
          <p:cNvPr id="3" name="Footer Placeholder 2">
            <a:extLst>
              <a:ext uri="{FF2B5EF4-FFF2-40B4-BE49-F238E27FC236}">
                <a16:creationId xmlns:a16="http://schemas.microsoft.com/office/drawing/2014/main" id="{8F65170D-4737-BD49-43F1-F8B9F6BD5AF8}"/>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365623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B0EB63-86D9-F958-40D9-29755116795E}"/>
              </a:ext>
            </a:extLst>
          </p:cNvPr>
          <p:cNvSpPr txBox="1"/>
          <p:nvPr/>
        </p:nvSpPr>
        <p:spPr>
          <a:xfrm>
            <a:off x="4975843" y="191000"/>
            <a:ext cx="2548079" cy="707886"/>
          </a:xfrm>
          <a:prstGeom prst="rect">
            <a:avLst/>
          </a:prstGeom>
          <a:noFill/>
        </p:spPr>
        <p:txBody>
          <a:bodyPr wrap="square" rtlCol="0">
            <a:spAutoFit/>
          </a:bodyPr>
          <a:lstStyle/>
          <a:p>
            <a:r>
              <a:rPr lang="en-US" sz="4000" b="1" dirty="0">
                <a:solidFill>
                  <a:schemeClr val="bg1"/>
                </a:solidFill>
                <a:latin typeface="+mj-lt"/>
              </a:rPr>
              <a:t>Summary</a:t>
            </a:r>
          </a:p>
        </p:txBody>
      </p:sp>
      <p:sp>
        <p:nvSpPr>
          <p:cNvPr id="5" name="TextBox 4">
            <a:extLst>
              <a:ext uri="{FF2B5EF4-FFF2-40B4-BE49-F238E27FC236}">
                <a16:creationId xmlns:a16="http://schemas.microsoft.com/office/drawing/2014/main" id="{804F42B5-EA4F-1525-5415-BF49EDC9959A}"/>
              </a:ext>
            </a:extLst>
          </p:cNvPr>
          <p:cNvSpPr txBox="1"/>
          <p:nvPr/>
        </p:nvSpPr>
        <p:spPr>
          <a:xfrm>
            <a:off x="301994" y="1240856"/>
            <a:ext cx="11588012" cy="3477875"/>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2000" b="1" dirty="0">
                <a:solidFill>
                  <a:schemeClr val="bg1">
                    <a:lumMod val="95000"/>
                  </a:schemeClr>
                </a:solidFill>
                <a:latin typeface="+mj-lt"/>
                <a:cs typeface="Lucida Sans Unicode" panose="020B0602030504020204" pitchFamily="34" charset="0"/>
              </a:rPr>
              <a:t>Timestep choice is critical and it can lead to spurious TDUs.</a:t>
            </a:r>
            <a:br>
              <a:rPr lang="en-US" sz="2000" b="1" dirty="0">
                <a:solidFill>
                  <a:schemeClr val="bg1">
                    <a:lumMod val="95000"/>
                  </a:schemeClr>
                </a:solidFill>
                <a:latin typeface="+mj-lt"/>
                <a:cs typeface="Lucida Sans Unicode" panose="020B0602030504020204" pitchFamily="34" charset="0"/>
              </a:rPr>
            </a:br>
            <a:br>
              <a:rPr lang="en-US" sz="2000" b="1" dirty="0">
                <a:solidFill>
                  <a:schemeClr val="bg1">
                    <a:lumMod val="95000"/>
                  </a:schemeClr>
                </a:solidFill>
                <a:latin typeface="+mj-lt"/>
                <a:cs typeface="Lucida Sans Unicode" panose="020B0602030504020204" pitchFamily="34" charset="0"/>
              </a:rPr>
            </a:br>
            <a:endParaRPr lang="en-US" sz="2000" b="1" dirty="0">
              <a:solidFill>
                <a:schemeClr val="bg1">
                  <a:lumMod val="95000"/>
                </a:schemeClr>
              </a:solidFill>
              <a:latin typeface="+mj-lt"/>
              <a:cs typeface="Lucida Sans Unicode" panose="020B0602030504020204" pitchFamily="34" charset="0"/>
            </a:endParaRPr>
          </a:p>
          <a:p>
            <a:pPr marL="285750" indent="-285750">
              <a:buClr>
                <a:schemeClr val="bg1"/>
              </a:buClr>
              <a:buFont typeface="Arial" panose="020B0604020202020204" pitchFamily="34" charset="0"/>
              <a:buChar char="•"/>
            </a:pPr>
            <a:r>
              <a:rPr lang="en-US" sz="2000" b="1" dirty="0">
                <a:solidFill>
                  <a:schemeClr val="bg1">
                    <a:lumMod val="95000"/>
                  </a:schemeClr>
                </a:solidFill>
                <a:latin typeface="+mj-lt"/>
                <a:cs typeface="Lucida Sans Unicode" panose="020B0602030504020204" pitchFamily="34" charset="0"/>
              </a:rPr>
              <a:t>Computing times can be considerably shortened with shell shifting + </a:t>
            </a:r>
            <a:r>
              <a:rPr lang="el-GR" sz="2000" b="1" dirty="0">
                <a:solidFill>
                  <a:schemeClr val="bg1">
                    <a:lumMod val="95000"/>
                  </a:schemeClr>
                </a:solidFill>
                <a:latin typeface="+mj-lt"/>
                <a:cs typeface="Lucida Sans Unicode" panose="020B0602030504020204" pitchFamily="34" charset="0"/>
              </a:rPr>
              <a:t>Δ</a:t>
            </a:r>
            <a:r>
              <a:rPr lang="en-US" sz="2000" b="1" dirty="0">
                <a:solidFill>
                  <a:schemeClr val="bg1">
                    <a:lumMod val="95000"/>
                  </a:schemeClr>
                </a:solidFill>
                <a:latin typeface="+mj-lt"/>
                <a:cs typeface="Lucida Sans Unicode" panose="020B0602030504020204" pitchFamily="34" charset="0"/>
              </a:rPr>
              <a:t>t correction without losing accuracy.</a:t>
            </a:r>
            <a:br>
              <a:rPr lang="en-US" sz="2000" b="1" dirty="0">
                <a:solidFill>
                  <a:schemeClr val="bg1">
                    <a:lumMod val="95000"/>
                  </a:schemeClr>
                </a:solidFill>
                <a:latin typeface="+mj-lt"/>
                <a:cs typeface="Lucida Sans Unicode" panose="020B0602030504020204" pitchFamily="34" charset="0"/>
              </a:rPr>
            </a:br>
            <a:br>
              <a:rPr lang="en-US" sz="2000" b="1" dirty="0">
                <a:solidFill>
                  <a:schemeClr val="bg1">
                    <a:lumMod val="95000"/>
                  </a:schemeClr>
                </a:solidFill>
                <a:latin typeface="+mj-lt"/>
                <a:cs typeface="Lucida Sans Unicode" panose="020B0602030504020204" pitchFamily="34" charset="0"/>
              </a:rPr>
            </a:br>
            <a:endParaRPr lang="en-US" sz="2000" b="1" dirty="0">
              <a:solidFill>
                <a:schemeClr val="bg1">
                  <a:lumMod val="95000"/>
                </a:schemeClr>
              </a:solidFill>
              <a:latin typeface="+mj-lt"/>
              <a:cs typeface="Lucida Sans Unicode" panose="020B0602030504020204" pitchFamily="34" charset="0"/>
            </a:endParaRPr>
          </a:p>
          <a:p>
            <a:pPr marL="285750" indent="-285750">
              <a:buClr>
                <a:schemeClr val="bg1"/>
              </a:buClr>
              <a:buFont typeface="Arial" panose="020B0604020202020204" pitchFamily="34" charset="0"/>
              <a:buChar char="•"/>
            </a:pPr>
            <a:r>
              <a:rPr lang="en-US" sz="2000" b="1" dirty="0">
                <a:solidFill>
                  <a:schemeClr val="bg1">
                    <a:lumMod val="95000"/>
                  </a:schemeClr>
                </a:solidFill>
                <a:latin typeface="+mj-lt"/>
                <a:cs typeface="Lucida Sans Unicode" panose="020B0602030504020204" pitchFamily="34" charset="0"/>
              </a:rPr>
              <a:t>Hints for considering the overshooting in the PDCZ.</a:t>
            </a:r>
            <a:br>
              <a:rPr lang="en-US" sz="2000" b="1" dirty="0">
                <a:solidFill>
                  <a:schemeClr val="bg1">
                    <a:lumMod val="95000"/>
                  </a:schemeClr>
                </a:solidFill>
                <a:latin typeface="+mj-lt"/>
                <a:cs typeface="Lucida Sans Unicode" panose="020B0602030504020204" pitchFamily="34" charset="0"/>
              </a:rPr>
            </a:br>
            <a:br>
              <a:rPr lang="en-US" sz="2000" b="1" dirty="0">
                <a:solidFill>
                  <a:schemeClr val="bg1">
                    <a:lumMod val="95000"/>
                  </a:schemeClr>
                </a:solidFill>
                <a:latin typeface="+mj-lt"/>
                <a:cs typeface="Lucida Sans Unicode" panose="020B0602030504020204" pitchFamily="34" charset="0"/>
              </a:rPr>
            </a:br>
            <a:endParaRPr lang="en-US" sz="2000" b="1" dirty="0">
              <a:solidFill>
                <a:schemeClr val="bg1">
                  <a:lumMod val="95000"/>
                </a:schemeClr>
              </a:solidFill>
              <a:latin typeface="+mj-lt"/>
              <a:cs typeface="Lucida Sans Unicode" panose="020B0602030504020204" pitchFamily="34" charset="0"/>
            </a:endParaRPr>
          </a:p>
          <a:p>
            <a:pPr marL="285750" indent="-285750">
              <a:buClr>
                <a:schemeClr val="bg1"/>
              </a:buClr>
              <a:buFont typeface="Arial" panose="020B0604020202020204" pitchFamily="34" charset="0"/>
              <a:buChar char="•"/>
            </a:pPr>
            <a:endParaRPr lang="en-US" sz="2000" b="1" dirty="0">
              <a:solidFill>
                <a:schemeClr val="bg1">
                  <a:lumMod val="95000"/>
                </a:schemeClr>
              </a:solidFill>
              <a:latin typeface="+mj-lt"/>
              <a:cs typeface="Lucida Sans Unicode" panose="020B0602030504020204" pitchFamily="34" charset="0"/>
            </a:endParaRPr>
          </a:p>
        </p:txBody>
      </p:sp>
    </p:spTree>
    <p:extLst>
      <p:ext uri="{BB962C8B-B14F-4D97-AF65-F5344CB8AC3E}">
        <p14:creationId xmlns:p14="http://schemas.microsoft.com/office/powerpoint/2010/main" val="110787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C3E3C8-742F-3626-B494-DD40EA694F60}"/>
              </a:ext>
            </a:extLst>
          </p:cNvPr>
          <p:cNvSpPr txBox="1"/>
          <p:nvPr/>
        </p:nvSpPr>
        <p:spPr>
          <a:xfrm>
            <a:off x="6979037" y="6161893"/>
            <a:ext cx="5212963" cy="584775"/>
          </a:xfrm>
          <a:prstGeom prst="rect">
            <a:avLst/>
          </a:prstGeom>
          <a:noFill/>
        </p:spPr>
        <p:txBody>
          <a:bodyPr wrap="square" rtlCol="0">
            <a:spAutoFit/>
          </a:bodyPr>
          <a:lstStyle/>
          <a:p>
            <a:r>
              <a:rPr lang="en-US" sz="3200" b="1" dirty="0">
                <a:solidFill>
                  <a:schemeClr val="bg1"/>
                </a:solidFill>
                <a:latin typeface="+mj-lt"/>
              </a:rPr>
              <a:t>Thanks for your attention!</a:t>
            </a:r>
          </a:p>
        </p:txBody>
      </p:sp>
      <p:sp>
        <p:nvSpPr>
          <p:cNvPr id="3" name="TextBox 2">
            <a:extLst>
              <a:ext uri="{FF2B5EF4-FFF2-40B4-BE49-F238E27FC236}">
                <a16:creationId xmlns:a16="http://schemas.microsoft.com/office/drawing/2014/main" id="{33B0EB63-86D9-F958-40D9-29755116795E}"/>
              </a:ext>
            </a:extLst>
          </p:cNvPr>
          <p:cNvSpPr txBox="1"/>
          <p:nvPr/>
        </p:nvSpPr>
        <p:spPr>
          <a:xfrm>
            <a:off x="4975843" y="191000"/>
            <a:ext cx="2548079" cy="707886"/>
          </a:xfrm>
          <a:prstGeom prst="rect">
            <a:avLst/>
          </a:prstGeom>
          <a:noFill/>
        </p:spPr>
        <p:txBody>
          <a:bodyPr wrap="square" rtlCol="0">
            <a:spAutoFit/>
          </a:bodyPr>
          <a:lstStyle/>
          <a:p>
            <a:r>
              <a:rPr lang="en-US" sz="4000" b="1" dirty="0">
                <a:solidFill>
                  <a:schemeClr val="bg1"/>
                </a:solidFill>
                <a:latin typeface="+mj-lt"/>
              </a:rPr>
              <a:t>Summary</a:t>
            </a:r>
          </a:p>
        </p:txBody>
      </p:sp>
      <p:sp>
        <p:nvSpPr>
          <p:cNvPr id="5" name="TextBox 4">
            <a:extLst>
              <a:ext uri="{FF2B5EF4-FFF2-40B4-BE49-F238E27FC236}">
                <a16:creationId xmlns:a16="http://schemas.microsoft.com/office/drawing/2014/main" id="{804F42B5-EA4F-1525-5415-BF49EDC9959A}"/>
              </a:ext>
            </a:extLst>
          </p:cNvPr>
          <p:cNvSpPr txBox="1"/>
          <p:nvPr/>
        </p:nvSpPr>
        <p:spPr>
          <a:xfrm>
            <a:off x="301994" y="1240856"/>
            <a:ext cx="11588012" cy="3477875"/>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2000" b="1" dirty="0">
                <a:solidFill>
                  <a:schemeClr val="bg1">
                    <a:lumMod val="95000"/>
                  </a:schemeClr>
                </a:solidFill>
                <a:latin typeface="+mj-lt"/>
                <a:cs typeface="Lucida Sans Unicode" panose="020B0602030504020204" pitchFamily="34" charset="0"/>
              </a:rPr>
              <a:t>Timestep choice is critical and it can lead to spurious TDUs.</a:t>
            </a:r>
            <a:br>
              <a:rPr lang="en-US" sz="2000" b="1" dirty="0">
                <a:solidFill>
                  <a:schemeClr val="bg1">
                    <a:lumMod val="95000"/>
                  </a:schemeClr>
                </a:solidFill>
                <a:latin typeface="+mj-lt"/>
                <a:cs typeface="Lucida Sans Unicode" panose="020B0602030504020204" pitchFamily="34" charset="0"/>
              </a:rPr>
            </a:br>
            <a:br>
              <a:rPr lang="en-US" sz="2000" b="1" dirty="0">
                <a:solidFill>
                  <a:schemeClr val="bg1">
                    <a:lumMod val="95000"/>
                  </a:schemeClr>
                </a:solidFill>
                <a:latin typeface="+mj-lt"/>
                <a:cs typeface="Lucida Sans Unicode" panose="020B0602030504020204" pitchFamily="34" charset="0"/>
              </a:rPr>
            </a:br>
            <a:endParaRPr lang="en-US" sz="2000" b="1" dirty="0">
              <a:solidFill>
                <a:schemeClr val="bg1">
                  <a:lumMod val="95000"/>
                </a:schemeClr>
              </a:solidFill>
              <a:latin typeface="+mj-lt"/>
              <a:cs typeface="Lucida Sans Unicode" panose="020B0602030504020204" pitchFamily="34" charset="0"/>
            </a:endParaRPr>
          </a:p>
          <a:p>
            <a:pPr marL="285750" indent="-285750">
              <a:buClr>
                <a:schemeClr val="bg1"/>
              </a:buClr>
              <a:buFont typeface="Arial" panose="020B0604020202020204" pitchFamily="34" charset="0"/>
              <a:buChar char="•"/>
            </a:pPr>
            <a:r>
              <a:rPr lang="en-US" sz="2000" b="1" dirty="0">
                <a:solidFill>
                  <a:schemeClr val="bg1">
                    <a:lumMod val="95000"/>
                  </a:schemeClr>
                </a:solidFill>
                <a:latin typeface="+mj-lt"/>
                <a:cs typeface="Lucida Sans Unicode" panose="020B0602030504020204" pitchFamily="34" charset="0"/>
              </a:rPr>
              <a:t>Computing times can be considerably shortened with shell shifting + </a:t>
            </a:r>
            <a:r>
              <a:rPr lang="el-GR" sz="2000" b="1" dirty="0">
                <a:solidFill>
                  <a:schemeClr val="bg1">
                    <a:lumMod val="95000"/>
                  </a:schemeClr>
                </a:solidFill>
                <a:latin typeface="+mj-lt"/>
                <a:cs typeface="Lucida Sans Unicode" panose="020B0602030504020204" pitchFamily="34" charset="0"/>
              </a:rPr>
              <a:t>Δ</a:t>
            </a:r>
            <a:r>
              <a:rPr lang="en-US" sz="2000" b="1" dirty="0">
                <a:solidFill>
                  <a:schemeClr val="bg1">
                    <a:lumMod val="95000"/>
                  </a:schemeClr>
                </a:solidFill>
                <a:latin typeface="+mj-lt"/>
                <a:cs typeface="Lucida Sans Unicode" panose="020B0602030504020204" pitchFamily="34" charset="0"/>
              </a:rPr>
              <a:t>t correction without losing accuracy.</a:t>
            </a:r>
            <a:br>
              <a:rPr lang="en-US" sz="2000" b="1" dirty="0">
                <a:solidFill>
                  <a:schemeClr val="bg1">
                    <a:lumMod val="95000"/>
                  </a:schemeClr>
                </a:solidFill>
                <a:latin typeface="+mj-lt"/>
                <a:cs typeface="Lucida Sans Unicode" panose="020B0602030504020204" pitchFamily="34" charset="0"/>
              </a:rPr>
            </a:br>
            <a:br>
              <a:rPr lang="en-US" sz="2000" b="1" dirty="0">
                <a:solidFill>
                  <a:schemeClr val="bg1">
                    <a:lumMod val="95000"/>
                  </a:schemeClr>
                </a:solidFill>
                <a:latin typeface="+mj-lt"/>
                <a:cs typeface="Lucida Sans Unicode" panose="020B0602030504020204" pitchFamily="34" charset="0"/>
              </a:rPr>
            </a:br>
            <a:endParaRPr lang="en-US" sz="2000" b="1" dirty="0">
              <a:solidFill>
                <a:schemeClr val="bg1">
                  <a:lumMod val="95000"/>
                </a:schemeClr>
              </a:solidFill>
              <a:latin typeface="+mj-lt"/>
              <a:cs typeface="Lucida Sans Unicode" panose="020B0602030504020204" pitchFamily="34" charset="0"/>
            </a:endParaRPr>
          </a:p>
          <a:p>
            <a:pPr marL="285750" indent="-285750">
              <a:buClr>
                <a:schemeClr val="bg1"/>
              </a:buClr>
              <a:buFont typeface="Arial" panose="020B0604020202020204" pitchFamily="34" charset="0"/>
              <a:buChar char="•"/>
            </a:pPr>
            <a:r>
              <a:rPr lang="en-US" sz="2000" b="1" dirty="0">
                <a:solidFill>
                  <a:schemeClr val="bg1">
                    <a:lumMod val="95000"/>
                  </a:schemeClr>
                </a:solidFill>
                <a:latin typeface="+mj-lt"/>
                <a:cs typeface="Lucida Sans Unicode" panose="020B0602030504020204" pitchFamily="34" charset="0"/>
              </a:rPr>
              <a:t>Hints for considering the overshooting in the PDCZ.</a:t>
            </a:r>
            <a:br>
              <a:rPr lang="en-US" sz="2000" b="1" dirty="0">
                <a:solidFill>
                  <a:schemeClr val="bg1">
                    <a:lumMod val="95000"/>
                  </a:schemeClr>
                </a:solidFill>
                <a:latin typeface="+mj-lt"/>
                <a:cs typeface="Lucida Sans Unicode" panose="020B0602030504020204" pitchFamily="34" charset="0"/>
              </a:rPr>
            </a:br>
            <a:br>
              <a:rPr lang="en-US" sz="2000" b="1" dirty="0">
                <a:solidFill>
                  <a:schemeClr val="bg1">
                    <a:lumMod val="95000"/>
                  </a:schemeClr>
                </a:solidFill>
                <a:latin typeface="+mj-lt"/>
                <a:cs typeface="Lucida Sans Unicode" panose="020B0602030504020204" pitchFamily="34" charset="0"/>
              </a:rPr>
            </a:br>
            <a:endParaRPr lang="en-US" sz="2000" b="1" dirty="0">
              <a:solidFill>
                <a:schemeClr val="bg1">
                  <a:lumMod val="95000"/>
                </a:schemeClr>
              </a:solidFill>
              <a:latin typeface="+mj-lt"/>
              <a:cs typeface="Lucida Sans Unicode" panose="020B0602030504020204" pitchFamily="34" charset="0"/>
            </a:endParaRPr>
          </a:p>
          <a:p>
            <a:pPr marL="285750" indent="-285750">
              <a:buClr>
                <a:schemeClr val="bg1"/>
              </a:buClr>
              <a:buFont typeface="Arial" panose="020B0604020202020204" pitchFamily="34" charset="0"/>
              <a:buChar char="•"/>
            </a:pPr>
            <a:endParaRPr lang="en-US" sz="2000" b="1" dirty="0">
              <a:solidFill>
                <a:schemeClr val="bg1">
                  <a:lumMod val="95000"/>
                </a:schemeClr>
              </a:solidFill>
              <a:latin typeface="+mj-lt"/>
              <a:cs typeface="Lucida Sans Unicode" panose="020B0602030504020204" pitchFamily="34" charset="0"/>
            </a:endParaRPr>
          </a:p>
        </p:txBody>
      </p:sp>
      <p:sp>
        <p:nvSpPr>
          <p:cNvPr id="6" name="TextBox 5">
            <a:extLst>
              <a:ext uri="{FF2B5EF4-FFF2-40B4-BE49-F238E27FC236}">
                <a16:creationId xmlns:a16="http://schemas.microsoft.com/office/drawing/2014/main" id="{6613409C-5309-C6F6-4E06-E8594AA3F474}"/>
              </a:ext>
            </a:extLst>
          </p:cNvPr>
          <p:cNvSpPr txBox="1"/>
          <p:nvPr/>
        </p:nvSpPr>
        <p:spPr>
          <a:xfrm>
            <a:off x="87551" y="6311932"/>
            <a:ext cx="2081718" cy="400110"/>
          </a:xfrm>
          <a:prstGeom prst="rect">
            <a:avLst/>
          </a:prstGeom>
          <a:noFill/>
        </p:spPr>
        <p:txBody>
          <a:bodyPr wrap="square" rtlCol="0">
            <a:spAutoFit/>
          </a:bodyPr>
          <a:lstStyle/>
          <a:p>
            <a:r>
              <a:rPr lang="en-US" sz="2000" b="1" i="1" dirty="0">
                <a:solidFill>
                  <a:schemeClr val="bg1"/>
                </a:solidFill>
                <a:latin typeface="+mj-lt"/>
              </a:rPr>
              <a:t>faddari@sissa.it</a:t>
            </a:r>
          </a:p>
        </p:txBody>
      </p:sp>
    </p:spTree>
    <p:extLst>
      <p:ext uri="{BB962C8B-B14F-4D97-AF65-F5344CB8AC3E}">
        <p14:creationId xmlns:p14="http://schemas.microsoft.com/office/powerpoint/2010/main" val="251201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a:t>Introduction: </a:t>
            </a:r>
            <a:r>
              <a:rPr lang="en-US" i="1" dirty="0"/>
              <a:t>Stellar Structure and Evolution dictionary</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2</a:t>
            </a:fld>
            <a:endParaRPr lang="en-US"/>
          </a:p>
        </p:txBody>
      </p:sp>
      <p:pic>
        <p:nvPicPr>
          <p:cNvPr id="11" name="Picture 10">
            <a:extLst>
              <a:ext uri="{FF2B5EF4-FFF2-40B4-BE49-F238E27FC236}">
                <a16:creationId xmlns:a16="http://schemas.microsoft.com/office/drawing/2014/main" id="{2D146F65-3CE3-4EF2-0B26-40E641A4D9B8}"/>
              </a:ext>
            </a:extLst>
          </p:cNvPr>
          <p:cNvPicPr>
            <a:picLocks noChangeAspect="1"/>
          </p:cNvPicPr>
          <p:nvPr/>
        </p:nvPicPr>
        <p:blipFill>
          <a:blip r:embed="rId3"/>
          <a:stretch>
            <a:fillRect/>
          </a:stretch>
        </p:blipFill>
        <p:spPr>
          <a:xfrm>
            <a:off x="64008" y="1307592"/>
            <a:ext cx="6952487" cy="4742836"/>
          </a:xfrm>
          <a:prstGeom prst="rect">
            <a:avLst/>
          </a:prstGeom>
        </p:spPr>
      </p:pic>
      <p:sp>
        <p:nvSpPr>
          <p:cNvPr id="12" name="TextBox 11">
            <a:extLst>
              <a:ext uri="{FF2B5EF4-FFF2-40B4-BE49-F238E27FC236}">
                <a16:creationId xmlns:a16="http://schemas.microsoft.com/office/drawing/2014/main" id="{5AD3870B-AC0C-6D5F-F1F2-FF2AB2E66BE6}"/>
              </a:ext>
            </a:extLst>
          </p:cNvPr>
          <p:cNvSpPr txBox="1"/>
          <p:nvPr/>
        </p:nvSpPr>
        <p:spPr>
          <a:xfrm>
            <a:off x="5127625" y="5124155"/>
            <a:ext cx="1936749" cy="369332"/>
          </a:xfrm>
          <a:prstGeom prst="rect">
            <a:avLst/>
          </a:prstGeom>
          <a:noFill/>
        </p:spPr>
        <p:txBody>
          <a:bodyPr wrap="none" rtlCol="0">
            <a:spAutoFit/>
          </a:bodyPr>
          <a:lstStyle/>
          <a:p>
            <a:r>
              <a:rPr lang="en-US" sz="1800" dirty="0">
                <a:latin typeface="+mj-lt"/>
              </a:rPr>
              <a:t>Herwig, F. (2005)</a:t>
            </a:r>
          </a:p>
        </p:txBody>
      </p:sp>
      <p:sp>
        <p:nvSpPr>
          <p:cNvPr id="13" name="TextBox 12">
            <a:extLst>
              <a:ext uri="{FF2B5EF4-FFF2-40B4-BE49-F238E27FC236}">
                <a16:creationId xmlns:a16="http://schemas.microsoft.com/office/drawing/2014/main" id="{8CBFC493-C05A-98B8-6EC0-457453354E7F}"/>
              </a:ext>
            </a:extLst>
          </p:cNvPr>
          <p:cNvSpPr txBox="1"/>
          <p:nvPr/>
        </p:nvSpPr>
        <p:spPr>
          <a:xfrm>
            <a:off x="7634934" y="1517995"/>
            <a:ext cx="3988641" cy="4247317"/>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rPr>
              <a:t>Complete stellar evolutionary track. The number corresponds to log</a:t>
            </a:r>
            <a:r>
              <a:rPr lang="en-US" sz="1800" baseline="-25000" dirty="0">
                <a:latin typeface="+mj-lt"/>
              </a:rPr>
              <a:t>10</a:t>
            </a:r>
            <a:r>
              <a:rPr lang="en-US" sz="1800" dirty="0">
                <a:latin typeface="+mj-lt"/>
              </a:rPr>
              <a:t> (Age) of the phase.</a:t>
            </a:r>
            <a:br>
              <a:rPr lang="en-US" sz="1800" dirty="0">
                <a:latin typeface="+mj-lt"/>
              </a:rPr>
            </a:br>
            <a:endParaRPr lang="en-US" sz="1800" dirty="0">
              <a:latin typeface="+mj-lt"/>
            </a:endParaRP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r>
              <a:rPr lang="en-US" sz="1800" dirty="0">
                <a:latin typeface="+mj-lt"/>
              </a:rPr>
              <a:t>I am working on the advanced stages of low ( </a:t>
            </a:r>
            <a:r>
              <a:rPr lang="en-US" sz="1800" dirty="0">
                <a:solidFill>
                  <a:srgbClr val="FF0000"/>
                </a:solidFill>
                <a:latin typeface="+mj-lt"/>
              </a:rPr>
              <a:t>M ≲ 2M</a:t>
            </a:r>
            <a:r>
              <a:rPr lang="en-US" sz="1800" baseline="-25000" dirty="0">
                <a:solidFill>
                  <a:srgbClr val="FF0000"/>
                </a:solidFill>
                <a:latin typeface="+mj-lt"/>
              </a:rPr>
              <a:t>⊙</a:t>
            </a:r>
            <a:r>
              <a:rPr lang="en-US" sz="1800" dirty="0">
                <a:solidFill>
                  <a:srgbClr val="FF0000"/>
                </a:solidFill>
                <a:latin typeface="+mj-lt"/>
              </a:rPr>
              <a:t> </a:t>
            </a:r>
            <a:r>
              <a:rPr lang="en-US" sz="1800" dirty="0">
                <a:latin typeface="+mj-lt"/>
              </a:rPr>
              <a:t>) and intermediate (</a:t>
            </a:r>
            <a:r>
              <a:rPr lang="en-US" sz="1800" dirty="0">
                <a:solidFill>
                  <a:srgbClr val="FF0000"/>
                </a:solidFill>
                <a:latin typeface="+mj-lt"/>
              </a:rPr>
              <a:t>2 ≲ M/M</a:t>
            </a:r>
            <a:r>
              <a:rPr lang="en-US" sz="1800" baseline="-25000" dirty="0">
                <a:solidFill>
                  <a:srgbClr val="FF0000"/>
                </a:solidFill>
                <a:latin typeface="+mj-lt"/>
              </a:rPr>
              <a:t>⊙ </a:t>
            </a:r>
            <a:r>
              <a:rPr lang="en-US" sz="1800" dirty="0">
                <a:solidFill>
                  <a:srgbClr val="FF0000"/>
                </a:solidFill>
                <a:latin typeface="+mj-lt"/>
              </a:rPr>
              <a:t>≲ 7</a:t>
            </a:r>
            <a:r>
              <a:rPr lang="en-US" sz="1800" dirty="0">
                <a:latin typeface="+mj-lt"/>
              </a:rPr>
              <a:t>) mass stars: Asymptotic Giant Branch phase (</a:t>
            </a:r>
            <a:r>
              <a:rPr lang="en-US" sz="1800" b="1" dirty="0">
                <a:solidFill>
                  <a:schemeClr val="tx1">
                    <a:lumMod val="75000"/>
                  </a:schemeClr>
                </a:solidFill>
                <a:latin typeface="+mj-lt"/>
              </a:rPr>
              <a:t>AGB</a:t>
            </a:r>
            <a:r>
              <a:rPr lang="en-US" sz="1800" dirty="0">
                <a:latin typeface="+mj-lt"/>
              </a:rPr>
              <a:t>).</a:t>
            </a:r>
            <a:br>
              <a:rPr lang="en-US" sz="1800" dirty="0">
                <a:latin typeface="+mj-lt"/>
              </a:rPr>
            </a:br>
            <a:br>
              <a:rPr lang="en-US" sz="1800" dirty="0">
                <a:latin typeface="+mj-lt"/>
              </a:rPr>
            </a:br>
            <a:br>
              <a:rPr lang="en-US" sz="1800" dirty="0">
                <a:latin typeface="+mj-lt"/>
              </a:rPr>
            </a:br>
            <a:endParaRPr lang="en-US" sz="1800" dirty="0">
              <a:latin typeface="+mj-lt"/>
            </a:endParaRPr>
          </a:p>
          <a:p>
            <a:pPr marL="285750" indent="-285750">
              <a:buFont typeface="Arial" panose="020B0604020202020204" pitchFamily="34" charset="0"/>
              <a:buChar char="•"/>
            </a:pPr>
            <a:r>
              <a:rPr lang="en-US" sz="1800" b="1" dirty="0">
                <a:latin typeface="Courier New" panose="02070309020205020404" pitchFamily="49" charset="0"/>
                <a:cs typeface="Courier New" panose="02070309020205020404" pitchFamily="49" charset="0"/>
              </a:rPr>
              <a:t>PARSEC</a:t>
            </a:r>
            <a:r>
              <a:rPr lang="en-US" sz="1800" dirty="0">
                <a:latin typeface="+mj-lt"/>
              </a:rPr>
              <a:t> framework.</a:t>
            </a:r>
          </a:p>
        </p:txBody>
      </p:sp>
      <p:sp>
        <p:nvSpPr>
          <p:cNvPr id="3" name="Footer Placeholder 2">
            <a:extLst>
              <a:ext uri="{FF2B5EF4-FFF2-40B4-BE49-F238E27FC236}">
                <a16:creationId xmlns:a16="http://schemas.microsoft.com/office/drawing/2014/main" id="{F7DF33B5-A8C5-6BA2-66B4-073EAEC765F3}"/>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152939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20</a:t>
            </a:fld>
            <a:endParaRPr lang="en-US"/>
          </a:p>
        </p:txBody>
      </p:sp>
      <p:sp>
        <p:nvSpPr>
          <p:cNvPr id="5" name="TextBox 4">
            <a:extLst>
              <a:ext uri="{FF2B5EF4-FFF2-40B4-BE49-F238E27FC236}">
                <a16:creationId xmlns:a16="http://schemas.microsoft.com/office/drawing/2014/main" id="{F57D984F-DF62-135E-6E20-735FFB053373}"/>
              </a:ext>
            </a:extLst>
          </p:cNvPr>
          <p:cNvSpPr txBox="1"/>
          <p:nvPr/>
        </p:nvSpPr>
        <p:spPr>
          <a:xfrm>
            <a:off x="4107260" y="3013501"/>
            <a:ext cx="3977480" cy="830997"/>
          </a:xfrm>
          <a:prstGeom prst="rect">
            <a:avLst/>
          </a:prstGeom>
          <a:noFill/>
        </p:spPr>
        <p:txBody>
          <a:bodyPr wrap="square" rtlCol="0">
            <a:spAutoFit/>
          </a:bodyPr>
          <a:lstStyle/>
          <a:p>
            <a:r>
              <a:rPr lang="en-US" sz="4800" dirty="0">
                <a:solidFill>
                  <a:schemeClr val="bg1"/>
                </a:solidFill>
                <a:latin typeface="+mj-lt"/>
                <a:cs typeface="Lucida Sans Unicode" panose="020B0602030504020204" pitchFamily="34" charset="0"/>
              </a:rPr>
              <a:t>Backup slides</a:t>
            </a:r>
          </a:p>
        </p:txBody>
      </p:sp>
    </p:spTree>
    <p:extLst>
      <p:ext uri="{BB962C8B-B14F-4D97-AF65-F5344CB8AC3E}">
        <p14:creationId xmlns:p14="http://schemas.microsoft.com/office/powerpoint/2010/main" val="1707970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normAutofit/>
          </a:bodyPr>
          <a:lstStyle/>
          <a:p>
            <a:r>
              <a:rPr lang="en-US" b="1" dirty="0"/>
              <a:t>Exponential overshooting</a:t>
            </a:r>
            <a:endParaRPr lang="en-US" b="1" dirty="0">
              <a:latin typeface="Courier New" panose="02070309020205020404" pitchFamily="49" charset="0"/>
              <a:cs typeface="Courier New" panose="02070309020205020404" pitchFamily="49" charset="0"/>
            </a:endParaRP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21</a:t>
            </a:fld>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09D39AB-EA6B-2BF7-7050-7DB494DED9F1}"/>
                  </a:ext>
                </a:extLst>
              </p:cNvPr>
              <p:cNvSpPr txBox="1"/>
              <p:nvPr/>
            </p:nvSpPr>
            <p:spPr>
              <a:xfrm>
                <a:off x="489497" y="1349886"/>
                <a:ext cx="11241024" cy="2154885"/>
              </a:xfrm>
              <a:prstGeom prst="rect">
                <a:avLst/>
              </a:prstGeom>
              <a:noFill/>
            </p:spPr>
            <p:txBody>
              <a:bodyPr wrap="square" rtlCol="0">
                <a:spAutoFit/>
              </a:bodyPr>
              <a:lstStyle/>
              <a:p>
                <a:r>
                  <a:rPr lang="en-US" sz="1800" dirty="0">
                    <a:latin typeface="+mj-lt"/>
                  </a:rPr>
                  <a:t>Prescription of overshooting justified by 3D hydrodynamical simulation by Freytag et al. 1996. Minor tweaks by Herwig 2000. Adds two more parameters to the game</a:t>
                </a:r>
              </a:p>
              <a:p>
                <a:endParaRPr lang="en-US" sz="1800" dirty="0">
                  <a:latin typeface="+mj-lt"/>
                </a:endParaRPr>
              </a:p>
              <a:p>
                <a:endParaRPr lang="en-US" sz="1800" dirty="0">
                  <a:latin typeface="+mj-lt"/>
                </a:endParaRPr>
              </a:p>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r</m:t>
                          </m:r>
                        </m:e>
                      </m:d>
                      <m:r>
                        <a:rPr lang="en-US" sz="2400" b="0" i="0" smtClean="0">
                          <a:latin typeface="Cambria Math" panose="02040503050406030204" pitchFamily="18" charset="0"/>
                        </a:rPr>
                        <m:t>=</m:t>
                      </m:r>
                      <m:r>
                        <m:rPr>
                          <m:sty m:val="p"/>
                        </m:rPr>
                        <a:rPr lang="en-US" sz="2400" b="0" i="0" smtClean="0">
                          <a:latin typeface="Cambria Math" panose="02040503050406030204" pitchFamily="18" charset="0"/>
                        </a:rPr>
                        <m:t>D</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r</m:t>
                              </m:r>
                            </m:e>
                            <m:sub>
                              <m:r>
                                <m:rPr>
                                  <m:sty m:val="p"/>
                                </m:rPr>
                                <a:rPr lang="en-US" sz="2400" b="0" i="0" smtClean="0">
                                  <a:latin typeface="Cambria Math" panose="02040503050406030204" pitchFamily="18" charset="0"/>
                                </a:rPr>
                                <m:t>edge</m:t>
                              </m:r>
                            </m:sub>
                          </m:sSub>
                        </m:e>
                      </m:d>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exp</m:t>
                      </m:r>
                      <m:d>
                        <m:dPr>
                          <m:ctrlPr>
                            <a:rPr lang="en-US" sz="2400" b="0" i="1" smtClean="0">
                              <a:latin typeface="Cambria Math" panose="02040503050406030204" pitchFamily="18" charset="0"/>
                            </a:rPr>
                          </m:ctrlPr>
                        </m:dPr>
                        <m:e>
                          <m:r>
                            <a:rPr lang="en-US" sz="2400" b="0" i="0" smtClean="0">
                              <a:latin typeface="Cambria Math" panose="02040503050406030204" pitchFamily="18" charset="0"/>
                            </a:rPr>
                            <m:t>−2</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r</m:t>
                                  </m:r>
                                  <m:r>
                                    <a:rPr lang="en-US" sz="2400" b="0" i="0" smtClean="0">
                                      <a:latin typeface="Cambria Math" panose="02040503050406030204" pitchFamily="18" charset="0"/>
                                    </a:rPr>
                                    <m:t> −</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r</m:t>
                                      </m:r>
                                    </m:e>
                                    <m:sub>
                                      <m:r>
                                        <m:rPr>
                                          <m:sty m:val="p"/>
                                        </m:rPr>
                                        <a:rPr lang="en-US" sz="2400" b="0" i="0" smtClean="0">
                                          <a:latin typeface="Cambria Math" panose="02040503050406030204" pitchFamily="18" charset="0"/>
                                        </a:rPr>
                                        <m:t>edge</m:t>
                                      </m:r>
                                    </m:sub>
                                  </m:sSub>
                                </m:e>
                              </m:d>
                            </m:num>
                            <m:den>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f</m:t>
                                  </m:r>
                                </m:e>
                                <m:sub>
                                  <m:r>
                                    <m:rPr>
                                      <m:sty m:val="p"/>
                                    </m:rPr>
                                    <a:rPr lang="en-US" sz="2400" b="0" i="0" smtClean="0">
                                      <a:latin typeface="Cambria Math" panose="02040503050406030204" pitchFamily="18" charset="0"/>
                                    </a:rPr>
                                    <m:t>ov</m:t>
                                  </m:r>
                                </m:sub>
                              </m:sSub>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m:rPr>
                                      <m:sty m:val="p"/>
                                    </m:rPr>
                                    <a:rPr lang="en-US" sz="2400" b="0" i="0" smtClean="0">
                                      <a:latin typeface="Cambria Math" panose="02040503050406030204" pitchFamily="18" charset="0"/>
                                    </a:rPr>
                                    <m:t>P</m:t>
                                  </m:r>
                                </m:sub>
                              </m:sSub>
                            </m:den>
                          </m:f>
                        </m:e>
                      </m:d>
                    </m:oMath>
                  </m:oMathPara>
                </a14:m>
                <a:endParaRPr lang="en-US" sz="2400" dirty="0">
                  <a:latin typeface="+mj-lt"/>
                </a:endParaRPr>
              </a:p>
            </p:txBody>
          </p:sp>
        </mc:Choice>
        <mc:Fallback xmlns="">
          <p:sp>
            <p:nvSpPr>
              <p:cNvPr id="2" name="TextBox 1">
                <a:extLst>
                  <a:ext uri="{FF2B5EF4-FFF2-40B4-BE49-F238E27FC236}">
                    <a16:creationId xmlns:a16="http://schemas.microsoft.com/office/drawing/2014/main" id="{209D39AB-EA6B-2BF7-7050-7DB494DED9F1}"/>
                  </a:ext>
                </a:extLst>
              </p:cNvPr>
              <p:cNvSpPr txBox="1">
                <a:spLocks noRot="1" noChangeAspect="1" noMove="1" noResize="1" noEditPoints="1" noAdjustHandles="1" noChangeArrowheads="1" noChangeShapeType="1" noTextEdit="1"/>
              </p:cNvSpPr>
              <p:nvPr/>
            </p:nvSpPr>
            <p:spPr>
              <a:xfrm>
                <a:off x="489497" y="1349886"/>
                <a:ext cx="11241024" cy="2154885"/>
              </a:xfrm>
              <a:prstGeom prst="rect">
                <a:avLst/>
              </a:prstGeom>
              <a:blipFill>
                <a:blip r:embed="rId3"/>
                <a:stretch>
                  <a:fillRect l="-434" t="-1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C799056-38A0-2D45-7E9F-18DD832D2756}"/>
                  </a:ext>
                </a:extLst>
              </p:cNvPr>
              <p:cNvSpPr txBox="1"/>
              <p:nvPr/>
            </p:nvSpPr>
            <p:spPr>
              <a:xfrm>
                <a:off x="9025343" y="2757863"/>
                <a:ext cx="2438232" cy="395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m:rPr>
                              <m:sty m:val="p"/>
                            </m:rPr>
                            <a:rPr lang="en-US" sz="1800" b="0" i="0" smtClean="0">
                              <a:latin typeface="Cambria Math" panose="02040503050406030204" pitchFamily="18" charset="0"/>
                            </a:rPr>
                            <m:t>r</m:t>
                          </m:r>
                        </m:e>
                        <m:sub>
                          <m:r>
                            <m:rPr>
                              <m:sty m:val="p"/>
                            </m:rPr>
                            <a:rPr lang="en-US" sz="1800" b="0" i="0" smtClean="0">
                              <a:latin typeface="Cambria Math" panose="02040503050406030204" pitchFamily="18" charset="0"/>
                            </a:rPr>
                            <m:t>edge</m:t>
                          </m:r>
                        </m:sub>
                      </m:sSub>
                      <m:r>
                        <a:rPr lang="en-US" sz="1800" b="0" i="0" smtClean="0">
                          <a:latin typeface="Cambria Math" panose="02040503050406030204" pitchFamily="18" charset="0"/>
                        </a:rPr>
                        <m:t>= </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r</m:t>
                          </m:r>
                        </m:e>
                        <m:sub>
                          <m:r>
                            <m:rPr>
                              <m:sty m:val="p"/>
                            </m:rPr>
                            <a:rPr lang="en-US" sz="1800" b="0" i="0" smtClean="0">
                              <a:latin typeface="Cambria Math" panose="02040503050406030204" pitchFamily="18" charset="0"/>
                            </a:rPr>
                            <m:t>schw</m:t>
                          </m:r>
                        </m:sub>
                      </m:sSub>
                      <m:r>
                        <a:rPr lang="en-US" sz="1800" b="0" i="0"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m:rPr>
                              <m:sty m:val="p"/>
                            </m:rPr>
                            <a:rPr lang="en-US" sz="1800" b="0" i="0" smtClean="0">
                              <a:latin typeface="Cambria Math" panose="02040503050406030204" pitchFamily="18" charset="0"/>
                              <a:ea typeface="Cambria Math" panose="02040503050406030204" pitchFamily="18" charset="0"/>
                            </a:rPr>
                            <m:t>f</m:t>
                          </m:r>
                        </m:e>
                        <m:sub>
                          <m:r>
                            <m:rPr>
                              <m:sty m:val="p"/>
                            </m:rPr>
                            <a:rPr lang="en-US" sz="1800" b="0" i="0" smtClean="0">
                              <a:latin typeface="Cambria Math" panose="02040503050406030204" pitchFamily="18" charset="0"/>
                              <a:ea typeface="Cambria Math" panose="02040503050406030204" pitchFamily="18" charset="0"/>
                            </a:rPr>
                            <m:t>ov</m:t>
                          </m:r>
                          <m:r>
                            <a:rPr lang="en-US" sz="1800" b="0" i="0" smtClean="0">
                              <a:latin typeface="Cambria Math" panose="02040503050406030204" pitchFamily="18" charset="0"/>
                              <a:ea typeface="Cambria Math" panose="02040503050406030204" pitchFamily="18" charset="0"/>
                            </a:rPr>
                            <m:t>,0</m:t>
                          </m:r>
                        </m:sub>
                      </m:sSub>
                      <m:sSub>
                        <m:sSubPr>
                          <m:ctrlPr>
                            <a:rPr lang="en-US" sz="1800" b="0" i="1" smtClean="0">
                              <a:latin typeface="Cambria Math" panose="02040503050406030204" pitchFamily="18" charset="0"/>
                              <a:ea typeface="Cambria Math" panose="02040503050406030204" pitchFamily="18" charset="0"/>
                            </a:rPr>
                          </m:ctrlPr>
                        </m:sSubPr>
                        <m:e>
                          <m:r>
                            <m:rPr>
                              <m:sty m:val="p"/>
                            </m:rPr>
                            <a:rPr lang="en-US" sz="1800" b="0" i="0" smtClean="0">
                              <a:latin typeface="Cambria Math" panose="02040503050406030204" pitchFamily="18" charset="0"/>
                              <a:ea typeface="Cambria Math" panose="02040503050406030204" pitchFamily="18" charset="0"/>
                            </a:rPr>
                            <m:t>H</m:t>
                          </m:r>
                        </m:e>
                        <m:sub>
                          <m:r>
                            <m:rPr>
                              <m:sty m:val="p"/>
                            </m:rPr>
                            <a:rPr lang="en-US" sz="1800" b="0" i="0" smtClean="0">
                              <a:latin typeface="Cambria Math" panose="02040503050406030204" pitchFamily="18" charset="0"/>
                              <a:ea typeface="Cambria Math" panose="02040503050406030204" pitchFamily="18" charset="0"/>
                            </a:rPr>
                            <m:t>P</m:t>
                          </m:r>
                        </m:sub>
                      </m:sSub>
                    </m:oMath>
                  </m:oMathPara>
                </a14:m>
                <a:endParaRPr lang="en-US" sz="1800" dirty="0">
                  <a:latin typeface="+mj-lt"/>
                </a:endParaRPr>
              </a:p>
            </p:txBody>
          </p:sp>
        </mc:Choice>
        <mc:Fallback xmlns="">
          <p:sp>
            <p:nvSpPr>
              <p:cNvPr id="4" name="TextBox 3">
                <a:extLst>
                  <a:ext uri="{FF2B5EF4-FFF2-40B4-BE49-F238E27FC236}">
                    <a16:creationId xmlns:a16="http://schemas.microsoft.com/office/drawing/2014/main" id="{2C799056-38A0-2D45-7E9F-18DD832D2756}"/>
                  </a:ext>
                </a:extLst>
              </p:cNvPr>
              <p:cNvSpPr txBox="1">
                <a:spLocks noRot="1" noChangeAspect="1" noMove="1" noResize="1" noEditPoints="1" noAdjustHandles="1" noChangeArrowheads="1" noChangeShapeType="1" noTextEdit="1"/>
              </p:cNvSpPr>
              <p:nvPr/>
            </p:nvSpPr>
            <p:spPr>
              <a:xfrm>
                <a:off x="9025343" y="2757863"/>
                <a:ext cx="2438232" cy="395558"/>
              </a:xfrm>
              <a:prstGeom prst="rect">
                <a:avLst/>
              </a:prstGeom>
              <a:blipFill>
                <a:blip r:embed="rId4"/>
                <a:stretch>
                  <a:fillRect r="-750"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CC43CB3-8AF4-B858-39B2-6FEE31B27A44}"/>
                  </a:ext>
                </a:extLst>
              </p:cNvPr>
              <p:cNvSpPr txBox="1"/>
              <p:nvPr/>
            </p:nvSpPr>
            <p:spPr>
              <a:xfrm>
                <a:off x="4325289" y="4301808"/>
                <a:ext cx="33802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m:t>
                              </m:r>
                            </m:e>
                            <m:sub>
                              <m:r>
                                <m:rPr>
                                  <m:sty m:val="p"/>
                                </m:rPr>
                                <a:rPr lang="en-US" sz="2400" b="0" i="0" smtClean="0">
                                  <a:latin typeface="Cambria Math" panose="02040503050406030204" pitchFamily="18" charset="0"/>
                                  <a:ea typeface="Cambria Math" panose="02040503050406030204" pitchFamily="18" charset="0"/>
                                </a:rPr>
                                <m:t>R</m:t>
                              </m:r>
                            </m:sub>
                          </m:sSub>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rPr>
                            <m:t>r</m:t>
                          </m:r>
                        </m:e>
                        <m:sub>
                          <m:r>
                            <m:rPr>
                              <m:sty m:val="p"/>
                            </m:rPr>
                            <a:rPr lang="en-US" sz="2400" b="0" i="0" smtClean="0">
                              <a:latin typeface="Cambria Math" panose="02040503050406030204" pitchFamily="18" charset="0"/>
                            </a:rPr>
                            <m:t>schw</m:t>
                          </m:r>
                        </m:sub>
                      </m:sSub>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m:rPr>
                                  <m:sty m:val="p"/>
                                </m:rPr>
                                <a:rPr lang="en-US" sz="2400" i="0">
                                  <a:latin typeface="Cambria Math" panose="02040503050406030204" pitchFamily="18" charset="0"/>
                                  <a:ea typeface="Cambria Math" panose="02040503050406030204" pitchFamily="18" charset="0"/>
                                </a:rPr>
                                <m:t>∇</m:t>
                              </m:r>
                            </m:e>
                            <m:sub>
                              <m:r>
                                <m:rPr>
                                  <m:sty m:val="p"/>
                                </m:rPr>
                                <a:rPr lang="en-US" sz="2400" b="0" i="0" smtClean="0">
                                  <a:latin typeface="Cambria Math" panose="02040503050406030204" pitchFamily="18" charset="0"/>
                                  <a:ea typeface="Cambria Math" panose="02040503050406030204" pitchFamily="18" charset="0"/>
                                </a:rPr>
                                <m:t>ad</m:t>
                              </m:r>
                            </m:sub>
                          </m:sSub>
                          <m:r>
                            <a:rPr lang="en-US" sz="2400" i="0">
                              <a:latin typeface="Cambria Math" panose="02040503050406030204" pitchFamily="18" charset="0"/>
                              <a:ea typeface="Cambria Math" panose="02040503050406030204" pitchFamily="18" charset="0"/>
                            </a:rPr>
                            <m:t>(</m:t>
                          </m:r>
                          <m:r>
                            <m:rPr>
                              <m:sty m:val="p"/>
                            </m:rPr>
                            <a:rPr lang="en-US" sz="2400" i="0">
                              <a:latin typeface="Cambria Math" panose="02040503050406030204" pitchFamily="18" charset="0"/>
                            </a:rPr>
                            <m:t>r</m:t>
                          </m:r>
                        </m:e>
                        <m:sub>
                          <m:r>
                            <m:rPr>
                              <m:sty m:val="p"/>
                            </m:rPr>
                            <a:rPr lang="en-US" sz="2400" i="0">
                              <a:latin typeface="Cambria Math" panose="02040503050406030204" pitchFamily="18" charset="0"/>
                            </a:rPr>
                            <m:t>schw</m:t>
                          </m:r>
                        </m:sub>
                      </m:sSub>
                      <m:r>
                        <a:rPr lang="en-US" sz="2400" i="0">
                          <a:latin typeface="Cambria Math" panose="02040503050406030204" pitchFamily="18" charset="0"/>
                        </a:rPr>
                        <m:t>)</m:t>
                      </m:r>
                    </m:oMath>
                  </m:oMathPara>
                </a14:m>
                <a:endParaRPr lang="en-US" sz="2400" dirty="0">
                  <a:latin typeface="+mj-lt"/>
                </a:endParaRPr>
              </a:p>
            </p:txBody>
          </p:sp>
        </mc:Choice>
        <mc:Fallback xmlns="">
          <p:sp>
            <p:nvSpPr>
              <p:cNvPr id="7" name="TextBox 6">
                <a:extLst>
                  <a:ext uri="{FF2B5EF4-FFF2-40B4-BE49-F238E27FC236}">
                    <a16:creationId xmlns:a16="http://schemas.microsoft.com/office/drawing/2014/main" id="{5CC43CB3-8AF4-B858-39B2-6FEE31B27A44}"/>
                  </a:ext>
                </a:extLst>
              </p:cNvPr>
              <p:cNvSpPr txBox="1">
                <a:spLocks noRot="1" noChangeAspect="1" noMove="1" noResize="1" noEditPoints="1" noAdjustHandles="1" noChangeArrowheads="1" noChangeShapeType="1" noTextEdit="1"/>
              </p:cNvSpPr>
              <p:nvPr/>
            </p:nvSpPr>
            <p:spPr>
              <a:xfrm>
                <a:off x="4325289" y="4301808"/>
                <a:ext cx="3380221" cy="461665"/>
              </a:xfrm>
              <a:prstGeom prst="rect">
                <a:avLst/>
              </a:prstGeom>
              <a:blipFill>
                <a:blip r:embed="rId5"/>
                <a:stretch>
                  <a:fillRect r="-181" b="-20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27735B1-EF0F-3E9B-1BCC-2FF725415F5D}"/>
              </a:ext>
            </a:extLst>
          </p:cNvPr>
          <p:cNvSpPr txBox="1"/>
          <p:nvPr/>
        </p:nvSpPr>
        <p:spPr>
          <a:xfrm>
            <a:off x="575994" y="3657301"/>
            <a:ext cx="6096541" cy="369332"/>
          </a:xfrm>
          <a:prstGeom prst="rect">
            <a:avLst/>
          </a:prstGeom>
          <a:noFill/>
        </p:spPr>
        <p:txBody>
          <a:bodyPr wrap="none" rtlCol="0">
            <a:spAutoFit/>
          </a:bodyPr>
          <a:lstStyle/>
          <a:p>
            <a:r>
              <a:rPr lang="en-US" sz="1800" dirty="0"/>
              <a:t>Convective border is found with the </a:t>
            </a:r>
            <a:r>
              <a:rPr lang="en-US" sz="1800" dirty="0" err="1"/>
              <a:t>Schwarzchild</a:t>
            </a:r>
            <a:r>
              <a:rPr lang="en-US" sz="1800" dirty="0"/>
              <a:t> criterion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2724038-9601-767F-3F46-DEB1E8960E80}"/>
                  </a:ext>
                </a:extLst>
              </p:cNvPr>
              <p:cNvSpPr txBox="1"/>
              <p:nvPr/>
            </p:nvSpPr>
            <p:spPr>
              <a:xfrm>
                <a:off x="700460" y="5288088"/>
                <a:ext cx="3267456" cy="792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m:rPr>
                              <m:sty m:val="p"/>
                            </m:rPr>
                            <a:rPr lang="en-US" sz="2400" i="0" smtClean="0">
                              <a:latin typeface="Cambria Math" panose="02040503050406030204" pitchFamily="18" charset="0"/>
                            </a:rPr>
                            <m:t>∇</m:t>
                          </m:r>
                        </m:e>
                        <m:sub>
                          <m:r>
                            <m:rPr>
                              <m:sty m:val="p"/>
                            </m:rPr>
                            <a:rPr lang="en-US" sz="2400" i="0" smtClean="0">
                              <a:latin typeface="Cambria Math" panose="02040503050406030204" pitchFamily="18" charset="0"/>
                            </a:rPr>
                            <m:t>R</m:t>
                          </m:r>
                        </m:sub>
                      </m:sSub>
                      <m:r>
                        <a:rPr lang="en-US" sz="2400" i="0" smtClean="0">
                          <a:latin typeface="Cambria Math" panose="02040503050406030204" pitchFamily="18" charset="0"/>
                        </a:rPr>
                        <m:t>=</m:t>
                      </m:r>
                      <m:f>
                        <m:fPr>
                          <m:ctrlPr>
                            <a:rPr lang="en-US" sz="2400" i="1" smtClean="0">
                              <a:solidFill>
                                <a:srgbClr val="836967"/>
                              </a:solidFill>
                              <a:latin typeface="Cambria Math" panose="02040503050406030204" pitchFamily="18" charset="0"/>
                            </a:rPr>
                          </m:ctrlPr>
                        </m:fPr>
                        <m:num>
                          <m:r>
                            <a:rPr lang="en-US" sz="2400" i="0" smtClean="0">
                              <a:latin typeface="Cambria Math" panose="02040503050406030204" pitchFamily="18" charset="0"/>
                            </a:rPr>
                            <m:t>3</m:t>
                          </m:r>
                        </m:num>
                        <m:den>
                          <m:r>
                            <a:rPr lang="en-US" sz="2400" i="0" smtClean="0">
                              <a:latin typeface="Cambria Math" panose="02040503050406030204" pitchFamily="18" charset="0"/>
                            </a:rPr>
                            <m:t>16</m:t>
                          </m:r>
                          <m:r>
                            <m:rPr>
                              <m:sty m:val="p"/>
                            </m:rPr>
                            <a:rPr lang="en-US" sz="2400" i="0" smtClean="0">
                              <a:latin typeface="Cambria Math" panose="02040503050406030204" pitchFamily="18" charset="0"/>
                            </a:rPr>
                            <m:t>πacG</m:t>
                          </m:r>
                        </m:den>
                      </m:f>
                      <m:f>
                        <m:fPr>
                          <m:ctrlPr>
                            <a:rPr lang="en-US" sz="2400" i="1" smtClean="0">
                              <a:solidFill>
                                <a:srgbClr val="836967"/>
                              </a:solidFill>
                              <a:latin typeface="Cambria Math" panose="02040503050406030204" pitchFamily="18" charset="0"/>
                            </a:rPr>
                          </m:ctrlPr>
                        </m:fPr>
                        <m:num>
                          <m:r>
                            <m:rPr>
                              <m:sty m:val="p"/>
                            </m:rPr>
                            <a:rPr lang="en-US" sz="2400" b="0" i="0" smtClean="0">
                              <a:solidFill>
                                <a:schemeClr val="bg2">
                                  <a:lumMod val="50000"/>
                                </a:schemeClr>
                              </a:solidFill>
                              <a:latin typeface="Cambria Math" panose="02040503050406030204" pitchFamily="18" charset="0"/>
                            </a:rPr>
                            <m:t>κ</m:t>
                          </m:r>
                          <m:r>
                            <a:rPr lang="en-US" sz="2400" i="0" smtClean="0">
                              <a:latin typeface="Cambria Math" panose="02040503050406030204" pitchFamily="18" charset="0"/>
                              <a:ea typeface="Cambria Math" panose="02040503050406030204" pitchFamily="18" charset="0"/>
                            </a:rPr>
                            <m:t>ℓ</m:t>
                          </m:r>
                          <m:r>
                            <m:rPr>
                              <m:sty m:val="p"/>
                            </m:rPr>
                            <a:rPr lang="en-US" sz="2400" i="0" smtClean="0">
                              <a:latin typeface="Cambria Math" panose="02040503050406030204" pitchFamily="18" charset="0"/>
                            </a:rPr>
                            <m:t>P</m:t>
                          </m:r>
                        </m:num>
                        <m:den>
                          <m:r>
                            <m:rPr>
                              <m:sty m:val="p"/>
                            </m:rPr>
                            <a:rPr lang="en-US" sz="2400" i="0" smtClean="0">
                              <a:latin typeface="Cambria Math" panose="02040503050406030204" pitchFamily="18" charset="0"/>
                            </a:rPr>
                            <m:t>m</m:t>
                          </m:r>
                          <m:sSup>
                            <m:sSupPr>
                              <m:ctrlPr>
                                <a:rPr lang="en-US" sz="2400" i="1" smtClean="0">
                                  <a:solidFill>
                                    <a:srgbClr val="836967"/>
                                  </a:solidFill>
                                  <a:latin typeface="Cambria Math" panose="02040503050406030204" pitchFamily="18" charset="0"/>
                                </a:rPr>
                              </m:ctrlPr>
                            </m:sSupPr>
                            <m:e>
                              <m:r>
                                <m:rPr>
                                  <m:sty m:val="p"/>
                                </m:rPr>
                                <a:rPr lang="en-US" sz="2400" i="0" smtClean="0">
                                  <a:latin typeface="Cambria Math" panose="02040503050406030204" pitchFamily="18" charset="0"/>
                                </a:rPr>
                                <m:t>T</m:t>
                              </m:r>
                            </m:e>
                            <m:sup>
                              <m:r>
                                <a:rPr lang="en-US" sz="2400" i="0" smtClean="0">
                                  <a:latin typeface="Cambria Math" panose="02040503050406030204" pitchFamily="18" charset="0"/>
                                </a:rPr>
                                <m:t>4</m:t>
                              </m:r>
                            </m:sup>
                          </m:sSup>
                        </m:den>
                      </m:f>
                    </m:oMath>
                  </m:oMathPara>
                </a14:m>
                <a:endParaRPr lang="en-US" sz="2400" dirty="0">
                  <a:latin typeface="+mn-lt"/>
                </a:endParaRPr>
              </a:p>
            </p:txBody>
          </p:sp>
        </mc:Choice>
        <mc:Fallback xmlns="">
          <p:sp>
            <p:nvSpPr>
              <p:cNvPr id="8" name="TextBox 7">
                <a:extLst>
                  <a:ext uri="{FF2B5EF4-FFF2-40B4-BE49-F238E27FC236}">
                    <a16:creationId xmlns:a16="http://schemas.microsoft.com/office/drawing/2014/main" id="{E2724038-9601-767F-3F46-DEB1E8960E80}"/>
                  </a:ext>
                </a:extLst>
              </p:cNvPr>
              <p:cNvSpPr txBox="1">
                <a:spLocks noRot="1" noChangeAspect="1" noMove="1" noResize="1" noEditPoints="1" noAdjustHandles="1" noChangeArrowheads="1" noChangeShapeType="1" noTextEdit="1"/>
              </p:cNvSpPr>
              <p:nvPr/>
            </p:nvSpPr>
            <p:spPr>
              <a:xfrm>
                <a:off x="700460" y="5288088"/>
                <a:ext cx="3267456" cy="7929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5E639D-FB4E-6223-BC78-4E1FC8FCDBB8}"/>
                  </a:ext>
                </a:extLst>
              </p:cNvPr>
              <p:cNvSpPr txBox="1"/>
              <p:nvPr/>
            </p:nvSpPr>
            <p:spPr>
              <a:xfrm>
                <a:off x="7933281" y="5288088"/>
                <a:ext cx="3267456" cy="8009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2">
                                  <a:lumMod val="50000"/>
                                </a:schemeClr>
                              </a:solidFill>
                              <a:latin typeface="Cambria Math" panose="02040503050406030204" pitchFamily="18" charset="0"/>
                            </a:rPr>
                          </m:ctrlPr>
                        </m:sSubPr>
                        <m:e>
                          <m:r>
                            <m:rPr>
                              <m:sty m:val="p"/>
                            </m:rPr>
                            <a:rPr lang="en-US" sz="2400" i="0" smtClean="0">
                              <a:solidFill>
                                <a:schemeClr val="bg2">
                                  <a:lumMod val="50000"/>
                                </a:schemeClr>
                              </a:solidFill>
                              <a:latin typeface="Cambria Math" panose="02040503050406030204" pitchFamily="18" charset="0"/>
                            </a:rPr>
                            <m:t>∇</m:t>
                          </m:r>
                        </m:e>
                        <m:sub>
                          <m:r>
                            <m:rPr>
                              <m:sty m:val="p"/>
                            </m:rPr>
                            <a:rPr lang="en-US" sz="2400" b="0" i="0" smtClean="0">
                              <a:solidFill>
                                <a:schemeClr val="bg2">
                                  <a:lumMod val="50000"/>
                                </a:schemeClr>
                              </a:solidFill>
                              <a:latin typeface="Cambria Math" panose="02040503050406030204" pitchFamily="18" charset="0"/>
                            </a:rPr>
                            <m:t>ad</m:t>
                          </m:r>
                        </m:sub>
                      </m:sSub>
                      <m:r>
                        <a:rPr lang="en-US" sz="2400" i="0" smtClean="0">
                          <a:solidFill>
                            <a:schemeClr val="bg2">
                              <a:lumMod val="50000"/>
                            </a:schemeClr>
                          </a:solidFill>
                          <a:latin typeface="Cambria Math" panose="02040503050406030204" pitchFamily="18" charset="0"/>
                        </a:rPr>
                        <m:t>=</m:t>
                      </m:r>
                      <m:f>
                        <m:fPr>
                          <m:ctrlPr>
                            <a:rPr lang="en-US" sz="2400" i="1" smtClean="0">
                              <a:solidFill>
                                <a:schemeClr val="bg2">
                                  <a:lumMod val="50000"/>
                                </a:schemeClr>
                              </a:solidFill>
                              <a:latin typeface="Cambria Math" panose="02040503050406030204" pitchFamily="18" charset="0"/>
                            </a:rPr>
                          </m:ctrlPr>
                        </m:fPr>
                        <m:num>
                          <m:sSub>
                            <m:sSubPr>
                              <m:ctrlPr>
                                <a:rPr lang="en-US" sz="2400" i="1" smtClean="0">
                                  <a:solidFill>
                                    <a:schemeClr val="bg2">
                                      <a:lumMod val="50000"/>
                                    </a:schemeClr>
                                  </a:solidFill>
                                  <a:latin typeface="Cambria Math" panose="02040503050406030204" pitchFamily="18" charset="0"/>
                                </a:rPr>
                              </m:ctrlPr>
                            </m:sSubPr>
                            <m:e>
                              <m:r>
                                <m:rPr>
                                  <m:sty m:val="p"/>
                                </m:rPr>
                                <a:rPr lang="en-US" sz="2400" i="0" smtClean="0">
                                  <a:solidFill>
                                    <a:schemeClr val="bg2">
                                      <a:lumMod val="50000"/>
                                    </a:schemeClr>
                                  </a:solidFill>
                                  <a:latin typeface="Cambria Math" panose="02040503050406030204" pitchFamily="18" charset="0"/>
                                  <a:ea typeface="Cambria Math" panose="02040503050406030204" pitchFamily="18" charset="0"/>
                                </a:rPr>
                                <m:t>γ</m:t>
                              </m:r>
                            </m:e>
                            <m:sub>
                              <m:r>
                                <m:rPr>
                                  <m:sty m:val="p"/>
                                </m:rPr>
                                <a:rPr lang="en-US" sz="2400" b="0" i="0" smtClean="0">
                                  <a:solidFill>
                                    <a:schemeClr val="bg2">
                                      <a:lumMod val="50000"/>
                                    </a:schemeClr>
                                  </a:solidFill>
                                  <a:latin typeface="Cambria Math" panose="02040503050406030204" pitchFamily="18" charset="0"/>
                                </a:rPr>
                                <m:t>ad</m:t>
                              </m:r>
                            </m:sub>
                          </m:sSub>
                          <m:r>
                            <a:rPr lang="en-US" sz="2400" b="0" i="0" smtClean="0">
                              <a:solidFill>
                                <a:schemeClr val="bg2">
                                  <a:lumMod val="50000"/>
                                </a:schemeClr>
                              </a:solidFill>
                              <a:latin typeface="Cambria Math" panose="02040503050406030204" pitchFamily="18" charset="0"/>
                            </a:rPr>
                            <m:t>−</m:t>
                          </m:r>
                          <m:sSub>
                            <m:sSubPr>
                              <m:ctrlPr>
                                <a:rPr lang="en-US" sz="2400" i="1" smtClean="0">
                                  <a:solidFill>
                                    <a:schemeClr val="bg2">
                                      <a:lumMod val="50000"/>
                                    </a:schemeClr>
                                  </a:solidFill>
                                  <a:latin typeface="Cambria Math" panose="02040503050406030204" pitchFamily="18" charset="0"/>
                                </a:rPr>
                              </m:ctrlPr>
                            </m:sSubPr>
                            <m:e>
                              <m:r>
                                <m:rPr>
                                  <m:sty m:val="p"/>
                                </m:rPr>
                                <a:rPr lang="en-US" sz="2400" i="0" smtClean="0">
                                  <a:solidFill>
                                    <a:schemeClr val="bg2">
                                      <a:lumMod val="50000"/>
                                    </a:schemeClr>
                                  </a:solidFill>
                                  <a:latin typeface="Cambria Math" panose="02040503050406030204" pitchFamily="18" charset="0"/>
                                  <a:ea typeface="Cambria Math" panose="02040503050406030204" pitchFamily="18" charset="0"/>
                                </a:rPr>
                                <m:t>χ</m:t>
                              </m:r>
                            </m:e>
                            <m:sub>
                              <m:r>
                                <m:rPr>
                                  <m:sty m:val="p"/>
                                </m:rPr>
                                <a:rPr lang="en-US" sz="2400" i="0" smtClean="0">
                                  <a:solidFill>
                                    <a:schemeClr val="bg2">
                                      <a:lumMod val="50000"/>
                                    </a:schemeClr>
                                  </a:solidFill>
                                  <a:latin typeface="Cambria Math" panose="02040503050406030204" pitchFamily="18" charset="0"/>
                                  <a:ea typeface="Cambria Math" panose="02040503050406030204" pitchFamily="18" charset="0"/>
                                </a:rPr>
                                <m:t>ρ</m:t>
                              </m:r>
                            </m:sub>
                          </m:sSub>
                        </m:num>
                        <m:den>
                          <m:sSub>
                            <m:sSubPr>
                              <m:ctrlPr>
                                <a:rPr lang="en-US" sz="2400" i="1">
                                  <a:solidFill>
                                    <a:schemeClr val="bg2">
                                      <a:lumMod val="50000"/>
                                    </a:schemeClr>
                                  </a:solidFill>
                                  <a:latin typeface="Cambria Math" panose="02040503050406030204" pitchFamily="18" charset="0"/>
                                </a:rPr>
                              </m:ctrlPr>
                            </m:sSubPr>
                            <m:e>
                              <m:r>
                                <m:rPr>
                                  <m:sty m:val="p"/>
                                </m:rPr>
                                <a:rPr lang="en-US" sz="2400" i="0">
                                  <a:solidFill>
                                    <a:schemeClr val="bg2">
                                      <a:lumMod val="50000"/>
                                    </a:schemeClr>
                                  </a:solidFill>
                                  <a:latin typeface="Cambria Math" panose="02040503050406030204" pitchFamily="18" charset="0"/>
                                  <a:ea typeface="Cambria Math" panose="02040503050406030204" pitchFamily="18" charset="0"/>
                                </a:rPr>
                                <m:t>γ</m:t>
                              </m:r>
                            </m:e>
                            <m:sub>
                              <m:r>
                                <m:rPr>
                                  <m:sty m:val="p"/>
                                </m:rPr>
                                <a:rPr lang="en-US" sz="2400" i="0">
                                  <a:solidFill>
                                    <a:schemeClr val="bg2">
                                      <a:lumMod val="50000"/>
                                    </a:schemeClr>
                                  </a:solidFill>
                                  <a:latin typeface="Cambria Math" panose="02040503050406030204" pitchFamily="18" charset="0"/>
                                </a:rPr>
                                <m:t>ad</m:t>
                              </m:r>
                            </m:sub>
                          </m:sSub>
                          <m:sSub>
                            <m:sSubPr>
                              <m:ctrlPr>
                                <a:rPr lang="en-US" sz="2400" i="1" smtClean="0">
                                  <a:solidFill>
                                    <a:schemeClr val="bg2">
                                      <a:lumMod val="50000"/>
                                    </a:schemeClr>
                                  </a:solidFill>
                                  <a:latin typeface="Cambria Math" panose="02040503050406030204" pitchFamily="18" charset="0"/>
                                </a:rPr>
                              </m:ctrlPr>
                            </m:sSubPr>
                            <m:e>
                              <m:r>
                                <m:rPr>
                                  <m:sty m:val="p"/>
                                </m:rPr>
                                <a:rPr lang="en-US" sz="2400" i="0">
                                  <a:solidFill>
                                    <a:schemeClr val="bg2">
                                      <a:lumMod val="50000"/>
                                    </a:schemeClr>
                                  </a:solidFill>
                                  <a:latin typeface="Cambria Math" panose="02040503050406030204" pitchFamily="18" charset="0"/>
                                  <a:ea typeface="Cambria Math" panose="02040503050406030204" pitchFamily="18" charset="0"/>
                                </a:rPr>
                                <m:t>χ</m:t>
                              </m:r>
                            </m:e>
                            <m:sub>
                              <m:r>
                                <m:rPr>
                                  <m:sty m:val="p"/>
                                </m:rPr>
                                <a:rPr lang="en-US" sz="2400" b="0" i="0" smtClean="0">
                                  <a:solidFill>
                                    <a:schemeClr val="bg2">
                                      <a:lumMod val="50000"/>
                                    </a:schemeClr>
                                  </a:solidFill>
                                  <a:latin typeface="Cambria Math" panose="02040503050406030204" pitchFamily="18" charset="0"/>
                                  <a:ea typeface="Cambria Math" panose="02040503050406030204" pitchFamily="18" charset="0"/>
                                </a:rPr>
                                <m:t>T</m:t>
                              </m:r>
                            </m:sub>
                          </m:sSub>
                        </m:den>
                      </m:f>
                    </m:oMath>
                  </m:oMathPara>
                </a14:m>
                <a:endParaRPr lang="en-US" sz="2400" dirty="0">
                  <a:latin typeface="+mn-lt"/>
                </a:endParaRPr>
              </a:p>
            </p:txBody>
          </p:sp>
        </mc:Choice>
        <mc:Fallback xmlns="">
          <p:sp>
            <p:nvSpPr>
              <p:cNvPr id="9" name="TextBox 8">
                <a:extLst>
                  <a:ext uri="{FF2B5EF4-FFF2-40B4-BE49-F238E27FC236}">
                    <a16:creationId xmlns:a16="http://schemas.microsoft.com/office/drawing/2014/main" id="{375E639D-FB4E-6223-BC78-4E1FC8FCDBB8}"/>
                  </a:ext>
                </a:extLst>
              </p:cNvPr>
              <p:cNvSpPr txBox="1">
                <a:spLocks noRot="1" noChangeAspect="1" noMove="1" noResize="1" noEditPoints="1" noAdjustHandles="1" noChangeArrowheads="1" noChangeShapeType="1" noTextEdit="1"/>
              </p:cNvSpPr>
              <p:nvPr/>
            </p:nvSpPr>
            <p:spPr>
              <a:xfrm>
                <a:off x="7933281" y="5288088"/>
                <a:ext cx="3267456" cy="80092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706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a:t>Introduction: </a:t>
            </a:r>
            <a:r>
              <a:rPr lang="en-US" i="1" dirty="0"/>
              <a:t>Stellar Structure and Evolution dictionary</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3</a:t>
            </a:fld>
            <a:endParaRPr lang="en-US"/>
          </a:p>
        </p:txBody>
      </p:sp>
      <p:pic>
        <p:nvPicPr>
          <p:cNvPr id="11" name="Picture 10">
            <a:extLst>
              <a:ext uri="{FF2B5EF4-FFF2-40B4-BE49-F238E27FC236}">
                <a16:creationId xmlns:a16="http://schemas.microsoft.com/office/drawing/2014/main" id="{2D146F65-3CE3-4EF2-0B26-40E641A4D9B8}"/>
              </a:ext>
            </a:extLst>
          </p:cNvPr>
          <p:cNvPicPr>
            <a:picLocks noChangeAspect="1"/>
          </p:cNvPicPr>
          <p:nvPr/>
        </p:nvPicPr>
        <p:blipFill>
          <a:blip r:embed="rId3"/>
          <a:stretch>
            <a:fillRect/>
          </a:stretch>
        </p:blipFill>
        <p:spPr>
          <a:xfrm>
            <a:off x="66492" y="1307768"/>
            <a:ext cx="6952487" cy="4742836"/>
          </a:xfrm>
          <a:prstGeom prst="rect">
            <a:avLst/>
          </a:prstGeom>
        </p:spPr>
      </p:pic>
      <p:pic>
        <p:nvPicPr>
          <p:cNvPr id="8" name="Picture 7">
            <a:extLst>
              <a:ext uri="{FF2B5EF4-FFF2-40B4-BE49-F238E27FC236}">
                <a16:creationId xmlns:a16="http://schemas.microsoft.com/office/drawing/2014/main" id="{5DF39F0E-F547-BEFB-62EE-106D80937821}"/>
              </a:ext>
            </a:extLst>
          </p:cNvPr>
          <p:cNvPicPr>
            <a:picLocks noChangeAspect="1"/>
          </p:cNvPicPr>
          <p:nvPr/>
        </p:nvPicPr>
        <p:blipFill>
          <a:blip r:embed="rId4"/>
          <a:stretch>
            <a:fillRect/>
          </a:stretch>
        </p:blipFill>
        <p:spPr>
          <a:xfrm>
            <a:off x="7121163" y="2463704"/>
            <a:ext cx="4676453" cy="4059527"/>
          </a:xfrm>
          <a:prstGeom prst="rect">
            <a:avLst/>
          </a:prstGeom>
        </p:spPr>
      </p:pic>
      <p:sp>
        <p:nvSpPr>
          <p:cNvPr id="2" name="Oval 1">
            <a:extLst>
              <a:ext uri="{FF2B5EF4-FFF2-40B4-BE49-F238E27FC236}">
                <a16:creationId xmlns:a16="http://schemas.microsoft.com/office/drawing/2014/main" id="{7633E9B2-EC9D-05BC-FF28-5D4393CD5A66}"/>
              </a:ext>
            </a:extLst>
          </p:cNvPr>
          <p:cNvSpPr/>
          <p:nvPr/>
        </p:nvSpPr>
        <p:spPr>
          <a:xfrm>
            <a:off x="6142973" y="1964987"/>
            <a:ext cx="175098" cy="17509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E895F9-568D-2DC9-893F-FEF6BC058836}"/>
              </a:ext>
            </a:extLst>
          </p:cNvPr>
          <p:cNvSpPr/>
          <p:nvPr/>
        </p:nvSpPr>
        <p:spPr>
          <a:xfrm>
            <a:off x="7121164" y="2626467"/>
            <a:ext cx="4778636" cy="389676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6FE37F2-2FAF-24AA-8246-6FAD0F4C9118}"/>
              </a:ext>
            </a:extLst>
          </p:cNvPr>
          <p:cNvCxnSpPr>
            <a:cxnSpLocks/>
            <a:stCxn id="2" idx="4"/>
          </p:cNvCxnSpPr>
          <p:nvPr/>
        </p:nvCxnSpPr>
        <p:spPr>
          <a:xfrm>
            <a:off x="6230522" y="2140085"/>
            <a:ext cx="890641" cy="438314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597833-0D37-278B-E34F-44CBF7E9A5F3}"/>
              </a:ext>
            </a:extLst>
          </p:cNvPr>
          <p:cNvCxnSpPr>
            <a:cxnSpLocks/>
            <a:stCxn id="2" idx="7"/>
          </p:cNvCxnSpPr>
          <p:nvPr/>
        </p:nvCxnSpPr>
        <p:spPr>
          <a:xfrm>
            <a:off x="6292428" y="1990630"/>
            <a:ext cx="5505188" cy="63157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00299B-1DE4-0A1B-22E6-D43887E9D251}"/>
              </a:ext>
            </a:extLst>
          </p:cNvPr>
          <p:cNvSpPr txBox="1"/>
          <p:nvPr/>
        </p:nvSpPr>
        <p:spPr>
          <a:xfrm>
            <a:off x="4761744" y="5120907"/>
            <a:ext cx="1936749" cy="369332"/>
          </a:xfrm>
          <a:prstGeom prst="rect">
            <a:avLst/>
          </a:prstGeom>
          <a:noFill/>
        </p:spPr>
        <p:txBody>
          <a:bodyPr wrap="none" rtlCol="0">
            <a:spAutoFit/>
          </a:bodyPr>
          <a:lstStyle/>
          <a:p>
            <a:r>
              <a:rPr lang="en-US" sz="1800" dirty="0">
                <a:latin typeface="+mj-lt"/>
              </a:rPr>
              <a:t>Herwig, F. (2005)</a:t>
            </a:r>
          </a:p>
        </p:txBody>
      </p:sp>
      <p:sp>
        <p:nvSpPr>
          <p:cNvPr id="16" name="TextBox 15">
            <a:extLst>
              <a:ext uri="{FF2B5EF4-FFF2-40B4-BE49-F238E27FC236}">
                <a16:creationId xmlns:a16="http://schemas.microsoft.com/office/drawing/2014/main" id="{B685621E-7473-02FC-D602-C18362CB3745}"/>
              </a:ext>
            </a:extLst>
          </p:cNvPr>
          <p:cNvSpPr txBox="1"/>
          <p:nvPr/>
        </p:nvSpPr>
        <p:spPr>
          <a:xfrm>
            <a:off x="7270620" y="1372137"/>
            <a:ext cx="4676452" cy="646331"/>
          </a:xfrm>
          <a:prstGeom prst="rect">
            <a:avLst/>
          </a:prstGeom>
          <a:noFill/>
        </p:spPr>
        <p:txBody>
          <a:bodyPr wrap="square" rtlCol="0">
            <a:spAutoFit/>
          </a:bodyPr>
          <a:lstStyle/>
          <a:p>
            <a:r>
              <a:rPr lang="en-US" sz="1800" dirty="0">
                <a:latin typeface="+mj-lt"/>
              </a:rPr>
              <a:t>He-</a:t>
            </a:r>
            <a:r>
              <a:rPr lang="en-US" sz="1800" dirty="0" err="1">
                <a:latin typeface="+mj-lt"/>
              </a:rPr>
              <a:t>intershell</a:t>
            </a:r>
            <a:r>
              <a:rPr lang="en-US" sz="1800" dirty="0">
                <a:latin typeface="+mj-lt"/>
              </a:rPr>
              <a:t> is thin and geometrically </a:t>
            </a:r>
            <a:r>
              <a:rPr lang="en-US" sz="1800" b="1" dirty="0">
                <a:solidFill>
                  <a:srgbClr val="FF0000"/>
                </a:solidFill>
                <a:latin typeface="+mj-lt"/>
              </a:rPr>
              <a:t>unstable</a:t>
            </a:r>
            <a:r>
              <a:rPr lang="en-US" sz="1800" dirty="0">
                <a:latin typeface="+mj-lt"/>
              </a:rPr>
              <a:t>!</a:t>
            </a:r>
          </a:p>
        </p:txBody>
      </p:sp>
      <p:sp>
        <p:nvSpPr>
          <p:cNvPr id="5" name="Footer Placeholder 4">
            <a:extLst>
              <a:ext uri="{FF2B5EF4-FFF2-40B4-BE49-F238E27FC236}">
                <a16:creationId xmlns:a16="http://schemas.microsoft.com/office/drawing/2014/main" id="{2CCE11E8-3C32-CAE3-89DF-E50DCCD0F03E}"/>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109500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a:t>Introduction:</a:t>
            </a:r>
            <a:r>
              <a:rPr lang="en-US" i="1" dirty="0"/>
              <a:t> Stellar Structure and Evolution dictionary</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4</a:t>
            </a:fld>
            <a:endParaRPr lang="en-US"/>
          </a:p>
        </p:txBody>
      </p:sp>
      <p:pic>
        <p:nvPicPr>
          <p:cNvPr id="11" name="Picture 10">
            <a:extLst>
              <a:ext uri="{FF2B5EF4-FFF2-40B4-BE49-F238E27FC236}">
                <a16:creationId xmlns:a16="http://schemas.microsoft.com/office/drawing/2014/main" id="{67B29A7C-513A-56EB-1E69-DD72CA99B71B}"/>
              </a:ext>
            </a:extLst>
          </p:cNvPr>
          <p:cNvPicPr>
            <a:picLocks noChangeAspect="1"/>
          </p:cNvPicPr>
          <p:nvPr/>
        </p:nvPicPr>
        <p:blipFill>
          <a:blip r:embed="rId3"/>
          <a:stretch>
            <a:fillRect/>
          </a:stretch>
        </p:blipFill>
        <p:spPr>
          <a:xfrm>
            <a:off x="296883" y="1869315"/>
            <a:ext cx="7310961" cy="4509015"/>
          </a:xfrm>
          <a:prstGeom prst="rect">
            <a:avLst/>
          </a:prstGeom>
        </p:spPr>
      </p:pic>
      <p:sp>
        <p:nvSpPr>
          <p:cNvPr id="12" name="TextBox 11">
            <a:extLst>
              <a:ext uri="{FF2B5EF4-FFF2-40B4-BE49-F238E27FC236}">
                <a16:creationId xmlns:a16="http://schemas.microsoft.com/office/drawing/2014/main" id="{C78DB573-38F6-5ACC-257E-F8C2B89451DB}"/>
              </a:ext>
            </a:extLst>
          </p:cNvPr>
          <p:cNvSpPr txBox="1"/>
          <p:nvPr/>
        </p:nvSpPr>
        <p:spPr>
          <a:xfrm>
            <a:off x="1746381" y="1355081"/>
            <a:ext cx="2474801" cy="369332"/>
          </a:xfrm>
          <a:prstGeom prst="rect">
            <a:avLst/>
          </a:prstGeom>
          <a:noFill/>
        </p:spPr>
        <p:txBody>
          <a:bodyPr wrap="square" rtlCol="0">
            <a:spAutoFit/>
          </a:bodyPr>
          <a:lstStyle/>
          <a:p>
            <a:r>
              <a:rPr lang="en-US" sz="1800" b="1" dirty="0">
                <a:solidFill>
                  <a:schemeClr val="tx1">
                    <a:lumMod val="75000"/>
                  </a:schemeClr>
                </a:solidFill>
                <a:latin typeface="+mj-lt"/>
              </a:rPr>
              <a:t>TDU</a:t>
            </a:r>
            <a:r>
              <a:rPr lang="en-US" sz="1800" dirty="0">
                <a:latin typeface="+mj-lt"/>
              </a:rPr>
              <a:t> = Third dredge-up</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3E0FAF-E0F3-4072-9ACD-B5A711C2280F}"/>
                  </a:ext>
                </a:extLst>
              </p:cNvPr>
              <p:cNvSpPr txBox="1"/>
              <p:nvPr/>
            </p:nvSpPr>
            <p:spPr>
              <a:xfrm>
                <a:off x="4598968" y="1204197"/>
                <a:ext cx="2474801" cy="6651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800" i="0" smtClean="0">
                          <a:latin typeface="Cambria Math" panose="02040503050406030204" pitchFamily="18" charset="0"/>
                          <a:ea typeface="Cambria Math" panose="02040503050406030204" pitchFamily="18" charset="0"/>
                        </a:rPr>
                        <m:t>λ</m:t>
                      </m:r>
                      <m:r>
                        <a:rPr lang="en-US" sz="1800" b="0" i="0" smtClean="0">
                          <a:latin typeface="Cambria Math" panose="02040503050406030204" pitchFamily="18" charset="0"/>
                          <a:ea typeface="Cambria Math" panose="02040503050406030204" pitchFamily="18" charset="0"/>
                        </a:rPr>
                        <m:t>= </m:t>
                      </m:r>
                      <m:f>
                        <m:fPr>
                          <m:ctrlPr>
                            <a:rPr lang="en-US" sz="1800" b="0" i="1" smtClean="0">
                              <a:latin typeface="Cambria Math" panose="02040503050406030204" pitchFamily="18" charset="0"/>
                              <a:ea typeface="Cambria Math" panose="02040503050406030204" pitchFamily="18" charset="0"/>
                            </a:rPr>
                          </m:ctrlPr>
                        </m:fPr>
                        <m:num>
                          <m:sSub>
                            <m:sSubPr>
                              <m:ctrlPr>
                                <a:rPr lang="en-US" sz="1800" b="0" i="1" smtClean="0">
                                  <a:latin typeface="Cambria Math" panose="02040503050406030204" pitchFamily="18" charset="0"/>
                                  <a:ea typeface="Cambria Math" panose="02040503050406030204" pitchFamily="18" charset="0"/>
                                </a:rPr>
                              </m:ctrlPr>
                            </m:sSubPr>
                            <m:e>
                              <m:r>
                                <m:rPr>
                                  <m:sty m:val="p"/>
                                </m:rPr>
                                <a:rPr lang="el-GR" sz="1800" b="0" i="0" smtClean="0">
                                  <a:latin typeface="Cambria Math" panose="02040503050406030204" pitchFamily="18" charset="0"/>
                                  <a:ea typeface="Cambria Math" panose="02040503050406030204" pitchFamily="18" charset="0"/>
                                </a:rPr>
                                <m:t>Δ</m:t>
                              </m:r>
                              <m:r>
                                <m:rPr>
                                  <m:sty m:val="p"/>
                                </m:rPr>
                                <a:rPr lang="en-US" sz="1800" b="0" i="0" smtClean="0">
                                  <a:latin typeface="Cambria Math" panose="02040503050406030204" pitchFamily="18" charset="0"/>
                                  <a:ea typeface="Cambria Math" panose="02040503050406030204" pitchFamily="18" charset="0"/>
                                </a:rPr>
                                <m:t>M</m:t>
                              </m:r>
                            </m:e>
                            <m:sub>
                              <m:r>
                                <m:rPr>
                                  <m:sty m:val="p"/>
                                </m:rPr>
                                <a:rPr lang="en-US" sz="1800" b="0" i="0" smtClean="0">
                                  <a:latin typeface="Cambria Math" panose="02040503050406030204" pitchFamily="18" charset="0"/>
                                  <a:ea typeface="Cambria Math" panose="02040503050406030204" pitchFamily="18" charset="0"/>
                                </a:rPr>
                                <m:t>dup</m:t>
                              </m:r>
                            </m:sub>
                          </m:sSub>
                        </m:num>
                        <m:den>
                          <m:sSub>
                            <m:sSubPr>
                              <m:ctrlPr>
                                <a:rPr lang="en-US" sz="1800" i="1" smtClean="0">
                                  <a:latin typeface="Cambria Math" panose="02040503050406030204" pitchFamily="18" charset="0"/>
                                  <a:ea typeface="Cambria Math" panose="02040503050406030204" pitchFamily="18" charset="0"/>
                                </a:rPr>
                              </m:ctrlPr>
                            </m:sSubPr>
                            <m:e>
                              <m:r>
                                <m:rPr>
                                  <m:sty m:val="p"/>
                                </m:rPr>
                                <a:rPr lang="el-GR" sz="1800" i="0">
                                  <a:latin typeface="Cambria Math" panose="02040503050406030204" pitchFamily="18" charset="0"/>
                                  <a:ea typeface="Cambria Math" panose="02040503050406030204" pitchFamily="18" charset="0"/>
                                </a:rPr>
                                <m:t>Δ</m:t>
                              </m:r>
                              <m:r>
                                <m:rPr>
                                  <m:sty m:val="p"/>
                                </m:rPr>
                                <a:rPr lang="en-US" sz="1800" i="0">
                                  <a:latin typeface="Cambria Math" panose="02040503050406030204" pitchFamily="18" charset="0"/>
                                  <a:ea typeface="Cambria Math" panose="02040503050406030204" pitchFamily="18" charset="0"/>
                                </a:rPr>
                                <m:t>M</m:t>
                              </m:r>
                            </m:e>
                            <m:sub>
                              <m:r>
                                <m:rPr>
                                  <m:sty m:val="p"/>
                                </m:rPr>
                                <a:rPr lang="en-US" sz="1800" b="0" i="0" smtClean="0">
                                  <a:latin typeface="Cambria Math" panose="02040503050406030204" pitchFamily="18" charset="0"/>
                                  <a:ea typeface="Cambria Math" panose="02040503050406030204" pitchFamily="18" charset="0"/>
                                </a:rPr>
                                <m:t>He</m:t>
                              </m:r>
                            </m:sub>
                          </m:sSub>
                        </m:den>
                      </m:f>
                    </m:oMath>
                  </m:oMathPara>
                </a14:m>
                <a:endParaRPr lang="en-US" sz="1800" dirty="0">
                  <a:latin typeface="+mj-lt"/>
                </a:endParaRPr>
              </a:p>
            </p:txBody>
          </p:sp>
        </mc:Choice>
        <mc:Fallback xmlns="">
          <p:sp>
            <p:nvSpPr>
              <p:cNvPr id="19" name="TextBox 18">
                <a:extLst>
                  <a:ext uri="{FF2B5EF4-FFF2-40B4-BE49-F238E27FC236}">
                    <a16:creationId xmlns:a16="http://schemas.microsoft.com/office/drawing/2014/main" id="{BB3E0FAF-E0F3-4072-9ACD-B5A711C2280F}"/>
                  </a:ext>
                </a:extLst>
              </p:cNvPr>
              <p:cNvSpPr txBox="1">
                <a:spLocks noRot="1" noChangeAspect="1" noMove="1" noResize="1" noEditPoints="1" noAdjustHandles="1" noChangeArrowheads="1" noChangeShapeType="1" noTextEdit="1"/>
              </p:cNvSpPr>
              <p:nvPr/>
            </p:nvSpPr>
            <p:spPr>
              <a:xfrm>
                <a:off x="4598968" y="1204197"/>
                <a:ext cx="2474801" cy="665118"/>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D7CA6F28-BACE-CFF9-07CA-031FA83A62AA}"/>
              </a:ext>
            </a:extLst>
          </p:cNvPr>
          <p:cNvSpPr txBox="1"/>
          <p:nvPr/>
        </p:nvSpPr>
        <p:spPr>
          <a:xfrm>
            <a:off x="7741880" y="1869315"/>
            <a:ext cx="3988641"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rPr>
              <a:t>Recurrent thermal pulses = </a:t>
            </a:r>
            <a:r>
              <a:rPr lang="en-US" sz="1800" b="1" dirty="0">
                <a:solidFill>
                  <a:schemeClr val="tx1">
                    <a:lumMod val="75000"/>
                  </a:schemeClr>
                </a:solidFill>
                <a:latin typeface="+mj-lt"/>
              </a:rPr>
              <a:t>TPs</a:t>
            </a:r>
            <a:r>
              <a:rPr lang="en-US" sz="1800" dirty="0">
                <a:latin typeface="+mj-lt"/>
              </a:rPr>
              <a:t> (He-flashes) every ~10</a:t>
            </a:r>
            <a:r>
              <a:rPr lang="en-US" sz="1800" baseline="30000" dirty="0">
                <a:latin typeface="+mj-lt"/>
              </a:rPr>
              <a:t>4</a:t>
            </a:r>
            <a:r>
              <a:rPr lang="en-US" sz="1800" dirty="0">
                <a:latin typeface="+mj-lt"/>
              </a:rPr>
              <a:t>-10</a:t>
            </a:r>
            <a:r>
              <a:rPr lang="en-US" sz="1800" baseline="30000" dirty="0">
                <a:latin typeface="+mj-lt"/>
              </a:rPr>
              <a:t>5</a:t>
            </a:r>
            <a:r>
              <a:rPr lang="en-US" sz="1800" dirty="0">
                <a:latin typeface="+mj-lt"/>
              </a:rPr>
              <a:t> </a:t>
            </a:r>
            <a:r>
              <a:rPr lang="en-US" sz="1800" dirty="0" err="1">
                <a:latin typeface="+mj-lt"/>
              </a:rPr>
              <a:t>yr</a:t>
            </a:r>
            <a:br>
              <a:rPr lang="en-US" sz="1800" dirty="0">
                <a:latin typeface="+mj-lt"/>
              </a:rPr>
            </a:br>
            <a:endParaRPr lang="en-US" sz="1800" dirty="0">
              <a:latin typeface="+mj-lt"/>
            </a:endParaRP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r>
              <a:rPr lang="en-US" sz="1800" dirty="0">
                <a:latin typeface="+mj-lt"/>
              </a:rPr>
              <a:t>Pulse Driven Convective Zone = </a:t>
            </a:r>
            <a:r>
              <a:rPr lang="en-US" sz="1800" b="1" dirty="0">
                <a:solidFill>
                  <a:schemeClr val="tx1">
                    <a:lumMod val="75000"/>
                  </a:schemeClr>
                </a:solidFill>
                <a:latin typeface="+mj-lt"/>
              </a:rPr>
              <a:t>PDCZ</a:t>
            </a:r>
            <a:r>
              <a:rPr lang="en-US" sz="1800" dirty="0">
                <a:latin typeface="+mj-lt"/>
              </a:rPr>
              <a:t> is the signature of the thermal pulse.</a:t>
            </a:r>
            <a:br>
              <a:rPr lang="en-US" sz="1800" dirty="0">
                <a:latin typeface="+mj-lt"/>
              </a:rPr>
            </a:br>
            <a:br>
              <a:rPr lang="en-US" sz="1800" dirty="0">
                <a:latin typeface="+mj-lt"/>
              </a:rPr>
            </a:br>
            <a:br>
              <a:rPr lang="en-US" sz="1800" dirty="0">
                <a:latin typeface="+mj-lt"/>
              </a:rPr>
            </a:br>
            <a:endParaRPr lang="en-US" sz="1800" dirty="0">
              <a:latin typeface="+mj-lt"/>
            </a:endParaRPr>
          </a:p>
          <a:p>
            <a:pPr marL="285750" indent="-285750">
              <a:buFont typeface="Arial" panose="020B0604020202020204" pitchFamily="34" charset="0"/>
              <a:buChar char="•"/>
            </a:pPr>
            <a:r>
              <a:rPr lang="en-US" sz="1800" dirty="0">
                <a:latin typeface="+mj-lt"/>
                <a:cs typeface="Courier New" panose="02070309020205020404" pitchFamily="49" charset="0"/>
              </a:rPr>
              <a:t>Mixing episodes may take place after TP + Hot Bottom Burning (</a:t>
            </a:r>
            <a:r>
              <a:rPr lang="en-US" sz="1800" b="1" dirty="0">
                <a:solidFill>
                  <a:schemeClr val="tx1">
                    <a:lumMod val="75000"/>
                  </a:schemeClr>
                </a:solidFill>
                <a:latin typeface="+mj-lt"/>
                <a:cs typeface="Courier New" panose="02070309020205020404" pitchFamily="49" charset="0"/>
              </a:rPr>
              <a:t>HBB</a:t>
            </a:r>
            <a:r>
              <a:rPr lang="en-US" sz="1800" dirty="0">
                <a:latin typeface="+mj-lt"/>
                <a:cs typeface="Courier New" panose="02070309020205020404" pitchFamily="49" charset="0"/>
              </a:rPr>
              <a:t>)</a:t>
            </a:r>
            <a:endParaRPr lang="en-US" sz="1800" dirty="0">
              <a:latin typeface="+mj-lt"/>
            </a:endParaRPr>
          </a:p>
        </p:txBody>
      </p:sp>
      <p:sp>
        <p:nvSpPr>
          <p:cNvPr id="3" name="Footer Placeholder 2">
            <a:extLst>
              <a:ext uri="{FF2B5EF4-FFF2-40B4-BE49-F238E27FC236}">
                <a16:creationId xmlns:a16="http://schemas.microsoft.com/office/drawing/2014/main" id="{AAA157E1-9A3C-A87F-5D6D-A550BBFBA9D4}"/>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149335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093F8E-1C50-3BC5-161D-E5A8DE734022}"/>
              </a:ext>
            </a:extLst>
          </p:cNvPr>
          <p:cNvSpPr>
            <a:spLocks noGrp="1"/>
          </p:cNvSpPr>
          <p:nvPr>
            <p:ph type="title"/>
          </p:nvPr>
        </p:nvSpPr>
        <p:spPr/>
        <p:txBody>
          <a:bodyPr/>
          <a:lstStyle/>
          <a:p>
            <a:r>
              <a:rPr lang="en-US" b="1" dirty="0"/>
              <a:t>Introduction: </a:t>
            </a:r>
            <a:r>
              <a:rPr lang="en-US" i="1" dirty="0"/>
              <a:t>why do we still need to study AGB stars?</a:t>
            </a:r>
            <a:endParaRPr lang="en-US" b="1" i="1" dirty="0"/>
          </a:p>
        </p:txBody>
      </p:sp>
      <p:pic>
        <p:nvPicPr>
          <p:cNvPr id="5" name="Picture 4">
            <a:extLst>
              <a:ext uri="{FF2B5EF4-FFF2-40B4-BE49-F238E27FC236}">
                <a16:creationId xmlns:a16="http://schemas.microsoft.com/office/drawing/2014/main" id="{921982F1-6274-3FA3-3BAE-FB7FA809AFCE}"/>
              </a:ext>
            </a:extLst>
          </p:cNvPr>
          <p:cNvPicPr>
            <a:picLocks noChangeAspect="1"/>
          </p:cNvPicPr>
          <p:nvPr/>
        </p:nvPicPr>
        <p:blipFill>
          <a:blip r:embed="rId3"/>
          <a:stretch>
            <a:fillRect/>
          </a:stretch>
        </p:blipFill>
        <p:spPr>
          <a:xfrm>
            <a:off x="5008505" y="1219087"/>
            <a:ext cx="6615318" cy="3364992"/>
          </a:xfrm>
          <a:prstGeom prst="rect">
            <a:avLst/>
          </a:prstGeom>
        </p:spPr>
      </p:pic>
      <p:pic>
        <p:nvPicPr>
          <p:cNvPr id="16" name="Picture 15" descr="A picture containing text, vegetable&#10;&#10;Description automatically generated">
            <a:extLst>
              <a:ext uri="{FF2B5EF4-FFF2-40B4-BE49-F238E27FC236}">
                <a16:creationId xmlns:a16="http://schemas.microsoft.com/office/drawing/2014/main" id="{40625990-14FB-8B88-E872-3C72CAA63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77" y="1221353"/>
            <a:ext cx="1497000" cy="156677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68728EB2-1EC8-6A78-4CEC-565923B198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454" y="1219087"/>
            <a:ext cx="1789763" cy="1581063"/>
          </a:xfrm>
          <a:prstGeom prst="rect">
            <a:avLst/>
          </a:prstGeom>
        </p:spPr>
      </p:pic>
      <p:sp>
        <p:nvSpPr>
          <p:cNvPr id="7" name="TextBox 6">
            <a:extLst>
              <a:ext uri="{FF2B5EF4-FFF2-40B4-BE49-F238E27FC236}">
                <a16:creationId xmlns:a16="http://schemas.microsoft.com/office/drawing/2014/main" id="{3613DE6A-E97E-5899-FB58-48A935F9E45B}"/>
              </a:ext>
            </a:extLst>
          </p:cNvPr>
          <p:cNvSpPr txBox="1"/>
          <p:nvPr/>
        </p:nvSpPr>
        <p:spPr>
          <a:xfrm>
            <a:off x="5284482" y="4750858"/>
            <a:ext cx="6615318" cy="1477328"/>
          </a:xfrm>
          <a:prstGeom prst="rect">
            <a:avLst/>
          </a:prstGeom>
          <a:noFill/>
        </p:spPr>
        <p:txBody>
          <a:bodyPr wrap="square" rtlCol="0">
            <a:spAutoFit/>
          </a:bodyPr>
          <a:lstStyle/>
          <a:p>
            <a:r>
              <a:rPr lang="en-US" sz="1800" dirty="0">
                <a:latin typeface="+mj-lt"/>
              </a:rPr>
              <a:t>Rich nucleosynthesis, dust production, final remnants (white dwarfs, electron capture supernovae..).</a:t>
            </a:r>
            <a:br>
              <a:rPr lang="en-US" sz="1800" dirty="0">
                <a:latin typeface="+mj-lt"/>
              </a:rPr>
            </a:br>
            <a:br>
              <a:rPr lang="en-US" sz="1800" dirty="0">
                <a:latin typeface="+mj-lt"/>
              </a:rPr>
            </a:br>
            <a:r>
              <a:rPr lang="en-US" sz="1800" dirty="0">
                <a:latin typeface="+mj-lt"/>
              </a:rPr>
              <a:t>Complex physics + numerical difficulties involved leads to </a:t>
            </a:r>
            <a:r>
              <a:rPr lang="en-US" sz="1800" b="1" dirty="0">
                <a:solidFill>
                  <a:srgbClr val="FF0000"/>
                </a:solidFill>
                <a:latin typeface="+mj-lt"/>
              </a:rPr>
              <a:t>wide variety of results</a:t>
            </a:r>
            <a:r>
              <a:rPr lang="en-US" sz="1800" dirty="0">
                <a:latin typeface="+mj-lt"/>
              </a:rPr>
              <a:t> (convection, mass loss..) </a:t>
            </a:r>
          </a:p>
        </p:txBody>
      </p:sp>
      <p:pic>
        <p:nvPicPr>
          <p:cNvPr id="10" name="Picture 9" descr="A picture containing outdoor object, indoor, star, purple&#10;&#10;Description automatically generated">
            <a:extLst>
              <a:ext uri="{FF2B5EF4-FFF2-40B4-BE49-F238E27FC236}">
                <a16:creationId xmlns:a16="http://schemas.microsoft.com/office/drawing/2014/main" id="{30F297D7-5E99-35C4-2239-6A98DEB034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4066" y="2824431"/>
            <a:ext cx="1566775" cy="1566775"/>
          </a:xfrm>
          <a:prstGeom prst="rect">
            <a:avLst/>
          </a:prstGeom>
        </p:spPr>
      </p:pic>
      <p:pic>
        <p:nvPicPr>
          <p:cNvPr id="12" name="Picture 11" descr="Chart&#10;&#10;Description automatically generated">
            <a:extLst>
              <a:ext uri="{FF2B5EF4-FFF2-40B4-BE49-F238E27FC236}">
                <a16:creationId xmlns:a16="http://schemas.microsoft.com/office/drawing/2014/main" id="{10E9A6A9-05A3-7E76-CF30-E20831CEF5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966" y="4379184"/>
            <a:ext cx="3574251" cy="2384414"/>
          </a:xfrm>
          <a:prstGeom prst="rect">
            <a:avLst/>
          </a:prstGeom>
        </p:spPr>
      </p:pic>
      <p:sp>
        <p:nvSpPr>
          <p:cNvPr id="9" name="TextBox 8">
            <a:extLst>
              <a:ext uri="{FF2B5EF4-FFF2-40B4-BE49-F238E27FC236}">
                <a16:creationId xmlns:a16="http://schemas.microsoft.com/office/drawing/2014/main" id="{BC27332B-9B07-664C-22AC-B64E672C624D}"/>
              </a:ext>
            </a:extLst>
          </p:cNvPr>
          <p:cNvSpPr txBox="1"/>
          <p:nvPr/>
        </p:nvSpPr>
        <p:spPr>
          <a:xfrm>
            <a:off x="1644066" y="6123875"/>
            <a:ext cx="1795684" cy="338554"/>
          </a:xfrm>
          <a:prstGeom prst="rect">
            <a:avLst/>
          </a:prstGeom>
          <a:noFill/>
        </p:spPr>
        <p:txBody>
          <a:bodyPr wrap="none" rtlCol="0">
            <a:spAutoFit/>
          </a:bodyPr>
          <a:lstStyle/>
          <a:p>
            <a:r>
              <a:rPr lang="en-US" sz="1600" dirty="0" err="1">
                <a:latin typeface="+mj-lt"/>
              </a:rPr>
              <a:t>Kriek</a:t>
            </a:r>
            <a:r>
              <a:rPr lang="en-US" sz="1600" dirty="0">
                <a:latin typeface="+mj-lt"/>
              </a:rPr>
              <a:t> et al. (2010)</a:t>
            </a:r>
          </a:p>
        </p:txBody>
      </p:sp>
      <p:sp>
        <p:nvSpPr>
          <p:cNvPr id="2" name="Slide Number Placeholder 1">
            <a:extLst>
              <a:ext uri="{FF2B5EF4-FFF2-40B4-BE49-F238E27FC236}">
                <a16:creationId xmlns:a16="http://schemas.microsoft.com/office/drawing/2014/main" id="{151B3649-857B-ABC4-3174-7EFC71D93DDD}"/>
              </a:ext>
            </a:extLst>
          </p:cNvPr>
          <p:cNvSpPr>
            <a:spLocks noGrp="1"/>
          </p:cNvSpPr>
          <p:nvPr>
            <p:ph type="sldNum" idx="12"/>
          </p:nvPr>
        </p:nvSpPr>
        <p:spPr/>
        <p:txBody>
          <a:bodyPr/>
          <a:lstStyle/>
          <a:p>
            <a:fld id="{36C5733C-6BE5-4E14-844B-932F5AA3475C}" type="slidenum">
              <a:rPr lang="en-US" smtClean="0"/>
              <a:t>5</a:t>
            </a:fld>
            <a:endParaRPr lang="en-US"/>
          </a:p>
        </p:txBody>
      </p:sp>
      <p:sp>
        <p:nvSpPr>
          <p:cNvPr id="6" name="Footer Placeholder 5">
            <a:extLst>
              <a:ext uri="{FF2B5EF4-FFF2-40B4-BE49-F238E27FC236}">
                <a16:creationId xmlns:a16="http://schemas.microsoft.com/office/drawing/2014/main" id="{1C63D484-63EA-A42E-3418-318E62E1D93D}"/>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Tree>
    <p:extLst>
      <p:ext uri="{BB962C8B-B14F-4D97-AF65-F5344CB8AC3E}">
        <p14:creationId xmlns:p14="http://schemas.microsoft.com/office/powerpoint/2010/main" val="254877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lstStyle/>
          <a:p>
            <a:r>
              <a:rPr lang="en-US" b="1" dirty="0" err="1"/>
              <a:t>PAdova</a:t>
            </a:r>
            <a:r>
              <a:rPr lang="en-US" b="1" dirty="0"/>
              <a:t> and </a:t>
            </a:r>
            <a:r>
              <a:rPr lang="en-US" b="1" dirty="0" err="1"/>
              <a:t>TRieste</a:t>
            </a:r>
            <a:r>
              <a:rPr lang="en-US" b="1" dirty="0"/>
              <a:t> Stellar Evolution Code</a:t>
            </a:r>
            <a:endParaRPr lang="en-US" dirty="0">
              <a:latin typeface="Courier New" panose="02070309020205020404" pitchFamily="49" charset="0"/>
              <a:cs typeface="Courier New" panose="02070309020205020404" pitchFamily="49" charset="0"/>
            </a:endParaRP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6</a:t>
            </a:fld>
            <a:endParaRPr lang="en-US"/>
          </a:p>
        </p:txBody>
      </p:sp>
      <p:sp>
        <p:nvSpPr>
          <p:cNvPr id="5" name="TextBox 4">
            <a:extLst>
              <a:ext uri="{FF2B5EF4-FFF2-40B4-BE49-F238E27FC236}">
                <a16:creationId xmlns:a16="http://schemas.microsoft.com/office/drawing/2014/main" id="{F57D984F-DF62-135E-6E20-735FFB053373}"/>
              </a:ext>
            </a:extLst>
          </p:cNvPr>
          <p:cNvSpPr txBox="1"/>
          <p:nvPr/>
        </p:nvSpPr>
        <p:spPr>
          <a:xfrm>
            <a:off x="221616" y="1259030"/>
            <a:ext cx="11412469" cy="646331"/>
          </a:xfrm>
          <a:prstGeom prst="rect">
            <a:avLst/>
          </a:prstGeom>
          <a:noFill/>
        </p:spPr>
        <p:txBody>
          <a:bodyPr wrap="square" rtlCol="0">
            <a:spAutoFit/>
          </a:bodyPr>
          <a:lstStyle/>
          <a:p>
            <a:r>
              <a:rPr lang="en-US" sz="1800" b="1" dirty="0">
                <a:solidFill>
                  <a:schemeClr val="bg2">
                    <a:lumMod val="50000"/>
                  </a:schemeClr>
                </a:solidFill>
                <a:latin typeface="Courier New" panose="02070309020205020404" pitchFamily="49" charset="0"/>
                <a:cs typeface="Courier New" panose="02070309020205020404" pitchFamily="49" charset="0"/>
              </a:rPr>
              <a:t>PARSEC</a:t>
            </a:r>
            <a:r>
              <a:rPr lang="en-US" sz="1800" dirty="0">
                <a:solidFill>
                  <a:schemeClr val="bg2">
                    <a:lumMod val="50000"/>
                  </a:schemeClr>
                </a:solidFill>
                <a:latin typeface="+mj-lt"/>
                <a:cs typeface="Lucida Sans Unicode" panose="020B0602030504020204" pitchFamily="34" charset="0"/>
              </a:rPr>
              <a:t> is extensively described in </a:t>
            </a:r>
            <a:r>
              <a:rPr lang="en-US" sz="1800" dirty="0" err="1">
                <a:solidFill>
                  <a:schemeClr val="bg2">
                    <a:lumMod val="50000"/>
                  </a:schemeClr>
                </a:solidFill>
                <a:latin typeface="+mj-lt"/>
                <a:cs typeface="Lucida Sans Unicode" panose="020B0602030504020204" pitchFamily="34" charset="0"/>
              </a:rPr>
              <a:t>Bressan</a:t>
            </a:r>
            <a:r>
              <a:rPr lang="en-US" sz="1800" dirty="0">
                <a:solidFill>
                  <a:schemeClr val="bg2">
                    <a:lumMod val="50000"/>
                  </a:schemeClr>
                </a:solidFill>
                <a:latin typeface="+mj-lt"/>
                <a:cs typeface="Lucida Sans Unicode" panose="020B0602030504020204" pitchFamily="34" charset="0"/>
              </a:rPr>
              <a:t> et al. 2012, 2013; Chen et al. 2014, 2015; Tang et al. 2014; Fu et al. 2018; Costa et al. 2019. See also new isochrones in the poster by Thanh et al.</a:t>
            </a:r>
            <a:endParaRPr lang="en-US" sz="1800" b="1" dirty="0">
              <a:solidFill>
                <a:srgbClr val="FF0000"/>
              </a:solidFill>
              <a:latin typeface="+mj-lt"/>
              <a:cs typeface="Lucida Sans Unicode" panose="020B0602030504020204" pitchFamily="34" charset="0"/>
            </a:endParaRPr>
          </a:p>
        </p:txBody>
      </p:sp>
      <p:sp>
        <p:nvSpPr>
          <p:cNvPr id="3" name="Footer Placeholder 2">
            <a:extLst>
              <a:ext uri="{FF2B5EF4-FFF2-40B4-BE49-F238E27FC236}">
                <a16:creationId xmlns:a16="http://schemas.microsoft.com/office/drawing/2014/main" id="{5493ECD3-4058-1FBC-4C26-FC37B8F70B86}"/>
              </a:ext>
            </a:extLst>
          </p:cNvPr>
          <p:cNvSpPr>
            <a:spLocks noGrp="1"/>
          </p:cNvSpPr>
          <p:nvPr>
            <p:ph type="ftr" sz="quarter" idx="13"/>
          </p:nvPr>
        </p:nvSpPr>
        <p:spPr/>
        <p:txBody>
          <a:bodyPr/>
          <a:lstStyle/>
          <a:p>
            <a:r>
              <a:rPr lang="en-US"/>
              <a:t>Francesco Addari – Numerical Methods for AGB stars – 21st June 2022, Perugia</a:t>
            </a:r>
            <a:endParaRPr lang="en-US" dirty="0"/>
          </a:p>
        </p:txBody>
      </p:sp>
      <p:sp>
        <p:nvSpPr>
          <p:cNvPr id="11" name="TextBox 10">
            <a:extLst>
              <a:ext uri="{FF2B5EF4-FFF2-40B4-BE49-F238E27FC236}">
                <a16:creationId xmlns:a16="http://schemas.microsoft.com/office/drawing/2014/main" id="{BB3FE96E-2997-A89C-7C9A-1E9182AEB1D1}"/>
              </a:ext>
            </a:extLst>
          </p:cNvPr>
          <p:cNvSpPr txBox="1"/>
          <p:nvPr/>
        </p:nvSpPr>
        <p:spPr>
          <a:xfrm>
            <a:off x="741734" y="2192422"/>
            <a:ext cx="4987858" cy="3139321"/>
          </a:xfrm>
          <a:prstGeom prst="rect">
            <a:avLst/>
          </a:prstGeom>
          <a:noFill/>
        </p:spPr>
        <p:txBody>
          <a:bodyPr wrap="square">
            <a:spAutoFit/>
          </a:bodyPr>
          <a:lstStyle/>
          <a:p>
            <a:r>
              <a:rPr lang="en-US" sz="1800" b="1" dirty="0">
                <a:solidFill>
                  <a:srgbClr val="FF0000"/>
                </a:solidFill>
                <a:latin typeface="+mj-lt"/>
                <a:cs typeface="Lucida Sans Unicode" panose="020B0602030504020204" pitchFamily="34" charset="0"/>
              </a:rPr>
              <a:t>My recent additions (ongoing further testing!):</a:t>
            </a:r>
          </a:p>
          <a:p>
            <a:pPr marL="285750" indent="-285750">
              <a:buFont typeface="Arial" panose="020B0604020202020204" pitchFamily="34" charset="0"/>
              <a:buChar char="•"/>
            </a:pPr>
            <a:endParaRPr lang="en-US" sz="1800" dirty="0">
              <a:solidFill>
                <a:schemeClr val="bg2">
                  <a:lumMod val="50000"/>
                </a:schemeClr>
              </a:solidFill>
              <a:latin typeface="+mj-lt"/>
              <a:cs typeface="Lucida Sans Unicode" panose="020B0602030504020204" pitchFamily="34" charset="0"/>
            </a:endParaRPr>
          </a:p>
          <a:p>
            <a:pPr marL="285750" indent="-285750">
              <a:buFont typeface="Arial" panose="020B0604020202020204" pitchFamily="34" charset="0"/>
              <a:buChar char="•"/>
            </a:pPr>
            <a:r>
              <a:rPr lang="en-US" sz="1800" dirty="0">
                <a:solidFill>
                  <a:schemeClr val="bg2">
                    <a:lumMod val="50000"/>
                  </a:schemeClr>
                </a:solidFill>
                <a:latin typeface="+mj-lt"/>
                <a:cs typeface="Lucida Sans Unicode" panose="020B0602030504020204" pitchFamily="34" charset="0"/>
              </a:rPr>
              <a:t>Shell shifting + </a:t>
            </a:r>
            <a:r>
              <a:rPr lang="el-GR" sz="1800" dirty="0">
                <a:solidFill>
                  <a:schemeClr val="bg2">
                    <a:lumMod val="50000"/>
                  </a:schemeClr>
                </a:solidFill>
                <a:latin typeface="+mj-lt"/>
                <a:cs typeface="Lucida Sans Unicode" panose="020B0602030504020204" pitchFamily="34" charset="0"/>
              </a:rPr>
              <a:t>Δ</a:t>
            </a:r>
            <a:r>
              <a:rPr lang="en-US" sz="1800" dirty="0">
                <a:solidFill>
                  <a:schemeClr val="bg2">
                    <a:lumMod val="50000"/>
                  </a:schemeClr>
                </a:solidFill>
                <a:latin typeface="+mj-lt"/>
                <a:cs typeface="Lucida Sans Unicode" panose="020B0602030504020204" pitchFamily="34" charset="0"/>
              </a:rPr>
              <a:t>t correction during </a:t>
            </a:r>
            <a:r>
              <a:rPr lang="en-US" sz="1800" dirty="0" err="1">
                <a:solidFill>
                  <a:schemeClr val="bg2">
                    <a:lumMod val="50000"/>
                  </a:schemeClr>
                </a:solidFill>
                <a:latin typeface="+mj-lt"/>
                <a:cs typeface="Lucida Sans Unicode" panose="020B0602030504020204" pitchFamily="34" charset="0"/>
              </a:rPr>
              <a:t>interpulses</a:t>
            </a:r>
            <a:r>
              <a:rPr lang="en-US" sz="1800" dirty="0">
                <a:solidFill>
                  <a:schemeClr val="bg2">
                    <a:lumMod val="50000"/>
                  </a:schemeClr>
                </a:solidFill>
                <a:latin typeface="+mj-lt"/>
                <a:cs typeface="Lucida Sans Unicode" panose="020B0602030504020204" pitchFamily="34" charset="0"/>
              </a:rPr>
              <a:t> in TP-AGB.</a:t>
            </a:r>
            <a:br>
              <a:rPr lang="en-US" sz="1800" dirty="0">
                <a:solidFill>
                  <a:schemeClr val="bg2">
                    <a:lumMod val="50000"/>
                  </a:schemeClr>
                </a:solidFill>
                <a:latin typeface="+mj-lt"/>
                <a:cs typeface="Lucida Sans Unicode" panose="020B0602030504020204" pitchFamily="34" charset="0"/>
              </a:rPr>
            </a:br>
            <a:br>
              <a:rPr lang="en-US" sz="1800" dirty="0">
                <a:solidFill>
                  <a:schemeClr val="bg2">
                    <a:lumMod val="50000"/>
                  </a:schemeClr>
                </a:solidFill>
                <a:latin typeface="+mj-lt"/>
                <a:cs typeface="Lucida Sans Unicode" panose="020B0602030504020204" pitchFamily="34" charset="0"/>
              </a:rPr>
            </a:br>
            <a:endParaRPr lang="en-US" sz="1800" dirty="0">
              <a:solidFill>
                <a:schemeClr val="bg2">
                  <a:lumMod val="50000"/>
                </a:schemeClr>
              </a:solidFill>
              <a:latin typeface="+mj-lt"/>
              <a:cs typeface="Lucida Sans Unicode" panose="020B0602030504020204" pitchFamily="34" charset="0"/>
            </a:endParaRPr>
          </a:p>
          <a:p>
            <a:pPr marL="285750" indent="-285750">
              <a:buFont typeface="Arial" panose="020B0604020202020204" pitchFamily="34" charset="0"/>
              <a:buChar char="•"/>
            </a:pPr>
            <a:r>
              <a:rPr lang="en-US" sz="1800" dirty="0">
                <a:solidFill>
                  <a:schemeClr val="bg2">
                    <a:lumMod val="50000"/>
                  </a:schemeClr>
                </a:solidFill>
                <a:latin typeface="+mj-lt"/>
                <a:cs typeface="Lucida Sans Unicode" panose="020B0602030504020204" pitchFamily="34" charset="0"/>
              </a:rPr>
              <a:t>Exponential overshooting (Freytag 1996) </a:t>
            </a:r>
            <a:br>
              <a:rPr lang="en-US" sz="1800" dirty="0">
                <a:solidFill>
                  <a:schemeClr val="bg2">
                    <a:lumMod val="50000"/>
                  </a:schemeClr>
                </a:solidFill>
                <a:latin typeface="+mj-lt"/>
                <a:cs typeface="Lucida Sans Unicode" panose="020B0602030504020204" pitchFamily="34" charset="0"/>
              </a:rPr>
            </a:br>
            <a:br>
              <a:rPr lang="en-US" sz="1800" dirty="0">
                <a:solidFill>
                  <a:schemeClr val="bg2">
                    <a:lumMod val="50000"/>
                  </a:schemeClr>
                </a:solidFill>
                <a:latin typeface="+mj-lt"/>
                <a:cs typeface="Lucida Sans Unicode" panose="020B0602030504020204" pitchFamily="34" charset="0"/>
              </a:rPr>
            </a:br>
            <a:endParaRPr lang="en-US" sz="1800" dirty="0">
              <a:solidFill>
                <a:schemeClr val="bg2">
                  <a:lumMod val="50000"/>
                </a:schemeClr>
              </a:solidFill>
              <a:latin typeface="+mj-lt"/>
              <a:cs typeface="Lucida Sans Unicode" panose="020B0602030504020204" pitchFamily="34" charset="0"/>
            </a:endParaRPr>
          </a:p>
          <a:p>
            <a:pPr marL="285750" indent="-285750">
              <a:buFont typeface="Arial" panose="020B0604020202020204" pitchFamily="34" charset="0"/>
              <a:buChar char="•"/>
            </a:pPr>
            <a:r>
              <a:rPr lang="en-US" sz="1800" dirty="0">
                <a:solidFill>
                  <a:schemeClr val="bg2">
                    <a:lumMod val="50000"/>
                  </a:schemeClr>
                </a:solidFill>
                <a:latin typeface="+mj-lt"/>
                <a:cs typeface="Lucida Sans Unicode" panose="020B0602030504020204" pitchFamily="34" charset="0"/>
              </a:rPr>
              <a:t>ÆSOPUS (</a:t>
            </a:r>
            <a:r>
              <a:rPr lang="en-US" sz="1800" dirty="0" err="1">
                <a:solidFill>
                  <a:schemeClr val="bg2">
                    <a:lumMod val="50000"/>
                  </a:schemeClr>
                </a:solidFill>
                <a:latin typeface="+mj-lt"/>
                <a:cs typeface="Lucida Sans Unicode" panose="020B0602030504020204" pitchFamily="34" charset="0"/>
              </a:rPr>
              <a:t>Marigo</a:t>
            </a:r>
            <a:r>
              <a:rPr lang="en-US" sz="1800" dirty="0">
                <a:solidFill>
                  <a:schemeClr val="bg2">
                    <a:lumMod val="50000"/>
                  </a:schemeClr>
                </a:solidFill>
                <a:latin typeface="+mj-lt"/>
                <a:cs typeface="Lucida Sans Unicode" panose="020B0602030504020204" pitchFamily="34" charset="0"/>
              </a:rPr>
              <a:t> and </a:t>
            </a:r>
            <a:r>
              <a:rPr lang="en-US" sz="1800" dirty="0" err="1">
                <a:solidFill>
                  <a:schemeClr val="bg2">
                    <a:lumMod val="50000"/>
                  </a:schemeClr>
                </a:solidFill>
                <a:latin typeface="+mj-lt"/>
                <a:cs typeface="Lucida Sans Unicode" panose="020B0602030504020204" pitchFamily="34" charset="0"/>
              </a:rPr>
              <a:t>Aringer</a:t>
            </a:r>
            <a:r>
              <a:rPr lang="en-US" sz="1800" dirty="0">
                <a:solidFill>
                  <a:schemeClr val="bg2">
                    <a:lumMod val="50000"/>
                  </a:schemeClr>
                </a:solidFill>
                <a:latin typeface="+mj-lt"/>
                <a:cs typeface="Lucida Sans Unicode" panose="020B0602030504020204" pitchFamily="34" charset="0"/>
              </a:rPr>
              <a:t> 2009) low temperature opacities with C, N, O nodes.</a:t>
            </a:r>
            <a:endParaRPr lang="en-US" sz="1800" b="1" dirty="0">
              <a:solidFill>
                <a:srgbClr val="FF0000"/>
              </a:solidFill>
              <a:latin typeface="+mj-lt"/>
              <a:cs typeface="Lucida Sans Unicode" panose="020B0602030504020204" pitchFamily="34" charset="0"/>
            </a:endParaRPr>
          </a:p>
        </p:txBody>
      </p:sp>
      <p:sp>
        <p:nvSpPr>
          <p:cNvPr id="12" name="TextBox 11">
            <a:extLst>
              <a:ext uri="{FF2B5EF4-FFF2-40B4-BE49-F238E27FC236}">
                <a16:creationId xmlns:a16="http://schemas.microsoft.com/office/drawing/2014/main" id="{AF27ADDD-3820-34FD-0F42-7463A86D5420}"/>
              </a:ext>
            </a:extLst>
          </p:cNvPr>
          <p:cNvSpPr txBox="1"/>
          <p:nvPr/>
        </p:nvSpPr>
        <p:spPr>
          <a:xfrm>
            <a:off x="5982511" y="2192422"/>
            <a:ext cx="5651574" cy="4524315"/>
          </a:xfrm>
          <a:prstGeom prst="rect">
            <a:avLst/>
          </a:prstGeom>
          <a:noFill/>
        </p:spPr>
        <p:txBody>
          <a:bodyPr wrap="square">
            <a:spAutoFit/>
          </a:bodyPr>
          <a:lstStyle/>
          <a:p>
            <a:r>
              <a:rPr lang="en-US" sz="1800" b="1" dirty="0">
                <a:solidFill>
                  <a:srgbClr val="FF0000"/>
                </a:solidFill>
                <a:latin typeface="+mj-lt"/>
                <a:cs typeface="Lucida Sans Unicode" panose="020B0602030504020204" pitchFamily="34" charset="0"/>
              </a:rPr>
              <a:t>Relevant input physics:</a:t>
            </a:r>
          </a:p>
          <a:p>
            <a:pPr marL="285750" indent="-285750">
              <a:buFont typeface="Arial" panose="020B0604020202020204" pitchFamily="34" charset="0"/>
              <a:buChar char="•"/>
            </a:pPr>
            <a:endParaRPr lang="en-US" sz="1800" dirty="0">
              <a:solidFill>
                <a:schemeClr val="bg2">
                  <a:lumMod val="50000"/>
                </a:schemeClr>
              </a:solidFill>
              <a:latin typeface="+mj-lt"/>
              <a:cs typeface="Lucida Sans Unicode" panose="020B0602030504020204" pitchFamily="34" charset="0"/>
            </a:endParaRPr>
          </a:p>
          <a:p>
            <a:pPr marL="285750" indent="-285750">
              <a:buFont typeface="Arial" panose="020B0604020202020204" pitchFamily="34" charset="0"/>
              <a:buChar char="•"/>
            </a:pPr>
            <a:r>
              <a:rPr lang="en-US" sz="1800" dirty="0" err="1">
                <a:solidFill>
                  <a:schemeClr val="bg2">
                    <a:lumMod val="50000"/>
                  </a:schemeClr>
                </a:solidFill>
                <a:latin typeface="+mj-lt"/>
                <a:cs typeface="Lucida Sans Unicode" panose="020B0602030504020204" pitchFamily="34" charset="0"/>
              </a:rPr>
              <a:t>Böhm-Vitense</a:t>
            </a:r>
            <a:r>
              <a:rPr lang="en-US" sz="1800" dirty="0">
                <a:solidFill>
                  <a:schemeClr val="bg2">
                    <a:lumMod val="50000"/>
                  </a:schemeClr>
                </a:solidFill>
                <a:latin typeface="+mj-lt"/>
                <a:cs typeface="Lucida Sans Unicode" panose="020B0602030504020204" pitchFamily="34" charset="0"/>
              </a:rPr>
              <a:t> 1958 Mixing Length Theory with α</a:t>
            </a:r>
            <a:r>
              <a:rPr lang="en-US" sz="1800" baseline="-25000" dirty="0">
                <a:solidFill>
                  <a:schemeClr val="bg2">
                    <a:lumMod val="50000"/>
                  </a:schemeClr>
                </a:solidFill>
                <a:latin typeface="+mj-lt"/>
                <a:cs typeface="Lucida Sans Unicode" panose="020B0602030504020204" pitchFamily="34" charset="0"/>
              </a:rPr>
              <a:t>MLT</a:t>
            </a:r>
            <a:r>
              <a:rPr lang="en-US" sz="1800" dirty="0">
                <a:solidFill>
                  <a:schemeClr val="bg2">
                    <a:lumMod val="50000"/>
                  </a:schemeClr>
                </a:solidFill>
                <a:latin typeface="+mj-lt"/>
                <a:cs typeface="Lucida Sans Unicode" panose="020B0602030504020204" pitchFamily="34" charset="0"/>
              </a:rPr>
              <a:t> = 1.74</a:t>
            </a:r>
            <a:br>
              <a:rPr lang="en-US" sz="1800" dirty="0">
                <a:solidFill>
                  <a:schemeClr val="bg2">
                    <a:lumMod val="50000"/>
                  </a:schemeClr>
                </a:solidFill>
                <a:latin typeface="+mj-lt"/>
                <a:cs typeface="Lucida Sans Unicode" panose="020B0602030504020204" pitchFamily="34" charset="0"/>
              </a:rPr>
            </a:br>
            <a:br>
              <a:rPr lang="en-US" sz="1800" dirty="0">
                <a:solidFill>
                  <a:schemeClr val="bg2">
                    <a:lumMod val="50000"/>
                  </a:schemeClr>
                </a:solidFill>
                <a:latin typeface="+mj-lt"/>
                <a:cs typeface="Lucida Sans Unicode" panose="020B0602030504020204" pitchFamily="34" charset="0"/>
              </a:rPr>
            </a:br>
            <a:endParaRPr lang="en-US" sz="1800" dirty="0">
              <a:solidFill>
                <a:schemeClr val="bg2">
                  <a:lumMod val="50000"/>
                </a:schemeClr>
              </a:solidFill>
              <a:latin typeface="+mj-lt"/>
              <a:cs typeface="Lucida Sans Unicode" panose="020B0602030504020204" pitchFamily="34" charset="0"/>
            </a:endParaRPr>
          </a:p>
          <a:p>
            <a:pPr marL="285750" indent="-285750">
              <a:buFont typeface="Arial" panose="020B0604020202020204" pitchFamily="34" charset="0"/>
              <a:buChar char="•"/>
            </a:pPr>
            <a:r>
              <a:rPr lang="en-US" sz="1800" dirty="0">
                <a:solidFill>
                  <a:schemeClr val="bg2">
                    <a:lumMod val="50000"/>
                  </a:schemeClr>
                </a:solidFill>
                <a:latin typeface="+mj-lt"/>
                <a:cs typeface="Lucida Sans Unicode" panose="020B0602030504020204" pitchFamily="34" charset="0"/>
              </a:rPr>
              <a:t>Pre-dust regime Mass loss: Cranmer &amp; Saar 2011. Dust driven regime from RHD simulation of Mattson et al. 2010, Eriksson et al. 2014 and </a:t>
            </a:r>
            <a:r>
              <a:rPr lang="en-US" sz="1800" dirty="0" err="1">
                <a:solidFill>
                  <a:schemeClr val="bg2">
                    <a:lumMod val="50000"/>
                  </a:schemeClr>
                </a:solidFill>
                <a:latin typeface="+mj-lt"/>
                <a:cs typeface="Lucida Sans Unicode" panose="020B0602030504020204" pitchFamily="34" charset="0"/>
              </a:rPr>
              <a:t>Bladh</a:t>
            </a:r>
            <a:r>
              <a:rPr lang="en-US" sz="1800" dirty="0">
                <a:solidFill>
                  <a:schemeClr val="bg2">
                    <a:lumMod val="50000"/>
                  </a:schemeClr>
                </a:solidFill>
                <a:latin typeface="+mj-lt"/>
                <a:cs typeface="Lucida Sans Unicode" panose="020B0602030504020204" pitchFamily="34" charset="0"/>
              </a:rPr>
              <a:t> et al. 2019.</a:t>
            </a:r>
            <a:br>
              <a:rPr lang="en-US" sz="1800" dirty="0">
                <a:solidFill>
                  <a:schemeClr val="bg2">
                    <a:lumMod val="50000"/>
                  </a:schemeClr>
                </a:solidFill>
                <a:latin typeface="+mj-lt"/>
                <a:cs typeface="Lucida Sans Unicode" panose="020B0602030504020204" pitchFamily="34" charset="0"/>
              </a:rPr>
            </a:br>
            <a:endParaRPr lang="en-US" sz="1800" dirty="0">
              <a:solidFill>
                <a:schemeClr val="bg2">
                  <a:lumMod val="50000"/>
                </a:schemeClr>
              </a:solidFill>
              <a:latin typeface="+mj-lt"/>
              <a:cs typeface="Lucida Sans Unicode" panose="020B0602030504020204" pitchFamily="34" charset="0"/>
            </a:endParaRPr>
          </a:p>
          <a:p>
            <a:pPr marL="285750" indent="-285750">
              <a:buFont typeface="Arial" panose="020B0604020202020204" pitchFamily="34" charset="0"/>
              <a:buChar char="•"/>
            </a:pPr>
            <a:r>
              <a:rPr lang="en-US" sz="1800" dirty="0" err="1">
                <a:solidFill>
                  <a:schemeClr val="bg2">
                    <a:lumMod val="50000"/>
                  </a:schemeClr>
                </a:solidFill>
                <a:latin typeface="+mj-lt"/>
                <a:cs typeface="Lucida Sans Unicode" panose="020B0602030504020204" pitchFamily="34" charset="0"/>
              </a:rPr>
              <a:t>Caffau</a:t>
            </a:r>
            <a:r>
              <a:rPr lang="en-US" sz="1800" dirty="0">
                <a:solidFill>
                  <a:schemeClr val="bg2">
                    <a:lumMod val="50000"/>
                  </a:schemeClr>
                </a:solidFill>
                <a:latin typeface="+mj-lt"/>
                <a:cs typeface="Lucida Sans Unicode" panose="020B0602030504020204" pitchFamily="34" charset="0"/>
              </a:rPr>
              <a:t> et al. 2011 chemical composition + OPAL high temperature opacities (Iglesias and Rogers 1996)</a:t>
            </a:r>
            <a:br>
              <a:rPr lang="en-US" sz="1800" dirty="0">
                <a:solidFill>
                  <a:schemeClr val="bg2">
                    <a:lumMod val="50000"/>
                  </a:schemeClr>
                </a:solidFill>
                <a:latin typeface="+mj-lt"/>
                <a:cs typeface="Lucida Sans Unicode" panose="020B0602030504020204" pitchFamily="34" charset="0"/>
              </a:rPr>
            </a:br>
            <a:endParaRPr lang="en-US" sz="1800" dirty="0">
              <a:solidFill>
                <a:schemeClr val="bg2">
                  <a:lumMod val="50000"/>
                </a:schemeClr>
              </a:solidFill>
              <a:latin typeface="+mj-lt"/>
              <a:cs typeface="Lucida Sans Unicode" panose="020B0602030504020204" pitchFamily="34" charset="0"/>
            </a:endParaRPr>
          </a:p>
          <a:p>
            <a:pPr marL="285750" indent="-285750">
              <a:buFont typeface="Arial" panose="020B0604020202020204" pitchFamily="34" charset="0"/>
              <a:buChar char="•"/>
            </a:pPr>
            <a:r>
              <a:rPr lang="en-US" sz="1800" dirty="0">
                <a:solidFill>
                  <a:schemeClr val="bg2">
                    <a:lumMod val="50000"/>
                  </a:schemeClr>
                </a:solidFill>
                <a:latin typeface="+mj-lt"/>
                <a:cs typeface="Lucida Sans Unicode" panose="020B0602030504020204" pitchFamily="34" charset="0"/>
              </a:rPr>
              <a:t>No rotation</a:t>
            </a:r>
          </a:p>
        </p:txBody>
      </p:sp>
    </p:spTree>
    <p:extLst>
      <p:ext uri="{BB962C8B-B14F-4D97-AF65-F5344CB8AC3E}">
        <p14:creationId xmlns:p14="http://schemas.microsoft.com/office/powerpoint/2010/main" val="121983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noAutofit/>
          </a:bodyPr>
          <a:lstStyle/>
          <a:p>
            <a:r>
              <a:rPr lang="en-US" sz="2800" b="1" dirty="0"/>
              <a:t>TP-AGB evolution</a:t>
            </a:r>
            <a:r>
              <a:rPr lang="en-US" sz="2800" dirty="0"/>
              <a:t>: </a:t>
            </a:r>
            <a:r>
              <a:rPr lang="en-US" sz="2800" i="1" dirty="0"/>
              <a:t>critical choice of timestep</a:t>
            </a:r>
            <a:endParaRPr lang="en-US" sz="2800" i="1" dirty="0">
              <a:latin typeface="Courier New" panose="02070309020205020404" pitchFamily="49" charset="0"/>
              <a:cs typeface="Courier New" panose="02070309020205020404" pitchFamily="49" charset="0"/>
            </a:endParaRPr>
          </a:p>
        </p:txBody>
      </p:sp>
      <p:sp>
        <p:nvSpPr>
          <p:cNvPr id="11" name="Text Placeholder 10">
            <a:extLst>
              <a:ext uri="{FF2B5EF4-FFF2-40B4-BE49-F238E27FC236}">
                <a16:creationId xmlns:a16="http://schemas.microsoft.com/office/drawing/2014/main" id="{1274C3CD-EC3E-EFC4-4BC8-58A9640D4A35}"/>
              </a:ext>
            </a:extLst>
          </p:cNvPr>
          <p:cNvSpPr>
            <a:spLocks noGrp="1"/>
          </p:cNvSpPr>
          <p:nvPr>
            <p:ph type="body" idx="1"/>
          </p:nvPr>
        </p:nvSpPr>
        <p:spPr>
          <a:xfrm>
            <a:off x="82359" y="1973450"/>
            <a:ext cx="3337116" cy="4218000"/>
          </a:xfrm>
        </p:spPr>
        <p:txBody>
          <a:bodyPr/>
          <a:lstStyle/>
          <a:p>
            <a:r>
              <a:rPr lang="en-US" dirty="0"/>
              <a:t>2.5</a:t>
            </a:r>
            <a:r>
              <a:rPr lang="en-US" sz="1600" dirty="0">
                <a:latin typeface="+mj-lt"/>
              </a:rPr>
              <a:t> M</a:t>
            </a:r>
            <a:r>
              <a:rPr lang="en-US" sz="1600" baseline="-25000" dirty="0">
                <a:latin typeface="+mj-lt"/>
              </a:rPr>
              <a:t>⊙ </a:t>
            </a:r>
            <a:r>
              <a:rPr lang="en-US" sz="1600" dirty="0">
                <a:latin typeface="+mj-lt"/>
              </a:rPr>
              <a:t>Z=0.014 Y=0.273 </a:t>
            </a:r>
            <a:r>
              <a:rPr lang="en-US" sz="1600" b="1" dirty="0">
                <a:latin typeface="+mj-lt"/>
              </a:rPr>
              <a:t>without convective overshooting</a:t>
            </a:r>
            <a:r>
              <a:rPr lang="en-US" sz="1600" dirty="0">
                <a:latin typeface="+mj-lt"/>
              </a:rPr>
              <a:t> in any border.</a:t>
            </a:r>
            <a:br>
              <a:rPr lang="en-US" sz="1600" dirty="0">
                <a:latin typeface="+mj-lt"/>
              </a:rPr>
            </a:br>
            <a:br>
              <a:rPr lang="en-US" sz="1600" dirty="0">
                <a:latin typeface="+mj-lt"/>
              </a:rPr>
            </a:br>
            <a:endParaRPr lang="en-US" sz="1600" dirty="0">
              <a:latin typeface="+mj-lt"/>
            </a:endParaRPr>
          </a:p>
          <a:p>
            <a:r>
              <a:rPr lang="en-US" dirty="0">
                <a:latin typeface="+mj-lt"/>
              </a:rPr>
              <a:t>TDU efficiency is high enough to lift C/O &gt; 1, as expected for this mass at solar metallicity (Marigo+2020)</a:t>
            </a:r>
            <a:endParaRPr lang="en-US" dirty="0"/>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7</a:t>
            </a:fld>
            <a:endParaRPr lang="en-US"/>
          </a:p>
        </p:txBody>
      </p:sp>
      <p:pic>
        <p:nvPicPr>
          <p:cNvPr id="8" name="Picture 7" descr="Chart&#10;&#10;Description automatically generated with medium confidence">
            <a:extLst>
              <a:ext uri="{FF2B5EF4-FFF2-40B4-BE49-F238E27FC236}">
                <a16:creationId xmlns:a16="http://schemas.microsoft.com/office/drawing/2014/main" id="{A6E38D95-D7EE-0BEB-8285-62AF74602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264" y="14202"/>
            <a:ext cx="6693779" cy="6702552"/>
          </a:xfrm>
          <a:prstGeom prst="rect">
            <a:avLst/>
          </a:prstGeom>
        </p:spPr>
      </p:pic>
    </p:spTree>
    <p:extLst>
      <p:ext uri="{BB962C8B-B14F-4D97-AF65-F5344CB8AC3E}">
        <p14:creationId xmlns:p14="http://schemas.microsoft.com/office/powerpoint/2010/main" val="264642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noAutofit/>
          </a:bodyPr>
          <a:lstStyle/>
          <a:p>
            <a:r>
              <a:rPr lang="en-US" sz="2800" b="1" dirty="0"/>
              <a:t>TP-AGB evolution</a:t>
            </a:r>
            <a:r>
              <a:rPr lang="en-US" sz="2800" dirty="0"/>
              <a:t>: </a:t>
            </a:r>
            <a:r>
              <a:rPr lang="en-US" sz="2800" i="1" dirty="0"/>
              <a:t>critical choice of timestep</a:t>
            </a:r>
            <a:endParaRPr lang="en-US" sz="2800" i="1" dirty="0">
              <a:latin typeface="Courier New" panose="02070309020205020404" pitchFamily="49" charset="0"/>
              <a:cs typeface="Courier New" panose="02070309020205020404" pitchFamily="49" charset="0"/>
            </a:endParaRPr>
          </a:p>
        </p:txBody>
      </p:sp>
      <p:sp>
        <p:nvSpPr>
          <p:cNvPr id="16" name="Text Placeholder 10">
            <a:extLst>
              <a:ext uri="{FF2B5EF4-FFF2-40B4-BE49-F238E27FC236}">
                <a16:creationId xmlns:a16="http://schemas.microsoft.com/office/drawing/2014/main" id="{7669D96C-3C2C-0446-3903-744A5E7D597E}"/>
              </a:ext>
            </a:extLst>
          </p:cNvPr>
          <p:cNvSpPr>
            <a:spLocks noGrp="1"/>
          </p:cNvSpPr>
          <p:nvPr>
            <p:ph type="body" idx="1"/>
          </p:nvPr>
        </p:nvSpPr>
        <p:spPr>
          <a:xfrm>
            <a:off x="82359" y="1973450"/>
            <a:ext cx="3337116" cy="4218000"/>
          </a:xfrm>
        </p:spPr>
        <p:txBody>
          <a:bodyPr/>
          <a:lstStyle/>
          <a:p>
            <a:r>
              <a:rPr lang="en-US" dirty="0"/>
              <a:t>2.5</a:t>
            </a:r>
            <a:r>
              <a:rPr lang="en-US" sz="1600" dirty="0">
                <a:latin typeface="+mj-lt"/>
              </a:rPr>
              <a:t> M</a:t>
            </a:r>
            <a:r>
              <a:rPr lang="en-US" sz="1600" baseline="-25000" dirty="0">
                <a:latin typeface="+mj-lt"/>
              </a:rPr>
              <a:t>⊙ </a:t>
            </a:r>
            <a:r>
              <a:rPr lang="en-US" sz="1600" dirty="0">
                <a:latin typeface="+mj-lt"/>
              </a:rPr>
              <a:t>Z=0.014 Y=0.273 </a:t>
            </a:r>
            <a:r>
              <a:rPr lang="en-US" sz="1600" b="1" dirty="0">
                <a:latin typeface="+mj-lt"/>
              </a:rPr>
              <a:t>without convective overshooting</a:t>
            </a:r>
            <a:r>
              <a:rPr lang="en-US" sz="1600" dirty="0">
                <a:latin typeface="+mj-lt"/>
              </a:rPr>
              <a:t> in any border.</a:t>
            </a:r>
            <a:br>
              <a:rPr lang="en-US" sz="1600" dirty="0">
                <a:latin typeface="+mj-lt"/>
              </a:rPr>
            </a:br>
            <a:br>
              <a:rPr lang="en-US" sz="1600" dirty="0">
                <a:latin typeface="+mj-lt"/>
              </a:rPr>
            </a:br>
            <a:endParaRPr lang="en-US" sz="1600" dirty="0">
              <a:latin typeface="+mj-lt"/>
            </a:endParaRPr>
          </a:p>
          <a:p>
            <a:r>
              <a:rPr lang="en-US" dirty="0">
                <a:latin typeface="+mj-lt"/>
              </a:rPr>
              <a:t>During the </a:t>
            </a:r>
            <a:r>
              <a:rPr lang="en-US" dirty="0" err="1">
                <a:latin typeface="+mj-lt"/>
              </a:rPr>
              <a:t>interpulse</a:t>
            </a:r>
            <a:r>
              <a:rPr lang="en-US" dirty="0">
                <a:latin typeface="+mj-lt"/>
              </a:rPr>
              <a:t> phase the timestep is divided by 10.</a:t>
            </a:r>
            <a:br>
              <a:rPr lang="en-US" dirty="0">
                <a:latin typeface="+mj-lt"/>
              </a:rPr>
            </a:br>
            <a:endParaRPr lang="en-US" dirty="0">
              <a:latin typeface="+mj-lt"/>
            </a:endParaRPr>
          </a:p>
          <a:p>
            <a:r>
              <a:rPr lang="en-US" sz="1600" dirty="0">
                <a:latin typeface="+mj-lt"/>
              </a:rPr>
              <a:t>Now there is no</a:t>
            </a:r>
            <a:r>
              <a:rPr lang="en-US" dirty="0">
                <a:latin typeface="+mj-lt"/>
              </a:rPr>
              <a:t> TDU!</a:t>
            </a:r>
            <a:endParaRPr lang="en-US" sz="1600" dirty="0">
              <a:latin typeface="+mj-lt"/>
            </a:endParaRP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8</a:t>
            </a:fld>
            <a:endParaRPr lang="en-US"/>
          </a:p>
        </p:txBody>
      </p:sp>
      <p:pic>
        <p:nvPicPr>
          <p:cNvPr id="12" name="Picture 11" descr="Chart&#10;&#10;Description automatically generated">
            <a:extLst>
              <a:ext uri="{FF2B5EF4-FFF2-40B4-BE49-F238E27FC236}">
                <a16:creationId xmlns:a16="http://schemas.microsoft.com/office/drawing/2014/main" id="{D4ED994B-3C6E-7AE6-7F0A-C6FF42DF2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264" y="18288"/>
            <a:ext cx="6693779" cy="6702552"/>
          </a:xfrm>
          <a:prstGeom prst="rect">
            <a:avLst/>
          </a:prstGeom>
        </p:spPr>
      </p:pic>
    </p:spTree>
    <p:extLst>
      <p:ext uri="{BB962C8B-B14F-4D97-AF65-F5344CB8AC3E}">
        <p14:creationId xmlns:p14="http://schemas.microsoft.com/office/powerpoint/2010/main" val="66535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27B13-0C9E-FA47-8FFC-728398297CB6}"/>
              </a:ext>
            </a:extLst>
          </p:cNvPr>
          <p:cNvSpPr>
            <a:spLocks noGrp="1"/>
          </p:cNvSpPr>
          <p:nvPr>
            <p:ph type="title"/>
          </p:nvPr>
        </p:nvSpPr>
        <p:spPr/>
        <p:txBody>
          <a:bodyPr>
            <a:noAutofit/>
          </a:bodyPr>
          <a:lstStyle/>
          <a:p>
            <a:r>
              <a:rPr lang="en-US" sz="2800" b="1" dirty="0"/>
              <a:t>TP-AGB evolution</a:t>
            </a:r>
            <a:r>
              <a:rPr lang="en-US" sz="2800" dirty="0"/>
              <a:t>: </a:t>
            </a:r>
            <a:r>
              <a:rPr lang="en-US" sz="2800" i="1" dirty="0"/>
              <a:t>critical choice of timestep</a:t>
            </a:r>
            <a:endParaRPr lang="en-US" sz="2800" i="1" dirty="0">
              <a:latin typeface="Courier New" panose="02070309020205020404" pitchFamily="49" charset="0"/>
              <a:cs typeface="Courier New" panose="02070309020205020404" pitchFamily="49" charset="0"/>
            </a:endParaRPr>
          </a:p>
        </p:txBody>
      </p:sp>
      <p:sp>
        <p:nvSpPr>
          <p:cNvPr id="8" name="Text Placeholder 2">
            <a:extLst>
              <a:ext uri="{FF2B5EF4-FFF2-40B4-BE49-F238E27FC236}">
                <a16:creationId xmlns:a16="http://schemas.microsoft.com/office/drawing/2014/main" id="{D1DAD41E-6DE2-246B-C360-0333F48B96B6}"/>
              </a:ext>
            </a:extLst>
          </p:cNvPr>
          <p:cNvSpPr>
            <a:spLocks noGrp="1"/>
          </p:cNvSpPr>
          <p:nvPr>
            <p:ph type="body" idx="1"/>
          </p:nvPr>
        </p:nvSpPr>
        <p:spPr>
          <a:xfrm>
            <a:off x="95679" y="2042831"/>
            <a:ext cx="3452591" cy="4218000"/>
          </a:xfrm>
        </p:spPr>
        <p:txBody>
          <a:bodyPr>
            <a:normAutofit fontScale="92500"/>
          </a:bodyPr>
          <a:lstStyle/>
          <a:p>
            <a:r>
              <a:rPr lang="en-US" dirty="0"/>
              <a:t>Dramatically different models.</a:t>
            </a:r>
            <a:br>
              <a:rPr lang="en-US" dirty="0"/>
            </a:br>
            <a:r>
              <a:rPr lang="en-US" dirty="0"/>
              <a:t> </a:t>
            </a:r>
          </a:p>
          <a:p>
            <a:r>
              <a:rPr lang="en-US" dirty="0"/>
              <a:t>Only the “large timestep track” is able to do 3</a:t>
            </a:r>
            <a:r>
              <a:rPr lang="en-US" baseline="30000" dirty="0"/>
              <a:t>rd</a:t>
            </a:r>
            <a:r>
              <a:rPr lang="en-US" dirty="0"/>
              <a:t> dredge-up without overshooting.</a:t>
            </a:r>
            <a:br>
              <a:rPr lang="en-US" dirty="0"/>
            </a:br>
            <a:endParaRPr lang="en-US" dirty="0"/>
          </a:p>
          <a:p>
            <a:r>
              <a:rPr lang="en-US" dirty="0"/>
              <a:t>Where is the problem?</a:t>
            </a:r>
            <a:br>
              <a:rPr lang="en-US" dirty="0"/>
            </a:br>
            <a:r>
              <a:rPr lang="en-US" dirty="0"/>
              <a:t>“Energy conservation”</a:t>
            </a:r>
            <a:br>
              <a:rPr lang="en-US" dirty="0"/>
            </a:br>
            <a:endParaRPr lang="en-US" dirty="0"/>
          </a:p>
          <a:p>
            <a:r>
              <a:rPr lang="en-US" dirty="0"/>
              <a:t>What are the consequences? Different core mass at end of the evolution, different C/O value, mess with initial final mass relation…</a:t>
            </a:r>
          </a:p>
        </p:txBody>
      </p:sp>
      <p:sp>
        <p:nvSpPr>
          <p:cNvPr id="6" name="Slide Number Placeholder 5">
            <a:extLst>
              <a:ext uri="{FF2B5EF4-FFF2-40B4-BE49-F238E27FC236}">
                <a16:creationId xmlns:a16="http://schemas.microsoft.com/office/drawing/2014/main" id="{7FAD7EC9-58AB-429F-A7F6-07C5FCE60721}"/>
              </a:ext>
            </a:extLst>
          </p:cNvPr>
          <p:cNvSpPr>
            <a:spLocks noGrp="1"/>
          </p:cNvSpPr>
          <p:nvPr>
            <p:ph type="sldNum" idx="12"/>
          </p:nvPr>
        </p:nvSpPr>
        <p:spPr/>
        <p:txBody>
          <a:bodyPr/>
          <a:lstStyle/>
          <a:p>
            <a:fld id="{36C5733C-6BE5-4E14-844B-932F5AA3475C}" type="slidenum">
              <a:rPr lang="en-US" smtClean="0"/>
              <a:t>9</a:t>
            </a:fld>
            <a:endParaRPr lang="en-US"/>
          </a:p>
        </p:txBody>
      </p:sp>
      <p:pic>
        <p:nvPicPr>
          <p:cNvPr id="5" name="Picture 4" descr="Chart, histogram&#10;&#10;Description automatically generated">
            <a:extLst>
              <a:ext uri="{FF2B5EF4-FFF2-40B4-BE49-F238E27FC236}">
                <a16:creationId xmlns:a16="http://schemas.microsoft.com/office/drawing/2014/main" id="{AD171BD8-9711-5629-C23F-C812DD196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264" y="18288"/>
            <a:ext cx="6693780" cy="6702552"/>
          </a:xfrm>
          <a:prstGeom prst="rect">
            <a:avLst/>
          </a:prstGeom>
        </p:spPr>
      </p:pic>
    </p:spTree>
    <p:extLst>
      <p:ext uri="{BB962C8B-B14F-4D97-AF65-F5344CB8AC3E}">
        <p14:creationId xmlns:p14="http://schemas.microsoft.com/office/powerpoint/2010/main" val="2452115536"/>
      </p:ext>
    </p:extLst>
  </p:cSld>
  <p:clrMapOvr>
    <a:masterClrMapping/>
  </p:clrMapOvr>
</p:sld>
</file>

<file path=ppt/theme/theme1.xml><?xml version="1.0" encoding="utf-8"?>
<a:theme xmlns:a="http://schemas.openxmlformats.org/drawingml/2006/main" name="Theme_Gener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_General" id="{E288AACA-3E88-4351-855B-87CD31D8D93B}" vid="{D43B909B-7185-4F74-8E28-E073BE9A2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9628</TotalTime>
  <Words>2842</Words>
  <Application>Microsoft Office PowerPoint</Application>
  <PresentationFormat>Widescreen</PresentationFormat>
  <Paragraphs>178</Paragraphs>
  <Slides>21</Slides>
  <Notes>18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Courier New</vt:lpstr>
      <vt:lpstr>Roboto</vt:lpstr>
      <vt:lpstr>Theme_General</vt:lpstr>
      <vt:lpstr>Numerical methods for AGB stars and modeling in the PARSEC framework</vt:lpstr>
      <vt:lpstr>Introduction: Stellar Structure and Evolution dictionary</vt:lpstr>
      <vt:lpstr>Introduction: Stellar Structure and Evolution dictionary</vt:lpstr>
      <vt:lpstr>Introduction: Stellar Structure and Evolution dictionary</vt:lpstr>
      <vt:lpstr>Introduction: why do we still need to study AGB stars?</vt:lpstr>
      <vt:lpstr>PAdova and TRieste Stellar Evolution Code</vt:lpstr>
      <vt:lpstr>TP-AGB evolution: critical choice of timestep</vt:lpstr>
      <vt:lpstr>TP-AGB evolution: critical choice of timestep</vt:lpstr>
      <vt:lpstr>TP-AGB evolution: critical choice of timestep</vt:lpstr>
      <vt:lpstr>Yes.. But not effectively. Part A: shell shifting</vt:lpstr>
      <vt:lpstr>Shell shifting in a nutshell</vt:lpstr>
      <vt:lpstr>Shell shifting in a nutshell</vt:lpstr>
      <vt:lpstr>Δt correction: the real clock is the H-shell itself</vt:lpstr>
      <vt:lpstr>Comparison without shell shifting</vt:lpstr>
      <vt:lpstr>Convective overshooting</vt:lpstr>
      <vt:lpstr>Varying metallicity</vt:lpstr>
      <vt:lpstr>Preliminar results: which stars become C-type?</vt:lpstr>
      <vt:lpstr>PowerPoint Presentation</vt:lpstr>
      <vt:lpstr>PowerPoint Presentation</vt:lpstr>
      <vt:lpstr>PowerPoint Presentation</vt:lpstr>
      <vt:lpstr>Exponential overshooting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Addari</dc:creator>
  <cp:lastModifiedBy>Francesco Addari</cp:lastModifiedBy>
  <cp:revision>81</cp:revision>
  <dcterms:created xsi:type="dcterms:W3CDTF">2022-04-21T13:51:02Z</dcterms:created>
  <dcterms:modified xsi:type="dcterms:W3CDTF">2022-06-20T14:58:46Z</dcterms:modified>
</cp:coreProperties>
</file>