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335" r:id="rId4"/>
    <p:sldId id="329" r:id="rId5"/>
    <p:sldId id="330" r:id="rId6"/>
    <p:sldId id="331" r:id="rId7"/>
    <p:sldId id="339" r:id="rId8"/>
    <p:sldId id="292" r:id="rId9"/>
    <p:sldId id="366" r:id="rId10"/>
    <p:sldId id="328" r:id="rId11"/>
    <p:sldId id="341" r:id="rId12"/>
    <p:sldId id="368" r:id="rId13"/>
    <p:sldId id="365" r:id="rId14"/>
    <p:sldId id="269" r:id="rId15"/>
    <p:sldId id="367" r:id="rId16"/>
    <p:sldId id="285" r:id="rId17"/>
    <p:sldId id="346" r:id="rId18"/>
    <p:sldId id="343" r:id="rId19"/>
    <p:sldId id="321" r:id="rId20"/>
    <p:sldId id="342" r:id="rId21"/>
    <p:sldId id="350" r:id="rId22"/>
    <p:sldId id="318" r:id="rId23"/>
    <p:sldId id="322" r:id="rId24"/>
    <p:sldId id="354" r:id="rId25"/>
    <p:sldId id="345" r:id="rId26"/>
    <p:sldId id="355" r:id="rId27"/>
    <p:sldId id="359" r:id="rId28"/>
    <p:sldId id="362" r:id="rId29"/>
    <p:sldId id="363" r:id="rId30"/>
    <p:sldId id="360" r:id="rId31"/>
    <p:sldId id="353" r:id="rId32"/>
    <p:sldId id="349" r:id="rId33"/>
    <p:sldId id="333" r:id="rId34"/>
    <p:sldId id="332" r:id="rId35"/>
    <p:sldId id="294" r:id="rId3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9"/>
    <p:restoredTop sz="95909"/>
  </p:normalViewPr>
  <p:slideViewPr>
    <p:cSldViewPr snapToGrid="0" snapToObjects="1">
      <p:cViewPr varScale="1">
        <p:scale>
          <a:sx n="115" d="100"/>
          <a:sy n="115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93FB-0E96-F993-CF53-CCC734A86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0E099-857B-B4B2-1D50-81FCF4580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9BA4-A8A9-6324-572C-C884C7DA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E8A56-A77C-E2F0-D86A-EB4ECBD4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000EE-B3F3-9121-46BA-22E8F5C8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617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D6EE-B369-E059-3E01-C87CA2A5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1CAAF-A911-1047-2585-9A113310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3350-EC31-B429-741F-342C543E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4BEE-8733-13D8-74E5-0F29B27A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5AAE-CF54-A839-F51E-702C4474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1682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A79CB-B2FE-060C-DC08-45419A141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B52F-070C-E279-22F8-F9EDA5D6E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262DD-1D86-CA0F-BFF0-2C6F543C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45408-6546-CAE3-AF7A-B8F52969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5A4D-D232-95FD-85A2-03F3E561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386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852A-CD71-63F8-CD51-CA6B14B8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2B29-97AC-658D-4BC6-DF70FA4F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A3E92-E025-1DFF-3D93-D946CC1D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55BB-0A81-B2AA-8F86-2219FF1B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7111C-2D00-AE23-D912-C5221305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6962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B93E-17A6-014B-2D0E-A08F5203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E715-1A75-0D0E-D75F-B1178650F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CBC0-4717-A100-E5C0-9D51F4F9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49B3F-346D-3281-EA79-43DC77DF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F3752-DE51-3B37-2D02-84B12EFB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4147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0D41-8519-0074-55B0-1B1EFF18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FD611-DFC8-BA25-CF11-3D83592B1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264B1-AE0B-0082-51C5-ABA4309C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292DB-BF86-EE81-896B-5980610F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6FBAE-96CD-820A-22F2-4FAC5724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9F387-89CE-96D5-9A6D-5DD0EF7B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0888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ED5B-2EE7-1578-B1A1-B653FFC5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361C5-C757-BC0D-BBF6-C8BED06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C4250-678D-ED0F-F35B-2996E7ECE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5000C-9C34-8B65-3FB1-D9846966C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8A2A-3067-70B6-007E-0333CD204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B53AB-36AD-EB51-161D-0C8C5AAA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C5C2A-4228-F328-CD9D-E1C1258D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FB32D-8BF3-4121-1194-1532F2F2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0607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705F-97D8-1A55-E1CF-D748BBCC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61441-5D5D-F4AA-5E34-040EA55F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A3C92-7F3E-E6EA-CFB6-4C2BA685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8DEA8-CE3F-B6C5-4B99-2759DE24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212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6604D-3A3A-0229-FB1A-A4F0D93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E827-FCB1-ED75-CF68-E81B1E6B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15BC4-0565-A5A6-02FC-10D04333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077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3951-BC41-4FA1-0B3B-6005663E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4744-BE64-2ED2-6CD8-95A090F2E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2343C-B15D-D1DF-5D1B-79163304A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08614-6D8B-0445-E1F1-4D27502F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5CCD3-DED3-E301-77E4-275928BC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F5B90-5BE3-EB36-6019-BCA1CE1E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6860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E08B-4900-7050-ABDF-0C1BF485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E49CC-B3CA-EE18-A8EC-0F3FF42D6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7A59B-0064-1F6B-CB6B-86B92A817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7CDF6-2249-A461-AE89-FF497C26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08832-CD92-818A-8599-C89815A2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DEF55-3039-E459-37EB-A10CD556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293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E22A6-E34E-EBA2-1FAB-40513662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D2AB-F450-1833-DACF-BDE5656F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D478-CD05-848A-4292-83CCDC69E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1ACA-50EA-9244-A6A7-2803EDF0F958}" type="datetimeFigureOut">
              <a:rPr lang="en-SE" smtClean="0"/>
              <a:t>2022-06-23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3C88-AD5F-4F10-B430-8A0AE8384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AF87-357A-4258-DE57-AE77A86B4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ED3B-FCCD-F64C-9FFC-6224ED2982B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993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22AC-AE6D-171A-A316-3423A4A85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847" y="0"/>
            <a:ext cx="9179859" cy="1062318"/>
          </a:xfrm>
        </p:spPr>
        <p:txBody>
          <a:bodyPr>
            <a:normAutofit/>
          </a:bodyPr>
          <a:lstStyle/>
          <a:p>
            <a:r>
              <a:rPr lang="en-SE" sz="2800" dirty="0"/>
              <a:t>13:th Torino Workshop and 3:rd Perugia Workshop  </a:t>
            </a:r>
            <a:br>
              <a:rPr lang="en-SE" sz="2800" dirty="0"/>
            </a:br>
            <a:r>
              <a:rPr lang="en-SE" sz="2800" dirty="0"/>
              <a:t>June,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0F5B4-C656-D83C-EF64-CA09E2EB0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7509"/>
            <a:ext cx="9144000" cy="1655762"/>
          </a:xfrm>
        </p:spPr>
        <p:txBody>
          <a:bodyPr/>
          <a:lstStyle/>
          <a:p>
            <a:r>
              <a:rPr lang="en-SE" dirty="0"/>
              <a:t>Bengt Gustafsson</a:t>
            </a:r>
          </a:p>
          <a:p>
            <a:r>
              <a:rPr lang="en-SE" dirty="0"/>
              <a:t>Uppsala University,  Nordita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7A894-728B-9166-CC60-76F273F679AC}"/>
              </a:ext>
            </a:extLst>
          </p:cNvPr>
          <p:cNvSpPr/>
          <p:nvPr/>
        </p:nvSpPr>
        <p:spPr>
          <a:xfrm>
            <a:off x="1452282" y="1654443"/>
            <a:ext cx="9897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0" u="none" strike="noStrike" dirty="0">
                <a:solidFill>
                  <a:srgbClr val="212121"/>
                </a:solidFill>
                <a:effectLst/>
                <a:latin typeface="wf_segoe-ui_normal"/>
              </a:rPr>
              <a:t>Semi-empirical yields of nuclei from AGB stars and </a:t>
            </a:r>
          </a:p>
          <a:p>
            <a:pPr algn="ctr"/>
            <a:r>
              <a:rPr lang="en-GB" sz="4000" b="1" i="0" u="none" strike="noStrike" dirty="0">
                <a:solidFill>
                  <a:srgbClr val="212121"/>
                </a:solidFill>
                <a:effectLst/>
                <a:latin typeface="wf_segoe-ui_normal"/>
              </a:rPr>
              <a:t>the origin of carbon in the Galactic disk</a:t>
            </a:r>
            <a:endParaRPr lang="en-GB" sz="4000" b="0" i="0" u="none" strike="noStrike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57903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59C7-E5BE-D6CE-07C1-BCE148C6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Age dependence of [C/O] for solar-type stars</a:t>
            </a:r>
            <a:br>
              <a:rPr lang="en-SE" dirty="0"/>
            </a:br>
            <a:endParaRPr lang="en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4A7F10-2473-7A5E-C5A0-7DE865E36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93" y="1959430"/>
            <a:ext cx="7300139" cy="369427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73D415-3DC0-2835-0973-002011B68306}"/>
              </a:ext>
            </a:extLst>
          </p:cNvPr>
          <p:cNvSpPr txBox="1"/>
          <p:nvPr/>
        </p:nvSpPr>
        <p:spPr>
          <a:xfrm>
            <a:off x="1239997" y="1590098"/>
            <a:ext cx="19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Nissen et al. (2020)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C3A4-8CE3-899A-8569-4BE4A069716E}"/>
              </a:ext>
            </a:extLst>
          </p:cNvPr>
          <p:cNvSpPr txBox="1"/>
          <p:nvPr/>
        </p:nvSpPr>
        <p:spPr>
          <a:xfrm>
            <a:off x="7576457" y="1590098"/>
            <a:ext cx="209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Botelho et al. (2020)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0B7ABB0A-2017-8989-A0E6-2409FA05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06" y="946225"/>
            <a:ext cx="11251214" cy="57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7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FFFABA-1D8A-414C-94B7-532C13E1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1" y="5338025"/>
            <a:ext cx="7388359" cy="113443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058DEEE-83A3-5F40-B65B-69E3B3275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71" y="620984"/>
            <a:ext cx="7482569" cy="42960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E3C9DC-91C7-154F-A3E2-0061CFCC740B}"/>
              </a:ext>
            </a:extLst>
          </p:cNvPr>
          <p:cNvSpPr/>
          <p:nvPr/>
        </p:nvSpPr>
        <p:spPr>
          <a:xfrm>
            <a:off x="6841140" y="57807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66EF0-B61F-244B-896F-7A629D9DFE76}"/>
              </a:ext>
            </a:extLst>
          </p:cNvPr>
          <p:cNvSpPr txBox="1"/>
          <p:nvPr/>
        </p:nvSpPr>
        <p:spPr>
          <a:xfrm>
            <a:off x="8358188" y="2557463"/>
            <a:ext cx="373852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000" i="1" dirty="0">
                <a:latin typeface="Times" pitchFamily="2" charset="0"/>
              </a:rPr>
              <a:t>X</a:t>
            </a:r>
            <a:r>
              <a:rPr lang="en-SE" sz="2000" i="1" baseline="-25000" dirty="0">
                <a:latin typeface="Times" pitchFamily="2" charset="0"/>
              </a:rPr>
              <a:t>e</a:t>
            </a:r>
            <a:r>
              <a:rPr lang="en-SE" sz="2000" i="1" dirty="0">
                <a:latin typeface="Times" pitchFamily="2" charset="0"/>
              </a:rPr>
              <a:t> = abundance fraction by weight</a:t>
            </a:r>
          </a:p>
          <a:p>
            <a:r>
              <a:rPr lang="en-GB" sz="2000" i="1" dirty="0">
                <a:latin typeface="Symbol" pitchFamily="2" charset="2"/>
              </a:rPr>
              <a:t>s</a:t>
            </a:r>
            <a:r>
              <a:rPr lang="en-GB" sz="2000" i="1" baseline="-25000" dirty="0">
                <a:latin typeface="Times" pitchFamily="2" charset="0"/>
              </a:rPr>
              <a:t>g</a:t>
            </a:r>
            <a:r>
              <a:rPr lang="en-GB" sz="2000" i="1" dirty="0">
                <a:latin typeface="Times" pitchFamily="2" charset="0"/>
              </a:rPr>
              <a:t>= surface mass density of gas</a:t>
            </a:r>
          </a:p>
          <a:p>
            <a:r>
              <a:rPr lang="en-GB" sz="2000" i="1" dirty="0">
                <a:latin typeface="Times" pitchFamily="2" charset="0"/>
              </a:rPr>
              <a:t>w = star formation efficiency</a:t>
            </a:r>
          </a:p>
          <a:p>
            <a:r>
              <a:rPr lang="en-GB" sz="2000" i="1" dirty="0">
                <a:latin typeface="Times" pitchFamily="2" charset="0"/>
              </a:rPr>
              <a:t>k = </a:t>
            </a:r>
            <a:r>
              <a:rPr lang="en-GB" sz="2000" i="1" dirty="0" err="1">
                <a:latin typeface="Times" pitchFamily="2" charset="0"/>
              </a:rPr>
              <a:t>Kennicutt</a:t>
            </a:r>
            <a:r>
              <a:rPr lang="en-GB" sz="2000" i="1" dirty="0">
                <a:latin typeface="Times" pitchFamily="2" charset="0"/>
              </a:rPr>
              <a:t> (Schmidt) exp ≈ 1.4</a:t>
            </a:r>
          </a:p>
          <a:p>
            <a:r>
              <a:rPr lang="en-GB" sz="2000" i="1" dirty="0">
                <a:latin typeface="Symbol" pitchFamily="2" charset="2"/>
              </a:rPr>
              <a:t>f </a:t>
            </a:r>
            <a:r>
              <a:rPr lang="en-GB" sz="2000" i="1" dirty="0">
                <a:latin typeface="Times" pitchFamily="2" charset="0"/>
              </a:rPr>
              <a:t>= IMF (</a:t>
            </a:r>
            <a:r>
              <a:rPr lang="en-GB" sz="2000" i="1" dirty="0" err="1">
                <a:latin typeface="Times" pitchFamily="2" charset="0"/>
              </a:rPr>
              <a:t>Kroupa</a:t>
            </a:r>
            <a:r>
              <a:rPr lang="en-GB" sz="2000" i="1" dirty="0">
                <a:latin typeface="Times" pitchFamily="2" charset="0"/>
              </a:rPr>
              <a:t>) </a:t>
            </a:r>
          </a:p>
          <a:p>
            <a:r>
              <a:rPr lang="en-GB" sz="2000" i="1" dirty="0">
                <a:latin typeface="Symbol" pitchFamily="2" charset="2"/>
              </a:rPr>
              <a:t>t</a:t>
            </a:r>
            <a:r>
              <a:rPr lang="en-GB" sz="2000" i="1" dirty="0">
                <a:latin typeface="Times" pitchFamily="2" charset="0"/>
              </a:rPr>
              <a:t>(m) = retardation time</a:t>
            </a:r>
          </a:p>
          <a:p>
            <a:r>
              <a:rPr lang="en-GB" sz="2000" i="1" dirty="0">
                <a:latin typeface="Times" pitchFamily="2" charset="0"/>
              </a:rPr>
              <a:t>y = yield of element e</a:t>
            </a:r>
          </a:p>
          <a:p>
            <a:r>
              <a:rPr lang="en-GB" sz="2000" i="1" dirty="0">
                <a:latin typeface="Times" pitchFamily="2" charset="0"/>
              </a:rPr>
              <a:t>Z = metallicity</a:t>
            </a:r>
          </a:p>
          <a:p>
            <a:r>
              <a:rPr lang="en-GB" sz="2000" i="1" dirty="0" err="1">
                <a:latin typeface="Times" pitchFamily="2" charset="0"/>
              </a:rPr>
              <a:t>f</a:t>
            </a:r>
            <a:r>
              <a:rPr lang="en-GB" sz="2000" i="1" baseline="30000" dirty="0" err="1">
                <a:latin typeface="Times" pitchFamily="2" charset="0"/>
              </a:rPr>
              <a:t>out</a:t>
            </a:r>
            <a:r>
              <a:rPr lang="en-GB" sz="2000" i="1" dirty="0">
                <a:latin typeface="Times" pitchFamily="2" charset="0"/>
              </a:rPr>
              <a:t> = outflow of element e</a:t>
            </a:r>
          </a:p>
          <a:p>
            <a:r>
              <a:rPr lang="en-GB" sz="2000" i="1" dirty="0">
                <a:latin typeface="Times" pitchFamily="2" charset="0"/>
              </a:rPr>
              <a:t>f</a:t>
            </a:r>
            <a:r>
              <a:rPr lang="en-GB" sz="2000" i="1" baseline="-25000" dirty="0">
                <a:latin typeface="Times" pitchFamily="2" charset="0"/>
              </a:rPr>
              <a:t>in</a:t>
            </a:r>
            <a:r>
              <a:rPr lang="en-GB" sz="2000" i="1" dirty="0">
                <a:latin typeface="Times" pitchFamily="2" charset="0"/>
              </a:rPr>
              <a:t> = inflow of element e</a:t>
            </a:r>
          </a:p>
          <a:p>
            <a:endParaRPr lang="en-GB" sz="2000" dirty="0"/>
          </a:p>
          <a:p>
            <a:endParaRPr lang="en-GB" dirty="0"/>
          </a:p>
          <a:p>
            <a:pPr marL="285750" indent="-285750">
              <a:buFont typeface="Symbol" pitchFamily="2" charset="2"/>
              <a:buChar char="s"/>
            </a:pPr>
            <a:endParaRPr lang="en-SE" dirty="0"/>
          </a:p>
        </p:txBody>
      </p:sp>
      <p:sp>
        <p:nvSpPr>
          <p:cNvPr id="3" name="Bevel 2">
            <a:extLst>
              <a:ext uri="{FF2B5EF4-FFF2-40B4-BE49-F238E27FC236}">
                <a16:creationId xmlns:a16="http://schemas.microsoft.com/office/drawing/2014/main" id="{EB659035-C8AA-CD9F-AB33-1BDA77C31B66}"/>
              </a:ext>
            </a:extLst>
          </p:cNvPr>
          <p:cNvSpPr/>
          <p:nvPr/>
        </p:nvSpPr>
        <p:spPr>
          <a:xfrm>
            <a:off x="439387" y="5485720"/>
            <a:ext cx="4928259" cy="1219029"/>
          </a:xfrm>
          <a:prstGeom prst="bevel">
            <a:avLst>
              <a:gd name="adj" fmla="val 8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A32429-0546-5222-1136-1C1639F0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300" y="164087"/>
            <a:ext cx="7859797" cy="1039071"/>
          </a:xfrm>
        </p:spPr>
        <p:txBody>
          <a:bodyPr>
            <a:normAutofit/>
          </a:bodyPr>
          <a:lstStyle/>
          <a:p>
            <a:r>
              <a:rPr lang="en-SE" sz="3200" i="1" dirty="0"/>
              <a:t>How to get the (surface) gas density  </a:t>
            </a:r>
            <a:r>
              <a:rPr lang="en-SE" sz="3200" i="1" dirty="0">
                <a:latin typeface="Symbol" pitchFamily="2" charset="2"/>
              </a:rPr>
              <a:t>s</a:t>
            </a:r>
            <a:r>
              <a:rPr lang="en-SE" sz="3200" i="1" baseline="-25000" dirty="0">
                <a:latin typeface="+mn-lt"/>
              </a:rPr>
              <a:t>g</a:t>
            </a:r>
            <a:r>
              <a:rPr lang="en-SE" sz="3200" i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1DBFF-CD81-EF48-AD5C-D453AD431ABE}"/>
              </a:ext>
            </a:extLst>
          </p:cNvPr>
          <p:cNvSpPr txBox="1"/>
          <p:nvPr/>
        </p:nvSpPr>
        <p:spPr>
          <a:xfrm>
            <a:off x="6351878" y="1918177"/>
            <a:ext cx="51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i="1" dirty="0">
                <a:latin typeface="Times" pitchFamily="2" charset="0"/>
              </a:rPr>
              <a:t>dm</a:t>
            </a:r>
          </a:p>
          <a:p>
            <a:endParaRPr lang="en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DB885-C7F2-A657-A9F7-1A807D5F84D7}"/>
              </a:ext>
            </a:extLst>
          </p:cNvPr>
          <p:cNvSpPr txBox="1"/>
          <p:nvPr/>
        </p:nvSpPr>
        <p:spPr>
          <a:xfrm>
            <a:off x="6468688" y="3769050"/>
            <a:ext cx="51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i="1" dirty="0">
                <a:latin typeface="Times" pitchFamily="2" charset="0"/>
              </a:rPr>
              <a:t>dm</a:t>
            </a:r>
          </a:p>
          <a:p>
            <a:endParaRPr lang="en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9C8E3-2E7A-8323-2B1F-1018CCA5C2FB}"/>
              </a:ext>
            </a:extLst>
          </p:cNvPr>
          <p:cNvSpPr txBox="1"/>
          <p:nvPr/>
        </p:nvSpPr>
        <p:spPr>
          <a:xfrm>
            <a:off x="4219995" y="1368629"/>
            <a:ext cx="467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/>
              <a:t> ≈ 0 for elements from massive stars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C188B3-B916-2AB5-27C2-D9FB8B876E10}"/>
              </a:ext>
            </a:extLst>
          </p:cNvPr>
          <p:cNvCxnSpPr>
            <a:cxnSpLocks/>
          </p:cNvCxnSpPr>
          <p:nvPr/>
        </p:nvCxnSpPr>
        <p:spPr>
          <a:xfrm flipH="1">
            <a:off x="3715193" y="1767763"/>
            <a:ext cx="501836" cy="212945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1903CE-428B-88CA-EE6A-8EB22C0E70E1}"/>
              </a:ext>
            </a:extLst>
          </p:cNvPr>
          <p:cNvCxnSpPr>
            <a:cxnSpLocks/>
          </p:cNvCxnSpPr>
          <p:nvPr/>
        </p:nvCxnSpPr>
        <p:spPr>
          <a:xfrm>
            <a:off x="4868304" y="1807338"/>
            <a:ext cx="998683" cy="23781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9D171E-4EF2-D4E2-B0D0-76E315C554B8}"/>
              </a:ext>
            </a:extLst>
          </p:cNvPr>
          <p:cNvSpPr txBox="1"/>
          <p:nvPr/>
        </p:nvSpPr>
        <p:spPr>
          <a:xfrm>
            <a:off x="5553103" y="6304639"/>
            <a:ext cx="256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000" i="1" dirty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SE" sz="2000" i="1" baseline="-25000" dirty="0">
                <a:solidFill>
                  <a:srgbClr val="FF0000"/>
                </a:solidFill>
                <a:latin typeface="Times" pitchFamily="2" charset="0"/>
              </a:rPr>
              <a:t>e</a:t>
            </a:r>
            <a:r>
              <a:rPr lang="en-SE" sz="2000" i="1" dirty="0">
                <a:solidFill>
                  <a:srgbClr val="FF0000"/>
                </a:solidFill>
                <a:latin typeface="Times" pitchFamily="2" charset="0"/>
              </a:rPr>
              <a:t>(t) from observations</a:t>
            </a:r>
          </a:p>
        </p:txBody>
      </p:sp>
    </p:spTree>
    <p:extLst>
      <p:ext uri="{BB962C8B-B14F-4D97-AF65-F5344CB8AC3E}">
        <p14:creationId xmlns:p14="http://schemas.microsoft.com/office/powerpoint/2010/main" val="144534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F5A4A-6175-A224-53A4-C8B084DD2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821" y="947057"/>
            <a:ext cx="10075979" cy="5390822"/>
          </a:xfrm>
        </p:spPr>
      </p:pic>
    </p:spTree>
    <p:extLst>
      <p:ext uri="{BB962C8B-B14F-4D97-AF65-F5344CB8AC3E}">
        <p14:creationId xmlns:p14="http://schemas.microsoft.com/office/powerpoint/2010/main" val="403151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B6F92-CD50-FB21-913A-D9191AEEB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623" y="365126"/>
            <a:ext cx="9720450" cy="6175910"/>
          </a:xfrm>
        </p:spPr>
      </p:pic>
    </p:spTree>
    <p:extLst>
      <p:ext uri="{BB962C8B-B14F-4D97-AF65-F5344CB8AC3E}">
        <p14:creationId xmlns:p14="http://schemas.microsoft.com/office/powerpoint/2010/main" val="258166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EAA4-F257-BC4C-BB19-FED13DBD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Simple evolutionary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E888-1467-6742-9B49-30FD7BEA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049"/>
            <a:ext cx="10942122" cy="4371914"/>
          </a:xfrm>
        </p:spPr>
        <p:txBody>
          <a:bodyPr/>
          <a:lstStyle/>
          <a:p>
            <a:r>
              <a:rPr lang="en-SE" dirty="0"/>
              <a:t>Single zone plus exterior</a:t>
            </a:r>
          </a:p>
          <a:p>
            <a:r>
              <a:rPr lang="en-SE" dirty="0"/>
              <a:t>Initial mass function:    </a:t>
            </a:r>
            <a:r>
              <a:rPr lang="en-SE" dirty="0">
                <a:latin typeface="Symbol" pitchFamily="2" charset="2"/>
              </a:rPr>
              <a:t>y ~</a:t>
            </a:r>
            <a:r>
              <a:rPr lang="en-SE" dirty="0"/>
              <a:t>   </a:t>
            </a:r>
            <a:r>
              <a:rPr lang="en-GB" dirty="0"/>
              <a:t>m</a:t>
            </a:r>
            <a:r>
              <a:rPr lang="en-SE" baseline="30000" dirty="0">
                <a:latin typeface="Symbol" pitchFamily="2" charset="2"/>
              </a:rPr>
              <a:t>-</a:t>
            </a:r>
            <a:r>
              <a:rPr lang="en-SE" b="1" baseline="30000" dirty="0">
                <a:solidFill>
                  <a:srgbClr val="FF0000"/>
                </a:solidFill>
                <a:latin typeface="Symbol" pitchFamily="2" charset="2"/>
              </a:rPr>
              <a:t>n</a:t>
            </a:r>
          </a:p>
          <a:p>
            <a:r>
              <a:rPr lang="en-SE" dirty="0"/>
              <a:t>Star formation rate:      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gas</a:t>
            </a:r>
            <a:r>
              <a:rPr lang="en-GB" baseline="30000" dirty="0" err="1">
                <a:solidFill>
                  <a:srgbClr val="FF0000"/>
                </a:solidFill>
              </a:rPr>
              <a:t>k</a:t>
            </a:r>
            <a:endParaRPr lang="en-GB" baseline="-25000" dirty="0">
              <a:solidFill>
                <a:srgbClr val="FF0000"/>
              </a:solidFill>
            </a:endParaRPr>
          </a:p>
          <a:p>
            <a:r>
              <a:rPr lang="en-GB" dirty="0"/>
              <a:t>Abundance ~ </a:t>
            </a:r>
            <a:r>
              <a:rPr lang="en-GB" sz="3200" dirty="0"/>
              <a:t>∫</a:t>
            </a:r>
            <a:r>
              <a:rPr lang="en-GB" dirty="0"/>
              <a:t> y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m,Z</a:t>
            </a:r>
            <a:r>
              <a:rPr lang="en-GB" dirty="0">
                <a:latin typeface="+mj-lt"/>
              </a:rPr>
              <a:t>(t))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gas</a:t>
            </a:r>
            <a:r>
              <a:rPr lang="en-GB" baseline="30000" dirty="0" err="1">
                <a:solidFill>
                  <a:srgbClr val="FF0000"/>
                </a:solidFill>
              </a:rPr>
              <a:t>k</a:t>
            </a:r>
            <a:r>
              <a:rPr lang="en-GB" baseline="30000" dirty="0">
                <a:solidFill>
                  <a:srgbClr val="FF0000"/>
                </a:solidFill>
              </a:rPr>
              <a:t> </a:t>
            </a:r>
            <a:r>
              <a:rPr lang="en-GB" dirty="0"/>
              <a:t>m</a:t>
            </a:r>
            <a:r>
              <a:rPr lang="en-SE" baseline="30000" dirty="0">
                <a:latin typeface="Symbol" pitchFamily="2" charset="2"/>
              </a:rPr>
              <a:t>-</a:t>
            </a:r>
            <a:r>
              <a:rPr lang="en-SE" b="1" baseline="30000" dirty="0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en-SE" b="1" baseline="30000" dirty="0">
                <a:latin typeface="Symbol" pitchFamily="2" charset="2"/>
              </a:rPr>
              <a:t> </a:t>
            </a:r>
            <a:r>
              <a:rPr lang="en-SE" dirty="0"/>
              <a:t>dm</a:t>
            </a:r>
            <a:r>
              <a:rPr lang="en-SE" b="1" baseline="30000" dirty="0">
                <a:latin typeface="Symbol" pitchFamily="2" charset="2"/>
              </a:rPr>
              <a:t> </a:t>
            </a:r>
            <a:r>
              <a:rPr lang="en-GB" sz="3200" dirty="0"/>
              <a:t>∫</a:t>
            </a:r>
            <a:r>
              <a:rPr lang="en-GB" dirty="0"/>
              <a:t>e</a:t>
            </a:r>
            <a:r>
              <a:rPr lang="en-GB" baseline="30000" dirty="0"/>
              <a:t>- (</a:t>
            </a:r>
            <a:r>
              <a:rPr lang="en-GB" b="1" baseline="30000" dirty="0"/>
              <a:t>t</a:t>
            </a:r>
            <a:r>
              <a:rPr lang="en-GB" baseline="30000" dirty="0"/>
              <a:t>-</a:t>
            </a:r>
            <a:r>
              <a:rPr lang="en-GB" b="1" baseline="30000" dirty="0">
                <a:latin typeface="Symbol" pitchFamily="2" charset="2"/>
              </a:rPr>
              <a:t>t</a:t>
            </a:r>
            <a:r>
              <a:rPr lang="en-GB" baseline="30000" dirty="0"/>
              <a:t>(</a:t>
            </a:r>
            <a:r>
              <a:rPr lang="en-GB" baseline="30000" dirty="0" err="1"/>
              <a:t>m,Z</a:t>
            </a:r>
            <a:r>
              <a:rPr lang="en-GB" baseline="30000" dirty="0"/>
              <a:t>(t))/</a:t>
            </a:r>
            <a:r>
              <a:rPr lang="en-GB" baseline="30000" dirty="0">
                <a:solidFill>
                  <a:srgbClr val="FF0000"/>
                </a:solidFill>
              </a:rPr>
              <a:t>T</a:t>
            </a:r>
            <a:r>
              <a:rPr lang="en-GB" baseline="30000" dirty="0"/>
              <a:t> </a:t>
            </a:r>
            <a:r>
              <a:rPr lang="en-GB" dirty="0"/>
              <a:t>dt – ∫“</a:t>
            </a:r>
            <a:r>
              <a:rPr lang="en-GB" dirty="0" err="1"/>
              <a:t>astration</a:t>
            </a:r>
            <a:r>
              <a:rPr lang="en-GB" dirty="0"/>
              <a:t>” dt  </a:t>
            </a:r>
            <a:endParaRPr lang="en-SE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2C7D2D-81BA-EC4C-BCB5-94FD64EA8CC2}"/>
              </a:ext>
            </a:extLst>
          </p:cNvPr>
          <p:cNvCxnSpPr>
            <a:cxnSpLocks/>
          </p:cNvCxnSpPr>
          <p:nvPr/>
        </p:nvCxnSpPr>
        <p:spPr>
          <a:xfrm flipV="1">
            <a:off x="3262988" y="4008240"/>
            <a:ext cx="351692" cy="480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C5613A-6B13-EC46-AE63-A9DE6DABAA5D}"/>
              </a:ext>
            </a:extLst>
          </p:cNvPr>
          <p:cNvSpPr txBox="1"/>
          <p:nvPr/>
        </p:nvSpPr>
        <p:spPr>
          <a:xfrm>
            <a:off x="7211692" y="4084403"/>
            <a:ext cx="390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F</a:t>
            </a:r>
            <a:r>
              <a:rPr lang="en-SE" sz="2400" dirty="0">
                <a:solidFill>
                  <a:srgbClr val="0070C0"/>
                </a:solidFill>
              </a:rPr>
              <a:t>rom stellar evolution models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4CB4F-5885-9D4B-B4BA-1CC36683C61C}"/>
              </a:ext>
            </a:extLst>
          </p:cNvPr>
          <p:cNvSpPr txBox="1"/>
          <p:nvPr/>
        </p:nvSpPr>
        <p:spPr>
          <a:xfrm>
            <a:off x="2771590" y="4546068"/>
            <a:ext cx="3924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i="1" dirty="0">
                <a:solidFill>
                  <a:srgbClr val="FF0000"/>
                </a:solidFill>
              </a:rPr>
              <a:t>For AGB:s y:s are not</a:t>
            </a:r>
          </a:p>
          <a:p>
            <a:r>
              <a:rPr lang="en-SE" sz="2400" i="1" dirty="0">
                <a:solidFill>
                  <a:srgbClr val="FF0000"/>
                </a:solidFill>
              </a:rPr>
              <a:t>taken from stellar models 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b</a:t>
            </a:r>
            <a:r>
              <a:rPr lang="en-SE" sz="2400" i="1" dirty="0">
                <a:solidFill>
                  <a:srgbClr val="FF0000"/>
                </a:solidFill>
              </a:rPr>
              <a:t>ut parameterized generously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E95DE3-0FB1-02BD-E78B-01AEBF7D6A3D}"/>
              </a:ext>
            </a:extLst>
          </p:cNvPr>
          <p:cNvCxnSpPr>
            <a:cxnSpLocks/>
          </p:cNvCxnSpPr>
          <p:nvPr/>
        </p:nvCxnSpPr>
        <p:spPr>
          <a:xfrm flipV="1">
            <a:off x="6977272" y="3746170"/>
            <a:ext cx="246184" cy="445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95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2835-7652-A77F-31E4-F51A9B1C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C6A98-170B-9C07-684F-C5C58CC90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678" y="555171"/>
            <a:ext cx="7789377" cy="59377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1E711-D054-B381-792D-2C7E14D0AF9F}"/>
              </a:ext>
            </a:extLst>
          </p:cNvPr>
          <p:cNvSpPr txBox="1"/>
          <p:nvPr/>
        </p:nvSpPr>
        <p:spPr>
          <a:xfrm>
            <a:off x="9796322" y="1880734"/>
            <a:ext cx="2178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AGB Y</a:t>
            </a:r>
            <a:r>
              <a:rPr lang="en-SE" sz="2400" dirty="0">
                <a:solidFill>
                  <a:srgbClr val="FF0000"/>
                </a:solidFill>
              </a:rPr>
              <a:t>ield </a:t>
            </a:r>
            <a:br>
              <a:rPr lang="en-SE" sz="2400" dirty="0">
                <a:solidFill>
                  <a:srgbClr val="FF0000"/>
                </a:solidFill>
              </a:rPr>
            </a:br>
            <a:r>
              <a:rPr lang="en-SE" sz="2400" dirty="0">
                <a:solidFill>
                  <a:srgbClr val="FF0000"/>
                </a:solidFill>
              </a:rPr>
              <a:t>parametrization</a:t>
            </a:r>
            <a:endParaRPr lang="en-SE" sz="2400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8868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9D17-9E7D-704A-80D9-697EB9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192"/>
          </a:xfrm>
        </p:spPr>
        <p:txBody>
          <a:bodyPr>
            <a:normAutofit fontScale="90000"/>
          </a:bodyPr>
          <a:lstStyle/>
          <a:p>
            <a:r>
              <a:rPr lang="en-SE" dirty="0"/>
              <a:t>Yield 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9F0BE-4FCE-3041-2C81-8B7627F1DB86}"/>
              </a:ext>
            </a:extLst>
          </p:cNvPr>
          <p:cNvSpPr txBox="1"/>
          <p:nvPr/>
        </p:nvSpPr>
        <p:spPr>
          <a:xfrm>
            <a:off x="6497999" y="269301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Symbol" pitchFamily="2" charset="2"/>
              </a:rPr>
              <a:t>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1E032F6-5988-3990-BDFD-93E76671291F}"/>
              </a:ext>
            </a:extLst>
          </p:cNvPr>
          <p:cNvSpPr/>
          <p:nvPr/>
        </p:nvSpPr>
        <p:spPr>
          <a:xfrm>
            <a:off x="6183630" y="2765371"/>
            <a:ext cx="392430" cy="389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942AF3-B3F2-321B-073A-074E6E26E2A1}"/>
              </a:ext>
            </a:extLst>
          </p:cNvPr>
          <p:cNvSpPr txBox="1"/>
          <p:nvPr/>
        </p:nvSpPr>
        <p:spPr>
          <a:xfrm>
            <a:off x="12353852" y="4794902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/>
              <a:t>LIMS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3FE6FB-4678-A61F-3F23-4D911B6B8AF0}"/>
              </a:ext>
            </a:extLst>
          </p:cNvPr>
          <p:cNvSpPr/>
          <p:nvPr/>
        </p:nvSpPr>
        <p:spPr>
          <a:xfrm>
            <a:off x="2272852" y="2765371"/>
            <a:ext cx="2046900" cy="36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66900-588D-2A6B-968F-19DE372D4013}"/>
              </a:ext>
            </a:extLst>
          </p:cNvPr>
          <p:cNvSpPr txBox="1"/>
          <p:nvPr/>
        </p:nvSpPr>
        <p:spPr>
          <a:xfrm>
            <a:off x="8024648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BF1DBB-A951-E828-3F57-48F51789D32A}"/>
              </a:ext>
            </a:extLst>
          </p:cNvPr>
          <p:cNvSpPr/>
          <p:nvPr/>
        </p:nvSpPr>
        <p:spPr>
          <a:xfrm>
            <a:off x="504496" y="3289617"/>
            <a:ext cx="5679134" cy="4388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F529DB0-811E-8484-2038-8362F3BD9E08}"/>
              </a:ext>
            </a:extLst>
          </p:cNvPr>
          <p:cNvSpPr/>
          <p:nvPr/>
        </p:nvSpPr>
        <p:spPr>
          <a:xfrm>
            <a:off x="7406640" y="-1100652"/>
            <a:ext cx="1245870" cy="4511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BC2700-FFDF-890A-D9F3-49E53ABCC7BD}"/>
              </a:ext>
            </a:extLst>
          </p:cNvPr>
          <p:cNvSpPr txBox="1"/>
          <p:nvPr/>
        </p:nvSpPr>
        <p:spPr>
          <a:xfrm>
            <a:off x="1131154" y="1691396"/>
            <a:ext cx="7240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</a:t>
            </a:r>
            <a:r>
              <a:rPr lang="en-SE" sz="2400" dirty="0"/>
              <a:t>eak mass of profile		M</a:t>
            </a:r>
            <a:r>
              <a:rPr lang="en-SE" sz="2400" baseline="-25000" dirty="0"/>
              <a:t>o</a:t>
            </a:r>
            <a:r>
              <a:rPr lang="en-SE" sz="2400" dirty="0"/>
              <a:t>	1, 2, 3, 4, 5, 6  M</a:t>
            </a:r>
            <a:r>
              <a:rPr lang="en-SE" sz="2400" baseline="-25000" dirty="0"/>
              <a:t>sun</a:t>
            </a:r>
            <a:endParaRPr lang="en-SE" sz="2400" dirty="0"/>
          </a:p>
          <a:p>
            <a:r>
              <a:rPr lang="en-SE" sz="2400" dirty="0"/>
              <a:t>Width of peak			W</a:t>
            </a:r>
            <a:r>
              <a:rPr lang="en-SE" sz="2400" baseline="-25000" dirty="0"/>
              <a:t>o</a:t>
            </a:r>
            <a:r>
              <a:rPr lang="en-SE" sz="2400" dirty="0"/>
              <a:t>        1, 2 M</a:t>
            </a:r>
            <a:r>
              <a:rPr lang="en-SE" sz="2400" baseline="-25000" dirty="0"/>
              <a:t>sun</a:t>
            </a:r>
          </a:p>
          <a:p>
            <a:r>
              <a:rPr lang="en-SE" sz="2400" dirty="0"/>
              <a:t>Extension to higher mass 	Q    	0 – 1 M</a:t>
            </a:r>
            <a:r>
              <a:rPr lang="en-SE" sz="2400" baseline="-25000" dirty="0"/>
              <a:t>sun</a:t>
            </a:r>
          </a:p>
          <a:p>
            <a:r>
              <a:rPr lang="en-SE" sz="2400" dirty="0"/>
              <a:t>Z correction to M</a:t>
            </a:r>
            <a:r>
              <a:rPr lang="en-SE" sz="2400" baseline="-25000" dirty="0"/>
              <a:t>o                              </a:t>
            </a:r>
            <a:r>
              <a:rPr lang="en-SE" sz="2400" dirty="0"/>
              <a:t>k</a:t>
            </a:r>
            <a:r>
              <a:rPr lang="en-SE" sz="2400" baseline="-25000" dirty="0"/>
              <a:t>M</a:t>
            </a:r>
            <a:r>
              <a:rPr lang="en-SE" sz="2400" dirty="0"/>
              <a:t>          0, 1 </a:t>
            </a:r>
          </a:p>
          <a:p>
            <a:r>
              <a:rPr lang="en-SE" sz="2400" dirty="0"/>
              <a:t>Z correction to W</a:t>
            </a:r>
            <a:r>
              <a:rPr lang="en-SE" sz="2400" baseline="-25000" dirty="0"/>
              <a:t>o </a:t>
            </a:r>
            <a:r>
              <a:rPr lang="en-SE" sz="2400" dirty="0"/>
              <a:t>                    k</a:t>
            </a:r>
            <a:r>
              <a:rPr lang="en-SE" sz="2400" baseline="-25000" dirty="0"/>
              <a:t>W</a:t>
            </a:r>
            <a:r>
              <a:rPr lang="en-SE" sz="2400" dirty="0"/>
              <a:t>         0, 1 </a:t>
            </a:r>
          </a:p>
          <a:p>
            <a:r>
              <a:rPr lang="en-SE" sz="2400" dirty="0"/>
              <a:t>Z corrections to SN yield          </a:t>
            </a:r>
            <a:r>
              <a:rPr lang="en-GB" sz="2400" dirty="0"/>
              <a:t>k</a:t>
            </a:r>
            <a:r>
              <a:rPr lang="en-GB" sz="2400" baseline="-25000" dirty="0">
                <a:latin typeface="Symbol" pitchFamily="2" charset="2"/>
              </a:rPr>
              <a:t>b</a:t>
            </a:r>
            <a:r>
              <a:rPr lang="en-GB" sz="2400" dirty="0"/>
              <a:t>, k</a:t>
            </a:r>
            <a:r>
              <a:rPr lang="en-GB" sz="2400" baseline="-25000" dirty="0">
                <a:latin typeface="Symbol" pitchFamily="2" charset="2"/>
              </a:rPr>
              <a:t>g</a:t>
            </a:r>
            <a:r>
              <a:rPr lang="en-SE" sz="2400" dirty="0"/>
              <a:t>     0, 0.5, 1.0</a:t>
            </a:r>
          </a:p>
          <a:p>
            <a:r>
              <a:rPr lang="en-SE" sz="2400" dirty="0">
                <a:solidFill>
                  <a:srgbClr val="FF0000"/>
                </a:solidFill>
              </a:rPr>
              <a:t>Solar C contrib. HMS/LIMS      </a:t>
            </a:r>
            <a:r>
              <a:rPr lang="en-SE" sz="2400" dirty="0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SE" sz="2400" dirty="0">
                <a:solidFill>
                  <a:srgbClr val="FF0000"/>
                </a:solidFill>
              </a:rPr>
              <a:t>           0.05 - 20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88E467-43DF-D63A-FB09-F8A3E652B3F0}"/>
              </a:ext>
            </a:extLst>
          </p:cNvPr>
          <p:cNvSpPr txBox="1"/>
          <p:nvPr/>
        </p:nvSpPr>
        <p:spPr>
          <a:xfrm>
            <a:off x="5729907" y="1109512"/>
            <a:ext cx="106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/>
              <a:t>Values </a:t>
            </a:r>
          </a:p>
        </p:txBody>
      </p:sp>
    </p:spTree>
    <p:extLst>
      <p:ext uri="{BB962C8B-B14F-4D97-AF65-F5344CB8AC3E}">
        <p14:creationId xmlns:p14="http://schemas.microsoft.com/office/powerpoint/2010/main" val="125387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BD9F-9DAE-B403-DA97-43DF10A8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DF5C8C-96E9-2561-072E-CB304FC68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941" y="0"/>
            <a:ext cx="8235951" cy="6176963"/>
          </a:xfrm>
        </p:spPr>
      </p:pic>
    </p:spTree>
    <p:extLst>
      <p:ext uri="{BB962C8B-B14F-4D97-AF65-F5344CB8AC3E}">
        <p14:creationId xmlns:p14="http://schemas.microsoft.com/office/powerpoint/2010/main" val="379446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B1BD-30DF-8CB5-7CFC-B9A63D30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Observed slopes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D24A-3D14-1125-5974-201674BE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657600" lvl="8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SE" i="1" dirty="0"/>
              <a:t>Slopes of </a:t>
            </a:r>
            <a:r>
              <a:rPr lang="en-SE" dirty="0"/>
              <a:t>[C/O]</a:t>
            </a:r>
            <a:r>
              <a:rPr lang="en-SE" i="1" dirty="0"/>
              <a:t> with </a:t>
            </a:r>
            <a:r>
              <a:rPr lang="en-SE" dirty="0"/>
              <a:t>[O/H]</a:t>
            </a:r>
            <a:r>
              <a:rPr lang="en-SE" i="1" dirty="0"/>
              <a:t>       </a:t>
            </a:r>
            <a:r>
              <a:rPr lang="en-SE" dirty="0"/>
              <a:t>k</a:t>
            </a:r>
            <a:r>
              <a:rPr lang="en-SE" baseline="-25000" dirty="0"/>
              <a:t>[O/H]       </a:t>
            </a:r>
            <a:r>
              <a:rPr lang="en-SE" dirty="0"/>
              <a:t>k</a:t>
            </a:r>
            <a:r>
              <a:rPr lang="en-SE" baseline="-25000" dirty="0"/>
              <a:t>[O/H]</a:t>
            </a:r>
            <a:r>
              <a:rPr lang="en-SE" dirty="0"/>
              <a:t> </a:t>
            </a:r>
            <a:r>
              <a:rPr lang="en-SE" sz="2000" dirty="0"/>
              <a:t>(age&lt;5 Gyr)    </a:t>
            </a:r>
            <a:r>
              <a:rPr lang="en-GB" dirty="0"/>
              <a:t>k</a:t>
            </a:r>
            <a:r>
              <a:rPr lang="en-GB" baseline="-25000" dirty="0"/>
              <a:t>[O/H]</a:t>
            </a:r>
            <a:r>
              <a:rPr lang="en-GB" sz="2000" dirty="0"/>
              <a:t>(age&gt;5 </a:t>
            </a:r>
            <a:r>
              <a:rPr lang="en-GB" sz="2000" dirty="0" err="1"/>
              <a:t>Gyr</a:t>
            </a:r>
            <a:r>
              <a:rPr lang="en-GB" sz="2000" dirty="0"/>
              <a:t>)</a:t>
            </a:r>
          </a:p>
          <a:p>
            <a:r>
              <a:rPr lang="en-SE" sz="2400" dirty="0"/>
              <a:t>Nissen et al. (2020).                 0.16 ± 0.02   -0.016 ± 0.05           0.19 ± 0.03</a:t>
            </a:r>
          </a:p>
          <a:p>
            <a:r>
              <a:rPr lang="en-SE" sz="2400" dirty="0"/>
              <a:t>Botelho et al. (2020 )           </a:t>
            </a:r>
            <a:r>
              <a:rPr lang="en-GB" sz="2400" dirty="0"/>
              <a:t>   -0.11 ± 0.03    0.001  ± 0.05         -0.12± 0.05</a:t>
            </a:r>
          </a:p>
          <a:p>
            <a:endParaRPr lang="en-GB" dirty="0"/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i="1" dirty="0"/>
          </a:p>
        </p:txBody>
      </p:sp>
    </p:spTree>
    <p:extLst>
      <p:ext uri="{BB962C8B-B14F-4D97-AF65-F5344CB8AC3E}">
        <p14:creationId xmlns:p14="http://schemas.microsoft.com/office/powerpoint/2010/main" val="377698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D337-178A-D802-CA47-3DB899C3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750197-C3CD-85C8-A623-22B1F2649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301" y="0"/>
            <a:ext cx="9925395" cy="6581227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7F0768-F0ED-94C6-1E5B-ECD5C651476B}"/>
              </a:ext>
            </a:extLst>
          </p:cNvPr>
          <p:cNvSpPr/>
          <p:nvPr/>
        </p:nvSpPr>
        <p:spPr>
          <a:xfrm>
            <a:off x="2541722" y="5199224"/>
            <a:ext cx="7749153" cy="75212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Bevel 3">
            <a:extLst>
              <a:ext uri="{FF2B5EF4-FFF2-40B4-BE49-F238E27FC236}">
                <a16:creationId xmlns:a16="http://schemas.microsoft.com/office/drawing/2014/main" id="{640942C4-3EAA-818B-29E3-95B00E224A46}"/>
              </a:ext>
            </a:extLst>
          </p:cNvPr>
          <p:cNvSpPr/>
          <p:nvPr/>
        </p:nvSpPr>
        <p:spPr>
          <a:xfrm>
            <a:off x="2417732" y="5199224"/>
            <a:ext cx="7749153" cy="691002"/>
          </a:xfrm>
          <a:prstGeom prst="bevel">
            <a:avLst>
              <a:gd name="adj" fmla="val 21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6AEB6F67-AD53-BBAB-08B9-36C3575EEE53}"/>
              </a:ext>
            </a:extLst>
          </p:cNvPr>
          <p:cNvSpPr/>
          <p:nvPr/>
        </p:nvSpPr>
        <p:spPr>
          <a:xfrm>
            <a:off x="2417733" y="495946"/>
            <a:ext cx="7749152" cy="4703278"/>
          </a:xfrm>
          <a:prstGeom prst="bevel">
            <a:avLst>
              <a:gd name="adj" fmla="val 0"/>
            </a:avLst>
          </a:prstGeom>
          <a:solidFill>
            <a:schemeClr val="accent1">
              <a:alpha val="1492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64954-4FDA-2845-C032-432A295C1D14}"/>
              </a:ext>
            </a:extLst>
          </p:cNvPr>
          <p:cNvSpPr txBox="1"/>
          <p:nvPr/>
        </p:nvSpPr>
        <p:spPr>
          <a:xfrm>
            <a:off x="2417731" y="5427914"/>
            <a:ext cx="413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rgbClr val="FF0000"/>
                </a:solidFill>
              </a:rPr>
              <a:t>Allowed by observations (Nissen (2020),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486C2-E2D0-2253-B38A-02A57F63DBD8}"/>
              </a:ext>
            </a:extLst>
          </p:cNvPr>
          <p:cNvSpPr txBox="1"/>
          <p:nvPr/>
        </p:nvSpPr>
        <p:spPr>
          <a:xfrm>
            <a:off x="10255524" y="3493532"/>
            <a:ext cx="2087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G"/>
            </a:pPr>
            <a:r>
              <a:rPr lang="en-SE" sz="2000" dirty="0">
                <a:solidFill>
                  <a:srgbClr val="FF0000"/>
                </a:solidFill>
                <a:latin typeface="Symbol" pitchFamily="2" charset="2"/>
              </a:rPr>
              <a:t>= </a:t>
            </a:r>
            <a:r>
              <a:rPr lang="en-SE" sz="2000" dirty="0">
                <a:solidFill>
                  <a:srgbClr val="FF0000"/>
                </a:solidFill>
              </a:rPr>
              <a:t>Carbon</a:t>
            </a:r>
            <a:r>
              <a:rPr lang="en-SE" sz="2000" dirty="0">
                <a:solidFill>
                  <a:srgbClr val="FF0000"/>
                </a:solidFill>
                <a:latin typeface="Symbol" pitchFamily="2" charset="2"/>
              </a:rPr>
              <a:t> </a:t>
            </a:r>
            <a:r>
              <a:rPr lang="en-SE" sz="2000" dirty="0">
                <a:solidFill>
                  <a:srgbClr val="FF0000"/>
                </a:solidFill>
              </a:rPr>
              <a:t>contributions at solar age from massive stars relative to low- and intermediate-</a:t>
            </a:r>
          </a:p>
          <a:p>
            <a:r>
              <a:rPr lang="en-SE" sz="2000" dirty="0">
                <a:solidFill>
                  <a:srgbClr val="FF0000"/>
                </a:solidFill>
              </a:rPr>
              <a:t>      mass stars</a:t>
            </a:r>
            <a:endParaRPr lang="en-SE" sz="2000" dirty="0">
              <a:solidFill>
                <a:srgbClr val="FF0000"/>
              </a:solidFill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9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F73E-7E60-B745-9EE8-878CBD98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Nucleosynthesis in t</a:t>
            </a:r>
            <a:r>
              <a:rPr lang="en-GB" dirty="0"/>
              <a:t>he</a:t>
            </a:r>
            <a:r>
              <a:rPr lang="en-SE" dirty="0"/>
              <a:t> Galaxy,  </a:t>
            </a:r>
            <a:br>
              <a:rPr lang="en-SE" dirty="0"/>
            </a:br>
            <a:r>
              <a:rPr lang="en-SE" dirty="0">
                <a:solidFill>
                  <a:srgbClr val="FF0000"/>
                </a:solidFill>
              </a:rPr>
              <a:t>quantitative understanding?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2F11-59B4-9743-9887-0CDD3469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175"/>
            <a:ext cx="11108376" cy="3666082"/>
          </a:xfrm>
        </p:spPr>
        <p:txBody>
          <a:bodyPr>
            <a:normAutofit/>
          </a:bodyPr>
          <a:lstStyle/>
          <a:p>
            <a:r>
              <a:rPr lang="en-SE" dirty="0"/>
              <a:t>Nuclear reactions in stars</a:t>
            </a:r>
          </a:p>
          <a:p>
            <a:r>
              <a:rPr lang="en-SE" dirty="0"/>
              <a:t>Mixing to the surface  </a:t>
            </a:r>
          </a:p>
          <a:p>
            <a:r>
              <a:rPr lang="en-SE" dirty="0"/>
              <a:t>Stellar mass loss   </a:t>
            </a:r>
          </a:p>
          <a:p>
            <a:r>
              <a:rPr lang="en-SE" dirty="0"/>
              <a:t>Mixing in the ISM </a:t>
            </a:r>
          </a:p>
          <a:p>
            <a:r>
              <a:rPr lang="en-SE" dirty="0"/>
              <a:t>Star formation</a:t>
            </a:r>
          </a:p>
          <a:p>
            <a:r>
              <a:rPr lang="en-SE" dirty="0"/>
              <a:t>….  </a:t>
            </a:r>
          </a:p>
          <a:p>
            <a:endParaRPr lang="en-SE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3B726BA-54EC-6A4D-99BE-F54D2B55B93A}"/>
              </a:ext>
            </a:extLst>
          </p:cNvPr>
          <p:cNvSpPr/>
          <p:nvPr/>
        </p:nvSpPr>
        <p:spPr>
          <a:xfrm>
            <a:off x="4834461" y="1862750"/>
            <a:ext cx="462394" cy="1360893"/>
          </a:xfrm>
          <a:prstGeom prst="righ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B6C4E-57D0-494F-B156-840E51CD79FA}"/>
              </a:ext>
            </a:extLst>
          </p:cNvPr>
          <p:cNvSpPr txBox="1"/>
          <p:nvPr/>
        </p:nvSpPr>
        <p:spPr>
          <a:xfrm>
            <a:off x="5419271" y="2312363"/>
            <a:ext cx="117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solidFill>
                  <a:srgbClr val="FF0000"/>
                </a:solidFill>
              </a:rPr>
              <a:t>“Yields”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6812-254D-464A-BB5E-C2D0842773E0}"/>
              </a:ext>
            </a:extLst>
          </p:cNvPr>
          <p:cNvSpPr txBox="1"/>
          <p:nvPr/>
        </p:nvSpPr>
        <p:spPr>
          <a:xfrm>
            <a:off x="269569" y="5631319"/>
            <a:ext cx="119224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b="1" dirty="0">
                <a:solidFill>
                  <a:srgbClr val="FF0000"/>
                </a:solidFill>
              </a:rPr>
              <a:t>Many</a:t>
            </a:r>
            <a:r>
              <a:rPr lang="en-SE" sz="2800" b="1" i="1" dirty="0">
                <a:solidFill>
                  <a:srgbClr val="FF0000"/>
                </a:solidFill>
              </a:rPr>
              <a:t> ad hoc </a:t>
            </a:r>
            <a:r>
              <a:rPr lang="en-SE" sz="2800" b="1" dirty="0">
                <a:solidFill>
                  <a:srgbClr val="FF0000"/>
                </a:solidFill>
              </a:rPr>
              <a:t>assumptions and ”free” parameters, often “fixed” by observations</a:t>
            </a:r>
          </a:p>
          <a:p>
            <a:endParaRPr lang="en-SE" sz="2800" b="1" i="1" dirty="0">
              <a:solidFill>
                <a:srgbClr val="FF0000"/>
              </a:solidFill>
            </a:endParaRPr>
          </a:p>
          <a:p>
            <a:endParaRPr lang="en-SE" sz="2400" dirty="0"/>
          </a:p>
          <a:p>
            <a:r>
              <a:rPr lang="en-SE" sz="2400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F24D3-A05C-8761-BED1-6F3B73D6CF05}"/>
              </a:ext>
            </a:extLst>
          </p:cNvPr>
          <p:cNvSpPr txBox="1"/>
          <p:nvPr/>
        </p:nvSpPr>
        <p:spPr>
          <a:xfrm>
            <a:off x="8051470" y="4382038"/>
            <a:ext cx="9424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       						                </a:t>
            </a:r>
            <a:r>
              <a:rPr lang="en-SE" dirty="0">
                <a:solidFill>
                  <a:srgbClr val="7030A0"/>
                </a:solidFill>
              </a:rPr>
              <a:t>Comparison with observations</a:t>
            </a:r>
          </a:p>
          <a:p>
            <a:pPr lvl="8"/>
            <a:r>
              <a:rPr lang="en-SE" dirty="0">
                <a:solidFill>
                  <a:srgbClr val="7030A0"/>
                </a:solidFill>
              </a:rPr>
              <a:t>                                                          </a:t>
            </a:r>
            <a:r>
              <a:rPr lang="en-SE" sz="2800" dirty="0"/>
              <a:t>-&gt;  (p’</a:t>
            </a:r>
            <a:r>
              <a:rPr lang="en-SE" sz="2800" baseline="-25000" dirty="0"/>
              <a:t>1</a:t>
            </a:r>
            <a:r>
              <a:rPr lang="en-SE" sz="2800" dirty="0"/>
              <a:t>,p’</a:t>
            </a:r>
            <a:r>
              <a:rPr lang="en-SE" sz="2800" baseline="-25000" dirty="0"/>
              <a:t>2</a:t>
            </a:r>
            <a:r>
              <a:rPr lang="en-SE" sz="2800" dirty="0"/>
              <a:t>, ….p’</a:t>
            </a:r>
            <a:r>
              <a:rPr lang="en-SE" sz="2800" baseline="-25000" dirty="0"/>
              <a:t>n</a:t>
            </a:r>
            <a:r>
              <a:rPr lang="en-SE" sz="2800" dirty="0"/>
              <a:t>)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488679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B901-485E-97F2-2FF3-1E3A6206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b="1" i="1" dirty="0"/>
              <a:t>Also  </a:t>
            </a:r>
            <a:r>
              <a:rPr lang="en-SE" dirty="0"/>
              <a:t>Use [C/O] vs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59AE3-AFFC-316E-5441-68B18916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1862201"/>
            <a:ext cx="10515600" cy="4351338"/>
          </a:xfrm>
        </p:spPr>
        <p:txBody>
          <a:bodyPr/>
          <a:lstStyle/>
          <a:p>
            <a:r>
              <a:rPr lang="en-GB" dirty="0"/>
              <a:t>d(C/O)/dt ≈  {</a:t>
            </a:r>
            <a:r>
              <a:rPr lang="en-GB" dirty="0" err="1"/>
              <a:t>yield</a:t>
            </a:r>
            <a:r>
              <a:rPr lang="en-GB" baseline="-25000" dirty="0" err="1"/>
              <a:t>c</a:t>
            </a:r>
            <a:r>
              <a:rPr lang="en-GB" baseline="-25000" dirty="0"/>
              <a:t> </a:t>
            </a:r>
            <a:r>
              <a:rPr lang="en-GB" dirty="0"/>
              <a:t>– (C/O) </a:t>
            </a:r>
            <a:r>
              <a:rPr lang="en-GB" dirty="0" err="1"/>
              <a:t>yield</a:t>
            </a:r>
            <a:r>
              <a:rPr lang="en-GB" baseline="-25000" dirty="0" err="1"/>
              <a:t>O</a:t>
            </a:r>
            <a:r>
              <a:rPr lang="en-GB" dirty="0"/>
              <a:t>}/O ,  </a:t>
            </a:r>
            <a:r>
              <a:rPr lang="en-GB" dirty="0" err="1"/>
              <a:t>astration</a:t>
            </a:r>
            <a:r>
              <a:rPr lang="en-GB" dirty="0"/>
              <a:t> terms cancel</a:t>
            </a:r>
            <a:endParaRPr lang="en-SE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784CAD-ED70-140C-01C9-2303C071A1E0}"/>
              </a:ext>
            </a:extLst>
          </p:cNvPr>
          <p:cNvCxnSpPr/>
          <p:nvPr/>
        </p:nvCxnSpPr>
        <p:spPr>
          <a:xfrm flipH="1" flipV="1">
            <a:off x="6254496" y="2328672"/>
            <a:ext cx="109728" cy="402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833FEF-A4BD-B7E8-842D-E30D40423BE1}"/>
              </a:ext>
            </a:extLst>
          </p:cNvPr>
          <p:cNvSpPr txBox="1"/>
          <p:nvPr/>
        </p:nvSpPr>
        <p:spPr>
          <a:xfrm>
            <a:off x="6364224" y="2546342"/>
            <a:ext cx="379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/>
              <a:t>≈ Observed abundance x </a:t>
            </a:r>
            <a:r>
              <a:rPr lang="en-SE" sz="2400" dirty="0">
                <a:latin typeface="Symbol" pitchFamily="2" charset="2"/>
              </a:rPr>
              <a:t>s</a:t>
            </a:r>
            <a:r>
              <a:rPr lang="en-SE" sz="2400" baseline="-25000" dirty="0"/>
              <a:t>gas</a:t>
            </a:r>
            <a:endParaRPr lang="en-SE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256017-46B8-4E74-76DD-800EBB84D258}"/>
              </a:ext>
            </a:extLst>
          </p:cNvPr>
          <p:cNvCxnSpPr/>
          <p:nvPr/>
        </p:nvCxnSpPr>
        <p:spPr>
          <a:xfrm flipH="1" flipV="1">
            <a:off x="4512891" y="2328672"/>
            <a:ext cx="109728" cy="402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F74942-2012-2F08-66EF-581C19F20BC2}"/>
              </a:ext>
            </a:extLst>
          </p:cNvPr>
          <p:cNvSpPr txBox="1"/>
          <p:nvPr/>
        </p:nvSpPr>
        <p:spPr>
          <a:xfrm>
            <a:off x="4453265" y="2731008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/>
              <a:t>Observed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C32D18-0C4B-66A1-71D5-F3CDCC2DE633}"/>
              </a:ext>
            </a:extLst>
          </p:cNvPr>
          <p:cNvCxnSpPr>
            <a:cxnSpLocks/>
          </p:cNvCxnSpPr>
          <p:nvPr/>
        </p:nvCxnSpPr>
        <p:spPr>
          <a:xfrm flipV="1">
            <a:off x="1763677" y="2414529"/>
            <a:ext cx="216787" cy="391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F5A706-2DC0-3ADE-A957-66F1525B27C5}"/>
              </a:ext>
            </a:extLst>
          </p:cNvPr>
          <p:cNvSpPr txBox="1"/>
          <p:nvPr/>
        </p:nvSpPr>
        <p:spPr>
          <a:xfrm>
            <a:off x="704876" y="280610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/>
              <a:t>Observed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E8F15E9-112E-CC99-E9BA-AF47B77D6336}"/>
              </a:ext>
            </a:extLst>
          </p:cNvPr>
          <p:cNvSpPr/>
          <p:nvPr/>
        </p:nvSpPr>
        <p:spPr>
          <a:xfrm>
            <a:off x="3205381" y="2440902"/>
            <a:ext cx="484632" cy="1369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6474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0D4A-7F2F-D310-EFCA-8C8F31FA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376"/>
            <a:ext cx="10515600" cy="1325563"/>
          </a:xfrm>
        </p:spPr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72B4D-8193-64C5-D5B3-C94F34648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4703"/>
            <a:ext cx="10859012" cy="5842921"/>
          </a:xfrm>
        </p:spPr>
      </p:pic>
    </p:spTree>
    <p:extLst>
      <p:ext uri="{BB962C8B-B14F-4D97-AF65-F5344CB8AC3E}">
        <p14:creationId xmlns:p14="http://schemas.microsoft.com/office/powerpoint/2010/main" val="113481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B1BD-30DF-8CB5-7CFC-B9A63D30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Observed slopes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D24A-3D14-1125-5974-201674BE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657600" lvl="8" indent="0">
              <a:buNone/>
            </a:pPr>
            <a:r>
              <a:rPr lang="en-SE" sz="2800" dirty="0"/>
              <a:t>         k</a:t>
            </a:r>
            <a:r>
              <a:rPr lang="en-SE" sz="2800" baseline="-25000" dirty="0"/>
              <a:t>t                           </a:t>
            </a:r>
            <a:r>
              <a:rPr lang="en-SE" sz="2800" dirty="0"/>
              <a:t>k</a:t>
            </a:r>
            <a:r>
              <a:rPr lang="en-SE" sz="2800" baseline="-25000" dirty="0"/>
              <a:t>t</a:t>
            </a:r>
            <a:r>
              <a:rPr lang="en-SE" sz="2800" dirty="0"/>
              <a:t> </a:t>
            </a:r>
            <a:r>
              <a:rPr lang="en-SE" sz="2000" dirty="0"/>
              <a:t>(age&lt;5 Gyr)       </a:t>
            </a:r>
            <a:r>
              <a:rPr lang="en-GB" sz="2800" dirty="0"/>
              <a:t>k</a:t>
            </a:r>
            <a:r>
              <a:rPr lang="en-GB" sz="2800" baseline="-25000" dirty="0"/>
              <a:t>t</a:t>
            </a:r>
            <a:r>
              <a:rPr lang="en-GB" sz="2000" dirty="0"/>
              <a:t>(age&gt;5 </a:t>
            </a:r>
            <a:r>
              <a:rPr lang="en-GB" sz="2000" dirty="0" err="1"/>
              <a:t>Gyr</a:t>
            </a:r>
            <a:r>
              <a:rPr lang="en-GB" sz="2000" dirty="0"/>
              <a:t>)</a:t>
            </a:r>
            <a:endParaRPr lang="en-SE" dirty="0"/>
          </a:p>
          <a:p>
            <a:r>
              <a:rPr lang="en-SE" sz="2400" dirty="0"/>
              <a:t>Nissen et al. (2020)                0.004 ± 0.001  0.004 ± 0.003       0.030 ± 0.003</a:t>
            </a:r>
          </a:p>
          <a:p>
            <a:r>
              <a:rPr lang="en-SE" sz="2400" dirty="0"/>
              <a:t>Botelho et al. (2020 )           </a:t>
            </a:r>
            <a:r>
              <a:rPr lang="en-GB" sz="2400" dirty="0"/>
              <a:t>  0.004 ± 0.001   0.008  ± 0.002    -0.004± 0.011</a:t>
            </a:r>
          </a:p>
          <a:p>
            <a:endParaRPr lang="en-GB" sz="2400" dirty="0"/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E3B5C-0B28-8230-A317-98EB612E16F4}"/>
              </a:ext>
            </a:extLst>
          </p:cNvPr>
          <p:cNvSpPr txBox="1"/>
          <p:nvPr/>
        </p:nvSpPr>
        <p:spPr>
          <a:xfrm>
            <a:off x="838200" y="1782144"/>
            <a:ext cx="385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i="1" dirty="0"/>
              <a:t>Slopes of </a:t>
            </a:r>
            <a:r>
              <a:rPr lang="en-SE" sz="2800" dirty="0"/>
              <a:t>[C/O]</a:t>
            </a:r>
            <a:r>
              <a:rPr lang="en-SE" sz="2800" i="1" dirty="0"/>
              <a:t> with time</a:t>
            </a:r>
          </a:p>
        </p:txBody>
      </p:sp>
    </p:spTree>
    <p:extLst>
      <p:ext uri="{BB962C8B-B14F-4D97-AF65-F5344CB8AC3E}">
        <p14:creationId xmlns:p14="http://schemas.microsoft.com/office/powerpoint/2010/main" val="160748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05D0-164C-D8C5-4CA3-BA905E8C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558CE8-BDBC-0F41-3EED-29FEB50D0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841"/>
            <a:ext cx="9905621" cy="6363034"/>
          </a:xfrm>
        </p:spPr>
      </p:pic>
      <p:sp>
        <p:nvSpPr>
          <p:cNvPr id="3" name="Bevel 2">
            <a:extLst>
              <a:ext uri="{FF2B5EF4-FFF2-40B4-BE49-F238E27FC236}">
                <a16:creationId xmlns:a16="http://schemas.microsoft.com/office/drawing/2014/main" id="{DADD132E-AD14-FDEB-1069-C652F9AA9B68}"/>
              </a:ext>
            </a:extLst>
          </p:cNvPr>
          <p:cNvSpPr/>
          <p:nvPr/>
        </p:nvSpPr>
        <p:spPr>
          <a:xfrm>
            <a:off x="2154264" y="4541004"/>
            <a:ext cx="7640665" cy="433952"/>
          </a:xfrm>
          <a:prstGeom prst="bevel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Bevel 3">
            <a:extLst>
              <a:ext uri="{FF2B5EF4-FFF2-40B4-BE49-F238E27FC236}">
                <a16:creationId xmlns:a16="http://schemas.microsoft.com/office/drawing/2014/main" id="{A258A89F-8BF1-4DCC-B0D1-733F14FD6589}"/>
              </a:ext>
            </a:extLst>
          </p:cNvPr>
          <p:cNvSpPr/>
          <p:nvPr/>
        </p:nvSpPr>
        <p:spPr>
          <a:xfrm>
            <a:off x="2154264" y="617221"/>
            <a:ext cx="7640665" cy="3923784"/>
          </a:xfrm>
          <a:prstGeom prst="bevel">
            <a:avLst>
              <a:gd name="adj" fmla="val 0"/>
            </a:avLst>
          </a:prstGeom>
          <a:solidFill>
            <a:schemeClr val="accent1">
              <a:alpha val="1356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1028A2F9-29CD-5F8A-81E3-1C8D95C695ED}"/>
              </a:ext>
            </a:extLst>
          </p:cNvPr>
          <p:cNvSpPr/>
          <p:nvPr/>
        </p:nvSpPr>
        <p:spPr>
          <a:xfrm>
            <a:off x="2154264" y="4974956"/>
            <a:ext cx="7640665" cy="858285"/>
          </a:xfrm>
          <a:prstGeom prst="bevel">
            <a:avLst>
              <a:gd name="adj" fmla="val 1479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DB91E-AE58-7902-9C45-7959B23D581A}"/>
              </a:ext>
            </a:extLst>
          </p:cNvPr>
          <p:cNvSpPr txBox="1"/>
          <p:nvPr/>
        </p:nvSpPr>
        <p:spPr>
          <a:xfrm>
            <a:off x="2397071" y="4541004"/>
            <a:ext cx="323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solidFill>
                  <a:srgbClr val="FF0000"/>
                </a:solidFill>
              </a:rPr>
              <a:t>Allowed by observations</a:t>
            </a:r>
          </a:p>
        </p:txBody>
      </p:sp>
    </p:spTree>
    <p:extLst>
      <p:ext uri="{BB962C8B-B14F-4D97-AF65-F5344CB8AC3E}">
        <p14:creationId xmlns:p14="http://schemas.microsoft.com/office/powerpoint/2010/main" val="3866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3EFC-4364-B312-E20C-BD647F98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FC0C39F-AFA7-596D-ED16-5F6E8812A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068" y="211657"/>
            <a:ext cx="9758856" cy="6281218"/>
          </a:xfrm>
        </p:spPr>
      </p:pic>
      <p:sp>
        <p:nvSpPr>
          <p:cNvPr id="5" name="Bevel 4">
            <a:extLst>
              <a:ext uri="{FF2B5EF4-FFF2-40B4-BE49-F238E27FC236}">
                <a16:creationId xmlns:a16="http://schemas.microsoft.com/office/drawing/2014/main" id="{F2293DCF-E442-7EA0-4CEA-CA9A56FF6FC0}"/>
              </a:ext>
            </a:extLst>
          </p:cNvPr>
          <p:cNvSpPr/>
          <p:nvPr/>
        </p:nvSpPr>
        <p:spPr>
          <a:xfrm>
            <a:off x="2632841" y="4477407"/>
            <a:ext cx="7535917" cy="614855"/>
          </a:xfrm>
          <a:prstGeom prst="bevel">
            <a:avLst>
              <a:gd name="adj" fmla="val 24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32B722-2F3E-AB3B-0219-73C38605D5F8}"/>
              </a:ext>
            </a:extLst>
          </p:cNvPr>
          <p:cNvSpPr/>
          <p:nvPr/>
        </p:nvSpPr>
        <p:spPr>
          <a:xfrm>
            <a:off x="2632841" y="740979"/>
            <a:ext cx="7535917" cy="3736428"/>
          </a:xfrm>
          <a:prstGeom prst="roundRect">
            <a:avLst>
              <a:gd name="adj" fmla="val 0"/>
            </a:avLst>
          </a:prstGeom>
          <a:solidFill>
            <a:schemeClr val="accent1">
              <a:alpha val="1558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6F04F9-E598-9200-A2B6-A2768F44FE0C}"/>
              </a:ext>
            </a:extLst>
          </p:cNvPr>
          <p:cNvSpPr/>
          <p:nvPr/>
        </p:nvSpPr>
        <p:spPr>
          <a:xfrm>
            <a:off x="2632841" y="5092263"/>
            <a:ext cx="7535916" cy="700306"/>
          </a:xfrm>
          <a:prstGeom prst="roundRect">
            <a:avLst/>
          </a:prstGeom>
          <a:solidFill>
            <a:schemeClr val="accent1">
              <a:alpha val="208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F5E8E-0C68-0B0D-150A-73467AD5242D}"/>
              </a:ext>
            </a:extLst>
          </p:cNvPr>
          <p:cNvSpPr txBox="1"/>
          <p:nvPr/>
        </p:nvSpPr>
        <p:spPr>
          <a:xfrm>
            <a:off x="3052254" y="4554001"/>
            <a:ext cx="3348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solidFill>
                  <a:srgbClr val="FF0000"/>
                </a:solidFill>
              </a:rPr>
              <a:t>Allowed by observations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A82C8-8301-1414-A171-FFB21C06B2B9}"/>
              </a:ext>
            </a:extLst>
          </p:cNvPr>
          <p:cNvSpPr txBox="1"/>
          <p:nvPr/>
        </p:nvSpPr>
        <p:spPr>
          <a:xfrm>
            <a:off x="10364331" y="196909"/>
            <a:ext cx="17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V</a:t>
            </a:r>
            <a:r>
              <a:rPr lang="en-SE" sz="2400" dirty="0">
                <a:solidFill>
                  <a:srgbClr val="FF0000"/>
                </a:solidFill>
              </a:rPr>
              <a:t>aried yield </a:t>
            </a:r>
          </a:p>
          <a:p>
            <a:r>
              <a:rPr lang="en-SE" sz="2400" dirty="0">
                <a:solidFill>
                  <a:srgbClr val="FF000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79906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B76B-B876-FC43-9D30-FEDC5172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849303" cy="1325563"/>
          </a:xfrm>
        </p:spPr>
        <p:txBody>
          <a:bodyPr>
            <a:normAutofit/>
          </a:bodyPr>
          <a:lstStyle/>
          <a:p>
            <a:r>
              <a:rPr lang="en-SE" sz="3600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1239-6D3F-5142-8FC2-6F3AECF73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C in Thin Disk to &gt; 70% made by massive stars </a:t>
            </a:r>
          </a:p>
          <a:p>
            <a:r>
              <a:rPr lang="en-SE" dirty="0"/>
              <a:t>About  30%  contribution from LIMS C stars is possible</a:t>
            </a:r>
          </a:p>
          <a:p>
            <a:r>
              <a:rPr lang="en-SE" dirty="0"/>
              <a:t>Similar results when Mg is used instead of O </a:t>
            </a:r>
          </a:p>
          <a:p>
            <a:r>
              <a:rPr lang="en-SE" dirty="0"/>
              <a:t>Fe made by stars around 2-5 M</a:t>
            </a:r>
            <a:r>
              <a:rPr lang="en-SE" baseline="-25000" dirty="0"/>
              <a:t>sun</a:t>
            </a:r>
            <a:r>
              <a:rPr lang="en-SE" dirty="0"/>
              <a:t> (in SN Ia)</a:t>
            </a:r>
          </a:p>
          <a:p>
            <a:r>
              <a:rPr lang="en-SE" dirty="0"/>
              <a:t>Most N made by stars with M &gt;  3 M</a:t>
            </a:r>
            <a:r>
              <a:rPr lang="en-SE" baseline="-25000" dirty="0"/>
              <a:t>sun</a:t>
            </a:r>
          </a:p>
          <a:p>
            <a:endParaRPr lang="en-SE" baseline="-25000" dirty="0"/>
          </a:p>
          <a:p>
            <a:r>
              <a:rPr lang="en-SE" dirty="0"/>
              <a:t>Gas density in thin disk has stayed rather constant</a:t>
            </a:r>
          </a:p>
          <a:p>
            <a:endParaRPr lang="en-SE" dirty="0"/>
          </a:p>
          <a:p>
            <a:endParaRPr lang="en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2D19A4E-B532-4DE2-E18B-A8807206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381" y="365124"/>
            <a:ext cx="4005877" cy="4044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AB6BE-4B97-C43B-1B52-76B17628183C}"/>
              </a:ext>
            </a:extLst>
          </p:cNvPr>
          <p:cNvSpPr txBox="1"/>
          <p:nvPr/>
        </p:nvSpPr>
        <p:spPr>
          <a:xfrm>
            <a:off x="9615948" y="5737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 dirty="0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AED227C5-99D3-0EEA-3917-140E79F47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102" y="5847232"/>
            <a:ext cx="1227719" cy="76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8058E7-F178-2E78-1880-D83E5FE0460E}"/>
              </a:ext>
            </a:extLst>
          </p:cNvPr>
          <p:cNvSpPr txBox="1"/>
          <p:nvPr/>
        </p:nvSpPr>
        <p:spPr>
          <a:xfrm>
            <a:off x="7550507" y="5969284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b="1" i="1" dirty="0">
                <a:solidFill>
                  <a:srgbClr val="FF0000"/>
                </a:solidFill>
              </a:rPr>
              <a:t>but …</a:t>
            </a:r>
          </a:p>
        </p:txBody>
      </p:sp>
    </p:spTree>
    <p:extLst>
      <p:ext uri="{BB962C8B-B14F-4D97-AF65-F5344CB8AC3E}">
        <p14:creationId xmlns:p14="http://schemas.microsoft.com/office/powerpoint/2010/main" val="766081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76C4-739B-C09A-41A4-3C658BB9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 </a:t>
            </a:r>
            <a:r>
              <a:rPr lang="en-SE" b="1" i="1" dirty="0">
                <a:solidFill>
                  <a:srgbClr val="FF0000"/>
                </a:solidFill>
              </a:rPr>
              <a:t>… but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C9EC-6A8B-6203-6E3F-01BE3972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… </a:t>
            </a:r>
            <a:r>
              <a:rPr lang="en-SE" i="1" dirty="0"/>
              <a:t>empirical yields cannot replace physical yields,</a:t>
            </a:r>
          </a:p>
          <a:p>
            <a:r>
              <a:rPr lang="en-SE" i="1" dirty="0"/>
              <a:t>… nor understanding of the physics behind, </a:t>
            </a:r>
          </a:p>
          <a:p>
            <a:r>
              <a:rPr lang="en-SE" i="1" dirty="0"/>
              <a:t>… and therfore  certainty not substitute the work of Mauritzio</a:t>
            </a:r>
          </a:p>
          <a:p>
            <a:pPr marL="0" indent="0">
              <a:buNone/>
            </a:pPr>
            <a:r>
              <a:rPr lang="en-SE" i="1" dirty="0"/>
              <a:t>		and his successors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5174E-6E42-5630-FAE2-3C0488BDD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207" y="3729858"/>
            <a:ext cx="2582042" cy="25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6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4253-6A21-8DA7-CE8D-82E22FDF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B52929-62F5-8C3E-5DAF-BE836A06C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3" y="463091"/>
            <a:ext cx="9233442" cy="5713872"/>
          </a:xfrm>
        </p:spPr>
      </p:pic>
    </p:spTree>
    <p:extLst>
      <p:ext uri="{BB962C8B-B14F-4D97-AF65-F5344CB8AC3E}">
        <p14:creationId xmlns:p14="http://schemas.microsoft.com/office/powerpoint/2010/main" val="1504412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F7E9-BDF7-834B-C2D4-B4EE57D4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7EF753-AB39-22BA-EABB-EB8DEC333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944"/>
            <a:ext cx="8158692" cy="6119019"/>
          </a:xfrm>
        </p:spPr>
      </p:pic>
    </p:spTree>
    <p:extLst>
      <p:ext uri="{BB962C8B-B14F-4D97-AF65-F5344CB8AC3E}">
        <p14:creationId xmlns:p14="http://schemas.microsoft.com/office/powerpoint/2010/main" val="1489614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96F1-9A66-383A-4377-57231B7E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BBAFB-9947-A1BF-15A9-886F03827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017" y="655829"/>
            <a:ext cx="10155087" cy="5546342"/>
          </a:xfrm>
        </p:spPr>
      </p:pic>
    </p:spTree>
    <p:extLst>
      <p:ext uri="{BB962C8B-B14F-4D97-AF65-F5344CB8AC3E}">
        <p14:creationId xmlns:p14="http://schemas.microsoft.com/office/powerpoint/2010/main" val="31598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CEE4-F931-BCD1-D62D-98E8D534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2387"/>
            <a:ext cx="10515600" cy="658301"/>
          </a:xfrm>
        </p:spPr>
        <p:txBody>
          <a:bodyPr>
            <a:normAutofit/>
          </a:bodyPr>
          <a:lstStyle/>
          <a:p>
            <a:r>
              <a:rPr lang="en-GB" sz="2800" i="1" dirty="0"/>
              <a:t>O</a:t>
            </a:r>
            <a:r>
              <a:rPr lang="en-SE" sz="2800" i="1" dirty="0"/>
              <a:t>ften one 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F988-D478-D38A-9B92-86F2CB1D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Yields for “given” by stellar models</a:t>
            </a:r>
          </a:p>
          <a:p>
            <a:r>
              <a:rPr lang="en-SE" i="1" dirty="0"/>
              <a:t>Galactic evolution </a:t>
            </a:r>
            <a:r>
              <a:rPr lang="en-SE" dirty="0"/>
              <a:t>parametrized</a:t>
            </a:r>
          </a:p>
          <a:p>
            <a:endParaRPr lang="en-SE" dirty="0"/>
          </a:p>
          <a:p>
            <a:pPr marL="0" indent="0">
              <a:buNone/>
            </a:pPr>
            <a:r>
              <a:rPr lang="en-SE" i="1" dirty="0"/>
              <a:t>Here a different approach is tried:</a:t>
            </a:r>
          </a:p>
          <a:p>
            <a:pPr marL="0" indent="0">
              <a:buNone/>
            </a:pPr>
            <a:endParaRPr lang="en-SE" dirty="0"/>
          </a:p>
          <a:p>
            <a:r>
              <a:rPr lang="en-SE" i="1" dirty="0"/>
              <a:t>Yields</a:t>
            </a:r>
            <a:r>
              <a:rPr lang="en-SE" dirty="0"/>
              <a:t> parametrized</a:t>
            </a:r>
          </a:p>
          <a:p>
            <a:r>
              <a:rPr lang="en-SE" dirty="0"/>
              <a:t>Observables combined to minimize effects of uncertainties in Galactic evolution </a:t>
            </a:r>
          </a:p>
        </p:txBody>
      </p:sp>
    </p:spTree>
    <p:extLst>
      <p:ext uri="{BB962C8B-B14F-4D97-AF65-F5344CB8AC3E}">
        <p14:creationId xmlns:p14="http://schemas.microsoft.com/office/powerpoint/2010/main" val="828111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5F8F-37EB-8D5D-82D3-4B4D9FAD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BE7B7-8C51-A46B-EB6B-FE3C4808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261" y="819807"/>
            <a:ext cx="9371885" cy="5357156"/>
          </a:xfrm>
        </p:spPr>
      </p:pic>
    </p:spTree>
    <p:extLst>
      <p:ext uri="{BB962C8B-B14F-4D97-AF65-F5344CB8AC3E}">
        <p14:creationId xmlns:p14="http://schemas.microsoft.com/office/powerpoint/2010/main" val="4121706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1C6-08EA-1E82-8BDC-8867B1FF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11F68535-DE14-C88A-DAE1-255B7D559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45" y="595134"/>
            <a:ext cx="9459310" cy="5667731"/>
          </a:xfrm>
          <a:solidFill>
            <a:schemeClr val="bg1"/>
          </a:solidFill>
        </p:spPr>
      </p:pic>
      <p:sp>
        <p:nvSpPr>
          <p:cNvPr id="5" name="Bevel 4">
            <a:extLst>
              <a:ext uri="{FF2B5EF4-FFF2-40B4-BE49-F238E27FC236}">
                <a16:creationId xmlns:a16="http://schemas.microsoft.com/office/drawing/2014/main" id="{72638E79-11B8-59AD-B6B1-8C4181B2CBA6}"/>
              </a:ext>
            </a:extLst>
          </p:cNvPr>
          <p:cNvSpPr/>
          <p:nvPr/>
        </p:nvSpPr>
        <p:spPr>
          <a:xfrm>
            <a:off x="2869325" y="4430110"/>
            <a:ext cx="7031420" cy="553686"/>
          </a:xfrm>
          <a:prstGeom prst="bevel">
            <a:avLst>
              <a:gd name="adj" fmla="val 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74370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BA95-8901-F8AE-57B0-92A997E3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SE" dirty="0"/>
              <a:t>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17FE-788B-45A9-FF14-F490EACC9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725" y="1185862"/>
            <a:ext cx="11353800" cy="44862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F</a:t>
            </a:r>
            <a:r>
              <a:rPr lang="en-SE" dirty="0"/>
              <a:t>or </a:t>
            </a:r>
            <a:r>
              <a:rPr lang="en-GB" dirty="0"/>
              <a:t>i</a:t>
            </a:r>
            <a:r>
              <a:rPr lang="en-SE" dirty="0"/>
              <a:t> = 1, … n: </a:t>
            </a:r>
          </a:p>
          <a:p>
            <a:pPr marL="0" indent="0">
              <a:buNone/>
            </a:pPr>
            <a:r>
              <a:rPr lang="en-SE" dirty="0"/>
              <a:t>{O</a:t>
            </a:r>
            <a:r>
              <a:rPr lang="en-SE" baseline="-25000" dirty="0"/>
              <a:t>i</a:t>
            </a:r>
            <a:r>
              <a:rPr lang="en-SE" dirty="0"/>
              <a:t> - </a:t>
            </a:r>
            <a:r>
              <a:rPr lang="en-SE" dirty="0">
                <a:latin typeface="Symbol" pitchFamily="2" charset="2"/>
              </a:rPr>
              <a:t>e</a:t>
            </a:r>
            <a:r>
              <a:rPr lang="en-SE" baseline="-25000" dirty="0"/>
              <a:t>i</a:t>
            </a:r>
            <a:r>
              <a:rPr lang="en-SE" dirty="0"/>
              <a:t>} = {A</a:t>
            </a:r>
            <a:r>
              <a:rPr lang="en-SE" baseline="-25000" dirty="0"/>
              <a:t>i</a:t>
            </a:r>
            <a:r>
              <a:rPr lang="en-SE" dirty="0"/>
              <a:t>} =  </a:t>
            </a:r>
            <a:r>
              <a:rPr lang="en-SE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F ( </a:t>
            </a:r>
            <a:r>
              <a:rPr lang="en-SE" b="1" dirty="0">
                <a:cs typeface="APPLE CHANCERY" panose="03020702040506060504" pitchFamily="66" charset="-79"/>
              </a:rPr>
              <a:t>∫</a:t>
            </a:r>
            <a:r>
              <a:rPr lang="en-SE" dirty="0">
                <a:cs typeface="Apple Chancery" panose="03020702040506060504" pitchFamily="66" charset="-79"/>
              </a:rPr>
              <a:t>dt </a:t>
            </a:r>
            <a:r>
              <a:rPr lang="en-SE" b="1" dirty="0">
                <a:cs typeface="APPLE CHANCERY" panose="03020702040506060504" pitchFamily="66" charset="-79"/>
              </a:rPr>
              <a:t>∫</a:t>
            </a:r>
            <a:r>
              <a:rPr lang="en-SE" dirty="0">
                <a:cs typeface="Apple Chancery" panose="03020702040506060504" pitchFamily="66" charset="-79"/>
              </a:rPr>
              <a:t>dm</a:t>
            </a:r>
            <a:r>
              <a:rPr lang="en-SE" b="1" dirty="0">
                <a:cs typeface="APPLE CHANCERY" panose="03020702040506060504" pitchFamily="66" charset="-79"/>
              </a:rPr>
              <a:t> </a:t>
            </a:r>
            <a:r>
              <a:rPr lang="en-SE" dirty="0">
                <a:cs typeface="Apple Chancery" panose="03020702040506060504" pitchFamily="66" charset="-79"/>
              </a:rPr>
              <a:t>R(t’), IMF(t’,m), </a:t>
            </a:r>
            <a:r>
              <a:rPr lang="en-SE" dirty="0">
                <a:latin typeface="Symbol" pitchFamily="2" charset="2"/>
                <a:cs typeface="Apple Chancery" panose="03020702040506060504" pitchFamily="66" charset="-79"/>
              </a:rPr>
              <a:t>s</a:t>
            </a:r>
            <a:r>
              <a:rPr lang="en-SE" baseline="-25000" dirty="0">
                <a:cs typeface="Apple Chancery" panose="03020702040506060504" pitchFamily="66" charset="-79"/>
              </a:rPr>
              <a:t>g</a:t>
            </a:r>
            <a:r>
              <a:rPr lang="en-SE" dirty="0">
                <a:cs typeface="Apple Chancery" panose="03020702040506060504" pitchFamily="66" charset="-79"/>
              </a:rPr>
              <a:t>(t’), Z(t’), y</a:t>
            </a:r>
            <a:r>
              <a:rPr lang="en-SE" baseline="-25000" dirty="0">
                <a:cs typeface="Apple Chancery" panose="03020702040506060504" pitchFamily="66" charset="-79"/>
              </a:rPr>
              <a:t>i</a:t>
            </a:r>
            <a:r>
              <a:rPr lang="en-SE" dirty="0">
                <a:cs typeface="Apple Chancery" panose="03020702040506060504" pitchFamily="66" charset="-79"/>
              </a:rPr>
              <a:t>(m,t’))</a:t>
            </a:r>
          </a:p>
          <a:p>
            <a:pPr marL="0" indent="0">
              <a:buNone/>
            </a:pPr>
            <a:r>
              <a:rPr lang="en-SE" dirty="0">
                <a:cs typeface="Apple Chancery" panose="03020702040506060504" pitchFamily="66" charset="-79"/>
              </a:rPr>
              <a:t>Z(t) ≈. ∑ O</a:t>
            </a:r>
            <a:r>
              <a:rPr lang="en-SE" baseline="-25000" dirty="0">
                <a:cs typeface="Apple Chancery" panose="03020702040506060504" pitchFamily="66" charset="-79"/>
              </a:rPr>
              <a:t>i</a:t>
            </a:r>
          </a:p>
          <a:p>
            <a:pPr marL="0" indent="0">
              <a:buNone/>
            </a:pPr>
            <a:r>
              <a:rPr lang="en-GB" dirty="0">
                <a:cs typeface="Apple Chancery" panose="03020702040506060504" pitchFamily="66" charset="-79"/>
              </a:rPr>
              <a:t>t’ = </a:t>
            </a:r>
            <a:r>
              <a:rPr lang="en-SE" dirty="0">
                <a:cs typeface="Apple Chancery" panose="03020702040506060504" pitchFamily="66" charset="-79"/>
              </a:rPr>
              <a:t> t-</a:t>
            </a:r>
            <a:r>
              <a:rPr lang="en-SE" dirty="0">
                <a:latin typeface="Symbol" pitchFamily="2" charset="2"/>
                <a:cs typeface="Apple Chancery" panose="03020702040506060504" pitchFamily="66" charset="-79"/>
              </a:rPr>
              <a:t>t</a:t>
            </a:r>
            <a:r>
              <a:rPr lang="en-SE" dirty="0">
                <a:cs typeface="Apple Chancery" panose="03020702040506060504" pitchFamily="66" charset="-79"/>
              </a:rPr>
              <a:t>(m,Z(t’)</a:t>
            </a:r>
          </a:p>
          <a:p>
            <a:pPr marL="0" indent="0">
              <a:buNone/>
            </a:pPr>
            <a:r>
              <a:rPr lang="en-SE" dirty="0">
                <a:cs typeface="Apple Chancery" panose="03020702040506060504" pitchFamily="66" charset="-79"/>
              </a:rPr>
              <a:t>+ constraints, e.g. from nuclear physics</a:t>
            </a:r>
          </a:p>
          <a:p>
            <a:pPr marL="0" indent="0">
              <a:buNone/>
            </a:pPr>
            <a:r>
              <a:rPr lang="en-SE" dirty="0">
                <a:cs typeface="Apple Chancery" panose="03020702040506060504" pitchFamily="66" charset="-79"/>
              </a:rPr>
              <a:t>Determine R, IMF, </a:t>
            </a:r>
            <a:r>
              <a:rPr lang="en-SE" dirty="0">
                <a:latin typeface="Symbol" pitchFamily="2" charset="2"/>
                <a:cs typeface="Apple Chancery" panose="03020702040506060504" pitchFamily="66" charset="-79"/>
              </a:rPr>
              <a:t>s</a:t>
            </a:r>
            <a:r>
              <a:rPr lang="en-SE" baseline="-25000" dirty="0">
                <a:cs typeface="Apple Chancery" panose="03020702040506060504" pitchFamily="66" charset="-79"/>
              </a:rPr>
              <a:t>g</a:t>
            </a:r>
            <a:r>
              <a:rPr lang="en-SE" dirty="0">
                <a:cs typeface="Apple Chancery" panose="03020702040506060504" pitchFamily="66" charset="-79"/>
              </a:rPr>
              <a:t>, Z and y</a:t>
            </a:r>
            <a:r>
              <a:rPr lang="en-SE" baseline="-25000" dirty="0">
                <a:cs typeface="Apple Chancery" panose="03020702040506060504" pitchFamily="66" charset="-79"/>
              </a:rPr>
              <a:t>i</a:t>
            </a:r>
          </a:p>
          <a:p>
            <a:pPr marL="0" indent="0">
              <a:buNone/>
            </a:pPr>
            <a:r>
              <a:rPr lang="en-SE" dirty="0">
                <a:cs typeface="Apple Chancery" panose="03020702040506060504" pitchFamily="66" charset="-79"/>
              </a:rPr>
              <a:t>Include galactic dynamics</a:t>
            </a:r>
          </a:p>
          <a:p>
            <a:pPr marL="0" indent="0">
              <a:buNone/>
            </a:pPr>
            <a:endParaRPr lang="en-SE" dirty="0"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en-SE" dirty="0">
                <a:cs typeface="Apple Chancery" panose="03020702040506060504" pitchFamily="66" charset="-79"/>
              </a:rPr>
              <a:t>Observations! Abundances, ages, in volume</a:t>
            </a:r>
          </a:p>
          <a:p>
            <a:pPr marL="0" indent="0">
              <a:buNone/>
            </a:pPr>
            <a:endParaRPr lang="en-SE" dirty="0"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en-SE" dirty="0">
                <a:cs typeface="Apple Chancery" panose="03020702040506060504" pitchFamily="66" charset="-79"/>
              </a:rPr>
              <a:t>A good start: </a:t>
            </a:r>
          </a:p>
          <a:p>
            <a:pPr marL="0" indent="0">
              <a:buNone/>
            </a:pPr>
            <a:r>
              <a:rPr lang="en-SE" dirty="0"/>
              <a:t>Francini et al. (2020): </a:t>
            </a:r>
            <a:r>
              <a:rPr lang="en-GB" dirty="0"/>
              <a:t>The </a:t>
            </a:r>
            <a:r>
              <a:rPr lang="en-GB" i="1" dirty="0"/>
              <a:t>Gaia</a:t>
            </a:r>
            <a:r>
              <a:rPr lang="en-GB" dirty="0"/>
              <a:t>–ESO Survey: Carbon Abundance in the Galactic Thin and Thick Disks,  </a:t>
            </a:r>
          </a:p>
          <a:p>
            <a:pPr marL="0" indent="0">
              <a:buNone/>
            </a:pPr>
            <a:r>
              <a:rPr lang="en-GB" dirty="0" err="1"/>
              <a:t>ApJ</a:t>
            </a:r>
            <a:r>
              <a:rPr lang="en-GB" dirty="0"/>
              <a:t> 888 </a:t>
            </a:r>
            <a:endParaRPr lang="en-SE" dirty="0">
              <a:cs typeface="Apple Chancery" panose="03020702040506060504" pitchFamily="66" charset="-79"/>
            </a:endParaRPr>
          </a:p>
          <a:p>
            <a:pPr marL="0" indent="0">
              <a:buNone/>
            </a:pPr>
            <a:endParaRPr lang="en-SE" dirty="0">
              <a:cs typeface="Apple Chancery" panose="03020702040506060504" pitchFamily="66" charset="-79"/>
            </a:endParaRP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0CF71C5-118B-F427-E019-4E754D87F105}"/>
              </a:ext>
            </a:extLst>
          </p:cNvPr>
          <p:cNvSpPr/>
          <p:nvPr/>
        </p:nvSpPr>
        <p:spPr>
          <a:xfrm>
            <a:off x="3451123" y="1548581"/>
            <a:ext cx="589935" cy="1421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764AB08F-24D1-29C3-6A55-92D9B140BA1B}"/>
              </a:ext>
            </a:extLst>
          </p:cNvPr>
          <p:cNvSpPr/>
          <p:nvPr/>
        </p:nvSpPr>
        <p:spPr>
          <a:xfrm>
            <a:off x="838200" y="1325563"/>
            <a:ext cx="589934" cy="2153266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12315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7649" y="2038350"/>
            <a:ext cx="3147929" cy="1219200"/>
          </a:xfrm>
        </p:spPr>
        <p:txBody>
          <a:bodyPr>
            <a:noAutofit/>
          </a:bodyPr>
          <a:lstStyle/>
          <a:p>
            <a:r>
              <a:rPr lang="sv-SE" sz="2800" b="1" i="1" dirty="0" err="1"/>
              <a:t>Also</a:t>
            </a:r>
            <a:r>
              <a:rPr lang="sv-SE" sz="2800" b="1" i="1" dirty="0"/>
              <a:t> note </a:t>
            </a:r>
            <a:br>
              <a:rPr lang="sv-SE" sz="2800" b="1" i="1" dirty="0"/>
            </a:br>
            <a:r>
              <a:rPr lang="sv-SE" sz="2800" dirty="0"/>
              <a:t>Henry et al. (2018)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35 </a:t>
            </a:r>
            <a:r>
              <a:rPr lang="sv-SE" sz="2800" dirty="0" err="1"/>
              <a:t>Galactic</a:t>
            </a:r>
            <a:br>
              <a:rPr lang="sv-SE" sz="2800" dirty="0"/>
            </a:br>
            <a:r>
              <a:rPr lang="sv-SE" sz="2800" dirty="0" err="1"/>
              <a:t>well-studied</a:t>
            </a:r>
            <a:r>
              <a:rPr lang="sv-SE" sz="2800" dirty="0"/>
              <a:t> </a:t>
            </a:r>
            <a:r>
              <a:rPr lang="sv-SE" sz="2800" dirty="0" err="1"/>
              <a:t>PNe</a:t>
            </a:r>
            <a:r>
              <a:rPr lang="sv-SE" sz="2800" dirty="0"/>
              <a:t>,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progenitor</a:t>
            </a:r>
            <a:r>
              <a:rPr lang="sv-SE" sz="2800" dirty="0"/>
              <a:t> </a:t>
            </a:r>
            <a:r>
              <a:rPr lang="sv-SE" sz="2800" dirty="0" err="1"/>
              <a:t>masses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 err="1"/>
              <a:t>He</a:t>
            </a:r>
            <a:r>
              <a:rPr lang="sv-SE" sz="2800" dirty="0"/>
              <a:t>, C, N </a:t>
            </a:r>
            <a:r>
              <a:rPr lang="sv-SE" sz="2800" dirty="0" err="1"/>
              <a:t>abundances</a:t>
            </a:r>
            <a:endParaRPr lang="sv-SE" sz="28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79" y="854204"/>
            <a:ext cx="7958221" cy="5798215"/>
          </a:xfrm>
        </p:spPr>
      </p:pic>
    </p:spTree>
    <p:extLst>
      <p:ext uri="{BB962C8B-B14F-4D97-AF65-F5344CB8AC3E}">
        <p14:creationId xmlns:p14="http://schemas.microsoft.com/office/powerpoint/2010/main" val="1368293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Henry et al. (2918), </a:t>
            </a:r>
            <a:r>
              <a:rPr lang="sv-SE" sz="3200" dirty="0" err="1"/>
              <a:t>continued</a:t>
            </a:r>
            <a:endParaRPr lang="sv-SE" sz="3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646336"/>
            <a:ext cx="7239000" cy="5211664"/>
          </a:xfrm>
        </p:spPr>
      </p:pic>
      <p:sp>
        <p:nvSpPr>
          <p:cNvPr id="5" name="textruta 4"/>
          <p:cNvSpPr txBox="1"/>
          <p:nvPr/>
        </p:nvSpPr>
        <p:spPr>
          <a:xfrm>
            <a:off x="8362950" y="5016202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err="1"/>
              <a:t>Unexpectedly</a:t>
            </a:r>
            <a:r>
              <a:rPr lang="sv-SE" sz="2800" i="1" dirty="0"/>
              <a:t> </a:t>
            </a:r>
            <a:r>
              <a:rPr lang="sv-SE" sz="2800" i="1" dirty="0" err="1"/>
              <a:t>low</a:t>
            </a:r>
            <a:r>
              <a:rPr lang="sv-SE" sz="2800" i="1" dirty="0"/>
              <a:t> C</a:t>
            </a:r>
          </a:p>
          <a:p>
            <a:r>
              <a:rPr lang="sv-SE" sz="2800" i="1" dirty="0"/>
              <a:t>and </a:t>
            </a:r>
            <a:r>
              <a:rPr lang="sv-SE" sz="2800" i="1" dirty="0" err="1"/>
              <a:t>high</a:t>
            </a:r>
            <a:r>
              <a:rPr lang="sv-SE" sz="2800" i="1" dirty="0"/>
              <a:t> N </a:t>
            </a:r>
          </a:p>
          <a:p>
            <a:r>
              <a:rPr lang="sv-SE" sz="2800" i="1" dirty="0"/>
              <a:t>for m &gt; 2 </a:t>
            </a:r>
            <a:r>
              <a:rPr lang="sv-SE" sz="2800" i="1" dirty="0" err="1"/>
              <a:t>Msun</a:t>
            </a:r>
            <a:endParaRPr lang="sv-SE" sz="2800" i="1" dirty="0"/>
          </a:p>
        </p:txBody>
      </p:sp>
    </p:spTree>
    <p:extLst>
      <p:ext uri="{BB962C8B-B14F-4D97-AF65-F5344CB8AC3E}">
        <p14:creationId xmlns:p14="http://schemas.microsoft.com/office/powerpoint/2010/main" val="615952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291-FE76-9846-9C6E-8217C344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Can we use different populations?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1D9C9-B2AF-1544-8F52-DA0CAD34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480344"/>
            <a:ext cx="52324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63456-91CD-5849-AA19-D4F342330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3" y="2805907"/>
            <a:ext cx="4919785" cy="340541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E741644-9A75-A141-AA2C-C7EBE070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21400" y="2297911"/>
            <a:ext cx="3292234" cy="3913410"/>
          </a:xfrm>
        </p:spPr>
      </p:pic>
    </p:spTree>
    <p:extLst>
      <p:ext uri="{BB962C8B-B14F-4D97-AF65-F5344CB8AC3E}">
        <p14:creationId xmlns:p14="http://schemas.microsoft.com/office/powerpoint/2010/main" val="374282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677D-31EE-E5DE-BFCD-6697F430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F172-F8EA-BE7F-CBA7-283E5054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D02649F-977E-451A-4AD7-4BC4308F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099"/>
            <a:ext cx="10515600" cy="327317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C68E2A2-9824-C03D-5E19-FE57FE8CF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52" y="3274654"/>
            <a:ext cx="9645111" cy="3583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F799E-0CF3-6848-D922-F87D40699FF6}"/>
              </a:ext>
            </a:extLst>
          </p:cNvPr>
          <p:cNvSpPr txBox="1"/>
          <p:nvPr/>
        </p:nvSpPr>
        <p:spPr>
          <a:xfrm>
            <a:off x="6799007" y="2180808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</a:t>
            </a:r>
            <a:r>
              <a:rPr lang="en-SE" dirty="0"/>
              <a:t>C I] 8727 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89BA3-C149-5069-9C09-D018611C87EC}"/>
              </a:ext>
            </a:extLst>
          </p:cNvPr>
          <p:cNvSpPr txBox="1"/>
          <p:nvPr/>
        </p:nvSpPr>
        <p:spPr>
          <a:xfrm>
            <a:off x="9261936" y="2127309"/>
            <a:ext cx="2247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dirty="0">
                <a:solidFill>
                  <a:srgbClr val="FF0000"/>
                </a:solidFill>
              </a:rPr>
              <a:t>Massive stars!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AF4A1-EBC0-DEDC-D8D6-1667A036DDB4}"/>
              </a:ext>
            </a:extLst>
          </p:cNvPr>
          <p:cNvSpPr txBox="1"/>
          <p:nvPr/>
        </p:nvSpPr>
        <p:spPr>
          <a:xfrm>
            <a:off x="315310" y="5770179"/>
            <a:ext cx="16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SE" dirty="0"/>
              <a:t>ow masss 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03587-C6A7-D9C6-5AF5-391B7F088ED8}"/>
              </a:ext>
            </a:extLst>
          </p:cNvPr>
          <p:cNvSpPr txBox="1"/>
          <p:nvPr/>
        </p:nvSpPr>
        <p:spPr>
          <a:xfrm>
            <a:off x="9179596" y="4395716"/>
            <a:ext cx="248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dirty="0">
                <a:solidFill>
                  <a:srgbClr val="FF0000"/>
                </a:solidFill>
              </a:rPr>
              <a:t>Low mass stars!</a:t>
            </a:r>
          </a:p>
        </p:txBody>
      </p:sp>
    </p:spTree>
    <p:extLst>
      <p:ext uri="{BB962C8B-B14F-4D97-AF65-F5344CB8AC3E}">
        <p14:creationId xmlns:p14="http://schemas.microsoft.com/office/powerpoint/2010/main" val="2773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158B-6D27-519F-F7A8-21BBC5D5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5363-0ADB-17E3-CFCA-D7DF3092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B49BBAF-0DBF-DABE-2D56-BDD5056F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5" y="0"/>
            <a:ext cx="5673141" cy="435133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A2511DB-5B2C-2596-F28C-2C99F25C6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9638"/>
            <a:ext cx="4243308" cy="4171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46708-BC03-FF75-2D12-D473C396EF4B}"/>
              </a:ext>
            </a:extLst>
          </p:cNvPr>
          <p:cNvSpPr txBox="1"/>
          <p:nvPr/>
        </p:nvSpPr>
        <p:spPr>
          <a:xfrm>
            <a:off x="7517081" y="4870910"/>
            <a:ext cx="250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Bensby &amp; Feltzing (2006)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F3302-6A2E-3076-3881-3BDC1A9CA118}"/>
              </a:ext>
            </a:extLst>
          </p:cNvPr>
          <p:cNvSpPr txBox="1"/>
          <p:nvPr/>
        </p:nvSpPr>
        <p:spPr>
          <a:xfrm>
            <a:off x="5791201" y="3793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(1999)</a:t>
            </a:r>
          </a:p>
        </p:txBody>
      </p:sp>
    </p:spTree>
    <p:extLst>
      <p:ext uri="{BB962C8B-B14F-4D97-AF65-F5344CB8AC3E}">
        <p14:creationId xmlns:p14="http://schemas.microsoft.com/office/powerpoint/2010/main" val="267047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1A2B-BFC2-669D-0B7F-04795713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SE" sz="2400" dirty="0"/>
              <a:t>Gustafsson &amp; Mattsson (2017, Olofsson meeting):</a:t>
            </a:r>
            <a:br>
              <a:rPr lang="en-SE" sz="2400" dirty="0"/>
            </a:br>
            <a:endParaRPr lang="en-SE" sz="24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CFA1268F-3287-B828-D969-6F22F0777AE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 err="1"/>
              <a:t>Slope</a:t>
            </a:r>
            <a:r>
              <a:rPr lang="sv-SE" sz="2800" dirty="0"/>
              <a:t> in [C/Fe] - [Fe/H] diagrams </a:t>
            </a:r>
            <a:r>
              <a:rPr lang="sv-SE" sz="2800" b="1" dirty="0">
                <a:latin typeface="Brush Script MT" charset="0"/>
                <a:ea typeface="Brush Script MT" charset="0"/>
                <a:cs typeface="Brush Script MT" charset="0"/>
              </a:rPr>
              <a:t>S </a:t>
            </a:r>
            <a:r>
              <a:rPr lang="sv-SE" sz="2800" dirty="0"/>
              <a:t>for different massive star/</a:t>
            </a:r>
            <a:r>
              <a:rPr lang="sv-SE" sz="2800" dirty="0" err="1"/>
              <a:t>low-intermediate</a:t>
            </a:r>
            <a:r>
              <a:rPr lang="sv-SE" sz="2800" dirty="0"/>
              <a:t> </a:t>
            </a:r>
            <a:r>
              <a:rPr lang="sv-SE" sz="2800" dirty="0" err="1"/>
              <a:t>mass</a:t>
            </a:r>
            <a:r>
              <a:rPr lang="sv-SE" sz="2800" dirty="0"/>
              <a:t>  </a:t>
            </a:r>
            <a:r>
              <a:rPr lang="sv-SE" sz="2800" dirty="0" err="1"/>
              <a:t>contributions</a:t>
            </a:r>
            <a:r>
              <a:rPr lang="sv-SE" sz="3100" b="1" dirty="0"/>
              <a:t> </a:t>
            </a:r>
            <a:r>
              <a:rPr lang="sv-SE" sz="3100" b="1" dirty="0">
                <a:latin typeface="Symbol" charset="2"/>
              </a:rPr>
              <a:t>G </a:t>
            </a:r>
            <a:endParaRPr lang="sv-SE" sz="3100" b="1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83B1CBEF-A7F0-5109-D97D-AA3AB3F26D19}"/>
              </a:ext>
            </a:extLst>
          </p:cNvPr>
          <p:cNvSpPr txBox="1"/>
          <p:nvPr/>
        </p:nvSpPr>
        <p:spPr>
          <a:xfrm>
            <a:off x="990600" y="1825625"/>
            <a:ext cx="6946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/>
              <a:t>Observed</a:t>
            </a:r>
            <a:r>
              <a:rPr lang="sv-SE" sz="2800" dirty="0"/>
              <a:t> </a:t>
            </a:r>
            <a:r>
              <a:rPr lang="sv-SE" sz="2800" dirty="0" err="1"/>
              <a:t>value</a:t>
            </a:r>
            <a:r>
              <a:rPr lang="sv-SE" sz="2800" dirty="0"/>
              <a:t> </a:t>
            </a:r>
            <a:r>
              <a:rPr lang="sv-SE" sz="2800" b="1" dirty="0">
                <a:latin typeface="Brush Script MT" charset="0"/>
                <a:ea typeface="Brush Script MT" charset="0"/>
                <a:cs typeface="Brush Script MT" charset="0"/>
              </a:rPr>
              <a:t>S = </a:t>
            </a:r>
          </a:p>
          <a:p>
            <a:r>
              <a:rPr lang="sv-SE" sz="2800" dirty="0"/>
              <a:t>d[C/Fe]/d[Fe/H] ≈ 0.2      -&gt;      </a:t>
            </a:r>
            <a:r>
              <a:rPr lang="sv-SE" sz="2800" dirty="0">
                <a:latin typeface="Symbol" charset="2"/>
              </a:rPr>
              <a:t>G</a:t>
            </a:r>
            <a:r>
              <a:rPr lang="sv-SE" sz="2800" dirty="0"/>
              <a:t> ≈&gt; 0.45 – 0.50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F3E6-C7BE-EC57-CFFE-5AA265D3FF0F}"/>
              </a:ext>
            </a:extLst>
          </p:cNvPr>
          <p:cNvSpPr txBox="1"/>
          <p:nvPr/>
        </p:nvSpPr>
        <p:spPr>
          <a:xfrm>
            <a:off x="1159329" y="2642696"/>
            <a:ext cx="32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solidFill>
                  <a:schemeClr val="bg1"/>
                </a:solidFill>
                <a:latin typeface="Symbol" pitchFamily="2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3547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44FD-D44E-819D-BC6C-E36CC33F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Here is a new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25DB-0497-526A-52FA-F9F1340E4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Considerably improved observations</a:t>
            </a:r>
          </a:p>
          <a:p>
            <a:r>
              <a:rPr lang="en-SE" dirty="0"/>
              <a:t>Abundances to 5% or better </a:t>
            </a:r>
          </a:p>
          <a:p>
            <a:r>
              <a:rPr lang="en-SE" dirty="0"/>
              <a:t>Ages to 0.5 Gyr </a:t>
            </a:r>
          </a:p>
          <a:p>
            <a:r>
              <a:rPr lang="en-SE" dirty="0"/>
              <a:t>Volume of data!</a:t>
            </a:r>
          </a:p>
        </p:txBody>
      </p:sp>
    </p:spTree>
    <p:extLst>
      <p:ext uri="{BB962C8B-B14F-4D97-AF65-F5344CB8AC3E}">
        <p14:creationId xmlns:p14="http://schemas.microsoft.com/office/powerpoint/2010/main" val="59541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437E-C05E-7149-B79B-3B8AE043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A1D9A-C4E3-2042-8A91-B283C5C4F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7889358" cy="64370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92848-49F6-9B47-BEFE-F360F8921E0A}"/>
              </a:ext>
            </a:extLst>
          </p:cNvPr>
          <p:cNvSpPr txBox="1"/>
          <p:nvPr/>
        </p:nvSpPr>
        <p:spPr>
          <a:xfrm>
            <a:off x="8727558" y="5231219"/>
            <a:ext cx="320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Botelho et al. (2020)</a:t>
            </a:r>
          </a:p>
          <a:p>
            <a:r>
              <a:rPr lang="en-SE" sz="2400" dirty="0"/>
              <a:t>CH + CN </a:t>
            </a:r>
          </a:p>
        </p:txBody>
      </p:sp>
    </p:spTree>
    <p:extLst>
      <p:ext uri="{BB962C8B-B14F-4D97-AF65-F5344CB8AC3E}">
        <p14:creationId xmlns:p14="http://schemas.microsoft.com/office/powerpoint/2010/main" val="308552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D30C-18B8-A673-796C-DD718E7E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[C/O] vs  [O/H] for solar-like stars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0C667-DD1F-699E-7B42-58E3DA539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" y="1313543"/>
            <a:ext cx="11841480" cy="5179332"/>
          </a:xfrm>
        </p:spPr>
      </p:pic>
    </p:spTree>
    <p:extLst>
      <p:ext uri="{BB962C8B-B14F-4D97-AF65-F5344CB8AC3E}">
        <p14:creationId xmlns:p14="http://schemas.microsoft.com/office/powerpoint/2010/main" val="13117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12062</TotalTime>
  <Words>1053</Words>
  <Application>Microsoft Macintosh PowerPoint</Application>
  <PresentationFormat>Widescreen</PresentationFormat>
  <Paragraphs>144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APPLE CHANCERY</vt:lpstr>
      <vt:lpstr>Arial</vt:lpstr>
      <vt:lpstr>Brush Script MT</vt:lpstr>
      <vt:lpstr>Calibri</vt:lpstr>
      <vt:lpstr>Calibri Light</vt:lpstr>
      <vt:lpstr>Symbol</vt:lpstr>
      <vt:lpstr>Times</vt:lpstr>
      <vt:lpstr>wf_segoe-ui_normal</vt:lpstr>
      <vt:lpstr>Office Theme</vt:lpstr>
      <vt:lpstr>13:th Torino Workshop and 3:rd Perugia Workshop   June, 2022</vt:lpstr>
      <vt:lpstr>Nucleosynthesis in the Galaxy,   quantitative understanding?</vt:lpstr>
      <vt:lpstr>Often one takes</vt:lpstr>
      <vt:lpstr>PowerPoint Presentation</vt:lpstr>
      <vt:lpstr>PowerPoint Presentation</vt:lpstr>
      <vt:lpstr>Gustafsson &amp; Mattsson (2017, Olofsson meeting): </vt:lpstr>
      <vt:lpstr>Here is a new attempt</vt:lpstr>
      <vt:lpstr>PowerPoint Presentation</vt:lpstr>
      <vt:lpstr>[C/O] vs  [O/H] for solar-like stars </vt:lpstr>
      <vt:lpstr>Age dependence of [C/O] for solar-type stars </vt:lpstr>
      <vt:lpstr>How to get the (surface) gas density  sg?</vt:lpstr>
      <vt:lpstr>PowerPoint Presentation</vt:lpstr>
      <vt:lpstr>PowerPoint Presentation</vt:lpstr>
      <vt:lpstr>Simple evolutionary model</vt:lpstr>
      <vt:lpstr>PowerPoint Presentation</vt:lpstr>
      <vt:lpstr>Yield parameters</vt:lpstr>
      <vt:lpstr>PowerPoint Presentation</vt:lpstr>
      <vt:lpstr>Observed slopes </vt:lpstr>
      <vt:lpstr>PowerPoint Presentation</vt:lpstr>
      <vt:lpstr>Also  Use [C/O] vs time!</vt:lpstr>
      <vt:lpstr>PowerPoint Presentation</vt:lpstr>
      <vt:lpstr>Observed slopes </vt:lpstr>
      <vt:lpstr>PowerPoint Presentation</vt:lpstr>
      <vt:lpstr>PowerPoint Presentation</vt:lpstr>
      <vt:lpstr>Conclusions</vt:lpstr>
      <vt:lpstr> … but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Future?</vt:lpstr>
      <vt:lpstr>Also note  Henry et al. (2018)  35 Galactic well-studied PNe, with progenitor masses  He, C, N abundances</vt:lpstr>
      <vt:lpstr>Henry et al. (2918), continued</vt:lpstr>
      <vt:lpstr>Can we use different populations?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Bengt Gustafsson</dc:creator>
  <cp:lastModifiedBy>Bengt Gustafsson</cp:lastModifiedBy>
  <cp:revision>20</cp:revision>
  <dcterms:created xsi:type="dcterms:W3CDTF">2022-06-01T10:03:11Z</dcterms:created>
  <dcterms:modified xsi:type="dcterms:W3CDTF">2022-06-23T15:55:45Z</dcterms:modified>
</cp:coreProperties>
</file>