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Habibi"/>
      <p:regular r:id="rId25"/>
    </p:embeddedFont>
    <p:embeddedFont>
      <p:font typeface="Average"/>
      <p:regular r:id="rId26"/>
    </p:embeddedFont>
    <p:embeddedFont>
      <p:font typeface="Gabriela"/>
      <p:regular r:id="rId27"/>
    </p:embeddedFont>
    <p:embeddedFont>
      <p:font typeface="Kreon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verage-regular.fntdata"/><Relationship Id="rId25" Type="http://schemas.openxmlformats.org/officeDocument/2006/relationships/font" Target="fonts/Habibi-regular.fntdata"/><Relationship Id="rId28" Type="http://schemas.openxmlformats.org/officeDocument/2006/relationships/font" Target="fonts/Kreon-regular.fntdata"/><Relationship Id="rId27" Type="http://schemas.openxmlformats.org/officeDocument/2006/relationships/font" Target="fonts/Gabriel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Kreon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5da4843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5da484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5da48439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35da48439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6139e496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6139e496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5da48439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5da48439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5f69e84b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5f69e84b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5da48439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5da48439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35da48439d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35da48439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5ea337d7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5ea337d7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5ea337d7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5ea337d7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35da48439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35da48439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5da48439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5da48439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6139e496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36139e496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35ea337d7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35ea337d7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5da48439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35da48439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5da48439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35da48439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6139e496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6139e496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5da48439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35da48439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35da48439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35da48439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5da48439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35da48439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586275"/>
            <a:ext cx="9144000" cy="2478900"/>
          </a:xfrm>
          <a:prstGeom prst="rect">
            <a:avLst/>
          </a:prstGeom>
          <a:solidFill>
            <a:srgbClr val="FF6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86275"/>
            <a:ext cx="8520600" cy="24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4E7"/>
              </a:buClr>
              <a:buSzPts val="5200"/>
              <a:buFont typeface="Kreon"/>
              <a:buNone/>
              <a:defRPr sz="5200">
                <a:solidFill>
                  <a:srgbClr val="FFF4E7"/>
                </a:solidFill>
                <a:latin typeface="Kreon"/>
                <a:ea typeface="Kreon"/>
                <a:cs typeface="Kreon"/>
                <a:sym typeface="Kreo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Kreon"/>
              <a:buNone/>
              <a:defRPr sz="5200">
                <a:latin typeface="Kreon"/>
                <a:ea typeface="Kreon"/>
                <a:cs typeface="Kreon"/>
                <a:sym typeface="Kre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Kreon"/>
              <a:buNone/>
              <a:defRPr sz="5200">
                <a:latin typeface="Kreon"/>
                <a:ea typeface="Kreon"/>
                <a:cs typeface="Kreon"/>
                <a:sym typeface="Kre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Kreon"/>
              <a:buNone/>
              <a:defRPr sz="5200">
                <a:latin typeface="Kreon"/>
                <a:ea typeface="Kreon"/>
                <a:cs typeface="Kreon"/>
                <a:sym typeface="Kre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Kreon"/>
              <a:buNone/>
              <a:defRPr sz="5200">
                <a:latin typeface="Kreon"/>
                <a:ea typeface="Kreon"/>
                <a:cs typeface="Kreon"/>
                <a:sym typeface="Kre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Kreon"/>
              <a:buNone/>
              <a:defRPr sz="5200">
                <a:latin typeface="Kreon"/>
                <a:ea typeface="Kreon"/>
                <a:cs typeface="Kreon"/>
                <a:sym typeface="Kre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Kreon"/>
              <a:buNone/>
              <a:defRPr sz="5200">
                <a:latin typeface="Kreon"/>
                <a:ea typeface="Kreon"/>
                <a:cs typeface="Kreon"/>
                <a:sym typeface="Kre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Kreon"/>
              <a:buNone/>
              <a:defRPr sz="5200">
                <a:latin typeface="Kreon"/>
                <a:ea typeface="Kreon"/>
                <a:cs typeface="Kreon"/>
                <a:sym typeface="Kre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Kreon"/>
              <a:buNone/>
              <a:defRPr sz="5200">
                <a:latin typeface="Kreon"/>
                <a:ea typeface="Kreon"/>
                <a:cs typeface="Kreon"/>
                <a:sym typeface="Kreo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065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42900" lvl="1" marL="914400" algn="ctr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1933200"/>
            <a:ext cx="9144000" cy="1277100"/>
          </a:xfrm>
          <a:prstGeom prst="rect">
            <a:avLst/>
          </a:prstGeom>
          <a:solidFill>
            <a:srgbClr val="FF6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2E2"/>
              </a:buClr>
              <a:buSzPts val="3600"/>
              <a:buNone/>
              <a:defRPr sz="3600">
                <a:solidFill>
                  <a:srgbClr val="FFF2E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9144000" cy="674100"/>
          </a:xfrm>
          <a:prstGeom prst="rect">
            <a:avLst/>
          </a:prstGeom>
          <a:solidFill>
            <a:srgbClr val="FF6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4E7"/>
              </a:buClr>
              <a:buSzPts val="3000"/>
              <a:buNone/>
              <a:defRPr sz="3000">
                <a:solidFill>
                  <a:srgbClr val="FFF4E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2E2"/>
              </a:buClr>
              <a:buSzPts val="2800"/>
              <a:buNone/>
              <a:defRPr>
                <a:solidFill>
                  <a:srgbClr val="FFF2E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2E2"/>
              </a:buClr>
              <a:buSzPts val="2800"/>
              <a:buNone/>
              <a:defRPr>
                <a:solidFill>
                  <a:srgbClr val="FFF2E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2E2"/>
              </a:buClr>
              <a:buSzPts val="2800"/>
              <a:buNone/>
              <a:defRPr>
                <a:solidFill>
                  <a:srgbClr val="FFF2E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2E2"/>
              </a:buClr>
              <a:buSzPts val="2800"/>
              <a:buNone/>
              <a:defRPr>
                <a:solidFill>
                  <a:srgbClr val="FFF2E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2E2"/>
              </a:buClr>
              <a:buSzPts val="2800"/>
              <a:buNone/>
              <a:defRPr>
                <a:solidFill>
                  <a:srgbClr val="FFF2E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2E2"/>
              </a:buClr>
              <a:buSzPts val="2800"/>
              <a:buNone/>
              <a:defRPr>
                <a:solidFill>
                  <a:srgbClr val="FFF2E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2E2"/>
              </a:buClr>
              <a:buSzPts val="2800"/>
              <a:buNone/>
              <a:defRPr>
                <a:solidFill>
                  <a:srgbClr val="FFF2E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2E2"/>
              </a:buClr>
              <a:buSzPts val="2800"/>
              <a:buNone/>
              <a:defRPr>
                <a:solidFill>
                  <a:srgbClr val="FFF2E2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>
            <a:lvl1pPr indent="-368300" lvl="0" marL="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‐"/>
              <a:defRPr/>
            </a:lvl1pPr>
            <a:lvl2pPr indent="-3429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∘"/>
              <a:defRPr/>
            </a:lvl2pPr>
            <a:lvl3pPr indent="-3429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>
            <a:off x="0" y="15950"/>
            <a:ext cx="9144000" cy="10017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230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15950"/>
            <a:ext cx="9144000" cy="1001700"/>
          </a:xfrm>
          <a:prstGeom prst="rect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230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rgbClr val="FFF8EF"/>
            </a:gs>
            <a:gs pos="100000">
              <a:srgbClr val="FFD5A1"/>
            </a:gs>
          </a:gsLst>
          <a:lin ang="16200038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30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F2800"/>
              </a:buClr>
              <a:buSzPts val="2800"/>
              <a:buFont typeface="Gabriela"/>
              <a:buNone/>
              <a:defRPr b="1" sz="2800">
                <a:solidFill>
                  <a:srgbClr val="4F2800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800"/>
              <a:buFont typeface="Gabriela"/>
              <a:buNone/>
              <a:defRPr b="1" sz="2800">
                <a:solidFill>
                  <a:srgbClr val="783F04"/>
                </a:solidFill>
                <a:latin typeface="Gabriela"/>
                <a:ea typeface="Gabriela"/>
                <a:cs typeface="Gabriela"/>
                <a:sym typeface="Gabriel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800"/>
              <a:buFont typeface="Gabriela"/>
              <a:buNone/>
              <a:defRPr b="1" sz="2800">
                <a:solidFill>
                  <a:srgbClr val="783F04"/>
                </a:solidFill>
                <a:latin typeface="Gabriela"/>
                <a:ea typeface="Gabriela"/>
                <a:cs typeface="Gabriela"/>
                <a:sym typeface="Gabriel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800"/>
              <a:buFont typeface="Gabriela"/>
              <a:buNone/>
              <a:defRPr b="1" sz="2800">
                <a:solidFill>
                  <a:srgbClr val="783F04"/>
                </a:solidFill>
                <a:latin typeface="Gabriela"/>
                <a:ea typeface="Gabriela"/>
                <a:cs typeface="Gabriela"/>
                <a:sym typeface="Gabriel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800"/>
              <a:buFont typeface="Gabriela"/>
              <a:buNone/>
              <a:defRPr b="1" sz="2800">
                <a:solidFill>
                  <a:srgbClr val="783F04"/>
                </a:solidFill>
                <a:latin typeface="Gabriela"/>
                <a:ea typeface="Gabriela"/>
                <a:cs typeface="Gabriela"/>
                <a:sym typeface="Gabriel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800"/>
              <a:buFont typeface="Gabriela"/>
              <a:buNone/>
              <a:defRPr b="1" sz="2800">
                <a:solidFill>
                  <a:srgbClr val="783F04"/>
                </a:solidFill>
                <a:latin typeface="Gabriela"/>
                <a:ea typeface="Gabriela"/>
                <a:cs typeface="Gabriela"/>
                <a:sym typeface="Gabriel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800"/>
              <a:buFont typeface="Gabriela"/>
              <a:buNone/>
              <a:defRPr b="1" sz="2800">
                <a:solidFill>
                  <a:srgbClr val="783F04"/>
                </a:solidFill>
                <a:latin typeface="Gabriela"/>
                <a:ea typeface="Gabriela"/>
                <a:cs typeface="Gabriela"/>
                <a:sym typeface="Gabriel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800"/>
              <a:buFont typeface="Gabriela"/>
              <a:buNone/>
              <a:defRPr b="1" sz="2800">
                <a:solidFill>
                  <a:srgbClr val="783F04"/>
                </a:solidFill>
                <a:latin typeface="Gabriela"/>
                <a:ea typeface="Gabriela"/>
                <a:cs typeface="Gabriela"/>
                <a:sym typeface="Gabriel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2800"/>
              <a:buFont typeface="Gabriela"/>
              <a:buNone/>
              <a:defRPr b="1" sz="2800">
                <a:solidFill>
                  <a:srgbClr val="783F04"/>
                </a:solidFill>
                <a:latin typeface="Gabriela"/>
                <a:ea typeface="Gabriela"/>
                <a:cs typeface="Gabriela"/>
                <a:sym typeface="Gabriel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88800"/>
            <a:ext cx="8520600" cy="3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2800"/>
              </a:buClr>
              <a:buSzPts val="2200"/>
              <a:buFont typeface="Average"/>
              <a:buChar char="●"/>
              <a:defRPr sz="2200">
                <a:solidFill>
                  <a:srgbClr val="4F2800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2900" lvl="1" marL="914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800"/>
              </a:buClr>
              <a:buSzPts val="1800"/>
              <a:buFont typeface="Average"/>
              <a:buChar char="○"/>
              <a:defRPr sz="1800">
                <a:solidFill>
                  <a:srgbClr val="4F2800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2900" lvl="2" marL="1371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800"/>
              </a:buClr>
              <a:buSzPts val="1800"/>
              <a:buFont typeface="Average"/>
              <a:buChar char="■"/>
              <a:defRPr sz="1800">
                <a:solidFill>
                  <a:srgbClr val="4F2800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2900" lvl="3" marL="1828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800"/>
              </a:buClr>
              <a:buSzPts val="1800"/>
              <a:buFont typeface="Average"/>
              <a:buChar char="●"/>
              <a:defRPr sz="1800">
                <a:solidFill>
                  <a:srgbClr val="4F2800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2900" lvl="4" marL="2286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800"/>
              </a:buClr>
              <a:buSzPts val="1800"/>
              <a:buFont typeface="Average"/>
              <a:buChar char="○"/>
              <a:defRPr sz="1800">
                <a:solidFill>
                  <a:srgbClr val="4F2800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2900" lvl="5" marL="2743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800"/>
              </a:buClr>
              <a:buSzPts val="1800"/>
              <a:buFont typeface="Average"/>
              <a:buChar char="■"/>
              <a:defRPr sz="1800">
                <a:solidFill>
                  <a:srgbClr val="4F2800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2900" lvl="6" marL="32004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800"/>
              </a:buClr>
              <a:buSzPts val="1800"/>
              <a:buFont typeface="Average"/>
              <a:buChar char="●"/>
              <a:defRPr sz="1800">
                <a:solidFill>
                  <a:srgbClr val="4F2800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2900" lvl="7" marL="36576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F2800"/>
              </a:buClr>
              <a:buSzPts val="1800"/>
              <a:buFont typeface="Average"/>
              <a:buChar char="○"/>
              <a:defRPr sz="1800">
                <a:solidFill>
                  <a:srgbClr val="4F2800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2900" lvl="8" marL="41148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F2800"/>
              </a:buClr>
              <a:buSzPts val="1800"/>
              <a:buFont typeface="Average"/>
              <a:buChar char="■"/>
              <a:defRPr sz="1800">
                <a:solidFill>
                  <a:srgbClr val="4F2800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p14:dur="400">
        <p:fade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0" y="586275"/>
            <a:ext cx="8520600" cy="24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/>
              <a:t>Finding the polluter AGB properties of Barium stars with machine learning</a:t>
            </a:r>
            <a:endParaRPr sz="390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11700" y="3205550"/>
            <a:ext cx="8520600" cy="15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Blanka Világos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Konkoly Observatory, Hungary</a:t>
            </a:r>
            <a:br>
              <a:rPr lang="en-GB" sz="2300"/>
            </a:br>
            <a:endParaRPr sz="2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2022.06.23. XIII. Torino Workshop, Perugia</a:t>
            </a:r>
            <a:endParaRPr sz="23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3287601"/>
            <a:ext cx="1614000" cy="171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4275" y="3145675"/>
            <a:ext cx="1089725" cy="19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Feature importance (RF)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0775"/>
            <a:ext cx="9144000" cy="44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Individual star abundances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rPr lang="en-GB"/>
              <a:t>Red elements: used in classification (no real impact on stats)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38050"/>
            <a:ext cx="9144002" cy="380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Mass distribution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b="0" l="3405" r="7213" t="0"/>
          <a:stretch/>
        </p:blipFill>
        <p:spPr>
          <a:xfrm>
            <a:off x="84250" y="771700"/>
            <a:ext cx="3953701" cy="29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 rotWithShape="1">
          <a:blip r:embed="rId4">
            <a:alphaModFix/>
          </a:blip>
          <a:srcRect b="0" l="0" r="7097" t="0"/>
          <a:stretch/>
        </p:blipFill>
        <p:spPr>
          <a:xfrm>
            <a:off x="4147200" y="1745875"/>
            <a:ext cx="4912700" cy="33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Boxplots 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rPr lang="en-GB"/>
              <a:t>Residuals for each model of each star </a:t>
            </a:r>
            <a:br>
              <a:rPr lang="en-GB"/>
            </a:br>
            <a:r>
              <a:rPr lang="en-GB"/>
              <a:t>	→ distributions for each feature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 rotWithShape="1">
          <a:blip r:embed="rId3">
            <a:alphaModFix/>
          </a:blip>
          <a:srcRect b="30829" l="0" r="0" t="0"/>
          <a:stretch/>
        </p:blipFill>
        <p:spPr>
          <a:xfrm>
            <a:off x="5806300" y="1059550"/>
            <a:ext cx="3337700" cy="251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31558"/>
            <a:ext cx="9144003" cy="26119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Abundances; Peak 2</a:t>
            </a:r>
            <a:endParaRPr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803600"/>
            <a:ext cx="3122180" cy="4371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9437" y="771700"/>
            <a:ext cx="3482863" cy="43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Peak 1</a:t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526" y="771700"/>
            <a:ext cx="6098675" cy="437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Peak 2 vs Peak 1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t/>
            </a: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1711"/>
            <a:ext cx="9144003" cy="393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177" name="Google Shape;177;p30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Automated classification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Confirmation of Ba star nature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Mass estimation algorithm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Each element for each star ↔ Statistical applications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Grazie per </a:t>
            </a:r>
            <a:r>
              <a:rPr lang="en-GB"/>
              <a:t>l'attenzione!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FCE5CD"/>
              </a:buClr>
              <a:buSzPts val="2200"/>
              <a:buChar char="‐"/>
            </a:pPr>
            <a:r>
              <a:t/>
            </a:r>
            <a:endParaRPr>
              <a:solidFill>
                <a:srgbClr val="FCE5CD"/>
              </a:solidFill>
            </a:endParaRPr>
          </a:p>
        </p:txBody>
      </p:sp>
      <p:grpSp>
        <p:nvGrpSpPr>
          <p:cNvPr id="184" name="Google Shape;184;p31"/>
          <p:cNvGrpSpPr/>
          <p:nvPr/>
        </p:nvGrpSpPr>
        <p:grpSpPr>
          <a:xfrm>
            <a:off x="7000100" y="771688"/>
            <a:ext cx="2143899" cy="3332513"/>
            <a:chOff x="7000100" y="1401613"/>
            <a:chExt cx="2143899" cy="3332513"/>
          </a:xfrm>
        </p:grpSpPr>
        <p:pic>
          <p:nvPicPr>
            <p:cNvPr id="185" name="Google Shape;185;p31"/>
            <p:cNvPicPr preferRelativeResize="0"/>
            <p:nvPr/>
          </p:nvPicPr>
          <p:blipFill rotWithShape="1">
            <a:blip r:embed="rId4">
              <a:alphaModFix amt="90000"/>
            </a:blip>
            <a:srcRect b="33194" l="7844" r="10946" t="19405"/>
            <a:stretch/>
          </p:blipFill>
          <p:spPr>
            <a:xfrm>
              <a:off x="7749059" y="1401613"/>
              <a:ext cx="1386229" cy="57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31"/>
            <p:cNvPicPr preferRelativeResize="0"/>
            <p:nvPr/>
          </p:nvPicPr>
          <p:blipFill>
            <a:blip r:embed="rId5">
              <a:alphaModFix amt="90000"/>
            </a:blip>
            <a:stretch>
              <a:fillRect/>
            </a:stretch>
          </p:blipFill>
          <p:spPr>
            <a:xfrm>
              <a:off x="7740349" y="2026424"/>
              <a:ext cx="1403650" cy="72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31"/>
            <p:cNvSpPr txBox="1"/>
            <p:nvPr/>
          </p:nvSpPr>
          <p:spPr>
            <a:xfrm>
              <a:off x="7000100" y="2748425"/>
              <a:ext cx="2143800" cy="198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just"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i="1" lang="en-GB" sz="1300">
                  <a:solidFill>
                    <a:srgbClr val="FCE5CD"/>
                  </a:solidFill>
                  <a:latin typeface="Habibi"/>
                  <a:ea typeface="Habibi"/>
                  <a:cs typeface="Habibi"/>
                  <a:sym typeface="Habibi"/>
                </a:rPr>
                <a:t>Supported by the ÚNKP-21-1 New National Excellence Program of the Ministry for Innovation and Technology from the source of the National Research, Development and Innovation Fund.</a:t>
              </a:r>
              <a:endParaRPr i="1" sz="1200">
                <a:latin typeface="Habibi"/>
                <a:ea typeface="Habibi"/>
                <a:cs typeface="Habibi"/>
                <a:sym typeface="Habibi"/>
              </a:endParaRPr>
            </a:p>
          </p:txBody>
        </p:sp>
      </p:grpSp>
      <p:pic>
        <p:nvPicPr>
          <p:cNvPr id="188" name="Google Shape;188;p31"/>
          <p:cNvPicPr preferRelativeResize="0"/>
          <p:nvPr/>
        </p:nvPicPr>
        <p:blipFill rotWithShape="1">
          <a:blip r:embed="rId6">
            <a:alphaModFix/>
          </a:blip>
          <a:srcRect b="10565" l="0" r="0" t="7908"/>
          <a:stretch/>
        </p:blipFill>
        <p:spPr>
          <a:xfrm>
            <a:off x="86450" y="3380925"/>
            <a:ext cx="6724150" cy="9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/>
          <p:nvPr/>
        </p:nvSpPr>
        <p:spPr>
          <a:xfrm>
            <a:off x="0" y="4520050"/>
            <a:ext cx="3883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000">
                <a:highlight>
                  <a:srgbClr val="FFFFFF"/>
                </a:highlight>
              </a:rPr>
              <a:t>Világos et. al.: in prep.</a:t>
            </a:r>
            <a:endParaRPr b="1" sz="1900">
              <a:highlight>
                <a:srgbClr val="FFFFFF"/>
              </a:highlight>
            </a:endParaRPr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7">
            <a:alphaModFix/>
          </a:blip>
          <a:srcRect b="7244" l="0" r="0" t="0"/>
          <a:stretch/>
        </p:blipFill>
        <p:spPr>
          <a:xfrm>
            <a:off x="86450" y="771700"/>
            <a:ext cx="6724149" cy="95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problem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Barium stars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s</a:t>
            </a:r>
            <a:r>
              <a:rPr lang="en-GB"/>
              <a:t>-process elements, but not yet AGB → </a:t>
            </a:r>
            <a:r>
              <a:rPr i="1" lang="en-GB"/>
              <a:t>binaries, accretion</a:t>
            </a:r>
            <a:endParaRPr i="1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Now: red giants ~ convective envelope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rPr lang="en-GB"/>
              <a:t>Abundances: </a:t>
            </a:r>
            <a:r>
              <a:rPr i="1" lang="en-GB"/>
              <a:t>de Castro et al. (2016), Roriz et al. (2021a,b)</a:t>
            </a:r>
            <a:br>
              <a:rPr i="1" lang="en-GB"/>
            </a:br>
            <a:r>
              <a:rPr lang="en-GB"/>
              <a:t>= 169 stars 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650" y="2317125"/>
            <a:ext cx="5260351" cy="28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having a new classification?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Dilution factor ẟ 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∘"/>
            </a:pPr>
            <a:r>
              <a:rPr lang="en-GB"/>
              <a:t>Before: ẟ based on Ce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∘"/>
            </a:pPr>
            <a:r>
              <a:rPr lang="en-GB"/>
              <a:t>Now: ẟ is a free parameter</a:t>
            </a:r>
            <a:br>
              <a:rPr lang="en-GB"/>
            </a:br>
            <a:br>
              <a:rPr lang="en-GB"/>
            </a:br>
            <a:r>
              <a:rPr lang="en-GB"/>
              <a:t>= Aim: recognise AGB models in spectra </a:t>
            </a:r>
            <a:br>
              <a:rPr lang="en-GB"/>
            </a:br>
            <a:r>
              <a:rPr lang="en-GB"/>
              <a:t>	  </a:t>
            </a:r>
            <a:r>
              <a:rPr i="1" lang="en-GB"/>
              <a:t>regardless of ẟ</a:t>
            </a:r>
            <a:endParaRPr i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Manual parameter of mass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Now using the elemental ratios as well: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775" y="771700"/>
            <a:ext cx="33147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1500" y="4121500"/>
            <a:ext cx="1943475" cy="75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The grid for the classificators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Every AGB model transformed by ẟ=[0,0.9] in 0.01 steps</a:t>
            </a:r>
            <a:br>
              <a:rPr lang="en-GB"/>
            </a:br>
            <a:r>
              <a:rPr lang="en-GB"/>
              <a:t> → One AGB model diluted in different steps = one class 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Train set: 80% </a:t>
            </a:r>
            <a:br>
              <a:rPr lang="en-GB"/>
            </a:br>
            <a:r>
              <a:rPr lang="en-GB"/>
              <a:t>Test  set: 20% – fine-tuning, 99+% accuracy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rPr lang="en-GB"/>
              <a:t>= Only models, no observations yet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classificators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Classificators: Closest method (CM)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0" y="771700"/>
            <a:ext cx="91440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Defining </a:t>
            </a:r>
            <a:r>
              <a:rPr i="1" lang="en-GB"/>
              <a:t>goodness of fit</a:t>
            </a:r>
            <a:r>
              <a:rPr lang="en-GB"/>
              <a:t> (GoF)</a:t>
            </a:r>
            <a:endParaRPr/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SzPts val="1800"/>
              <a:buChar char="∘"/>
            </a:pPr>
            <a:r>
              <a:rPr lang="en-GB"/>
              <a:t>Modified 𝛘</a:t>
            </a:r>
            <a:r>
              <a:rPr baseline="30000" lang="en-GB"/>
              <a:t>2</a:t>
            </a:r>
            <a:r>
              <a:rPr lang="en-GB"/>
              <a:t>-probe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rPr lang="en-GB"/>
              <a:t>Models reaching the best GoF are chosen, </a:t>
            </a:r>
            <a:br>
              <a:rPr lang="en-GB"/>
            </a:br>
            <a:r>
              <a:rPr lang="en-GB"/>
              <a:t>	with their best </a:t>
            </a:r>
            <a:r>
              <a:rPr lang="en-GB"/>
              <a:t>ẟ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Classificators: Neural network (NN)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0" y="771700"/>
            <a:ext cx="33573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Imitating neurons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Fully connected layers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Different weights to neurons when training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Activation function</a:t>
            </a:r>
            <a:br>
              <a:rPr lang="en-GB"/>
            </a:br>
            <a:r>
              <a:rPr lang="en-GB"/>
              <a:t>(nonlinear)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rPr lang="en-GB"/>
              <a:t>&gt; million parameters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2219" t="0"/>
          <a:stretch/>
        </p:blipFill>
        <p:spPr>
          <a:xfrm>
            <a:off x="3180875" y="669900"/>
            <a:ext cx="5963126" cy="447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54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Classificators: Random forest (RF)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0" y="771700"/>
            <a:ext cx="4012800" cy="3891600"/>
          </a:xfrm>
          <a:prstGeom prst="rect">
            <a:avLst/>
          </a:prstGeom>
        </p:spPr>
        <p:txBody>
          <a:bodyPr anchorCtr="0" anchor="t" bIns="91425" lIns="91425" spcFirstLastPara="1" rIns="36000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Decision trees (15 levels)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‐"/>
            </a:pPr>
            <a:r>
              <a:rPr lang="en-GB"/>
              <a:t>Primitive, but 800 does it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‐"/>
            </a:pPr>
            <a:r>
              <a:rPr lang="en-GB"/>
              <a:t>Probability: how many trees chose that model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100" y="709750"/>
            <a:ext cx="4773900" cy="334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58550"/>
            <a:ext cx="9144001" cy="108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